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9" r:id="rId1"/>
    <p:sldMasterId id="2147483676" r:id="rId2"/>
  </p:sldMasterIdLst>
  <p:notesMasterIdLst>
    <p:notesMasterId r:id="rId13"/>
  </p:notesMasterIdLst>
  <p:handoutMasterIdLst>
    <p:handoutMasterId r:id="rId14"/>
  </p:handoutMasterIdLst>
  <p:sldIdLst>
    <p:sldId id="1566" r:id="rId3"/>
    <p:sldId id="1570" r:id="rId4"/>
    <p:sldId id="1572" r:id="rId5"/>
    <p:sldId id="1574" r:id="rId6"/>
    <p:sldId id="1573" r:id="rId7"/>
    <p:sldId id="1568" r:id="rId8"/>
    <p:sldId id="1567" r:id="rId9"/>
    <p:sldId id="1576" r:id="rId10"/>
    <p:sldId id="1575" r:id="rId11"/>
    <p:sldId id="1571" r:id="rId12"/>
  </p:sldIdLst>
  <p:sldSz cx="9144000" cy="6858000" type="screen4x3"/>
  <p:notesSz cx="10233025" cy="7100888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969696"/>
    <a:srgbClr val="00CC00"/>
    <a:srgbClr val="33CC33"/>
    <a:srgbClr val="FDC8A1"/>
    <a:srgbClr val="FFCCCC"/>
    <a:srgbClr val="FF9999"/>
    <a:srgbClr val="FF7C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0" autoAdjust="0"/>
    <p:restoredTop sz="97119" autoAdjust="0"/>
  </p:normalViewPr>
  <p:slideViewPr>
    <p:cSldViewPr snapToGrid="0">
      <p:cViewPr>
        <p:scale>
          <a:sx n="70" d="100"/>
          <a:sy n="70" d="100"/>
        </p:scale>
        <p:origin x="-6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1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4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5" name="Text Box 97"/>
          <p:cNvSpPr txBox="1">
            <a:spLocks noChangeArrowheads="1"/>
          </p:cNvSpPr>
          <p:nvPr userDrawn="1"/>
        </p:nvSpPr>
        <p:spPr bwMode="auto">
          <a:xfrm>
            <a:off x="61913" y="6459538"/>
            <a:ext cx="729423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 sz="14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53346" name="Text Box 98"/>
          <p:cNvSpPr txBox="1">
            <a:spLocks noChangeArrowheads="1"/>
          </p:cNvSpPr>
          <p:nvPr userDrawn="1"/>
        </p:nvSpPr>
        <p:spPr bwMode="auto">
          <a:xfrm>
            <a:off x="7646988" y="6469063"/>
            <a:ext cx="14160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 smtClean="0">
                <a:solidFill>
                  <a:srgbClr val="969696"/>
                </a:solidFill>
                <a:latin typeface="Arial" charset="0"/>
              </a:rPr>
              <a:t>P Achenbach</a:t>
            </a:r>
            <a:endParaRPr lang="en-GB" sz="9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9055100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1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9964" y="130175"/>
            <a:ext cx="596407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Resonances in the 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C(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α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γ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16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reaction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55343" y="1064524"/>
            <a:ext cx="7533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have asked myself the question what is the consequences of the nuclear resonances in the proposed experiment in inverse kinematics of the </a:t>
            </a:r>
            <a:r>
              <a:rPr lang="el-GR" sz="2000" dirty="0" smtClean="0">
                <a:latin typeface="Arial"/>
                <a:cs typeface="Arial"/>
              </a:rPr>
              <a:t>α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+mn-lt"/>
              </a:rPr>
              <a:t>capture reaction?</a:t>
            </a: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So far, the reaction was discussed as it were an s-wave and that a measurement of the total </a:t>
            </a:r>
            <a:r>
              <a:rPr lang="en-US" sz="2000" dirty="0">
                <a:latin typeface="+mn-lt"/>
              </a:rPr>
              <a:t>astrophysical </a:t>
            </a:r>
            <a:r>
              <a:rPr lang="en-US" sz="2000" dirty="0" smtClean="0">
                <a:latin typeface="+mn-lt"/>
              </a:rPr>
              <a:t>S factor (= sum of all partial waves) at a single kinematics would fully constrain it.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Can one find “the holy grail of astrophysics”  [C. Rolfs] by a measurement with one spectrometer and </a:t>
            </a:r>
            <a:r>
              <a:rPr lang="el-GR" sz="2000" dirty="0" smtClean="0">
                <a:latin typeface="Arial"/>
                <a:cs typeface="Arial"/>
              </a:rPr>
              <a:t>α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detector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setting</a:t>
            </a:r>
            <a:r>
              <a:rPr lang="en-US" sz="2000" dirty="0" smtClean="0">
                <a:latin typeface="+mn-lt"/>
              </a:rPr>
              <a:t>?  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84" y="639594"/>
            <a:ext cx="5330290" cy="533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1623" y="130175"/>
            <a:ext cx="5340754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scheme of the 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nucleus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91094" y="854870"/>
            <a:ext cx="40305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2" indent="-40005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Arial"/>
                <a:cs typeface="Arial"/>
              </a:rPr>
              <a:t>α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J</a:t>
            </a:r>
            <a:r>
              <a:rPr lang="en-US" sz="2000" baseline="30000" dirty="0" err="1">
                <a:latin typeface="+mj-lt"/>
              </a:rPr>
              <a:t>p</a:t>
            </a:r>
            <a:r>
              <a:rPr lang="en-US" sz="2000" dirty="0">
                <a:latin typeface="+mj-lt"/>
              </a:rPr>
              <a:t>=0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 </a:t>
            </a:r>
            <a:r>
              <a:rPr lang="en-US" sz="2000" dirty="0" smtClean="0">
                <a:latin typeface="+mj-lt"/>
              </a:rPr>
              <a:t>+ </a:t>
            </a:r>
            <a:r>
              <a:rPr lang="en-US" sz="2000" baseline="30000" dirty="0" smtClean="0">
                <a:latin typeface="+mj-lt"/>
              </a:rPr>
              <a:t>12</a:t>
            </a:r>
            <a:r>
              <a:rPr lang="en-US" sz="2000" dirty="0" smtClean="0">
                <a:latin typeface="+mj-lt"/>
              </a:rPr>
              <a:t>C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J</a:t>
            </a:r>
            <a:r>
              <a:rPr lang="en-US" sz="2000" baseline="30000" dirty="0" err="1">
                <a:latin typeface="+mj-lt"/>
              </a:rPr>
              <a:t>p</a:t>
            </a:r>
            <a:r>
              <a:rPr lang="en-US" sz="2000" dirty="0">
                <a:latin typeface="+mj-lt"/>
              </a:rPr>
              <a:t>=0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 cross section,</a:t>
            </a:r>
            <a:r>
              <a:rPr lang="en-US" sz="2000" baseline="30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σ</a:t>
            </a:r>
            <a:r>
              <a:rPr lang="en-US" sz="2000" dirty="0" smtClean="0">
                <a:latin typeface="+mj-lt"/>
              </a:rPr>
              <a:t>(E</a:t>
            </a:r>
            <a:r>
              <a:rPr lang="en-US" sz="2000" baseline="-250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), </a:t>
            </a:r>
            <a:r>
              <a:rPr lang="en-US" sz="2000" dirty="0">
                <a:latin typeface="+mj-lt"/>
              </a:rPr>
              <a:t>is </a:t>
            </a:r>
            <a:r>
              <a:rPr lang="en-US" sz="2000" dirty="0" smtClean="0">
                <a:latin typeface="+mj-lt"/>
              </a:rPr>
              <a:t>dominated by </a:t>
            </a:r>
            <a:r>
              <a:rPr lang="en-US" sz="2000" i="1" dirty="0" smtClean="0">
                <a:latin typeface="+mj-lt"/>
              </a:rPr>
              <a:t>p</a:t>
            </a:r>
            <a:r>
              <a:rPr lang="en-US" sz="2000" dirty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wave </a:t>
            </a:r>
            <a:r>
              <a:rPr lang="en-US" sz="2000" dirty="0">
                <a:latin typeface="+mj-lt"/>
              </a:rPr>
              <a:t>(E1) and </a:t>
            </a:r>
            <a:r>
              <a:rPr lang="en-US" sz="2000" i="1" dirty="0" smtClean="0">
                <a:latin typeface="+mj-lt"/>
              </a:rPr>
              <a:t>d</a:t>
            </a:r>
            <a:r>
              <a:rPr lang="en-US" sz="2000" dirty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wave </a:t>
            </a:r>
            <a:r>
              <a:rPr lang="en-US" sz="2000" dirty="0">
                <a:latin typeface="+mj-lt"/>
              </a:rPr>
              <a:t>(E2) </a:t>
            </a:r>
            <a:r>
              <a:rPr lang="en-US" sz="2000" dirty="0" smtClean="0">
                <a:latin typeface="+mj-lt"/>
              </a:rPr>
              <a:t>radiative capture to </a:t>
            </a:r>
            <a:r>
              <a:rPr lang="en-US" sz="2000" baseline="30000" dirty="0" smtClean="0">
                <a:latin typeface="+mj-lt"/>
              </a:rPr>
              <a:t>16</a:t>
            </a:r>
            <a:r>
              <a:rPr lang="en-US" sz="2000" dirty="0" smtClean="0">
                <a:latin typeface="+mj-lt"/>
              </a:rPr>
              <a:t>O </a:t>
            </a:r>
            <a:r>
              <a:rPr lang="en-US" sz="2000" dirty="0">
                <a:latin typeface="+mj-lt"/>
              </a:rPr>
              <a:t>ground state (</a:t>
            </a:r>
            <a:r>
              <a:rPr lang="en-US" sz="2000" dirty="0" err="1">
                <a:latin typeface="+mj-lt"/>
              </a:rPr>
              <a:t>J</a:t>
            </a:r>
            <a:r>
              <a:rPr lang="en-US" sz="2000" baseline="30000" dirty="0" err="1">
                <a:latin typeface="+mj-lt"/>
              </a:rPr>
              <a:t>p</a:t>
            </a:r>
            <a:r>
              <a:rPr lang="en-US" sz="2000" dirty="0">
                <a:latin typeface="+mj-lt"/>
              </a:rPr>
              <a:t>=0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Two </a:t>
            </a:r>
            <a:r>
              <a:rPr lang="en-US" sz="2000" dirty="0">
                <a:latin typeface="+mj-lt"/>
              </a:rPr>
              <a:t>bound states, at 6.92 </a:t>
            </a:r>
            <a:r>
              <a:rPr lang="en-US" sz="2000" dirty="0" smtClean="0">
                <a:latin typeface="+mj-lt"/>
              </a:rPr>
              <a:t>MeV (</a:t>
            </a:r>
            <a:r>
              <a:rPr lang="en-US" sz="2000" dirty="0" err="1" smtClean="0">
                <a:latin typeface="+mj-lt"/>
              </a:rPr>
              <a:t>J</a:t>
            </a:r>
            <a:r>
              <a:rPr lang="en-US" sz="2000" baseline="30000" dirty="0" err="1" smtClean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=2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) and </a:t>
            </a:r>
            <a:r>
              <a:rPr lang="en-US" sz="2000" dirty="0">
                <a:latin typeface="+mj-lt"/>
              </a:rPr>
              <a:t>7.12 MeV 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J</a:t>
            </a:r>
            <a:r>
              <a:rPr lang="en-US" sz="2000" baseline="30000" dirty="0" err="1" smtClean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=1</a:t>
            </a:r>
            <a:r>
              <a:rPr lang="en-US" sz="2000" baseline="30000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), with sub</a:t>
            </a:r>
            <a:r>
              <a:rPr lang="en-US" sz="2000" dirty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threshold </a:t>
            </a:r>
            <a:r>
              <a:rPr lang="en-US" sz="2000" dirty="0">
                <a:latin typeface="+mj-lt"/>
              </a:rPr>
              <a:t>resonances at </a:t>
            </a:r>
            <a:r>
              <a:rPr lang="en-US" sz="2000" dirty="0" smtClean="0">
                <a:latin typeface="+mj-lt"/>
              </a:rPr>
              <a:t>E</a:t>
            </a:r>
            <a:r>
              <a:rPr lang="en-US" sz="2000" baseline="-25000" dirty="0" smtClean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=-0.245 and -0.045 </a:t>
            </a:r>
            <a:r>
              <a:rPr lang="en-US" sz="2000" dirty="0">
                <a:latin typeface="+mj-lt"/>
              </a:rPr>
              <a:t>M</a:t>
            </a:r>
            <a:r>
              <a:rPr lang="en-US" sz="2000" dirty="0" smtClean="0">
                <a:latin typeface="+mj-lt"/>
              </a:rPr>
              <a:t>eV, provide mo</a:t>
            </a:r>
            <a:r>
              <a:rPr lang="en-US" sz="2000" dirty="0" smtClean="0">
                <a:latin typeface="+mn-lt"/>
              </a:rPr>
              <a:t>st </a:t>
            </a:r>
            <a:r>
              <a:rPr lang="el-GR" sz="2000" dirty="0">
                <a:latin typeface="+mn-lt"/>
              </a:rPr>
              <a:t>σ</a:t>
            </a:r>
            <a:r>
              <a:rPr lang="en-US" sz="2000" dirty="0" smtClean="0">
                <a:latin typeface="+mn-lt"/>
              </a:rPr>
              <a:t>(E</a:t>
            </a:r>
            <a:r>
              <a:rPr lang="en-US" sz="2000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 smtClean="0">
                <a:latin typeface="+mj-lt"/>
              </a:rPr>
              <a:t>through their finite widths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Transition 1</a:t>
            </a:r>
            <a:r>
              <a:rPr lang="en-US" sz="2000" b="1" baseline="30000" dirty="0">
                <a:latin typeface="+mn-lt"/>
              </a:rPr>
              <a:t>– </a:t>
            </a:r>
            <a:r>
              <a:rPr lang="en-US" sz="2000" dirty="0">
                <a:latin typeface="+mn-lt"/>
              </a:rPr>
              <a:t>→ 0</a:t>
            </a:r>
            <a:r>
              <a:rPr lang="en-US" sz="2000" baseline="30000" dirty="0">
                <a:latin typeface="+mn-lt"/>
              </a:rPr>
              <a:t>+</a:t>
            </a:r>
            <a:r>
              <a:rPr lang="en-US" sz="2000" dirty="0">
                <a:latin typeface="+mn-lt"/>
              </a:rPr>
              <a:t> (E1</a:t>
            </a:r>
            <a:r>
              <a:rPr lang="en-US" sz="2000" dirty="0" smtClean="0">
                <a:latin typeface="+mn-lt"/>
              </a:rPr>
              <a:t>) and</a:t>
            </a:r>
            <a:r>
              <a:rPr lang="de-DE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transition </a:t>
            </a:r>
            <a:r>
              <a:rPr lang="en-US" sz="2000" dirty="0">
                <a:latin typeface="+mn-lt"/>
              </a:rPr>
              <a:t>2</a:t>
            </a:r>
            <a:r>
              <a:rPr lang="en-US" sz="2000" baseline="30000" dirty="0">
                <a:latin typeface="+mn-lt"/>
              </a:rPr>
              <a:t>+</a:t>
            </a:r>
            <a:r>
              <a:rPr lang="en-US" sz="2000" dirty="0">
                <a:latin typeface="+mn-lt"/>
              </a:rPr>
              <a:t> → 0</a:t>
            </a:r>
            <a:r>
              <a:rPr lang="en-US" sz="2000" baseline="30000" dirty="0">
                <a:latin typeface="+mn-lt"/>
              </a:rPr>
              <a:t>+</a:t>
            </a:r>
            <a:r>
              <a:rPr lang="en-US" sz="2000" dirty="0">
                <a:latin typeface="+mn-lt"/>
              </a:rPr>
              <a:t> (E2</a:t>
            </a:r>
            <a:r>
              <a:rPr lang="en-US" sz="2000" dirty="0" smtClean="0">
                <a:latin typeface="+mn-lt"/>
              </a:rPr>
              <a:t>) distinguished by </a:t>
            </a:r>
            <a:r>
              <a:rPr lang="el-GR" sz="2000" dirty="0" smtClean="0">
                <a:latin typeface="+mn-lt"/>
              </a:rPr>
              <a:t>γ</a:t>
            </a:r>
            <a:r>
              <a:rPr lang="de-DE" sz="2000" dirty="0" smtClean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angular distributions</a:t>
            </a:r>
            <a:endParaRPr lang="en-US" sz="200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39881" y="5877591"/>
            <a:ext cx="573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D. </a:t>
            </a:r>
            <a:r>
              <a:rPr lang="en-US" sz="1400" dirty="0" err="1" smtClean="0">
                <a:solidFill>
                  <a:srgbClr val="000099"/>
                </a:solidFill>
                <a:latin typeface="+mn-lt"/>
              </a:rPr>
              <a:t>Schürmann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, L. </a:t>
            </a:r>
            <a:r>
              <a:rPr lang="en-US" sz="1400" dirty="0" err="1" smtClean="0">
                <a:solidFill>
                  <a:srgbClr val="000099"/>
                </a:solidFill>
                <a:latin typeface="+mn-lt"/>
              </a:rPr>
              <a:t>Gialanella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, R. Kunz, F. </a:t>
            </a:r>
            <a:r>
              <a:rPr lang="en-US" sz="1400" dirty="0" err="1" smtClean="0">
                <a:solidFill>
                  <a:srgbClr val="000099"/>
                </a:solidFill>
                <a:latin typeface="+mn-lt"/>
              </a:rPr>
              <a:t>Strieder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: The astrophysical </a:t>
            </a:r>
            <a:r>
              <a:rPr lang="en-US" sz="1400" i="1" dirty="0" smtClean="0">
                <a:solidFill>
                  <a:srgbClr val="000099"/>
                </a:solidFill>
                <a:latin typeface="+mn-lt"/>
              </a:rPr>
              <a:t>S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f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actor of  </a:t>
            </a:r>
            <a:r>
              <a:rPr lang="en-US" sz="1400" baseline="30000" dirty="0" smtClean="0">
                <a:solidFill>
                  <a:srgbClr val="000099"/>
                </a:solidFill>
                <a:latin typeface="+mn-lt"/>
              </a:rPr>
              <a:t>12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C(</a:t>
            </a:r>
            <a:r>
              <a:rPr lang="el-GR" sz="1400" dirty="0">
                <a:solidFill>
                  <a:srgbClr val="000099"/>
                </a:solidFill>
                <a:latin typeface="+mn-lt"/>
                <a:cs typeface="Arial"/>
              </a:rPr>
              <a:t>α</a:t>
            </a:r>
            <a:r>
              <a:rPr lang="de-DE" sz="1400" dirty="0">
                <a:solidFill>
                  <a:srgbClr val="000099"/>
                </a:solidFill>
                <a:latin typeface="+mn-lt"/>
                <a:cs typeface="Arial"/>
              </a:rPr>
              <a:t>,</a:t>
            </a:r>
            <a:r>
              <a:rPr lang="el-GR" sz="1400" dirty="0">
                <a:solidFill>
                  <a:srgbClr val="000099"/>
                </a:solidFill>
                <a:latin typeface="+mn-lt"/>
                <a:cs typeface="Arial"/>
              </a:rPr>
              <a:t>γ</a:t>
            </a:r>
            <a:r>
              <a:rPr lang="de-DE" sz="1400" dirty="0">
                <a:solidFill>
                  <a:srgbClr val="000099"/>
                </a:solidFill>
                <a:latin typeface="+mn-lt"/>
                <a:cs typeface="Arial"/>
              </a:rPr>
              <a:t>)</a:t>
            </a:r>
            <a:r>
              <a:rPr lang="de-DE" sz="1400" baseline="30000" dirty="0">
                <a:solidFill>
                  <a:srgbClr val="000099"/>
                </a:solidFill>
                <a:latin typeface="+mn-lt"/>
                <a:cs typeface="Arial"/>
              </a:rPr>
              <a:t>16</a:t>
            </a:r>
            <a:r>
              <a:rPr lang="de-DE" sz="1400" dirty="0">
                <a:solidFill>
                  <a:srgbClr val="000099"/>
                </a:solidFill>
                <a:latin typeface="+mn-lt"/>
                <a:cs typeface="Arial"/>
              </a:rPr>
              <a:t>O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 at stellar energy, Phys. Lett. B 711, 35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2012)</a:t>
            </a:r>
            <a:endParaRPr lang="en-US" sz="14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8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" y="623926"/>
            <a:ext cx="9032124" cy="521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5185" y="5703866"/>
            <a:ext cx="804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D.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Schürmann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L.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Gialanella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R. Kunz, F.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Strieder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: The astrophysical </a:t>
            </a:r>
            <a:r>
              <a:rPr lang="en-US" sz="1600" i="1" dirty="0" smtClean="0">
                <a:solidFill>
                  <a:srgbClr val="000099"/>
                </a:solidFill>
                <a:latin typeface="+mn-lt"/>
              </a:rPr>
              <a:t>S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f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actor of  </a:t>
            </a:r>
            <a:r>
              <a:rPr lang="en-US" sz="1600" baseline="30000" dirty="0" smtClean="0">
                <a:solidFill>
                  <a:srgbClr val="000099"/>
                </a:solidFill>
                <a:latin typeface="+mn-lt"/>
              </a:rPr>
              <a:t>12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C(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α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,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γ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)</a:t>
            </a:r>
            <a:r>
              <a:rPr lang="de-DE" sz="1600" baseline="30000" dirty="0">
                <a:solidFill>
                  <a:srgbClr val="000099"/>
                </a:solidFill>
                <a:latin typeface="+mn-lt"/>
                <a:cs typeface="Arial"/>
              </a:rPr>
              <a:t>16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 at stellar energy, Phys. Lett. B 711, 35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2012)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9480" y="733109"/>
            <a:ext cx="316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E1 ground state transition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73712" y="733109"/>
            <a:ext cx="2550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E2 ground state transition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77040" y="1333273"/>
            <a:ext cx="316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  <a:latin typeface="+mn-lt"/>
              </a:rPr>
              <a:t>-</a:t>
            </a:r>
            <a:endParaRPr lang="en-US" baseline="30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73643" y="1481381"/>
            <a:ext cx="316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  <a:latin typeface="+mn-lt"/>
              </a:rPr>
              <a:t>+</a:t>
            </a:r>
            <a:endParaRPr lang="en-US" baseline="30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28663" y="4399170"/>
            <a:ext cx="234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transition into 6.92 MeV state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73712" y="3231685"/>
            <a:ext cx="3710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transition into 7.12 MeV state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S factor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" y="548169"/>
            <a:ext cx="3916905" cy="50111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0175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S factor curves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8791" y="750626"/>
            <a:ext cx="5145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cross section </a:t>
            </a:r>
            <a:r>
              <a:rPr lang="en-US" sz="2000" dirty="0" smtClean="0">
                <a:latin typeface="+mn-lt"/>
              </a:rPr>
              <a:t>at stellar </a:t>
            </a:r>
            <a:r>
              <a:rPr lang="en-US" sz="2000" dirty="0">
                <a:latin typeface="+mn-lt"/>
              </a:rPr>
              <a:t>energies is, most likely, dominated by the tails of subthreshold </a:t>
            </a:r>
            <a:r>
              <a:rPr lang="en-US" sz="2000" dirty="0" smtClean="0">
                <a:latin typeface="+mn-lt"/>
              </a:rPr>
              <a:t>resonances corresponding </a:t>
            </a:r>
            <a:r>
              <a:rPr lang="en-US" sz="2000" dirty="0">
                <a:latin typeface="+mn-lt"/>
              </a:rPr>
              <a:t>to the bound states at 7.12 MeV and 6.92 </a:t>
            </a:r>
            <a:r>
              <a:rPr lang="en-US" sz="2000" dirty="0" smtClean="0">
                <a:latin typeface="+mn-lt"/>
              </a:rPr>
              <a:t>MeV, </a:t>
            </a:r>
            <a:r>
              <a:rPr lang="en-US" sz="2000" dirty="0">
                <a:latin typeface="+mn-lt"/>
              </a:rPr>
              <a:t>whereas in </a:t>
            </a:r>
            <a:r>
              <a:rPr lang="en-US" sz="2000" dirty="0" smtClean="0">
                <a:latin typeface="+mn-lt"/>
              </a:rPr>
              <a:t>the experimentally </a:t>
            </a:r>
            <a:r>
              <a:rPr lang="en-US" sz="2000" dirty="0">
                <a:latin typeface="+mn-lt"/>
              </a:rPr>
              <a:t>accessible region it is dominated by the resonance corresponding to a </a:t>
            </a:r>
            <a:r>
              <a:rPr lang="en-US" sz="2000" dirty="0" smtClean="0">
                <a:latin typeface="+mn-lt"/>
              </a:rPr>
              <a:t>9.6 MeV </a:t>
            </a:r>
            <a:r>
              <a:rPr lang="en-US" sz="2000" dirty="0">
                <a:latin typeface="+mn-lt"/>
              </a:rPr>
              <a:t>state and by direct capture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3773" y="5559354"/>
            <a:ext cx="3835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C. E. Rolfs &amp; W. S. Rodney: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Cauldrons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 in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the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Cosmos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Chicago: Univ. Chicago Press (1988)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98790" y="3312585"/>
            <a:ext cx="5145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constructive or destructive interference may occur.</a:t>
            </a:r>
            <a:r>
              <a:rPr lang="en-US" sz="2000" dirty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total cross section is incoherent sum of E1 and E2 leading to four possible curves  depending on the sign of the interference effects.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21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092"/>
            <a:ext cx="4276377" cy="48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xtrapolated S factor curves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3341" y="5559353"/>
            <a:ext cx="48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R. Kunz et al.: Astrophysical Reaction Rate of </a:t>
            </a:r>
            <a:r>
              <a:rPr lang="en-US" sz="1600" baseline="30000" dirty="0">
                <a:solidFill>
                  <a:srgbClr val="000099"/>
                </a:solidFill>
                <a:latin typeface="+mn-lt"/>
              </a:rPr>
              <a:t>12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C(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α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,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γ</a:t>
            </a:r>
            <a:r>
              <a:rPr lang="de-DE" sz="1600" dirty="0" smtClean="0">
                <a:solidFill>
                  <a:srgbClr val="000099"/>
                </a:solidFill>
                <a:latin typeface="+mn-lt"/>
                <a:cs typeface="Arial"/>
              </a:rPr>
              <a:t>)</a:t>
            </a:r>
            <a:r>
              <a:rPr lang="de-DE" sz="1600" baseline="30000" dirty="0" smtClean="0">
                <a:solidFill>
                  <a:srgbClr val="000099"/>
                </a:solidFill>
                <a:latin typeface="+mn-lt"/>
                <a:cs typeface="Arial"/>
              </a:rPr>
              <a:t>16</a:t>
            </a:r>
            <a:r>
              <a:rPr lang="de-DE" sz="1600" dirty="0" smtClean="0">
                <a:solidFill>
                  <a:srgbClr val="000099"/>
                </a:solidFill>
                <a:latin typeface="+mn-lt"/>
                <a:cs typeface="Arial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Astrophys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. J. 567, 643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2002)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98791" y="750626"/>
            <a:ext cx="5145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recent</a:t>
            </a:r>
            <a:r>
              <a:rPr lang="en-US" sz="2000" dirty="0" smtClean="0">
                <a:latin typeface="+mn-lt"/>
              </a:rPr>
              <a:t> calculations for the different contributions to the S factor of the reaction and </a:t>
            </a:r>
            <a:r>
              <a:rPr lang="en-US" sz="2000" i="1" dirty="0" smtClean="0">
                <a:latin typeface="+mn-lt"/>
              </a:rPr>
              <a:t>current</a:t>
            </a:r>
            <a:r>
              <a:rPr lang="en-US" sz="2000" dirty="0" smtClean="0">
                <a:latin typeface="+mn-lt"/>
              </a:rPr>
              <a:t> precision. 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91" y="2066472"/>
            <a:ext cx="5145209" cy="137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76376" y="4045129"/>
            <a:ext cx="4308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D.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Schürmann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L.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Gialanella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R. Kunz, F.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Strieder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: The astrophysical </a:t>
            </a:r>
            <a:r>
              <a:rPr lang="en-US" sz="1600" i="1" dirty="0" smtClean="0">
                <a:solidFill>
                  <a:srgbClr val="000099"/>
                </a:solidFill>
                <a:latin typeface="+mn-lt"/>
              </a:rPr>
              <a:t>S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f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actor of  </a:t>
            </a:r>
            <a:r>
              <a:rPr lang="en-US" sz="1600" baseline="30000" dirty="0" smtClean="0">
                <a:solidFill>
                  <a:srgbClr val="000099"/>
                </a:solidFill>
                <a:latin typeface="+mn-lt"/>
              </a:rPr>
              <a:t>12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C(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α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,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γ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)</a:t>
            </a:r>
            <a:r>
              <a:rPr lang="de-DE" sz="1600" baseline="30000" dirty="0">
                <a:solidFill>
                  <a:srgbClr val="000099"/>
                </a:solidFill>
                <a:latin typeface="+mn-lt"/>
                <a:cs typeface="Arial"/>
              </a:rPr>
              <a:t>16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 at stellar energy, Phys. Lett. B 711, 35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2012)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571395" y="3234518"/>
            <a:ext cx="2572603" cy="3002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786651" y="3408629"/>
            <a:ext cx="364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latin typeface="+mn-lt"/>
                <a:cs typeface="Arial"/>
                <a:sym typeface="Wingdings"/>
              </a:rPr>
              <a:t>→ </a:t>
            </a:r>
            <a:r>
              <a:rPr lang="el-GR" dirty="0" smtClean="0">
                <a:solidFill>
                  <a:srgbClr val="C00000"/>
                </a:solidFill>
                <a:latin typeface="+mn-lt"/>
              </a:rPr>
              <a:t>Δ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S/S ~ 12 % 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86651" y="2066472"/>
            <a:ext cx="2470245" cy="33553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improve?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5050" y="735737"/>
            <a:ext cx="4827539" cy="19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5186" y="2785028"/>
            <a:ext cx="733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R. Kunz et al.: Astrophysical Reaction Rate of </a:t>
            </a:r>
            <a:r>
              <a:rPr lang="en-US" sz="1600" baseline="30000" dirty="0">
                <a:solidFill>
                  <a:srgbClr val="000099"/>
                </a:solidFill>
                <a:latin typeface="+mn-lt"/>
              </a:rPr>
              <a:t>12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C(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α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,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γ</a:t>
            </a:r>
            <a:r>
              <a:rPr lang="de-DE" sz="1600" dirty="0" smtClean="0">
                <a:solidFill>
                  <a:srgbClr val="000099"/>
                </a:solidFill>
                <a:latin typeface="+mn-lt"/>
                <a:cs typeface="Arial"/>
              </a:rPr>
              <a:t>)</a:t>
            </a:r>
            <a:r>
              <a:rPr lang="de-DE" sz="1600" baseline="30000" dirty="0" smtClean="0">
                <a:solidFill>
                  <a:srgbClr val="000099"/>
                </a:solidFill>
                <a:latin typeface="+mn-lt"/>
                <a:cs typeface="Arial"/>
              </a:rPr>
              <a:t>16</a:t>
            </a:r>
            <a:r>
              <a:rPr lang="de-DE" sz="1600" dirty="0" smtClean="0">
                <a:solidFill>
                  <a:srgbClr val="000099"/>
                </a:solidFill>
                <a:latin typeface="+mn-lt"/>
                <a:cs typeface="Arial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Astrophys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. J. 567, 643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2002)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665676" y="2236990"/>
            <a:ext cx="1719617" cy="1364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1774625" y="2432608"/>
            <a:ext cx="4583372" cy="1364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1801919" y="2658877"/>
            <a:ext cx="4214886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19" y="3598475"/>
            <a:ext cx="4899132" cy="4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18" y="4048643"/>
            <a:ext cx="5012422" cy="16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 bwMode="auto">
          <a:xfrm>
            <a:off x="5566428" y="5041605"/>
            <a:ext cx="1076679" cy="1364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1801919" y="5229157"/>
            <a:ext cx="4841188" cy="1364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1809493" y="5422501"/>
            <a:ext cx="2498636" cy="1364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feld 19"/>
          <p:cNvSpPr txBox="1"/>
          <p:nvPr/>
        </p:nvSpPr>
        <p:spPr>
          <a:xfrm>
            <a:off x="535185" y="5703866"/>
            <a:ext cx="804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D.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Schürmann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L.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Gialanella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R. Kunz, F.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Strieder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: The astrophysical </a:t>
            </a:r>
            <a:r>
              <a:rPr lang="en-US" sz="1600" i="1" dirty="0" smtClean="0">
                <a:solidFill>
                  <a:srgbClr val="000099"/>
                </a:solidFill>
                <a:latin typeface="+mn-lt"/>
              </a:rPr>
              <a:t>S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f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actor of  </a:t>
            </a:r>
            <a:r>
              <a:rPr lang="en-US" sz="1600" baseline="30000" dirty="0" smtClean="0">
                <a:solidFill>
                  <a:srgbClr val="000099"/>
                </a:solidFill>
                <a:latin typeface="+mn-lt"/>
              </a:rPr>
              <a:t>12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C(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α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,</a:t>
            </a:r>
            <a:r>
              <a:rPr lang="el-GR" sz="1600" dirty="0">
                <a:solidFill>
                  <a:srgbClr val="000099"/>
                </a:solidFill>
                <a:latin typeface="+mn-lt"/>
                <a:cs typeface="Arial"/>
              </a:rPr>
              <a:t>γ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)</a:t>
            </a:r>
            <a:r>
              <a:rPr lang="de-DE" sz="1600" baseline="30000" dirty="0">
                <a:solidFill>
                  <a:srgbClr val="000099"/>
                </a:solidFill>
                <a:latin typeface="+mn-lt"/>
                <a:cs typeface="Arial"/>
              </a:rPr>
              <a:t>16</a:t>
            </a:r>
            <a:r>
              <a:rPr lang="de-DE" sz="1600" dirty="0">
                <a:solidFill>
                  <a:srgbClr val="000099"/>
                </a:solidFill>
                <a:latin typeface="+mn-lt"/>
                <a:cs typeface="Arial"/>
              </a:rPr>
              <a:t>O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 at stellar energy, Phys. Lett. B 711, 35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2012)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9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868" y="130175"/>
            <a:ext cx="4972264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approach experimentally?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0498" y="1361292"/>
            <a:ext cx="3923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“The </a:t>
            </a:r>
            <a:r>
              <a:rPr lang="en-US" sz="2000" dirty="0">
                <a:latin typeface="+mn-lt"/>
              </a:rPr>
              <a:t>measurement of the </a:t>
            </a:r>
            <a:r>
              <a:rPr lang="en-US" sz="2000" baseline="30000" dirty="0">
                <a:latin typeface="+mn-lt"/>
              </a:rPr>
              <a:t>12</a:t>
            </a:r>
            <a:r>
              <a:rPr lang="en-US" sz="2000" dirty="0">
                <a:latin typeface="+mn-lt"/>
              </a:rPr>
              <a:t>C(</a:t>
            </a:r>
            <a:r>
              <a:rPr lang="el-GR" sz="2000" dirty="0">
                <a:latin typeface="+mn-lt"/>
                <a:cs typeface="Arial"/>
              </a:rPr>
              <a:t>α</a:t>
            </a:r>
            <a:r>
              <a:rPr lang="de-DE" sz="2000" dirty="0">
                <a:latin typeface="+mn-lt"/>
                <a:cs typeface="Arial"/>
              </a:rPr>
              <a:t>,</a:t>
            </a:r>
            <a:r>
              <a:rPr lang="el-GR" sz="2000" dirty="0">
                <a:latin typeface="+mn-lt"/>
                <a:cs typeface="Arial"/>
              </a:rPr>
              <a:t>γ</a:t>
            </a:r>
            <a:r>
              <a:rPr lang="de-DE" sz="2000" dirty="0">
                <a:latin typeface="+mn-lt"/>
                <a:cs typeface="Arial"/>
              </a:rPr>
              <a:t>)</a:t>
            </a:r>
            <a:r>
              <a:rPr lang="de-DE" sz="2000" baseline="30000" dirty="0">
                <a:latin typeface="+mn-lt"/>
                <a:cs typeface="Arial"/>
              </a:rPr>
              <a:t>16</a:t>
            </a:r>
            <a:r>
              <a:rPr lang="de-DE" sz="2000" dirty="0">
                <a:latin typeface="+mn-lt"/>
                <a:cs typeface="Arial"/>
              </a:rPr>
              <a:t>O </a:t>
            </a:r>
            <a:r>
              <a:rPr lang="en-US" sz="2000" dirty="0" smtClean="0">
                <a:latin typeface="+mn-lt"/>
              </a:rPr>
              <a:t>reaction should </a:t>
            </a:r>
            <a:r>
              <a:rPr lang="en-US" sz="2000" dirty="0">
                <a:latin typeface="+mn-lt"/>
              </a:rPr>
              <a:t>be done in </a:t>
            </a:r>
            <a:r>
              <a:rPr lang="en-US" sz="2000" dirty="0" smtClean="0">
                <a:latin typeface="+mn-lt"/>
              </a:rPr>
              <a:t>a nearly 4</a:t>
            </a:r>
            <a:r>
              <a:rPr lang="el-GR" sz="2000" dirty="0" smtClean="0">
                <a:latin typeface="+mn-lt"/>
              </a:rPr>
              <a:t>π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geometry with an angle-segmented crystal ball detector. The </a:t>
            </a:r>
            <a:r>
              <a:rPr lang="en-US" sz="2000" dirty="0" smtClean="0">
                <a:latin typeface="+mn-lt"/>
              </a:rPr>
              <a:t>measurement of angular distributions </a:t>
            </a:r>
            <a:r>
              <a:rPr lang="en-US" sz="2000" dirty="0">
                <a:latin typeface="+mn-lt"/>
              </a:rPr>
              <a:t>is necessary to separate the </a:t>
            </a:r>
            <a:r>
              <a:rPr lang="en-US" sz="2000" dirty="0" smtClean="0">
                <a:latin typeface="+mn-lt"/>
              </a:rPr>
              <a:t>E1 </a:t>
            </a:r>
            <a:r>
              <a:rPr lang="en-US" sz="2000" dirty="0">
                <a:latin typeface="+mn-lt"/>
              </a:rPr>
              <a:t>and E2 components of </a:t>
            </a:r>
            <a:r>
              <a:rPr lang="en-US" sz="2000" dirty="0" smtClean="0">
                <a:latin typeface="+mn-lt"/>
              </a:rPr>
              <a:t>both ground-state </a:t>
            </a:r>
            <a:r>
              <a:rPr lang="en-US" sz="2000" dirty="0">
                <a:latin typeface="+mn-lt"/>
              </a:rPr>
              <a:t>and cascade transitions</a:t>
            </a:r>
            <a:r>
              <a:rPr lang="en-US" sz="2000" dirty="0" smtClean="0">
                <a:latin typeface="+mn-lt"/>
              </a:rPr>
              <a:t>.”</a:t>
            </a:r>
            <a:endParaRPr lang="en-US" sz="200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0498" y="793759"/>
            <a:ext cx="482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P. </a:t>
            </a:r>
            <a:r>
              <a:rPr lang="en-US" sz="1600" dirty="0" err="1" smtClean="0">
                <a:solidFill>
                  <a:srgbClr val="000099"/>
                </a:solidFill>
                <a:latin typeface="+mn-lt"/>
              </a:rPr>
              <a:t>Prati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 et al.: Nuclear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Astrophysics At LUNA: Status 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And Perspectives: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231" y="1462376"/>
            <a:ext cx="4969770" cy="491795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67534" y="670647"/>
            <a:ext cx="3835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C. E. Rolfs &amp; W. S. Rodney: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Cauldrons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 in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the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Cosmos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Chicago: Univ. Chicago Press (1988)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36797" y="1270811"/>
            <a:ext cx="120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p-wave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36797" y="2064657"/>
            <a:ext cx="120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-wave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7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7728" y="1763887"/>
            <a:ext cx="8393374" cy="34778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What’s the impact of a data point on total d</a:t>
            </a:r>
            <a:r>
              <a:rPr lang="el-GR" sz="2000" dirty="0" smtClean="0">
                <a:latin typeface="+mn-lt"/>
              </a:rPr>
              <a:t>σ</a:t>
            </a:r>
            <a:r>
              <a:rPr lang="de-DE" sz="2000" dirty="0" smtClean="0">
                <a:latin typeface="+mn-lt"/>
              </a:rPr>
              <a:t>/d</a:t>
            </a:r>
            <a:r>
              <a:rPr lang="el-GR" sz="2000" dirty="0" smtClean="0">
                <a:latin typeface="+mn-lt"/>
                <a:cs typeface="Arial"/>
              </a:rPr>
              <a:t>Ω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de-DE" sz="2000" dirty="0" smtClean="0">
                <a:latin typeface="+mn-lt"/>
                <a:cs typeface="Arial"/>
              </a:rPr>
              <a:t>at a </a:t>
            </a:r>
            <a:r>
              <a:rPr lang="en-GB" sz="2000" dirty="0" smtClean="0">
                <a:latin typeface="+mn-lt"/>
                <a:cs typeface="Arial"/>
              </a:rPr>
              <a:t>specific</a:t>
            </a:r>
            <a:r>
              <a:rPr lang="de-DE" sz="2000" dirty="0" smtClean="0">
                <a:latin typeface="+mn-lt"/>
                <a:cs typeface="Arial"/>
              </a:rPr>
              <a:t> cos</a:t>
            </a:r>
            <a:r>
              <a:rPr lang="el-GR" sz="2000" dirty="0" smtClean="0">
                <a:latin typeface="+mn-lt"/>
                <a:cs typeface="Arial"/>
              </a:rPr>
              <a:t>θ</a:t>
            </a:r>
            <a:r>
              <a:rPr lang="de-DE" sz="2000" dirty="0" smtClean="0">
                <a:latin typeface="+mn-lt"/>
                <a:cs typeface="Arial"/>
              </a:rPr>
              <a:t>  </a:t>
            </a:r>
            <a:r>
              <a:rPr lang="de-DE" sz="2000" dirty="0" err="1" smtClean="0">
                <a:latin typeface="+mn-lt"/>
                <a:cs typeface="Arial"/>
              </a:rPr>
              <a:t>especially</a:t>
            </a:r>
            <a:r>
              <a:rPr lang="de-DE" sz="2000" dirty="0" smtClean="0">
                <a:latin typeface="+mn-lt"/>
                <a:cs typeface="Arial"/>
              </a:rPr>
              <a:t> at E » E</a:t>
            </a:r>
            <a:r>
              <a:rPr lang="de-DE" sz="2000" baseline="-25000" dirty="0" smtClean="0">
                <a:latin typeface="+mn-lt"/>
                <a:cs typeface="Arial"/>
              </a:rPr>
              <a:t>0 </a:t>
            </a:r>
            <a:r>
              <a:rPr lang="de-DE" sz="2000" dirty="0" err="1" smtClean="0">
                <a:latin typeface="+mn-lt"/>
                <a:cs typeface="Arial"/>
              </a:rPr>
              <a:t>where</a:t>
            </a:r>
            <a:r>
              <a:rPr lang="de-DE" sz="2000" dirty="0" smtClean="0">
                <a:latin typeface="+mn-lt"/>
                <a:cs typeface="Arial"/>
              </a:rPr>
              <a:t> an </a:t>
            </a:r>
            <a:r>
              <a:rPr lang="de-DE" sz="2000" dirty="0" err="1" smtClean="0">
                <a:latin typeface="+mn-lt"/>
                <a:cs typeface="Arial"/>
              </a:rPr>
              <a:t>extrapolation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to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>
                <a:cs typeface="Arial"/>
              </a:rPr>
              <a:t>E</a:t>
            </a:r>
            <a:r>
              <a:rPr lang="de-DE" sz="2000" baseline="-25000" dirty="0">
                <a:cs typeface="Arial"/>
              </a:rPr>
              <a:t>0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is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needed</a:t>
            </a:r>
            <a:r>
              <a:rPr lang="de-DE" sz="2000" dirty="0" smtClean="0">
                <a:latin typeface="+mn-lt"/>
                <a:cs typeface="Arial"/>
              </a:rPr>
              <a:t>?</a:t>
            </a:r>
          </a:p>
          <a:p>
            <a:endParaRPr lang="de-DE" sz="2000" dirty="0">
              <a:latin typeface="+mn-lt"/>
              <a:cs typeface="Arial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 err="1" smtClean="0">
                <a:latin typeface="+mn-lt"/>
                <a:cs typeface="Arial"/>
              </a:rPr>
              <a:t>It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>
                <a:latin typeface="+mn-lt"/>
                <a:cs typeface="Arial"/>
              </a:rPr>
              <a:t>is</a:t>
            </a:r>
            <a:r>
              <a:rPr lang="de-DE" sz="2000" dirty="0">
                <a:latin typeface="+mn-lt"/>
                <a:cs typeface="Arial"/>
              </a:rPr>
              <a:t> not </a:t>
            </a:r>
            <a:r>
              <a:rPr lang="de-DE" sz="2000" dirty="0" err="1">
                <a:latin typeface="+mn-lt"/>
                <a:cs typeface="Arial"/>
              </a:rPr>
              <a:t>possible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de-DE" sz="2000" dirty="0" err="1">
                <a:latin typeface="+mn-lt"/>
                <a:cs typeface="Arial"/>
              </a:rPr>
              <a:t>to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de-DE" sz="2000" dirty="0" err="1">
                <a:latin typeface="+mn-lt"/>
                <a:cs typeface="Arial"/>
              </a:rPr>
              <a:t>get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el-GR" sz="2000" dirty="0">
                <a:latin typeface="+mn-lt"/>
              </a:rPr>
              <a:t>σ</a:t>
            </a:r>
            <a:r>
              <a:rPr lang="de-DE" sz="2000" baseline="-25000" dirty="0">
                <a:latin typeface="+mn-lt"/>
              </a:rPr>
              <a:t>total</a:t>
            </a:r>
            <a:r>
              <a:rPr lang="el-GR" sz="2000" dirty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(</a:t>
            </a:r>
            <a:r>
              <a:rPr lang="de-DE" sz="2000" dirty="0" err="1">
                <a:latin typeface="+mn-lt"/>
              </a:rPr>
              <a:t>and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therefore</a:t>
            </a:r>
            <a:r>
              <a:rPr lang="de-DE" sz="2000" dirty="0">
                <a:latin typeface="+mn-lt"/>
              </a:rPr>
              <a:t> S</a:t>
            </a:r>
            <a:r>
              <a:rPr lang="de-DE" sz="2000" baseline="-25000" dirty="0">
                <a:latin typeface="+mn-lt"/>
              </a:rPr>
              <a:t> total</a:t>
            </a:r>
            <a:r>
              <a:rPr lang="de-DE" sz="2000" dirty="0">
                <a:latin typeface="+mn-lt"/>
              </a:rPr>
              <a:t>) </a:t>
            </a:r>
            <a:r>
              <a:rPr lang="de-DE" sz="2000" dirty="0" err="1">
                <a:latin typeface="+mn-lt"/>
              </a:rPr>
              <a:t>from</a:t>
            </a:r>
            <a:r>
              <a:rPr lang="de-DE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σ</a:t>
            </a:r>
            <a:r>
              <a:rPr lang="de-DE" sz="2000" dirty="0">
                <a:latin typeface="+mn-lt"/>
              </a:rPr>
              <a:t>/d</a:t>
            </a:r>
            <a:r>
              <a:rPr lang="el-GR" sz="2000" dirty="0">
                <a:latin typeface="+mn-lt"/>
                <a:cs typeface="Arial"/>
              </a:rPr>
              <a:t>Ω</a:t>
            </a:r>
            <a:r>
              <a:rPr lang="de-DE" sz="2000" dirty="0" smtClean="0">
                <a:latin typeface="+mn-lt"/>
                <a:cs typeface="Arial"/>
              </a:rPr>
              <a:t>.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 err="1" smtClean="0">
                <a:latin typeface="+mn-lt"/>
                <a:cs typeface="Arial"/>
              </a:rPr>
              <a:t>It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is</a:t>
            </a:r>
            <a:r>
              <a:rPr lang="de-DE" sz="2000" dirty="0" smtClean="0">
                <a:latin typeface="+mn-lt"/>
                <a:cs typeface="Arial"/>
              </a:rPr>
              <a:t> not </a:t>
            </a:r>
            <a:r>
              <a:rPr lang="de-DE" sz="2000" dirty="0" err="1" smtClean="0">
                <a:latin typeface="+mn-lt"/>
                <a:cs typeface="Arial"/>
              </a:rPr>
              <a:t>possible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to</a:t>
            </a:r>
            <a:r>
              <a:rPr lang="de-DE" sz="2000" dirty="0" smtClean="0">
                <a:latin typeface="+mn-lt"/>
                <a:cs typeface="Arial"/>
              </a:rPr>
              <a:t> separate </a:t>
            </a:r>
            <a:r>
              <a:rPr lang="de-DE" sz="2000" dirty="0" err="1" smtClean="0">
                <a:latin typeface="+mn-lt"/>
                <a:cs typeface="Arial"/>
              </a:rPr>
              <a:t>multipoles</a:t>
            </a:r>
            <a:r>
              <a:rPr lang="de-DE" sz="2000" dirty="0" smtClean="0">
                <a:latin typeface="+mn-lt"/>
                <a:cs typeface="Arial"/>
              </a:rPr>
              <a:t>.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+mn-lt"/>
                <a:cs typeface="Arial"/>
              </a:rPr>
              <a:t>The </a:t>
            </a:r>
            <a:r>
              <a:rPr lang="de-DE" sz="2000" dirty="0" err="1" smtClean="0">
                <a:latin typeface="+mn-lt"/>
                <a:cs typeface="Arial"/>
              </a:rPr>
              <a:t>cascade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el-GR" sz="2000" dirty="0" smtClean="0">
                <a:latin typeface="+mn-lt"/>
                <a:cs typeface="Arial"/>
              </a:rPr>
              <a:t>γ</a:t>
            </a:r>
            <a:r>
              <a:rPr lang="de-DE" sz="2000" dirty="0" smtClean="0">
                <a:latin typeface="+mn-lt"/>
                <a:cs typeface="Arial"/>
              </a:rPr>
              <a:t>-</a:t>
            </a:r>
            <a:r>
              <a:rPr lang="de-DE" sz="2000" dirty="0" err="1" smtClean="0">
                <a:latin typeface="+mn-lt"/>
                <a:cs typeface="Arial"/>
              </a:rPr>
              <a:t>decay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amplitude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is</a:t>
            </a:r>
            <a:r>
              <a:rPr lang="de-DE" sz="2000" dirty="0" smtClean="0">
                <a:latin typeface="+mn-lt"/>
                <a:cs typeface="Arial"/>
              </a:rPr>
              <a:t> not </a:t>
            </a:r>
            <a:r>
              <a:rPr lang="de-DE" sz="2000" dirty="0" err="1" smtClean="0">
                <a:latin typeface="+mn-lt"/>
                <a:cs typeface="Arial"/>
              </a:rPr>
              <a:t>accessed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by</a:t>
            </a:r>
            <a:r>
              <a:rPr lang="de-DE" sz="2000" dirty="0" smtClean="0">
                <a:latin typeface="+mn-lt"/>
                <a:cs typeface="Arial"/>
              </a:rPr>
              <a:t> </a:t>
            </a:r>
            <a:r>
              <a:rPr lang="de-DE" sz="2000" dirty="0" err="1" smtClean="0">
                <a:latin typeface="+mn-lt"/>
                <a:cs typeface="Arial"/>
              </a:rPr>
              <a:t>the</a:t>
            </a:r>
            <a:r>
              <a:rPr lang="de-DE" sz="2000" dirty="0" smtClean="0">
                <a:latin typeface="+mn-lt"/>
                <a:cs typeface="Arial"/>
              </a:rPr>
              <a:t> inverse </a:t>
            </a:r>
            <a:r>
              <a:rPr lang="de-DE" sz="2000" dirty="0" err="1" smtClean="0">
                <a:latin typeface="+mn-lt"/>
                <a:cs typeface="Arial"/>
              </a:rPr>
              <a:t>reaction</a:t>
            </a:r>
            <a:r>
              <a:rPr lang="de-DE" sz="2000" dirty="0" smtClean="0">
                <a:latin typeface="+mn-lt"/>
                <a:cs typeface="Arial"/>
              </a:rPr>
              <a:t/>
            </a:r>
            <a:br>
              <a:rPr lang="de-DE" sz="2000" dirty="0" smtClean="0">
                <a:latin typeface="+mn-lt"/>
                <a:cs typeface="Arial"/>
              </a:rPr>
            </a:br>
            <a:endParaRPr lang="de-DE" sz="2000" dirty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+mj-lt"/>
                <a:cs typeface="Arial"/>
              </a:rPr>
              <a:t>Is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it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crucial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to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get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information</a:t>
            </a:r>
            <a:r>
              <a:rPr lang="de-DE" sz="2000" dirty="0" smtClean="0">
                <a:latin typeface="+mj-lt"/>
                <a:cs typeface="Arial"/>
              </a:rPr>
              <a:t> on p- </a:t>
            </a:r>
            <a:r>
              <a:rPr lang="de-DE" sz="2000" dirty="0" err="1" smtClean="0">
                <a:latin typeface="+mj-lt"/>
                <a:cs typeface="Arial"/>
              </a:rPr>
              <a:t>or</a:t>
            </a:r>
            <a:r>
              <a:rPr lang="de-DE" sz="2000" dirty="0" smtClean="0">
                <a:latin typeface="+mj-lt"/>
                <a:cs typeface="Arial"/>
              </a:rPr>
              <a:t> d-</a:t>
            </a:r>
            <a:r>
              <a:rPr lang="de-DE" sz="2000" dirty="0" err="1" smtClean="0">
                <a:latin typeface="+mj-lt"/>
                <a:cs typeface="Arial"/>
              </a:rPr>
              <a:t>waves</a:t>
            </a:r>
            <a:r>
              <a:rPr lang="de-DE" sz="2000" dirty="0" smtClean="0">
                <a:latin typeface="+mj-lt"/>
                <a:cs typeface="Arial"/>
              </a:rPr>
              <a:t>?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endParaRPr lang="de-DE" sz="2000" dirty="0" smtClean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Requirement to get a measurement with 10-20% accuracy.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1375" y="920899"/>
            <a:ext cx="8393374" cy="70788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It is important to get data of high relevance </a:t>
            </a:r>
            <a:br>
              <a:rPr lang="en-US" sz="2000" dirty="0" smtClean="0">
                <a:solidFill>
                  <a:srgbClr val="C00000"/>
                </a:solidFill>
                <a:latin typeface="+mn-lt"/>
              </a:rPr>
            </a:b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with respect to the (complex) properties of the S factor curve: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9015" y="1588741"/>
            <a:ext cx="8619227" cy="3785652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 limited (or integrated) </a:t>
            </a:r>
            <a:r>
              <a:rPr lang="en-US" sz="2000" dirty="0">
                <a:latin typeface="+mj-lt"/>
              </a:rPr>
              <a:t>detection angle of the </a:t>
            </a:r>
            <a:r>
              <a:rPr lang="el-GR" sz="2000" dirty="0">
                <a:latin typeface="+mj-lt"/>
                <a:cs typeface="Arial"/>
              </a:rPr>
              <a:t>α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particle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leads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to</a:t>
            </a:r>
            <a:r>
              <a:rPr lang="de-DE" sz="2000" dirty="0" smtClean="0">
                <a:latin typeface="+mj-lt"/>
                <a:cs typeface="Arial"/>
              </a:rPr>
              <a:t> an </a:t>
            </a:r>
            <a:r>
              <a:rPr lang="de-DE" sz="2000" dirty="0" err="1" smtClean="0">
                <a:latin typeface="+mj-lt"/>
                <a:cs typeface="Arial"/>
              </a:rPr>
              <a:t>unknown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multipolarity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of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the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measured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cross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section</a:t>
            </a:r>
            <a:r>
              <a:rPr lang="de-DE" sz="2000" dirty="0" smtClean="0">
                <a:latin typeface="+mj-lt"/>
                <a:cs typeface="Arial"/>
              </a:rPr>
              <a:t>. </a:t>
            </a:r>
            <a:br>
              <a:rPr lang="de-DE" sz="2000" dirty="0" smtClean="0">
                <a:latin typeface="+mj-lt"/>
                <a:cs typeface="Arial"/>
              </a:rPr>
            </a:br>
            <a:endParaRPr lang="de-DE" sz="2000" dirty="0" smtClean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  <a:cs typeface="Arial"/>
              </a:rPr>
              <a:t>A </a:t>
            </a:r>
            <a:r>
              <a:rPr lang="de-DE" sz="2000" dirty="0" err="1">
                <a:latin typeface="+mj-lt"/>
                <a:cs typeface="Arial"/>
              </a:rPr>
              <a:t>d</a:t>
            </a:r>
            <a:r>
              <a:rPr lang="de-DE" sz="2000" dirty="0" err="1" smtClean="0">
                <a:latin typeface="+mj-lt"/>
                <a:cs typeface="Arial"/>
              </a:rPr>
              <a:t>etector</a:t>
            </a:r>
            <a:r>
              <a:rPr lang="de-DE" sz="2000" dirty="0" smtClean="0">
                <a:latin typeface="+mj-lt"/>
                <a:cs typeface="Arial"/>
              </a:rPr>
              <a:t> ring </a:t>
            </a:r>
            <a:r>
              <a:rPr lang="de-DE" sz="2000" dirty="0" err="1" smtClean="0">
                <a:latin typeface="+mj-lt"/>
                <a:cs typeface="Arial"/>
              </a:rPr>
              <a:t>or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sphere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with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full</a:t>
            </a:r>
            <a:r>
              <a:rPr lang="de-DE" sz="2000" dirty="0">
                <a:latin typeface="+mj-lt"/>
                <a:cs typeface="Arial"/>
              </a:rPr>
              <a:t> angular </a:t>
            </a:r>
            <a:r>
              <a:rPr lang="de-DE" sz="2000" dirty="0" err="1">
                <a:latin typeface="+mj-lt"/>
                <a:cs typeface="Arial"/>
              </a:rPr>
              <a:t>coverage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would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have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dramatically</a:t>
            </a:r>
            <a:r>
              <a:rPr lang="de-DE" sz="2000" dirty="0" smtClean="0">
                <a:latin typeface="+mj-lt"/>
                <a:cs typeface="Arial"/>
              </a:rPr>
              <a:t> different </a:t>
            </a:r>
            <a:r>
              <a:rPr lang="de-DE" sz="2000" dirty="0" err="1" smtClean="0">
                <a:latin typeface="+mj-lt"/>
                <a:cs typeface="Arial"/>
              </a:rPr>
              <a:t>background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as</a:t>
            </a:r>
            <a:r>
              <a:rPr lang="de-DE" sz="2000" dirty="0" smtClean="0">
                <a:latin typeface="+mj-lt"/>
                <a:cs typeface="Arial"/>
              </a:rPr>
              <a:t> a </a:t>
            </a:r>
            <a:r>
              <a:rPr lang="de-DE" sz="2000" dirty="0" err="1" smtClean="0">
                <a:latin typeface="+mj-lt"/>
                <a:cs typeface="Arial"/>
              </a:rPr>
              <a:t>function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of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>
                <a:latin typeface="+mj-lt"/>
                <a:cs typeface="Arial"/>
              </a:rPr>
              <a:t>cos</a:t>
            </a:r>
            <a:r>
              <a:rPr lang="el-GR" sz="2000" dirty="0" smtClean="0">
                <a:latin typeface="+mj-lt"/>
                <a:cs typeface="Arial"/>
              </a:rPr>
              <a:t>θ</a:t>
            </a:r>
            <a:r>
              <a:rPr lang="de-DE" sz="2000" dirty="0" smtClean="0">
                <a:latin typeface="+mj-lt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latin typeface="+mj-lt"/>
                <a:cs typeface="Arial"/>
              </a:rPr>
              <a:t>Is</a:t>
            </a:r>
            <a:r>
              <a:rPr lang="de-DE" sz="2000" dirty="0" smtClean="0">
                <a:latin typeface="+mj-lt"/>
                <a:cs typeface="Arial"/>
              </a:rPr>
              <a:t> a gas </a:t>
            </a:r>
            <a:r>
              <a:rPr lang="de-DE" sz="2000" dirty="0" err="1" smtClean="0">
                <a:latin typeface="+mj-lt"/>
                <a:cs typeface="Arial"/>
              </a:rPr>
              <a:t>detector</a:t>
            </a:r>
            <a:r>
              <a:rPr lang="de-DE" sz="2000" dirty="0" smtClean="0">
                <a:latin typeface="+mj-lt"/>
                <a:cs typeface="Arial"/>
              </a:rPr>
              <a:t> a </a:t>
            </a:r>
            <a:r>
              <a:rPr lang="de-DE" sz="2000" dirty="0" err="1" smtClean="0">
                <a:latin typeface="+mj-lt"/>
                <a:cs typeface="Arial"/>
              </a:rPr>
              <a:t>possible</a:t>
            </a:r>
            <a:r>
              <a:rPr lang="de-DE" sz="2000" dirty="0" smtClean="0">
                <a:latin typeface="+mj-lt"/>
                <a:cs typeface="Arial"/>
              </a:rPr>
              <a:t> alternative </a:t>
            </a:r>
            <a:r>
              <a:rPr lang="de-DE" sz="2000" dirty="0" err="1" smtClean="0">
                <a:latin typeface="+mj-lt"/>
                <a:cs typeface="Arial"/>
              </a:rPr>
              <a:t>to</a:t>
            </a:r>
            <a:r>
              <a:rPr lang="de-DE" sz="2000" dirty="0" smtClean="0">
                <a:latin typeface="+mj-lt"/>
                <a:cs typeface="Arial"/>
              </a:rPr>
              <a:t> a  </a:t>
            </a:r>
            <a:r>
              <a:rPr lang="de-DE" sz="2000" dirty="0" err="1" smtClean="0">
                <a:latin typeface="+mj-lt"/>
                <a:cs typeface="Arial"/>
              </a:rPr>
              <a:t>detector</a:t>
            </a:r>
            <a:r>
              <a:rPr lang="de-DE" sz="2000" dirty="0" smtClean="0">
                <a:latin typeface="+mj-lt"/>
                <a:cs typeface="Arial"/>
              </a:rPr>
              <a:t>?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+mj-lt"/>
                <a:cs typeface="Arial"/>
              </a:rPr>
              <a:t>A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low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pressure</a:t>
            </a:r>
            <a:r>
              <a:rPr lang="de-DE" sz="2000" dirty="0">
                <a:latin typeface="+mj-lt"/>
                <a:cs typeface="Arial"/>
              </a:rPr>
              <a:t> MWPC </a:t>
            </a:r>
            <a:r>
              <a:rPr lang="de-DE" sz="2000" dirty="0" err="1">
                <a:latin typeface="+mj-lt"/>
                <a:cs typeface="Arial"/>
              </a:rPr>
              <a:t>or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multistep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chamber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can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have</a:t>
            </a:r>
            <a:r>
              <a:rPr lang="de-DE" sz="2000" dirty="0">
                <a:latin typeface="+mj-lt"/>
                <a:cs typeface="Arial"/>
              </a:rPr>
              <a:t> a </a:t>
            </a:r>
            <a:r>
              <a:rPr lang="de-DE" sz="2000" dirty="0" err="1">
                <a:latin typeface="+mj-lt"/>
                <a:cs typeface="Arial"/>
              </a:rPr>
              <a:t>good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timing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resolution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and</a:t>
            </a:r>
            <a:r>
              <a:rPr lang="de-DE" sz="2000" dirty="0">
                <a:latin typeface="+mj-lt"/>
                <a:cs typeface="Arial"/>
              </a:rPr>
              <a:t> high </a:t>
            </a:r>
            <a:r>
              <a:rPr lang="de-DE" sz="2000" dirty="0" err="1">
                <a:latin typeface="+mj-lt"/>
                <a:cs typeface="Arial"/>
              </a:rPr>
              <a:t>efficiency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for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nuclei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while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being</a:t>
            </a:r>
            <a:r>
              <a:rPr lang="de-DE" sz="2000" dirty="0">
                <a:latin typeface="+mj-lt"/>
                <a:cs typeface="Arial"/>
              </a:rPr>
              <a:t> extreme </a:t>
            </a:r>
            <a:r>
              <a:rPr lang="de-DE" sz="2000" dirty="0" err="1">
                <a:latin typeface="+mj-lt"/>
                <a:cs typeface="Arial"/>
              </a:rPr>
              <a:t>insensitive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to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gamma</a:t>
            </a:r>
            <a:r>
              <a:rPr lang="de-DE" sz="2000" dirty="0">
                <a:latin typeface="+mj-lt"/>
                <a:cs typeface="Arial"/>
              </a:rPr>
              <a:t>, </a:t>
            </a:r>
            <a:r>
              <a:rPr lang="de-DE" sz="2000" dirty="0" err="1">
                <a:latin typeface="+mj-lt"/>
                <a:cs typeface="Arial"/>
              </a:rPr>
              <a:t>electron</a:t>
            </a:r>
            <a:r>
              <a:rPr lang="de-DE" sz="2000" dirty="0">
                <a:latin typeface="+mj-lt"/>
                <a:cs typeface="Arial"/>
              </a:rPr>
              <a:t>, </a:t>
            </a:r>
            <a:r>
              <a:rPr lang="de-DE" sz="2000" dirty="0" err="1">
                <a:latin typeface="+mj-lt"/>
                <a:cs typeface="Arial"/>
              </a:rPr>
              <a:t>proton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and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neutron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background</a:t>
            </a:r>
            <a:endParaRPr lang="de-DE" sz="2000" dirty="0">
              <a:latin typeface="+mj-lt"/>
              <a:cs typeface="Arial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+mj-lt"/>
                <a:cs typeface="Arial"/>
              </a:rPr>
              <a:t> 4</a:t>
            </a:r>
            <a:r>
              <a:rPr lang="el-GR" sz="2000" dirty="0">
                <a:latin typeface="+mj-lt"/>
                <a:cs typeface="Arial"/>
              </a:rPr>
              <a:t>π</a:t>
            </a: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>
                <a:latin typeface="+mj-lt"/>
                <a:cs typeface="Arial"/>
              </a:rPr>
              <a:t>acceptance</a:t>
            </a:r>
            <a:r>
              <a:rPr lang="de-DE" sz="2000" dirty="0">
                <a:latin typeface="+mj-lt"/>
                <a:cs typeface="Arial"/>
              </a:rPr>
              <a:t> in a 1-3 Torr gas </a:t>
            </a:r>
            <a:r>
              <a:rPr lang="de-DE" sz="2000" dirty="0" err="1" smtClean="0">
                <a:latin typeface="+mj-lt"/>
                <a:cs typeface="Arial"/>
              </a:rPr>
              <a:t>volume</a:t>
            </a:r>
            <a:endParaRPr lang="de-DE" sz="2000" dirty="0" smtClean="0">
              <a:latin typeface="+mj-lt"/>
              <a:cs typeface="Arial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see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for</a:t>
            </a:r>
            <a:r>
              <a:rPr lang="de-DE" sz="2000" dirty="0" smtClean="0">
                <a:latin typeface="+mj-lt"/>
                <a:cs typeface="Arial"/>
              </a:rPr>
              <a:t> </a:t>
            </a:r>
            <a:r>
              <a:rPr lang="de-DE" sz="2000" dirty="0" err="1" smtClean="0">
                <a:latin typeface="+mj-lt"/>
                <a:cs typeface="Arial"/>
              </a:rPr>
              <a:t>example</a:t>
            </a:r>
            <a:r>
              <a:rPr lang="de-DE" sz="2000" dirty="0" smtClean="0">
                <a:latin typeface="+mj-lt"/>
                <a:cs typeface="Arial"/>
              </a:rPr>
              <a:t>: </a:t>
            </a:r>
            <a:endParaRPr lang="de-DE" sz="2000" dirty="0">
              <a:latin typeface="+mj-lt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6313" y="879196"/>
            <a:ext cx="8393374" cy="40011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n-lt"/>
              </a:rPr>
              <a:t>What is the ideal experimental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setup?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27695" y="5003078"/>
            <a:ext cx="548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latin typeface="+mj-lt"/>
              </a:rPr>
              <a:t>K. </a:t>
            </a:r>
            <a:r>
              <a:rPr lang="en-US" sz="1600" dirty="0" err="1" smtClean="0">
                <a:solidFill>
                  <a:srgbClr val="000099"/>
                </a:solidFill>
                <a:latin typeface="+mj-lt"/>
              </a:rPr>
              <a:t>Assamagan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 et al: 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Time-zero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fission-fragment 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detector based on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low-pressure </a:t>
            </a:r>
            <a:r>
              <a:rPr lang="en-US" sz="1600" dirty="0" err="1" smtClean="0">
                <a:solidFill>
                  <a:srgbClr val="000099"/>
                </a:solidFill>
                <a:latin typeface="+mj-lt"/>
              </a:rPr>
              <a:t>multiwire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proportional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chambers, </a:t>
            </a:r>
            <a:r>
              <a:rPr lang="en-US" sz="1600" dirty="0" err="1" smtClean="0">
                <a:solidFill>
                  <a:srgbClr val="000099"/>
                </a:solidFill>
                <a:latin typeface="+mj-lt"/>
              </a:rPr>
              <a:t>Nucl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. Instr. Meth. Phys. Res. A 426, 405 (1999)</a:t>
            </a:r>
            <a:endParaRPr lang="en-US" sz="16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1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Burning_sequence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2" y="520407"/>
            <a:ext cx="7077471" cy="58780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 burning reaction chain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3773" y="5559354"/>
            <a:ext cx="3835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C. E. Rolfs &amp; W. S. Rodney: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Cauldrons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 in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the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rgbClr val="000099"/>
                </a:solidFill>
                <a:latin typeface="+mn-lt"/>
              </a:rPr>
              <a:t>Cosmos</a:t>
            </a:r>
            <a:r>
              <a:rPr lang="en-US" sz="1600" dirty="0" smtClean="0">
                <a:solidFill>
                  <a:srgbClr val="000099"/>
                </a:solidFill>
                <a:latin typeface="+mn-lt"/>
              </a:rPr>
              <a:t>, Chicago: Univ. Chicago Press (1988)</a:t>
            </a:r>
            <a:endParaRPr lang="en-US" sz="16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6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861</Words>
  <Application>Microsoft Office PowerPoint</Application>
  <PresentationFormat>Bildschirmpräsentation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Wingdings</vt:lpstr>
      <vt:lpstr>Verdana</vt:lpstr>
      <vt:lpstr>Symbol</vt:lpstr>
      <vt:lpstr>Streifen</vt:lpstr>
      <vt:lpstr>1_Streifen</vt:lpstr>
      <vt:lpstr>Resonances in the 12C(α,γ)16O reaction</vt:lpstr>
      <vt:lpstr>Existing S factor data</vt:lpstr>
      <vt:lpstr>Schematic S factor curves</vt:lpstr>
      <vt:lpstr>Extrapolated S factor curves</vt:lpstr>
      <vt:lpstr>How to improve?</vt:lpstr>
      <vt:lpstr>How to approach experimentally? </vt:lpstr>
      <vt:lpstr>Consequences</vt:lpstr>
      <vt:lpstr>Consequences</vt:lpstr>
      <vt:lpstr>Helium burning reaction chain</vt:lpstr>
      <vt:lpstr>Level scheme of the 16O nucleus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Hypernuclei</dc:title>
  <dc:creator>Patrick Achenbach</dc:creator>
  <cp:lastModifiedBy>P. Achenbach</cp:lastModifiedBy>
  <cp:revision>1181</cp:revision>
  <cp:lastPrinted>1601-01-01T00:00:00Z</cp:lastPrinted>
  <dcterms:created xsi:type="dcterms:W3CDTF">2002-04-08T07:33:42Z</dcterms:created>
  <dcterms:modified xsi:type="dcterms:W3CDTF">2017-02-21T13:27:33Z</dcterms:modified>
</cp:coreProperties>
</file>