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93" r:id="rId4"/>
    <p:sldId id="294" r:id="rId5"/>
    <p:sldId id="282" r:id="rId6"/>
    <p:sldId id="292" r:id="rId7"/>
    <p:sldId id="283" r:id="rId8"/>
    <p:sldId id="284" r:id="rId9"/>
    <p:sldId id="285" r:id="rId10"/>
    <p:sldId id="286" r:id="rId11"/>
    <p:sldId id="287" r:id="rId12"/>
    <p:sldId id="288" r:id="rId13"/>
    <p:sldId id="261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37"/>
  </p:normalViewPr>
  <p:slideViewPr>
    <p:cSldViewPr snapToGrid="0" snapToObjects="1">
      <p:cViewPr varScale="1">
        <p:scale>
          <a:sx n="115" d="100"/>
          <a:sy n="115" d="100"/>
        </p:scale>
        <p:origin x="4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F03D5-BC6C-E949-9BCF-B19A1E57619D}" type="doc">
      <dgm:prSet loTypeId="urn:microsoft.com/office/officeart/2005/8/layout/vList2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1E3BEBC2-5F55-3746-A468-E839C41AED30}">
      <dgm:prSet phldrT="[Text]"/>
      <dgm:spPr/>
      <dgm:t>
        <a:bodyPr/>
        <a:lstStyle/>
        <a:p>
          <a:r>
            <a:rPr lang="de-DE" smtClean="0"/>
            <a:t>Layouts</a:t>
          </a:r>
          <a:endParaRPr lang="de-DE"/>
        </a:p>
      </dgm:t>
    </dgm:pt>
    <dgm:pt modelId="{61F645AB-8A8E-034A-9780-66389854F04B}" type="parTrans" cxnId="{308426C1-F2DB-564F-AB57-9BA061A80130}">
      <dgm:prSet/>
      <dgm:spPr/>
      <dgm:t>
        <a:bodyPr/>
        <a:lstStyle/>
        <a:p>
          <a:endParaRPr lang="de-DE"/>
        </a:p>
      </dgm:t>
    </dgm:pt>
    <dgm:pt modelId="{F214C44A-133E-5D4C-8017-D945D378966B}" type="sibTrans" cxnId="{308426C1-F2DB-564F-AB57-9BA061A80130}">
      <dgm:prSet/>
      <dgm:spPr/>
      <dgm:t>
        <a:bodyPr/>
        <a:lstStyle/>
        <a:p>
          <a:endParaRPr lang="de-DE"/>
        </a:p>
      </dgm:t>
    </dgm:pt>
    <dgm:pt modelId="{9B99B234-0A44-8745-8A66-91A83730F7D5}">
      <dgm:prSet phldrT="[Text]"/>
      <dgm:spPr/>
      <dgm:t>
        <a:bodyPr/>
        <a:lstStyle/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de-DE" dirty="0" smtClean="0"/>
            <a:t>Manufacturing </a:t>
          </a:r>
          <a:r>
            <a:rPr lang="de-DE" dirty="0" err="1" smtClean="0"/>
            <a:t>plans</a:t>
          </a:r>
          <a:endParaRPr lang="de-DE" dirty="0"/>
        </a:p>
      </dgm:t>
    </dgm:pt>
    <dgm:pt modelId="{7BFB0CD2-F572-924D-8421-BF0C071B64AF}" type="parTrans" cxnId="{68A20C26-2732-6D4D-A19B-31F7073E98AD}">
      <dgm:prSet/>
      <dgm:spPr/>
      <dgm:t>
        <a:bodyPr/>
        <a:lstStyle/>
        <a:p>
          <a:endParaRPr lang="de-DE"/>
        </a:p>
      </dgm:t>
    </dgm:pt>
    <dgm:pt modelId="{ECB9DFE2-00F8-2A45-A653-2A56C2051E37}" type="sibTrans" cxnId="{68A20C26-2732-6D4D-A19B-31F7073E98AD}">
      <dgm:prSet/>
      <dgm:spPr/>
      <dgm:t>
        <a:bodyPr/>
        <a:lstStyle/>
        <a:p>
          <a:endParaRPr lang="de-DE"/>
        </a:p>
      </dgm:t>
    </dgm:pt>
    <dgm:pt modelId="{74CFA1C3-B8FD-7D40-89CF-9F0AB706EB06}">
      <dgm:prSet phldrT="[Text]"/>
      <dgm:spPr/>
      <dgm:t>
        <a:bodyPr/>
        <a:lstStyle/>
        <a:p>
          <a:r>
            <a:rPr lang="de-DE" err="1" smtClean="0"/>
            <a:t>Testing</a:t>
          </a:r>
          <a:r>
            <a:rPr lang="de-DE" smtClean="0"/>
            <a:t> </a:t>
          </a:r>
          <a:r>
            <a:rPr lang="de-DE" err="1" smtClean="0"/>
            <a:t>plans</a:t>
          </a:r>
          <a:endParaRPr lang="de-DE"/>
        </a:p>
      </dgm:t>
    </dgm:pt>
    <dgm:pt modelId="{2BB6FFD3-CD80-4147-BCD3-E435E094ADB8}" type="parTrans" cxnId="{9F03AD0B-E642-6043-AEC9-9A4851DD50C6}">
      <dgm:prSet/>
      <dgm:spPr/>
      <dgm:t>
        <a:bodyPr/>
        <a:lstStyle/>
        <a:p>
          <a:endParaRPr lang="de-DE"/>
        </a:p>
      </dgm:t>
    </dgm:pt>
    <dgm:pt modelId="{3286EE5F-7F13-7240-B664-98F581423B04}" type="sibTrans" cxnId="{9F03AD0B-E642-6043-AEC9-9A4851DD50C6}">
      <dgm:prSet/>
      <dgm:spPr/>
      <dgm:t>
        <a:bodyPr/>
        <a:lstStyle/>
        <a:p>
          <a:endParaRPr lang="de-DE"/>
        </a:p>
      </dgm:t>
    </dgm:pt>
    <dgm:pt modelId="{9B834732-3C8E-2947-9E29-0E45D3538C7F}">
      <dgm:prSet phldrT="[Text]"/>
      <dgm:spPr/>
      <dgm:t>
        <a:bodyPr/>
        <a:lstStyle/>
        <a:p>
          <a:r>
            <a:rPr lang="de-DE" smtClean="0"/>
            <a:t>Open </a:t>
          </a:r>
          <a:r>
            <a:rPr lang="de-DE" err="1" smtClean="0"/>
            <a:t>questions</a:t>
          </a:r>
          <a:endParaRPr lang="de-DE"/>
        </a:p>
      </dgm:t>
    </dgm:pt>
    <dgm:pt modelId="{36B75656-877F-DD49-A3EF-945CBAACB458}" type="sibTrans" cxnId="{CD46208C-6885-6243-9FEB-BF83E042C993}">
      <dgm:prSet/>
      <dgm:spPr/>
      <dgm:t>
        <a:bodyPr/>
        <a:lstStyle/>
        <a:p>
          <a:endParaRPr lang="de-DE"/>
        </a:p>
      </dgm:t>
    </dgm:pt>
    <dgm:pt modelId="{6C224ED9-6629-3440-990B-2B53E6ED5485}" type="parTrans" cxnId="{CD46208C-6885-6243-9FEB-BF83E042C993}">
      <dgm:prSet/>
      <dgm:spPr/>
      <dgm:t>
        <a:bodyPr/>
        <a:lstStyle/>
        <a:p>
          <a:endParaRPr lang="de-DE"/>
        </a:p>
      </dgm:t>
    </dgm:pt>
    <dgm:pt modelId="{AC49571B-19BB-534F-A6CD-06C1630F84C0}" type="pres">
      <dgm:prSet presAssocID="{4A2F03D5-BC6C-E949-9BCF-B19A1E5761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A20D3A8-667A-9042-899A-231E45901DC4}" type="pres">
      <dgm:prSet presAssocID="{1E3BEBC2-5F55-3746-A468-E839C41AED3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D2EB4B-87C3-0E4F-B95F-A021E2365FF7}" type="pres">
      <dgm:prSet presAssocID="{F214C44A-133E-5D4C-8017-D945D378966B}" presName="spacer" presStyleCnt="0"/>
      <dgm:spPr/>
    </dgm:pt>
    <dgm:pt modelId="{CAFEDCFC-54D1-C248-9DAD-9959A13496D9}" type="pres">
      <dgm:prSet presAssocID="{9B99B234-0A44-8745-8A66-91A83730F7D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2AF1195-3468-A54F-A9E1-A344D6A04CB8}" type="pres">
      <dgm:prSet presAssocID="{ECB9DFE2-00F8-2A45-A653-2A56C2051E37}" presName="spacer" presStyleCnt="0"/>
      <dgm:spPr/>
    </dgm:pt>
    <dgm:pt modelId="{8983AF15-0314-A644-81C4-41F2B339CFA9}" type="pres">
      <dgm:prSet presAssocID="{74CFA1C3-B8FD-7D40-89CF-9F0AB706EB0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C9C466-9468-4D44-BA35-BB1C83A5C62F}" type="pres">
      <dgm:prSet presAssocID="{3286EE5F-7F13-7240-B664-98F581423B04}" presName="spacer" presStyleCnt="0"/>
      <dgm:spPr/>
    </dgm:pt>
    <dgm:pt modelId="{C4BD9772-101B-D44B-AA05-764C990D2244}" type="pres">
      <dgm:prSet presAssocID="{9B834732-3C8E-2947-9E29-0E45D3538C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08426C1-F2DB-564F-AB57-9BA061A80130}" srcId="{4A2F03D5-BC6C-E949-9BCF-B19A1E57619D}" destId="{1E3BEBC2-5F55-3746-A468-E839C41AED30}" srcOrd="0" destOrd="0" parTransId="{61F645AB-8A8E-034A-9780-66389854F04B}" sibTransId="{F214C44A-133E-5D4C-8017-D945D378966B}"/>
    <dgm:cxn modelId="{CD46208C-6885-6243-9FEB-BF83E042C993}" srcId="{4A2F03D5-BC6C-E949-9BCF-B19A1E57619D}" destId="{9B834732-3C8E-2947-9E29-0E45D3538C7F}" srcOrd="3" destOrd="0" parTransId="{6C224ED9-6629-3440-990B-2B53E6ED5485}" sibTransId="{36B75656-877F-DD49-A3EF-945CBAACB458}"/>
    <dgm:cxn modelId="{EDF0004F-22E9-A142-932A-6F4E9EEDF7C3}" type="presOf" srcId="{74CFA1C3-B8FD-7D40-89CF-9F0AB706EB06}" destId="{8983AF15-0314-A644-81C4-41F2B339CFA9}" srcOrd="0" destOrd="0" presId="urn:microsoft.com/office/officeart/2005/8/layout/vList2"/>
    <dgm:cxn modelId="{7B74555D-148F-D94D-B4B5-D8703306A000}" type="presOf" srcId="{9B834732-3C8E-2947-9E29-0E45D3538C7F}" destId="{C4BD9772-101B-D44B-AA05-764C990D2244}" srcOrd="0" destOrd="0" presId="urn:microsoft.com/office/officeart/2005/8/layout/vList2"/>
    <dgm:cxn modelId="{5E33358A-E72C-A443-9884-D853228CD0C3}" type="presOf" srcId="{1E3BEBC2-5F55-3746-A468-E839C41AED30}" destId="{9A20D3A8-667A-9042-899A-231E45901DC4}" srcOrd="0" destOrd="0" presId="urn:microsoft.com/office/officeart/2005/8/layout/vList2"/>
    <dgm:cxn modelId="{68A20C26-2732-6D4D-A19B-31F7073E98AD}" srcId="{4A2F03D5-BC6C-E949-9BCF-B19A1E57619D}" destId="{9B99B234-0A44-8745-8A66-91A83730F7D5}" srcOrd="1" destOrd="0" parTransId="{7BFB0CD2-F572-924D-8421-BF0C071B64AF}" sibTransId="{ECB9DFE2-00F8-2A45-A653-2A56C2051E37}"/>
    <dgm:cxn modelId="{CF30D74E-59A5-3141-B380-1C12C7D50E1D}" type="presOf" srcId="{4A2F03D5-BC6C-E949-9BCF-B19A1E57619D}" destId="{AC49571B-19BB-534F-A6CD-06C1630F84C0}" srcOrd="0" destOrd="0" presId="urn:microsoft.com/office/officeart/2005/8/layout/vList2"/>
    <dgm:cxn modelId="{9F03AD0B-E642-6043-AEC9-9A4851DD50C6}" srcId="{4A2F03D5-BC6C-E949-9BCF-B19A1E57619D}" destId="{74CFA1C3-B8FD-7D40-89CF-9F0AB706EB06}" srcOrd="2" destOrd="0" parTransId="{2BB6FFD3-CD80-4147-BCD3-E435E094ADB8}" sibTransId="{3286EE5F-7F13-7240-B664-98F581423B04}"/>
    <dgm:cxn modelId="{0400EDEA-8043-294B-A730-B989B30E9E3F}" type="presOf" srcId="{9B99B234-0A44-8745-8A66-91A83730F7D5}" destId="{CAFEDCFC-54D1-C248-9DAD-9959A13496D9}" srcOrd="0" destOrd="0" presId="urn:microsoft.com/office/officeart/2005/8/layout/vList2"/>
    <dgm:cxn modelId="{0E6B4BE5-D554-0B42-87EF-C9BC2565B6F1}" type="presParOf" srcId="{AC49571B-19BB-534F-A6CD-06C1630F84C0}" destId="{9A20D3A8-667A-9042-899A-231E45901DC4}" srcOrd="0" destOrd="0" presId="urn:microsoft.com/office/officeart/2005/8/layout/vList2"/>
    <dgm:cxn modelId="{50E2D093-2668-CC40-ADDB-B3740A261FD9}" type="presParOf" srcId="{AC49571B-19BB-534F-A6CD-06C1630F84C0}" destId="{42D2EB4B-87C3-0E4F-B95F-A021E2365FF7}" srcOrd="1" destOrd="0" presId="urn:microsoft.com/office/officeart/2005/8/layout/vList2"/>
    <dgm:cxn modelId="{EC5B7757-0BE3-7B40-A8D3-52990DDB16CC}" type="presParOf" srcId="{AC49571B-19BB-534F-A6CD-06C1630F84C0}" destId="{CAFEDCFC-54D1-C248-9DAD-9959A13496D9}" srcOrd="2" destOrd="0" presId="urn:microsoft.com/office/officeart/2005/8/layout/vList2"/>
    <dgm:cxn modelId="{3C9F0200-3687-C742-8C48-5EAD947123A8}" type="presParOf" srcId="{AC49571B-19BB-534F-A6CD-06C1630F84C0}" destId="{32AF1195-3468-A54F-A9E1-A344D6A04CB8}" srcOrd="3" destOrd="0" presId="urn:microsoft.com/office/officeart/2005/8/layout/vList2"/>
    <dgm:cxn modelId="{D942BF2E-043A-674E-AB4C-CD88F21095B3}" type="presParOf" srcId="{AC49571B-19BB-534F-A6CD-06C1630F84C0}" destId="{8983AF15-0314-A644-81C4-41F2B339CFA9}" srcOrd="4" destOrd="0" presId="urn:microsoft.com/office/officeart/2005/8/layout/vList2"/>
    <dgm:cxn modelId="{23A35A02-CDF8-FE4B-9EAC-8B39BC6E00EB}" type="presParOf" srcId="{AC49571B-19BB-534F-A6CD-06C1630F84C0}" destId="{06C9C466-9468-4D44-BA35-BB1C83A5C62F}" srcOrd="5" destOrd="0" presId="urn:microsoft.com/office/officeart/2005/8/layout/vList2"/>
    <dgm:cxn modelId="{20484F19-B9ED-1F42-942A-7242AC3C5979}" type="presParOf" srcId="{AC49571B-19BB-534F-A6CD-06C1630F84C0}" destId="{C4BD9772-101B-D44B-AA05-764C990D22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0D3A8-667A-9042-899A-231E45901DC4}">
      <dsp:nvSpPr>
        <dsp:cNvPr id="0" name=""/>
        <dsp:cNvSpPr/>
      </dsp:nvSpPr>
      <dsp:spPr>
        <a:xfrm>
          <a:off x="0" y="33191"/>
          <a:ext cx="9364869" cy="11752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smtClean="0"/>
            <a:t>Layouts</a:t>
          </a:r>
          <a:endParaRPr lang="de-DE" sz="4900" kern="1200"/>
        </a:p>
      </dsp:txBody>
      <dsp:txXfrm>
        <a:off x="57372" y="90563"/>
        <a:ext cx="9250125" cy="1060520"/>
      </dsp:txXfrm>
    </dsp:sp>
    <dsp:sp modelId="{CAFEDCFC-54D1-C248-9DAD-9959A13496D9}">
      <dsp:nvSpPr>
        <dsp:cNvPr id="0" name=""/>
        <dsp:cNvSpPr/>
      </dsp:nvSpPr>
      <dsp:spPr>
        <a:xfrm>
          <a:off x="0" y="1349576"/>
          <a:ext cx="9364869" cy="11752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285750" marR="0" lvl="1" indent="-285750" algn="l" defTabSz="2266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de-DE" sz="4900" kern="1200" dirty="0" smtClean="0"/>
            <a:t>Manufacturing </a:t>
          </a:r>
          <a:r>
            <a:rPr lang="de-DE" sz="4900" kern="1200" dirty="0" err="1" smtClean="0"/>
            <a:t>plans</a:t>
          </a:r>
          <a:endParaRPr lang="de-DE" sz="4900" kern="1200" dirty="0"/>
        </a:p>
      </dsp:txBody>
      <dsp:txXfrm>
        <a:off x="57372" y="1406948"/>
        <a:ext cx="9250125" cy="1060520"/>
      </dsp:txXfrm>
    </dsp:sp>
    <dsp:sp modelId="{8983AF15-0314-A644-81C4-41F2B339CFA9}">
      <dsp:nvSpPr>
        <dsp:cNvPr id="0" name=""/>
        <dsp:cNvSpPr/>
      </dsp:nvSpPr>
      <dsp:spPr>
        <a:xfrm>
          <a:off x="0" y="2665961"/>
          <a:ext cx="9364869" cy="11752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err="1" smtClean="0"/>
            <a:t>Testing</a:t>
          </a:r>
          <a:r>
            <a:rPr lang="de-DE" sz="4900" kern="1200" smtClean="0"/>
            <a:t> </a:t>
          </a:r>
          <a:r>
            <a:rPr lang="de-DE" sz="4900" kern="1200" err="1" smtClean="0"/>
            <a:t>plans</a:t>
          </a:r>
          <a:endParaRPr lang="de-DE" sz="4900" kern="1200"/>
        </a:p>
      </dsp:txBody>
      <dsp:txXfrm>
        <a:off x="57372" y="2723333"/>
        <a:ext cx="9250125" cy="1060520"/>
      </dsp:txXfrm>
    </dsp:sp>
    <dsp:sp modelId="{C4BD9772-101B-D44B-AA05-764C990D2244}">
      <dsp:nvSpPr>
        <dsp:cNvPr id="0" name=""/>
        <dsp:cNvSpPr/>
      </dsp:nvSpPr>
      <dsp:spPr>
        <a:xfrm>
          <a:off x="0" y="3982346"/>
          <a:ext cx="9364869" cy="11752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smtClean="0"/>
            <a:t>Open </a:t>
          </a:r>
          <a:r>
            <a:rPr lang="de-DE" sz="4900" kern="1200" err="1" smtClean="0"/>
            <a:t>questions</a:t>
          </a:r>
          <a:endParaRPr lang="de-DE" sz="4900" kern="1200"/>
        </a:p>
      </dsp:txBody>
      <dsp:txXfrm>
        <a:off x="57372" y="4039718"/>
        <a:ext cx="9250125" cy="1060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4C65B-A9C1-45B9-A4C9-6DCC492F3538}" type="datetimeFigureOut">
              <a:rPr lang="de-DE" smtClean="0"/>
              <a:t>15.02.17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B5B75-5797-44FC-BC0F-9614802E48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317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FA41-87F3-7C4B-8971-645104F07608}" type="datetimeFigureOut">
              <a:rPr lang="de-DE" smtClean="0"/>
              <a:t>15.02.17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174FA-3008-FC4A-89BC-6996CFB622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0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74FA-3008-FC4A-89BC-6996CFB6223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13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effectLst/>
        </p:spPr>
        <p:txBody>
          <a:bodyPr anchor="b"/>
          <a:lstStyle>
            <a:lvl1pPr algn="ctr">
              <a:defRPr sz="6000">
                <a:solidFill>
                  <a:schemeClr val="bg1">
                    <a:lumMod val="85000"/>
                  </a:schemeClr>
                </a:solidFill>
                <a:effectLst>
                  <a:reflection blurRad="6350" stA="45000" endPos="30000" dir="5400000" sy="-100000" algn="bl" rotWithShape="0"/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7291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31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52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18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bg>
      <p:bgPr>
        <a:gradFill flip="none" rotWithShape="1">
          <a:gsLst>
            <a:gs pos="34000">
              <a:schemeClr val="accent1">
                <a:lumMod val="0"/>
                <a:lumOff val="100000"/>
                <a:alpha val="34000"/>
              </a:schemeClr>
            </a:gs>
            <a:gs pos="100000">
              <a:schemeClr val="accent1">
                <a:lumMod val="20000"/>
                <a:lumOff val="80000"/>
                <a:alpha val="39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smoothnes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7" y="13480"/>
            <a:ext cx="11402384" cy="684452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88" y="609177"/>
            <a:ext cx="2342677" cy="84770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49" y="487351"/>
            <a:ext cx="3025000" cy="1159583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55" y="5296925"/>
            <a:ext cx="4695986" cy="1561075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0" y="5432521"/>
            <a:ext cx="4324081" cy="929384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2147181" y="2632925"/>
            <a:ext cx="7921819" cy="64633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600" b="1" smtClean="0">
                <a:solidFill>
                  <a:schemeClr val="tx2"/>
                </a:solidFill>
                <a:effectLst>
                  <a:outerShdw blurRad="12700" dist="254000" dir="7800000" sy="30000" kx="1300200" algn="ctr" rotWithShape="0">
                    <a:prstClr val="black">
                      <a:alpha val="35000"/>
                    </a:prstClr>
                  </a:outerShdw>
                </a:effectLst>
              </a:rPr>
              <a:t>THANK</a:t>
            </a:r>
            <a:r>
              <a:rPr lang="de-DE" sz="3600" b="1" baseline="0" smtClean="0">
                <a:solidFill>
                  <a:schemeClr val="tx2"/>
                </a:solidFill>
                <a:effectLst>
                  <a:outerShdw blurRad="12700" dist="254000" dir="7800000" sy="30000" kx="1300200" algn="ctr" rotWithShape="0">
                    <a:prstClr val="black">
                      <a:alpha val="35000"/>
                    </a:prstClr>
                  </a:outerShdw>
                </a:effectLst>
              </a:rPr>
              <a:t> YOU FOR YOUR ATTENTION</a:t>
            </a:r>
            <a:r>
              <a:rPr lang="de-DE" sz="3600" b="1" smtClean="0">
                <a:solidFill>
                  <a:schemeClr val="tx2"/>
                </a:solidFill>
                <a:effectLst>
                  <a:outerShdw blurRad="12700" dist="254000" dir="7800000" sy="30000" kx="1300200" algn="ctr" rotWithShape="0">
                    <a:prstClr val="black">
                      <a:alpha val="35000"/>
                    </a:prstClr>
                  </a:outerShdw>
                </a:effectLst>
              </a:rPr>
              <a:t>!</a:t>
            </a:r>
            <a:endParaRPr lang="de-DE" sz="3600" b="1">
              <a:solidFill>
                <a:schemeClr val="tx2"/>
              </a:solidFill>
              <a:effectLst>
                <a:outerShdw blurRad="12700" dist="254000" dir="7800000" sy="30000" kx="1300200" algn="ctr" rotWithShape="0">
                  <a:prstClr val="black">
                    <a:alpha val="35000"/>
                  </a:prstClr>
                </a:outerShdw>
              </a:effectLst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050565" y="3759699"/>
            <a:ext cx="411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smtClean="0">
                <a:solidFill>
                  <a:schemeClr val="accent2"/>
                </a:solidFill>
              </a:rPr>
              <a:t>http://</a:t>
            </a:r>
            <a:r>
              <a:rPr lang="de-DE" sz="2000" b="1" err="1" smtClean="0">
                <a:solidFill>
                  <a:schemeClr val="accent2"/>
                </a:solidFill>
              </a:rPr>
              <a:t>magix.kph.uni-mainz.de</a:t>
            </a:r>
            <a:endParaRPr lang="de-DE" sz="2000" b="1">
              <a:solidFill>
                <a:schemeClr val="accent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06" y="4489297"/>
            <a:ext cx="3363318" cy="103390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55" y="4248923"/>
            <a:ext cx="2675995" cy="127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3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12700" dist="266700" dir="7680000" sy="30000" kx="1300200" algn="ctr" rotWithShape="0">
                    <a:prstClr val="black">
                      <a:alpha val="36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4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14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22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33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17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93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4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1">
                <a:lumMod val="0"/>
                <a:lumOff val="100000"/>
                <a:alpha val="16000"/>
              </a:schemeClr>
            </a:gs>
            <a:gs pos="100000">
              <a:schemeClr val="accent5">
                <a:alpha val="47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9FDB-DDD2-DD44-94FC-9491DB20192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116" y="478470"/>
            <a:ext cx="1830626" cy="10988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2678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55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effectLst>
            <a:outerShdw blurRad="12700" dist="266700" dir="768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2045072"/>
            <a:ext cx="8644811" cy="107955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thin</a:t>
            </a:r>
            <a:r>
              <a:rPr lang="de-DE" dirty="0" smtClean="0"/>
              <a:t> GEM </a:t>
            </a: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3999" y="4531428"/>
            <a:ext cx="9144000" cy="1372918"/>
          </a:xfrm>
        </p:spPr>
        <p:txBody>
          <a:bodyPr/>
          <a:lstStyle/>
          <a:p>
            <a:endParaRPr lang="de-DE" smtClean="0"/>
          </a:p>
          <a:p>
            <a:r>
              <a:rPr lang="de-DE" smtClean="0"/>
              <a:t>Yasemin </a:t>
            </a:r>
            <a:r>
              <a:rPr lang="de-DE" err="1" smtClean="0"/>
              <a:t>Schelhaas</a:t>
            </a:r>
            <a:endParaRPr lang="de-DE" smtClean="0"/>
          </a:p>
          <a:p>
            <a:r>
              <a:rPr lang="de-DE" smtClean="0"/>
              <a:t>MAGIX </a:t>
            </a:r>
            <a:r>
              <a:rPr lang="de-DE" err="1" smtClean="0"/>
              <a:t>Collaboration</a:t>
            </a:r>
            <a:r>
              <a:rPr lang="de-DE" smtClean="0"/>
              <a:t> Meeting 2017-02-16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0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/>
              <a:t>Testing</a:t>
            </a:r>
            <a:r>
              <a:rPr lang="de-DE" smtClean="0"/>
              <a:t> </a:t>
            </a:r>
            <a:r>
              <a:rPr lang="de-DE" err="1" smtClean="0"/>
              <a:t>plans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260000" y="1908000"/>
            <a:ext cx="91106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de-DE" b="1" dirty="0">
                <a:solidFill>
                  <a:srgbClr val="FF0000"/>
                </a:solidFill>
              </a:rPr>
              <a:t>Test </a:t>
            </a:r>
            <a:r>
              <a:rPr lang="de-DE" b="1" dirty="0" err="1">
                <a:solidFill>
                  <a:srgbClr val="FF0000"/>
                </a:solidFill>
              </a:rPr>
              <a:t>with</a:t>
            </a:r>
            <a:r>
              <a:rPr lang="de-DE" b="1" dirty="0">
                <a:solidFill>
                  <a:srgbClr val="FF0000"/>
                </a:solidFill>
              </a:rPr>
              <a:t> a </a:t>
            </a:r>
            <a:r>
              <a:rPr lang="de-DE" b="1" baseline="30000" dirty="0" smtClean="0">
                <a:solidFill>
                  <a:srgbClr val="FF0000"/>
                </a:solidFill>
              </a:rPr>
              <a:t>55</a:t>
            </a:r>
            <a:r>
              <a:rPr lang="de-DE" b="1" dirty="0" smtClean="0">
                <a:solidFill>
                  <a:srgbClr val="FF0000"/>
                </a:solidFill>
              </a:rPr>
              <a:t>Fe </a:t>
            </a:r>
            <a:r>
              <a:rPr lang="de-DE" b="1" dirty="0" err="1" smtClean="0">
                <a:solidFill>
                  <a:srgbClr val="FF0000"/>
                </a:solidFill>
              </a:rPr>
              <a:t>source</a:t>
            </a:r>
            <a:endParaRPr lang="de-DE" b="1" dirty="0" smtClean="0">
              <a:solidFill>
                <a:srgbClr val="FF0000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de-DE" b="1" dirty="0">
              <a:solidFill>
                <a:srgbClr val="FF0000"/>
              </a:solidFill>
            </a:endParaRPr>
          </a:p>
          <a:p>
            <a:pPr marL="857250" lvl="1" indent="-400050">
              <a:buFont typeface="Arial" charset="0"/>
              <a:buChar char="•"/>
            </a:pP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resolution</a:t>
            </a:r>
            <a:endParaRPr lang="de-DE" dirty="0"/>
          </a:p>
          <a:p>
            <a:pPr marL="857250" lvl="1" indent="-400050">
              <a:buFont typeface="Arial" charset="0"/>
              <a:buChar char="•"/>
            </a:pPr>
            <a:r>
              <a:rPr lang="de-DE" dirty="0" err="1"/>
              <a:t>Stability</a:t>
            </a:r>
            <a:endParaRPr lang="de-DE" dirty="0"/>
          </a:p>
          <a:p>
            <a:pPr marL="857250" lvl="1" indent="-400050">
              <a:buFont typeface="+mj-lt"/>
              <a:buAutoNum type="romanUcPeriod"/>
            </a:pPr>
            <a:endParaRPr lang="de-DE" dirty="0"/>
          </a:p>
          <a:p>
            <a:pPr marL="400050" indent="-400050">
              <a:buFont typeface="+mj-lt"/>
              <a:buAutoNum type="romanUcPeriod"/>
            </a:pPr>
            <a:r>
              <a:rPr lang="de-DE" b="1" dirty="0">
                <a:solidFill>
                  <a:srgbClr val="FF0000"/>
                </a:solidFill>
              </a:rPr>
              <a:t>Test </a:t>
            </a:r>
            <a:r>
              <a:rPr lang="de-DE" b="1" dirty="0" err="1">
                <a:solidFill>
                  <a:srgbClr val="FF0000"/>
                </a:solidFill>
              </a:rPr>
              <a:t>with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cosmological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radiation</a:t>
            </a:r>
            <a:endParaRPr lang="de-DE" b="1" dirty="0" smtClean="0">
              <a:solidFill>
                <a:srgbClr val="FF0000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de-DE" b="1" dirty="0" smtClean="0">
              <a:solidFill>
                <a:srgbClr val="FF0000"/>
              </a:solidFill>
            </a:endParaRPr>
          </a:p>
          <a:p>
            <a:pPr marL="857250" lvl="1" indent="-400050">
              <a:buFont typeface="Arial" charset="0"/>
              <a:buChar char="•"/>
            </a:pPr>
            <a:r>
              <a:rPr lang="de-DE" dirty="0" err="1" smtClean="0"/>
              <a:t>Homogeneity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electronics</a:t>
            </a:r>
            <a:endParaRPr lang="de-DE" dirty="0"/>
          </a:p>
          <a:p>
            <a:pPr marL="400050" indent="-400050">
              <a:buFont typeface="+mj-lt"/>
              <a:buAutoNum type="romanUcPeriod"/>
            </a:pPr>
            <a:endParaRPr lang="de-DE" dirty="0"/>
          </a:p>
          <a:p>
            <a:pPr marL="400050" indent="-400050">
              <a:buFont typeface="+mj-lt"/>
              <a:buAutoNum type="romanUcPeriod"/>
            </a:pPr>
            <a:r>
              <a:rPr lang="de-DE" b="1" dirty="0">
                <a:solidFill>
                  <a:srgbClr val="FF0000"/>
                </a:solidFill>
              </a:rPr>
              <a:t>MAMI </a:t>
            </a:r>
            <a:r>
              <a:rPr lang="de-DE" b="1" dirty="0" smtClean="0">
                <a:solidFill>
                  <a:srgbClr val="FF0000"/>
                </a:solidFill>
              </a:rPr>
              <a:t>test-beam</a:t>
            </a:r>
          </a:p>
          <a:p>
            <a:pPr marL="400050" indent="-400050">
              <a:buFont typeface="+mj-lt"/>
              <a:buAutoNum type="romanUcPeriod"/>
            </a:pPr>
            <a:endParaRPr lang="de-DE" b="1" dirty="0">
              <a:solidFill>
                <a:srgbClr val="FF0000"/>
              </a:solidFill>
            </a:endParaRPr>
          </a:p>
          <a:p>
            <a:pPr marL="857250" lvl="1" indent="-400050">
              <a:buFont typeface="Arial" charset="0"/>
              <a:buChar char="•"/>
            </a:pPr>
            <a:r>
              <a:rPr lang="de-DE" dirty="0"/>
              <a:t>High </a:t>
            </a:r>
            <a:r>
              <a:rPr lang="de-DE" dirty="0" err="1" smtClean="0"/>
              <a:t>rates</a:t>
            </a:r>
            <a:endParaRPr lang="de-DE" dirty="0"/>
          </a:p>
          <a:p>
            <a:pPr marL="857250" lvl="1" indent="-400050">
              <a:buFont typeface="Arial" charset="0"/>
              <a:buChar char="•"/>
            </a:pPr>
            <a:r>
              <a:rPr lang="de-DE" dirty="0"/>
              <a:t>Position </a:t>
            </a:r>
            <a:r>
              <a:rPr lang="de-DE" dirty="0" err="1" smtClean="0"/>
              <a:t>resolution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1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Open </a:t>
            </a:r>
            <a:r>
              <a:rPr lang="de-DE" err="1" smtClean="0"/>
              <a:t>questions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260000" y="1908000"/>
            <a:ext cx="11002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  <a:defRPr/>
            </a:pPr>
            <a:r>
              <a:rPr lang="de-DE" dirty="0"/>
              <a:t>Can all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existent GEM </a:t>
            </a:r>
            <a:r>
              <a:rPr lang="de-DE" dirty="0" err="1"/>
              <a:t>detector</a:t>
            </a:r>
            <a:r>
              <a:rPr lang="de-DE" dirty="0" smtClean="0"/>
              <a:t>?</a:t>
            </a:r>
          </a:p>
          <a:p>
            <a:pPr marL="285750" lvl="0" indent="-285750">
              <a:buFont typeface="Arial" charset="0"/>
              <a:buChar char="•"/>
              <a:defRPr/>
            </a:pPr>
            <a:endParaRPr lang="de-DE" dirty="0"/>
          </a:p>
          <a:p>
            <a:pPr marL="285750" lvl="0" indent="-285750">
              <a:buFont typeface="Arial" charset="0"/>
              <a:buChar char="•"/>
              <a:defRPr/>
            </a:pPr>
            <a:r>
              <a:rPr lang="de-DE" dirty="0"/>
              <a:t>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prototype</a:t>
            </a:r>
            <a:r>
              <a:rPr lang="de-DE" dirty="0" smtClean="0"/>
              <a:t>?</a:t>
            </a:r>
          </a:p>
          <a:p>
            <a:pPr marL="285750" lvl="0" indent="-285750">
              <a:buFont typeface="Arial" charset="0"/>
              <a:buChar char="•"/>
              <a:defRPr/>
            </a:pPr>
            <a:endParaRPr lang="de-DE" dirty="0"/>
          </a:p>
          <a:p>
            <a:pPr marL="285750" lvl="0" indent="-285750">
              <a:buFont typeface="Arial" charset="0"/>
              <a:buChar char="•"/>
              <a:defRPr/>
            </a:pPr>
            <a:r>
              <a:rPr lang="de-DE" dirty="0"/>
              <a:t>Prototype </a:t>
            </a:r>
            <a:r>
              <a:rPr lang="de-DE" dirty="0" err="1"/>
              <a:t>where</a:t>
            </a:r>
            <a:r>
              <a:rPr lang="de-DE" dirty="0"/>
              <a:t> PCB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changed</a:t>
            </a:r>
            <a:r>
              <a:rPr lang="de-DE" dirty="0"/>
              <a:t> </a:t>
            </a:r>
            <a:r>
              <a:rPr lang="de-DE" dirty="0" err="1"/>
              <a:t>easier</a:t>
            </a:r>
            <a:r>
              <a:rPr lang="de-DE" dirty="0"/>
              <a:t>, e.g. </a:t>
            </a:r>
            <a:r>
              <a:rPr lang="de-DE" dirty="0" err="1"/>
              <a:t>build</a:t>
            </a:r>
            <a:r>
              <a:rPr lang="de-DE" dirty="0"/>
              <a:t> in </a:t>
            </a:r>
            <a:r>
              <a:rPr lang="de-DE" dirty="0" err="1"/>
              <a:t>cover</a:t>
            </a:r>
            <a:r>
              <a:rPr lang="de-DE" dirty="0"/>
              <a:t>?</a:t>
            </a:r>
          </a:p>
          <a:p>
            <a:pPr marL="285750" lvl="0" indent="-285750">
              <a:buFont typeface="Arial" charset="0"/>
              <a:buChar char="•"/>
              <a:defRPr/>
            </a:pPr>
            <a:endParaRPr lang="de-DE" dirty="0"/>
          </a:p>
          <a:p>
            <a:pPr marL="285750" lvl="0" indent="-285750">
              <a:buFont typeface="Arial" charset="0"/>
              <a:buChar char="•"/>
              <a:defRPr/>
            </a:pP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familiar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existent GEM </a:t>
            </a:r>
            <a:r>
              <a:rPr lang="de-DE" dirty="0" err="1" smtClean="0"/>
              <a:t>detector</a:t>
            </a:r>
            <a:r>
              <a:rPr lang="de-DE" dirty="0" smtClean="0"/>
              <a:t>?</a:t>
            </a:r>
            <a:endParaRPr lang="de-DE" dirty="0" smtClean="0"/>
          </a:p>
          <a:p>
            <a:pPr marL="285750" lvl="0" indent="-285750">
              <a:buFont typeface="Arial" charset="0"/>
              <a:buChar char="•"/>
              <a:defRPr/>
            </a:pPr>
            <a:endParaRPr lang="de-DE" dirty="0"/>
          </a:p>
          <a:p>
            <a:pPr marL="285750" lvl="0" indent="-285750">
              <a:buFont typeface="Arial" charset="0"/>
              <a:buChar char="•"/>
              <a:defRPr/>
            </a:pPr>
            <a:r>
              <a:rPr lang="de-DE" dirty="0"/>
              <a:t>Start </a:t>
            </a:r>
            <a:r>
              <a:rPr lang="de-DE" dirty="0" err="1"/>
              <a:t>preparing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?</a:t>
            </a:r>
          </a:p>
          <a:p>
            <a:pPr marL="285750" indent="-285750">
              <a:buFont typeface="Arial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Schedule &amp; Outlook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260000" y="1908000"/>
            <a:ext cx="951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/>
              <a:t>Order PCB </a:t>
            </a:r>
            <a:r>
              <a:rPr lang="de-DE" dirty="0" smtClean="0"/>
              <a:t>prototype </a:t>
            </a:r>
            <a:r>
              <a:rPr lang="de-DE" dirty="0" err="1" smtClean="0"/>
              <a:t>boards</a:t>
            </a:r>
            <a:r>
              <a:rPr lang="de-DE" dirty="0" smtClean="0"/>
              <a:t> </a:t>
            </a:r>
            <a:r>
              <a:rPr lang="de-DE" dirty="0" err="1"/>
              <a:t>until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February</a:t>
            </a: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/>
              <a:t>Test-beam: April </a:t>
            </a:r>
            <a:r>
              <a:rPr lang="de-DE" dirty="0" smtClean="0"/>
              <a:t>19-20</a:t>
            </a:r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/>
              <a:t>PRISMA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October</a:t>
            </a: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thesis</a:t>
            </a:r>
            <a:r>
              <a:rPr lang="de-DE" dirty="0" smtClean="0"/>
              <a:t>: </a:t>
            </a:r>
            <a:r>
              <a:rPr lang="de-DE" b="1" dirty="0">
                <a:solidFill>
                  <a:srgbClr val="FF0000"/>
                </a:solidFill>
              </a:rPr>
              <a:t>November 3, 2017</a:t>
            </a:r>
          </a:p>
          <a:p>
            <a:pPr marL="285750" indent="-285750">
              <a:buFont typeface="Arial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3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Topics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233010028"/>
              </p:ext>
            </p:extLst>
          </p:nvPr>
        </p:nvGraphicFramePr>
        <p:xfrm>
          <a:off x="838200" y="1530672"/>
          <a:ext cx="9364869" cy="519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2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Motivation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260000" y="1908000"/>
            <a:ext cx="91552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err="1" smtClean="0"/>
              <a:t>Aim</a:t>
            </a:r>
            <a:r>
              <a:rPr lang="de-DE" dirty="0" smtClean="0"/>
              <a:t>: </a:t>
            </a:r>
            <a:r>
              <a:rPr lang="de-DE" b="1" dirty="0" smtClean="0">
                <a:solidFill>
                  <a:srgbClr val="FF0000"/>
                </a:solidFill>
              </a:rPr>
              <a:t>Small </a:t>
            </a:r>
            <a:r>
              <a:rPr lang="de-DE" b="1" dirty="0" err="1" smtClean="0">
                <a:solidFill>
                  <a:srgbClr val="FF0000"/>
                </a:solidFill>
              </a:rPr>
              <a:t>radiation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thickness</a:t>
            </a:r>
            <a:endParaRPr lang="de-DE" b="1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r>
              <a:rPr lang="de-DE" dirty="0" err="1" smtClean="0"/>
              <a:t>Make</a:t>
            </a:r>
            <a:r>
              <a:rPr lang="de-DE" dirty="0" smtClean="0"/>
              <a:t> material </a:t>
            </a:r>
            <a:r>
              <a:rPr lang="de-DE" dirty="0" err="1" smtClean="0"/>
              <a:t>thinner</a:t>
            </a: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Material </a:t>
            </a:r>
            <a:r>
              <a:rPr lang="de-DE" dirty="0" err="1" smtClean="0"/>
              <a:t>budget</a:t>
            </a:r>
            <a:r>
              <a:rPr lang="de-DE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Go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foil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layout</a:t>
            </a:r>
            <a:endParaRPr lang="de-DE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3</a:t>
            </a:fld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28" y="2756350"/>
            <a:ext cx="812658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Traditional Layout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425235" y="2492874"/>
            <a:ext cx="45499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Problems:</a:t>
            </a:r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Big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thick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 err="1" smtClean="0"/>
              <a:t>Crossed</a:t>
            </a:r>
            <a:r>
              <a:rPr lang="de-DE" dirty="0" smtClean="0"/>
              <a:t> </a:t>
            </a:r>
            <a:r>
              <a:rPr lang="de-DE" dirty="0" err="1" smtClean="0"/>
              <a:t>Cu</a:t>
            </a:r>
            <a:r>
              <a:rPr lang="de-DE" dirty="0" smtClean="0"/>
              <a:t> </a:t>
            </a:r>
            <a:r>
              <a:rPr lang="de-DE" dirty="0" err="1" smtClean="0"/>
              <a:t>strips</a:t>
            </a:r>
            <a:r>
              <a:rPr lang="de-DE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r>
              <a:rPr lang="de-DE" dirty="0" smtClean="0">
                <a:sym typeface="Wingdings"/>
              </a:rPr>
              <a:t>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wice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material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r>
              <a:rPr lang="de-DE" dirty="0" smtClean="0">
                <a:sym typeface="Wingdings"/>
              </a:rPr>
              <a:t> Go </a:t>
            </a:r>
            <a:r>
              <a:rPr lang="de-DE" dirty="0" err="1" smtClean="0">
                <a:sym typeface="Wingdings"/>
              </a:rPr>
              <a:t>to</a:t>
            </a:r>
            <a:r>
              <a:rPr lang="de-DE" dirty="0" smtClean="0"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one</a:t>
            </a:r>
            <a:r>
              <a:rPr lang="de-DE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/>
              </a:rPr>
              <a:t>layer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9" y="1902535"/>
            <a:ext cx="667803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Strips &amp; Pads design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00" y="1503519"/>
            <a:ext cx="6720000" cy="504000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4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Strads</a:t>
            </a:r>
            <a:r>
              <a:rPr lang="de-DE" dirty="0" smtClean="0"/>
              <a:t> design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00" y="1503519"/>
            <a:ext cx="6720000" cy="50400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9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Layouts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260000" y="1908000"/>
            <a:ext cx="93368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err="1"/>
              <a:t>Two</a:t>
            </a:r>
            <a:r>
              <a:rPr lang="de-DE" dirty="0"/>
              <a:t> different </a:t>
            </a:r>
            <a:r>
              <a:rPr lang="de-DE" dirty="0" err="1" smtClean="0"/>
              <a:t>layouts</a:t>
            </a:r>
            <a:r>
              <a:rPr lang="de-DE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800100" lvl="1" indent="-342900">
              <a:buFont typeface="+mj-lt"/>
              <a:buAutoNum type="arabicParenR"/>
            </a:pPr>
            <a:r>
              <a:rPr lang="de-DE" dirty="0"/>
              <a:t>Strips (</a:t>
            </a:r>
            <a:r>
              <a:rPr lang="de-DE" dirty="0" err="1"/>
              <a:t>vertical</a:t>
            </a:r>
            <a:r>
              <a:rPr lang="de-DE" dirty="0"/>
              <a:t>) &amp; Pads (horizontal)</a:t>
            </a:r>
          </a:p>
          <a:p>
            <a:pPr marL="800100" lvl="1" indent="-342900">
              <a:buFont typeface="+mj-lt"/>
              <a:buAutoNum type="arabicParenR"/>
            </a:pPr>
            <a:r>
              <a:rPr lang="de-DE" dirty="0"/>
              <a:t>Strips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pads </a:t>
            </a:r>
            <a:r>
              <a:rPr lang="de-DE" dirty="0"/>
              <a:t>(</a:t>
            </a:r>
            <a:r>
              <a:rPr lang="de-DE" dirty="0" err="1"/>
              <a:t>vertical</a:t>
            </a:r>
            <a:r>
              <a:rPr lang="de-DE" dirty="0"/>
              <a:t> &amp; horizontal) </a:t>
            </a:r>
            <a:r>
              <a:rPr lang="de-DE" dirty="0" smtClean="0">
                <a:sym typeface="Wingdings"/>
              </a:rPr>
              <a:t></a:t>
            </a:r>
            <a:r>
              <a:rPr lang="de-DE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“</a:t>
            </a:r>
            <a:r>
              <a:rPr lang="de-DE" b="1" dirty="0" err="1">
                <a:solidFill>
                  <a:srgbClr val="FF0000"/>
                </a:solidFill>
              </a:rPr>
              <a:t>Strads</a:t>
            </a:r>
            <a:r>
              <a:rPr lang="de-DE" b="1" dirty="0" smtClean="0">
                <a:solidFill>
                  <a:srgbClr val="FF0000"/>
                </a:solidFill>
              </a:rPr>
              <a:t>“</a:t>
            </a:r>
          </a:p>
          <a:p>
            <a:pPr marL="800100" lvl="1" indent="-342900">
              <a:buFont typeface="+mj-lt"/>
              <a:buAutoNum type="arabicParenR"/>
            </a:pPr>
            <a:endParaRPr lang="de-DE" b="1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Same </a:t>
            </a:r>
            <a:r>
              <a:rPr lang="de-DE" dirty="0" err="1" smtClean="0"/>
              <a:t>pitch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/>
              <a:t> </a:t>
            </a:r>
            <a:r>
              <a:rPr lang="de-DE" dirty="0" err="1" smtClean="0"/>
              <a:t>layouts</a:t>
            </a:r>
            <a:r>
              <a:rPr lang="de-DE" dirty="0" smtClean="0"/>
              <a:t>: </a:t>
            </a:r>
            <a:r>
              <a:rPr lang="de-DE" b="1" dirty="0" smtClean="0">
                <a:solidFill>
                  <a:srgbClr val="FF0000"/>
                </a:solidFill>
              </a:rPr>
              <a:t>400 µm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50 µm </a:t>
            </a:r>
            <a:r>
              <a:rPr lang="de-DE" b="1" dirty="0" err="1" smtClean="0">
                <a:solidFill>
                  <a:srgbClr val="FF0000"/>
                </a:solidFill>
              </a:rPr>
              <a:t>resolution</a:t>
            </a:r>
            <a:endParaRPr lang="de-DE" b="1" dirty="0">
              <a:solidFill>
                <a:srgbClr val="FF000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/>
              <a:t>Pads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oblongs</a:t>
            </a:r>
            <a:r>
              <a:rPr lang="de-DE" dirty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/>
              <a:t>octagons</a:t>
            </a:r>
            <a:r>
              <a:rPr lang="de-DE" dirty="0"/>
              <a:t> </a:t>
            </a:r>
            <a:r>
              <a:rPr lang="de-DE" dirty="0" smtClean="0">
                <a:sym typeface="Wingdings"/>
              </a:rPr>
              <a:t>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homogeneity</a:t>
            </a: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/>
              <a:t>Connections </a:t>
            </a:r>
            <a:r>
              <a:rPr lang="de-DE" dirty="0" err="1"/>
              <a:t>of</a:t>
            </a:r>
            <a:r>
              <a:rPr lang="de-DE" dirty="0"/>
              <a:t> pads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tracks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backside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board</a:t>
            </a: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/>
              <a:t>Panasonic </a:t>
            </a:r>
            <a:r>
              <a:rPr lang="de-DE" dirty="0" err="1"/>
              <a:t>connectors</a:t>
            </a:r>
            <a:r>
              <a:rPr lang="de-DE" dirty="0"/>
              <a:t> (AXK6SA3677YG, </a:t>
            </a:r>
            <a:r>
              <a:rPr lang="de-DE" b="1" dirty="0">
                <a:solidFill>
                  <a:srgbClr val="FF0000"/>
                </a:solidFill>
              </a:rPr>
              <a:t>130 </a:t>
            </a:r>
            <a:r>
              <a:rPr lang="de-DE" b="1" dirty="0" err="1">
                <a:solidFill>
                  <a:srgbClr val="FF0000"/>
                </a:solidFill>
              </a:rPr>
              <a:t>pins</a:t>
            </a:r>
            <a:r>
              <a:rPr lang="de-DE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 err="1" smtClean="0"/>
              <a:t>Guard</a:t>
            </a:r>
            <a:r>
              <a:rPr lang="de-DE" dirty="0" smtClean="0"/>
              <a:t>-Rings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shield</a:t>
            </a: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 err="1"/>
              <a:t>Designed</a:t>
            </a:r>
            <a:r>
              <a:rPr lang="de-DE" dirty="0"/>
              <a:t> in </a:t>
            </a:r>
            <a:r>
              <a:rPr lang="de-DE" b="1" dirty="0" err="1">
                <a:solidFill>
                  <a:srgbClr val="FF0000"/>
                </a:solidFill>
              </a:rPr>
              <a:t>Cadence</a:t>
            </a:r>
            <a:r>
              <a:rPr lang="de-DE" b="1" dirty="0">
                <a:solidFill>
                  <a:srgbClr val="FF0000"/>
                </a:solidFill>
              </a:rPr>
              <a:t> Allegro </a:t>
            </a:r>
            <a:r>
              <a:rPr lang="de-DE" dirty="0" smtClean="0">
                <a:sym typeface="Wingdings"/>
              </a:rPr>
              <a:t></a:t>
            </a:r>
            <a:r>
              <a:rPr lang="de-DE" dirty="0" smtClean="0"/>
              <a:t> </a:t>
            </a:r>
            <a:r>
              <a:rPr lang="de-DE" dirty="0"/>
              <a:t>Support </a:t>
            </a:r>
            <a:r>
              <a:rPr lang="de-DE" dirty="0" err="1"/>
              <a:t>from</a:t>
            </a:r>
            <a:r>
              <a:rPr lang="de-DE" dirty="0"/>
              <a:t> PRISMA </a:t>
            </a:r>
            <a:r>
              <a:rPr lang="de-DE" dirty="0" err="1" smtClean="0"/>
              <a:t>Detector</a:t>
            </a:r>
            <a:r>
              <a:rPr lang="de-DE" dirty="0" smtClean="0"/>
              <a:t> Lab</a:t>
            </a: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1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Cadence</a:t>
            </a:r>
            <a:r>
              <a:rPr lang="de-DE" dirty="0" smtClean="0"/>
              <a:t> Allegro Sketches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8" y="2036350"/>
            <a:ext cx="5810400" cy="43200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38" y="2036350"/>
            <a:ext cx="4790930" cy="432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749213" y="1575381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Strips &amp; Pads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726544" y="1575381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Strads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2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Manufacturing </a:t>
            </a:r>
            <a:r>
              <a:rPr lang="de-DE" dirty="0" err="1" smtClean="0"/>
              <a:t>plans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260000" y="1908000"/>
            <a:ext cx="9329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de-DE" b="1" dirty="0">
                <a:solidFill>
                  <a:srgbClr val="FF0000"/>
                </a:solidFill>
              </a:rPr>
              <a:t>10 x 10 </a:t>
            </a:r>
            <a:r>
              <a:rPr lang="de-DE" b="1" dirty="0" smtClean="0">
                <a:solidFill>
                  <a:srgbClr val="FF0000"/>
                </a:solidFill>
              </a:rPr>
              <a:t>cm</a:t>
            </a:r>
            <a:r>
              <a:rPr lang="de-DE" b="1" baseline="30000" dirty="0" smtClean="0">
                <a:solidFill>
                  <a:srgbClr val="FF0000"/>
                </a:solidFill>
              </a:rPr>
              <a:t>2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PCB prototype</a:t>
            </a:r>
          </a:p>
          <a:p>
            <a:pPr marL="857250" lvl="1" indent="-400050">
              <a:buFont typeface="Arial" charset="0"/>
              <a:buChar char="•"/>
            </a:pPr>
            <a:r>
              <a:rPr lang="de-DE" dirty="0"/>
              <a:t>Test </a:t>
            </a:r>
            <a:r>
              <a:rPr lang="de-DE" dirty="0" err="1" smtClean="0"/>
              <a:t>layouts</a:t>
            </a:r>
            <a:endParaRPr lang="de-DE" dirty="0"/>
          </a:p>
          <a:p>
            <a:pPr marL="857250" lvl="1" indent="-400050">
              <a:buFont typeface="Arial" charset="0"/>
              <a:buChar char="•"/>
            </a:pP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endParaRPr lang="de-DE" dirty="0"/>
          </a:p>
          <a:p>
            <a:pPr marL="857250" lvl="1" indent="-400050">
              <a:buFont typeface="+mj-lt"/>
              <a:buAutoNum type="romanUcPeriod"/>
            </a:pPr>
            <a:endParaRPr lang="de-DE" dirty="0"/>
          </a:p>
          <a:p>
            <a:pPr marL="400050" indent="-400050">
              <a:buFont typeface="+mj-lt"/>
              <a:buAutoNum type="romanUcPeriod"/>
            </a:pPr>
            <a:r>
              <a:rPr lang="de-DE" b="1" dirty="0">
                <a:solidFill>
                  <a:srgbClr val="FF0000"/>
                </a:solidFill>
              </a:rPr>
              <a:t>10 x 10 </a:t>
            </a:r>
            <a:r>
              <a:rPr lang="de-DE" b="1" dirty="0" smtClean="0">
                <a:solidFill>
                  <a:srgbClr val="FF0000"/>
                </a:solidFill>
              </a:rPr>
              <a:t>cm</a:t>
            </a:r>
            <a:r>
              <a:rPr lang="de-DE" b="1" baseline="30000" dirty="0" smtClean="0">
                <a:solidFill>
                  <a:srgbClr val="FF0000"/>
                </a:solidFill>
              </a:rPr>
              <a:t>2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foil</a:t>
            </a:r>
            <a:r>
              <a:rPr lang="de-DE" b="1" dirty="0">
                <a:solidFill>
                  <a:srgbClr val="FF0000"/>
                </a:solidFill>
              </a:rPr>
              <a:t> prototype</a:t>
            </a:r>
          </a:p>
          <a:p>
            <a:pPr marL="857250" lvl="1" indent="-400050">
              <a:buFont typeface="Arial" charset="0"/>
              <a:buChar char="•"/>
            </a:pPr>
            <a:r>
              <a:rPr lang="de-DE" dirty="0"/>
              <a:t>Transfer </a:t>
            </a:r>
            <a:r>
              <a:rPr lang="de-DE" dirty="0" err="1"/>
              <a:t>layout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thin</a:t>
            </a:r>
            <a:r>
              <a:rPr lang="de-DE" dirty="0"/>
              <a:t> </a:t>
            </a:r>
            <a:r>
              <a:rPr lang="de-DE" dirty="0" err="1"/>
              <a:t>foil</a:t>
            </a:r>
            <a:endParaRPr lang="de-DE" dirty="0"/>
          </a:p>
          <a:p>
            <a:pPr marL="857250" lvl="1" indent="-400050">
              <a:buFont typeface="Arial" charset="0"/>
              <a:buChar char="•"/>
            </a:pP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thickness</a:t>
            </a:r>
            <a:endParaRPr lang="de-DE" dirty="0" smtClean="0"/>
          </a:p>
          <a:p>
            <a:pPr marL="857250" lvl="1" indent="-400050">
              <a:buFont typeface="Arial" charset="0"/>
              <a:buChar char="•"/>
            </a:pPr>
            <a:endParaRPr lang="de-DE" dirty="0"/>
          </a:p>
          <a:p>
            <a:pPr marL="400050" indent="-400050">
              <a:buFont typeface="+mj-lt"/>
              <a:buAutoNum type="romanUcPeriod"/>
            </a:pPr>
            <a:r>
              <a:rPr lang="de-DE" b="1" dirty="0">
                <a:solidFill>
                  <a:srgbClr val="FF0000"/>
                </a:solidFill>
              </a:rPr>
              <a:t>30 x 30 </a:t>
            </a:r>
            <a:r>
              <a:rPr lang="de-DE" b="1" dirty="0" smtClean="0">
                <a:solidFill>
                  <a:srgbClr val="FF0000"/>
                </a:solidFill>
              </a:rPr>
              <a:t>cm</a:t>
            </a:r>
            <a:r>
              <a:rPr lang="de-DE" b="1" baseline="30000" dirty="0" smtClean="0">
                <a:solidFill>
                  <a:srgbClr val="FF0000"/>
                </a:solidFill>
              </a:rPr>
              <a:t>2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PCB</a:t>
            </a:r>
          </a:p>
          <a:p>
            <a:pPr marL="857250" lvl="1" indent="-400050">
              <a:buFont typeface="Arial" charset="0"/>
              <a:buChar char="•"/>
            </a:pPr>
            <a:r>
              <a:rPr lang="de-DE" dirty="0" err="1" smtClean="0"/>
              <a:t>Enlarge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layout</a:t>
            </a:r>
            <a:endParaRPr lang="de-DE" dirty="0"/>
          </a:p>
          <a:p>
            <a:pPr marL="857250" lvl="1" indent="-400050">
              <a:buFont typeface="Arial" charset="0"/>
              <a:buChar char="•"/>
            </a:pP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resolution</a:t>
            </a:r>
            <a:endParaRPr lang="de-DE" dirty="0"/>
          </a:p>
          <a:p>
            <a:pPr marL="857250" lvl="1" indent="-400050">
              <a:buFont typeface="Arial" charset="0"/>
              <a:buChar char="•"/>
            </a:pPr>
            <a:r>
              <a:rPr lang="de-DE" dirty="0" err="1" smtClean="0"/>
              <a:t>Observe</a:t>
            </a:r>
            <a:r>
              <a:rPr lang="de-DE" dirty="0" smtClean="0"/>
              <a:t> </a:t>
            </a:r>
            <a:r>
              <a:rPr lang="de-DE" dirty="0" err="1" smtClean="0"/>
              <a:t>electronics</a:t>
            </a:r>
            <a:r>
              <a:rPr lang="de-DE" dirty="0" smtClean="0"/>
              <a:t> </a:t>
            </a:r>
            <a:r>
              <a:rPr lang="de-DE" dirty="0" err="1"/>
              <a:t>coupling</a:t>
            </a:r>
            <a:endParaRPr lang="de-DE" dirty="0"/>
          </a:p>
          <a:p>
            <a:pPr marL="857250" lvl="1" indent="-400050">
              <a:buFont typeface="+mj-lt"/>
              <a:buAutoNum type="romanUcPeriod"/>
            </a:pPr>
            <a:endParaRPr lang="de-DE" dirty="0"/>
          </a:p>
          <a:p>
            <a:pPr marL="400050" indent="-400050">
              <a:buFont typeface="+mj-lt"/>
              <a:buAutoNum type="romanUcPeriod"/>
            </a:pPr>
            <a:r>
              <a:rPr lang="de-DE" b="1" dirty="0">
                <a:solidFill>
                  <a:srgbClr val="FF0000"/>
                </a:solidFill>
              </a:rPr>
              <a:t>30 x 30 </a:t>
            </a:r>
            <a:r>
              <a:rPr lang="de-DE" b="1" dirty="0" smtClean="0">
                <a:solidFill>
                  <a:srgbClr val="FF0000"/>
                </a:solidFill>
              </a:rPr>
              <a:t>cm</a:t>
            </a:r>
            <a:r>
              <a:rPr lang="de-DE" b="1" baseline="30000" dirty="0" smtClean="0">
                <a:solidFill>
                  <a:srgbClr val="FF0000"/>
                </a:solidFill>
              </a:rPr>
              <a:t>2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foil</a:t>
            </a:r>
            <a:endParaRPr lang="de-DE" b="1" dirty="0">
              <a:solidFill>
                <a:srgbClr val="FF0000"/>
              </a:solidFill>
            </a:endParaRPr>
          </a:p>
          <a:p>
            <a:pPr marL="857250" lvl="1" indent="-400050">
              <a:buFont typeface="Arial" charset="0"/>
              <a:buChar char="•"/>
            </a:pPr>
            <a:r>
              <a:rPr lang="de-DE" dirty="0"/>
              <a:t>Final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parameters</a:t>
            </a:r>
            <a:endParaRPr lang="de-DE" dirty="0"/>
          </a:p>
          <a:p>
            <a:pPr marL="400050" indent="-400050">
              <a:buFont typeface="+mj-lt"/>
              <a:buAutoNum type="romanUcPeriod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9FDB-DDD2-DD44-94FC-9491DB20192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9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GIX">
  <a:themeElements>
    <a:clrScheme name="Thauma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XPresentation_YS2" id="{E29F8EA9-7BF8-4B4C-B704-013928F8DA2D}" vid="{9C9AA4CD-944A-5944-B01A-408F5F927D3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318</Words>
  <Application>Microsoft Macintosh PowerPoint</Application>
  <PresentationFormat>Breitbild</PresentationFormat>
  <Paragraphs>122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MAGIX</vt:lpstr>
      <vt:lpstr>Development of thin GEM readout structures</vt:lpstr>
      <vt:lpstr>Topics</vt:lpstr>
      <vt:lpstr>Motivation</vt:lpstr>
      <vt:lpstr>Traditional Layout</vt:lpstr>
      <vt:lpstr>Strips &amp; Pads design</vt:lpstr>
      <vt:lpstr>Strads design</vt:lpstr>
      <vt:lpstr>Layouts</vt:lpstr>
      <vt:lpstr>Cadence Allegro Sketches</vt:lpstr>
      <vt:lpstr>Manufacturing plans</vt:lpstr>
      <vt:lpstr>Testing plans</vt:lpstr>
      <vt:lpstr>Open questions</vt:lpstr>
      <vt:lpstr>Schedule &amp; Outlook</vt:lpstr>
      <vt:lpstr>PowerPoint-Präsentation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Schelhaas, Yasemin</cp:lastModifiedBy>
  <cp:revision>33</cp:revision>
  <cp:lastPrinted>2017-02-13T12:12:30Z</cp:lastPrinted>
  <dcterms:created xsi:type="dcterms:W3CDTF">2017-02-10T14:03:59Z</dcterms:created>
  <dcterms:modified xsi:type="dcterms:W3CDTF">2017-02-15T19:00:14Z</dcterms:modified>
</cp:coreProperties>
</file>