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006" r:id="rId1"/>
  </p:sldMasterIdLst>
  <p:notesMasterIdLst>
    <p:notesMasterId r:id="rId38"/>
  </p:notesMasterIdLst>
  <p:handoutMasterIdLst>
    <p:handoutMasterId r:id="rId39"/>
  </p:handoutMasterIdLst>
  <p:sldIdLst>
    <p:sldId id="256" r:id="rId2"/>
    <p:sldId id="350" r:id="rId3"/>
    <p:sldId id="349" r:id="rId4"/>
    <p:sldId id="351" r:id="rId5"/>
    <p:sldId id="352" r:id="rId6"/>
    <p:sldId id="340" r:id="rId7"/>
    <p:sldId id="353" r:id="rId8"/>
    <p:sldId id="293" r:id="rId9"/>
    <p:sldId id="344" r:id="rId10"/>
    <p:sldId id="324" r:id="rId11"/>
    <p:sldId id="335" r:id="rId12"/>
    <p:sldId id="277" r:id="rId13"/>
    <p:sldId id="356" r:id="rId14"/>
    <p:sldId id="357" r:id="rId15"/>
    <p:sldId id="358" r:id="rId16"/>
    <p:sldId id="359" r:id="rId17"/>
    <p:sldId id="363" r:id="rId18"/>
    <p:sldId id="360" r:id="rId19"/>
    <p:sldId id="361" r:id="rId20"/>
    <p:sldId id="364" r:id="rId21"/>
    <p:sldId id="365" r:id="rId22"/>
    <p:sldId id="380" r:id="rId23"/>
    <p:sldId id="369" r:id="rId24"/>
    <p:sldId id="372" r:id="rId25"/>
    <p:sldId id="381" r:id="rId26"/>
    <p:sldId id="375" r:id="rId27"/>
    <p:sldId id="378" r:id="rId28"/>
    <p:sldId id="377" r:id="rId29"/>
    <p:sldId id="366" r:id="rId30"/>
    <p:sldId id="370" r:id="rId31"/>
    <p:sldId id="386" r:id="rId32"/>
    <p:sldId id="385" r:id="rId33"/>
    <p:sldId id="373" r:id="rId34"/>
    <p:sldId id="382" r:id="rId35"/>
    <p:sldId id="383" r:id="rId36"/>
    <p:sldId id="38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333B"/>
    <a:srgbClr val="8E8476"/>
    <a:srgbClr val="2F5B68"/>
    <a:srgbClr val="1B9FD6"/>
    <a:srgbClr val="F6843E"/>
    <a:srgbClr val="FDEDE2"/>
    <a:srgbClr val="3C4C6C"/>
    <a:srgbClr val="2E3A59"/>
    <a:srgbClr val="8883C6"/>
    <a:srgbClr val="5B7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9344" autoAdjust="0"/>
  </p:normalViewPr>
  <p:slideViewPr>
    <p:cSldViewPr snapToGrid="0" snapToObjects="1">
      <p:cViewPr varScale="1">
        <p:scale>
          <a:sx n="134" d="100"/>
          <a:sy n="134" d="100"/>
        </p:scale>
        <p:origin x="-112" y="-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87889-3B06-6F4E-950B-8B3B6D6839A2}" type="datetimeFigureOut">
              <a:rPr lang="en-US" smtClean="0"/>
              <a:t>14/02/17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0D883-ECD9-1B42-A387-9A446AF8E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66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F60AF-C3A5-E045-B831-3FBCA2224595}" type="datetimeFigureOut">
              <a:rPr lang="en-US" smtClean="0"/>
              <a:t>14/02/17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D154E-28A4-AF40-8512-2F6951398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21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>
                <a:solidFill>
                  <a:srgbClr val="800000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8171" y="6429375"/>
            <a:ext cx="876300" cy="292100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68171" y="6429375"/>
            <a:ext cx="876300" cy="292100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68171" y="6429375"/>
            <a:ext cx="876300" cy="292100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8171" y="6429375"/>
            <a:ext cx="876300" cy="292100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68171" y="6429375"/>
            <a:ext cx="876300" cy="292100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724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 b="1">
                <a:solidFill>
                  <a:srgbClr val="6D6D71"/>
                </a:solidFill>
                <a:latin typeface="Futura"/>
                <a:cs typeface="Futura"/>
              </a:defRPr>
            </a:lvl1pPr>
          </a:lstStyle>
          <a:p>
            <a:r>
              <a:rPr lang="it-IT" smtClean="0"/>
              <a:t>Feb. 15th,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 b="1">
                <a:solidFill>
                  <a:srgbClr val="1B9FD6"/>
                </a:solidFill>
                <a:latin typeface="Futura"/>
                <a:cs typeface="Futura"/>
              </a:defRPr>
            </a:lvl1pPr>
          </a:lstStyle>
          <a:p>
            <a:r>
              <a:rPr lang="en-US" dirty="0" smtClean="0"/>
              <a:t>Paolo Valente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065" y="159949"/>
            <a:ext cx="717144" cy="42474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76225" y="1295400"/>
            <a:ext cx="8591550" cy="1"/>
          </a:xfrm>
          <a:prstGeom prst="line">
            <a:avLst/>
          </a:prstGeom>
          <a:ln>
            <a:solidFill>
              <a:srgbClr val="1B9F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335" y="47692"/>
            <a:ext cx="1809092" cy="4961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7" y="58731"/>
            <a:ext cx="1006055" cy="64122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76225" y="6415353"/>
            <a:ext cx="8591550" cy="1"/>
          </a:xfrm>
          <a:prstGeom prst="line">
            <a:avLst/>
          </a:prstGeom>
          <a:ln>
            <a:solidFill>
              <a:srgbClr val="1B9F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7" r:id="rId1"/>
    <p:sldLayoutId id="2147485008" r:id="rId2"/>
    <p:sldLayoutId id="2147485010" r:id="rId3"/>
    <p:sldLayoutId id="2147485011" r:id="rId4"/>
    <p:sldLayoutId id="2147485012" r:id="rId5"/>
    <p:sldLayoutId id="2147485013" r:id="rId6"/>
  </p:sldLayoutIdLst>
  <p:hf sldNum="0" hdr="0"/>
  <p:txStyles>
    <p:titleStyle>
      <a:lvl1pPr algn="ctr" defTabSz="914400" rtl="0" eaLnBrk="1" latinLnBrk="0" hangingPunct="1">
        <a:spcBef>
          <a:spcPts val="400"/>
        </a:spcBef>
        <a:buNone/>
        <a:defRPr sz="3600" b="1" kern="1200" cap="none" spc="0" baseline="0">
          <a:solidFill>
            <a:srgbClr val="1B9FD6"/>
          </a:solidFill>
          <a:latin typeface="Futura Condensed"/>
          <a:ea typeface="+mj-ea"/>
          <a:cs typeface="Futura Condensed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rgbClr val="16AFDE"/>
        </a:buClr>
        <a:buFont typeface="Arial" pitchFamily="34" charset="0"/>
        <a:buChar char="•"/>
        <a:defRPr sz="2200" b="0" i="0" kern="1200" cap="none" spc="30" baseline="0">
          <a:solidFill>
            <a:srgbClr val="4C5F7F"/>
          </a:solidFill>
          <a:latin typeface="Futura"/>
          <a:ea typeface="+mn-ea"/>
          <a:cs typeface="Futura"/>
        </a:defRPr>
      </a:lvl1pPr>
      <a:lvl2pPr marL="344488" indent="-173736" algn="l" defTabSz="914400" rtl="0" eaLnBrk="1" latinLnBrk="0" hangingPunct="1">
        <a:spcBef>
          <a:spcPts val="600"/>
        </a:spcBef>
        <a:buClr>
          <a:srgbClr val="16AFDE"/>
        </a:buClr>
        <a:buFont typeface="Arial" pitchFamily="34" charset="0"/>
        <a:buChar char="•"/>
        <a:defRPr sz="2000" kern="1200">
          <a:solidFill>
            <a:srgbClr val="4C5F7F"/>
          </a:solidFill>
          <a:latin typeface="Futura"/>
          <a:ea typeface="+mn-ea"/>
          <a:cs typeface="Futura"/>
        </a:defRPr>
      </a:lvl2pPr>
      <a:lvl3pPr marL="515938" indent="-173736" algn="l" defTabSz="914400" rtl="0" eaLnBrk="1" latinLnBrk="0" hangingPunct="1">
        <a:spcBef>
          <a:spcPts val="600"/>
        </a:spcBef>
        <a:buClr>
          <a:srgbClr val="16AFDE"/>
        </a:buClr>
        <a:buFont typeface="Arial" pitchFamily="34" charset="0"/>
        <a:buChar char="•"/>
        <a:defRPr sz="1800" kern="1200">
          <a:solidFill>
            <a:srgbClr val="4C5F7F"/>
          </a:solidFill>
          <a:latin typeface="Futura"/>
          <a:ea typeface="+mn-ea"/>
          <a:cs typeface="Futura"/>
        </a:defRPr>
      </a:lvl3pPr>
      <a:lvl4pPr marL="688975" indent="-173736" algn="l" defTabSz="914400" rtl="0" eaLnBrk="1" latinLnBrk="0" hangingPunct="1">
        <a:spcBef>
          <a:spcPts val="600"/>
        </a:spcBef>
        <a:buClr>
          <a:srgbClr val="16AFDE"/>
        </a:buClr>
        <a:buFont typeface="Arial" pitchFamily="34" charset="0"/>
        <a:buChar char="•"/>
        <a:defRPr sz="1600" kern="1200">
          <a:solidFill>
            <a:srgbClr val="4C5F7F"/>
          </a:solidFill>
          <a:latin typeface="Futura"/>
          <a:ea typeface="+mn-ea"/>
          <a:cs typeface="Futura"/>
        </a:defRPr>
      </a:lvl4pPr>
      <a:lvl5pPr marL="860425" indent="-173736" algn="l" defTabSz="914400" rtl="0" eaLnBrk="1" latinLnBrk="0" hangingPunct="1">
        <a:spcBef>
          <a:spcPts val="600"/>
        </a:spcBef>
        <a:buClr>
          <a:srgbClr val="16AFDE"/>
        </a:buClr>
        <a:buFont typeface="Arial" pitchFamily="34" charset="0"/>
        <a:buChar char="•"/>
        <a:defRPr sz="1600" kern="1200" baseline="0">
          <a:solidFill>
            <a:srgbClr val="4C5F7F"/>
          </a:solidFill>
          <a:latin typeface="Futura"/>
          <a:ea typeface="+mn-ea"/>
          <a:cs typeface="Futura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35.jpeg"/><Relationship Id="rId5" Type="http://schemas.microsoft.com/office/2007/relationships/hdphoto" Target="../media/hdphoto5.wdp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microsoft.com/office/2007/relationships/hdphoto" Target="../media/hdphoto7.wdp"/><Relationship Id="rId9" Type="http://schemas.microsoft.com/office/2007/relationships/hdphoto" Target="../media/hdphoto8.wdp"/><Relationship Id="rId10" Type="http://schemas.openxmlformats.org/officeDocument/2006/relationships/image" Target="../media/image61.png"/><Relationship Id="rId11" Type="http://schemas.microsoft.com/office/2007/relationships/hdphoto" Target="../media/hdphoto9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jpe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4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4" Type="http://schemas.openxmlformats.org/officeDocument/2006/relationships/image" Target="../media/image111.png"/><Relationship Id="rId5" Type="http://schemas.microsoft.com/office/2007/relationships/hdphoto" Target="../media/hdphoto13.wdp"/><Relationship Id="rId6" Type="http://schemas.openxmlformats.org/officeDocument/2006/relationships/image" Target="../media/image112.png"/><Relationship Id="rId7" Type="http://schemas.microsoft.com/office/2007/relationships/hdphoto" Target="../media/hdphoto14.wdp"/><Relationship Id="rId8" Type="http://schemas.openxmlformats.org/officeDocument/2006/relationships/image" Target="../media/image113.png"/><Relationship Id="rId9" Type="http://schemas.microsoft.com/office/2007/relationships/hdphoto" Target="../media/hdphoto15.wdp"/><Relationship Id="rId10" Type="http://schemas.openxmlformats.org/officeDocument/2006/relationships/image" Target="../media/image1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jpeg"/><Relationship Id="rId11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1824952"/>
            <a:ext cx="9144000" cy="574231"/>
          </a:xfrm>
          <a:noFill/>
        </p:spPr>
        <p:txBody>
          <a:bodyPr>
            <a:noAutofit/>
          </a:bodyPr>
          <a:lstStyle/>
          <a:p>
            <a:r>
              <a:rPr lang="en-US" cap="none" dirty="0" smtClean="0">
                <a:solidFill>
                  <a:srgbClr val="1B9FD6"/>
                </a:solidFill>
              </a:rPr>
              <a:t>PADME Overview</a:t>
            </a:r>
            <a:endParaRPr lang="en-US" cap="none" dirty="0">
              <a:solidFill>
                <a:srgbClr val="1B9FD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0086" y="3191687"/>
            <a:ext cx="2843829" cy="1602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4528" y="4789843"/>
            <a:ext cx="18261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rgbClr val="000000"/>
                </a:solidFill>
                <a:latin typeface="Futura"/>
                <a:cs typeface="Futura"/>
              </a:rPr>
              <a:t>Anakin Skywalker and </a:t>
            </a:r>
            <a:r>
              <a:rPr lang="en-US" sz="600" dirty="0" err="1" smtClean="0">
                <a:solidFill>
                  <a:srgbClr val="000000"/>
                </a:solidFill>
                <a:latin typeface="Futura"/>
                <a:cs typeface="Futura"/>
              </a:rPr>
              <a:t>Padmé</a:t>
            </a:r>
            <a:r>
              <a:rPr lang="en-US" sz="600" dirty="0" smtClean="0">
                <a:solidFill>
                  <a:srgbClr val="000000"/>
                </a:solidFill>
                <a:latin typeface="Futura"/>
                <a:cs typeface="Futura"/>
              </a:rPr>
              <a:t> Amidala</a:t>
            </a:r>
            <a:endParaRPr lang="en-US" sz="600" dirty="0">
              <a:solidFill>
                <a:srgbClr val="000000"/>
              </a:solidFill>
              <a:latin typeface="Futura"/>
              <a:cs typeface="Futura"/>
            </a:endParaRPr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16AFDE"/>
                </a:solidFill>
                <a:latin typeface="Futura"/>
                <a:ea typeface="+mn-ea"/>
                <a:cs typeface="Futur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B9FD6"/>
                </a:solidFill>
              </a:rPr>
              <a:t>Paolo Valente</a:t>
            </a:r>
            <a:endParaRPr lang="en-US" dirty="0">
              <a:solidFill>
                <a:srgbClr val="1B9FD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414" y="5963214"/>
            <a:ext cx="1341121" cy="4185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414" y="6486429"/>
            <a:ext cx="1341121" cy="2952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6351" y="6413698"/>
            <a:ext cx="2171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B9FD6"/>
                </a:solidFill>
                <a:latin typeface="Futura"/>
                <a:cs typeface="Futura"/>
              </a:rPr>
              <a:t> </a:t>
            </a:r>
            <a:r>
              <a:rPr lang="mr-IN" sz="1400" dirty="0" smtClean="0">
                <a:solidFill>
                  <a:srgbClr val="1B9FD6"/>
                </a:solidFill>
                <a:latin typeface="Futura"/>
                <a:cs typeface="Futura"/>
              </a:rPr>
              <a:t>–</a:t>
            </a:r>
            <a:r>
              <a:rPr lang="en-US" sz="1400" dirty="0" smtClean="0">
                <a:solidFill>
                  <a:srgbClr val="1B9FD6"/>
                </a:solidFill>
                <a:latin typeface="Futura"/>
                <a:cs typeface="Futura"/>
              </a:rPr>
              <a:t> INFN Roma</a:t>
            </a:r>
            <a:endParaRPr lang="en-US" sz="1400" dirty="0">
              <a:solidFill>
                <a:srgbClr val="1B9FD6"/>
              </a:solidFill>
              <a:latin typeface="Futura"/>
              <a:cs typeface="Futur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0086" y="4625199"/>
            <a:ext cx="736099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>
                <a:solidFill>
                  <a:srgbClr val="6D6D71"/>
                </a:solidFill>
                <a:latin typeface="Futura"/>
                <a:cs typeface="Futura"/>
              </a:rPr>
              <a:t>© </a:t>
            </a:r>
            <a:r>
              <a:rPr lang="en-US" sz="500" dirty="0" err="1">
                <a:solidFill>
                  <a:srgbClr val="6D6D71"/>
                </a:solidFill>
                <a:latin typeface="Futura"/>
                <a:cs typeface="Futura"/>
              </a:rPr>
              <a:t>Lucasfilm</a:t>
            </a:r>
            <a:r>
              <a:rPr lang="en-US" sz="500" dirty="0">
                <a:solidFill>
                  <a:srgbClr val="6D6D71"/>
                </a:solidFill>
                <a:latin typeface="Futura"/>
                <a:cs typeface="Futura"/>
              </a:rPr>
              <a:t> Ltd.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714" y="5136688"/>
            <a:ext cx="78021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2E3A59"/>
                </a:solidFill>
                <a:latin typeface="Futura"/>
                <a:cs typeface="Futura"/>
              </a:rPr>
              <a:t>The PADME Collaboration is:</a:t>
            </a:r>
          </a:p>
          <a:p>
            <a:r>
              <a:rPr lang="en-US" sz="1100" dirty="0" smtClean="0">
                <a:solidFill>
                  <a:srgbClr val="1B9FD6"/>
                </a:solidFill>
                <a:latin typeface="Futura"/>
                <a:cs typeface="Futura"/>
              </a:rPr>
              <a:t>INFN Roma, INFN </a:t>
            </a:r>
            <a:r>
              <a:rPr lang="en-US" sz="1100" dirty="0" err="1" smtClean="0">
                <a:solidFill>
                  <a:srgbClr val="1B9FD6"/>
                </a:solidFill>
                <a:latin typeface="Futura"/>
                <a:cs typeface="Futura"/>
              </a:rPr>
              <a:t>Frascati</a:t>
            </a:r>
            <a:r>
              <a:rPr lang="en-US" sz="1100" dirty="0" smtClean="0">
                <a:solidFill>
                  <a:srgbClr val="1B9FD6"/>
                </a:solidFill>
                <a:latin typeface="Futura"/>
                <a:cs typeface="Futura"/>
              </a:rPr>
              <a:t>, INFN Lecce, MTA </a:t>
            </a:r>
            <a:r>
              <a:rPr lang="en-US" sz="1100" dirty="0" err="1" smtClean="0">
                <a:solidFill>
                  <a:srgbClr val="1B9FD6"/>
                </a:solidFill>
                <a:latin typeface="Futura"/>
                <a:cs typeface="Futura"/>
              </a:rPr>
              <a:t>Atomki</a:t>
            </a:r>
            <a:r>
              <a:rPr lang="en-US" sz="1100" dirty="0" smtClean="0">
                <a:solidFill>
                  <a:srgbClr val="1B9FD6"/>
                </a:solidFill>
                <a:latin typeface="Futura"/>
                <a:cs typeface="Futura"/>
              </a:rPr>
              <a:t> Debrecen, University of Sofia, Cornell University</a:t>
            </a:r>
            <a:endParaRPr lang="en-US" sz="1100" dirty="0">
              <a:solidFill>
                <a:srgbClr val="1B9FD6"/>
              </a:solidFill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71396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644" y="1786940"/>
            <a:ext cx="6588000" cy="169180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086775" y="1576399"/>
            <a:ext cx="684000" cy="2616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BCM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46398" y="1576399"/>
            <a:ext cx="684000" cy="2616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BCM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00911" y="1576399"/>
            <a:ext cx="684000" cy="2616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BCM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43059" y="1586825"/>
            <a:ext cx="684000" cy="2616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BCM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8470" y="1656182"/>
            <a:ext cx="199058" cy="1362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9645" y="1650569"/>
            <a:ext cx="199058" cy="1391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6791" y="1650939"/>
            <a:ext cx="199058" cy="13628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1013" y="1652964"/>
            <a:ext cx="209550" cy="140653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7637123" y="1871400"/>
            <a:ext cx="1" cy="720000"/>
          </a:xfrm>
          <a:prstGeom prst="straightConnector1">
            <a:avLst/>
          </a:prstGeom>
          <a:ln w="12700" cmpd="sng">
            <a:solidFill>
              <a:srgbClr val="0000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571262" y="1871400"/>
            <a:ext cx="0" cy="755999"/>
          </a:xfrm>
          <a:prstGeom prst="straightConnector1">
            <a:avLst/>
          </a:prstGeom>
          <a:ln w="12700" cmpd="sng">
            <a:solidFill>
              <a:srgbClr val="0000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597839" y="1871400"/>
            <a:ext cx="0" cy="755999"/>
          </a:xfrm>
          <a:prstGeom prst="straightConnector1">
            <a:avLst/>
          </a:prstGeom>
          <a:ln w="12700" cmpd="sng">
            <a:solidFill>
              <a:srgbClr val="0000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5007427" y="1871402"/>
            <a:ext cx="0" cy="755999"/>
          </a:xfrm>
          <a:prstGeom prst="straightConnector1">
            <a:avLst/>
          </a:prstGeom>
          <a:ln w="12700" cmpd="sng">
            <a:solidFill>
              <a:srgbClr val="0000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LINAC pulse </a:t>
            </a:r>
            <a:r>
              <a:rPr lang="en-US" sz="3200" dirty="0"/>
              <a:t>width extension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10814" y="3817798"/>
            <a:ext cx="3201001" cy="2403686"/>
            <a:chOff x="4721823" y="1387565"/>
            <a:chExt cx="3521100" cy="2644055"/>
          </a:xfrm>
        </p:grpSpPr>
        <p:pic>
          <p:nvPicPr>
            <p:cNvPr id="25" name="Picture 24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1823" y="1387565"/>
              <a:ext cx="3521100" cy="2644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64302" y="3838183"/>
              <a:ext cx="2871573" cy="187575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4604633" y="4012652"/>
            <a:ext cx="6858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Futura"/>
                <a:cs typeface="Futura"/>
              </a:rPr>
              <a:t>250 ns</a:t>
            </a:r>
            <a:endParaRPr lang="en-US" sz="1100" dirty="0">
              <a:solidFill>
                <a:schemeClr val="bg1"/>
              </a:solidFill>
              <a:latin typeface="Futura"/>
              <a:cs typeface="Futur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04416" y="4323258"/>
            <a:ext cx="2898840" cy="1031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6400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GB" sz="1400" dirty="0" smtClean="0">
                <a:solidFill>
                  <a:srgbClr val="3C4C6C"/>
                </a:solidFill>
                <a:latin typeface="Futura"/>
                <a:cs typeface="Futura"/>
              </a:rPr>
              <a:t>Still </a:t>
            </a:r>
            <a:r>
              <a:rPr lang="en-GB" sz="1400" dirty="0" smtClean="0">
                <a:solidFill>
                  <a:srgbClr val="1B9FD6"/>
                </a:solidFill>
                <a:latin typeface="Futura"/>
                <a:cs typeface="Futura"/>
              </a:rPr>
              <a:t>optimization</a:t>
            </a:r>
            <a:r>
              <a:rPr lang="en-GB" sz="1400" dirty="0" smtClean="0">
                <a:solidFill>
                  <a:srgbClr val="3C4C6C"/>
                </a:solidFill>
                <a:latin typeface="Futura"/>
                <a:cs typeface="Futura"/>
              </a:rPr>
              <a:t> work to be done</a:t>
            </a:r>
          </a:p>
          <a:p>
            <a:pPr marL="176400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GB" sz="1400" dirty="0" smtClean="0">
                <a:solidFill>
                  <a:srgbClr val="3C4C6C"/>
                </a:solidFill>
                <a:latin typeface="Futura"/>
                <a:cs typeface="Futura"/>
              </a:rPr>
              <a:t>Expect to run at </a:t>
            </a:r>
            <a:r>
              <a:rPr lang="en-GB" sz="1400" dirty="0" smtClean="0">
                <a:solidFill>
                  <a:srgbClr val="1B9FD6"/>
                </a:solidFill>
                <a:latin typeface="Futura"/>
                <a:cs typeface="Futura"/>
              </a:rPr>
              <a:t>160 ns</a:t>
            </a:r>
            <a:r>
              <a:rPr lang="en-GB" sz="1400" dirty="0" smtClean="0">
                <a:solidFill>
                  <a:srgbClr val="3C4C6C"/>
                </a:solidFill>
                <a:latin typeface="Futura"/>
                <a:cs typeface="Futura"/>
              </a:rPr>
              <a:t> (at least) in 2018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24498" y="5370799"/>
            <a:ext cx="503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9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4732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85" t="970" r="2442"/>
          <a:stretch/>
        </p:blipFill>
        <p:spPr>
          <a:xfrm>
            <a:off x="1149351" y="69850"/>
            <a:ext cx="6680198" cy="6552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75" y="998348"/>
            <a:ext cx="2362200" cy="154482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772006" y="1928085"/>
            <a:ext cx="1337028" cy="3942321"/>
          </a:xfrm>
          <a:prstGeom prst="straightConnector1">
            <a:avLst/>
          </a:prstGeom>
          <a:ln>
            <a:solidFill>
              <a:srgbClr val="12900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5918786"/>
            <a:ext cx="1505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29002"/>
                </a:solidFill>
              </a:rPr>
              <a:t>B</a:t>
            </a:r>
            <a:r>
              <a:rPr lang="en-US" sz="1200" dirty="0" smtClean="0">
                <a:solidFill>
                  <a:srgbClr val="129002"/>
                </a:solidFill>
              </a:rPr>
              <a:t>CM4, end of LINAC</a:t>
            </a:r>
            <a:endParaRPr lang="en-US" sz="1200" dirty="0">
              <a:solidFill>
                <a:srgbClr val="12900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008" y="1010443"/>
            <a:ext cx="2716984" cy="1662611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cxnSp>
        <p:nvCxnSpPr>
          <p:cNvPr id="15" name="Straight Arrow Connector 14"/>
          <p:cNvCxnSpPr/>
          <p:nvPr/>
        </p:nvCxnSpPr>
        <p:spPr>
          <a:xfrm flipH="1">
            <a:off x="3311526" y="2225524"/>
            <a:ext cx="431798" cy="373395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54" b="-1"/>
          <a:stretch/>
        </p:blipFill>
        <p:spPr>
          <a:xfrm>
            <a:off x="5966287" y="1591526"/>
            <a:ext cx="1805925" cy="1671044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</p:pic>
      <p:cxnSp>
        <p:nvCxnSpPr>
          <p:cNvPr id="19" name="Straight Arrow Connector 18"/>
          <p:cNvCxnSpPr/>
          <p:nvPr/>
        </p:nvCxnSpPr>
        <p:spPr>
          <a:xfrm flipH="1">
            <a:off x="6325810" y="3011714"/>
            <a:ext cx="108857" cy="495904"/>
          </a:xfrm>
          <a:prstGeom prst="straightConnector1">
            <a:avLst/>
          </a:prstGeom>
          <a:ln>
            <a:solidFill>
              <a:srgbClr val="8883C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8878594">
            <a:off x="4980524" y="4828735"/>
            <a:ext cx="1073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6AFDE"/>
                </a:solidFill>
              </a:rPr>
              <a:t>ΔE&lt;1%</a:t>
            </a:r>
            <a:endParaRPr lang="en-US" sz="2800" dirty="0">
              <a:solidFill>
                <a:srgbClr val="16AFD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42373" y="6063218"/>
            <a:ext cx="8438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867303"/>
                </a:solidFill>
              </a:rPr>
              <a:t>WCMTB01</a:t>
            </a:r>
            <a:endParaRPr lang="en-US" sz="1200" dirty="0">
              <a:solidFill>
                <a:srgbClr val="867303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335" y="47692"/>
            <a:ext cx="1809092" cy="4961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1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500" y="1384300"/>
            <a:ext cx="6864153" cy="53235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BTF upgrade &amp; PADME: layout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777" y="3000573"/>
            <a:ext cx="1021185" cy="41593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232891" y="2700933"/>
            <a:ext cx="752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PADME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1011" y="2991814"/>
            <a:ext cx="597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BTF-2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416547" y="3088583"/>
            <a:ext cx="255914" cy="1007533"/>
          </a:xfrm>
          <a:custGeom>
            <a:avLst/>
            <a:gdLst>
              <a:gd name="connsiteX0" fmla="*/ 254000 w 263466"/>
              <a:gd name="connsiteY0" fmla="*/ 1007533 h 1007533"/>
              <a:gd name="connsiteX1" fmla="*/ 232834 w 263466"/>
              <a:gd name="connsiteY1" fmla="*/ 630766 h 1007533"/>
              <a:gd name="connsiteX2" fmla="*/ 0 w 263466"/>
              <a:gd name="connsiteY2" fmla="*/ 0 h 1007533"/>
              <a:gd name="connsiteX0" fmla="*/ 254000 w 256405"/>
              <a:gd name="connsiteY0" fmla="*/ 1007533 h 1007533"/>
              <a:gd name="connsiteX1" fmla="*/ 232834 w 256405"/>
              <a:gd name="connsiteY1" fmla="*/ 630766 h 1007533"/>
              <a:gd name="connsiteX2" fmla="*/ 0 w 256405"/>
              <a:gd name="connsiteY2" fmla="*/ 0 h 1007533"/>
              <a:gd name="connsiteX0" fmla="*/ 254000 w 255396"/>
              <a:gd name="connsiteY0" fmla="*/ 1007533 h 1007533"/>
              <a:gd name="connsiteX1" fmla="*/ 207434 w 255396"/>
              <a:gd name="connsiteY1" fmla="*/ 571499 h 1007533"/>
              <a:gd name="connsiteX2" fmla="*/ 0 w 255396"/>
              <a:gd name="connsiteY2" fmla="*/ 0 h 1007533"/>
              <a:gd name="connsiteX0" fmla="*/ 254000 w 255748"/>
              <a:gd name="connsiteY0" fmla="*/ 1007533 h 1007533"/>
              <a:gd name="connsiteX1" fmla="*/ 207434 w 255748"/>
              <a:gd name="connsiteY1" fmla="*/ 571499 h 1007533"/>
              <a:gd name="connsiteX2" fmla="*/ 0 w 255748"/>
              <a:gd name="connsiteY2" fmla="*/ 0 h 1007533"/>
              <a:gd name="connsiteX0" fmla="*/ 254000 w 255085"/>
              <a:gd name="connsiteY0" fmla="*/ 1007533 h 1007533"/>
              <a:gd name="connsiteX1" fmla="*/ 177800 w 255085"/>
              <a:gd name="connsiteY1" fmla="*/ 563032 h 1007533"/>
              <a:gd name="connsiteX2" fmla="*/ 0 w 255085"/>
              <a:gd name="connsiteY2" fmla="*/ 0 h 1007533"/>
              <a:gd name="connsiteX0" fmla="*/ 254000 w 255748"/>
              <a:gd name="connsiteY0" fmla="*/ 1007533 h 1007533"/>
              <a:gd name="connsiteX1" fmla="*/ 207434 w 255748"/>
              <a:gd name="connsiteY1" fmla="*/ 626532 h 1007533"/>
              <a:gd name="connsiteX2" fmla="*/ 0 w 255748"/>
              <a:gd name="connsiteY2" fmla="*/ 0 h 1007533"/>
              <a:gd name="connsiteX0" fmla="*/ 254000 w 255914"/>
              <a:gd name="connsiteY0" fmla="*/ 1007533 h 1007533"/>
              <a:gd name="connsiteX1" fmla="*/ 211667 w 255914"/>
              <a:gd name="connsiteY1" fmla="*/ 673099 h 1007533"/>
              <a:gd name="connsiteX2" fmla="*/ 0 w 255914"/>
              <a:gd name="connsiteY2" fmla="*/ 0 h 100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14" h="1007533">
                <a:moveTo>
                  <a:pt x="254000" y="1007533"/>
                </a:moveTo>
                <a:cubicBezTo>
                  <a:pt x="264583" y="903110"/>
                  <a:pt x="228600" y="773287"/>
                  <a:pt x="211667" y="673099"/>
                </a:cubicBezTo>
                <a:cubicBezTo>
                  <a:pt x="194734" y="572911"/>
                  <a:pt x="0" y="0"/>
                  <a:pt x="0" y="0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3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27104" y="773765"/>
            <a:ext cx="1317642" cy="2540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diamond target</a:t>
            </a:r>
            <a:endParaRPr lang="en-US" sz="32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935" y="1385461"/>
            <a:ext cx="2665018" cy="25412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84628" y="3881732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C4C6C"/>
                </a:solidFill>
                <a:latin typeface="Futura"/>
                <a:cs typeface="Futura"/>
              </a:rPr>
              <a:t>Digitized strips signals</a:t>
            </a:r>
            <a:endParaRPr lang="en-US" sz="10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905" y="4533915"/>
            <a:ext cx="2595244" cy="14268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282" y="4504148"/>
            <a:ext cx="2648691" cy="14588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94986" y="5846920"/>
            <a:ext cx="13644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C4C6C"/>
                </a:solidFill>
                <a:latin typeface="Futura"/>
                <a:cs typeface="Futura"/>
              </a:rPr>
              <a:t>Center of gravity</a:t>
            </a:r>
            <a:endParaRPr lang="en-US" sz="10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8955" y="5846920"/>
            <a:ext cx="13626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C4C6C"/>
                </a:solidFill>
                <a:latin typeface="Futura"/>
                <a:cs typeface="Futura"/>
              </a:rPr>
              <a:t>Average position</a:t>
            </a:r>
            <a:endParaRPr lang="en-US" sz="10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9860" y="1418061"/>
            <a:ext cx="1046058" cy="1092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6186" y="1435514"/>
            <a:ext cx="1189576" cy="12038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74930" y="2630192"/>
            <a:ext cx="281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16 strips per side, 1 mm pitch is the baseline design</a:t>
            </a:r>
          </a:p>
          <a:p>
            <a:pPr marL="171450" indent="-171450"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Resolution adequate for monitoring beam spot</a:t>
            </a:r>
            <a:endParaRPr lang="en-US" sz="12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3324" y="6429375"/>
            <a:ext cx="4086225" cy="2921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Paolo Valente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44504" y="5370799"/>
            <a:ext cx="782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10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02" y="1411168"/>
            <a:ext cx="3125405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6400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Given the number of positrons, 50-100 </a:t>
            </a:r>
            <a:r>
              <a:rPr lang="en-GB" sz="1200" dirty="0" smtClean="0">
                <a:solidFill>
                  <a:srgbClr val="3C4C6C"/>
                </a:solidFill>
                <a:latin typeface="Symbol" charset="2"/>
                <a:cs typeface="Symbol" charset="2"/>
              </a:rPr>
              <a:t>m</a:t>
            </a: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m of Carbon</a:t>
            </a:r>
          </a:p>
          <a:p>
            <a:pPr marL="176400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Given the beam spot size and shape, at least cm</a:t>
            </a:r>
            <a:r>
              <a:rPr lang="en-GB" sz="1200" baseline="30000" dirty="0" smtClean="0">
                <a:solidFill>
                  <a:srgbClr val="3C4C6C"/>
                </a:solidFill>
                <a:latin typeface="Futura"/>
                <a:cs typeface="Futura"/>
              </a:rPr>
              <a:t>2</a:t>
            </a: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 area</a:t>
            </a:r>
          </a:p>
          <a:p>
            <a:pPr marL="176400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>
                <a:solidFill>
                  <a:srgbClr val="3C4C6C"/>
                </a:solidFill>
                <a:latin typeface="Futura"/>
                <a:cs typeface="Futura"/>
              </a:rPr>
              <a:t>20×20 mm</a:t>
            </a:r>
            <a:r>
              <a:rPr lang="en-US" sz="1200" baseline="30000" dirty="0">
                <a:solidFill>
                  <a:srgbClr val="3C4C6C"/>
                </a:solidFill>
                <a:latin typeface="Futura"/>
                <a:cs typeface="Futura"/>
              </a:rPr>
              <a:t>2</a:t>
            </a:r>
            <a:r>
              <a:rPr lang="en-US" sz="1200" dirty="0">
                <a:solidFill>
                  <a:srgbClr val="3C4C6C"/>
                </a:solidFill>
                <a:latin typeface="Futura"/>
                <a:cs typeface="Futura"/>
              </a:rPr>
              <a:t>, 50 </a:t>
            </a:r>
            <a:r>
              <a:rPr lang="en-US" sz="1200" dirty="0" err="1">
                <a:solidFill>
                  <a:srgbClr val="3C4C6C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1200" dirty="0" err="1">
                <a:solidFill>
                  <a:srgbClr val="3C4C6C"/>
                </a:solidFill>
                <a:latin typeface="Futura"/>
                <a:cs typeface="Futura"/>
              </a:rPr>
              <a:t>m</a:t>
            </a:r>
            <a:r>
              <a:rPr lang="en-US" sz="1200" dirty="0">
                <a:solidFill>
                  <a:srgbClr val="3C4C6C"/>
                </a:solidFill>
                <a:latin typeface="Futura"/>
                <a:cs typeface="Futura"/>
              </a:rPr>
              <a:t> detector tested on beam</a:t>
            </a:r>
          </a:p>
          <a:p>
            <a:pPr marL="285750" indent="-28575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endParaRPr lang="en-GB" sz="1200" dirty="0" smtClean="0">
              <a:solidFill>
                <a:srgbClr val="3C4C6C"/>
              </a:solidFill>
              <a:latin typeface="Futura"/>
              <a:cs typeface="Futur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02" y="5097230"/>
            <a:ext cx="874850" cy="11238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6225" y="6201266"/>
            <a:ext cx="10481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latin typeface="Futura"/>
                <a:cs typeface="Futura"/>
              </a:rPr>
              <a:t>C-3PO Protocol droid</a:t>
            </a:r>
            <a:endParaRPr lang="en-US" sz="600" dirty="0">
              <a:latin typeface="Futura"/>
              <a:cs typeface="Futura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97" y="2841011"/>
            <a:ext cx="2926469" cy="16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4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diamond target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539" y="1703581"/>
            <a:ext cx="3877949" cy="2165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1121" y="1395804"/>
            <a:ext cx="1639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C4C6C"/>
                </a:solidFill>
                <a:latin typeface="Futura"/>
                <a:cs typeface="Futura"/>
              </a:rPr>
              <a:t>Readout board</a:t>
            </a:r>
            <a:endParaRPr lang="en-US" sz="14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3696" y="1703581"/>
            <a:ext cx="3997589" cy="2165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3872" y="1395804"/>
            <a:ext cx="200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C4C6C"/>
                </a:solidFill>
                <a:latin typeface="Futura"/>
                <a:cs typeface="Futura"/>
              </a:rPr>
              <a:t>Vacuum vessel test</a:t>
            </a:r>
            <a:endParaRPr lang="en-US" sz="14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539" y="3936048"/>
            <a:ext cx="582449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400" indent="-176400"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tabLst>
                <a:tab pos="892175" algn="l"/>
              </a:tabLst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Both graphite </a:t>
            </a:r>
            <a:r>
              <a:rPr lang="en-US" sz="1200" dirty="0">
                <a:solidFill>
                  <a:srgbClr val="3C4C6C"/>
                </a:solidFill>
                <a:latin typeface="Futura"/>
                <a:cs typeface="Futura"/>
              </a:rPr>
              <a:t>and metallic 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strips targets</a:t>
            </a:r>
            <a:r>
              <a:rPr lang="en-US" sz="1200" dirty="0" smtClean="0">
                <a:solidFill>
                  <a:srgbClr val="FF0000"/>
                </a:solidFill>
                <a:latin typeface="Futura"/>
                <a:cs typeface="Futura"/>
              </a:rPr>
              <a:t> ready</a:t>
            </a:r>
          </a:p>
          <a:p>
            <a:pPr marL="176400" indent="-176400"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tabLst>
                <a:tab pos="892175" algn="l"/>
              </a:tabLst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Both 50 and 100 </a:t>
            </a:r>
            <a:r>
              <a:rPr lang="en-US" sz="1200" dirty="0" err="1" smtClean="0">
                <a:solidFill>
                  <a:srgbClr val="3C4C6C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1200" dirty="0" err="1" smtClean="0">
                <a:solidFill>
                  <a:srgbClr val="3C4C6C"/>
                </a:solidFill>
                <a:latin typeface="Futura"/>
                <a:cs typeface="Futura"/>
              </a:rPr>
              <a:t>m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 samples </a:t>
            </a:r>
            <a:r>
              <a:rPr lang="en-US" sz="1200" dirty="0" smtClean="0">
                <a:solidFill>
                  <a:srgbClr val="FF0000"/>
                </a:solidFill>
                <a:latin typeface="Futura"/>
                <a:cs typeface="Futura"/>
              </a:rPr>
              <a:t>available</a:t>
            </a:r>
          </a:p>
          <a:p>
            <a:pPr marL="176400" indent="-176400"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tabLst>
                <a:tab pos="892175" algn="l"/>
              </a:tabLst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Readout electronics</a:t>
            </a:r>
            <a:r>
              <a:rPr lang="en-US" sz="1200" dirty="0" smtClean="0">
                <a:solidFill>
                  <a:srgbClr val="FF0000"/>
                </a:solidFill>
                <a:latin typeface="Futura"/>
                <a:cs typeface="Futura"/>
              </a:rPr>
              <a:t> ready</a:t>
            </a:r>
          </a:p>
          <a:p>
            <a:pPr marL="176400" indent="-176400"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tabLst>
                <a:tab pos="892175" algn="l"/>
              </a:tabLst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Mechanics and motorized system </a:t>
            </a:r>
            <a:r>
              <a:rPr lang="en-US" sz="1200" dirty="0" smtClean="0">
                <a:solidFill>
                  <a:srgbClr val="FF0000"/>
                </a:solidFill>
                <a:latin typeface="Futura"/>
                <a:cs typeface="Futura"/>
              </a:rPr>
              <a:t>ready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 (vacuum tests on-going)</a:t>
            </a:r>
            <a:endParaRPr lang="en-US" sz="12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721" y="5032413"/>
            <a:ext cx="1960767" cy="13293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39" y="5032413"/>
            <a:ext cx="1774412" cy="13293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44504" y="5370799"/>
            <a:ext cx="7557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11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  <p:pic>
        <p:nvPicPr>
          <p:cNvPr id="16" name="Picture 15" descr="Screenshot 2016-09-13 23.00.13.png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363" y="4183551"/>
            <a:ext cx="2927658" cy="216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6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6225" y="1411076"/>
            <a:ext cx="434135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3C4C6C"/>
                </a:solidFill>
                <a:latin typeface="Futura"/>
                <a:cs typeface="Futura"/>
              </a:rPr>
              <a:t>MBP-S series, </a:t>
            </a:r>
            <a:r>
              <a:rPr lang="en-US" sz="1400" b="1" dirty="0">
                <a:solidFill>
                  <a:srgbClr val="3C4C6C"/>
                </a:solidFill>
                <a:latin typeface="Futura"/>
                <a:cs typeface="Futura"/>
              </a:rPr>
              <a:t>on loan from </a:t>
            </a:r>
            <a:r>
              <a:rPr lang="en-US" sz="1400" b="1" dirty="0" smtClean="0">
                <a:solidFill>
                  <a:srgbClr val="3C4C6C"/>
                </a:solidFill>
                <a:latin typeface="Futura"/>
                <a:cs typeface="Futura"/>
              </a:rPr>
              <a:t>CERN</a:t>
            </a:r>
          </a:p>
          <a:p>
            <a:pPr marL="176400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400" dirty="0">
                <a:solidFill>
                  <a:srgbClr val="3C4C6C"/>
                </a:solidFill>
                <a:latin typeface="Futura"/>
                <a:cs typeface="Futura"/>
              </a:rPr>
              <a:t>Adjustable gap by </a:t>
            </a:r>
            <a:r>
              <a:rPr lang="en-US" sz="1400" dirty="0">
                <a:solidFill>
                  <a:srgbClr val="1B9FD6"/>
                </a:solidFill>
                <a:latin typeface="Futura"/>
                <a:cs typeface="Futura"/>
              </a:rPr>
              <a:t>adding/removing iron </a:t>
            </a:r>
            <a:r>
              <a:rPr lang="en-US" sz="1400" dirty="0" smtClean="0">
                <a:solidFill>
                  <a:srgbClr val="1B9FD6"/>
                </a:solidFill>
                <a:latin typeface="Futura"/>
                <a:cs typeface="Futura"/>
              </a:rPr>
              <a:t>insets</a:t>
            </a:r>
            <a:endParaRPr lang="en-US" sz="1400" dirty="0">
              <a:solidFill>
                <a:srgbClr val="1B9FD6"/>
              </a:solidFill>
              <a:latin typeface="Futura"/>
              <a:cs typeface="Futura"/>
            </a:endParaRPr>
          </a:p>
          <a:p>
            <a:pPr marL="176400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400" dirty="0">
                <a:solidFill>
                  <a:srgbClr val="3C4C6C"/>
                </a:solidFill>
                <a:latin typeface="Futura"/>
                <a:cs typeface="Futura"/>
              </a:rPr>
              <a:t>Many thanks to TE-MSC-MNC, </a:t>
            </a:r>
            <a:r>
              <a:rPr lang="en-US" sz="1400" dirty="0" smtClean="0">
                <a:solidFill>
                  <a:srgbClr val="3C4C6C"/>
                </a:solidFill>
                <a:latin typeface="Futura"/>
                <a:cs typeface="Futura"/>
              </a:rPr>
              <a:t>R</a:t>
            </a:r>
            <a:r>
              <a:rPr lang="en-US" sz="1400" dirty="0">
                <a:solidFill>
                  <a:srgbClr val="3C4C6C"/>
                </a:solidFill>
                <a:latin typeface="Futura"/>
                <a:cs typeface="Futura"/>
              </a:rPr>
              <a:t>. Lopez, D. </a:t>
            </a:r>
            <a:r>
              <a:rPr lang="en-US" sz="1400" dirty="0" err="1" smtClean="0">
                <a:solidFill>
                  <a:srgbClr val="3C4C6C"/>
                </a:solidFill>
                <a:latin typeface="Futura"/>
                <a:cs typeface="Futura"/>
              </a:rPr>
              <a:t>Tommasini</a:t>
            </a:r>
            <a:endParaRPr lang="en-US" sz="1400" dirty="0" smtClean="0">
              <a:solidFill>
                <a:srgbClr val="3C4C6C"/>
              </a:solidFill>
              <a:latin typeface="Futura"/>
              <a:cs typeface="Futura"/>
            </a:endParaRPr>
          </a:p>
          <a:p>
            <a:pPr marL="176400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400" dirty="0">
                <a:solidFill>
                  <a:srgbClr val="3C4C6C"/>
                </a:solidFill>
                <a:latin typeface="Futura"/>
                <a:cs typeface="Futura"/>
              </a:rPr>
              <a:t>Shipped to </a:t>
            </a:r>
            <a:r>
              <a:rPr lang="en-US" sz="1400" dirty="0" err="1">
                <a:solidFill>
                  <a:srgbClr val="3C4C6C"/>
                </a:solidFill>
                <a:latin typeface="Futura"/>
                <a:cs typeface="Futura"/>
              </a:rPr>
              <a:t>Frascati</a:t>
            </a:r>
            <a:r>
              <a:rPr lang="en-US" sz="1400" dirty="0">
                <a:solidFill>
                  <a:srgbClr val="3C4C6C"/>
                </a:solidFill>
                <a:latin typeface="Futura"/>
                <a:cs typeface="Futura"/>
              </a:rPr>
              <a:t> in Dec. 2015</a:t>
            </a:r>
          </a:p>
          <a:p>
            <a:pPr marL="176400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400" dirty="0">
                <a:solidFill>
                  <a:srgbClr val="1B9FD6"/>
                </a:solidFill>
                <a:latin typeface="Futura"/>
                <a:cs typeface="Futura"/>
              </a:rPr>
              <a:t>Magnetic field mapping completed </a:t>
            </a: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5625254" y="1401030"/>
            <a:ext cx="3159764" cy="2179147"/>
            <a:chOff x="5325790" y="2771287"/>
            <a:chExt cx="3541985" cy="244274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790" y="2771287"/>
              <a:ext cx="3541985" cy="2442748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7585949" y="2818983"/>
              <a:ext cx="0" cy="35877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178735" y="2791505"/>
              <a:ext cx="384212" cy="219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2E2224"/>
                  </a:solidFill>
                </a:rPr>
                <a:t>Pole</a:t>
              </a:r>
              <a:endParaRPr lang="en-US" sz="800" dirty="0">
                <a:solidFill>
                  <a:srgbClr val="2E2224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981343" y="2818983"/>
              <a:ext cx="0" cy="35877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5611242" y="3649447"/>
            <a:ext cx="3154642" cy="2132229"/>
            <a:chOff x="5071785" y="3267516"/>
            <a:chExt cx="3620972" cy="244742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1785" y="3267516"/>
              <a:ext cx="3620972" cy="2447425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6769100" y="5130800"/>
              <a:ext cx="0" cy="35877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927725" y="5130800"/>
              <a:ext cx="0" cy="35877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16600" y="4899699"/>
              <a:ext cx="417772" cy="232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2E2224"/>
                  </a:solidFill>
                </a:rPr>
                <a:t>Coils</a:t>
              </a:r>
              <a:endParaRPr lang="en-US" sz="800" dirty="0">
                <a:solidFill>
                  <a:srgbClr val="2E2224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3375" y="4906505"/>
              <a:ext cx="406853" cy="232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2E2224"/>
                  </a:solidFill>
                </a:rPr>
                <a:t>Pole</a:t>
              </a:r>
              <a:endParaRPr lang="en-US" sz="800" dirty="0">
                <a:solidFill>
                  <a:srgbClr val="2E2224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19" y="3381246"/>
            <a:ext cx="4340152" cy="2871602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4413261" y="3932998"/>
            <a:ext cx="0" cy="22361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413261" y="4356636"/>
            <a:ext cx="0" cy="1899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344504" y="5370799"/>
            <a:ext cx="7756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12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4009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Angular coverage vs. missing mass resolution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5247" y="3723222"/>
            <a:ext cx="713682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400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  <a:sym typeface="Symbol"/>
              </a:rPr>
              <a:t>The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 </a:t>
            </a:r>
            <a:r>
              <a:rPr lang="en-US" sz="1200" dirty="0">
                <a:solidFill>
                  <a:srgbClr val="1B9FD6"/>
                </a:solidFill>
                <a:latin typeface="Futura"/>
                <a:cs typeface="Futura"/>
              </a:rPr>
              <a:t>t</a:t>
            </a:r>
            <a:r>
              <a:rPr lang="en-US" sz="1200" dirty="0" smtClean="0">
                <a:solidFill>
                  <a:srgbClr val="1B9FD6"/>
                </a:solidFill>
                <a:latin typeface="Futura"/>
                <a:cs typeface="Futura"/>
              </a:rPr>
              <a:t>arget position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 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  <a:sym typeface="Symbol"/>
              </a:rPr>
              <a:t>determines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 the </a:t>
            </a:r>
            <a:r>
              <a:rPr lang="en-US" sz="1200" dirty="0" smtClean="0">
                <a:solidFill>
                  <a:srgbClr val="FF0000"/>
                </a:solidFill>
                <a:latin typeface="Futura"/>
                <a:cs typeface="Futura"/>
              </a:rPr>
              <a:t>angular acceptance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, given the magnet gap (fixed to the maximum, h=230 mm)</a:t>
            </a:r>
          </a:p>
          <a:p>
            <a:pPr marL="176400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Target not too inside the magnet poles, due to the </a:t>
            </a:r>
            <a:r>
              <a:rPr lang="en-US" sz="1200" dirty="0" smtClean="0">
                <a:solidFill>
                  <a:srgbClr val="1B9FD6"/>
                </a:solidFill>
                <a:latin typeface="Futura"/>
                <a:cs typeface="Futura"/>
              </a:rPr>
              <a:t>fringe field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 in the coils region</a:t>
            </a:r>
          </a:p>
          <a:p>
            <a:pPr marL="176400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Calorimeter lateral dimensions depend on the </a:t>
            </a:r>
            <a:r>
              <a:rPr lang="en-US" sz="1200" dirty="0" smtClean="0">
                <a:solidFill>
                  <a:srgbClr val="1B9FD6"/>
                </a:solidFill>
                <a:latin typeface="Futura"/>
                <a:cs typeface="Futura"/>
              </a:rPr>
              <a:t>distance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 from the target:</a:t>
            </a:r>
          </a:p>
          <a:p>
            <a:pPr marL="525600" lvl="1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distance 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  <a:sym typeface="Symbol"/>
              </a:rPr>
              <a:t></a:t>
            </a:r>
            <a:r>
              <a:rPr lang="it-IT" sz="1200" dirty="0">
                <a:solidFill>
                  <a:srgbClr val="3C4C6C"/>
                </a:solidFill>
                <a:latin typeface="Futura"/>
                <a:cs typeface="Futura"/>
                <a:sym typeface="Symbol"/>
              </a:rPr>
              <a:t> 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diameter </a:t>
            </a:r>
            <a:r>
              <a:rPr lang="en-US" sz="1200" dirty="0">
                <a:solidFill>
                  <a:srgbClr val="3C4C6C"/>
                </a:solidFill>
                <a:latin typeface="Futura"/>
                <a:cs typeface="Futura"/>
                <a:sym typeface="Symbol"/>
              </a:rPr>
              <a:t></a:t>
            </a:r>
            <a:r>
              <a:rPr lang="it-IT" sz="1200" dirty="0">
                <a:solidFill>
                  <a:srgbClr val="3C4C6C"/>
                </a:solidFill>
                <a:latin typeface="Futura"/>
                <a:cs typeface="Futura"/>
                <a:sym typeface="Symbol"/>
              </a:rPr>
              <a:t> </a:t>
            </a:r>
            <a:r>
              <a:rPr lang="en-US" sz="1200" dirty="0" smtClean="0">
                <a:solidFill>
                  <a:srgbClr val="1B9FD6"/>
                </a:solidFill>
                <a:latin typeface="Futura"/>
                <a:cs typeface="Futura"/>
              </a:rPr>
              <a:t>cost</a:t>
            </a:r>
          </a:p>
          <a:p>
            <a:pPr marL="525600" lvl="1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1B9FD6"/>
                </a:solidFill>
                <a:latin typeface="Futura"/>
                <a:cs typeface="Futura"/>
              </a:rPr>
              <a:t>BTF experimental hall size limits the maximum distance to 4-5 m</a:t>
            </a:r>
          </a:p>
          <a:p>
            <a:pPr marL="176400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On the other side, given the </a:t>
            </a:r>
            <a:r>
              <a:rPr lang="en-US" sz="1200" dirty="0" smtClean="0">
                <a:solidFill>
                  <a:srgbClr val="1B9FD6"/>
                </a:solidFill>
                <a:latin typeface="Futura"/>
                <a:cs typeface="Futura"/>
              </a:rPr>
              <a:t>granularity</a:t>
            </a:r>
            <a:r>
              <a:rPr lang="en-US" sz="1200" dirty="0">
                <a:solidFill>
                  <a:srgbClr val="3C4C6C"/>
                </a:solidFill>
                <a:latin typeface="Futura"/>
                <a:cs typeface="Futura"/>
              </a:rPr>
              <a:t>, 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the calorimeter distance cannot be too small in order not to spoil 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  <a:sym typeface="Symbol"/>
              </a:rPr>
              <a:t>the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Futura"/>
                <a:cs typeface="Futura"/>
              </a:rPr>
              <a:t>missing mass resolution</a:t>
            </a:r>
            <a:endParaRPr lang="en-US" sz="12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128967" y="1465259"/>
            <a:ext cx="6091885" cy="2221387"/>
            <a:chOff x="1186481" y="1372096"/>
            <a:chExt cx="6701074" cy="244352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6481" y="1372096"/>
              <a:ext cx="6701074" cy="2443526"/>
            </a:xfrm>
            <a:prstGeom prst="rect">
              <a:avLst/>
            </a:prstGeom>
          </p:spPr>
        </p:pic>
        <p:pic>
          <p:nvPicPr>
            <p:cNvPr id="8" name="Picture 7" descr="Screenshot 2016-04-20 15.10.38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3325" y="1460532"/>
              <a:ext cx="5993035" cy="228633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659431" y="2226060"/>
              <a:ext cx="185645" cy="578380"/>
            </a:xfrm>
            <a:prstGeom prst="rect">
              <a:avLst/>
            </a:prstGeom>
            <a:solidFill>
              <a:srgbClr val="297FD5">
                <a:alpha val="33000"/>
              </a:srgbClr>
            </a:solidFill>
            <a:ln>
              <a:solidFill>
                <a:srgbClr val="00009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63110" y="2938480"/>
              <a:ext cx="335739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1B9FD6"/>
                  </a:solidFill>
                </a:rPr>
                <a:t>d</a:t>
              </a:r>
              <a:r>
                <a:rPr lang="en-US" sz="1200" baseline="-25000" dirty="0" smtClean="0">
                  <a:solidFill>
                    <a:srgbClr val="1B9FD6"/>
                  </a:solidFill>
                </a:rPr>
                <a:t>1</a:t>
              </a:r>
              <a:endParaRPr lang="en-US" sz="1200" baseline="-25000" dirty="0">
                <a:solidFill>
                  <a:srgbClr val="1B9FD6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35649" y="2938480"/>
              <a:ext cx="358303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1B9FD6"/>
                  </a:solidFill>
                </a:rPr>
                <a:t>d</a:t>
              </a:r>
              <a:r>
                <a:rPr lang="en-US" sz="1200" baseline="-25000" dirty="0" smtClean="0">
                  <a:solidFill>
                    <a:srgbClr val="1B9FD6"/>
                  </a:solidFill>
                </a:rPr>
                <a:t>2</a:t>
              </a:r>
              <a:endParaRPr lang="en-US" sz="1200" baseline="-25000" dirty="0">
                <a:solidFill>
                  <a:srgbClr val="1B9FD6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622" y="2440416"/>
              <a:ext cx="564007" cy="1774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7946" y="3320022"/>
              <a:ext cx="564007" cy="489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4221" y="2938480"/>
              <a:ext cx="302138" cy="87074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494" b="8955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1723" y="1876657"/>
              <a:ext cx="732501" cy="42549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494" b="8955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6971723" y="2736227"/>
              <a:ext cx="732501" cy="42549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851021" y="2137479"/>
              <a:ext cx="185645" cy="769824"/>
            </a:xfrm>
            <a:prstGeom prst="rect">
              <a:avLst/>
            </a:prstGeom>
            <a:solidFill>
              <a:srgbClr val="297FD5">
                <a:alpha val="33000"/>
              </a:srgbClr>
            </a:solidFill>
            <a:ln>
              <a:solidFill>
                <a:srgbClr val="00009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098250" y="5862269"/>
            <a:ext cx="4227963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Futura"/>
                <a:cs typeface="Futura"/>
              </a:rPr>
              <a:t>Calorimeter </a:t>
            </a:r>
            <a:r>
              <a:rPr lang="en-US" sz="1600" dirty="0" smtClean="0">
                <a:solidFill>
                  <a:srgbClr val="FF0000"/>
                </a:solidFill>
                <a:latin typeface="Futura"/>
                <a:cs typeface="Futura"/>
              </a:rPr>
              <a:t>material choice </a:t>
            </a:r>
            <a:r>
              <a:rPr lang="en-US" sz="1600" dirty="0" smtClean="0">
                <a:latin typeface="Futura"/>
                <a:cs typeface="Futura"/>
              </a:rPr>
              <a:t>is crucial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8344504" y="5370799"/>
            <a:ext cx="7748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13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5271" y="3005240"/>
            <a:ext cx="8984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Futura"/>
                <a:cs typeface="Futura"/>
              </a:rPr>
              <a:t>YT-1300 </a:t>
            </a:r>
            <a:r>
              <a:rPr lang="en-US" sz="600" dirty="0" smtClean="0">
                <a:latin typeface="Futura"/>
                <a:cs typeface="Futura"/>
              </a:rPr>
              <a:t>freighter</a:t>
            </a:r>
            <a:endParaRPr lang="en-US" sz="400" dirty="0">
              <a:latin typeface="Futura"/>
              <a:cs typeface="Futur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5" b="96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1043" y="2061031"/>
            <a:ext cx="1800432" cy="99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4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the background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6705" y="2777796"/>
            <a:ext cx="542148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28853" y="2777796"/>
            <a:ext cx="449967" cy="240427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 rot="13146240">
            <a:off x="1389715" y="3080448"/>
            <a:ext cx="367371" cy="427233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729" h="669679">
                <a:moveTo>
                  <a:pt x="27" y="0"/>
                </a:moveTo>
                <a:cubicBezTo>
                  <a:pt x="-1362" y="12032"/>
                  <a:pt x="49985" y="8527"/>
                  <a:pt x="47890" y="52539"/>
                </a:cubicBezTo>
                <a:cubicBezTo>
                  <a:pt x="45795" y="96551"/>
                  <a:pt x="7943" y="223572"/>
                  <a:pt x="47918" y="250344"/>
                </a:cubicBezTo>
                <a:cubicBezTo>
                  <a:pt x="87893" y="277116"/>
                  <a:pt x="254213" y="183828"/>
                  <a:pt x="287742" y="213169"/>
                </a:cubicBezTo>
                <a:cubicBezTo>
                  <a:pt x="321271" y="242510"/>
                  <a:pt x="214654" y="392683"/>
                  <a:pt x="249092" y="426392"/>
                </a:cubicBezTo>
                <a:cubicBezTo>
                  <a:pt x="283530" y="460101"/>
                  <a:pt x="465031" y="381891"/>
                  <a:pt x="494369" y="415424"/>
                </a:cubicBezTo>
                <a:cubicBezTo>
                  <a:pt x="523707" y="448957"/>
                  <a:pt x="412427" y="596457"/>
                  <a:pt x="425119" y="627589"/>
                </a:cubicBezTo>
                <a:cubicBezTo>
                  <a:pt x="437811" y="658721"/>
                  <a:pt x="523081" y="599921"/>
                  <a:pt x="570520" y="602215"/>
                </a:cubicBezTo>
                <a:cubicBezTo>
                  <a:pt x="617959" y="604509"/>
                  <a:pt x="630225" y="670585"/>
                  <a:pt x="645728" y="669670"/>
                </a:cubicBezTo>
              </a:path>
            </a:pathLst>
          </a:cu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80988" y="3578914"/>
            <a:ext cx="193675" cy="190274"/>
          </a:xfrm>
          <a:prstGeom prst="ellipse">
            <a:avLst/>
          </a:prstGeom>
          <a:noFill/>
          <a:ln w="19050" cmpd="sng">
            <a:solidFill>
              <a:srgbClr val="2E22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12138" y="3605935"/>
            <a:ext cx="136949" cy="134544"/>
          </a:xfrm>
          <a:prstGeom prst="line">
            <a:avLst/>
          </a:prstGeom>
          <a:ln>
            <a:solidFill>
              <a:srgbClr val="2E2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512138" y="3605935"/>
            <a:ext cx="136949" cy="134544"/>
          </a:xfrm>
          <a:prstGeom prst="line">
            <a:avLst/>
          </a:prstGeom>
          <a:ln>
            <a:solidFill>
              <a:srgbClr val="2E2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70475" y="3018089"/>
            <a:ext cx="602631" cy="134"/>
          </a:xfrm>
          <a:prstGeom prst="line">
            <a:avLst/>
          </a:prstGeom>
          <a:ln w="38100" cmpd="sng">
            <a:solidFill>
              <a:srgbClr val="1B9F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33174" y="2586547"/>
            <a:ext cx="47947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E2224"/>
                </a:solidFill>
                <a:latin typeface="Futura"/>
                <a:cs typeface="Futura"/>
              </a:rPr>
              <a:t>e</a:t>
            </a:r>
            <a:r>
              <a:rPr lang="en-US" sz="1400" baseline="30000" dirty="0" smtClean="0">
                <a:solidFill>
                  <a:srgbClr val="2E2224"/>
                </a:solidFill>
                <a:latin typeface="Futura"/>
                <a:cs typeface="Futura"/>
              </a:rPr>
              <a:t>+</a:t>
            </a:r>
            <a:endParaRPr lang="en-US" sz="1400" baseline="30000" dirty="0">
              <a:solidFill>
                <a:srgbClr val="2E2224"/>
              </a:solidFill>
              <a:latin typeface="Futura"/>
              <a:cs typeface="Futur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94955" y="2818531"/>
            <a:ext cx="460022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1B9FD6"/>
                </a:solidFill>
                <a:latin typeface="Futura"/>
                <a:cs typeface="Futura"/>
              </a:rPr>
              <a:t>e</a:t>
            </a:r>
            <a:r>
              <a:rPr lang="en-US" sz="1400" baseline="30000" dirty="0" smtClean="0">
                <a:solidFill>
                  <a:srgbClr val="1B9FD6"/>
                </a:solidFill>
                <a:latin typeface="Futura"/>
                <a:cs typeface="Futura"/>
              </a:rPr>
              <a:t>+</a:t>
            </a:r>
            <a:endParaRPr lang="en-US" sz="1400" baseline="30000" dirty="0">
              <a:solidFill>
                <a:srgbClr val="1B9FD6"/>
              </a:solidFill>
              <a:latin typeface="Futura"/>
              <a:cs typeface="Futur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6390" y="4138798"/>
            <a:ext cx="228335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2F5B68"/>
                </a:solidFill>
                <a:latin typeface="Futura"/>
                <a:cs typeface="Futura"/>
              </a:rPr>
              <a:t>Bremsstrahlung  ≈Z</a:t>
            </a:r>
            <a:r>
              <a:rPr lang="en-US" sz="1100" baseline="30000" dirty="0" smtClean="0">
                <a:solidFill>
                  <a:srgbClr val="2F5B68"/>
                </a:solidFill>
                <a:latin typeface="Futura"/>
                <a:cs typeface="Futura"/>
              </a:rPr>
              <a:t>2</a:t>
            </a:r>
            <a:endParaRPr lang="en-US" sz="1100" baseline="30000" dirty="0">
              <a:solidFill>
                <a:srgbClr val="2F5B68"/>
              </a:solidFill>
              <a:latin typeface="Futura"/>
              <a:cs typeface="Futur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6225" y="1521525"/>
            <a:ext cx="85915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F5B68"/>
                </a:solidFill>
                <a:latin typeface="Futura"/>
                <a:cs typeface="Futura"/>
              </a:rPr>
              <a:t>Backgrounds: one photon + </a:t>
            </a:r>
            <a:r>
              <a:rPr lang="is-IS" sz="1400" dirty="0" smtClean="0">
                <a:solidFill>
                  <a:srgbClr val="1B9FD6"/>
                </a:solidFill>
                <a:latin typeface="Futura"/>
                <a:cs typeface="Futura"/>
              </a:rPr>
              <a:t>something else</a:t>
            </a:r>
            <a:r>
              <a:rPr lang="is-IS" sz="1400" dirty="0">
                <a:solidFill>
                  <a:srgbClr val="1B9FD6"/>
                </a:solidFill>
                <a:latin typeface="Futura"/>
                <a:cs typeface="Futura"/>
              </a:rPr>
              <a:t> </a:t>
            </a:r>
            <a:r>
              <a:rPr lang="is-IS" sz="1400" dirty="0" smtClean="0">
                <a:solidFill>
                  <a:srgbClr val="2F5B68"/>
                </a:solidFill>
                <a:latin typeface="Futura"/>
                <a:cs typeface="Futura"/>
              </a:rPr>
              <a:t>(not a dark photon...) going undetected:</a:t>
            </a:r>
            <a:endParaRPr lang="en-US" sz="1400" dirty="0">
              <a:solidFill>
                <a:srgbClr val="2F5B68"/>
              </a:solidFill>
              <a:latin typeface="Futura"/>
              <a:cs typeface="Futura"/>
            </a:endParaRPr>
          </a:p>
        </p:txBody>
      </p:sp>
      <p:sp>
        <p:nvSpPr>
          <p:cNvPr id="51" name="Freeform 50"/>
          <p:cNvSpPr/>
          <p:nvPr/>
        </p:nvSpPr>
        <p:spPr>
          <a:xfrm rot="16200000">
            <a:off x="1184257" y="2275190"/>
            <a:ext cx="451576" cy="544582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729" h="669679">
                <a:moveTo>
                  <a:pt x="27" y="0"/>
                </a:moveTo>
                <a:cubicBezTo>
                  <a:pt x="-1362" y="12032"/>
                  <a:pt x="49985" y="8527"/>
                  <a:pt x="47890" y="52539"/>
                </a:cubicBezTo>
                <a:cubicBezTo>
                  <a:pt x="45795" y="96551"/>
                  <a:pt x="7943" y="223572"/>
                  <a:pt x="47918" y="250344"/>
                </a:cubicBezTo>
                <a:cubicBezTo>
                  <a:pt x="87893" y="277116"/>
                  <a:pt x="254213" y="183828"/>
                  <a:pt x="287742" y="213169"/>
                </a:cubicBezTo>
                <a:cubicBezTo>
                  <a:pt x="321271" y="242510"/>
                  <a:pt x="214654" y="392683"/>
                  <a:pt x="249092" y="426392"/>
                </a:cubicBezTo>
                <a:cubicBezTo>
                  <a:pt x="283530" y="460101"/>
                  <a:pt x="465031" y="381891"/>
                  <a:pt x="494369" y="415424"/>
                </a:cubicBezTo>
                <a:cubicBezTo>
                  <a:pt x="523707" y="448957"/>
                  <a:pt x="412427" y="596457"/>
                  <a:pt x="425119" y="627589"/>
                </a:cubicBezTo>
                <a:cubicBezTo>
                  <a:pt x="437811" y="658721"/>
                  <a:pt x="523081" y="599921"/>
                  <a:pt x="570520" y="602215"/>
                </a:cubicBezTo>
                <a:cubicBezTo>
                  <a:pt x="617959" y="604509"/>
                  <a:pt x="630225" y="670585"/>
                  <a:pt x="645728" y="669670"/>
                </a:cubicBezTo>
              </a:path>
            </a:pathLst>
          </a:custGeom>
          <a:ln w="38100" cmpd="sng">
            <a:solidFill>
              <a:srgbClr val="1290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691177" y="2095880"/>
            <a:ext cx="800219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29002"/>
                </a:solidFill>
                <a:latin typeface="Futura"/>
                <a:cs typeface="Futura"/>
              </a:rPr>
              <a:t>r</a:t>
            </a:r>
            <a:r>
              <a:rPr lang="en-US" sz="1200" dirty="0" smtClean="0">
                <a:solidFill>
                  <a:srgbClr val="129002"/>
                </a:solidFill>
                <a:latin typeface="Futura"/>
                <a:cs typeface="Futura"/>
              </a:rPr>
              <a:t>ecoil </a:t>
            </a:r>
            <a:r>
              <a:rPr lang="en-US" sz="1200" dirty="0" err="1" smtClean="0">
                <a:solidFill>
                  <a:srgbClr val="129002"/>
                </a:solidFill>
                <a:latin typeface="Futura"/>
                <a:ea typeface="Lucida Grande"/>
                <a:cs typeface="Futura"/>
              </a:rPr>
              <a:t>γ</a:t>
            </a:r>
            <a:endParaRPr lang="en-US" sz="1200" dirty="0">
              <a:solidFill>
                <a:srgbClr val="129002"/>
              </a:solidFill>
              <a:latin typeface="Futura"/>
              <a:cs typeface="Futur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672" y="4692478"/>
            <a:ext cx="2834750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6400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Veto detectors (see further), for detecting the irradiating </a:t>
            </a:r>
            <a:r>
              <a:rPr lang="en-US" sz="1200" dirty="0" smtClean="0">
                <a:solidFill>
                  <a:srgbClr val="1B9FD6"/>
                </a:solidFill>
                <a:latin typeface="Futura"/>
                <a:cs typeface="Futura"/>
              </a:rPr>
              <a:t>positron</a:t>
            </a:r>
          </a:p>
          <a:p>
            <a:pPr marL="176400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1B9FD6"/>
                </a:solidFill>
                <a:latin typeface="Futura"/>
                <a:cs typeface="Futura"/>
              </a:rPr>
              <a:t>Hole 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in the center of the calorimeter (very high rate at small angles)</a:t>
            </a:r>
            <a:endParaRPr lang="en-US" sz="12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757668" y="2728423"/>
            <a:ext cx="791385" cy="1284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549053" y="2728423"/>
            <a:ext cx="1239" cy="52345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Freeform 66"/>
          <p:cNvSpPr/>
          <p:nvPr/>
        </p:nvSpPr>
        <p:spPr>
          <a:xfrm rot="16200000">
            <a:off x="4596795" y="2247684"/>
            <a:ext cx="451576" cy="544582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729" h="669679">
                <a:moveTo>
                  <a:pt x="27" y="0"/>
                </a:moveTo>
                <a:cubicBezTo>
                  <a:pt x="-1362" y="12032"/>
                  <a:pt x="49985" y="8527"/>
                  <a:pt x="47890" y="52539"/>
                </a:cubicBezTo>
                <a:cubicBezTo>
                  <a:pt x="45795" y="96551"/>
                  <a:pt x="7943" y="223572"/>
                  <a:pt x="47918" y="250344"/>
                </a:cubicBezTo>
                <a:cubicBezTo>
                  <a:pt x="87893" y="277116"/>
                  <a:pt x="254213" y="183828"/>
                  <a:pt x="287742" y="213169"/>
                </a:cubicBezTo>
                <a:cubicBezTo>
                  <a:pt x="321271" y="242510"/>
                  <a:pt x="214654" y="392683"/>
                  <a:pt x="249092" y="426392"/>
                </a:cubicBezTo>
                <a:cubicBezTo>
                  <a:pt x="283530" y="460101"/>
                  <a:pt x="465031" y="381891"/>
                  <a:pt x="494369" y="415424"/>
                </a:cubicBezTo>
                <a:cubicBezTo>
                  <a:pt x="523707" y="448957"/>
                  <a:pt x="412427" y="596457"/>
                  <a:pt x="425119" y="627589"/>
                </a:cubicBezTo>
                <a:cubicBezTo>
                  <a:pt x="437811" y="658721"/>
                  <a:pt x="523081" y="599921"/>
                  <a:pt x="570520" y="602215"/>
                </a:cubicBezTo>
                <a:cubicBezTo>
                  <a:pt x="617959" y="604509"/>
                  <a:pt x="630225" y="670585"/>
                  <a:pt x="645728" y="669670"/>
                </a:cubicBezTo>
              </a:path>
            </a:pathLst>
          </a:custGeom>
          <a:ln w="38100" cmpd="sng">
            <a:solidFill>
              <a:srgbClr val="1290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8" name="Freeform 67"/>
          <p:cNvSpPr/>
          <p:nvPr/>
        </p:nvSpPr>
        <p:spPr>
          <a:xfrm rot="6136886" flipV="1">
            <a:off x="4540252" y="3267007"/>
            <a:ext cx="449999" cy="532453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729" h="669679">
                <a:moveTo>
                  <a:pt x="27" y="0"/>
                </a:moveTo>
                <a:cubicBezTo>
                  <a:pt x="-1362" y="12032"/>
                  <a:pt x="49985" y="8527"/>
                  <a:pt x="47890" y="52539"/>
                </a:cubicBezTo>
                <a:cubicBezTo>
                  <a:pt x="45795" y="96551"/>
                  <a:pt x="7943" y="223572"/>
                  <a:pt x="47918" y="250344"/>
                </a:cubicBezTo>
                <a:cubicBezTo>
                  <a:pt x="87893" y="277116"/>
                  <a:pt x="254213" y="183828"/>
                  <a:pt x="287742" y="213169"/>
                </a:cubicBezTo>
                <a:cubicBezTo>
                  <a:pt x="321271" y="242510"/>
                  <a:pt x="214654" y="392683"/>
                  <a:pt x="249092" y="426392"/>
                </a:cubicBezTo>
                <a:cubicBezTo>
                  <a:pt x="283530" y="460101"/>
                  <a:pt x="465031" y="381891"/>
                  <a:pt x="494369" y="415424"/>
                </a:cubicBezTo>
                <a:cubicBezTo>
                  <a:pt x="523707" y="448957"/>
                  <a:pt x="412427" y="596457"/>
                  <a:pt x="425119" y="627589"/>
                </a:cubicBezTo>
                <a:cubicBezTo>
                  <a:pt x="437811" y="658721"/>
                  <a:pt x="523081" y="599921"/>
                  <a:pt x="570520" y="602215"/>
                </a:cubicBezTo>
                <a:cubicBezTo>
                  <a:pt x="617959" y="604509"/>
                  <a:pt x="630225" y="670585"/>
                  <a:pt x="645728" y="669670"/>
                </a:cubicBezTo>
              </a:path>
            </a:pathLst>
          </a:custGeom>
          <a:ln w="38100" cmpd="sng">
            <a:solidFill>
              <a:srgbClr val="1B9F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427356" y="2547481"/>
            <a:ext cx="395037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E2224"/>
                </a:solidFill>
                <a:latin typeface="Futura"/>
                <a:cs typeface="Futura"/>
              </a:rPr>
              <a:t>e</a:t>
            </a:r>
            <a:r>
              <a:rPr lang="en-US" sz="1400" baseline="30000" dirty="0" smtClean="0">
                <a:solidFill>
                  <a:srgbClr val="2E2224"/>
                </a:solidFill>
                <a:latin typeface="Futura"/>
                <a:cs typeface="Futura"/>
              </a:rPr>
              <a:t>+</a:t>
            </a:r>
            <a:endParaRPr lang="en-US" sz="1400" baseline="30000" dirty="0">
              <a:solidFill>
                <a:srgbClr val="2E2224"/>
              </a:solidFill>
              <a:latin typeface="Futura"/>
              <a:cs typeface="Futura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103715" y="2068374"/>
            <a:ext cx="800219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29002"/>
                </a:solidFill>
                <a:latin typeface="Futura"/>
                <a:cs typeface="Futura"/>
              </a:rPr>
              <a:t>recoil </a:t>
            </a:r>
            <a:r>
              <a:rPr lang="en-US" sz="1200" dirty="0" err="1" smtClean="0">
                <a:solidFill>
                  <a:srgbClr val="129002"/>
                </a:solidFill>
                <a:latin typeface="Futura"/>
                <a:ea typeface="Lucida Grande"/>
                <a:cs typeface="Futura"/>
              </a:rPr>
              <a:t>γ</a:t>
            </a:r>
            <a:endParaRPr lang="en-US" sz="1200" dirty="0">
              <a:solidFill>
                <a:srgbClr val="129002"/>
              </a:solidFill>
              <a:latin typeface="Futura"/>
              <a:cs typeface="Futura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7450100" y="2791673"/>
            <a:ext cx="1239" cy="52345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6683123" y="3340675"/>
            <a:ext cx="766977" cy="440119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Freeform 73"/>
          <p:cNvSpPr/>
          <p:nvPr/>
        </p:nvSpPr>
        <p:spPr>
          <a:xfrm rot="16200000">
            <a:off x="7497842" y="2299985"/>
            <a:ext cx="451576" cy="544582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729" h="669679">
                <a:moveTo>
                  <a:pt x="27" y="0"/>
                </a:moveTo>
                <a:cubicBezTo>
                  <a:pt x="-1362" y="12032"/>
                  <a:pt x="49985" y="8527"/>
                  <a:pt x="47890" y="52539"/>
                </a:cubicBezTo>
                <a:cubicBezTo>
                  <a:pt x="45795" y="96551"/>
                  <a:pt x="7943" y="223572"/>
                  <a:pt x="47918" y="250344"/>
                </a:cubicBezTo>
                <a:cubicBezTo>
                  <a:pt x="87893" y="277116"/>
                  <a:pt x="254213" y="183828"/>
                  <a:pt x="287742" y="213169"/>
                </a:cubicBezTo>
                <a:cubicBezTo>
                  <a:pt x="321271" y="242510"/>
                  <a:pt x="214654" y="392683"/>
                  <a:pt x="249092" y="426392"/>
                </a:cubicBezTo>
                <a:cubicBezTo>
                  <a:pt x="283530" y="460101"/>
                  <a:pt x="465031" y="381891"/>
                  <a:pt x="494369" y="415424"/>
                </a:cubicBezTo>
                <a:cubicBezTo>
                  <a:pt x="523707" y="448957"/>
                  <a:pt x="412427" y="596457"/>
                  <a:pt x="425119" y="627589"/>
                </a:cubicBezTo>
                <a:cubicBezTo>
                  <a:pt x="437811" y="658721"/>
                  <a:pt x="523081" y="599921"/>
                  <a:pt x="570520" y="602215"/>
                </a:cubicBezTo>
                <a:cubicBezTo>
                  <a:pt x="617959" y="604509"/>
                  <a:pt x="630225" y="670585"/>
                  <a:pt x="645728" y="669670"/>
                </a:cubicBezTo>
              </a:path>
            </a:pathLst>
          </a:custGeom>
          <a:ln w="38100" cmpd="sng">
            <a:solidFill>
              <a:srgbClr val="1290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5" name="Freeform 74"/>
          <p:cNvSpPr/>
          <p:nvPr/>
        </p:nvSpPr>
        <p:spPr>
          <a:xfrm rot="6136886" flipV="1">
            <a:off x="7519540" y="3256268"/>
            <a:ext cx="357110" cy="577313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729" h="669679">
                <a:moveTo>
                  <a:pt x="27" y="0"/>
                </a:moveTo>
                <a:cubicBezTo>
                  <a:pt x="-1362" y="12032"/>
                  <a:pt x="49985" y="8527"/>
                  <a:pt x="47890" y="52539"/>
                </a:cubicBezTo>
                <a:cubicBezTo>
                  <a:pt x="45795" y="96551"/>
                  <a:pt x="7943" y="223572"/>
                  <a:pt x="47918" y="250344"/>
                </a:cubicBezTo>
                <a:cubicBezTo>
                  <a:pt x="87893" y="277116"/>
                  <a:pt x="254213" y="183828"/>
                  <a:pt x="287742" y="213169"/>
                </a:cubicBezTo>
                <a:cubicBezTo>
                  <a:pt x="321271" y="242510"/>
                  <a:pt x="214654" y="392683"/>
                  <a:pt x="249092" y="426392"/>
                </a:cubicBezTo>
                <a:cubicBezTo>
                  <a:pt x="283530" y="460101"/>
                  <a:pt x="465031" y="381891"/>
                  <a:pt x="494369" y="415424"/>
                </a:cubicBezTo>
                <a:cubicBezTo>
                  <a:pt x="523707" y="448957"/>
                  <a:pt x="412427" y="596457"/>
                  <a:pt x="425119" y="627589"/>
                </a:cubicBezTo>
                <a:cubicBezTo>
                  <a:pt x="437811" y="658721"/>
                  <a:pt x="523081" y="599921"/>
                  <a:pt x="570520" y="602215"/>
                </a:cubicBezTo>
                <a:cubicBezTo>
                  <a:pt x="617959" y="604509"/>
                  <a:pt x="630225" y="670585"/>
                  <a:pt x="645728" y="669670"/>
                </a:cubicBezTo>
              </a:path>
            </a:pathLst>
          </a:custGeom>
          <a:ln w="38100" cmpd="sng">
            <a:solidFill>
              <a:srgbClr val="1B9F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341211" y="3648693"/>
            <a:ext cx="474698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E2224"/>
                </a:solidFill>
                <a:latin typeface="Futura"/>
                <a:cs typeface="Futura"/>
              </a:rPr>
              <a:t>e</a:t>
            </a:r>
            <a:r>
              <a:rPr lang="en-US" sz="1400" baseline="30000" dirty="0" smtClean="0">
                <a:solidFill>
                  <a:srgbClr val="2E2224"/>
                </a:solidFill>
                <a:latin typeface="Futura"/>
                <a:cs typeface="Futura"/>
              </a:rPr>
              <a:t>-</a:t>
            </a:r>
            <a:endParaRPr lang="en-US" sz="1400" baseline="30000" dirty="0">
              <a:solidFill>
                <a:srgbClr val="2E2224"/>
              </a:solidFill>
              <a:latin typeface="Futura"/>
              <a:cs typeface="Futura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003243" y="2113964"/>
            <a:ext cx="800219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29002"/>
                </a:solidFill>
                <a:latin typeface="Futura"/>
                <a:cs typeface="Futura"/>
              </a:rPr>
              <a:t>recoil </a:t>
            </a:r>
            <a:r>
              <a:rPr lang="en-US" sz="1200" dirty="0" err="1">
                <a:solidFill>
                  <a:srgbClr val="129002"/>
                </a:solidFill>
                <a:latin typeface="Futura"/>
                <a:ea typeface="Lucida Grande"/>
                <a:cs typeface="Futura"/>
              </a:rPr>
              <a:t>γ</a:t>
            </a:r>
            <a:endParaRPr lang="en-US" sz="1200" dirty="0">
              <a:solidFill>
                <a:srgbClr val="129002"/>
              </a:solidFill>
              <a:latin typeface="Futura"/>
              <a:cs typeface="Futura"/>
            </a:endParaRPr>
          </a:p>
        </p:txBody>
      </p:sp>
      <p:sp>
        <p:nvSpPr>
          <p:cNvPr id="79" name="Freeform 78"/>
          <p:cNvSpPr/>
          <p:nvPr/>
        </p:nvSpPr>
        <p:spPr>
          <a:xfrm rot="6136886" flipV="1">
            <a:off x="7263414" y="3429539"/>
            <a:ext cx="437102" cy="585619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729" h="669679">
                <a:moveTo>
                  <a:pt x="27" y="0"/>
                </a:moveTo>
                <a:cubicBezTo>
                  <a:pt x="-1362" y="12032"/>
                  <a:pt x="49985" y="8527"/>
                  <a:pt x="47890" y="52539"/>
                </a:cubicBezTo>
                <a:cubicBezTo>
                  <a:pt x="45795" y="96551"/>
                  <a:pt x="7943" y="223572"/>
                  <a:pt x="47918" y="250344"/>
                </a:cubicBezTo>
                <a:cubicBezTo>
                  <a:pt x="87893" y="277116"/>
                  <a:pt x="254213" y="183828"/>
                  <a:pt x="287742" y="213169"/>
                </a:cubicBezTo>
                <a:cubicBezTo>
                  <a:pt x="321271" y="242510"/>
                  <a:pt x="214654" y="392683"/>
                  <a:pt x="249092" y="426392"/>
                </a:cubicBezTo>
                <a:cubicBezTo>
                  <a:pt x="283530" y="460101"/>
                  <a:pt x="465031" y="381891"/>
                  <a:pt x="494369" y="415424"/>
                </a:cubicBezTo>
                <a:cubicBezTo>
                  <a:pt x="523707" y="448957"/>
                  <a:pt x="412427" y="596457"/>
                  <a:pt x="425119" y="627589"/>
                </a:cubicBezTo>
                <a:cubicBezTo>
                  <a:pt x="437811" y="658721"/>
                  <a:pt x="523081" y="599921"/>
                  <a:pt x="570520" y="602215"/>
                </a:cubicBezTo>
                <a:cubicBezTo>
                  <a:pt x="617959" y="604509"/>
                  <a:pt x="630225" y="670585"/>
                  <a:pt x="645728" y="669670"/>
                </a:cubicBezTo>
              </a:path>
            </a:pathLst>
          </a:custGeom>
          <a:ln w="38100" cmpd="sng">
            <a:solidFill>
              <a:srgbClr val="1B9F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670230" y="4138798"/>
            <a:ext cx="184998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2F5B68"/>
                </a:solidFill>
                <a:latin typeface="Futura"/>
                <a:ea typeface="Lucida Grande"/>
                <a:cs typeface="Futura"/>
              </a:rPr>
              <a:t>γγ</a:t>
            </a:r>
            <a:r>
              <a:rPr lang="en-US" sz="1100" dirty="0" smtClean="0">
                <a:solidFill>
                  <a:srgbClr val="2F5B68"/>
                </a:solidFill>
                <a:latin typeface="Futura"/>
                <a:cs typeface="Futura"/>
              </a:rPr>
              <a:t> process, </a:t>
            </a:r>
            <a:r>
              <a:rPr lang="en-US" sz="1100" dirty="0">
                <a:solidFill>
                  <a:srgbClr val="2F5B68"/>
                </a:solidFill>
                <a:latin typeface="Futura"/>
                <a:cs typeface="Futura"/>
              </a:rPr>
              <a:t>≈</a:t>
            </a:r>
            <a:r>
              <a:rPr lang="en-US" sz="1100" dirty="0" smtClean="0">
                <a:solidFill>
                  <a:srgbClr val="2F5B68"/>
                </a:solidFill>
                <a:latin typeface="Futura"/>
                <a:cs typeface="Futura"/>
              </a:rPr>
              <a:t>Z</a:t>
            </a:r>
            <a:endParaRPr lang="en-US" sz="1100" dirty="0">
              <a:solidFill>
                <a:srgbClr val="2F5B68"/>
              </a:solidFill>
              <a:latin typeface="Futura"/>
              <a:cs typeface="Futura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6659954" y="2778828"/>
            <a:ext cx="791385" cy="1284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6329642" y="2597886"/>
            <a:ext cx="395037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E2224"/>
                </a:solidFill>
                <a:latin typeface="Futura"/>
                <a:cs typeface="Futura"/>
              </a:rPr>
              <a:t>e</a:t>
            </a:r>
            <a:r>
              <a:rPr lang="en-US" sz="1400" baseline="30000" dirty="0" smtClean="0">
                <a:solidFill>
                  <a:srgbClr val="2E2224"/>
                </a:solidFill>
                <a:latin typeface="Futura"/>
                <a:cs typeface="Futura"/>
              </a:rPr>
              <a:t>+</a:t>
            </a:r>
            <a:endParaRPr lang="en-US" sz="1400" baseline="30000" dirty="0">
              <a:solidFill>
                <a:srgbClr val="2E2224"/>
              </a:solidFill>
              <a:latin typeface="Futura"/>
              <a:cs typeface="Futura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3782076" y="3272408"/>
            <a:ext cx="766977" cy="440119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440164" y="3580426"/>
            <a:ext cx="474698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E2224"/>
                </a:solidFill>
                <a:latin typeface="Futura"/>
                <a:cs typeface="Futura"/>
              </a:rPr>
              <a:t>e</a:t>
            </a:r>
            <a:r>
              <a:rPr lang="en-US" sz="1400" baseline="30000" dirty="0" smtClean="0">
                <a:solidFill>
                  <a:srgbClr val="2E2224"/>
                </a:solidFill>
                <a:latin typeface="Futura"/>
                <a:cs typeface="Futura"/>
              </a:rPr>
              <a:t>-</a:t>
            </a:r>
            <a:endParaRPr lang="en-US" sz="1400" baseline="30000" dirty="0">
              <a:solidFill>
                <a:srgbClr val="2E2224"/>
              </a:solidFill>
              <a:latin typeface="Futura"/>
              <a:cs typeface="Futur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550046" y="4138798"/>
            <a:ext cx="184998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2F5B68"/>
                </a:solidFill>
                <a:latin typeface="Futura"/>
                <a:ea typeface="Lucida Grande"/>
                <a:cs typeface="Futura"/>
              </a:rPr>
              <a:t>3γ</a:t>
            </a:r>
            <a:r>
              <a:rPr lang="en-US" sz="1100" dirty="0" smtClean="0">
                <a:solidFill>
                  <a:srgbClr val="2F5B68"/>
                </a:solidFill>
                <a:latin typeface="Futura"/>
                <a:cs typeface="Futura"/>
              </a:rPr>
              <a:t> process, </a:t>
            </a:r>
            <a:r>
              <a:rPr lang="en-US" sz="1100" dirty="0">
                <a:solidFill>
                  <a:srgbClr val="2F5B68"/>
                </a:solidFill>
                <a:latin typeface="Futura"/>
                <a:cs typeface="Futura"/>
              </a:rPr>
              <a:t>≈</a:t>
            </a:r>
            <a:r>
              <a:rPr lang="en-US" sz="1100" dirty="0" smtClean="0">
                <a:solidFill>
                  <a:srgbClr val="2F5B68"/>
                </a:solidFill>
                <a:latin typeface="Futura"/>
                <a:cs typeface="Futura"/>
              </a:rPr>
              <a:t>Z</a:t>
            </a:r>
            <a:endParaRPr lang="en-US" sz="1100" dirty="0">
              <a:solidFill>
                <a:srgbClr val="2F5B68"/>
              </a:solidFill>
              <a:latin typeface="Futura"/>
              <a:cs typeface="Futur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3362" y="3701342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1B9FD6"/>
                </a:solidFill>
                <a:latin typeface="Futura"/>
                <a:ea typeface="Lucida Grande"/>
                <a:cs typeface="Futura"/>
              </a:rPr>
              <a:t>γ</a:t>
            </a:r>
            <a:endParaRPr lang="en-US" sz="1200" dirty="0">
              <a:solidFill>
                <a:srgbClr val="1B9FD6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959658" y="3701342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1B9FD6"/>
                </a:solidFill>
                <a:latin typeface="Futura"/>
                <a:ea typeface="Lucida Grande"/>
                <a:cs typeface="Futura"/>
              </a:rPr>
              <a:t>γ</a:t>
            </a:r>
            <a:endParaRPr lang="en-US" sz="1200" dirty="0">
              <a:solidFill>
                <a:srgbClr val="1B9FD6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724054" y="3929916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1B9FD6"/>
                </a:solidFill>
                <a:latin typeface="Futura"/>
                <a:ea typeface="Lucida Grande"/>
                <a:cs typeface="Futura"/>
              </a:rPr>
              <a:t>γ</a:t>
            </a:r>
            <a:endParaRPr lang="en-US" sz="1200" dirty="0">
              <a:solidFill>
                <a:srgbClr val="1B9FD6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146530" y="4692478"/>
            <a:ext cx="4303632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6400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Signature: </a:t>
            </a:r>
            <a:r>
              <a:rPr lang="en-US" sz="1200" dirty="0" smtClean="0">
                <a:solidFill>
                  <a:srgbClr val="1B9FD6"/>
                </a:solidFill>
                <a:latin typeface="Futura"/>
                <a:cs typeface="Futura"/>
              </a:rPr>
              <a:t>&gt;1 cluster 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in the calorimeter</a:t>
            </a:r>
            <a:endParaRPr lang="en-US" sz="1200" dirty="0">
              <a:solidFill>
                <a:srgbClr val="3C4C6C"/>
              </a:solidFill>
              <a:latin typeface="Futura"/>
              <a:cs typeface="Futura"/>
            </a:endParaRPr>
          </a:p>
          <a:p>
            <a:pPr marL="525600" lvl="1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100" dirty="0" smtClean="0">
                <a:solidFill>
                  <a:srgbClr val="3C4C6C"/>
                </a:solidFill>
                <a:latin typeface="Futura"/>
                <a:cs typeface="Futura"/>
              </a:rPr>
              <a:t>Try to keep the fraction of lost photons as low as possible (below few per-mils)</a:t>
            </a:r>
          </a:p>
          <a:p>
            <a:pPr marL="525600" lvl="1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100" dirty="0" smtClean="0">
                <a:solidFill>
                  <a:srgbClr val="3C4C6C"/>
                </a:solidFill>
                <a:latin typeface="Futura"/>
                <a:cs typeface="Futura"/>
              </a:rPr>
              <a:t>Angular coverage of calorimeter at least of </a:t>
            </a:r>
            <a:r>
              <a:rPr lang="en-US" sz="1100" dirty="0" err="1" smtClean="0">
                <a:solidFill>
                  <a:srgbClr val="1B9FD6"/>
                </a:solidFill>
                <a:latin typeface="Futura"/>
                <a:cs typeface="Futura"/>
              </a:rPr>
              <a:t>Δ</a:t>
            </a:r>
            <a:r>
              <a:rPr lang="en-US" sz="1100" dirty="0" err="1" smtClean="0">
                <a:solidFill>
                  <a:srgbClr val="1B9FD6"/>
                </a:solidFill>
                <a:latin typeface="Futura"/>
                <a:ea typeface="Lucida Grande"/>
                <a:cs typeface="Futura"/>
              </a:rPr>
              <a:t>θ</a:t>
            </a:r>
            <a:r>
              <a:rPr lang="en-US" sz="1100" dirty="0" smtClean="0">
                <a:solidFill>
                  <a:srgbClr val="1B9FD6"/>
                </a:solidFill>
                <a:latin typeface="Futura"/>
                <a:ea typeface="Lucida Grande"/>
                <a:cs typeface="Futura"/>
              </a:rPr>
              <a:t>=100 </a:t>
            </a:r>
            <a:r>
              <a:rPr lang="en-US" sz="1100" dirty="0" err="1" smtClean="0">
                <a:solidFill>
                  <a:srgbClr val="1B9FD6"/>
                </a:solidFill>
                <a:latin typeface="Futura"/>
                <a:ea typeface="Lucida Grande"/>
                <a:cs typeface="Futura"/>
              </a:rPr>
              <a:t>mrad</a:t>
            </a:r>
            <a:r>
              <a:rPr lang="en-US" sz="1100" dirty="0" smtClean="0">
                <a:solidFill>
                  <a:srgbClr val="1B9FD6"/>
                </a:solidFill>
                <a:latin typeface="Futura"/>
                <a:cs typeface="Futura"/>
              </a:rPr>
              <a:t> </a:t>
            </a:r>
            <a:r>
              <a:rPr lang="en-US" sz="1100" dirty="0" smtClean="0">
                <a:solidFill>
                  <a:srgbClr val="3C4C6C"/>
                </a:solidFill>
                <a:latin typeface="Futura"/>
                <a:cs typeface="Futura"/>
              </a:rPr>
              <a:t>(taking into account edges for building at least a 3×</a:t>
            </a:r>
            <a:r>
              <a:rPr lang="en-US" sz="1100" dirty="0">
                <a:solidFill>
                  <a:srgbClr val="3C4C6C"/>
                </a:solidFill>
                <a:latin typeface="Futura"/>
                <a:cs typeface="Futura"/>
              </a:rPr>
              <a:t>3</a:t>
            </a:r>
            <a:r>
              <a:rPr lang="en-US" sz="1100" dirty="0" smtClean="0">
                <a:solidFill>
                  <a:srgbClr val="3C4C6C"/>
                </a:solidFill>
                <a:latin typeface="Futura"/>
                <a:cs typeface="Futura"/>
              </a:rPr>
              <a:t> cluster)</a:t>
            </a:r>
            <a:endParaRPr lang="en-US" sz="1100" dirty="0">
              <a:latin typeface="Futura"/>
              <a:cs typeface="Futur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447" y="4771293"/>
            <a:ext cx="1212185" cy="1479385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8344504" y="5370799"/>
            <a:ext cx="779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14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48292" y="6201796"/>
            <a:ext cx="10438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err="1" smtClean="0">
                <a:latin typeface="Futura"/>
                <a:cs typeface="Futura"/>
              </a:rPr>
              <a:t>Stormtroopers</a:t>
            </a:r>
            <a:r>
              <a:rPr lang="en-US" sz="600" dirty="0" smtClean="0">
                <a:latin typeface="Futura"/>
                <a:cs typeface="Futura"/>
              </a:rPr>
              <a:t> Corps</a:t>
            </a:r>
            <a:endParaRPr lang="en-US" sz="600" dirty="0"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68774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44504" y="5370799"/>
            <a:ext cx="7741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15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6D6D6D"/>
              </a:clrFrom>
              <a:clrTo>
                <a:srgbClr val="6D6D6D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35" b="96904" l="7081" r="100000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52050" y="1314360"/>
            <a:ext cx="2596813" cy="2348314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1147907" y="1971510"/>
            <a:ext cx="4277121" cy="2721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002917" y="4521593"/>
            <a:ext cx="276701" cy="324055"/>
          </a:xfrm>
          <a:custGeom>
            <a:avLst/>
            <a:gdLst>
              <a:gd name="connsiteX0" fmla="*/ 0 w 273915"/>
              <a:gd name="connsiteY0" fmla="*/ 0 h 273905"/>
              <a:gd name="connsiteX1" fmla="*/ 273915 w 273915"/>
              <a:gd name="connsiteY1" fmla="*/ 83001 h 273905"/>
              <a:gd name="connsiteX2" fmla="*/ 273915 w 273915"/>
              <a:gd name="connsiteY2" fmla="*/ 273905 h 273905"/>
              <a:gd name="connsiteX3" fmla="*/ 24902 w 273915"/>
              <a:gd name="connsiteY3" fmla="*/ 199203 h 273905"/>
              <a:gd name="connsiteX4" fmla="*/ 16601 w 273915"/>
              <a:gd name="connsiteY4" fmla="*/ 58101 h 273905"/>
              <a:gd name="connsiteX0" fmla="*/ 257314 w 257314"/>
              <a:gd name="connsiteY0" fmla="*/ 24900 h 215804"/>
              <a:gd name="connsiteX1" fmla="*/ 257314 w 257314"/>
              <a:gd name="connsiteY1" fmla="*/ 215804 h 215804"/>
              <a:gd name="connsiteX2" fmla="*/ 8301 w 257314"/>
              <a:gd name="connsiteY2" fmla="*/ 141102 h 215804"/>
              <a:gd name="connsiteX3" fmla="*/ 0 w 257314"/>
              <a:gd name="connsiteY3" fmla="*/ 0 h 215804"/>
              <a:gd name="connsiteX0" fmla="*/ 250964 w 257314"/>
              <a:gd name="connsiteY0" fmla="*/ 75700 h 215804"/>
              <a:gd name="connsiteX1" fmla="*/ 257314 w 257314"/>
              <a:gd name="connsiteY1" fmla="*/ 215804 h 215804"/>
              <a:gd name="connsiteX2" fmla="*/ 8301 w 257314"/>
              <a:gd name="connsiteY2" fmla="*/ 141102 h 215804"/>
              <a:gd name="connsiteX3" fmla="*/ 0 w 257314"/>
              <a:gd name="connsiteY3" fmla="*/ 0 h 215804"/>
              <a:gd name="connsiteX0" fmla="*/ 190639 w 257314"/>
              <a:gd name="connsiteY0" fmla="*/ 59825 h 215804"/>
              <a:gd name="connsiteX1" fmla="*/ 257314 w 257314"/>
              <a:gd name="connsiteY1" fmla="*/ 215804 h 215804"/>
              <a:gd name="connsiteX2" fmla="*/ 8301 w 257314"/>
              <a:gd name="connsiteY2" fmla="*/ 141102 h 215804"/>
              <a:gd name="connsiteX3" fmla="*/ 0 w 257314"/>
              <a:gd name="connsiteY3" fmla="*/ 0 h 215804"/>
              <a:gd name="connsiteX0" fmla="*/ 190639 w 190639"/>
              <a:gd name="connsiteY0" fmla="*/ 59825 h 199929"/>
              <a:gd name="connsiteX1" fmla="*/ 184289 w 190639"/>
              <a:gd name="connsiteY1" fmla="*/ 199929 h 199929"/>
              <a:gd name="connsiteX2" fmla="*/ 8301 w 190639"/>
              <a:gd name="connsiteY2" fmla="*/ 141102 h 199929"/>
              <a:gd name="connsiteX3" fmla="*/ 0 w 190639"/>
              <a:gd name="connsiteY3" fmla="*/ 0 h 19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39" h="199929">
                <a:moveTo>
                  <a:pt x="190639" y="59825"/>
                </a:moveTo>
                <a:lnTo>
                  <a:pt x="184289" y="199929"/>
                </a:lnTo>
                <a:lnTo>
                  <a:pt x="8301" y="141102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7269" y="4693421"/>
            <a:ext cx="680638" cy="313906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59356" y="3700774"/>
            <a:ext cx="29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g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428203" y="1934449"/>
            <a:ext cx="56696" cy="69850"/>
          </a:xfrm>
          <a:custGeom>
            <a:avLst/>
            <a:gdLst>
              <a:gd name="connsiteX0" fmla="*/ 0 w 53975"/>
              <a:gd name="connsiteY0" fmla="*/ 0 h 69850"/>
              <a:gd name="connsiteX1" fmla="*/ 50800 w 53975"/>
              <a:gd name="connsiteY1" fmla="*/ 6350 h 69850"/>
              <a:gd name="connsiteX2" fmla="*/ 53975 w 53975"/>
              <a:gd name="connsiteY2" fmla="*/ 69850 h 69850"/>
              <a:gd name="connsiteX3" fmla="*/ 6350 w 53975"/>
              <a:gd name="connsiteY3" fmla="*/ 60325 h 69850"/>
              <a:gd name="connsiteX4" fmla="*/ 0 w 53975"/>
              <a:gd name="connsiteY4" fmla="*/ 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75" h="69850">
                <a:moveTo>
                  <a:pt x="0" y="0"/>
                </a:moveTo>
                <a:lnTo>
                  <a:pt x="50800" y="6350"/>
                </a:lnTo>
                <a:lnTo>
                  <a:pt x="53975" y="69850"/>
                </a:lnTo>
                <a:lnTo>
                  <a:pt x="6350" y="6032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91511" y="4476316"/>
            <a:ext cx="409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lang="en-US" baseline="30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1793" y="4720786"/>
            <a:ext cx="828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8C8B87"/>
                </a:solidFill>
              </a:rPr>
              <a:t>Target</a:t>
            </a:r>
            <a:endParaRPr lang="en-US" sz="1200" baseline="-25000" dirty="0">
              <a:solidFill>
                <a:srgbClr val="8C8B87"/>
              </a:solidFill>
              <a:latin typeface="Symbol" charset="2"/>
              <a:cs typeface="Symbol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375599"/>
            <a:ext cx="49611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3C4C6C"/>
                </a:solidFill>
                <a:latin typeface="Futura"/>
                <a:cs typeface="Futura"/>
              </a:rPr>
              <a:t>The two basic requirements of the calorimeter: </a:t>
            </a:r>
          </a:p>
          <a:p>
            <a:r>
              <a:rPr lang="en-US" sz="1400" b="1" dirty="0" smtClean="0">
                <a:solidFill>
                  <a:srgbClr val="1B9FD6"/>
                </a:solidFill>
                <a:latin typeface="Futura"/>
                <a:cs typeface="Futura"/>
              </a:rPr>
              <a:t>1. Measure </a:t>
            </a:r>
            <a:r>
              <a:rPr lang="en-US" sz="1400" b="1" dirty="0" err="1" smtClean="0">
                <a:solidFill>
                  <a:srgbClr val="1B9FD6"/>
                </a:solidFill>
                <a:latin typeface="Futura"/>
                <a:cs typeface="Futura"/>
              </a:rPr>
              <a:t>E</a:t>
            </a:r>
            <a:r>
              <a:rPr lang="en-US" sz="1400" b="1" baseline="-25000" dirty="0" err="1" smtClean="0">
                <a:solidFill>
                  <a:srgbClr val="1B9FD6"/>
                </a:solidFill>
                <a:latin typeface="Lucida Grande"/>
                <a:ea typeface="Lucida Grande"/>
                <a:cs typeface="Lucida Grande"/>
              </a:rPr>
              <a:t>γ</a:t>
            </a:r>
            <a:r>
              <a:rPr lang="en-US" sz="1400" b="1" dirty="0">
                <a:solidFill>
                  <a:srgbClr val="1B9FD6"/>
                </a:solidFill>
                <a:latin typeface="Futura"/>
                <a:cs typeface="Futura"/>
              </a:rPr>
              <a:t> </a:t>
            </a:r>
            <a:r>
              <a:rPr lang="en-US" sz="1400" b="1" dirty="0" smtClean="0">
                <a:solidFill>
                  <a:srgbClr val="1B9FD6"/>
                </a:solidFill>
                <a:latin typeface="Futura"/>
                <a:cs typeface="Futura"/>
              </a:rPr>
              <a:t>and </a:t>
            </a:r>
            <a:r>
              <a:rPr lang="en-US" sz="1400" b="1" dirty="0" err="1" smtClean="0">
                <a:solidFill>
                  <a:srgbClr val="1B9FD6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1400" b="1" baseline="-25000" dirty="0" err="1" smtClean="0">
                <a:solidFill>
                  <a:srgbClr val="1B9FD6"/>
                </a:solidFill>
                <a:latin typeface="Lucida Grande"/>
                <a:ea typeface="Lucida Grande"/>
                <a:cs typeface="Lucida Grande"/>
              </a:rPr>
              <a:t>γ</a:t>
            </a:r>
            <a:endParaRPr lang="en-US" sz="1400" b="1" dirty="0" smtClean="0">
              <a:solidFill>
                <a:srgbClr val="1B9FD6"/>
              </a:solidFill>
              <a:latin typeface="Futura"/>
              <a:cs typeface="Futura"/>
            </a:endParaRPr>
          </a:p>
          <a:p>
            <a:pPr marL="525600" lvl="1" indent="-17640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Good energy resolution: 1-2%/√E[</a:t>
            </a:r>
            <a:r>
              <a:rPr lang="en-US" sz="1200" dirty="0" err="1" smtClean="0">
                <a:solidFill>
                  <a:srgbClr val="3C4C6C"/>
                </a:solidFill>
                <a:latin typeface="Futura"/>
                <a:cs typeface="Futura"/>
              </a:rPr>
              <a:t>GeV</a:t>
            </a:r>
            <a:r>
              <a:rPr lang="en-US" sz="1200" dirty="0">
                <a:solidFill>
                  <a:srgbClr val="3C4C6C"/>
                </a:solidFill>
                <a:latin typeface="Futura"/>
                <a:cs typeface="Futura"/>
              </a:rPr>
              <a:t>]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)</a:t>
            </a:r>
          </a:p>
          <a:p>
            <a:pPr marL="874800" lvl="2" indent="-176400"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High Photo-statistics</a:t>
            </a:r>
          </a:p>
          <a:p>
            <a:pPr marL="874800" lvl="2" indent="-176400"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Containment</a:t>
            </a:r>
          </a:p>
          <a:p>
            <a:pPr marL="525600" lvl="1" indent="-176400">
              <a:spcAft>
                <a:spcPts val="600"/>
              </a:spcAft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Good angular resolution: ≈1 </a:t>
            </a:r>
            <a:r>
              <a:rPr lang="en-US" sz="1200" dirty="0" err="1" smtClean="0">
                <a:solidFill>
                  <a:srgbClr val="3C4C6C"/>
                </a:solidFill>
                <a:latin typeface="Futura"/>
                <a:cs typeface="Futura"/>
              </a:rPr>
              <a:t>mrad</a:t>
            </a:r>
            <a:endParaRPr lang="en-US" sz="1200" dirty="0" smtClean="0">
              <a:solidFill>
                <a:srgbClr val="3C4C6C"/>
              </a:solidFill>
              <a:latin typeface="Futura"/>
              <a:cs typeface="Futura"/>
            </a:endParaRPr>
          </a:p>
          <a:p>
            <a:r>
              <a:rPr lang="en-US" sz="1400" b="1" dirty="0" smtClean="0">
                <a:solidFill>
                  <a:srgbClr val="1B9FD6"/>
                </a:solidFill>
                <a:latin typeface="Futura"/>
                <a:cs typeface="Futura"/>
              </a:rPr>
              <a:t>2. Fight </a:t>
            </a:r>
            <a:r>
              <a:rPr lang="en-US" sz="1400" b="1" dirty="0">
                <a:solidFill>
                  <a:srgbClr val="1B9FD6"/>
                </a:solidFill>
                <a:latin typeface="Futura"/>
                <a:cs typeface="Futura"/>
              </a:rPr>
              <a:t>pile-up</a:t>
            </a:r>
          </a:p>
          <a:p>
            <a:pPr marL="525600" lvl="1" indent="-17640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solidFill>
                  <a:srgbClr val="3C4C6C"/>
                </a:solidFill>
                <a:latin typeface="Futura"/>
                <a:cs typeface="Futura"/>
              </a:rPr>
              <a:t>Sub-ns timing 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resolution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66656" y="3867835"/>
            <a:ext cx="47822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err="1" smtClean="0">
                <a:solidFill>
                  <a:srgbClr val="2E3A59"/>
                </a:solidFill>
                <a:latin typeface="Futura"/>
                <a:cs typeface="Futura"/>
              </a:rPr>
              <a:t>Moliére</a:t>
            </a:r>
            <a:r>
              <a:rPr lang="en-US" sz="1200" dirty="0" smtClean="0">
                <a:solidFill>
                  <a:srgbClr val="2E3A59"/>
                </a:solidFill>
                <a:latin typeface="Futura"/>
                <a:cs typeface="Futura"/>
              </a:rPr>
              <a:t> radius </a:t>
            </a:r>
            <a:r>
              <a:rPr lang="en-US" sz="1200" dirty="0" smtClean="0">
                <a:solidFill>
                  <a:srgbClr val="2E3A59"/>
                </a:solidFill>
                <a:latin typeface="Futura"/>
                <a:cs typeface="Futura"/>
                <a:sym typeface="Zapf Dingbats"/>
              </a:rPr>
              <a:t> granularity</a:t>
            </a:r>
          </a:p>
          <a:p>
            <a:pPr marL="0" lvl="1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err="1">
                <a:solidFill>
                  <a:srgbClr val="2E3A59"/>
                </a:solidFill>
                <a:latin typeface="Futura"/>
                <a:cs typeface="Futura"/>
              </a:rPr>
              <a:t>Moliére</a:t>
            </a:r>
            <a:r>
              <a:rPr lang="en-US" sz="1200" dirty="0">
                <a:solidFill>
                  <a:srgbClr val="2E3A59"/>
                </a:solidFill>
                <a:latin typeface="Futura"/>
                <a:cs typeface="Futura"/>
              </a:rPr>
              <a:t> radius </a:t>
            </a:r>
            <a:r>
              <a:rPr lang="en-US" sz="1200" dirty="0">
                <a:solidFill>
                  <a:srgbClr val="2E3A59"/>
                </a:solidFill>
                <a:latin typeface="Futura"/>
                <a:cs typeface="Futura"/>
                <a:sym typeface="Zapf Dingbats"/>
              </a:rPr>
              <a:t> </a:t>
            </a:r>
            <a:r>
              <a:rPr lang="en-US" sz="1200" dirty="0" smtClean="0">
                <a:solidFill>
                  <a:srgbClr val="FF0000"/>
                </a:solidFill>
                <a:latin typeface="Futura"/>
                <a:cs typeface="Futura"/>
                <a:sym typeface="Zapf Dingbats"/>
              </a:rPr>
              <a:t>material</a:t>
            </a:r>
          </a:p>
          <a:p>
            <a:pPr marL="0" lvl="1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FF0000"/>
                </a:solidFill>
                <a:latin typeface="Futura"/>
                <a:cs typeface="Futura"/>
                <a:sym typeface="Zapf Dingbats"/>
              </a:rPr>
              <a:t>Material</a:t>
            </a:r>
            <a:r>
              <a:rPr lang="en-US" sz="1200" dirty="0" smtClean="0">
                <a:solidFill>
                  <a:srgbClr val="FF0000"/>
                </a:solidFill>
                <a:latin typeface="Futura"/>
                <a:cs typeface="Futura"/>
              </a:rPr>
              <a:t> </a:t>
            </a:r>
            <a:r>
              <a:rPr lang="en-US" sz="1200" dirty="0">
                <a:solidFill>
                  <a:srgbClr val="2E3A59"/>
                </a:solidFill>
                <a:latin typeface="Futura"/>
                <a:cs typeface="Futura"/>
                <a:sym typeface="Zapf Dingbats"/>
              </a:rPr>
              <a:t> </a:t>
            </a:r>
            <a:r>
              <a:rPr lang="en-US" sz="1200" dirty="0" smtClean="0">
                <a:solidFill>
                  <a:srgbClr val="2E3A59"/>
                </a:solidFill>
                <a:latin typeface="Futura"/>
                <a:cs typeface="Futura"/>
                <a:sym typeface="Zapf Dingbats"/>
              </a:rPr>
              <a:t>radiation length</a:t>
            </a:r>
            <a:r>
              <a:rPr lang="en-US" sz="1200" dirty="0" smtClean="0">
                <a:solidFill>
                  <a:srgbClr val="FF0000"/>
                </a:solidFill>
                <a:latin typeface="Futura"/>
                <a:cs typeface="Futura"/>
              </a:rPr>
              <a:t> </a:t>
            </a:r>
            <a:r>
              <a:rPr lang="en-US" sz="1200" dirty="0">
                <a:solidFill>
                  <a:srgbClr val="2E3A59"/>
                </a:solidFill>
                <a:latin typeface="Futura"/>
                <a:cs typeface="Futura"/>
                <a:sym typeface="Zapf Dingbats"/>
              </a:rPr>
              <a:t> </a:t>
            </a:r>
            <a:r>
              <a:rPr lang="en-US" sz="1200" dirty="0" smtClean="0">
                <a:solidFill>
                  <a:srgbClr val="2E3A59"/>
                </a:solidFill>
                <a:latin typeface="Futura"/>
                <a:cs typeface="Futura"/>
                <a:sym typeface="Zapf Dingbats"/>
              </a:rPr>
              <a:t>volume  cost</a:t>
            </a:r>
          </a:p>
          <a:p>
            <a:pPr marL="0" lvl="1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>
                <a:solidFill>
                  <a:srgbClr val="FF0000"/>
                </a:solidFill>
                <a:latin typeface="Futura"/>
                <a:cs typeface="Futura"/>
                <a:sym typeface="Zapf Dingbats"/>
              </a:rPr>
              <a:t>Material</a:t>
            </a:r>
            <a:r>
              <a:rPr lang="en-US" sz="1200" dirty="0">
                <a:solidFill>
                  <a:srgbClr val="FF0000"/>
                </a:solidFill>
                <a:latin typeface="Futura"/>
                <a:cs typeface="Futura"/>
              </a:rPr>
              <a:t> </a:t>
            </a:r>
            <a:r>
              <a:rPr lang="en-US" sz="1200" dirty="0">
                <a:solidFill>
                  <a:srgbClr val="2E3A59"/>
                </a:solidFill>
                <a:latin typeface="Futura"/>
                <a:cs typeface="Futura"/>
                <a:sym typeface="Zapf Dingbats"/>
              </a:rPr>
              <a:t> </a:t>
            </a:r>
            <a:r>
              <a:rPr lang="en-US" sz="1200" dirty="0" smtClean="0">
                <a:solidFill>
                  <a:srgbClr val="2E3A59"/>
                </a:solidFill>
                <a:latin typeface="Futura"/>
                <a:cs typeface="Futura"/>
                <a:sym typeface="Zapf Dingbats"/>
              </a:rPr>
              <a:t>light yield  energy and time resolution </a:t>
            </a:r>
          </a:p>
          <a:p>
            <a:pPr marL="0" lvl="1">
              <a:spcAft>
                <a:spcPts val="600"/>
              </a:spcAft>
              <a:buClr>
                <a:srgbClr val="1B9FD6"/>
              </a:buClr>
            </a:pPr>
            <a:r>
              <a:rPr lang="en-US" sz="1200" dirty="0">
                <a:solidFill>
                  <a:srgbClr val="2E3A59"/>
                </a:solidFill>
                <a:latin typeface="Futura"/>
                <a:cs typeface="Futura"/>
                <a:sym typeface="Zapf Dingbats"/>
              </a:rPr>
              <a:t>	 </a:t>
            </a:r>
            <a:r>
              <a:rPr lang="en-US" sz="1200" dirty="0" smtClean="0">
                <a:solidFill>
                  <a:srgbClr val="2E3A59"/>
                </a:solidFill>
                <a:latin typeface="Futura"/>
                <a:cs typeface="Futura"/>
                <a:sym typeface="Zapf Dingbats"/>
              </a:rPr>
              <a:t>        (+ photo-sensor)   </a:t>
            </a:r>
            <a:endParaRPr lang="it-IT" sz="1200" dirty="0">
              <a:solidFill>
                <a:srgbClr val="2E3A59"/>
              </a:solidFill>
              <a:latin typeface="Futura"/>
              <a:cs typeface="Futur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66656" y="5315257"/>
            <a:ext cx="4782207" cy="80021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>
                <a:latin typeface="Futura"/>
                <a:cs typeface="Futura"/>
              </a:rPr>
              <a:t>Light yield + compactness practically limit the choice to: </a:t>
            </a:r>
          </a:p>
          <a:p>
            <a:pPr marL="176400" indent="-176400">
              <a:spcAft>
                <a:spcPts val="600"/>
              </a:spcAft>
              <a:buFont typeface="Wingdings" charset="2"/>
              <a:buChar char="§"/>
            </a:pPr>
            <a:r>
              <a:rPr lang="en-US" sz="1200" dirty="0" smtClean="0">
                <a:solidFill>
                  <a:srgbClr val="660066"/>
                </a:solidFill>
                <a:latin typeface="Futura"/>
                <a:cs typeface="Futura"/>
              </a:rPr>
              <a:t>LYSO (</a:t>
            </a:r>
            <a:r>
              <a:rPr lang="en-US" sz="1200" i="1" dirty="0" smtClean="0">
                <a:solidFill>
                  <a:srgbClr val="660066"/>
                </a:solidFill>
                <a:latin typeface="Futura"/>
                <a:cs typeface="Futura"/>
              </a:rPr>
              <a:t>R</a:t>
            </a:r>
            <a:r>
              <a:rPr lang="en-US" sz="1200" i="1" baseline="-25000" dirty="0" smtClean="0">
                <a:solidFill>
                  <a:srgbClr val="660066"/>
                </a:solidFill>
                <a:latin typeface="Futura"/>
                <a:cs typeface="Futura"/>
              </a:rPr>
              <a:t>M</a:t>
            </a:r>
            <a:r>
              <a:rPr lang="en-US" sz="1200" dirty="0" smtClean="0">
                <a:solidFill>
                  <a:srgbClr val="660066"/>
                </a:solidFill>
                <a:latin typeface="Futura"/>
                <a:cs typeface="Futura"/>
              </a:rPr>
              <a:t>=2.07 cm)</a:t>
            </a:r>
            <a:r>
              <a:rPr lang="en-US" sz="1200" dirty="0" smtClean="0">
                <a:solidFill>
                  <a:srgbClr val="1B9FD6"/>
                </a:solidFill>
                <a:latin typeface="Futura"/>
                <a:cs typeface="Futura"/>
              </a:rPr>
              <a:t> </a:t>
            </a:r>
          </a:p>
          <a:p>
            <a:pPr marL="176400" indent="-176400">
              <a:buFont typeface="Wingdings" charset="2"/>
              <a:buChar char="§"/>
            </a:pPr>
            <a:r>
              <a:rPr lang="en-US" sz="1200" dirty="0" smtClean="0">
                <a:solidFill>
                  <a:srgbClr val="FF0000"/>
                </a:solidFill>
                <a:latin typeface="Futura"/>
                <a:cs typeface="Futura"/>
              </a:rPr>
              <a:t>BGO (</a:t>
            </a:r>
            <a:r>
              <a:rPr lang="en-US" sz="1200" i="1" dirty="0" smtClean="0">
                <a:solidFill>
                  <a:srgbClr val="FF0000"/>
                </a:solidFill>
                <a:latin typeface="Futura"/>
                <a:cs typeface="Futura"/>
              </a:rPr>
              <a:t>R</a:t>
            </a:r>
            <a:r>
              <a:rPr lang="en-US" sz="1200" i="1" baseline="-25000" dirty="0" smtClean="0">
                <a:solidFill>
                  <a:srgbClr val="FF0000"/>
                </a:solidFill>
                <a:latin typeface="Futura"/>
                <a:cs typeface="Futura"/>
              </a:rPr>
              <a:t>M</a:t>
            </a:r>
            <a:r>
              <a:rPr lang="en-US" sz="1200" dirty="0" smtClean="0">
                <a:solidFill>
                  <a:srgbClr val="FF0000"/>
                </a:solidFill>
                <a:latin typeface="Futura"/>
                <a:cs typeface="Futura"/>
              </a:rPr>
              <a:t>=2.23 cm)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926" y="3455021"/>
            <a:ext cx="1042740" cy="124123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296074" y="4693423"/>
            <a:ext cx="68048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latin typeface="Futura"/>
                <a:cs typeface="Futura"/>
              </a:rPr>
              <a:t>R2-D2 Droid</a:t>
            </a:r>
            <a:endParaRPr lang="en-US" sz="600" dirty="0"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66374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4872" y="1349426"/>
            <a:ext cx="2304000" cy="2321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09563" y="1429130"/>
            <a:ext cx="3004062" cy="2217084"/>
            <a:chOff x="1191421" y="814875"/>
            <a:chExt cx="6712548" cy="4954050"/>
          </a:xfrm>
        </p:grpSpPr>
        <p:pic>
          <p:nvPicPr>
            <p:cNvPr id="7" name="Picture 6" descr="res-cal-mmiss.gif"/>
            <p:cNvPicPr>
              <a:picLocks noChangeAspect="1"/>
            </p:cNvPicPr>
            <p:nvPr/>
          </p:nvPicPr>
          <p:blipFill rotWithShape="1">
            <a:blip r:embed="rId3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61" r="6251"/>
            <a:stretch/>
          </p:blipFill>
          <p:spPr>
            <a:xfrm>
              <a:off x="1191421" y="814875"/>
              <a:ext cx="6712548" cy="4954050"/>
            </a:xfrm>
            <a:prstGeom prst="rect">
              <a:avLst/>
            </a:prstGeom>
          </p:spPr>
        </p:pic>
        <p:sp>
          <p:nvSpPr>
            <p:cNvPr id="8" name="Diamond 7"/>
            <p:cNvSpPr/>
            <p:nvPr/>
          </p:nvSpPr>
          <p:spPr>
            <a:xfrm>
              <a:off x="3041678" y="4305311"/>
              <a:ext cx="168579" cy="160423"/>
            </a:xfrm>
            <a:prstGeom prst="diamond">
              <a:avLst/>
            </a:prstGeom>
            <a:solidFill>
              <a:srgbClr val="6600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82260" y="3884837"/>
              <a:ext cx="1001425" cy="361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660066"/>
                  </a:solidFill>
                </a:rPr>
                <a:t>LYSO</a:t>
              </a:r>
              <a:endParaRPr lang="en-US" sz="800" b="1" dirty="0">
                <a:solidFill>
                  <a:srgbClr val="660066"/>
                </a:solidFill>
              </a:endParaRPr>
            </a:p>
          </p:txBody>
        </p:sp>
        <p:sp>
          <p:nvSpPr>
            <p:cNvPr id="10" name="Diamond 9"/>
            <p:cNvSpPr/>
            <p:nvPr/>
          </p:nvSpPr>
          <p:spPr>
            <a:xfrm>
              <a:off x="3480961" y="4168409"/>
              <a:ext cx="168579" cy="160423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74616" y="3689675"/>
              <a:ext cx="874282" cy="361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FF0000"/>
                  </a:solidFill>
                </a:rPr>
                <a:t>BGO</a:t>
              </a:r>
              <a:endParaRPr lang="en-US" sz="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44504" y="5370799"/>
            <a:ext cx="7741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16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4296" y="1337267"/>
            <a:ext cx="4235955" cy="239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400" indent="-1764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Assume 20×20 mm</a:t>
            </a:r>
            <a:r>
              <a:rPr lang="en-US" sz="1200" baseline="30000" dirty="0" smtClean="0">
                <a:solidFill>
                  <a:srgbClr val="3C4C6C"/>
                </a:solidFill>
                <a:latin typeface="Futura"/>
                <a:cs typeface="Futura"/>
              </a:rPr>
              <a:t>2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 cells</a:t>
            </a:r>
          </a:p>
          <a:p>
            <a:pPr marL="176400" indent="-1764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At least 200 mm length</a:t>
            </a:r>
            <a:endParaRPr lang="en-US" sz="1200" baseline="30000" dirty="0" smtClean="0">
              <a:solidFill>
                <a:srgbClr val="3C4C6C"/>
              </a:solidFill>
              <a:latin typeface="Futura"/>
              <a:cs typeface="Futura"/>
            </a:endParaRPr>
          </a:p>
          <a:p>
            <a:pPr>
              <a:spcAft>
                <a:spcPts val="600"/>
              </a:spcAft>
              <a:buClr>
                <a:srgbClr val="1B9FD6"/>
              </a:buClr>
            </a:pPr>
            <a:r>
              <a:rPr lang="en-US" sz="1400" dirty="0">
                <a:latin typeface="Futura"/>
                <a:cs typeface="Futura"/>
              </a:rPr>
              <a:t>Our compromise</a:t>
            </a:r>
            <a:r>
              <a:rPr lang="en-US" sz="1400" dirty="0" smtClean="0">
                <a:latin typeface="Futura"/>
                <a:cs typeface="Futura"/>
              </a:rPr>
              <a:t>:</a:t>
            </a:r>
            <a:endParaRPr lang="en-US" sz="1400" dirty="0" smtClean="0">
              <a:solidFill>
                <a:srgbClr val="3C4C6C"/>
              </a:solidFill>
              <a:latin typeface="Futura"/>
              <a:cs typeface="Futura"/>
            </a:endParaRPr>
          </a:p>
          <a:p>
            <a:pPr marL="176400" indent="-1764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Target to magnet iron = 200 mm</a:t>
            </a:r>
          </a:p>
          <a:p>
            <a:pPr marL="176400" indent="-1764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Maximum angle = 83 </a:t>
            </a:r>
            <a:r>
              <a:rPr lang="en-US" sz="1200" dirty="0" err="1" smtClean="0">
                <a:solidFill>
                  <a:srgbClr val="3C4C6C"/>
                </a:solidFill>
                <a:latin typeface="Futura"/>
                <a:cs typeface="Futura"/>
              </a:rPr>
              <a:t>mrad</a:t>
            </a:r>
            <a:endParaRPr lang="en-US" sz="1200" dirty="0" smtClean="0">
              <a:solidFill>
                <a:srgbClr val="3C4C6C"/>
              </a:solidFill>
              <a:latin typeface="Futura"/>
              <a:cs typeface="Futura"/>
            </a:endParaRPr>
          </a:p>
          <a:p>
            <a:pPr marL="176400" indent="-1764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Target-calorimeter distance = </a:t>
            </a:r>
            <a:r>
              <a:rPr lang="en-US" sz="1200" dirty="0" smtClean="0">
                <a:solidFill>
                  <a:srgbClr val="1B9FD6"/>
                </a:solidFill>
                <a:latin typeface="Futura"/>
                <a:cs typeface="Futura"/>
              </a:rPr>
              <a:t>3 m</a:t>
            </a:r>
          </a:p>
          <a:p>
            <a:pPr marL="176400" indent="-1764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Calorimeter diameter</a:t>
            </a:r>
          </a:p>
          <a:p>
            <a:pPr marL="525600" lvl="1" indent="-1764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3000*0.083 + 1.5 cells = </a:t>
            </a:r>
            <a:r>
              <a:rPr lang="en-US" sz="1200" dirty="0" smtClean="0">
                <a:solidFill>
                  <a:srgbClr val="1B9FD6"/>
                </a:solidFill>
                <a:latin typeface="Futura"/>
                <a:cs typeface="Futura"/>
              </a:rPr>
              <a:t>560 mm</a:t>
            </a:r>
          </a:p>
          <a:p>
            <a:pPr marL="176400" indent="-1764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Inner hole = 5×5 cells</a:t>
            </a:r>
          </a:p>
          <a:p>
            <a:pPr marL="176400" indent="-1764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Total of </a:t>
            </a:r>
            <a:r>
              <a:rPr lang="en-US" sz="1200" dirty="0" smtClean="0">
                <a:solidFill>
                  <a:srgbClr val="1B9FD6"/>
                </a:solidFill>
                <a:latin typeface="Futura"/>
                <a:cs typeface="Futura"/>
              </a:rPr>
              <a:t>616 crystals 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(LYSO or BGO) = 50k cm</a:t>
            </a:r>
            <a:r>
              <a:rPr lang="en-US" sz="1200" baseline="30000" dirty="0" smtClean="0">
                <a:solidFill>
                  <a:srgbClr val="3C4C6C"/>
                </a:solidFill>
                <a:latin typeface="Futura"/>
                <a:cs typeface="Futura"/>
              </a:rPr>
              <a:t>3</a:t>
            </a:r>
            <a:endParaRPr lang="en-US" sz="12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64" y="4072502"/>
            <a:ext cx="2250416" cy="17595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625934" y="3889955"/>
            <a:ext cx="29704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1B9FD6"/>
              </a:buClr>
            </a:pPr>
            <a:r>
              <a:rPr lang="en-US" sz="1600" dirty="0" smtClean="0">
                <a:solidFill>
                  <a:srgbClr val="FF0000"/>
                </a:solidFill>
                <a:latin typeface="Futura"/>
                <a:cs typeface="Futura"/>
              </a:rPr>
              <a:t>Not less than 1.5M, </a:t>
            </a:r>
            <a:r>
              <a:rPr lang="en-US" sz="1600" dirty="0">
                <a:solidFill>
                  <a:srgbClr val="FF0000"/>
                </a:solidFill>
                <a:latin typeface="Futura"/>
                <a:cs typeface="Futura"/>
              </a:rPr>
              <a:t>but</a:t>
            </a:r>
            <a:r>
              <a:rPr lang="mr-IN" sz="1600" dirty="0">
                <a:solidFill>
                  <a:srgbClr val="FF0000"/>
                </a:solidFill>
                <a:latin typeface="Futura"/>
                <a:cs typeface="Futura"/>
              </a:rPr>
              <a:t>…</a:t>
            </a:r>
            <a:r>
              <a:rPr lang="en-US" sz="1600" dirty="0">
                <a:solidFill>
                  <a:srgbClr val="3C4C6C"/>
                </a:solidFill>
                <a:latin typeface="Futura"/>
                <a:cs typeface="Futura"/>
              </a:rPr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7684" y="3964178"/>
            <a:ext cx="2974398" cy="212948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625934" y="4415683"/>
            <a:ext cx="2795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Futura"/>
                <a:cs typeface="Futura"/>
              </a:rPr>
              <a:t>Thanks to L3 collaboration, prof. S. Ting and INFN management we had access to L3 BGO crystals (one end-cap)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64" y="5851963"/>
            <a:ext cx="25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3C4C6C"/>
                </a:solidFill>
                <a:latin typeface="Futura"/>
                <a:cs typeface="Futura"/>
              </a:rPr>
              <a:t>INFN </a:t>
            </a:r>
            <a:r>
              <a:rPr lang="en-US" sz="1000" dirty="0" smtClean="0">
                <a:solidFill>
                  <a:srgbClr val="3C4C6C"/>
                </a:solidFill>
                <a:latin typeface="Futura"/>
                <a:cs typeface="Futura"/>
              </a:rPr>
              <a:t>Rome team during the construction of the L3 calorimeter</a:t>
            </a:r>
            <a:endParaRPr lang="en-US" sz="1000" dirty="0">
              <a:solidFill>
                <a:srgbClr val="3C4C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Paolo Valente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665" y="1556556"/>
            <a:ext cx="4862287" cy="149479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3C4C6C"/>
                </a:solidFill>
              </a:rPr>
              <a:t>The motivations for searching a (light) mediator between the Standard Model and a new, </a:t>
            </a:r>
            <a:r>
              <a:rPr lang="en-US" sz="1600" dirty="0" smtClean="0">
                <a:solidFill>
                  <a:schemeClr val="tx1"/>
                </a:solidFill>
              </a:rPr>
              <a:t>dark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2E2224"/>
                </a:solidFill>
              </a:rPr>
              <a:t>sector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3C4C6C"/>
                </a:solidFill>
              </a:rPr>
              <a:t>has been very well discussed many times</a:t>
            </a:r>
          </a:p>
          <a:p>
            <a:pPr marL="170752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mr-IN" sz="1400" dirty="0" smtClean="0">
                <a:solidFill>
                  <a:srgbClr val="FF0000"/>
                </a:solidFill>
              </a:rPr>
              <a:t>arXiv</a:t>
            </a:r>
            <a:r>
              <a:rPr lang="mr-IN" sz="1400" dirty="0">
                <a:solidFill>
                  <a:srgbClr val="FF0000"/>
                </a:solidFill>
              </a:rPr>
              <a:t>:1608.08632 [hep-ph</a:t>
            </a:r>
            <a:r>
              <a:rPr lang="mr-IN" sz="1400" dirty="0" smtClean="0">
                <a:solidFill>
                  <a:srgbClr val="FF0000"/>
                </a:solidFill>
              </a:rPr>
              <a:t>]</a:t>
            </a:r>
            <a:endParaRPr lang="en-US" sz="16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16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1108" y="1532364"/>
            <a:ext cx="3967618" cy="22776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65484" y="3810000"/>
            <a:ext cx="2492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rgbClr val="6D6D71"/>
                </a:solidFill>
                <a:latin typeface="Futura"/>
                <a:cs typeface="Futura"/>
              </a:rPr>
              <a:t>Dark Sectors Workshop, SLAC, 28-30 Apr. 2016</a:t>
            </a:r>
            <a:endParaRPr lang="en-US" sz="700" dirty="0">
              <a:solidFill>
                <a:srgbClr val="6D6D71"/>
              </a:solidFill>
              <a:latin typeface="Futura"/>
              <a:cs typeface="Futu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665" y="4230703"/>
            <a:ext cx="751719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800" indent="172800">
              <a:spcBef>
                <a:spcPts val="1200"/>
              </a:spcBef>
              <a:spcAft>
                <a:spcPts val="600"/>
              </a:spcAft>
              <a:buClr>
                <a:srgbClr val="1B9FD6"/>
              </a:buClr>
              <a:buFont typeface="Arial"/>
              <a:buChar char="•"/>
            </a:pPr>
            <a:r>
              <a:rPr lang="en-US" sz="1600" dirty="0">
                <a:solidFill>
                  <a:srgbClr val="3C4C6C"/>
                </a:solidFill>
                <a:latin typeface="Futura"/>
                <a:cs typeface="Futura"/>
              </a:rPr>
              <a:t>No physics preamble, but I will instead give an overview of</a:t>
            </a:r>
            <a:r>
              <a:rPr lang="en-US" sz="1600" dirty="0" smtClean="0">
                <a:solidFill>
                  <a:srgbClr val="3C4C6C"/>
                </a:solidFill>
                <a:latin typeface="Futura"/>
                <a:cs typeface="Futura"/>
              </a:rPr>
              <a:t>:</a:t>
            </a:r>
          </a:p>
          <a:p>
            <a:pPr marL="915750" lvl="1" indent="-28575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rgbClr val="3C4C6C"/>
                </a:solidFill>
                <a:latin typeface="Futura"/>
                <a:cs typeface="Futura"/>
              </a:rPr>
              <a:t>The </a:t>
            </a:r>
            <a:r>
              <a:rPr lang="en-US" sz="1600" dirty="0">
                <a:solidFill>
                  <a:srgbClr val="3C4C6C"/>
                </a:solidFill>
                <a:latin typeface="Futura"/>
                <a:cs typeface="Futura"/>
              </a:rPr>
              <a:t>requirements for </a:t>
            </a:r>
            <a:r>
              <a:rPr lang="en-US" sz="1600" dirty="0">
                <a:solidFill>
                  <a:srgbClr val="16AFDE"/>
                </a:solidFill>
                <a:latin typeface="Futura"/>
                <a:cs typeface="Futura"/>
              </a:rPr>
              <a:t>PADME experiment </a:t>
            </a:r>
            <a:r>
              <a:rPr lang="en-US" sz="1600" dirty="0">
                <a:solidFill>
                  <a:srgbClr val="3C4C6C"/>
                </a:solidFill>
                <a:latin typeface="Futura"/>
                <a:cs typeface="Futura"/>
              </a:rPr>
              <a:t>and the </a:t>
            </a:r>
            <a:r>
              <a:rPr lang="en-US" sz="1600" dirty="0" smtClean="0">
                <a:solidFill>
                  <a:srgbClr val="16AFDE"/>
                </a:solidFill>
                <a:latin typeface="Futura"/>
                <a:cs typeface="Futura"/>
              </a:rPr>
              <a:t>beam</a:t>
            </a:r>
          </a:p>
          <a:p>
            <a:pPr marL="915750" lvl="1" indent="-28575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rgbClr val="3C4C6C"/>
                </a:solidFill>
                <a:latin typeface="Futura"/>
                <a:cs typeface="Futura"/>
              </a:rPr>
              <a:t>The </a:t>
            </a:r>
            <a:r>
              <a:rPr lang="en-US" sz="1600" dirty="0">
                <a:solidFill>
                  <a:srgbClr val="3C4C6C"/>
                </a:solidFill>
                <a:latin typeface="Futura"/>
                <a:cs typeface="Futura"/>
              </a:rPr>
              <a:t>status of the PADME experiment </a:t>
            </a:r>
            <a:r>
              <a:rPr lang="en-US" sz="1600" dirty="0" smtClean="0">
                <a:solidFill>
                  <a:srgbClr val="16AFDE"/>
                </a:solidFill>
                <a:latin typeface="Futura"/>
                <a:cs typeface="Futura"/>
              </a:rPr>
              <a:t>construction</a:t>
            </a:r>
          </a:p>
          <a:p>
            <a:pPr marL="915750" lvl="1" indent="-28575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rgbClr val="3C4C6C"/>
                </a:solidFill>
                <a:latin typeface="Futura"/>
                <a:cs typeface="Futura"/>
              </a:rPr>
              <a:t>The </a:t>
            </a:r>
            <a:r>
              <a:rPr lang="en-US" sz="1600" dirty="0">
                <a:solidFill>
                  <a:srgbClr val="3C4C6C"/>
                </a:solidFill>
                <a:latin typeface="Futura"/>
                <a:cs typeface="Futura"/>
              </a:rPr>
              <a:t>program </a:t>
            </a:r>
            <a:r>
              <a:rPr lang="en-US" sz="1600" dirty="0" smtClean="0">
                <a:solidFill>
                  <a:srgbClr val="3C4C6C"/>
                </a:solidFill>
                <a:latin typeface="Futura"/>
                <a:cs typeface="Futura"/>
              </a:rPr>
              <a:t>of physics </a:t>
            </a:r>
            <a:r>
              <a:rPr lang="en-US" sz="1600" dirty="0" smtClean="0">
                <a:solidFill>
                  <a:srgbClr val="16AFDE"/>
                </a:solidFill>
                <a:latin typeface="Futura"/>
                <a:cs typeface="Futura"/>
              </a:rPr>
              <a:t>runs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24498" y="5370799"/>
            <a:ext cx="503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1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78355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Paolo Valente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status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6309" y="1866618"/>
            <a:ext cx="2106588" cy="3062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3" y="1336823"/>
            <a:ext cx="4331472" cy="17789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6866" y="2457047"/>
            <a:ext cx="187743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1B9FD6"/>
                </a:solidFill>
                <a:latin typeface="Futura"/>
                <a:cs typeface="Futura"/>
              </a:rPr>
              <a:t>HZC XP1911 19 mm PMT</a:t>
            </a:r>
            <a:endParaRPr lang="en-US" sz="1000" dirty="0">
              <a:solidFill>
                <a:srgbClr val="1B9FD6"/>
              </a:solidFill>
              <a:latin typeface="Futura"/>
              <a:cs typeface="Futu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0980" y="3818321"/>
            <a:ext cx="24088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000" dirty="0" smtClean="0">
                <a:latin typeface="Futura"/>
                <a:cs typeface="Futura"/>
              </a:rPr>
              <a:t>650×, </a:t>
            </a:r>
            <a:r>
              <a:rPr lang="en-US" sz="1000" dirty="0" smtClean="0">
                <a:solidFill>
                  <a:srgbClr val="FF0000"/>
                </a:solidFill>
                <a:latin typeface="Futura"/>
                <a:cs typeface="Futura"/>
              </a:rPr>
              <a:t>tender assigned</a:t>
            </a:r>
            <a:endParaRPr lang="en-US" sz="1000" dirty="0">
              <a:solidFill>
                <a:srgbClr val="FF0000"/>
              </a:solidFill>
              <a:latin typeface="Futura"/>
              <a:cs typeface="Futura"/>
            </a:endParaRPr>
          </a:p>
          <a:p>
            <a:pPr marL="171450" indent="-171450">
              <a:buClr>
                <a:srgbClr val="1B9FD6"/>
              </a:buClr>
              <a:buFont typeface="Wingdings" charset="2"/>
              <a:buChar char="§"/>
            </a:pPr>
            <a:r>
              <a:rPr lang="en-US" sz="1000" dirty="0" smtClean="0">
                <a:latin typeface="Futura"/>
                <a:cs typeface="Futura"/>
              </a:rPr>
              <a:t>HV supply: </a:t>
            </a:r>
            <a:r>
              <a:rPr lang="en-US" sz="1000" dirty="0" smtClean="0">
                <a:solidFill>
                  <a:srgbClr val="FF6600"/>
                </a:solidFill>
                <a:latin typeface="Futura"/>
                <a:cs typeface="Futura"/>
              </a:rPr>
              <a:t>tender on-going</a:t>
            </a:r>
            <a:endParaRPr lang="en-US" sz="1000" dirty="0">
              <a:solidFill>
                <a:srgbClr val="FF6600"/>
              </a:solidFill>
              <a:latin typeface="Futura"/>
              <a:cs typeface="Futu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0915" y="4861837"/>
            <a:ext cx="1851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1B9FD6"/>
              </a:buClr>
              <a:buFont typeface="Wingdings" charset="2"/>
              <a:buChar char="§"/>
            </a:pPr>
            <a:r>
              <a:rPr lang="en-US" sz="1000" dirty="0" smtClean="0">
                <a:latin typeface="Futura"/>
                <a:cs typeface="Futura"/>
              </a:rPr>
              <a:t>Mechanical structure and assembly procedure being finalized</a:t>
            </a:r>
            <a:endParaRPr lang="en-US" sz="1000" dirty="0">
              <a:latin typeface="Futura"/>
              <a:cs typeface="Futura"/>
            </a:endParaRPr>
          </a:p>
        </p:txBody>
      </p:sp>
      <p:pic>
        <p:nvPicPr>
          <p:cNvPr id="15" name="Picture 14" descr="Foto 08-06-16, 10 50 23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4533" y="4634227"/>
            <a:ext cx="2498957" cy="1675539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786310" y="4861837"/>
            <a:ext cx="2641544" cy="10926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000" dirty="0" smtClean="0">
                <a:latin typeface="Futura"/>
                <a:cs typeface="Futura"/>
              </a:rPr>
              <a:t>Crystals preparation </a:t>
            </a:r>
            <a:r>
              <a:rPr lang="en-US" sz="1000" dirty="0" smtClean="0">
                <a:solidFill>
                  <a:srgbClr val="FF0000"/>
                </a:solidFill>
                <a:latin typeface="Futura"/>
                <a:cs typeface="Futura"/>
              </a:rPr>
              <a:t>completed</a:t>
            </a:r>
            <a:r>
              <a:rPr lang="en-US" sz="1000" dirty="0" smtClean="0">
                <a:latin typeface="Futura"/>
                <a:cs typeface="Futura"/>
              </a:rPr>
              <a:t> </a:t>
            </a:r>
          </a:p>
          <a:p>
            <a:pPr marL="378000" lvl="1" indent="-17145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900" dirty="0">
                <a:latin typeface="Futura"/>
                <a:cs typeface="Futura"/>
              </a:rPr>
              <a:t>E</a:t>
            </a:r>
            <a:r>
              <a:rPr lang="en-US" sz="900" dirty="0" smtClean="0">
                <a:latin typeface="Futura"/>
                <a:cs typeface="Futura"/>
              </a:rPr>
              <a:t>xtracted from L3 barrel</a:t>
            </a:r>
            <a:endParaRPr lang="en-US" sz="1000" dirty="0" smtClean="0">
              <a:latin typeface="Futura"/>
              <a:cs typeface="Futura"/>
            </a:endParaRPr>
          </a:p>
          <a:p>
            <a:pPr marL="378000" lvl="1" indent="-17145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900" dirty="0" smtClean="0">
                <a:latin typeface="Futura"/>
                <a:cs typeface="Futura"/>
              </a:rPr>
              <a:t>High-temperature annealing </a:t>
            </a:r>
          </a:p>
          <a:p>
            <a:pPr marL="171450" indent="-17145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000" dirty="0" smtClean="0">
                <a:latin typeface="Futura"/>
                <a:cs typeface="Futura"/>
              </a:rPr>
              <a:t>Machining, gluing and painting: </a:t>
            </a:r>
            <a:r>
              <a:rPr lang="en-US" sz="1000" dirty="0" smtClean="0">
                <a:solidFill>
                  <a:srgbClr val="FF0000"/>
                </a:solidFill>
                <a:latin typeface="Futura"/>
                <a:cs typeface="Futura"/>
              </a:rPr>
              <a:t>tender assigned</a:t>
            </a:r>
            <a:endParaRPr lang="en-US" sz="10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2" r="4165"/>
          <a:stretch/>
        </p:blipFill>
        <p:spPr>
          <a:xfrm>
            <a:off x="4575896" y="3961108"/>
            <a:ext cx="2113303" cy="208625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48506" y="6035847"/>
            <a:ext cx="33839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1B9FD6"/>
              </a:buClr>
              <a:buFont typeface="Wingdings" charset="2"/>
              <a:buChar char="§"/>
            </a:pPr>
            <a:r>
              <a:rPr lang="en-US" sz="1000" dirty="0">
                <a:latin typeface="Futura"/>
                <a:cs typeface="Futura"/>
              </a:rPr>
              <a:t>W</a:t>
            </a:r>
            <a:r>
              <a:rPr lang="en-US" sz="1000" dirty="0" smtClean="0">
                <a:latin typeface="Futura"/>
                <a:cs typeface="Futura"/>
              </a:rPr>
              <a:t>aveform digitizers: </a:t>
            </a:r>
            <a:r>
              <a:rPr lang="en-US" sz="1000" dirty="0" smtClean="0">
                <a:solidFill>
                  <a:srgbClr val="FF0000"/>
                </a:solidFill>
                <a:latin typeface="Futura"/>
                <a:cs typeface="Futura"/>
              </a:rPr>
              <a:t>tender assigned</a:t>
            </a:r>
          </a:p>
          <a:p>
            <a:pPr marL="628650" lvl="1" indent="-171450">
              <a:buClr>
                <a:srgbClr val="1B9FD6"/>
              </a:buClr>
              <a:buFont typeface="Wingdings" charset="2"/>
              <a:buChar char="§"/>
            </a:pPr>
            <a:r>
              <a:rPr lang="en-US" sz="1000" dirty="0">
                <a:latin typeface="Futura"/>
                <a:cs typeface="Futura"/>
              </a:rPr>
              <a:t>1 </a:t>
            </a:r>
            <a:r>
              <a:rPr lang="mr-IN" sz="1000" dirty="0">
                <a:latin typeface="Futura"/>
                <a:cs typeface="Futura"/>
              </a:rPr>
              <a:t>–</a:t>
            </a:r>
            <a:r>
              <a:rPr lang="en-US" sz="1000" dirty="0">
                <a:latin typeface="Futura"/>
                <a:cs typeface="Futura"/>
              </a:rPr>
              <a:t> 5 GS/</a:t>
            </a:r>
            <a:r>
              <a:rPr lang="en-US" sz="1000" dirty="0" smtClean="0">
                <a:latin typeface="Futura"/>
                <a:cs typeface="Futura"/>
              </a:rPr>
              <a:t>s</a:t>
            </a:r>
          </a:p>
          <a:p>
            <a:pPr marL="628650" lvl="1" indent="-171450">
              <a:buClr>
                <a:srgbClr val="1B9FD6"/>
              </a:buClr>
              <a:buFont typeface="Wingdings" charset="2"/>
              <a:buChar char="§"/>
            </a:pPr>
            <a:r>
              <a:rPr lang="en-US" sz="1000" dirty="0" smtClean="0">
                <a:latin typeface="Futura"/>
                <a:cs typeface="Futura"/>
              </a:rPr>
              <a:t>896 </a:t>
            </a:r>
            <a:r>
              <a:rPr lang="en-US" sz="1000" dirty="0">
                <a:latin typeface="Futura"/>
                <a:cs typeface="Futura"/>
              </a:rPr>
              <a:t>channels</a:t>
            </a:r>
          </a:p>
          <a:p>
            <a:pPr marL="628650" lvl="1" indent="-171450">
              <a:buClr>
                <a:srgbClr val="1B9FD6"/>
              </a:buClr>
              <a:buFont typeface="Wingdings" charset="2"/>
              <a:buChar char="§"/>
            </a:pPr>
            <a:r>
              <a:rPr lang="en-US" sz="1000" dirty="0" smtClean="0">
                <a:latin typeface="Futura"/>
                <a:cs typeface="Futura"/>
              </a:rPr>
              <a:t>Calorimeter + Veto detectors + Target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6837" y="1353272"/>
            <a:ext cx="2484000" cy="183938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86056" y="3212979"/>
            <a:ext cx="211330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1B9FD6"/>
              </a:buClr>
              <a:buFont typeface="Wingdings" charset="2"/>
              <a:buChar char="§"/>
            </a:pPr>
            <a:r>
              <a:rPr lang="en-US" sz="1000" dirty="0" smtClean="0">
                <a:latin typeface="Futura"/>
                <a:cs typeface="Futura"/>
              </a:rPr>
              <a:t>5×5 prototype: energy resolution </a:t>
            </a:r>
            <a:r>
              <a:rPr lang="en-US" sz="1000" dirty="0" smtClean="0">
                <a:solidFill>
                  <a:srgbClr val="1B9FD6"/>
                </a:solidFill>
                <a:latin typeface="Futura"/>
                <a:cs typeface="Futura"/>
              </a:rPr>
              <a:t>2.3% at 1 </a:t>
            </a:r>
            <a:r>
              <a:rPr lang="en-US" sz="1000" dirty="0" err="1" smtClean="0">
                <a:solidFill>
                  <a:srgbClr val="1B9FD6"/>
                </a:solidFill>
                <a:latin typeface="Futura"/>
                <a:cs typeface="Futura"/>
              </a:rPr>
              <a:t>GeV</a:t>
            </a:r>
            <a:endParaRPr lang="en-US" sz="1000" dirty="0">
              <a:solidFill>
                <a:srgbClr val="1B9FD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44504" y="5370799"/>
            <a:ext cx="77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17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  <p:pic>
        <p:nvPicPr>
          <p:cNvPr id="17" name="Picture 16" descr="20160525_144510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7926" y="2698601"/>
            <a:ext cx="1973986" cy="111051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5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242" y="1348889"/>
            <a:ext cx="4621097" cy="208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Feb</a:t>
            </a:r>
            <a:r>
              <a:rPr lang="it-IT" dirty="0" smtClean="0"/>
              <a:t>. 15th,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Veto detectors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44504" y="5370799"/>
            <a:ext cx="779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18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2" y="3501404"/>
            <a:ext cx="2273750" cy="2383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0980" y="3501404"/>
            <a:ext cx="2253359" cy="23838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11980" y="3523757"/>
            <a:ext cx="4311929" cy="214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400" indent="-176400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</a:pPr>
            <a:r>
              <a:rPr lang="en-US" sz="1400" dirty="0">
                <a:solidFill>
                  <a:srgbClr val="1B9FD6"/>
                </a:solidFill>
                <a:latin typeface="Futura"/>
                <a:cs typeface="Futura"/>
              </a:rPr>
              <a:t>10×10x180 mm</a:t>
            </a:r>
            <a:r>
              <a:rPr lang="en-US" sz="1400" baseline="30000" dirty="0">
                <a:solidFill>
                  <a:srgbClr val="1B9FD6"/>
                </a:solidFill>
                <a:latin typeface="Futura"/>
                <a:cs typeface="Futura"/>
              </a:rPr>
              <a:t>3</a:t>
            </a:r>
            <a:r>
              <a:rPr lang="en-US" sz="1400" dirty="0">
                <a:solidFill>
                  <a:srgbClr val="1B9FD6"/>
                </a:solidFill>
                <a:latin typeface="Futura"/>
                <a:cs typeface="Futura"/>
              </a:rPr>
              <a:t> </a:t>
            </a:r>
            <a:r>
              <a:rPr lang="en-US" sz="1400" dirty="0" smtClean="0">
                <a:solidFill>
                  <a:srgbClr val="1B9FD6"/>
                </a:solidFill>
                <a:latin typeface="Futura"/>
                <a:cs typeface="Futura"/>
              </a:rPr>
              <a:t>scintillator</a:t>
            </a:r>
            <a:endParaRPr lang="en-US" sz="1400" dirty="0" smtClean="0">
              <a:solidFill>
                <a:srgbClr val="3C4C6C"/>
              </a:solidFill>
              <a:latin typeface="Futura"/>
              <a:cs typeface="Futura"/>
            </a:endParaRPr>
          </a:p>
          <a:p>
            <a:pPr marL="176400" indent="-176400">
              <a:lnSpc>
                <a:spcPct val="80000"/>
              </a:lnSpc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3C4C6C"/>
                </a:solidFill>
                <a:latin typeface="Futura"/>
                <a:cs typeface="Futura"/>
              </a:rPr>
              <a:t>Design </a:t>
            </a:r>
            <a:r>
              <a:rPr lang="en-US" sz="1400" dirty="0">
                <a:solidFill>
                  <a:srgbClr val="3C4C6C"/>
                </a:solidFill>
                <a:latin typeface="Futura"/>
                <a:cs typeface="Futura"/>
              </a:rPr>
              <a:t>of the mechanics </a:t>
            </a:r>
            <a:r>
              <a:rPr lang="en-US" sz="1400" dirty="0">
                <a:solidFill>
                  <a:srgbClr val="FF0000"/>
                </a:solidFill>
                <a:latin typeface="Futura"/>
                <a:cs typeface="Futura"/>
              </a:rPr>
              <a:t>ready</a:t>
            </a:r>
          </a:p>
          <a:p>
            <a:pPr marL="525600" lvl="1" indent="-176400">
              <a:lnSpc>
                <a:spcPct val="80000"/>
              </a:lnSpc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>
                <a:solidFill>
                  <a:srgbClr val="3C4C6C"/>
                </a:solidFill>
                <a:latin typeface="Futura"/>
                <a:cs typeface="Futura"/>
              </a:rPr>
              <a:t>Prototype of the 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assembly </a:t>
            </a:r>
            <a:r>
              <a:rPr lang="en-US" sz="1200" dirty="0">
                <a:solidFill>
                  <a:srgbClr val="FF0000"/>
                </a:solidFill>
                <a:latin typeface="Futura"/>
                <a:cs typeface="Futura"/>
              </a:rPr>
              <a:t>ready</a:t>
            </a:r>
          </a:p>
          <a:p>
            <a:pPr marL="176400" indent="-176400">
              <a:lnSpc>
                <a:spcPct val="80000"/>
              </a:lnSpc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400" dirty="0">
                <a:solidFill>
                  <a:srgbClr val="3C4C6C"/>
                </a:solidFill>
                <a:latin typeface="Futura"/>
                <a:cs typeface="Futura"/>
              </a:rPr>
              <a:t>Prototype electronics </a:t>
            </a:r>
            <a:r>
              <a:rPr lang="en-US" sz="1400" dirty="0" smtClean="0">
                <a:solidFill>
                  <a:srgbClr val="FF0000"/>
                </a:solidFill>
                <a:latin typeface="Futura"/>
                <a:cs typeface="Futura"/>
              </a:rPr>
              <a:t>on-going</a:t>
            </a:r>
            <a:endParaRPr lang="en-US" sz="1400" dirty="0">
              <a:solidFill>
                <a:srgbClr val="FF0000"/>
              </a:solidFill>
              <a:latin typeface="Futura"/>
              <a:cs typeface="Futura"/>
            </a:endParaRPr>
          </a:p>
          <a:p>
            <a:pPr marL="525600" lvl="1" indent="-176400">
              <a:lnSpc>
                <a:spcPct val="80000"/>
              </a:lnSpc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FF0000"/>
                </a:solidFill>
                <a:latin typeface="Futura"/>
                <a:cs typeface="Futura"/>
              </a:rPr>
              <a:t>Test-beam in </a:t>
            </a:r>
            <a:r>
              <a:rPr lang="en-US" sz="1200" dirty="0" smtClean="0">
                <a:solidFill>
                  <a:srgbClr val="FF0000"/>
                </a:solidFill>
                <a:latin typeface="Futura"/>
                <a:cs typeface="Futura"/>
              </a:rPr>
              <a:t>April</a:t>
            </a:r>
            <a:endParaRPr lang="en-US" sz="1200" dirty="0" smtClean="0">
              <a:solidFill>
                <a:srgbClr val="3C4C6C"/>
              </a:solidFill>
              <a:latin typeface="Futura"/>
              <a:cs typeface="Futura"/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endParaRPr lang="en-US" sz="1400" dirty="0" smtClean="0">
              <a:solidFill>
                <a:srgbClr val="3C4C6C"/>
              </a:solidFill>
              <a:latin typeface="Futura"/>
              <a:cs typeface="Futura"/>
            </a:endParaRPr>
          </a:p>
          <a:p>
            <a:pPr marL="176400" indent="-176400">
              <a:lnSpc>
                <a:spcPct val="80000"/>
              </a:lnSpc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3C4C6C"/>
                </a:solidFill>
                <a:latin typeface="Futura"/>
                <a:cs typeface="Futura"/>
              </a:rPr>
              <a:t>All scintillator bars </a:t>
            </a:r>
            <a:r>
              <a:rPr lang="en-US" sz="1400" dirty="0" smtClean="0">
                <a:solidFill>
                  <a:srgbClr val="FF0000"/>
                </a:solidFill>
                <a:latin typeface="Futura"/>
                <a:cs typeface="Futura"/>
              </a:rPr>
              <a:t>delivered</a:t>
            </a:r>
          </a:p>
          <a:p>
            <a:pPr marL="176400" indent="-176400">
              <a:lnSpc>
                <a:spcPct val="80000"/>
              </a:lnSpc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3C4C6C"/>
                </a:solidFill>
                <a:latin typeface="Futura"/>
                <a:cs typeface="Futura"/>
              </a:rPr>
              <a:t>Read-out by same digitizing system as calorimeter</a:t>
            </a:r>
            <a:endParaRPr lang="en-US" sz="14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2" y="1367294"/>
            <a:ext cx="4265744" cy="203476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811980" y="1339687"/>
            <a:ext cx="431193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400" lvl="1" indent="-1764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400" dirty="0">
                <a:solidFill>
                  <a:srgbClr val="3C4C6C"/>
                </a:solidFill>
                <a:latin typeface="Futura"/>
                <a:cs typeface="Futura"/>
              </a:rPr>
              <a:t>Time resolution better than </a:t>
            </a:r>
            <a:r>
              <a:rPr lang="en-US" sz="1400" dirty="0" smtClean="0">
                <a:solidFill>
                  <a:srgbClr val="1B9FD6"/>
                </a:solidFill>
                <a:latin typeface="Futura"/>
                <a:cs typeface="Futura"/>
              </a:rPr>
              <a:t>500 </a:t>
            </a:r>
            <a:r>
              <a:rPr lang="en-US" sz="1400" dirty="0" err="1" smtClean="0">
                <a:solidFill>
                  <a:srgbClr val="1B9FD6"/>
                </a:solidFill>
                <a:latin typeface="Futura"/>
                <a:cs typeface="Futura"/>
              </a:rPr>
              <a:t>ps</a:t>
            </a:r>
            <a:endParaRPr lang="en-US" sz="1400" dirty="0" smtClean="0">
              <a:solidFill>
                <a:srgbClr val="1B9FD6"/>
              </a:solidFill>
              <a:latin typeface="Futura"/>
              <a:cs typeface="Futura"/>
            </a:endParaRPr>
          </a:p>
          <a:p>
            <a:pPr marL="176400" lvl="1" indent="-1764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3C4C6C"/>
                </a:solidFill>
                <a:latin typeface="Futura"/>
                <a:cs typeface="Futura"/>
              </a:rPr>
              <a:t>Momentum </a:t>
            </a:r>
            <a:r>
              <a:rPr lang="en-US" sz="1400" dirty="0">
                <a:solidFill>
                  <a:srgbClr val="3C4C6C"/>
                </a:solidFill>
                <a:latin typeface="Futura"/>
                <a:cs typeface="Futura"/>
              </a:rPr>
              <a:t>resolution of </a:t>
            </a:r>
            <a:r>
              <a:rPr lang="en-US" sz="1400" dirty="0">
                <a:solidFill>
                  <a:srgbClr val="1B9FD6"/>
                </a:solidFill>
                <a:latin typeface="Futura"/>
                <a:cs typeface="Futura"/>
              </a:rPr>
              <a:t>few %</a:t>
            </a:r>
            <a:r>
              <a:rPr lang="en-US" sz="1400" dirty="0">
                <a:solidFill>
                  <a:srgbClr val="3C4C6C"/>
                </a:solidFill>
                <a:latin typeface="Futura"/>
                <a:cs typeface="Futura"/>
              </a:rPr>
              <a:t> based on impact </a:t>
            </a:r>
            <a:r>
              <a:rPr lang="en-US" sz="1400" dirty="0" smtClean="0">
                <a:solidFill>
                  <a:srgbClr val="3C4C6C"/>
                </a:solidFill>
                <a:latin typeface="Futura"/>
                <a:cs typeface="Futura"/>
              </a:rPr>
              <a:t>position</a:t>
            </a:r>
          </a:p>
          <a:p>
            <a:pPr marL="176400" lvl="1" indent="-1764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3C4C6C"/>
                </a:solidFill>
                <a:latin typeface="Futura"/>
                <a:cs typeface="Futura"/>
              </a:rPr>
              <a:t>Efficiency </a:t>
            </a:r>
            <a:r>
              <a:rPr lang="en-US" sz="1400" dirty="0">
                <a:solidFill>
                  <a:srgbClr val="3C4C6C"/>
                </a:solidFill>
                <a:latin typeface="Futura"/>
                <a:cs typeface="Futura"/>
              </a:rPr>
              <a:t>better than 99.5% for </a:t>
            </a:r>
            <a:r>
              <a:rPr lang="en-US" sz="1400" dirty="0" smtClean="0">
                <a:solidFill>
                  <a:srgbClr val="3C4C6C"/>
                </a:solidFill>
                <a:latin typeface="Futura"/>
                <a:cs typeface="Futura"/>
              </a:rPr>
              <a:t>MIPs</a:t>
            </a:r>
          </a:p>
          <a:p>
            <a:pPr marL="176400" lvl="1" indent="-1764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1B9FD6"/>
                </a:solidFill>
                <a:latin typeface="Futura"/>
                <a:cs typeface="Futura"/>
              </a:rPr>
              <a:t>Low </a:t>
            </a:r>
            <a:r>
              <a:rPr lang="en-US" sz="1400" dirty="0">
                <a:solidFill>
                  <a:srgbClr val="1B9FD6"/>
                </a:solidFill>
                <a:latin typeface="Futura"/>
                <a:cs typeface="Futura"/>
              </a:rPr>
              <a:t>energy </a:t>
            </a:r>
            <a:r>
              <a:rPr lang="en-US" sz="1400" dirty="0">
                <a:solidFill>
                  <a:srgbClr val="3C4C6C"/>
                </a:solidFill>
                <a:latin typeface="Futura"/>
                <a:cs typeface="Futura"/>
              </a:rPr>
              <a:t>part inside the magnet </a:t>
            </a:r>
            <a:r>
              <a:rPr lang="en-US" sz="1400" dirty="0" smtClean="0">
                <a:solidFill>
                  <a:srgbClr val="3C4C6C"/>
                </a:solidFill>
                <a:latin typeface="Futura"/>
                <a:cs typeface="Futura"/>
              </a:rPr>
              <a:t>gap</a:t>
            </a:r>
          </a:p>
          <a:p>
            <a:pPr marL="176400" lvl="1" indent="-1764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1B9FD6"/>
                </a:solidFill>
                <a:latin typeface="Futura"/>
                <a:cs typeface="Futura"/>
              </a:rPr>
              <a:t>High </a:t>
            </a:r>
            <a:r>
              <a:rPr lang="en-US" sz="1400" dirty="0">
                <a:solidFill>
                  <a:srgbClr val="1B9FD6"/>
                </a:solidFill>
                <a:latin typeface="Futura"/>
                <a:cs typeface="Futura"/>
              </a:rPr>
              <a:t>energy </a:t>
            </a:r>
            <a:r>
              <a:rPr lang="en-US" sz="1400" dirty="0">
                <a:solidFill>
                  <a:srgbClr val="3C4C6C"/>
                </a:solidFill>
                <a:latin typeface="Futura"/>
                <a:cs typeface="Futura"/>
              </a:rPr>
              <a:t>part close to not interacting beam</a:t>
            </a:r>
          </a:p>
        </p:txBody>
      </p:sp>
    </p:spTree>
    <p:extLst>
      <p:ext uri="{BB962C8B-B14F-4D97-AF65-F5344CB8AC3E}">
        <p14:creationId xmlns:p14="http://schemas.microsoft.com/office/powerpoint/2010/main" val="157920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Veto detectors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16" y="1613821"/>
            <a:ext cx="6736661" cy="422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3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vessel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44504" y="5370799"/>
            <a:ext cx="773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19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364" y="1548597"/>
            <a:ext cx="3568365" cy="2908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87" y="1573160"/>
            <a:ext cx="4076214" cy="2351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4683" y="4020448"/>
            <a:ext cx="3877949" cy="235811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300228" y="1885018"/>
            <a:ext cx="644904" cy="5059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548199" y="1568335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Futura"/>
                <a:cs typeface="Futura"/>
              </a:rPr>
              <a:t>Low energy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Futura"/>
                <a:cs typeface="Futura"/>
              </a:rPr>
              <a:t>e+ veto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47746" y="2901357"/>
            <a:ext cx="598482" cy="5218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30634" y="2604516"/>
            <a:ext cx="18826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Futura"/>
                <a:cs typeface="Futura"/>
              </a:rPr>
              <a:t>High energy </a:t>
            </a:r>
            <a:r>
              <a:rPr lang="en-US" sz="1200" dirty="0">
                <a:solidFill>
                  <a:srgbClr val="FF0000"/>
                </a:solidFill>
                <a:latin typeface="Futura"/>
                <a:cs typeface="Futura"/>
              </a:rPr>
              <a:t>e+ veto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740441" y="2901357"/>
            <a:ext cx="446260" cy="948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736255" y="2658874"/>
            <a:ext cx="694513" cy="8379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100119" y="3467035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Futura"/>
                <a:cs typeface="Futura"/>
              </a:rPr>
              <a:t>Low energy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Futura"/>
                <a:cs typeface="Futura"/>
              </a:rPr>
              <a:t>e+ veto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352634" y="4779709"/>
            <a:ext cx="582601" cy="349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935235" y="4597704"/>
            <a:ext cx="1300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Futura"/>
                <a:cs typeface="Futura"/>
              </a:rPr>
              <a:t>Target region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340779"/>
            <a:ext cx="3254793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400" lvl="1" indent="-1764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Secondary vacuum (not UHV)</a:t>
            </a:r>
          </a:p>
          <a:p>
            <a:pPr marL="176400" lvl="1" indent="-1764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Design dictated by:</a:t>
            </a:r>
          </a:p>
          <a:p>
            <a:pPr marL="525600" lvl="2" indent="-1764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Magnet constraints</a:t>
            </a:r>
          </a:p>
          <a:p>
            <a:pPr marL="525600" lvl="2" indent="-1764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Calorimeter distance</a:t>
            </a:r>
          </a:p>
          <a:p>
            <a:pPr marL="525600" lvl="2" indent="-1764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Veto detectors positioning</a:t>
            </a:r>
          </a:p>
          <a:p>
            <a:pPr marL="176400" lvl="1" indent="-1764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Target region also acting as interface to the beam-line</a:t>
            </a:r>
            <a:endParaRPr lang="en-US" sz="12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97808" y="3780413"/>
            <a:ext cx="10864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Futura"/>
                <a:cs typeface="Futura"/>
              </a:rPr>
              <a:t>Not interacting e</a:t>
            </a:r>
            <a:r>
              <a:rPr lang="en-US" sz="8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+</a:t>
            </a:r>
            <a:r>
              <a:rPr lang="en-US" sz="800" dirty="0" smtClean="0">
                <a:solidFill>
                  <a:srgbClr val="FF0000"/>
                </a:solidFill>
                <a:latin typeface="Futura"/>
                <a:cs typeface="Futura"/>
              </a:rPr>
              <a:t> window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7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Bremsstrahlung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75" y="1638996"/>
            <a:ext cx="3599231" cy="2427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shot 2016-11-15 16.32.55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4" t="1521"/>
          <a:stretch/>
        </p:blipFill>
        <p:spPr>
          <a:xfrm>
            <a:off x="4201416" y="1653177"/>
            <a:ext cx="4105785" cy="14935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14468" y="31518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5738" indent="-185738">
              <a:buClr>
                <a:srgbClr val="1B9FD6"/>
              </a:buClr>
              <a:buFont typeface="Wingdings" charset="2"/>
              <a:buChar char="§"/>
            </a:pPr>
            <a:r>
              <a:rPr lang="en-GB" sz="1200" dirty="0">
                <a:solidFill>
                  <a:srgbClr val="3C4C6C"/>
                </a:solidFill>
                <a:latin typeface="Futura"/>
                <a:cs typeface="Futura"/>
              </a:rPr>
              <a:t>The scintillating </a:t>
            </a: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bars e</a:t>
            </a:r>
            <a:r>
              <a:rPr lang="en-GB" sz="1200" dirty="0" smtClean="0">
                <a:solidFill>
                  <a:srgbClr val="3C4C6C"/>
                </a:solidFill>
                <a:latin typeface="Symbol" charset="2"/>
                <a:cs typeface="Symbol" charset="2"/>
              </a:rPr>
              <a:t>+</a:t>
            </a: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 veto does not </a:t>
            </a:r>
            <a:r>
              <a:rPr lang="en-GB" sz="1200" dirty="0">
                <a:solidFill>
                  <a:srgbClr val="3C4C6C"/>
                </a:solidFill>
                <a:latin typeface="Futura"/>
                <a:cs typeface="Futura"/>
              </a:rPr>
              <a:t>work for </a:t>
            </a:r>
            <a:r>
              <a:rPr lang="en-GB" sz="1200" dirty="0">
                <a:solidFill>
                  <a:srgbClr val="1B9FD6"/>
                </a:solidFill>
                <a:latin typeface="Futura"/>
                <a:cs typeface="Futura"/>
              </a:rPr>
              <a:t>very soft </a:t>
            </a: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Bremsstrahlung </a:t>
            </a:r>
            <a:endParaRPr lang="en-GB" sz="1200" dirty="0">
              <a:solidFill>
                <a:srgbClr val="3C4C6C"/>
              </a:solidFill>
              <a:latin typeface="Futura"/>
              <a:cs typeface="Futura"/>
            </a:endParaRPr>
          </a:p>
          <a:p>
            <a:pPr marL="357188" lvl="1" indent="-171450">
              <a:buClr>
                <a:srgbClr val="1B9FD6"/>
              </a:buClr>
              <a:buFont typeface="Wingdings" charset="2"/>
              <a:buChar char="§"/>
            </a:pPr>
            <a:r>
              <a:rPr lang="en-GB" sz="1200" dirty="0">
                <a:solidFill>
                  <a:srgbClr val="3C4C6C"/>
                </a:solidFill>
                <a:latin typeface="Futura"/>
                <a:cs typeface="Futura"/>
              </a:rPr>
              <a:t>Too close to  the beam spot</a:t>
            </a:r>
          </a:p>
          <a:p>
            <a:pPr marL="357188" lvl="1" indent="-171450">
              <a:buClr>
                <a:srgbClr val="1B9FD6"/>
              </a:buClr>
              <a:buFont typeface="Wingdings" charset="2"/>
              <a:buChar char="§"/>
            </a:pPr>
            <a:r>
              <a:rPr lang="en-GB" sz="1200" dirty="0">
                <a:solidFill>
                  <a:srgbClr val="3C4C6C"/>
                </a:solidFill>
                <a:latin typeface="Futura"/>
                <a:cs typeface="Futura"/>
              </a:rPr>
              <a:t>Too high rate per single </a:t>
            </a: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bunch</a:t>
            </a:r>
            <a:endParaRPr lang="en-GB" sz="12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  <p:pic>
        <p:nvPicPr>
          <p:cNvPr id="13" name="Picture 12" descr="Screenshot 2016-11-15 16.28.07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9463" y="4549121"/>
            <a:ext cx="4120331" cy="1512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464098"/>
            <a:ext cx="4106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1" indent="-171450">
              <a:buClr>
                <a:srgbClr val="1B9FD6"/>
              </a:buClr>
              <a:buFont typeface="Wingdings" charset="2"/>
              <a:buChar char="§"/>
            </a:pP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A high-resolution detector </a:t>
            </a:r>
            <a:r>
              <a:rPr lang="en-GB" sz="1200" dirty="0" smtClean="0">
                <a:solidFill>
                  <a:srgbClr val="1B9FD6"/>
                </a:solidFill>
                <a:latin typeface="Futura"/>
                <a:cs typeface="Futura"/>
              </a:rPr>
              <a:t>in the beam spot </a:t>
            </a: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can improve the rejection of residual background with </a:t>
            </a:r>
            <a:r>
              <a:rPr lang="en-GB" sz="1200" dirty="0" smtClean="0">
                <a:solidFill>
                  <a:srgbClr val="0000FF"/>
                </a:solidFill>
                <a:latin typeface="Futura"/>
                <a:cs typeface="Futura"/>
              </a:rPr>
              <a:t>M</a:t>
            </a:r>
            <a:r>
              <a:rPr lang="en-GB" sz="1200" baseline="30000" dirty="0" smtClean="0">
                <a:solidFill>
                  <a:srgbClr val="0000FF"/>
                </a:solidFill>
                <a:latin typeface="Futura"/>
                <a:cs typeface="Futura"/>
              </a:rPr>
              <a:t>2</a:t>
            </a:r>
            <a:r>
              <a:rPr lang="en-GB" sz="1200" baseline="-25000" dirty="0" smtClean="0">
                <a:solidFill>
                  <a:srgbClr val="0000FF"/>
                </a:solidFill>
                <a:latin typeface="Futura"/>
                <a:cs typeface="Futura"/>
              </a:rPr>
              <a:t>miss</a:t>
            </a:r>
            <a:r>
              <a:rPr lang="en-GB" sz="1200" dirty="0" smtClean="0">
                <a:solidFill>
                  <a:srgbClr val="0000FF"/>
                </a:solidFill>
                <a:latin typeface="Futura"/>
                <a:cs typeface="Futura"/>
              </a:rPr>
              <a:t> ≈ </a:t>
            </a:r>
            <a:r>
              <a:rPr lang="en-GB" sz="1200" dirty="0" err="1" smtClean="0">
                <a:solidFill>
                  <a:srgbClr val="0000FF"/>
                </a:solidFill>
                <a:latin typeface="Futura"/>
                <a:cs typeface="Futura"/>
              </a:rPr>
              <a:t>E</a:t>
            </a:r>
            <a:r>
              <a:rPr lang="en-GB" sz="1200" baseline="-25000" dirty="0" err="1" smtClean="0">
                <a:solidFill>
                  <a:srgbClr val="0000FF"/>
                </a:solidFill>
                <a:latin typeface="Futura"/>
                <a:cs typeface="Futura"/>
              </a:rPr>
              <a:t>beam</a:t>
            </a:r>
            <a:endParaRPr lang="en-GB" sz="1200" baseline="-25000" dirty="0" smtClean="0">
              <a:solidFill>
                <a:srgbClr val="0000FF"/>
              </a:solidFill>
              <a:latin typeface="Futura"/>
              <a:cs typeface="Futura"/>
            </a:endParaRPr>
          </a:p>
          <a:p>
            <a:pPr marL="357188" lvl="1" indent="-171450">
              <a:buClr>
                <a:srgbClr val="1B9FD6"/>
              </a:buClr>
              <a:buFont typeface="Wingdings" charset="2"/>
              <a:buChar char="§"/>
            </a:pP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Spot enlarged by beam energy spread and divergence:</a:t>
            </a:r>
          </a:p>
          <a:p>
            <a:pPr marL="532800" lvl="2" indent="-176400">
              <a:buClr>
                <a:srgbClr val="1B9FD6"/>
              </a:buClr>
              <a:buFont typeface="Wingdings" charset="2"/>
              <a:buChar char="§"/>
            </a:pPr>
            <a:r>
              <a:rPr lang="en-GB" sz="1100" dirty="0" smtClean="0">
                <a:solidFill>
                  <a:srgbClr val="0000FF"/>
                </a:solidFill>
                <a:latin typeface="Futura"/>
                <a:cs typeface="Futura"/>
              </a:rPr>
              <a:t>3×10 </a:t>
            </a:r>
            <a:r>
              <a:rPr lang="en-GB" sz="1100" dirty="0">
                <a:solidFill>
                  <a:srgbClr val="0000FF"/>
                </a:solidFill>
                <a:latin typeface="Futura"/>
                <a:cs typeface="Futura"/>
              </a:rPr>
              <a:t>c</a:t>
            </a:r>
            <a:r>
              <a:rPr lang="en-GB" sz="1100" dirty="0" smtClean="0">
                <a:solidFill>
                  <a:srgbClr val="0000FF"/>
                </a:solidFill>
                <a:latin typeface="Futura"/>
                <a:cs typeface="Futura"/>
              </a:rPr>
              <a:t>m</a:t>
            </a:r>
            <a:r>
              <a:rPr lang="en-GB" sz="1100" baseline="30000" dirty="0" smtClean="0">
                <a:solidFill>
                  <a:srgbClr val="0000FF"/>
                </a:solidFill>
                <a:latin typeface="Futura"/>
                <a:cs typeface="Futura"/>
              </a:rPr>
              <a:t>2</a:t>
            </a:r>
            <a:r>
              <a:rPr lang="en-GB" sz="1100" dirty="0" smtClean="0">
                <a:solidFill>
                  <a:srgbClr val="3C4C6C"/>
                </a:solidFill>
                <a:latin typeface="Futura"/>
                <a:cs typeface="Futura"/>
              </a:rPr>
              <a:t> active area (&lt;10</a:t>
            </a:r>
            <a:r>
              <a:rPr lang="en-GB" sz="1100" baseline="30000" dirty="0">
                <a:solidFill>
                  <a:srgbClr val="3C4C6C"/>
                </a:solidFill>
                <a:latin typeface="Futura"/>
                <a:cs typeface="Futura"/>
              </a:rPr>
              <a:t>4</a:t>
            </a:r>
            <a:r>
              <a:rPr lang="en-GB" sz="1100" dirty="0" smtClean="0">
                <a:solidFill>
                  <a:srgbClr val="3C4C6C"/>
                </a:solidFill>
                <a:latin typeface="Futura"/>
                <a:cs typeface="Futura"/>
              </a:rPr>
              <a:t> e</a:t>
            </a:r>
            <a:r>
              <a:rPr lang="en-GB" sz="1100" dirty="0" smtClean="0">
                <a:solidFill>
                  <a:srgbClr val="3C4C6C"/>
                </a:solidFill>
                <a:latin typeface="Symbol" charset="2"/>
                <a:cs typeface="Symbol" charset="2"/>
              </a:rPr>
              <a:t>+</a:t>
            </a:r>
            <a:r>
              <a:rPr lang="en-GB" sz="1100" dirty="0" smtClean="0">
                <a:solidFill>
                  <a:srgbClr val="3C4C6C"/>
                </a:solidFill>
                <a:latin typeface="Futura"/>
                <a:cs typeface="Futura"/>
              </a:rPr>
              <a:t>/cm</a:t>
            </a:r>
            <a:r>
              <a:rPr lang="en-GB" sz="1100" baseline="30000" dirty="0" smtClean="0">
                <a:solidFill>
                  <a:srgbClr val="3C4C6C"/>
                </a:solidFill>
                <a:latin typeface="Futura"/>
                <a:cs typeface="Futura"/>
              </a:rPr>
              <a:t>2</a:t>
            </a:r>
            <a:r>
              <a:rPr lang="en-GB" sz="1100" dirty="0" smtClean="0">
                <a:solidFill>
                  <a:srgbClr val="3C4C6C"/>
                </a:solidFill>
                <a:latin typeface="Futura"/>
                <a:cs typeface="Futura"/>
              </a:rPr>
              <a:t>)</a:t>
            </a:r>
            <a:endParaRPr lang="en-GB" sz="1100" dirty="0" smtClean="0">
              <a:solidFill>
                <a:srgbClr val="0000FF"/>
              </a:solidFill>
              <a:latin typeface="Futura"/>
              <a:cs typeface="Futura"/>
            </a:endParaRPr>
          </a:p>
          <a:p>
            <a:pPr marL="532800" lvl="2" indent="-176400">
              <a:buClr>
                <a:srgbClr val="1B9FD6"/>
              </a:buClr>
              <a:buFont typeface="Wingdings" charset="2"/>
              <a:buChar char="§"/>
            </a:pPr>
            <a:r>
              <a:rPr lang="en-GB" sz="1100" dirty="0" smtClean="0">
                <a:solidFill>
                  <a:srgbClr val="3C4C6C"/>
                </a:solidFill>
                <a:latin typeface="Futura"/>
                <a:cs typeface="Futura"/>
              </a:rPr>
              <a:t>Silicon pixels with </a:t>
            </a:r>
            <a:r>
              <a:rPr lang="en-GB" sz="1100" dirty="0" err="1" smtClean="0">
                <a:solidFill>
                  <a:srgbClr val="3C4C6C"/>
                </a:solidFill>
                <a:latin typeface="Futura"/>
                <a:cs typeface="Futura"/>
              </a:rPr>
              <a:t>Timepix</a:t>
            </a:r>
            <a:r>
              <a:rPr lang="en-GB" sz="1100" dirty="0" smtClean="0">
                <a:solidFill>
                  <a:srgbClr val="3C4C6C"/>
                </a:solidFill>
                <a:latin typeface="Futura"/>
                <a:cs typeface="Futura"/>
              </a:rPr>
              <a:t> readout under evaluation</a:t>
            </a:r>
            <a:endParaRPr lang="en-GB" sz="11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375" y="134867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5738" indent="-185738">
              <a:buClr>
                <a:srgbClr val="1B9FD6"/>
              </a:buClr>
              <a:buFont typeface="Wingdings" charset="2"/>
              <a:buChar char="§"/>
            </a:pPr>
            <a:r>
              <a:rPr lang="en-GB" sz="1200" dirty="0">
                <a:solidFill>
                  <a:srgbClr val="3C4C6C"/>
                </a:solidFill>
                <a:latin typeface="Futura"/>
                <a:cs typeface="Futura"/>
              </a:rPr>
              <a:t>The </a:t>
            </a: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dominant background: tag with e</a:t>
            </a:r>
            <a:r>
              <a:rPr lang="en-GB" sz="1200" dirty="0" smtClean="0">
                <a:solidFill>
                  <a:srgbClr val="3C4C6C"/>
                </a:solidFill>
                <a:latin typeface="Symbol" charset="2"/>
                <a:cs typeface="Symbol" charset="2"/>
              </a:rPr>
              <a:t>+</a:t>
            </a: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 veto</a:t>
            </a:r>
            <a:endParaRPr lang="en-GB" sz="12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4504" y="5370799"/>
            <a:ext cx="8218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20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4059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energy </a:t>
            </a:r>
            <a:r>
              <a:rPr lang="en-GB" dirty="0" smtClean="0"/>
              <a:t>positron/</a:t>
            </a:r>
            <a:r>
              <a:rPr lang="en-GB" smtClean="0"/>
              <a:t>beam detector</a:t>
            </a:r>
            <a:endParaRPr lang="en-GB" dirty="0"/>
          </a:p>
        </p:txBody>
      </p:sp>
      <p:pic>
        <p:nvPicPr>
          <p:cNvPr id="11" name="Picture 10" descr="Screenshot 2016-11-15 15.51.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94" y="3517254"/>
            <a:ext cx="6245475" cy="24353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276225" y="1468617"/>
            <a:ext cx="6178363" cy="18875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 smtClean="0">
                <a:solidFill>
                  <a:srgbClr val="1B9FD6"/>
                </a:solidFill>
              </a:rPr>
              <a:t>Monte Carlo simulation:</a:t>
            </a:r>
            <a:endParaRPr lang="en-GB" sz="1400" dirty="0" smtClean="0">
              <a:solidFill>
                <a:srgbClr val="1B9FD6"/>
              </a:solidFill>
              <a:latin typeface="+mn-lt"/>
              <a:cs typeface="+mn-cs"/>
            </a:endParaRPr>
          </a:p>
          <a:p>
            <a:pPr marL="269875" indent="-269875">
              <a:buFont typeface="Wingdings" charset="2"/>
              <a:buChar char="§"/>
            </a:pPr>
            <a:r>
              <a:rPr lang="en-GB" sz="1200" dirty="0" smtClean="0">
                <a:solidFill>
                  <a:srgbClr val="2E2224"/>
                </a:solidFill>
              </a:rPr>
              <a:t>2x7 array of </a:t>
            </a:r>
            <a:r>
              <a:rPr lang="en-GB" sz="1200" dirty="0" err="1" smtClean="0">
                <a:solidFill>
                  <a:srgbClr val="2E2224"/>
                </a:solidFill>
              </a:rPr>
              <a:t>TimePix</a:t>
            </a:r>
            <a:r>
              <a:rPr lang="en-GB" sz="1200" dirty="0" smtClean="0">
                <a:solidFill>
                  <a:srgbClr val="2E2224"/>
                </a:solidFill>
              </a:rPr>
              <a:t> (Silicon pixel </a:t>
            </a:r>
            <a:r>
              <a:rPr lang="en-GB" sz="1200" dirty="0" err="1" smtClean="0">
                <a:solidFill>
                  <a:srgbClr val="2E2224"/>
                </a:solidFill>
              </a:rPr>
              <a:t>sensors+readout</a:t>
            </a:r>
            <a:r>
              <a:rPr lang="en-GB" sz="1200" dirty="0">
                <a:solidFill>
                  <a:srgbClr val="2E2224"/>
                </a:solidFill>
              </a:rPr>
              <a:t>)</a:t>
            </a:r>
            <a:r>
              <a:rPr lang="en-GB" sz="1200" dirty="0" smtClean="0">
                <a:solidFill>
                  <a:srgbClr val="2E2224"/>
                </a:solidFill>
              </a:rPr>
              <a:t> in vacuum</a:t>
            </a:r>
          </a:p>
          <a:p>
            <a:pPr marL="269875" indent="-269875">
              <a:buFont typeface="Wingdings" charset="2"/>
              <a:buChar char="§"/>
            </a:pPr>
            <a:r>
              <a:rPr lang="en-GB" sz="1200" dirty="0" smtClean="0">
                <a:solidFill>
                  <a:srgbClr val="2E2224"/>
                </a:solidFill>
              </a:rPr>
              <a:t>Directly placed in the beam (5000 particles in 40ns)</a:t>
            </a:r>
          </a:p>
          <a:p>
            <a:pPr marL="185738" indent="-185738">
              <a:buFont typeface="Wingdings" charset="2"/>
              <a:buChar char="§"/>
            </a:pPr>
            <a:r>
              <a:rPr lang="en-GB" sz="1200" dirty="0">
                <a:solidFill>
                  <a:srgbClr val="2E2224"/>
                </a:solidFill>
              </a:rPr>
              <a:t>Single bunch in </a:t>
            </a:r>
            <a:r>
              <a:rPr lang="en-GB" sz="1200" dirty="0" err="1">
                <a:solidFill>
                  <a:srgbClr val="2E2224"/>
                </a:solidFill>
              </a:rPr>
              <a:t>TimePix</a:t>
            </a:r>
            <a:r>
              <a:rPr lang="en-GB" sz="1200" dirty="0">
                <a:solidFill>
                  <a:srgbClr val="2E2224"/>
                </a:solidFill>
              </a:rPr>
              <a:t> array simulation</a:t>
            </a:r>
          </a:p>
          <a:p>
            <a:pPr marL="185738" indent="-185738">
              <a:buFont typeface="Wingdings" charset="2"/>
              <a:buChar char="§"/>
            </a:pPr>
            <a:r>
              <a:rPr lang="en-GB" sz="1200" dirty="0">
                <a:solidFill>
                  <a:srgbClr val="2E2224"/>
                </a:solidFill>
              </a:rPr>
              <a:t>Average 1 e</a:t>
            </a:r>
            <a:r>
              <a:rPr lang="en-GB" sz="1200" baseline="30000" dirty="0">
                <a:solidFill>
                  <a:srgbClr val="2E2224"/>
                </a:solidFill>
              </a:rPr>
              <a:t>+</a:t>
            </a:r>
            <a:r>
              <a:rPr lang="en-GB" sz="1200" dirty="0">
                <a:solidFill>
                  <a:srgbClr val="2E2224"/>
                </a:solidFill>
              </a:rPr>
              <a:t>/bunch/fired pixel</a:t>
            </a:r>
          </a:p>
          <a:p>
            <a:pPr marL="357188" lvl="1" indent="-171450">
              <a:buFont typeface="Wingdings" charset="2"/>
              <a:buChar char="§"/>
            </a:pPr>
            <a:r>
              <a:rPr lang="en-GB" sz="1200" dirty="0">
                <a:solidFill>
                  <a:srgbClr val="2E2224"/>
                </a:solidFill>
              </a:rPr>
              <a:t>Expect very precise measurement of N</a:t>
            </a:r>
            <a:r>
              <a:rPr lang="en-GB" sz="1200" baseline="-25000" dirty="0">
                <a:solidFill>
                  <a:srgbClr val="2E2224"/>
                </a:solidFill>
              </a:rPr>
              <a:t>e+</a:t>
            </a:r>
          </a:p>
          <a:p>
            <a:pPr marL="269875" indent="-269875">
              <a:buFont typeface="Wingdings" charset="2"/>
              <a:buChar char="§"/>
            </a:pPr>
            <a:endParaRPr lang="en-GB" sz="1200" dirty="0" smtClean="0">
              <a:solidFill>
                <a:srgbClr val="2E2224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20224" y="3825801"/>
            <a:ext cx="5075150" cy="1834993"/>
            <a:chOff x="496560" y="4442646"/>
            <a:chExt cx="5075150" cy="1834993"/>
          </a:xfrm>
        </p:grpSpPr>
        <p:sp>
          <p:nvSpPr>
            <p:cNvPr id="14" name="Rectangle 13"/>
            <p:cNvSpPr/>
            <p:nvPr/>
          </p:nvSpPr>
          <p:spPr>
            <a:xfrm>
              <a:off x="2665488" y="5359758"/>
              <a:ext cx="726151" cy="91535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65488" y="4444405"/>
              <a:ext cx="726151" cy="91535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43570" y="4444405"/>
              <a:ext cx="726151" cy="91535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44629" y="5359758"/>
              <a:ext cx="726151" cy="91535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8478" y="5357999"/>
              <a:ext cx="726151" cy="91535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18478" y="4442646"/>
              <a:ext cx="726151" cy="91535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6560" y="4442646"/>
              <a:ext cx="726151" cy="91535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7619" y="5357999"/>
              <a:ext cx="726151" cy="91535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91639" y="5359758"/>
              <a:ext cx="726151" cy="91535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91639" y="4444405"/>
              <a:ext cx="726151" cy="91535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19408" y="5362286"/>
              <a:ext cx="726151" cy="91535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19408" y="4446933"/>
              <a:ext cx="726151" cy="91535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45559" y="5362286"/>
              <a:ext cx="726151" cy="91535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45559" y="4446933"/>
              <a:ext cx="726151" cy="91535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7908" y="1428788"/>
            <a:ext cx="2319867" cy="2088466"/>
          </a:xfrm>
          <a:prstGeom prst="rect">
            <a:avLst/>
          </a:prstGeom>
        </p:spPr>
      </p:pic>
      <p:sp>
        <p:nvSpPr>
          <p:cNvPr id="24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724" y="6429375"/>
            <a:ext cx="2133600" cy="292100"/>
          </a:xfrm>
        </p:spPr>
        <p:txBody>
          <a:bodyPr>
            <a:normAutofit lnSpcReduction="10000"/>
          </a:bodyPr>
          <a:lstStyle/>
          <a:p>
            <a:r>
              <a:rPr lang="it-IT" dirty="0" err="1" smtClean="0"/>
              <a:t>Feb</a:t>
            </a:r>
            <a:r>
              <a:rPr lang="it-IT" dirty="0" smtClean="0"/>
              <a:t>. 15th, 2017</a:t>
            </a:r>
            <a:endParaRPr lang="en-US" dirty="0"/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3324" y="6429375"/>
            <a:ext cx="4086225" cy="2921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9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362188" y="1826878"/>
            <a:ext cx="1916351" cy="1907999"/>
          </a:xfrm>
          <a:prstGeom prst="ellipse">
            <a:avLst/>
          </a:prstGeom>
          <a:solidFill>
            <a:srgbClr val="F6843E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2 and 3 photons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047" y="4541469"/>
            <a:ext cx="2234837" cy="1526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2575441" y="3542407"/>
            <a:ext cx="1374370" cy="230832"/>
          </a:xfrm>
          <a:prstGeom prst="rect">
            <a:avLst/>
          </a:prstGeom>
          <a:solidFill>
            <a:srgbClr val="FFFFFF">
              <a:alpha val="4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900" dirty="0" smtClean="0">
                <a:solidFill>
                  <a:srgbClr val="2E2224"/>
                </a:solidFill>
                <a:latin typeface="Futura"/>
                <a:cs typeface="Futura"/>
              </a:rPr>
              <a:t>Lost:</a:t>
            </a:r>
            <a:r>
              <a:rPr lang="en-GB" sz="900" b="1" dirty="0" smtClean="0">
                <a:solidFill>
                  <a:srgbClr val="2E2224"/>
                </a:solidFill>
                <a:latin typeface="Futura"/>
                <a:cs typeface="Futura"/>
              </a:rPr>
              <a:t> </a:t>
            </a:r>
            <a:r>
              <a:rPr lang="en-GB" sz="900" b="1" dirty="0" err="1" smtClean="0">
                <a:solidFill>
                  <a:srgbClr val="2E2224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GB" sz="900" b="1" dirty="0" smtClean="0">
                <a:solidFill>
                  <a:srgbClr val="2E2224"/>
                </a:solidFill>
                <a:latin typeface="Lucida Grande"/>
                <a:ea typeface="Lucida Grande"/>
                <a:cs typeface="Lucida Grande"/>
              </a:rPr>
              <a:t> &gt;</a:t>
            </a:r>
            <a:r>
              <a:rPr lang="en-GB" sz="900" dirty="0" smtClean="0">
                <a:solidFill>
                  <a:srgbClr val="2E2224"/>
                </a:solidFill>
                <a:latin typeface="Futura"/>
                <a:cs typeface="Futura"/>
              </a:rPr>
              <a:t>100 </a:t>
            </a:r>
            <a:r>
              <a:rPr lang="en-GB" sz="900" dirty="0" err="1" smtClean="0">
                <a:solidFill>
                  <a:srgbClr val="2E2224"/>
                </a:solidFill>
                <a:latin typeface="Futura"/>
                <a:cs typeface="Futura"/>
              </a:rPr>
              <a:t>mrad</a:t>
            </a:r>
            <a:endParaRPr lang="en-GB" sz="900" dirty="0">
              <a:solidFill>
                <a:srgbClr val="2E2224"/>
              </a:solidFill>
              <a:latin typeface="Futura"/>
              <a:cs typeface="Futura"/>
            </a:endParaRPr>
          </a:p>
        </p:txBody>
      </p:sp>
      <p:sp>
        <p:nvSpPr>
          <p:cNvPr id="17" name="Donut 16"/>
          <p:cNvSpPr/>
          <p:nvPr/>
        </p:nvSpPr>
        <p:spPr>
          <a:xfrm>
            <a:off x="70676" y="1535529"/>
            <a:ext cx="2486225" cy="2494631"/>
          </a:xfrm>
          <a:prstGeom prst="donut">
            <a:avLst>
              <a:gd name="adj" fmla="val 12068"/>
            </a:avLst>
          </a:prstGeom>
          <a:solidFill>
            <a:srgbClr val="FF0000">
              <a:alpha val="53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69085" y="2529613"/>
            <a:ext cx="491769" cy="491769"/>
          </a:xfrm>
          <a:prstGeom prst="ellipse">
            <a:avLst/>
          </a:prstGeom>
          <a:solidFill>
            <a:srgbClr val="660066">
              <a:alpha val="53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Donut 18"/>
          <p:cNvSpPr/>
          <p:nvPr/>
        </p:nvSpPr>
        <p:spPr>
          <a:xfrm>
            <a:off x="570139" y="2030752"/>
            <a:ext cx="1485505" cy="1483842"/>
          </a:xfrm>
          <a:prstGeom prst="donut">
            <a:avLst>
              <a:gd name="adj" fmla="val 24962"/>
            </a:avLst>
          </a:prstGeom>
          <a:noFill/>
          <a:ln w="9525" cap="flat" cmpd="sng" algn="ctr">
            <a:solidFill>
              <a:srgbClr val="008000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3875" y="1946995"/>
            <a:ext cx="1669378" cy="50783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rgbClr val="129002"/>
                </a:solidFill>
                <a:latin typeface="Futura"/>
                <a:cs typeface="Futura"/>
              </a:rPr>
              <a:t>Recoil </a:t>
            </a:r>
            <a:r>
              <a:rPr lang="en-GB" sz="900" b="1" dirty="0" err="1" smtClean="0">
                <a:solidFill>
                  <a:srgbClr val="129002"/>
                </a:solidFill>
                <a:latin typeface="Lucida Grande"/>
                <a:ea typeface="Lucida Grande"/>
                <a:cs typeface="Lucida Grande"/>
              </a:rPr>
              <a:t>γ</a:t>
            </a:r>
            <a:r>
              <a:rPr lang="en-GB" sz="900" b="1" dirty="0">
                <a:solidFill>
                  <a:srgbClr val="129002"/>
                </a:solidFill>
                <a:latin typeface="Futura"/>
                <a:cs typeface="Futura"/>
              </a:rPr>
              <a:t> </a:t>
            </a:r>
            <a:r>
              <a:rPr lang="en-GB" sz="900" b="1" dirty="0" smtClean="0">
                <a:solidFill>
                  <a:srgbClr val="129002"/>
                </a:solidFill>
                <a:latin typeface="Futura"/>
                <a:cs typeface="Futura"/>
              </a:rPr>
              <a:t>definition:</a:t>
            </a:r>
          </a:p>
          <a:p>
            <a:r>
              <a:rPr lang="en-GB" sz="900" dirty="0" smtClean="0">
                <a:solidFill>
                  <a:srgbClr val="129002"/>
                </a:solidFill>
                <a:latin typeface="Futura"/>
                <a:cs typeface="Futura"/>
              </a:rPr>
              <a:t> 10 MeV &lt; E &lt; 400 MeV</a:t>
            </a:r>
          </a:p>
          <a:p>
            <a:r>
              <a:rPr lang="en-GB" sz="900" dirty="0" smtClean="0">
                <a:solidFill>
                  <a:srgbClr val="129002"/>
                </a:solidFill>
                <a:latin typeface="Futura"/>
                <a:cs typeface="Futura"/>
              </a:rPr>
              <a:t>30 </a:t>
            </a:r>
            <a:r>
              <a:rPr lang="en-GB" sz="900" dirty="0" err="1" smtClean="0">
                <a:solidFill>
                  <a:srgbClr val="129002"/>
                </a:solidFill>
                <a:latin typeface="Futura"/>
                <a:cs typeface="Futura"/>
              </a:rPr>
              <a:t>mrad</a:t>
            </a:r>
            <a:r>
              <a:rPr lang="en-GB" sz="900" dirty="0" smtClean="0">
                <a:solidFill>
                  <a:srgbClr val="129002"/>
                </a:solidFill>
                <a:latin typeface="Futura"/>
                <a:cs typeface="Futura"/>
              </a:rPr>
              <a:t> &lt; </a:t>
            </a:r>
            <a:r>
              <a:rPr lang="en-GB" sz="900" b="1" dirty="0" err="1" smtClean="0">
                <a:solidFill>
                  <a:srgbClr val="129002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GB" sz="900" b="1" dirty="0" smtClean="0">
                <a:solidFill>
                  <a:srgbClr val="129002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GB" sz="900" dirty="0" smtClean="0">
                <a:solidFill>
                  <a:srgbClr val="129002"/>
                </a:solidFill>
                <a:latin typeface="Futura"/>
                <a:cs typeface="Futura"/>
              </a:rPr>
              <a:t>&lt; 65 </a:t>
            </a:r>
            <a:r>
              <a:rPr lang="en-GB" sz="900" dirty="0" err="1" smtClean="0">
                <a:solidFill>
                  <a:srgbClr val="129002"/>
                </a:solidFill>
                <a:latin typeface="Futura"/>
                <a:cs typeface="Futura"/>
              </a:rPr>
              <a:t>mrad</a:t>
            </a:r>
            <a:endParaRPr lang="en-GB" sz="900" dirty="0" smtClean="0">
              <a:solidFill>
                <a:srgbClr val="129002"/>
              </a:solidFill>
              <a:latin typeface="Futura"/>
              <a:cs typeface="Futur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8003" y="2627631"/>
            <a:ext cx="1588282" cy="230832"/>
          </a:xfrm>
          <a:prstGeom prst="rect">
            <a:avLst/>
          </a:prstGeom>
          <a:solidFill>
            <a:srgbClr val="FFFFFF">
              <a:alpha val="63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660066"/>
                </a:solidFill>
                <a:latin typeface="Futura"/>
                <a:cs typeface="Futura"/>
              </a:rPr>
              <a:t>Region 1: </a:t>
            </a:r>
            <a:r>
              <a:rPr lang="en-GB" sz="9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GB" sz="900" dirty="0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GB" sz="900" dirty="0" smtClean="0">
                <a:solidFill>
                  <a:srgbClr val="660066"/>
                </a:solidFill>
                <a:latin typeface="Futura"/>
                <a:cs typeface="Futura"/>
              </a:rPr>
              <a:t>&lt; 20 </a:t>
            </a:r>
            <a:r>
              <a:rPr lang="en-GB" sz="900" dirty="0" err="1" smtClean="0">
                <a:solidFill>
                  <a:srgbClr val="660066"/>
                </a:solidFill>
                <a:latin typeface="Futura"/>
                <a:cs typeface="Futura"/>
              </a:rPr>
              <a:t>mrad</a:t>
            </a:r>
            <a:endParaRPr lang="en-GB" sz="900" dirty="0">
              <a:solidFill>
                <a:srgbClr val="660066"/>
              </a:solidFill>
              <a:latin typeface="Futura"/>
              <a:cs typeface="Futur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31535" y="3232658"/>
            <a:ext cx="1949373" cy="230832"/>
          </a:xfrm>
          <a:prstGeom prst="rect">
            <a:avLst/>
          </a:prstGeom>
          <a:solidFill>
            <a:srgbClr val="FFFFFF">
              <a:alpha val="5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  <a:latin typeface="Futura"/>
                <a:cs typeface="Futura"/>
              </a:rPr>
              <a:t>Region </a:t>
            </a:r>
            <a:r>
              <a:rPr lang="en-GB" sz="900" dirty="0" smtClean="0">
                <a:solidFill>
                  <a:srgbClr val="FF0000"/>
                </a:solidFill>
                <a:latin typeface="Futura"/>
                <a:cs typeface="Futura"/>
              </a:rPr>
              <a:t>3:</a:t>
            </a:r>
            <a:r>
              <a:rPr lang="en-GB" sz="900" dirty="0">
                <a:solidFill>
                  <a:srgbClr val="FF0000"/>
                </a:solidFill>
                <a:latin typeface="Futura"/>
                <a:cs typeface="Futura"/>
              </a:rPr>
              <a:t> </a:t>
            </a:r>
            <a:r>
              <a:rPr lang="en-GB" sz="900" dirty="0" smtClean="0">
                <a:solidFill>
                  <a:srgbClr val="FF0000"/>
                </a:solidFill>
                <a:latin typeface="Futura"/>
                <a:ea typeface="Lucida Grande"/>
                <a:cs typeface="Futura"/>
              </a:rPr>
              <a:t>75 &lt; </a:t>
            </a:r>
            <a:r>
              <a:rPr lang="en-GB" sz="9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GB" sz="9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GB" sz="900" dirty="0" smtClean="0">
                <a:solidFill>
                  <a:srgbClr val="FF0000"/>
                </a:solidFill>
                <a:latin typeface="Futura"/>
                <a:cs typeface="Futura"/>
              </a:rPr>
              <a:t>&lt; 100 </a:t>
            </a:r>
            <a:r>
              <a:rPr lang="en-GB" sz="900" dirty="0" err="1">
                <a:solidFill>
                  <a:srgbClr val="FF0000"/>
                </a:solidFill>
                <a:latin typeface="Futura"/>
                <a:cs typeface="Futura"/>
              </a:rPr>
              <a:t>mrad</a:t>
            </a:r>
            <a:endParaRPr lang="en-GB" sz="9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331129" y="3181131"/>
            <a:ext cx="724515" cy="142483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927031" y="2336800"/>
            <a:ext cx="404100" cy="2292181"/>
          </a:xfrm>
          <a:prstGeom prst="straightConnector1">
            <a:avLst/>
          </a:prstGeom>
          <a:ln>
            <a:solidFill>
              <a:srgbClr val="12900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195188" y="4485409"/>
            <a:ext cx="236762" cy="22880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67000"/>
                  <a:satMod val="150000"/>
                  <a:alpha val="21000"/>
                </a:schemeClr>
              </a:gs>
              <a:gs pos="30000">
                <a:schemeClr val="accent1">
                  <a:shade val="94000"/>
                  <a:satMod val="130000"/>
                  <a:alpha val="21000"/>
                </a:schemeClr>
              </a:gs>
              <a:gs pos="45000">
                <a:schemeClr val="accent1">
                  <a:shade val="100000"/>
                  <a:satMod val="120000"/>
                  <a:alpha val="21000"/>
                </a:schemeClr>
              </a:gs>
              <a:gs pos="55000">
                <a:schemeClr val="accent1">
                  <a:shade val="100000"/>
                  <a:satMod val="118000"/>
                  <a:alpha val="21000"/>
                </a:schemeClr>
              </a:gs>
              <a:gs pos="73000">
                <a:schemeClr val="accent1">
                  <a:shade val="94000"/>
                  <a:satMod val="130000"/>
                  <a:alpha val="21000"/>
                </a:schemeClr>
              </a:gs>
              <a:gs pos="100000">
                <a:schemeClr val="accent1">
                  <a:shade val="67000"/>
                  <a:satMod val="150000"/>
                  <a:alpha val="21000"/>
                </a:schemeClr>
              </a:gs>
            </a:gsLst>
            <a:lin ang="95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331129" y="4605968"/>
            <a:ext cx="0" cy="354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650367" y="1328004"/>
            <a:ext cx="6466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400" indent="-176400">
              <a:buClr>
                <a:srgbClr val="1B9FD6"/>
              </a:buClr>
              <a:buFont typeface="Wingdings" charset="2"/>
              <a:buChar char="§"/>
            </a:pP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The probability of </a:t>
            </a:r>
            <a:r>
              <a:rPr lang="en-GB" sz="1200" dirty="0" smtClean="0">
                <a:solidFill>
                  <a:srgbClr val="1B9FD6"/>
                </a:solidFill>
                <a:latin typeface="Futura"/>
                <a:cs typeface="Futura"/>
              </a:rPr>
              <a:t>losing 1 or 2 photons </a:t>
            </a: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(given the first cluster) critically depends on the </a:t>
            </a:r>
            <a:r>
              <a:rPr lang="en-GB" sz="1200" dirty="0" smtClean="0">
                <a:solidFill>
                  <a:srgbClr val="129002"/>
                </a:solidFill>
                <a:latin typeface="Futura"/>
                <a:cs typeface="Futura"/>
              </a:rPr>
              <a:t>cluster definition</a:t>
            </a: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 and calorimeter </a:t>
            </a:r>
            <a:r>
              <a:rPr lang="en-GB" sz="1200" dirty="0" smtClean="0">
                <a:solidFill>
                  <a:srgbClr val="1B9FD6"/>
                </a:solidFill>
                <a:latin typeface="Futura"/>
                <a:cs typeface="Futura"/>
              </a:rPr>
              <a:t>angular acceptance</a:t>
            </a:r>
            <a:endParaRPr lang="en-GB" sz="1200" dirty="0">
              <a:solidFill>
                <a:srgbClr val="1B9FD6"/>
              </a:solidFill>
              <a:latin typeface="Futura"/>
              <a:cs typeface="Futur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42540" y="2926842"/>
            <a:ext cx="1900784" cy="230832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900" dirty="0" smtClean="0">
                <a:solidFill>
                  <a:srgbClr val="F6843E"/>
                </a:solidFill>
                <a:latin typeface="Futura"/>
                <a:cs typeface="Futura"/>
              </a:rPr>
              <a:t>Region 2: </a:t>
            </a:r>
            <a:r>
              <a:rPr lang="en-GB" sz="900" dirty="0" smtClean="0">
                <a:solidFill>
                  <a:srgbClr val="F6843E"/>
                </a:solidFill>
                <a:latin typeface="Futura"/>
                <a:ea typeface="Lucida Grande"/>
                <a:cs typeface="Futura"/>
              </a:rPr>
              <a:t>20 &lt; </a:t>
            </a:r>
            <a:r>
              <a:rPr lang="en-GB" sz="900" dirty="0" err="1" smtClean="0">
                <a:solidFill>
                  <a:srgbClr val="F6843E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GB" sz="900" dirty="0" smtClean="0">
                <a:solidFill>
                  <a:srgbClr val="F6843E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GB" sz="900" dirty="0" smtClean="0">
                <a:solidFill>
                  <a:srgbClr val="F6843E"/>
                </a:solidFill>
                <a:latin typeface="Futura"/>
                <a:cs typeface="Futura"/>
              </a:rPr>
              <a:t>&lt; 75 </a:t>
            </a:r>
            <a:r>
              <a:rPr lang="en-GB" sz="900" dirty="0" err="1" smtClean="0">
                <a:solidFill>
                  <a:srgbClr val="F6843E"/>
                </a:solidFill>
                <a:latin typeface="Futura"/>
                <a:cs typeface="Futura"/>
              </a:rPr>
              <a:t>mrad</a:t>
            </a:r>
            <a:endParaRPr lang="en-GB" sz="900" dirty="0">
              <a:solidFill>
                <a:srgbClr val="F6843E"/>
              </a:solidFill>
              <a:latin typeface="Futura"/>
              <a:cs typeface="Futura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6135075" y="2157296"/>
            <a:ext cx="2485524" cy="1953081"/>
            <a:chOff x="3242417" y="1730429"/>
            <a:chExt cx="2734076" cy="2148389"/>
          </a:xfrm>
        </p:grpSpPr>
        <p:pic>
          <p:nvPicPr>
            <p:cNvPr id="29" name="Picture 28" descr="Screenshot 2016-01-14 12.36.16.png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2417" y="1730429"/>
              <a:ext cx="2734076" cy="214838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957583" y="1778405"/>
              <a:ext cx="4201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Futura"/>
                  <a:cs typeface="Futura"/>
                </a:rPr>
                <a:t>1+2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43612" y="1778405"/>
              <a:ext cx="4201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Futura"/>
                  <a:cs typeface="Futura"/>
                </a:rPr>
                <a:t>2+3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67856" y="2855547"/>
              <a:ext cx="57707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Futura"/>
                  <a:cs typeface="Futura"/>
                </a:rPr>
                <a:t>1+2+</a:t>
              </a:r>
              <a:r>
                <a:rPr lang="en-US" sz="900" dirty="0">
                  <a:latin typeface="Futura"/>
                  <a:cs typeface="Futura"/>
                </a:rPr>
                <a:t>3</a:t>
              </a:r>
              <a:endParaRPr lang="en-US" sz="900" dirty="0" smtClean="0">
                <a:latin typeface="Futura"/>
                <a:cs typeface="Futur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64237" y="2856647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Futura"/>
                  <a:cs typeface="Futura"/>
                </a:rPr>
                <a:t>L</a:t>
              </a:r>
              <a:r>
                <a:rPr lang="en-US" sz="900" dirty="0" smtClean="0">
                  <a:latin typeface="Futura"/>
                  <a:cs typeface="Futura"/>
                </a:rPr>
                <a:t>ost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91729" y="1940553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C4C6C"/>
                </a:solidFill>
                <a:latin typeface="Lucida Grande"/>
                <a:ea typeface="Lucida Grande"/>
                <a:cs typeface="Lucida Grande"/>
              </a:rPr>
              <a:t>ΥΥ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 events</a:t>
            </a:r>
            <a:endParaRPr lang="en-US" sz="12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6039" y="2955659"/>
            <a:ext cx="1584039" cy="507831"/>
          </a:xfrm>
          <a:prstGeom prst="rect">
            <a:avLst/>
          </a:prstGeom>
          <a:solidFill>
            <a:srgbClr val="A1A29E"/>
          </a:solidFill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Futura"/>
                <a:cs typeface="Futura"/>
              </a:rPr>
              <a:t>Where is the cluster </a:t>
            </a:r>
            <a:r>
              <a:rPr lang="en-US" sz="900" dirty="0" smtClean="0">
                <a:latin typeface="Futura"/>
                <a:cs typeface="Futura"/>
              </a:rPr>
              <a:t>without </a:t>
            </a:r>
            <a:r>
              <a:rPr lang="en-US" sz="900" dirty="0" smtClean="0">
                <a:solidFill>
                  <a:srgbClr val="FFFFFF"/>
                </a:solidFill>
                <a:latin typeface="Futura"/>
                <a:cs typeface="Futura"/>
              </a:rPr>
              <a:t>and </a:t>
            </a:r>
            <a:r>
              <a:rPr lang="en-US" sz="900" dirty="0" smtClean="0">
                <a:solidFill>
                  <a:srgbClr val="129002"/>
                </a:solidFill>
                <a:latin typeface="Futura"/>
                <a:cs typeface="Futura"/>
              </a:rPr>
              <a:t>with</a:t>
            </a:r>
            <a:r>
              <a:rPr lang="en-US" sz="900" dirty="0" smtClean="0">
                <a:solidFill>
                  <a:srgbClr val="0000FF"/>
                </a:solidFill>
                <a:latin typeface="Futura"/>
                <a:cs typeface="Futura"/>
              </a:rPr>
              <a:t> </a:t>
            </a:r>
            <a:r>
              <a:rPr lang="en-US" sz="900" dirty="0" smtClean="0">
                <a:solidFill>
                  <a:srgbClr val="FFFFFF"/>
                </a:solidFill>
                <a:latin typeface="Futura"/>
                <a:cs typeface="Futura"/>
              </a:rPr>
              <a:t>recoil photon selection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626620" y="2336800"/>
            <a:ext cx="200330" cy="695325"/>
          </a:xfrm>
          <a:custGeom>
            <a:avLst/>
            <a:gdLst>
              <a:gd name="connsiteX0" fmla="*/ 3175 w 203200"/>
              <a:gd name="connsiteY0" fmla="*/ 698500 h 698500"/>
              <a:gd name="connsiteX1" fmla="*/ 0 w 203200"/>
              <a:gd name="connsiteY1" fmla="*/ 0 h 698500"/>
              <a:gd name="connsiteX2" fmla="*/ 203200 w 203200"/>
              <a:gd name="connsiteY2" fmla="*/ 3175 h 698500"/>
              <a:gd name="connsiteX3" fmla="*/ 200025 w 203200"/>
              <a:gd name="connsiteY3" fmla="*/ 692150 h 698500"/>
              <a:gd name="connsiteX0" fmla="*/ 306 w 200331"/>
              <a:gd name="connsiteY0" fmla="*/ 695325 h 695325"/>
              <a:gd name="connsiteX1" fmla="*/ 306 w 200331"/>
              <a:gd name="connsiteY1" fmla="*/ 6350 h 695325"/>
              <a:gd name="connsiteX2" fmla="*/ 200331 w 200331"/>
              <a:gd name="connsiteY2" fmla="*/ 0 h 695325"/>
              <a:gd name="connsiteX3" fmla="*/ 197156 w 200331"/>
              <a:gd name="connsiteY3" fmla="*/ 688975 h 695325"/>
              <a:gd name="connsiteX0" fmla="*/ 306 w 197247"/>
              <a:gd name="connsiteY0" fmla="*/ 688975 h 688975"/>
              <a:gd name="connsiteX1" fmla="*/ 306 w 197247"/>
              <a:gd name="connsiteY1" fmla="*/ 0 h 688975"/>
              <a:gd name="connsiteX2" fmla="*/ 190806 w 197247"/>
              <a:gd name="connsiteY2" fmla="*/ 0 h 688975"/>
              <a:gd name="connsiteX3" fmla="*/ 197156 w 197247"/>
              <a:gd name="connsiteY3" fmla="*/ 682625 h 688975"/>
              <a:gd name="connsiteX0" fmla="*/ 306 w 200331"/>
              <a:gd name="connsiteY0" fmla="*/ 688975 h 688975"/>
              <a:gd name="connsiteX1" fmla="*/ 306 w 200331"/>
              <a:gd name="connsiteY1" fmla="*/ 0 h 688975"/>
              <a:gd name="connsiteX2" fmla="*/ 200331 w 200331"/>
              <a:gd name="connsiteY2" fmla="*/ 0 h 688975"/>
              <a:gd name="connsiteX3" fmla="*/ 197156 w 200331"/>
              <a:gd name="connsiteY3" fmla="*/ 682625 h 688975"/>
              <a:gd name="connsiteX0" fmla="*/ 306 w 197461"/>
              <a:gd name="connsiteY0" fmla="*/ 688975 h 688975"/>
              <a:gd name="connsiteX1" fmla="*/ 306 w 197461"/>
              <a:gd name="connsiteY1" fmla="*/ 0 h 688975"/>
              <a:gd name="connsiteX2" fmla="*/ 197156 w 197461"/>
              <a:gd name="connsiteY2" fmla="*/ 3175 h 688975"/>
              <a:gd name="connsiteX3" fmla="*/ 197156 w 197461"/>
              <a:gd name="connsiteY3" fmla="*/ 682625 h 688975"/>
              <a:gd name="connsiteX0" fmla="*/ 306 w 197461"/>
              <a:gd name="connsiteY0" fmla="*/ 695325 h 695325"/>
              <a:gd name="connsiteX1" fmla="*/ 306 w 197461"/>
              <a:gd name="connsiteY1" fmla="*/ 6350 h 695325"/>
              <a:gd name="connsiteX2" fmla="*/ 197156 w 197461"/>
              <a:gd name="connsiteY2" fmla="*/ 0 h 695325"/>
              <a:gd name="connsiteX3" fmla="*/ 197156 w 197461"/>
              <a:gd name="connsiteY3" fmla="*/ 688975 h 695325"/>
              <a:gd name="connsiteX0" fmla="*/ 306 w 197461"/>
              <a:gd name="connsiteY0" fmla="*/ 698500 h 698500"/>
              <a:gd name="connsiteX1" fmla="*/ 306 w 197461"/>
              <a:gd name="connsiteY1" fmla="*/ 0 h 698500"/>
              <a:gd name="connsiteX2" fmla="*/ 197156 w 197461"/>
              <a:gd name="connsiteY2" fmla="*/ 3175 h 698500"/>
              <a:gd name="connsiteX3" fmla="*/ 197156 w 197461"/>
              <a:gd name="connsiteY3" fmla="*/ 692150 h 698500"/>
              <a:gd name="connsiteX0" fmla="*/ 3175 w 200330"/>
              <a:gd name="connsiteY0" fmla="*/ 695325 h 695325"/>
              <a:gd name="connsiteX1" fmla="*/ 0 w 200330"/>
              <a:gd name="connsiteY1" fmla="*/ 0 h 695325"/>
              <a:gd name="connsiteX2" fmla="*/ 200025 w 200330"/>
              <a:gd name="connsiteY2" fmla="*/ 0 h 695325"/>
              <a:gd name="connsiteX3" fmla="*/ 200025 w 200330"/>
              <a:gd name="connsiteY3" fmla="*/ 68897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330" h="695325">
                <a:moveTo>
                  <a:pt x="3175" y="695325"/>
                </a:moveTo>
                <a:cubicBezTo>
                  <a:pt x="2117" y="462492"/>
                  <a:pt x="1058" y="232833"/>
                  <a:pt x="0" y="0"/>
                </a:cubicBezTo>
                <a:lnTo>
                  <a:pt x="200025" y="0"/>
                </a:lnTo>
                <a:cubicBezTo>
                  <a:pt x="198967" y="229658"/>
                  <a:pt x="201083" y="459317"/>
                  <a:pt x="200025" y="688975"/>
                </a:cubicBezTo>
              </a:path>
            </a:pathLst>
          </a:custGeom>
          <a:ln>
            <a:solidFill>
              <a:srgbClr val="1290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909320" y="2336800"/>
            <a:ext cx="200330" cy="695325"/>
          </a:xfrm>
          <a:custGeom>
            <a:avLst/>
            <a:gdLst>
              <a:gd name="connsiteX0" fmla="*/ 3175 w 203200"/>
              <a:gd name="connsiteY0" fmla="*/ 698500 h 698500"/>
              <a:gd name="connsiteX1" fmla="*/ 0 w 203200"/>
              <a:gd name="connsiteY1" fmla="*/ 0 h 698500"/>
              <a:gd name="connsiteX2" fmla="*/ 203200 w 203200"/>
              <a:gd name="connsiteY2" fmla="*/ 3175 h 698500"/>
              <a:gd name="connsiteX3" fmla="*/ 200025 w 203200"/>
              <a:gd name="connsiteY3" fmla="*/ 692150 h 698500"/>
              <a:gd name="connsiteX0" fmla="*/ 306 w 200331"/>
              <a:gd name="connsiteY0" fmla="*/ 695325 h 695325"/>
              <a:gd name="connsiteX1" fmla="*/ 306 w 200331"/>
              <a:gd name="connsiteY1" fmla="*/ 6350 h 695325"/>
              <a:gd name="connsiteX2" fmla="*/ 200331 w 200331"/>
              <a:gd name="connsiteY2" fmla="*/ 0 h 695325"/>
              <a:gd name="connsiteX3" fmla="*/ 197156 w 200331"/>
              <a:gd name="connsiteY3" fmla="*/ 688975 h 695325"/>
              <a:gd name="connsiteX0" fmla="*/ 306 w 197247"/>
              <a:gd name="connsiteY0" fmla="*/ 688975 h 688975"/>
              <a:gd name="connsiteX1" fmla="*/ 306 w 197247"/>
              <a:gd name="connsiteY1" fmla="*/ 0 h 688975"/>
              <a:gd name="connsiteX2" fmla="*/ 190806 w 197247"/>
              <a:gd name="connsiteY2" fmla="*/ 0 h 688975"/>
              <a:gd name="connsiteX3" fmla="*/ 197156 w 197247"/>
              <a:gd name="connsiteY3" fmla="*/ 682625 h 688975"/>
              <a:gd name="connsiteX0" fmla="*/ 306 w 200331"/>
              <a:gd name="connsiteY0" fmla="*/ 688975 h 688975"/>
              <a:gd name="connsiteX1" fmla="*/ 306 w 200331"/>
              <a:gd name="connsiteY1" fmla="*/ 0 h 688975"/>
              <a:gd name="connsiteX2" fmla="*/ 200331 w 200331"/>
              <a:gd name="connsiteY2" fmla="*/ 0 h 688975"/>
              <a:gd name="connsiteX3" fmla="*/ 197156 w 200331"/>
              <a:gd name="connsiteY3" fmla="*/ 682625 h 688975"/>
              <a:gd name="connsiteX0" fmla="*/ 306 w 197461"/>
              <a:gd name="connsiteY0" fmla="*/ 688975 h 688975"/>
              <a:gd name="connsiteX1" fmla="*/ 306 w 197461"/>
              <a:gd name="connsiteY1" fmla="*/ 0 h 688975"/>
              <a:gd name="connsiteX2" fmla="*/ 197156 w 197461"/>
              <a:gd name="connsiteY2" fmla="*/ 3175 h 688975"/>
              <a:gd name="connsiteX3" fmla="*/ 197156 w 197461"/>
              <a:gd name="connsiteY3" fmla="*/ 682625 h 688975"/>
              <a:gd name="connsiteX0" fmla="*/ 306 w 197461"/>
              <a:gd name="connsiteY0" fmla="*/ 695325 h 695325"/>
              <a:gd name="connsiteX1" fmla="*/ 306 w 197461"/>
              <a:gd name="connsiteY1" fmla="*/ 6350 h 695325"/>
              <a:gd name="connsiteX2" fmla="*/ 197156 w 197461"/>
              <a:gd name="connsiteY2" fmla="*/ 0 h 695325"/>
              <a:gd name="connsiteX3" fmla="*/ 197156 w 197461"/>
              <a:gd name="connsiteY3" fmla="*/ 688975 h 695325"/>
              <a:gd name="connsiteX0" fmla="*/ 306 w 197461"/>
              <a:gd name="connsiteY0" fmla="*/ 698500 h 698500"/>
              <a:gd name="connsiteX1" fmla="*/ 306 w 197461"/>
              <a:gd name="connsiteY1" fmla="*/ 0 h 698500"/>
              <a:gd name="connsiteX2" fmla="*/ 197156 w 197461"/>
              <a:gd name="connsiteY2" fmla="*/ 3175 h 698500"/>
              <a:gd name="connsiteX3" fmla="*/ 197156 w 197461"/>
              <a:gd name="connsiteY3" fmla="*/ 692150 h 698500"/>
              <a:gd name="connsiteX0" fmla="*/ 3175 w 200330"/>
              <a:gd name="connsiteY0" fmla="*/ 695325 h 695325"/>
              <a:gd name="connsiteX1" fmla="*/ 0 w 200330"/>
              <a:gd name="connsiteY1" fmla="*/ 0 h 695325"/>
              <a:gd name="connsiteX2" fmla="*/ 200025 w 200330"/>
              <a:gd name="connsiteY2" fmla="*/ 0 h 695325"/>
              <a:gd name="connsiteX3" fmla="*/ 200025 w 200330"/>
              <a:gd name="connsiteY3" fmla="*/ 68897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330" h="695325">
                <a:moveTo>
                  <a:pt x="3175" y="695325"/>
                </a:moveTo>
                <a:cubicBezTo>
                  <a:pt x="2117" y="462492"/>
                  <a:pt x="1058" y="232833"/>
                  <a:pt x="0" y="0"/>
                </a:cubicBezTo>
                <a:lnTo>
                  <a:pt x="200025" y="0"/>
                </a:lnTo>
                <a:cubicBezTo>
                  <a:pt x="198967" y="229658"/>
                  <a:pt x="201083" y="459317"/>
                  <a:pt x="200025" y="688975"/>
                </a:cubicBezTo>
              </a:path>
            </a:pathLst>
          </a:custGeom>
          <a:ln>
            <a:solidFill>
              <a:srgbClr val="1290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6626620" y="3307727"/>
            <a:ext cx="200330" cy="695325"/>
          </a:xfrm>
          <a:custGeom>
            <a:avLst/>
            <a:gdLst>
              <a:gd name="connsiteX0" fmla="*/ 3175 w 203200"/>
              <a:gd name="connsiteY0" fmla="*/ 698500 h 698500"/>
              <a:gd name="connsiteX1" fmla="*/ 0 w 203200"/>
              <a:gd name="connsiteY1" fmla="*/ 0 h 698500"/>
              <a:gd name="connsiteX2" fmla="*/ 203200 w 203200"/>
              <a:gd name="connsiteY2" fmla="*/ 3175 h 698500"/>
              <a:gd name="connsiteX3" fmla="*/ 200025 w 203200"/>
              <a:gd name="connsiteY3" fmla="*/ 692150 h 698500"/>
              <a:gd name="connsiteX0" fmla="*/ 306 w 200331"/>
              <a:gd name="connsiteY0" fmla="*/ 695325 h 695325"/>
              <a:gd name="connsiteX1" fmla="*/ 306 w 200331"/>
              <a:gd name="connsiteY1" fmla="*/ 6350 h 695325"/>
              <a:gd name="connsiteX2" fmla="*/ 200331 w 200331"/>
              <a:gd name="connsiteY2" fmla="*/ 0 h 695325"/>
              <a:gd name="connsiteX3" fmla="*/ 197156 w 200331"/>
              <a:gd name="connsiteY3" fmla="*/ 688975 h 695325"/>
              <a:gd name="connsiteX0" fmla="*/ 306 w 197247"/>
              <a:gd name="connsiteY0" fmla="*/ 688975 h 688975"/>
              <a:gd name="connsiteX1" fmla="*/ 306 w 197247"/>
              <a:gd name="connsiteY1" fmla="*/ 0 h 688975"/>
              <a:gd name="connsiteX2" fmla="*/ 190806 w 197247"/>
              <a:gd name="connsiteY2" fmla="*/ 0 h 688975"/>
              <a:gd name="connsiteX3" fmla="*/ 197156 w 197247"/>
              <a:gd name="connsiteY3" fmla="*/ 682625 h 688975"/>
              <a:gd name="connsiteX0" fmla="*/ 306 w 200331"/>
              <a:gd name="connsiteY0" fmla="*/ 688975 h 688975"/>
              <a:gd name="connsiteX1" fmla="*/ 306 w 200331"/>
              <a:gd name="connsiteY1" fmla="*/ 0 h 688975"/>
              <a:gd name="connsiteX2" fmla="*/ 200331 w 200331"/>
              <a:gd name="connsiteY2" fmla="*/ 0 h 688975"/>
              <a:gd name="connsiteX3" fmla="*/ 197156 w 200331"/>
              <a:gd name="connsiteY3" fmla="*/ 682625 h 688975"/>
              <a:gd name="connsiteX0" fmla="*/ 306 w 197461"/>
              <a:gd name="connsiteY0" fmla="*/ 688975 h 688975"/>
              <a:gd name="connsiteX1" fmla="*/ 306 w 197461"/>
              <a:gd name="connsiteY1" fmla="*/ 0 h 688975"/>
              <a:gd name="connsiteX2" fmla="*/ 197156 w 197461"/>
              <a:gd name="connsiteY2" fmla="*/ 3175 h 688975"/>
              <a:gd name="connsiteX3" fmla="*/ 197156 w 197461"/>
              <a:gd name="connsiteY3" fmla="*/ 682625 h 688975"/>
              <a:gd name="connsiteX0" fmla="*/ 306 w 197461"/>
              <a:gd name="connsiteY0" fmla="*/ 695325 h 695325"/>
              <a:gd name="connsiteX1" fmla="*/ 306 w 197461"/>
              <a:gd name="connsiteY1" fmla="*/ 6350 h 695325"/>
              <a:gd name="connsiteX2" fmla="*/ 197156 w 197461"/>
              <a:gd name="connsiteY2" fmla="*/ 0 h 695325"/>
              <a:gd name="connsiteX3" fmla="*/ 197156 w 197461"/>
              <a:gd name="connsiteY3" fmla="*/ 688975 h 695325"/>
              <a:gd name="connsiteX0" fmla="*/ 306 w 197461"/>
              <a:gd name="connsiteY0" fmla="*/ 698500 h 698500"/>
              <a:gd name="connsiteX1" fmla="*/ 306 w 197461"/>
              <a:gd name="connsiteY1" fmla="*/ 0 h 698500"/>
              <a:gd name="connsiteX2" fmla="*/ 197156 w 197461"/>
              <a:gd name="connsiteY2" fmla="*/ 3175 h 698500"/>
              <a:gd name="connsiteX3" fmla="*/ 197156 w 197461"/>
              <a:gd name="connsiteY3" fmla="*/ 692150 h 698500"/>
              <a:gd name="connsiteX0" fmla="*/ 3175 w 200330"/>
              <a:gd name="connsiteY0" fmla="*/ 695325 h 695325"/>
              <a:gd name="connsiteX1" fmla="*/ 0 w 200330"/>
              <a:gd name="connsiteY1" fmla="*/ 0 h 695325"/>
              <a:gd name="connsiteX2" fmla="*/ 200025 w 200330"/>
              <a:gd name="connsiteY2" fmla="*/ 0 h 695325"/>
              <a:gd name="connsiteX3" fmla="*/ 200025 w 200330"/>
              <a:gd name="connsiteY3" fmla="*/ 68897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330" h="695325">
                <a:moveTo>
                  <a:pt x="3175" y="695325"/>
                </a:moveTo>
                <a:cubicBezTo>
                  <a:pt x="2117" y="462492"/>
                  <a:pt x="1058" y="232833"/>
                  <a:pt x="0" y="0"/>
                </a:cubicBezTo>
                <a:lnTo>
                  <a:pt x="200025" y="0"/>
                </a:lnTo>
                <a:cubicBezTo>
                  <a:pt x="198967" y="229658"/>
                  <a:pt x="201083" y="459317"/>
                  <a:pt x="200025" y="688975"/>
                </a:cubicBezTo>
              </a:path>
            </a:pathLst>
          </a:custGeom>
          <a:ln>
            <a:solidFill>
              <a:srgbClr val="1290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6120512" y="4440725"/>
            <a:ext cx="2503613" cy="1765591"/>
            <a:chOff x="6129345" y="1742453"/>
            <a:chExt cx="3029371" cy="2136365"/>
          </a:xfrm>
        </p:grpSpPr>
        <p:pic>
          <p:nvPicPr>
            <p:cNvPr id="37" name="Picture 36" descr="Screenshot 2016-01-14 12.45.32.png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345" y="1742453"/>
              <a:ext cx="3029371" cy="213636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973728" y="1774215"/>
              <a:ext cx="4201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Futura"/>
                  <a:cs typeface="Futura"/>
                </a:rPr>
                <a:t>1+2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18510" y="1774215"/>
              <a:ext cx="4201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Futura"/>
                  <a:cs typeface="Futura"/>
                </a:rPr>
                <a:t>2+3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84000" y="2843880"/>
              <a:ext cx="5770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Futura"/>
                  <a:cs typeface="Futura"/>
                </a:rPr>
                <a:t>1+2+</a:t>
              </a:r>
              <a:r>
                <a:rPr lang="en-US" sz="900" dirty="0">
                  <a:latin typeface="Futura"/>
                  <a:cs typeface="Futura"/>
                </a:rPr>
                <a:t>3</a:t>
              </a:r>
              <a:endParaRPr lang="en-US" sz="900" dirty="0" smtClean="0">
                <a:latin typeface="Futura"/>
                <a:cs typeface="Futura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419290" y="2845329"/>
              <a:ext cx="44114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Futura"/>
                  <a:cs typeface="Futura"/>
                </a:rPr>
                <a:t>L</a:t>
              </a:r>
              <a:r>
                <a:rPr lang="en-US" sz="900" dirty="0" smtClean="0">
                  <a:latin typeface="Futura"/>
                  <a:cs typeface="Futura"/>
                </a:rPr>
                <a:t>ost</a:t>
              </a:r>
            </a:p>
          </p:txBody>
        </p:sp>
      </p:grpSp>
      <p:sp>
        <p:nvSpPr>
          <p:cNvPr id="15" name="Freeform 14"/>
          <p:cNvSpPr/>
          <p:nvPr/>
        </p:nvSpPr>
        <p:spPr>
          <a:xfrm>
            <a:off x="6426595" y="4572889"/>
            <a:ext cx="593725" cy="650875"/>
          </a:xfrm>
          <a:custGeom>
            <a:avLst/>
            <a:gdLst>
              <a:gd name="connsiteX0" fmla="*/ 0 w 593725"/>
              <a:gd name="connsiteY0" fmla="*/ 650875 h 650875"/>
              <a:gd name="connsiteX1" fmla="*/ 0 w 593725"/>
              <a:gd name="connsiteY1" fmla="*/ 473075 h 650875"/>
              <a:gd name="connsiteX2" fmla="*/ 193675 w 593725"/>
              <a:gd name="connsiteY2" fmla="*/ 466725 h 650875"/>
              <a:gd name="connsiteX3" fmla="*/ 200025 w 593725"/>
              <a:gd name="connsiteY3" fmla="*/ 0 h 650875"/>
              <a:gd name="connsiteX4" fmla="*/ 396875 w 593725"/>
              <a:gd name="connsiteY4" fmla="*/ 3175 h 650875"/>
              <a:gd name="connsiteX5" fmla="*/ 396875 w 593725"/>
              <a:gd name="connsiteY5" fmla="*/ 136525 h 650875"/>
              <a:gd name="connsiteX6" fmla="*/ 593725 w 593725"/>
              <a:gd name="connsiteY6" fmla="*/ 142875 h 650875"/>
              <a:gd name="connsiteX7" fmla="*/ 590550 w 593725"/>
              <a:gd name="connsiteY7" fmla="*/ 650875 h 650875"/>
              <a:gd name="connsiteX0" fmla="*/ 0 w 593725"/>
              <a:gd name="connsiteY0" fmla="*/ 650875 h 650875"/>
              <a:gd name="connsiteX1" fmla="*/ 0 w 593725"/>
              <a:gd name="connsiteY1" fmla="*/ 473075 h 650875"/>
              <a:gd name="connsiteX2" fmla="*/ 193675 w 593725"/>
              <a:gd name="connsiteY2" fmla="*/ 473075 h 650875"/>
              <a:gd name="connsiteX3" fmla="*/ 200025 w 593725"/>
              <a:gd name="connsiteY3" fmla="*/ 0 h 650875"/>
              <a:gd name="connsiteX4" fmla="*/ 396875 w 593725"/>
              <a:gd name="connsiteY4" fmla="*/ 3175 h 650875"/>
              <a:gd name="connsiteX5" fmla="*/ 396875 w 593725"/>
              <a:gd name="connsiteY5" fmla="*/ 136525 h 650875"/>
              <a:gd name="connsiteX6" fmla="*/ 593725 w 593725"/>
              <a:gd name="connsiteY6" fmla="*/ 142875 h 650875"/>
              <a:gd name="connsiteX7" fmla="*/ 590550 w 593725"/>
              <a:gd name="connsiteY7" fmla="*/ 650875 h 650875"/>
              <a:gd name="connsiteX0" fmla="*/ 0 w 593725"/>
              <a:gd name="connsiteY0" fmla="*/ 650875 h 650875"/>
              <a:gd name="connsiteX1" fmla="*/ 0 w 593725"/>
              <a:gd name="connsiteY1" fmla="*/ 473075 h 650875"/>
              <a:gd name="connsiteX2" fmla="*/ 193675 w 593725"/>
              <a:gd name="connsiteY2" fmla="*/ 473075 h 650875"/>
              <a:gd name="connsiteX3" fmla="*/ 200025 w 593725"/>
              <a:gd name="connsiteY3" fmla="*/ 0 h 650875"/>
              <a:gd name="connsiteX4" fmla="*/ 396875 w 593725"/>
              <a:gd name="connsiteY4" fmla="*/ 3175 h 650875"/>
              <a:gd name="connsiteX5" fmla="*/ 403225 w 593725"/>
              <a:gd name="connsiteY5" fmla="*/ 142875 h 650875"/>
              <a:gd name="connsiteX6" fmla="*/ 593725 w 593725"/>
              <a:gd name="connsiteY6" fmla="*/ 142875 h 650875"/>
              <a:gd name="connsiteX7" fmla="*/ 590550 w 593725"/>
              <a:gd name="connsiteY7" fmla="*/ 650875 h 650875"/>
              <a:gd name="connsiteX0" fmla="*/ 0 w 593725"/>
              <a:gd name="connsiteY0" fmla="*/ 650875 h 650875"/>
              <a:gd name="connsiteX1" fmla="*/ 0 w 593725"/>
              <a:gd name="connsiteY1" fmla="*/ 473075 h 650875"/>
              <a:gd name="connsiteX2" fmla="*/ 193675 w 593725"/>
              <a:gd name="connsiteY2" fmla="*/ 473075 h 650875"/>
              <a:gd name="connsiteX3" fmla="*/ 200025 w 593725"/>
              <a:gd name="connsiteY3" fmla="*/ 0 h 650875"/>
              <a:gd name="connsiteX4" fmla="*/ 396875 w 593725"/>
              <a:gd name="connsiteY4" fmla="*/ 3175 h 650875"/>
              <a:gd name="connsiteX5" fmla="*/ 393700 w 593725"/>
              <a:gd name="connsiteY5" fmla="*/ 136525 h 650875"/>
              <a:gd name="connsiteX6" fmla="*/ 593725 w 593725"/>
              <a:gd name="connsiteY6" fmla="*/ 142875 h 650875"/>
              <a:gd name="connsiteX7" fmla="*/ 590550 w 593725"/>
              <a:gd name="connsiteY7" fmla="*/ 650875 h 650875"/>
              <a:gd name="connsiteX0" fmla="*/ 0 w 593725"/>
              <a:gd name="connsiteY0" fmla="*/ 650875 h 650875"/>
              <a:gd name="connsiteX1" fmla="*/ 0 w 593725"/>
              <a:gd name="connsiteY1" fmla="*/ 473075 h 650875"/>
              <a:gd name="connsiteX2" fmla="*/ 193675 w 593725"/>
              <a:gd name="connsiteY2" fmla="*/ 473075 h 650875"/>
              <a:gd name="connsiteX3" fmla="*/ 200025 w 593725"/>
              <a:gd name="connsiteY3" fmla="*/ 0 h 650875"/>
              <a:gd name="connsiteX4" fmla="*/ 396875 w 593725"/>
              <a:gd name="connsiteY4" fmla="*/ 3175 h 650875"/>
              <a:gd name="connsiteX5" fmla="*/ 396875 w 593725"/>
              <a:gd name="connsiteY5" fmla="*/ 146050 h 650875"/>
              <a:gd name="connsiteX6" fmla="*/ 593725 w 593725"/>
              <a:gd name="connsiteY6" fmla="*/ 142875 h 650875"/>
              <a:gd name="connsiteX7" fmla="*/ 590550 w 593725"/>
              <a:gd name="connsiteY7" fmla="*/ 650875 h 6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3725" h="650875">
                <a:moveTo>
                  <a:pt x="0" y="650875"/>
                </a:moveTo>
                <a:lnTo>
                  <a:pt x="0" y="473075"/>
                </a:lnTo>
                <a:lnTo>
                  <a:pt x="193675" y="473075"/>
                </a:lnTo>
                <a:cubicBezTo>
                  <a:pt x="195792" y="317500"/>
                  <a:pt x="197908" y="155575"/>
                  <a:pt x="200025" y="0"/>
                </a:cubicBezTo>
                <a:lnTo>
                  <a:pt x="396875" y="3175"/>
                </a:lnTo>
                <a:cubicBezTo>
                  <a:pt x="395817" y="47625"/>
                  <a:pt x="397933" y="101600"/>
                  <a:pt x="396875" y="146050"/>
                </a:cubicBezTo>
                <a:lnTo>
                  <a:pt x="593725" y="142875"/>
                </a:lnTo>
                <a:cubicBezTo>
                  <a:pt x="592667" y="312208"/>
                  <a:pt x="591608" y="481542"/>
                  <a:pt x="590550" y="650875"/>
                </a:cubicBezTo>
              </a:path>
            </a:pathLst>
          </a:custGeom>
          <a:ln>
            <a:solidFill>
              <a:srgbClr val="1290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706120" y="4557014"/>
            <a:ext cx="606425" cy="663575"/>
          </a:xfrm>
          <a:custGeom>
            <a:avLst/>
            <a:gdLst>
              <a:gd name="connsiteX0" fmla="*/ 9525 w 603250"/>
              <a:gd name="connsiteY0" fmla="*/ 663575 h 663575"/>
              <a:gd name="connsiteX1" fmla="*/ 0 w 603250"/>
              <a:gd name="connsiteY1" fmla="*/ 0 h 663575"/>
              <a:gd name="connsiteX2" fmla="*/ 206375 w 603250"/>
              <a:gd name="connsiteY2" fmla="*/ 0 h 663575"/>
              <a:gd name="connsiteX3" fmla="*/ 209550 w 603250"/>
              <a:gd name="connsiteY3" fmla="*/ 79375 h 663575"/>
              <a:gd name="connsiteX4" fmla="*/ 406400 w 603250"/>
              <a:gd name="connsiteY4" fmla="*/ 82550 h 663575"/>
              <a:gd name="connsiteX5" fmla="*/ 403225 w 603250"/>
              <a:gd name="connsiteY5" fmla="*/ 139700 h 663575"/>
              <a:gd name="connsiteX6" fmla="*/ 603250 w 603250"/>
              <a:gd name="connsiteY6" fmla="*/ 136525 h 663575"/>
              <a:gd name="connsiteX7" fmla="*/ 603250 w 603250"/>
              <a:gd name="connsiteY7" fmla="*/ 660400 h 663575"/>
              <a:gd name="connsiteX0" fmla="*/ 9525 w 603250"/>
              <a:gd name="connsiteY0" fmla="*/ 663575 h 663575"/>
              <a:gd name="connsiteX1" fmla="*/ 0 w 603250"/>
              <a:gd name="connsiteY1" fmla="*/ 0 h 663575"/>
              <a:gd name="connsiteX2" fmla="*/ 206375 w 603250"/>
              <a:gd name="connsiteY2" fmla="*/ 0 h 663575"/>
              <a:gd name="connsiteX3" fmla="*/ 206375 w 603250"/>
              <a:gd name="connsiteY3" fmla="*/ 47625 h 663575"/>
              <a:gd name="connsiteX4" fmla="*/ 406400 w 603250"/>
              <a:gd name="connsiteY4" fmla="*/ 82550 h 663575"/>
              <a:gd name="connsiteX5" fmla="*/ 403225 w 603250"/>
              <a:gd name="connsiteY5" fmla="*/ 139700 h 663575"/>
              <a:gd name="connsiteX6" fmla="*/ 603250 w 603250"/>
              <a:gd name="connsiteY6" fmla="*/ 136525 h 663575"/>
              <a:gd name="connsiteX7" fmla="*/ 603250 w 603250"/>
              <a:gd name="connsiteY7" fmla="*/ 660400 h 663575"/>
              <a:gd name="connsiteX0" fmla="*/ 9525 w 603250"/>
              <a:gd name="connsiteY0" fmla="*/ 663575 h 663575"/>
              <a:gd name="connsiteX1" fmla="*/ 0 w 603250"/>
              <a:gd name="connsiteY1" fmla="*/ 0 h 663575"/>
              <a:gd name="connsiteX2" fmla="*/ 206375 w 603250"/>
              <a:gd name="connsiteY2" fmla="*/ 0 h 663575"/>
              <a:gd name="connsiteX3" fmla="*/ 206375 w 603250"/>
              <a:gd name="connsiteY3" fmla="*/ 47625 h 663575"/>
              <a:gd name="connsiteX4" fmla="*/ 409575 w 603250"/>
              <a:gd name="connsiteY4" fmla="*/ 50800 h 663575"/>
              <a:gd name="connsiteX5" fmla="*/ 403225 w 603250"/>
              <a:gd name="connsiteY5" fmla="*/ 139700 h 663575"/>
              <a:gd name="connsiteX6" fmla="*/ 603250 w 603250"/>
              <a:gd name="connsiteY6" fmla="*/ 136525 h 663575"/>
              <a:gd name="connsiteX7" fmla="*/ 603250 w 603250"/>
              <a:gd name="connsiteY7" fmla="*/ 660400 h 663575"/>
              <a:gd name="connsiteX0" fmla="*/ 9525 w 603250"/>
              <a:gd name="connsiteY0" fmla="*/ 663575 h 663575"/>
              <a:gd name="connsiteX1" fmla="*/ 0 w 603250"/>
              <a:gd name="connsiteY1" fmla="*/ 0 h 663575"/>
              <a:gd name="connsiteX2" fmla="*/ 206375 w 603250"/>
              <a:gd name="connsiteY2" fmla="*/ 0 h 663575"/>
              <a:gd name="connsiteX3" fmla="*/ 206375 w 603250"/>
              <a:gd name="connsiteY3" fmla="*/ 47625 h 663575"/>
              <a:gd name="connsiteX4" fmla="*/ 409575 w 603250"/>
              <a:gd name="connsiteY4" fmla="*/ 50800 h 663575"/>
              <a:gd name="connsiteX5" fmla="*/ 403225 w 603250"/>
              <a:gd name="connsiteY5" fmla="*/ 111125 h 663575"/>
              <a:gd name="connsiteX6" fmla="*/ 603250 w 603250"/>
              <a:gd name="connsiteY6" fmla="*/ 136525 h 663575"/>
              <a:gd name="connsiteX7" fmla="*/ 603250 w 603250"/>
              <a:gd name="connsiteY7" fmla="*/ 660400 h 663575"/>
              <a:gd name="connsiteX0" fmla="*/ 9525 w 606425"/>
              <a:gd name="connsiteY0" fmla="*/ 663575 h 663575"/>
              <a:gd name="connsiteX1" fmla="*/ 0 w 606425"/>
              <a:gd name="connsiteY1" fmla="*/ 0 h 663575"/>
              <a:gd name="connsiteX2" fmla="*/ 206375 w 606425"/>
              <a:gd name="connsiteY2" fmla="*/ 0 h 663575"/>
              <a:gd name="connsiteX3" fmla="*/ 206375 w 606425"/>
              <a:gd name="connsiteY3" fmla="*/ 47625 h 663575"/>
              <a:gd name="connsiteX4" fmla="*/ 409575 w 606425"/>
              <a:gd name="connsiteY4" fmla="*/ 50800 h 663575"/>
              <a:gd name="connsiteX5" fmla="*/ 403225 w 606425"/>
              <a:gd name="connsiteY5" fmla="*/ 111125 h 663575"/>
              <a:gd name="connsiteX6" fmla="*/ 606425 w 606425"/>
              <a:gd name="connsiteY6" fmla="*/ 107950 h 663575"/>
              <a:gd name="connsiteX7" fmla="*/ 603250 w 606425"/>
              <a:gd name="connsiteY7" fmla="*/ 660400 h 663575"/>
              <a:gd name="connsiteX0" fmla="*/ 9525 w 606425"/>
              <a:gd name="connsiteY0" fmla="*/ 663575 h 663575"/>
              <a:gd name="connsiteX1" fmla="*/ 0 w 606425"/>
              <a:gd name="connsiteY1" fmla="*/ 0 h 663575"/>
              <a:gd name="connsiteX2" fmla="*/ 206375 w 606425"/>
              <a:gd name="connsiteY2" fmla="*/ 0 h 663575"/>
              <a:gd name="connsiteX3" fmla="*/ 206375 w 606425"/>
              <a:gd name="connsiteY3" fmla="*/ 47625 h 663575"/>
              <a:gd name="connsiteX4" fmla="*/ 400050 w 606425"/>
              <a:gd name="connsiteY4" fmla="*/ 50800 h 663575"/>
              <a:gd name="connsiteX5" fmla="*/ 403225 w 606425"/>
              <a:gd name="connsiteY5" fmla="*/ 111125 h 663575"/>
              <a:gd name="connsiteX6" fmla="*/ 606425 w 606425"/>
              <a:gd name="connsiteY6" fmla="*/ 107950 h 663575"/>
              <a:gd name="connsiteX7" fmla="*/ 603250 w 606425"/>
              <a:gd name="connsiteY7" fmla="*/ 660400 h 66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6425" h="663575">
                <a:moveTo>
                  <a:pt x="9525" y="663575"/>
                </a:moveTo>
                <a:lnTo>
                  <a:pt x="0" y="0"/>
                </a:lnTo>
                <a:lnTo>
                  <a:pt x="206375" y="0"/>
                </a:lnTo>
                <a:lnTo>
                  <a:pt x="206375" y="47625"/>
                </a:lnTo>
                <a:lnTo>
                  <a:pt x="400050" y="50800"/>
                </a:lnTo>
                <a:lnTo>
                  <a:pt x="403225" y="111125"/>
                </a:lnTo>
                <a:lnTo>
                  <a:pt x="606425" y="107950"/>
                </a:lnTo>
                <a:cubicBezTo>
                  <a:pt x="605367" y="292100"/>
                  <a:pt x="604308" y="476250"/>
                  <a:pt x="603250" y="660400"/>
                </a:cubicBezTo>
              </a:path>
            </a:pathLst>
          </a:custGeom>
          <a:ln>
            <a:solidFill>
              <a:srgbClr val="1290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620270" y="5474589"/>
            <a:ext cx="400050" cy="628650"/>
          </a:xfrm>
          <a:custGeom>
            <a:avLst/>
            <a:gdLst>
              <a:gd name="connsiteX0" fmla="*/ 0 w 400050"/>
              <a:gd name="connsiteY0" fmla="*/ 628650 h 628650"/>
              <a:gd name="connsiteX1" fmla="*/ 6350 w 400050"/>
              <a:gd name="connsiteY1" fmla="*/ 0 h 628650"/>
              <a:gd name="connsiteX2" fmla="*/ 203200 w 400050"/>
              <a:gd name="connsiteY2" fmla="*/ 3175 h 628650"/>
              <a:gd name="connsiteX3" fmla="*/ 203200 w 400050"/>
              <a:gd name="connsiteY3" fmla="*/ 82550 h 628650"/>
              <a:gd name="connsiteX4" fmla="*/ 400050 w 400050"/>
              <a:gd name="connsiteY4" fmla="*/ 85725 h 628650"/>
              <a:gd name="connsiteX5" fmla="*/ 396875 w 400050"/>
              <a:gd name="connsiteY5" fmla="*/ 625475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050" h="628650">
                <a:moveTo>
                  <a:pt x="0" y="628650"/>
                </a:moveTo>
                <a:cubicBezTo>
                  <a:pt x="2117" y="419100"/>
                  <a:pt x="4233" y="209550"/>
                  <a:pt x="6350" y="0"/>
                </a:cubicBezTo>
                <a:lnTo>
                  <a:pt x="203200" y="3175"/>
                </a:lnTo>
                <a:lnTo>
                  <a:pt x="203200" y="82550"/>
                </a:lnTo>
                <a:lnTo>
                  <a:pt x="400050" y="85725"/>
                </a:lnTo>
                <a:cubicBezTo>
                  <a:pt x="398992" y="265642"/>
                  <a:pt x="397933" y="445558"/>
                  <a:pt x="396875" y="625475"/>
                </a:cubicBezTo>
              </a:path>
            </a:pathLst>
          </a:custGeom>
          <a:ln>
            <a:solidFill>
              <a:srgbClr val="1290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489024" y="4212524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C4C6C"/>
                </a:solidFill>
                <a:latin typeface="Lucida Grande"/>
                <a:ea typeface="Lucida Grande"/>
                <a:cs typeface="Lucida Grande"/>
              </a:rPr>
              <a:t>3</a:t>
            </a:r>
            <a:r>
              <a:rPr lang="en-US" sz="1200" dirty="0" smtClean="0">
                <a:solidFill>
                  <a:srgbClr val="3C4C6C"/>
                </a:solidFill>
                <a:latin typeface="Lucida Grande"/>
                <a:ea typeface="Lucida Grande"/>
                <a:cs typeface="Lucida Grande"/>
              </a:rPr>
              <a:t>Υ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 events</a:t>
            </a:r>
            <a:endParaRPr lang="en-US" sz="12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-1" y="5121921"/>
            <a:ext cx="33095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400" indent="-176400">
              <a:buClr>
                <a:srgbClr val="1B9FD6"/>
              </a:buClr>
              <a:buFont typeface="Wingdings" charset="2"/>
              <a:buChar char="§"/>
            </a:pP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Need for a veto detector covering the </a:t>
            </a:r>
            <a:r>
              <a:rPr lang="en-GB" sz="1200" dirty="0" smtClean="0">
                <a:solidFill>
                  <a:srgbClr val="660066"/>
                </a:solidFill>
                <a:latin typeface="Futura"/>
                <a:cs typeface="Futura"/>
              </a:rPr>
              <a:t>calorimeter hole</a:t>
            </a: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:</a:t>
            </a:r>
          </a:p>
          <a:p>
            <a:pPr marL="525600" lvl="1" indent="-176400">
              <a:buClr>
                <a:srgbClr val="1B9FD6"/>
              </a:buClr>
              <a:buFont typeface="Wingdings" charset="2"/>
              <a:buChar char="§"/>
            </a:pPr>
            <a:r>
              <a:rPr lang="en-GB" sz="1200" dirty="0" smtClean="0">
                <a:solidFill>
                  <a:srgbClr val="FF0000"/>
                </a:solidFill>
                <a:latin typeface="Futura"/>
                <a:cs typeface="Futura"/>
              </a:rPr>
              <a:t>Fast </a:t>
            </a: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(pile-up translates in over-veto)</a:t>
            </a:r>
          </a:p>
          <a:p>
            <a:pPr marL="525600" lvl="1" indent="-176400">
              <a:buClr>
                <a:srgbClr val="1B9FD6"/>
              </a:buClr>
              <a:buFont typeface="Wingdings" charset="2"/>
              <a:buChar char="§"/>
            </a:pP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Moderate energy resolution</a:t>
            </a:r>
            <a:endParaRPr lang="en-GB" sz="12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44504" y="5370799"/>
            <a:ext cx="797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21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2650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angle detector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44504" y="5370799"/>
            <a:ext cx="8218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22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7755" y="1378206"/>
            <a:ext cx="4931137" cy="7509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964" y="2076876"/>
            <a:ext cx="51264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300"/>
              </a:spcAft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First tests:</a:t>
            </a:r>
          </a:p>
          <a:p>
            <a:pPr marL="177800" lvl="1" indent="-177800">
              <a:spcAft>
                <a:spcPts val="300"/>
              </a:spcAft>
              <a:buClr>
                <a:schemeClr val="tx1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FF0000"/>
                </a:solidFill>
                <a:latin typeface="Futura"/>
                <a:cs typeface="Futura"/>
              </a:rPr>
              <a:t>SF-57 </a:t>
            </a:r>
            <a:r>
              <a:rPr lang="en-US" sz="1200" dirty="0">
                <a:solidFill>
                  <a:srgbClr val="FF0000"/>
                </a:solidFill>
                <a:latin typeface="Futura"/>
                <a:cs typeface="Futura"/>
              </a:rPr>
              <a:t>lead-glass </a:t>
            </a:r>
            <a:r>
              <a:rPr lang="en-US" sz="1200" dirty="0">
                <a:solidFill>
                  <a:srgbClr val="3C4C6C"/>
                </a:solidFill>
                <a:latin typeface="Futura"/>
                <a:cs typeface="Futura"/>
              </a:rPr>
              <a:t>bar, 20×20×200 mm</a:t>
            </a:r>
            <a:r>
              <a:rPr lang="en-US" sz="1200" baseline="30000" dirty="0">
                <a:solidFill>
                  <a:srgbClr val="3C4C6C"/>
                </a:solidFill>
                <a:latin typeface="Futura"/>
                <a:cs typeface="Futura"/>
              </a:rPr>
              <a:t>3</a:t>
            </a:r>
            <a:r>
              <a:rPr lang="en-US" sz="1200" dirty="0">
                <a:solidFill>
                  <a:srgbClr val="3C4C6C"/>
                </a:solidFill>
                <a:latin typeface="Futura"/>
                <a:cs typeface="Futura"/>
              </a:rPr>
              <a:t>, 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n=1.8467</a:t>
            </a:r>
          </a:p>
          <a:p>
            <a:pPr marL="177800" lvl="1" indent="-177800">
              <a:spcAft>
                <a:spcPts val="300"/>
              </a:spcAft>
              <a:buClr>
                <a:schemeClr val="tx1"/>
              </a:buClr>
              <a:buFont typeface="Wingdings" charset="2"/>
              <a:buChar char="§"/>
            </a:pPr>
            <a:r>
              <a:rPr lang="en-US" sz="1200" dirty="0">
                <a:solidFill>
                  <a:srgbClr val="3C4C6C"/>
                </a:solidFill>
                <a:latin typeface="Futura"/>
                <a:cs typeface="Futura"/>
              </a:rPr>
              <a:t>W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rapped </a:t>
            </a:r>
            <a:r>
              <a:rPr lang="en-US" sz="1200" dirty="0">
                <a:solidFill>
                  <a:srgbClr val="3C4C6C"/>
                </a:solidFill>
                <a:latin typeface="Futura"/>
                <a:cs typeface="Futura"/>
              </a:rPr>
              <a:t>in 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Teflon no optical coupling</a:t>
            </a:r>
            <a:endParaRPr lang="en-US" sz="1200" dirty="0">
              <a:solidFill>
                <a:srgbClr val="3C4C6C"/>
              </a:solidFill>
              <a:latin typeface="Futura"/>
              <a:cs typeface="Futura"/>
            </a:endParaRPr>
          </a:p>
          <a:p>
            <a:pPr marL="177800" lvl="1" indent="-177800">
              <a:spcAft>
                <a:spcPts val="300"/>
              </a:spcAft>
              <a:buClr>
                <a:schemeClr val="tx1"/>
              </a:buClr>
              <a:buFont typeface="Wingdings" charset="2"/>
              <a:buChar char="§"/>
            </a:pPr>
            <a:r>
              <a:rPr lang="en-US" sz="1200" dirty="0">
                <a:solidFill>
                  <a:srgbClr val="3C4C6C"/>
                </a:solidFill>
                <a:latin typeface="Futura"/>
                <a:cs typeface="Futura"/>
              </a:rPr>
              <a:t>Hamamatsu R9880U-110, 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operated at 950V (</a:t>
            </a:r>
            <a:r>
              <a:rPr lang="en-US" sz="1200" b="1" dirty="0" smtClean="0">
                <a:solidFill>
                  <a:srgbClr val="3C4C6C"/>
                </a:solidFill>
                <a:latin typeface="Futura"/>
                <a:cs typeface="Futura"/>
              </a:rPr>
              <a:t>gain</a:t>
            </a:r>
            <a:r>
              <a:rPr lang="mr-IN" sz="1200" dirty="0" smtClean="0"/>
              <a:t>~</a:t>
            </a:r>
            <a:r>
              <a:rPr lang="en-US" sz="1200" b="1" dirty="0" smtClean="0">
                <a:solidFill>
                  <a:srgbClr val="3C4C6C"/>
                </a:solidFill>
                <a:latin typeface="Futura"/>
                <a:cs typeface="Futura"/>
              </a:rPr>
              <a:t>1.5x10</a:t>
            </a:r>
            <a:r>
              <a:rPr lang="en-US" sz="1200" b="1" baseline="30000" dirty="0" smtClean="0">
                <a:solidFill>
                  <a:srgbClr val="3C4C6C"/>
                </a:solidFill>
                <a:latin typeface="Futura"/>
                <a:cs typeface="Futura"/>
              </a:rPr>
              <a:t>6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)</a:t>
            </a:r>
            <a:endParaRPr lang="en-US" sz="1200" dirty="0">
              <a:solidFill>
                <a:srgbClr val="3C4C6C"/>
              </a:solidFill>
              <a:latin typeface="Futura"/>
              <a:cs typeface="Futura"/>
            </a:endParaRPr>
          </a:p>
          <a:p>
            <a:pPr marL="177800" lvl="1" indent="-177800">
              <a:spcAft>
                <a:spcPts val="300"/>
              </a:spcAft>
              <a:buClr>
                <a:schemeClr val="tx1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Readout with CAEN </a:t>
            </a:r>
            <a:r>
              <a:rPr lang="en-US" sz="1200" dirty="0">
                <a:solidFill>
                  <a:srgbClr val="3C4C6C"/>
                </a:solidFill>
                <a:latin typeface="Futura"/>
                <a:cs typeface="Futura"/>
              </a:rPr>
              <a:t>V1742 digitizer set to 5 GS/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s</a:t>
            </a:r>
          </a:p>
        </p:txBody>
      </p:sp>
      <p:pic>
        <p:nvPicPr>
          <p:cNvPr id="9" name="Picture 8" descr="Schermata 2016-11-19 alle 21.02.48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5572" y="1368284"/>
            <a:ext cx="1285368" cy="13957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98993" y="1574785"/>
            <a:ext cx="1006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3C4C6C"/>
                </a:solidFill>
                <a:latin typeface="Futura"/>
                <a:cs typeface="Futura"/>
              </a:rPr>
              <a:t>Hamamatsu</a:t>
            </a:r>
          </a:p>
          <a:p>
            <a:r>
              <a:rPr lang="en-US" sz="1000" dirty="0" smtClean="0">
                <a:solidFill>
                  <a:srgbClr val="3C4C6C"/>
                </a:solidFill>
                <a:latin typeface="Futura"/>
                <a:cs typeface="Futura"/>
              </a:rPr>
              <a:t>R9880U</a:t>
            </a:r>
            <a:r>
              <a:rPr lang="en-US" sz="1000" dirty="0">
                <a:solidFill>
                  <a:srgbClr val="3C4C6C"/>
                </a:solidFill>
                <a:latin typeface="Futura"/>
                <a:cs typeface="Futura"/>
              </a:rPr>
              <a:t>-110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75" y="3471315"/>
            <a:ext cx="2648691" cy="18840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6722" y="3773031"/>
            <a:ext cx="13260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Futura"/>
                <a:cs typeface="Futura"/>
              </a:rPr>
              <a:t>150 ns long pulses</a:t>
            </a:r>
            <a:endParaRPr lang="en-US" sz="9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4171" y="3912101"/>
            <a:ext cx="307093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1" indent="-1778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700 </a:t>
            </a:r>
            <a:r>
              <a:rPr lang="en-US" sz="1200" dirty="0" err="1" smtClean="0">
                <a:solidFill>
                  <a:srgbClr val="3C4C6C"/>
                </a:solidFill>
                <a:latin typeface="Futura"/>
                <a:cs typeface="Futura"/>
              </a:rPr>
              <a:t>ps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 signal width</a:t>
            </a:r>
          </a:p>
          <a:p>
            <a:pPr marL="177800" lvl="1" indent="-1778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2.5 ns double peak separation</a:t>
            </a:r>
          </a:p>
          <a:p>
            <a:pPr marL="177800" lvl="1" indent="-1778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0.1 </a:t>
            </a:r>
            <a:r>
              <a:rPr lang="en-US" sz="1200" dirty="0" err="1" smtClean="0">
                <a:solidFill>
                  <a:srgbClr val="3C4C6C"/>
                </a:solidFill>
                <a:latin typeface="Futura"/>
                <a:cs typeface="Futura"/>
              </a:rPr>
              <a:t>p.e.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/MeV</a:t>
            </a:r>
            <a:endParaRPr lang="en-US" sz="12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78" y="3629169"/>
            <a:ext cx="2913560" cy="17240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00488" y="2906715"/>
            <a:ext cx="3634241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"/>
              </a:spcAft>
            </a:pPr>
            <a:r>
              <a:rPr lang="en-US" sz="1200" dirty="0">
                <a:solidFill>
                  <a:srgbClr val="3C4C6C"/>
                </a:solidFill>
                <a:latin typeface="Futura"/>
                <a:cs typeface="Futura"/>
              </a:rPr>
              <a:t>Interesting alternative: </a:t>
            </a:r>
          </a:p>
          <a:p>
            <a:pPr marL="176400" lvl="1" indent="-176400">
              <a:spcAft>
                <a:spcPts val="300"/>
              </a:spcAft>
              <a:buClr>
                <a:schemeClr val="tx1"/>
              </a:buClr>
              <a:buFont typeface="Wingdings" charset="2"/>
              <a:buChar char="§"/>
            </a:pPr>
            <a:r>
              <a:rPr lang="en-US" sz="1200" dirty="0">
                <a:solidFill>
                  <a:srgbClr val="FF0000"/>
                </a:solidFill>
                <a:latin typeface="Futura"/>
                <a:cs typeface="Futura"/>
              </a:rPr>
              <a:t>PbF</a:t>
            </a:r>
            <a:r>
              <a:rPr lang="en-US" sz="1200" baseline="-25000" dirty="0">
                <a:solidFill>
                  <a:srgbClr val="FF0000"/>
                </a:solidFill>
                <a:latin typeface="Futura"/>
                <a:cs typeface="Futura"/>
              </a:rPr>
              <a:t>2</a:t>
            </a:r>
            <a:r>
              <a:rPr lang="en-US" sz="1200" dirty="0">
                <a:solidFill>
                  <a:srgbClr val="3C4C6C"/>
                </a:solidFill>
                <a:latin typeface="Futura"/>
                <a:cs typeface="Futura"/>
              </a:rPr>
              <a:t>: extended transparency at shorter wave-</a:t>
            </a:r>
            <a:r>
              <a:rPr lang="en-US" sz="1200" dirty="0" err="1">
                <a:solidFill>
                  <a:srgbClr val="3C4C6C"/>
                </a:solidFill>
                <a:latin typeface="Futura"/>
                <a:cs typeface="Futura"/>
              </a:rPr>
              <a:t>lenghts</a:t>
            </a:r>
            <a:r>
              <a:rPr lang="en-US" sz="1200" dirty="0">
                <a:solidFill>
                  <a:srgbClr val="3C4C6C"/>
                </a:solidFill>
                <a:latin typeface="Futura"/>
                <a:cs typeface="Futura"/>
              </a:rPr>
              <a:t> (higher Cherenkov yield)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964" y="5448112"/>
            <a:ext cx="4572000" cy="500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Aft>
                <a:spcPts val="300"/>
              </a:spcAft>
            </a:pPr>
            <a:r>
              <a:rPr lang="en-US" sz="1200" dirty="0">
                <a:solidFill>
                  <a:srgbClr val="3C4C6C"/>
                </a:solidFill>
                <a:latin typeface="Futura"/>
                <a:cs typeface="Futura"/>
              </a:rPr>
              <a:t>Final choice of </a:t>
            </a:r>
            <a:r>
              <a:rPr lang="en-US" sz="1200" dirty="0" smtClean="0">
                <a:solidFill>
                  <a:srgbClr val="3C4C6C"/>
                </a:solidFill>
                <a:latin typeface="Futura"/>
                <a:cs typeface="Futura"/>
              </a:rPr>
              <a:t>PMT according to crystal size:</a:t>
            </a:r>
            <a:endParaRPr lang="en-US" sz="1200" dirty="0">
              <a:solidFill>
                <a:srgbClr val="3C4C6C"/>
              </a:solidFill>
              <a:latin typeface="Futura"/>
              <a:cs typeface="Futura"/>
            </a:endParaRPr>
          </a:p>
          <a:p>
            <a:pPr marL="176400" lvl="1" indent="-17640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>
                <a:solidFill>
                  <a:srgbClr val="3C4C6C"/>
                </a:solidFill>
                <a:latin typeface="Futura"/>
                <a:cs typeface="Futura"/>
              </a:rPr>
              <a:t>49 cells 2×2 cm</a:t>
            </a:r>
            <a:r>
              <a:rPr lang="en-US" sz="1200" baseline="30000" dirty="0">
                <a:solidFill>
                  <a:srgbClr val="3C4C6C"/>
                </a:solidFill>
                <a:latin typeface="Futura"/>
                <a:cs typeface="Futura"/>
              </a:rPr>
              <a:t>2</a:t>
            </a:r>
            <a:r>
              <a:rPr lang="en-US" sz="1200" dirty="0">
                <a:solidFill>
                  <a:srgbClr val="3C4C6C"/>
                </a:solidFill>
                <a:latin typeface="Futura"/>
                <a:cs typeface="Futura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Futura"/>
                <a:cs typeface="Futura"/>
              </a:rPr>
              <a:t>or</a:t>
            </a:r>
            <a:r>
              <a:rPr lang="en-US" sz="1200" dirty="0">
                <a:solidFill>
                  <a:srgbClr val="3C4C6C"/>
                </a:solidFill>
                <a:latin typeface="Futura"/>
                <a:cs typeface="Futura"/>
              </a:rPr>
              <a:t> 25 cells 3×3 cm</a:t>
            </a:r>
            <a:r>
              <a:rPr lang="en-US" sz="1200" baseline="30000" dirty="0">
                <a:solidFill>
                  <a:srgbClr val="3C4C6C"/>
                </a:solidFill>
                <a:latin typeface="Futura"/>
                <a:cs typeface="Futura"/>
              </a:rPr>
              <a:t>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627" y="4986916"/>
            <a:ext cx="934698" cy="104022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82627" y="5967204"/>
            <a:ext cx="1159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3C4C6C"/>
                </a:solidFill>
                <a:latin typeface="Futura"/>
                <a:cs typeface="Futura"/>
              </a:rPr>
              <a:t>Hamamatsu</a:t>
            </a:r>
          </a:p>
          <a:p>
            <a:r>
              <a:rPr lang="en-US" sz="1000" dirty="0" smtClean="0">
                <a:solidFill>
                  <a:srgbClr val="3C4C6C"/>
                </a:solidFill>
                <a:latin typeface="Futura"/>
                <a:cs typeface="Futura"/>
              </a:rPr>
              <a:t>R13478-10-UV</a:t>
            </a:r>
            <a:endParaRPr lang="en-US" sz="10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86463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pulse time structure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" y="1546546"/>
            <a:ext cx="6855156" cy="2136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879" y="3757402"/>
            <a:ext cx="3449713" cy="1507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4483" y="1632515"/>
            <a:ext cx="620683" cy="348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Futura"/>
                <a:cs typeface="Futura"/>
              </a:rPr>
              <a:t>BCM4</a:t>
            </a:r>
            <a:endParaRPr lang="en-US" sz="1050" dirty="0">
              <a:solidFill>
                <a:schemeClr val="bg1"/>
              </a:solidFill>
              <a:latin typeface="Futura"/>
              <a:cs typeface="Futu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2293" y="3893528"/>
            <a:ext cx="582211" cy="33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Futura"/>
                <a:cs typeface="Futura"/>
              </a:rPr>
              <a:t>SF-57</a:t>
            </a:r>
            <a:endParaRPr lang="en-US" sz="1050" dirty="0"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67579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r>
              <a:rPr lang="en-US"/>
              <a:t> </a:t>
            </a:r>
            <a:r>
              <a:rPr lang="en-US" smtClean="0"/>
              <a:t>summary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44504" y="5370799"/>
            <a:ext cx="8218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23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  <p:pic>
        <p:nvPicPr>
          <p:cNvPr id="13" name="Picture 12" descr="Screenshot 2015-04-13 11.08.53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69" b="829"/>
          <a:stretch/>
        </p:blipFill>
        <p:spPr>
          <a:xfrm>
            <a:off x="4646378" y="1417210"/>
            <a:ext cx="4159659" cy="263324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362990" y="4207137"/>
            <a:ext cx="7466559" cy="206980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514350" indent="-285750">
              <a:lnSpc>
                <a:spcPct val="120000"/>
              </a:lnSpc>
              <a:spcBef>
                <a:spcPts val="0"/>
              </a:spcBef>
              <a:buClr>
                <a:srgbClr val="1B9FD6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3C4C6C"/>
                </a:solidFill>
              </a:rPr>
              <a:t>Pile </a:t>
            </a:r>
            <a:r>
              <a:rPr lang="en-US" sz="1400" dirty="0">
                <a:solidFill>
                  <a:srgbClr val="3C4C6C"/>
                </a:solidFill>
              </a:rPr>
              <a:t>up contribution is important </a:t>
            </a:r>
            <a:r>
              <a:rPr lang="en-US" sz="1400" dirty="0" smtClean="0">
                <a:solidFill>
                  <a:srgbClr val="3C4C6C"/>
                </a:solidFill>
              </a:rPr>
              <a:t>but can be efficiently </a:t>
            </a:r>
            <a:r>
              <a:rPr lang="en-US" sz="1400" dirty="0">
                <a:solidFill>
                  <a:srgbClr val="3C4C6C"/>
                </a:solidFill>
              </a:rPr>
              <a:t>rejected by </a:t>
            </a:r>
            <a:r>
              <a:rPr lang="en-US" sz="1400" dirty="0" smtClean="0">
                <a:solidFill>
                  <a:srgbClr val="3C4C6C"/>
                </a:solidFill>
              </a:rPr>
              <a:t>cuts on maximum </a:t>
            </a:r>
            <a:r>
              <a:rPr lang="en-US" sz="1400" dirty="0">
                <a:solidFill>
                  <a:srgbClr val="3C4C6C"/>
                </a:solidFill>
              </a:rPr>
              <a:t>cluster energy </a:t>
            </a:r>
            <a:r>
              <a:rPr lang="en-US" sz="1400" dirty="0" smtClean="0">
                <a:solidFill>
                  <a:srgbClr val="3C4C6C"/>
                </a:solidFill>
              </a:rPr>
              <a:t>and </a:t>
            </a:r>
            <a:r>
              <a:rPr lang="en-US" sz="1400" dirty="0" smtClean="0">
                <a:solidFill>
                  <a:srgbClr val="3C4C6C"/>
                </a:solidFill>
              </a:rPr>
              <a:t>M</a:t>
            </a:r>
            <a:r>
              <a:rPr lang="en-US" sz="1400" baseline="30000" dirty="0" smtClean="0">
                <a:solidFill>
                  <a:srgbClr val="3C4C6C"/>
                </a:solidFill>
              </a:rPr>
              <a:t>2</a:t>
            </a:r>
            <a:r>
              <a:rPr lang="en-US" sz="1400" baseline="-25000" dirty="0" smtClean="0">
                <a:solidFill>
                  <a:srgbClr val="3C4C6C"/>
                </a:solidFill>
              </a:rPr>
              <a:t>Miss</a:t>
            </a:r>
            <a:endParaRPr lang="en-US" sz="1400" dirty="0">
              <a:solidFill>
                <a:srgbClr val="3C4C6C"/>
              </a:solidFill>
            </a:endParaRPr>
          </a:p>
          <a:p>
            <a:pPr marL="514350" indent="-285750">
              <a:lnSpc>
                <a:spcPct val="120000"/>
              </a:lnSpc>
              <a:spcBef>
                <a:spcPts val="0"/>
              </a:spcBef>
              <a:buClr>
                <a:srgbClr val="1B9FD6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3C4C6C"/>
                </a:solidFill>
              </a:rPr>
              <a:t>Veto </a:t>
            </a:r>
            <a:r>
              <a:rPr lang="en-US" sz="1400" dirty="0">
                <a:solidFill>
                  <a:srgbClr val="3C4C6C"/>
                </a:solidFill>
              </a:rPr>
              <a:t>inefficiency at high missing mass </a:t>
            </a:r>
            <a:r>
              <a:rPr lang="en-US" sz="1400" dirty="0" smtClean="0">
                <a:solidFill>
                  <a:srgbClr val="3C4C6C"/>
                </a:solidFill>
              </a:rPr>
              <a:t>when </a:t>
            </a:r>
            <a:r>
              <a:rPr lang="en-US" sz="1400" i="1" dirty="0" err="1">
                <a:solidFill>
                  <a:srgbClr val="3C4C6C"/>
                </a:solidFill>
              </a:rPr>
              <a:t>p</a:t>
            </a:r>
            <a:r>
              <a:rPr lang="en-US" sz="1400" i="1" baseline="-25000" dirty="0" err="1" smtClean="0">
                <a:solidFill>
                  <a:srgbClr val="3C4C6C"/>
                </a:solidFill>
              </a:rPr>
              <a:t>e</a:t>
            </a:r>
            <a:r>
              <a:rPr lang="en-US" sz="1400" baseline="-25000" dirty="0" smtClean="0">
                <a:solidFill>
                  <a:srgbClr val="3C4C6C"/>
                </a:solidFill>
              </a:rPr>
              <a:t>+</a:t>
            </a:r>
            <a:r>
              <a:rPr lang="en-US" sz="1400" dirty="0" smtClean="0">
                <a:solidFill>
                  <a:srgbClr val="3C4C6C"/>
                </a:solidFill>
              </a:rPr>
              <a:t>≃ </a:t>
            </a:r>
            <a:r>
              <a:rPr lang="en-US" sz="1400" i="1" dirty="0" err="1">
                <a:solidFill>
                  <a:srgbClr val="3C4C6C"/>
                </a:solidFill>
              </a:rPr>
              <a:t>p</a:t>
            </a:r>
            <a:r>
              <a:rPr lang="en-US" sz="1400" i="1" baseline="-25000" dirty="0" err="1" smtClean="0">
                <a:solidFill>
                  <a:srgbClr val="3C4C6C"/>
                </a:solidFill>
              </a:rPr>
              <a:t>e</a:t>
            </a:r>
            <a:r>
              <a:rPr lang="en-US" sz="1400" baseline="-25000" dirty="0" err="1" smtClean="0">
                <a:solidFill>
                  <a:srgbClr val="3C4C6C"/>
                </a:solidFill>
              </a:rPr>
              <a:t>+beam</a:t>
            </a:r>
            <a:endParaRPr lang="en-US" sz="1400" dirty="0">
              <a:solidFill>
                <a:srgbClr val="3C4C6C"/>
              </a:solidFill>
            </a:endParaRPr>
          </a:p>
          <a:p>
            <a:pPr marL="687388" lvl="1" indent="-285750">
              <a:lnSpc>
                <a:spcPct val="120000"/>
              </a:lnSpc>
              <a:spcBef>
                <a:spcPts val="0"/>
              </a:spcBef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</a:rPr>
              <a:t>Additional positron veto </a:t>
            </a:r>
            <a:r>
              <a:rPr lang="en-US" sz="1200" dirty="0">
                <a:solidFill>
                  <a:srgbClr val="3C4C6C"/>
                </a:solidFill>
              </a:rPr>
              <a:t>detector </a:t>
            </a:r>
            <a:r>
              <a:rPr lang="en-US" sz="1200" dirty="0" smtClean="0">
                <a:solidFill>
                  <a:srgbClr val="3C4C6C"/>
                </a:solidFill>
              </a:rPr>
              <a:t>can help rejecting </a:t>
            </a:r>
            <a:r>
              <a:rPr lang="en-US" sz="1200" dirty="0">
                <a:solidFill>
                  <a:srgbClr val="3C4C6C"/>
                </a:solidFill>
              </a:rPr>
              <a:t>residual </a:t>
            </a:r>
            <a:r>
              <a:rPr lang="en-US" sz="1200" dirty="0" smtClean="0">
                <a:solidFill>
                  <a:srgbClr val="3C4C6C"/>
                </a:solidFill>
              </a:rPr>
              <a:t>background</a:t>
            </a:r>
            <a:endParaRPr lang="en-US" sz="1200" dirty="0">
              <a:solidFill>
                <a:srgbClr val="3C4C6C"/>
              </a:solidFill>
            </a:endParaRPr>
          </a:p>
          <a:p>
            <a:pPr marL="514350" indent="-285750">
              <a:lnSpc>
                <a:spcPct val="120000"/>
              </a:lnSpc>
              <a:spcBef>
                <a:spcPts val="0"/>
              </a:spcBef>
              <a:buClr>
                <a:srgbClr val="1B9FD6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3C4C6C"/>
                </a:solidFill>
              </a:rPr>
              <a:t>Rejection of 2 and 3 photons backgrounds depend on the cluster definition and on the topology cuts</a:t>
            </a:r>
          </a:p>
          <a:p>
            <a:pPr marL="687388" lvl="1" indent="-285750">
              <a:lnSpc>
                <a:spcPct val="120000"/>
              </a:lnSpc>
              <a:spcBef>
                <a:spcPts val="0"/>
              </a:spcBef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>
                <a:solidFill>
                  <a:srgbClr val="3C4C6C"/>
                </a:solidFill>
              </a:rPr>
              <a:t>T</a:t>
            </a:r>
            <a:r>
              <a:rPr lang="en-US" sz="1200" dirty="0" smtClean="0">
                <a:solidFill>
                  <a:srgbClr val="3C4C6C"/>
                </a:solidFill>
              </a:rPr>
              <a:t>he main driver of the angular coverage choice</a:t>
            </a:r>
            <a:endParaRPr lang="en-US" sz="1200" b="1" dirty="0">
              <a:solidFill>
                <a:srgbClr val="3C4C6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6" y="1354350"/>
            <a:ext cx="3802830" cy="2681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793819" y="2102148"/>
            <a:ext cx="953297" cy="279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</a:rPr>
              <a:t>e</a:t>
            </a:r>
            <a:r>
              <a:rPr lang="en-US" sz="1400" baseline="30000" dirty="0" err="1" smtClean="0">
                <a:solidFill>
                  <a:srgbClr val="FFFFFF"/>
                </a:solidFill>
              </a:rPr>
              <a:t>+</a:t>
            </a:r>
            <a:r>
              <a:rPr lang="en-US" sz="1400" dirty="0" err="1" smtClean="0">
                <a:solidFill>
                  <a:srgbClr val="FFFFFF"/>
                </a:solidFill>
              </a:rPr>
              <a:t>e</a:t>
            </a:r>
            <a:r>
              <a:rPr lang="en-US" sz="1400" baseline="300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-</a:t>
            </a:r>
            <a:r>
              <a:rPr lang="en-US" sz="1400" dirty="0" smtClean="0">
                <a:solidFill>
                  <a:srgbClr val="FFFFFF"/>
                </a:solidFill>
              </a:rPr>
              <a:t>→ </a:t>
            </a:r>
            <a:r>
              <a:rPr lang="en-US" sz="1400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gg</a:t>
            </a:r>
            <a:r>
              <a:rPr lang="en-US" sz="14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(g)</a:t>
            </a:r>
            <a:endParaRPr lang="en-US" sz="1400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9905" y="1985617"/>
            <a:ext cx="895438" cy="279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</a:rPr>
              <a:t>e</a:t>
            </a:r>
            <a:r>
              <a:rPr lang="en-US" sz="1400" baseline="30000" dirty="0" err="1" smtClean="0">
                <a:solidFill>
                  <a:srgbClr val="FFFFFF"/>
                </a:solidFill>
              </a:rPr>
              <a:t>+</a:t>
            </a:r>
            <a:r>
              <a:rPr lang="en-US" sz="1400" dirty="0" err="1" smtClean="0">
                <a:solidFill>
                  <a:srgbClr val="FFFFFF"/>
                </a:solidFill>
              </a:rPr>
              <a:t>N→</a:t>
            </a:r>
            <a:r>
              <a:rPr lang="en-US" sz="1400" dirty="0" err="1">
                <a:solidFill>
                  <a:srgbClr val="FFFFFF"/>
                </a:solidFill>
              </a:rPr>
              <a:t>e</a:t>
            </a:r>
            <a:r>
              <a:rPr lang="en-US" sz="1400" baseline="30000" dirty="0" err="1">
                <a:solidFill>
                  <a:srgbClr val="FFFFFF"/>
                </a:solidFill>
              </a:rPr>
              <a:t>+</a:t>
            </a:r>
            <a:r>
              <a:rPr lang="en-US" sz="1400" dirty="0" err="1" smtClean="0">
                <a:solidFill>
                  <a:srgbClr val="FFFFFF"/>
                </a:solidFill>
              </a:rPr>
              <a:t>N</a:t>
            </a:r>
            <a:r>
              <a:rPr lang="en-US" sz="1400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g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endParaRPr lang="en-US" sz="1400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4366" y="2484217"/>
            <a:ext cx="628274" cy="279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Pile</a:t>
            </a:r>
            <a:r>
              <a:rPr lang="en-US" sz="1400" dirty="0">
                <a:solidFill>
                  <a:schemeClr val="bg1"/>
                </a:solidFill>
                <a:cs typeface="Symbol" charset="2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cs typeface="Symbol" charset="2"/>
              </a:rPr>
              <a:t>up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1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smtClean="0"/>
              <a:t>Paolo Valente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PADME proposal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74319" y="1483770"/>
            <a:ext cx="4731932" cy="417563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400" dirty="0">
                <a:solidFill>
                  <a:srgbClr val="1B9FD6"/>
                </a:solidFill>
              </a:rPr>
              <a:t>B. </a:t>
            </a:r>
            <a:r>
              <a:rPr lang="en-GB" sz="1400" dirty="0" err="1">
                <a:solidFill>
                  <a:srgbClr val="1B9FD6"/>
                </a:solidFill>
              </a:rPr>
              <a:t>Wojtsekhowski</a:t>
            </a:r>
            <a:r>
              <a:rPr lang="en-GB" sz="1400" dirty="0">
                <a:solidFill>
                  <a:srgbClr val="1B9FD6"/>
                </a:solidFill>
              </a:rPr>
              <a:t> </a:t>
            </a:r>
            <a:r>
              <a:rPr lang="en-GB" sz="1400" dirty="0">
                <a:solidFill>
                  <a:srgbClr val="3C4C6C"/>
                </a:solidFill>
              </a:rPr>
              <a:t>proposed to use e</a:t>
            </a:r>
            <a:r>
              <a:rPr lang="en-GB" sz="1400" dirty="0">
                <a:solidFill>
                  <a:srgbClr val="3C4C6C"/>
                </a:solidFill>
                <a:latin typeface="Symbol" charset="2"/>
                <a:cs typeface="Symbol" charset="2"/>
              </a:rPr>
              <a:t>+</a:t>
            </a:r>
            <a:r>
              <a:rPr lang="en-GB" sz="1400" dirty="0">
                <a:solidFill>
                  <a:srgbClr val="3C4C6C"/>
                </a:solidFill>
              </a:rPr>
              <a:t> e</a:t>
            </a:r>
            <a:r>
              <a:rPr lang="en-GB" sz="1400" dirty="0">
                <a:solidFill>
                  <a:srgbClr val="3C4C6C"/>
                </a:solidFill>
                <a:latin typeface="Symbol" charset="2"/>
                <a:cs typeface="Symbol" charset="2"/>
              </a:rPr>
              <a:t>-</a:t>
            </a:r>
            <a:r>
              <a:rPr lang="en-GB" sz="1400" dirty="0">
                <a:solidFill>
                  <a:srgbClr val="3C4C6C"/>
                </a:solidFill>
              </a:rPr>
              <a:t> annihilations for searching the dark photon in the missing mass spectrum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GB" sz="1200" dirty="0">
                <a:solidFill>
                  <a:srgbClr val="3C4C6C"/>
                </a:solidFill>
              </a:rPr>
              <a:t>The idea was to use the </a:t>
            </a:r>
            <a:r>
              <a:rPr lang="en-GB" sz="1200" dirty="0">
                <a:solidFill>
                  <a:srgbClr val="FF0000"/>
                </a:solidFill>
              </a:rPr>
              <a:t>circulating e+ beam </a:t>
            </a:r>
            <a:r>
              <a:rPr lang="en-GB" sz="1200" dirty="0">
                <a:solidFill>
                  <a:srgbClr val="3C4C6C"/>
                </a:solidFill>
              </a:rPr>
              <a:t>in a storage ring, striking an internal target and detecting the recoil photon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GB" sz="1200" dirty="0" smtClean="0">
                <a:solidFill>
                  <a:srgbClr val="1B9FD6"/>
                </a:solidFill>
              </a:rPr>
              <a:t>I</a:t>
            </a:r>
            <a:r>
              <a:rPr lang="en-GB" sz="1200" dirty="0">
                <a:solidFill>
                  <a:srgbClr val="1B9FD6"/>
                </a:solidFill>
              </a:rPr>
              <a:t>. </a:t>
            </a:r>
            <a:r>
              <a:rPr lang="en-GB" sz="1200" dirty="0" err="1">
                <a:solidFill>
                  <a:srgbClr val="1B9FD6"/>
                </a:solidFill>
              </a:rPr>
              <a:t>Rachek</a:t>
            </a:r>
            <a:r>
              <a:rPr lang="en-GB" sz="1200" dirty="0">
                <a:solidFill>
                  <a:srgbClr val="1B9FD6"/>
                </a:solidFill>
              </a:rPr>
              <a:t> </a:t>
            </a:r>
            <a:r>
              <a:rPr lang="en-GB" sz="1200" dirty="0">
                <a:solidFill>
                  <a:srgbClr val="3C4C6C"/>
                </a:solidFill>
              </a:rPr>
              <a:t>is leading the effort for realizing this at VEPP-3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GB" sz="1200" dirty="0" smtClean="0">
                <a:solidFill>
                  <a:srgbClr val="3C4C6C"/>
                </a:solidFill>
              </a:rPr>
              <a:t>Alternatively, use a positron beam onto an </a:t>
            </a:r>
            <a:r>
              <a:rPr lang="en-GB" sz="1200" dirty="0" smtClean="0">
                <a:solidFill>
                  <a:srgbClr val="FF0000"/>
                </a:solidFill>
              </a:rPr>
              <a:t>external target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400" dirty="0" smtClean="0">
                <a:solidFill>
                  <a:srgbClr val="1B9FD6"/>
                </a:solidFill>
              </a:rPr>
              <a:t>M. </a:t>
            </a:r>
            <a:r>
              <a:rPr lang="en-GB" sz="1400" dirty="0" err="1" smtClean="0">
                <a:solidFill>
                  <a:srgbClr val="1B9FD6"/>
                </a:solidFill>
              </a:rPr>
              <a:t>Raggi</a:t>
            </a:r>
            <a:r>
              <a:rPr lang="en-GB" sz="1400" dirty="0" smtClean="0">
                <a:solidFill>
                  <a:srgbClr val="3C4C6C"/>
                </a:solidFill>
              </a:rPr>
              <a:t>, </a:t>
            </a:r>
            <a:r>
              <a:rPr lang="en-GB" sz="1400" dirty="0" smtClean="0">
                <a:solidFill>
                  <a:srgbClr val="1B9FD6"/>
                </a:solidFill>
              </a:rPr>
              <a:t>V. </a:t>
            </a:r>
            <a:r>
              <a:rPr lang="en-GB" sz="1400" dirty="0" err="1" smtClean="0">
                <a:solidFill>
                  <a:srgbClr val="1B9FD6"/>
                </a:solidFill>
              </a:rPr>
              <a:t>Kozhuharov</a:t>
            </a:r>
            <a:r>
              <a:rPr lang="en-GB" sz="1400" dirty="0" smtClean="0">
                <a:solidFill>
                  <a:srgbClr val="1B9FD6"/>
                </a:solidFill>
              </a:rPr>
              <a:t> </a:t>
            </a:r>
            <a:r>
              <a:rPr lang="en-GB" sz="1400" dirty="0" smtClean="0">
                <a:solidFill>
                  <a:srgbClr val="3C4C6C"/>
                </a:solidFill>
              </a:rPr>
              <a:t>and </a:t>
            </a:r>
            <a:r>
              <a:rPr lang="en-GB" sz="1400" dirty="0" smtClean="0">
                <a:solidFill>
                  <a:srgbClr val="1B9FD6"/>
                </a:solidFill>
              </a:rPr>
              <a:t>P. Valente</a:t>
            </a:r>
            <a:r>
              <a:rPr lang="en-GB" sz="1400" dirty="0" smtClean="0"/>
              <a:t>:</a:t>
            </a:r>
          </a:p>
          <a:p>
            <a:pPr marL="458550" lvl="1" indent="-285750">
              <a:spcBef>
                <a:spcPts val="0"/>
              </a:spcBef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GB" sz="1200" dirty="0">
                <a:solidFill>
                  <a:srgbClr val="3C4C6C"/>
                </a:solidFill>
              </a:rPr>
              <a:t>Exploit the </a:t>
            </a:r>
            <a:r>
              <a:rPr lang="en-GB" sz="1200" dirty="0" err="1">
                <a:solidFill>
                  <a:srgbClr val="3C4C6C"/>
                </a:solidFill>
              </a:rPr>
              <a:t>Frascati</a:t>
            </a:r>
            <a:r>
              <a:rPr lang="en-GB" sz="1200" dirty="0">
                <a:solidFill>
                  <a:srgbClr val="3C4C6C"/>
                </a:solidFill>
              </a:rPr>
              <a:t> beam-test facility (BTF) </a:t>
            </a:r>
            <a:r>
              <a:rPr lang="en-GB" sz="1200" dirty="0">
                <a:solidFill>
                  <a:srgbClr val="FF0000"/>
                </a:solidFill>
              </a:rPr>
              <a:t>extracted positrons</a:t>
            </a:r>
            <a:endParaRPr lang="en-GB" sz="1200" dirty="0"/>
          </a:p>
          <a:p>
            <a:pPr marL="458550" lvl="1" indent="-285750">
              <a:spcBef>
                <a:spcPts val="0"/>
              </a:spcBef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GB" sz="1200" dirty="0">
                <a:solidFill>
                  <a:srgbClr val="3C4C6C"/>
                </a:solidFill>
              </a:rPr>
              <a:t>Use a </a:t>
            </a:r>
            <a:r>
              <a:rPr lang="en-GB" sz="1200" dirty="0">
                <a:solidFill>
                  <a:srgbClr val="FF0000"/>
                </a:solidFill>
              </a:rPr>
              <a:t>thin, solid target </a:t>
            </a:r>
          </a:p>
          <a:p>
            <a:pPr marL="458550" lvl="1" indent="-285750">
              <a:spcBef>
                <a:spcPts val="0"/>
              </a:spcBef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GB" sz="1200" dirty="0">
                <a:solidFill>
                  <a:srgbClr val="3C4C6C"/>
                </a:solidFill>
              </a:rPr>
              <a:t>Preliminary design of the experiment and sensitivity </a:t>
            </a:r>
            <a:r>
              <a:rPr lang="en-GB" sz="1200" dirty="0" smtClean="0">
                <a:solidFill>
                  <a:srgbClr val="3C4C6C"/>
                </a:solidFill>
              </a:rPr>
              <a:t>estimate in 2014, experiment approval Sep. 2015, funding 2016-2018</a:t>
            </a:r>
            <a:endParaRPr lang="en-GB" sz="12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383" y="1547269"/>
            <a:ext cx="2367028" cy="19865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06198" y="3533786"/>
            <a:ext cx="19159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rgbClr val="6D6D71"/>
                </a:solidFill>
                <a:latin typeface="Futura"/>
                <a:cs typeface="Futura"/>
              </a:rPr>
              <a:t>Messina workshop, 34-27 Oct. 2016</a:t>
            </a:r>
            <a:endParaRPr lang="en-US" sz="700" dirty="0">
              <a:solidFill>
                <a:srgbClr val="6D6D71"/>
              </a:solidFill>
              <a:latin typeface="Futura"/>
              <a:cs typeface="Futur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852" y="4229330"/>
            <a:ext cx="3501465" cy="17062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26235" y="5971911"/>
            <a:ext cx="3251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0752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dirty="0">
                <a:solidFill>
                  <a:srgbClr val="FF0000"/>
                </a:solidFill>
                <a:latin typeface="Futura"/>
                <a:cs typeface="Futura"/>
              </a:rPr>
              <a:t>Adv. High Energy Phys. 2014:959802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24498" y="5370799"/>
            <a:ext cx="503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2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0025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87177" y="1692508"/>
            <a:ext cx="6420011" cy="1736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badi MT Condensed Light"/>
                <a:ea typeface="+mn-ea"/>
                <a:cs typeface="Abadi MT Condensed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badi MT Condensed Light"/>
                <a:ea typeface="+mn-ea"/>
                <a:cs typeface="Abadi MT Condensed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badi MT Condensed Light"/>
                <a:ea typeface="+mn-ea"/>
                <a:cs typeface="Abadi MT Condensed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badi MT Condensed Light"/>
                <a:ea typeface="+mn-ea"/>
                <a:cs typeface="Abadi MT Condensed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badi MT Condensed Light"/>
                <a:ea typeface="+mn-ea"/>
                <a:cs typeface="Abadi MT Condensed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>
              <a:buClr>
                <a:srgbClr val="1B9FD6"/>
              </a:buClr>
              <a:buFont typeface="Wingdings" charset="2"/>
              <a:buChar char="§"/>
            </a:pPr>
            <a:r>
              <a:rPr lang="en-GB" sz="1400" dirty="0" smtClean="0">
                <a:solidFill>
                  <a:srgbClr val="3C4C6C"/>
                </a:solidFill>
                <a:latin typeface="Futura"/>
                <a:cs typeface="Futura"/>
              </a:rPr>
              <a:t>Just </a:t>
            </a:r>
            <a:r>
              <a:rPr lang="en-GB" sz="1400" dirty="0" smtClean="0">
                <a:solidFill>
                  <a:srgbClr val="FF0000"/>
                </a:solidFill>
                <a:latin typeface="Futura"/>
                <a:cs typeface="Futura"/>
              </a:rPr>
              <a:t>one cluster </a:t>
            </a:r>
            <a:r>
              <a:rPr lang="en-GB" sz="1400" dirty="0" smtClean="0">
                <a:solidFill>
                  <a:srgbClr val="3C4C6C"/>
                </a:solidFill>
                <a:latin typeface="Futura"/>
                <a:cs typeface="Futura"/>
              </a:rPr>
              <a:t>in the calorimeter</a:t>
            </a:r>
          </a:p>
          <a:p>
            <a:pPr lvl="1">
              <a:buClr>
                <a:srgbClr val="1B9FD6"/>
              </a:buClr>
              <a:buFont typeface="Wingdings" charset="2"/>
              <a:buChar char="§"/>
            </a:pP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30 </a:t>
            </a:r>
            <a:r>
              <a:rPr lang="en-GB" sz="1200" dirty="0" err="1" smtClean="0">
                <a:solidFill>
                  <a:srgbClr val="3C4C6C"/>
                </a:solidFill>
                <a:latin typeface="Futura"/>
                <a:cs typeface="Futura"/>
              </a:rPr>
              <a:t>mrad</a:t>
            </a: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 &lt; </a:t>
            </a:r>
            <a:r>
              <a:rPr lang="en-GB" sz="1200" dirty="0" err="1" smtClean="0">
                <a:solidFill>
                  <a:srgbClr val="3C4C6C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GB" sz="1200" baseline="-25000" dirty="0" err="1" smtClean="0">
                <a:solidFill>
                  <a:srgbClr val="3C4C6C"/>
                </a:solidFill>
                <a:latin typeface="Futura"/>
                <a:cs typeface="Futura"/>
              </a:rPr>
              <a:t>Cl</a:t>
            </a: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 &lt; 65 </a:t>
            </a:r>
            <a:r>
              <a:rPr lang="en-GB" sz="1200" dirty="0" err="1" smtClean="0">
                <a:solidFill>
                  <a:srgbClr val="3C4C6C"/>
                </a:solidFill>
                <a:latin typeface="Futura"/>
                <a:cs typeface="Futura"/>
              </a:rPr>
              <a:t>mrad</a:t>
            </a:r>
            <a:endParaRPr lang="en-GB" sz="1200" dirty="0" smtClean="0">
              <a:solidFill>
                <a:srgbClr val="3C4C6C"/>
              </a:solidFill>
              <a:latin typeface="Futura"/>
              <a:cs typeface="Futura"/>
            </a:endParaRPr>
          </a:p>
          <a:p>
            <a:pPr lvl="1">
              <a:buClr>
                <a:srgbClr val="1B9FD6"/>
              </a:buClr>
              <a:buFont typeface="Wingdings" charset="2"/>
              <a:buChar char="§"/>
            </a:pPr>
            <a:r>
              <a:rPr lang="en-GB" sz="1200" dirty="0" err="1">
                <a:solidFill>
                  <a:srgbClr val="3C4C6C"/>
                </a:solidFill>
                <a:latin typeface="Futura"/>
                <a:cs typeface="Futura"/>
              </a:rPr>
              <a:t>E</a:t>
            </a:r>
            <a:r>
              <a:rPr lang="en-GB" sz="1200" baseline="-25000" dirty="0" err="1">
                <a:solidFill>
                  <a:srgbClr val="3C4C6C"/>
                </a:solidFill>
                <a:latin typeface="Futura"/>
                <a:cs typeface="Futura"/>
              </a:rPr>
              <a:t>min</a:t>
            </a:r>
            <a:r>
              <a:rPr lang="en-GB" sz="1200" dirty="0">
                <a:solidFill>
                  <a:srgbClr val="3C4C6C"/>
                </a:solidFill>
                <a:latin typeface="Futura"/>
                <a:cs typeface="Futura"/>
              </a:rPr>
              <a:t>(</a:t>
            </a:r>
            <a:r>
              <a:rPr lang="en-GB" sz="1200" dirty="0">
                <a:solidFill>
                  <a:srgbClr val="1B9FD6"/>
                </a:solidFill>
                <a:latin typeface="Futura"/>
                <a:cs typeface="Futura"/>
              </a:rPr>
              <a:t>M</a:t>
            </a:r>
            <a:r>
              <a:rPr lang="en-GB" sz="1200" baseline="-25000" dirty="0">
                <a:solidFill>
                  <a:srgbClr val="1B9FD6"/>
                </a:solidFill>
                <a:latin typeface="Futura"/>
                <a:cs typeface="Futura"/>
              </a:rPr>
              <a:t>A’</a:t>
            </a:r>
            <a:r>
              <a:rPr lang="en-GB" sz="1200" dirty="0">
                <a:solidFill>
                  <a:srgbClr val="3C4C6C"/>
                </a:solidFill>
                <a:latin typeface="Futura"/>
                <a:cs typeface="Futura"/>
              </a:rPr>
              <a:t>) &lt; </a:t>
            </a:r>
            <a:r>
              <a:rPr lang="en-GB" sz="1200" dirty="0" err="1">
                <a:solidFill>
                  <a:srgbClr val="3C4C6C"/>
                </a:solidFill>
                <a:latin typeface="Futura"/>
                <a:cs typeface="Futura"/>
              </a:rPr>
              <a:t>E</a:t>
            </a:r>
            <a:r>
              <a:rPr lang="en-GB" sz="1200" baseline="-25000" dirty="0" err="1">
                <a:solidFill>
                  <a:srgbClr val="3C4C6C"/>
                </a:solidFill>
                <a:latin typeface="Futura"/>
                <a:cs typeface="Futura"/>
              </a:rPr>
              <a:t>Cl</a:t>
            </a:r>
            <a:r>
              <a:rPr lang="en-GB" sz="1200" dirty="0">
                <a:solidFill>
                  <a:srgbClr val="3C4C6C"/>
                </a:solidFill>
                <a:latin typeface="Futura"/>
                <a:cs typeface="Futura"/>
              </a:rPr>
              <a:t> &lt; </a:t>
            </a:r>
            <a:r>
              <a:rPr lang="en-GB" sz="1200" dirty="0" err="1">
                <a:solidFill>
                  <a:srgbClr val="3C4C6C"/>
                </a:solidFill>
                <a:latin typeface="Futura"/>
                <a:cs typeface="Futura"/>
              </a:rPr>
              <a:t>E</a:t>
            </a:r>
            <a:r>
              <a:rPr lang="en-GB" sz="1200" baseline="-25000" dirty="0" err="1">
                <a:solidFill>
                  <a:srgbClr val="3C4C6C"/>
                </a:solidFill>
                <a:latin typeface="Futura"/>
                <a:cs typeface="Futura"/>
              </a:rPr>
              <a:t>max</a:t>
            </a:r>
            <a:r>
              <a:rPr lang="en-GB" sz="1200" dirty="0">
                <a:solidFill>
                  <a:srgbClr val="3C4C6C"/>
                </a:solidFill>
                <a:latin typeface="Futura"/>
                <a:cs typeface="Futura"/>
              </a:rPr>
              <a:t>(</a:t>
            </a:r>
            <a:r>
              <a:rPr lang="en-GB" sz="1200" dirty="0">
                <a:solidFill>
                  <a:srgbClr val="1B9FD6"/>
                </a:solidFill>
                <a:latin typeface="Futura"/>
                <a:cs typeface="Futura"/>
              </a:rPr>
              <a:t>M</a:t>
            </a:r>
            <a:r>
              <a:rPr lang="en-GB" sz="1200" baseline="-25000" dirty="0">
                <a:solidFill>
                  <a:srgbClr val="1B9FD6"/>
                </a:solidFill>
                <a:latin typeface="Futura"/>
                <a:cs typeface="Futura"/>
              </a:rPr>
              <a:t>A’</a:t>
            </a:r>
            <a:r>
              <a:rPr lang="en-GB" sz="1200" dirty="0" smtClean="0">
                <a:solidFill>
                  <a:srgbClr val="3C4C6C"/>
                </a:solidFill>
                <a:latin typeface="Futura"/>
                <a:cs typeface="Futura"/>
              </a:rPr>
              <a:t>)</a:t>
            </a:r>
          </a:p>
          <a:p>
            <a:pPr indent="-285750">
              <a:buClr>
                <a:srgbClr val="1B9FD6"/>
              </a:buClr>
              <a:buFont typeface="Wingdings" charset="2"/>
              <a:buChar char="§"/>
            </a:pPr>
            <a:r>
              <a:rPr lang="en-GB" sz="1400" dirty="0" smtClean="0">
                <a:solidFill>
                  <a:srgbClr val="FF0000"/>
                </a:solidFill>
                <a:latin typeface="Futura"/>
                <a:cs typeface="Futura"/>
              </a:rPr>
              <a:t>No track </a:t>
            </a:r>
            <a:r>
              <a:rPr lang="en-GB" sz="1400" dirty="0" smtClean="0">
                <a:solidFill>
                  <a:srgbClr val="3C4C6C"/>
                </a:solidFill>
                <a:latin typeface="Futura"/>
                <a:cs typeface="Futura"/>
              </a:rPr>
              <a:t>in the positron veto within ±2 ns</a:t>
            </a:r>
          </a:p>
          <a:p>
            <a:pPr indent="-285750">
              <a:buClr>
                <a:srgbClr val="1B9FD6"/>
              </a:buClr>
              <a:buFont typeface="Wingdings" charset="2"/>
              <a:buChar char="§"/>
            </a:pPr>
            <a:r>
              <a:rPr lang="en-GB" sz="1400" dirty="0" smtClean="0">
                <a:solidFill>
                  <a:srgbClr val="FF0000"/>
                </a:solidFill>
                <a:latin typeface="Futura"/>
                <a:cs typeface="Futura"/>
              </a:rPr>
              <a:t>No cluster </a:t>
            </a:r>
            <a:r>
              <a:rPr lang="en-GB" sz="1400" dirty="0" smtClean="0">
                <a:solidFill>
                  <a:srgbClr val="3C4C6C"/>
                </a:solidFill>
                <a:latin typeface="Futura"/>
                <a:cs typeface="Futura"/>
              </a:rPr>
              <a:t>in small angle detector with E&gt;50 MeV within ±2ns </a:t>
            </a:r>
          </a:p>
          <a:p>
            <a:pPr indent="-285750">
              <a:buClr>
                <a:srgbClr val="1B9FD6"/>
              </a:buClr>
              <a:buFont typeface="Wingdings" charset="2"/>
              <a:buChar char="§"/>
            </a:pPr>
            <a:r>
              <a:rPr lang="en-GB" sz="1400" dirty="0" smtClean="0">
                <a:solidFill>
                  <a:srgbClr val="FF0000"/>
                </a:solidFill>
                <a:latin typeface="Futura"/>
                <a:cs typeface="Futura"/>
              </a:rPr>
              <a:t>Missing mass </a:t>
            </a:r>
            <a:r>
              <a:rPr lang="en-GB" sz="1400" dirty="0" smtClean="0">
                <a:solidFill>
                  <a:srgbClr val="3C4C6C"/>
                </a:solidFill>
                <a:latin typeface="Futura"/>
                <a:cs typeface="Futura"/>
              </a:rPr>
              <a:t>in the region: </a:t>
            </a:r>
            <a:r>
              <a:rPr lang="en-GB" sz="1400" dirty="0" smtClean="0">
                <a:solidFill>
                  <a:srgbClr val="1B9FD6"/>
                </a:solidFill>
                <a:latin typeface="Futura"/>
                <a:cs typeface="Futura"/>
              </a:rPr>
              <a:t>M</a:t>
            </a:r>
            <a:r>
              <a:rPr lang="en-GB" sz="1400" baseline="-25000" dirty="0" smtClean="0">
                <a:solidFill>
                  <a:srgbClr val="1B9FD6"/>
                </a:solidFill>
                <a:latin typeface="Futura"/>
                <a:cs typeface="Futura"/>
              </a:rPr>
              <a:t>A’</a:t>
            </a:r>
            <a:r>
              <a:rPr lang="en-GB" sz="1400" baseline="30000" dirty="0" smtClean="0">
                <a:solidFill>
                  <a:srgbClr val="3C4C6C"/>
                </a:solidFill>
                <a:latin typeface="Futura"/>
                <a:cs typeface="Futura"/>
              </a:rPr>
              <a:t> </a:t>
            </a:r>
            <a:r>
              <a:rPr lang="en-GB" sz="1400" dirty="0" smtClean="0">
                <a:solidFill>
                  <a:srgbClr val="3C4C6C"/>
                </a:solidFill>
                <a:latin typeface="Futura"/>
                <a:cs typeface="Futura"/>
              </a:rPr>
              <a:t>± </a:t>
            </a:r>
            <a:r>
              <a:rPr lang="en-GB" sz="1400" dirty="0" err="1" smtClean="0">
                <a:solidFill>
                  <a:srgbClr val="3C4C6C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GB" sz="1400" baseline="-25000" dirty="0" err="1" smtClean="0">
                <a:solidFill>
                  <a:srgbClr val="3C4C6C"/>
                </a:solidFill>
                <a:latin typeface="Futura"/>
                <a:cs typeface="Futura"/>
              </a:rPr>
              <a:t>Mmiss</a:t>
            </a:r>
            <a:r>
              <a:rPr lang="en-GB" sz="1400" dirty="0" smtClean="0">
                <a:solidFill>
                  <a:srgbClr val="3C4C6C"/>
                </a:solidFill>
                <a:latin typeface="Futura"/>
                <a:cs typeface="Futura"/>
              </a:rPr>
              <a:t>(</a:t>
            </a:r>
            <a:r>
              <a:rPr lang="en-GB" sz="1400" dirty="0">
                <a:solidFill>
                  <a:srgbClr val="1B9FD6"/>
                </a:solidFill>
                <a:latin typeface="Futura"/>
                <a:cs typeface="Futura"/>
              </a:rPr>
              <a:t>M</a:t>
            </a:r>
            <a:r>
              <a:rPr lang="en-GB" sz="1400" baseline="-25000" dirty="0">
                <a:solidFill>
                  <a:srgbClr val="1B9FD6"/>
                </a:solidFill>
                <a:latin typeface="Futura"/>
                <a:cs typeface="Futura"/>
              </a:rPr>
              <a:t>A’</a:t>
            </a:r>
            <a:r>
              <a:rPr lang="en-GB" sz="1400" dirty="0" smtClean="0">
                <a:solidFill>
                  <a:srgbClr val="3C4C6C"/>
                </a:solidFill>
                <a:latin typeface="Futura"/>
                <a:cs typeface="Futura"/>
              </a:rPr>
              <a:t>)</a:t>
            </a:r>
            <a:endParaRPr lang="en-GB" sz="16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6880" y="1355054"/>
            <a:ext cx="5889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1B9FD6"/>
                </a:solidFill>
                <a:latin typeface="Futura"/>
                <a:cs typeface="Futura"/>
              </a:rPr>
              <a:t>Candidate Signal selection (simple and robust cuts)</a:t>
            </a:r>
            <a:endParaRPr lang="en-GB" sz="1600" b="1" dirty="0">
              <a:solidFill>
                <a:srgbClr val="1B9FD6"/>
              </a:solidFill>
              <a:latin typeface="Futura"/>
              <a:cs typeface="Futura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27849" y="4430325"/>
            <a:ext cx="5338109" cy="18809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0000" indent="1692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3C4C6C"/>
                </a:solidFill>
              </a:rPr>
              <a:t>Monte Carlo simulation extrapolated to </a:t>
            </a:r>
            <a:r>
              <a:rPr lang="en-US" sz="1400" dirty="0">
                <a:solidFill>
                  <a:srgbClr val="FF0000"/>
                </a:solidFill>
              </a:rPr>
              <a:t>1x10</a:t>
            </a:r>
            <a:r>
              <a:rPr lang="en-US" sz="1400" baseline="30000" dirty="0">
                <a:solidFill>
                  <a:srgbClr val="FF0000"/>
                </a:solidFill>
              </a:rPr>
              <a:t>13</a:t>
            </a:r>
            <a:r>
              <a:rPr lang="en-US" sz="1400" dirty="0">
                <a:solidFill>
                  <a:srgbClr val="3C4C6C"/>
                </a:solidFill>
              </a:rPr>
              <a:t> </a:t>
            </a:r>
            <a:r>
              <a:rPr lang="en-US" sz="1400" dirty="0" smtClean="0">
                <a:solidFill>
                  <a:srgbClr val="3C4C6C"/>
                </a:solidFill>
              </a:rPr>
              <a:t>positrons on target</a:t>
            </a:r>
          </a:p>
          <a:p>
            <a:pPr marL="180000" lvl="1" indent="1692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400" dirty="0">
                <a:solidFill>
                  <a:srgbClr val="3C4C6C"/>
                </a:solidFill>
              </a:rPr>
              <a:t>Using N(</a:t>
            </a:r>
            <a:r>
              <a:rPr lang="en-US" sz="1400" dirty="0" err="1">
                <a:solidFill>
                  <a:srgbClr val="3C4C6C"/>
                </a:solidFill>
              </a:rPr>
              <a:t>A’</a:t>
            </a:r>
            <a:r>
              <a:rPr lang="en-US" sz="1400" dirty="0" err="1">
                <a:solidFill>
                  <a:srgbClr val="3C4C6C"/>
                </a:solidFill>
                <a:latin typeface="Symbol" charset="2"/>
                <a:cs typeface="Symbol" charset="2"/>
              </a:rPr>
              <a:t>g</a:t>
            </a:r>
            <a:r>
              <a:rPr lang="en-US" sz="1400" dirty="0">
                <a:solidFill>
                  <a:srgbClr val="3C4C6C"/>
                </a:solidFill>
              </a:rPr>
              <a:t>)=</a:t>
            </a:r>
            <a:r>
              <a:rPr lang="en-US" sz="1400" dirty="0">
                <a:solidFill>
                  <a:srgbClr val="3C4C6C"/>
                </a:solidFill>
                <a:latin typeface="Symbol" charset="2"/>
                <a:cs typeface="Symbol" charset="2"/>
              </a:rPr>
              <a:t>s</a:t>
            </a:r>
            <a:r>
              <a:rPr lang="en-US" sz="1400" dirty="0">
                <a:solidFill>
                  <a:srgbClr val="3C4C6C"/>
                </a:solidFill>
              </a:rPr>
              <a:t>(</a:t>
            </a:r>
            <a:r>
              <a:rPr lang="en-US" sz="1400" dirty="0" err="1" smtClean="0">
                <a:solidFill>
                  <a:srgbClr val="3C4C6C"/>
                </a:solidFill>
              </a:rPr>
              <a:t>N</a:t>
            </a:r>
            <a:r>
              <a:rPr lang="en-US" sz="1400" baseline="-25000" dirty="0" err="1" smtClean="0">
                <a:solidFill>
                  <a:srgbClr val="3C4C6C"/>
                </a:solidFill>
              </a:rPr>
              <a:t>Bkg</a:t>
            </a:r>
            <a:r>
              <a:rPr lang="en-US" sz="1400" dirty="0" smtClean="0">
                <a:solidFill>
                  <a:srgbClr val="3C4C6C"/>
                </a:solidFill>
              </a:rPr>
              <a:t>)</a:t>
            </a:r>
          </a:p>
          <a:p>
            <a:pPr marL="180000" lvl="1" indent="169200">
              <a:spcAft>
                <a:spcPts val="6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3C4C6C"/>
                </a:solidFill>
              </a:rPr>
              <a:t>With very simple cuts, far from no-background sensitivity (improvements are possible)</a:t>
            </a:r>
          </a:p>
          <a:p>
            <a:pPr marL="532800" lvl="2" indent="169200">
              <a:buClr>
                <a:srgbClr val="1B9FD6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3C4C6C"/>
                </a:solidFill>
              </a:rPr>
              <a:t>Cross-section enhancement due to A’ mass</a:t>
            </a:r>
            <a:endParaRPr lang="en-US" sz="1200" dirty="0">
              <a:solidFill>
                <a:srgbClr val="3C4C6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49" y="1438712"/>
            <a:ext cx="2779032" cy="19187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44504" y="5370799"/>
            <a:ext cx="7933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24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132" y="3278598"/>
            <a:ext cx="3207371" cy="312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0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mass resolution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498" y="1438712"/>
            <a:ext cx="3347998" cy="2311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02" y="3916018"/>
            <a:ext cx="2900884" cy="2058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921" y="1389238"/>
            <a:ext cx="4845999" cy="468410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988610" y="37184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45810" y="37184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18860" y="378133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16979" y="380101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69379" y="38675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77023" y="367277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61527" y="366960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51160" y="363658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35176" y="356863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03229" y="360419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73910" y="3519744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2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BaBar</a:t>
            </a:r>
            <a:r>
              <a:rPr lang="en-US" dirty="0" smtClean="0"/>
              <a:t> 2017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56333" y="1484993"/>
            <a:ext cx="30153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1400" dirty="0">
                <a:solidFill>
                  <a:srgbClr val="FF0000"/>
                </a:solidFill>
                <a:latin typeface="Futura"/>
                <a:cs typeface="Futura"/>
              </a:rPr>
              <a:t>arXiv:1702.03327v1 [hep-ex]</a:t>
            </a:r>
            <a:endParaRPr lang="en-US" sz="14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8" y="1792770"/>
            <a:ext cx="4265744" cy="2773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33" y="4566553"/>
            <a:ext cx="2407901" cy="3557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154" y="1395268"/>
            <a:ext cx="4168044" cy="45545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600" y="5959261"/>
            <a:ext cx="3877949" cy="31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7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program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62726"/>
              </p:ext>
            </p:extLst>
          </p:nvPr>
        </p:nvGraphicFramePr>
        <p:xfrm>
          <a:off x="157529" y="1424880"/>
          <a:ext cx="7344024" cy="5029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12002"/>
                <a:gridCol w="612002"/>
                <a:gridCol w="612002"/>
                <a:gridCol w="612002"/>
                <a:gridCol w="612002"/>
                <a:gridCol w="612002"/>
                <a:gridCol w="612002"/>
                <a:gridCol w="612002"/>
                <a:gridCol w="612002"/>
                <a:gridCol w="612002"/>
                <a:gridCol w="612002"/>
                <a:gridCol w="612002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Jan</a:t>
                      </a:r>
                      <a:endParaRPr lang="en-US" sz="1050" dirty="0">
                        <a:solidFill>
                          <a:srgbClr val="2E2224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Feb</a:t>
                      </a: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Mar</a:t>
                      </a:r>
                      <a:endParaRPr lang="en-US" sz="1050" dirty="0">
                        <a:solidFill>
                          <a:srgbClr val="2E2224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Apr</a:t>
                      </a:r>
                      <a:endParaRPr lang="en-US" sz="1050" dirty="0">
                        <a:solidFill>
                          <a:srgbClr val="2E2224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May</a:t>
                      </a:r>
                      <a:endParaRPr lang="en-US" sz="1050" dirty="0">
                        <a:solidFill>
                          <a:srgbClr val="2E2224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Jun</a:t>
                      </a:r>
                      <a:endParaRPr lang="en-US" sz="1050" dirty="0">
                        <a:solidFill>
                          <a:srgbClr val="2E2224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Jul</a:t>
                      </a:r>
                      <a:endParaRPr lang="en-US" sz="1050" dirty="0">
                        <a:solidFill>
                          <a:srgbClr val="2E2224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Aug</a:t>
                      </a:r>
                      <a:endParaRPr lang="en-US" sz="1050" dirty="0">
                        <a:solidFill>
                          <a:srgbClr val="2E2224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Sep</a:t>
                      </a:r>
                      <a:endParaRPr lang="en-US" sz="1050" dirty="0">
                        <a:solidFill>
                          <a:srgbClr val="2E2224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Oct</a:t>
                      </a:r>
                      <a:endParaRPr lang="en-US" sz="1050" dirty="0">
                        <a:solidFill>
                          <a:srgbClr val="2E2224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Nov</a:t>
                      </a:r>
                      <a:endParaRPr lang="en-US" sz="1050" dirty="0">
                        <a:solidFill>
                          <a:srgbClr val="2E2224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Dec</a:t>
                      </a:r>
                      <a:endParaRPr lang="en-US" sz="1050" dirty="0">
                        <a:solidFill>
                          <a:srgbClr val="2E2224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Futura"/>
                          <a:cs typeface="Futura"/>
                        </a:rPr>
                        <a:t>Procurement</a:t>
                      </a:r>
                      <a:endParaRPr lang="en-US" sz="1050" dirty="0">
                        <a:solidFill>
                          <a:schemeClr val="bg1"/>
                        </a:solidFill>
                        <a:latin typeface="Futura"/>
                        <a:cs typeface="Futur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Futura"/>
                          <a:cs typeface="Futura"/>
                        </a:rPr>
                        <a:t>Construction</a:t>
                      </a:r>
                      <a:endParaRPr lang="en-US" sz="1050" dirty="0">
                        <a:solidFill>
                          <a:schemeClr val="bg1"/>
                        </a:solidFill>
                        <a:latin typeface="Futura"/>
                        <a:cs typeface="Futur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B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B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B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B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B6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Installation</a:t>
                      </a:r>
                      <a:endParaRPr lang="en-US" sz="1000" dirty="0">
                        <a:solidFill>
                          <a:srgbClr val="FFFFFF"/>
                        </a:solidFill>
                        <a:latin typeface="Futura"/>
                        <a:cs typeface="Futur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671726" y="1406151"/>
            <a:ext cx="126188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3C4C6C"/>
                </a:solidFill>
                <a:latin typeface="Futura"/>
                <a:cs typeface="Futura"/>
              </a:rPr>
              <a:t>2017</a:t>
            </a:r>
            <a:endParaRPr lang="en-US" sz="32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303991"/>
              </p:ext>
            </p:extLst>
          </p:nvPr>
        </p:nvGraphicFramePr>
        <p:xfrm>
          <a:off x="157529" y="2551887"/>
          <a:ext cx="7344024" cy="5029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12002"/>
                <a:gridCol w="612002"/>
                <a:gridCol w="612002"/>
                <a:gridCol w="612002"/>
                <a:gridCol w="612002"/>
                <a:gridCol w="612002"/>
                <a:gridCol w="612002"/>
                <a:gridCol w="612002"/>
                <a:gridCol w="612002"/>
                <a:gridCol w="612002"/>
                <a:gridCol w="612002"/>
                <a:gridCol w="612002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Futura"/>
                          <a:cs typeface="Futura"/>
                        </a:rPr>
                        <a:t>Jan</a:t>
                      </a:r>
                      <a:endParaRPr lang="en-US" sz="1050" dirty="0">
                        <a:solidFill>
                          <a:schemeClr val="tx1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Futura"/>
                          <a:cs typeface="Futura"/>
                        </a:rPr>
                        <a:t>Feb</a:t>
                      </a: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Futura"/>
                          <a:cs typeface="Futura"/>
                        </a:rPr>
                        <a:t>Mar</a:t>
                      </a:r>
                      <a:endParaRPr lang="en-US" sz="1050" dirty="0">
                        <a:solidFill>
                          <a:schemeClr val="tx1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Futura"/>
                          <a:cs typeface="Futura"/>
                        </a:rPr>
                        <a:t>Apr</a:t>
                      </a:r>
                      <a:endParaRPr lang="en-US" sz="1050" dirty="0">
                        <a:solidFill>
                          <a:schemeClr val="tx1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Futura"/>
                          <a:cs typeface="Futura"/>
                        </a:rPr>
                        <a:t>May</a:t>
                      </a:r>
                      <a:endParaRPr lang="en-US" sz="1050" dirty="0">
                        <a:solidFill>
                          <a:schemeClr val="tx1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Futura"/>
                          <a:cs typeface="Futura"/>
                        </a:rPr>
                        <a:t>Jun</a:t>
                      </a:r>
                      <a:endParaRPr lang="en-US" sz="1050" dirty="0">
                        <a:solidFill>
                          <a:schemeClr val="tx1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Futura"/>
                          <a:cs typeface="Futura"/>
                        </a:rPr>
                        <a:t>Jul</a:t>
                      </a:r>
                      <a:endParaRPr lang="en-US" sz="1050" dirty="0">
                        <a:solidFill>
                          <a:schemeClr val="tx1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Futura"/>
                          <a:cs typeface="Futura"/>
                        </a:rPr>
                        <a:t>Aug</a:t>
                      </a:r>
                      <a:endParaRPr lang="en-US" sz="1050" dirty="0">
                        <a:solidFill>
                          <a:schemeClr val="tx1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Futura"/>
                          <a:cs typeface="Futura"/>
                        </a:rPr>
                        <a:t>Sep</a:t>
                      </a:r>
                      <a:endParaRPr lang="en-US" sz="1050" dirty="0">
                        <a:solidFill>
                          <a:schemeClr val="tx1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Futura"/>
                          <a:cs typeface="Futura"/>
                        </a:rPr>
                        <a:t>Oct</a:t>
                      </a:r>
                      <a:endParaRPr lang="en-US" sz="1050" dirty="0">
                        <a:solidFill>
                          <a:schemeClr val="tx1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Futura"/>
                          <a:cs typeface="Futura"/>
                        </a:rPr>
                        <a:t>Nov</a:t>
                      </a:r>
                      <a:endParaRPr lang="en-US" sz="1050" dirty="0">
                        <a:solidFill>
                          <a:schemeClr val="tx1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Futura"/>
                          <a:cs typeface="Futura"/>
                        </a:rPr>
                        <a:t>Dec</a:t>
                      </a:r>
                      <a:endParaRPr lang="en-US" sz="1050" dirty="0">
                        <a:solidFill>
                          <a:schemeClr val="tx1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Futura"/>
                          <a:cs typeface="Futura"/>
                        </a:rPr>
                        <a:t>Commissioning</a:t>
                      </a:r>
                      <a:endParaRPr lang="en-US" sz="1050" dirty="0">
                        <a:solidFill>
                          <a:schemeClr val="bg1"/>
                        </a:solidFill>
                        <a:latin typeface="Futura"/>
                        <a:cs typeface="Futur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000090"/>
                          </a:solidFill>
                          <a:latin typeface="Futura"/>
                          <a:cs typeface="Futura"/>
                        </a:rPr>
                        <a:t>Physics Run 1</a:t>
                      </a:r>
                      <a:endParaRPr lang="en-US" sz="1050" dirty="0">
                        <a:solidFill>
                          <a:srgbClr val="000090"/>
                        </a:solidFill>
                        <a:latin typeface="Futura"/>
                        <a:cs typeface="Futur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9F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9F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9F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9FD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Futura"/>
                          <a:cs typeface="Futura"/>
                        </a:rPr>
                        <a:t>DA</a:t>
                      </a:r>
                      <a:r>
                        <a:rPr lang="en-US" sz="1050" dirty="0" smtClean="0"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lang="en-US" sz="1050" dirty="0" smtClean="0">
                          <a:latin typeface="Futura"/>
                          <a:cs typeface="Futura"/>
                        </a:rPr>
                        <a:t>NE</a:t>
                      </a:r>
                      <a:r>
                        <a:rPr lang="en-US" sz="1050" baseline="0" dirty="0" smtClean="0">
                          <a:latin typeface="Futura"/>
                          <a:cs typeface="Futura"/>
                        </a:rPr>
                        <a:t> collisions</a:t>
                      </a:r>
                      <a:endParaRPr lang="en-US" sz="1050" dirty="0">
                        <a:latin typeface="Futura"/>
                        <a:cs typeface="Futur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000090"/>
                          </a:solidFill>
                          <a:latin typeface="Futura"/>
                          <a:cs typeface="Futura"/>
                        </a:rPr>
                        <a:t>Run 1</a:t>
                      </a:r>
                      <a:endParaRPr lang="en-US" sz="1050" dirty="0">
                        <a:solidFill>
                          <a:srgbClr val="000090"/>
                        </a:solidFill>
                        <a:latin typeface="Futura"/>
                        <a:cs typeface="Futur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9F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rgbClr val="3C4C6C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671726" y="2534305"/>
            <a:ext cx="125571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3C4C6C"/>
                </a:solidFill>
                <a:latin typeface="Futura"/>
                <a:cs typeface="Futura"/>
              </a:rPr>
              <a:t>2018</a:t>
            </a:r>
            <a:endParaRPr lang="en-US" sz="32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52583"/>
              </p:ext>
            </p:extLst>
          </p:nvPr>
        </p:nvGraphicFramePr>
        <p:xfrm>
          <a:off x="157529" y="3709640"/>
          <a:ext cx="7344024" cy="5029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12002"/>
                <a:gridCol w="612002"/>
                <a:gridCol w="612002"/>
                <a:gridCol w="612002"/>
                <a:gridCol w="612002"/>
                <a:gridCol w="612002"/>
                <a:gridCol w="612002"/>
                <a:gridCol w="612002"/>
                <a:gridCol w="612002"/>
                <a:gridCol w="612002"/>
                <a:gridCol w="612002"/>
                <a:gridCol w="612002"/>
              </a:tblGrid>
              <a:tr h="149528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Jan</a:t>
                      </a:r>
                      <a:endParaRPr lang="en-US" sz="1050" dirty="0">
                        <a:solidFill>
                          <a:srgbClr val="2E2224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Feb</a:t>
                      </a: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Mar</a:t>
                      </a:r>
                      <a:endParaRPr lang="en-US" sz="1050" dirty="0">
                        <a:solidFill>
                          <a:srgbClr val="2E2224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Apr</a:t>
                      </a:r>
                      <a:endParaRPr lang="en-US" sz="1050" dirty="0">
                        <a:solidFill>
                          <a:srgbClr val="2E2224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May</a:t>
                      </a:r>
                      <a:endParaRPr lang="en-US" sz="1050" dirty="0">
                        <a:solidFill>
                          <a:srgbClr val="2E2224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Jun</a:t>
                      </a:r>
                      <a:endParaRPr lang="en-US" sz="1050" dirty="0">
                        <a:solidFill>
                          <a:srgbClr val="2E2224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Jul</a:t>
                      </a:r>
                      <a:endParaRPr lang="en-US" sz="1050" dirty="0">
                        <a:solidFill>
                          <a:srgbClr val="2E2224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Aug</a:t>
                      </a:r>
                      <a:endParaRPr lang="en-US" sz="1050" dirty="0">
                        <a:solidFill>
                          <a:srgbClr val="2E2224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Sep</a:t>
                      </a:r>
                      <a:endParaRPr lang="en-US" sz="1050" dirty="0">
                        <a:solidFill>
                          <a:srgbClr val="2E2224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Oct</a:t>
                      </a:r>
                      <a:endParaRPr lang="en-US" sz="1050" dirty="0">
                        <a:solidFill>
                          <a:srgbClr val="2E2224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Nov</a:t>
                      </a:r>
                      <a:endParaRPr lang="en-US" sz="1050" dirty="0">
                        <a:solidFill>
                          <a:srgbClr val="2E2224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2E2224"/>
                          </a:solidFill>
                          <a:latin typeface="Futura"/>
                          <a:cs typeface="Futura"/>
                        </a:rPr>
                        <a:t>Dec</a:t>
                      </a:r>
                      <a:endParaRPr lang="en-US" sz="1050" dirty="0">
                        <a:solidFill>
                          <a:srgbClr val="2E2224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12"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000090"/>
                          </a:solidFill>
                          <a:latin typeface="Futura"/>
                          <a:cs typeface="Futura"/>
                        </a:rPr>
                        <a:t>Hand-shaking</a:t>
                      </a:r>
                      <a:r>
                        <a:rPr lang="en-US" sz="1050" baseline="0" dirty="0" smtClean="0">
                          <a:solidFill>
                            <a:srgbClr val="000090"/>
                          </a:solidFill>
                          <a:latin typeface="Futura"/>
                          <a:cs typeface="Futura"/>
                        </a:rPr>
                        <a:t> with DA</a:t>
                      </a:r>
                      <a:r>
                        <a:rPr lang="en-US" sz="1050" baseline="0" dirty="0" smtClean="0">
                          <a:solidFill>
                            <a:srgbClr val="000090"/>
                          </a:solidFill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lang="en-US" sz="1050" baseline="0" dirty="0" smtClean="0">
                          <a:solidFill>
                            <a:srgbClr val="000090"/>
                          </a:solidFill>
                          <a:latin typeface="Futura"/>
                          <a:cs typeface="Futura"/>
                        </a:rPr>
                        <a:t>NE collisions</a:t>
                      </a:r>
                      <a:endParaRPr lang="en-US" sz="1050" dirty="0">
                        <a:solidFill>
                          <a:srgbClr val="000090"/>
                        </a:solidFill>
                        <a:latin typeface="Futura"/>
                        <a:cs typeface="Futur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1B9FD6"/>
                      </a:fgClr>
                      <a:bgClr>
                        <a:prstClr val="white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Futura"/>
                        <a:cs typeface="Futur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Futura"/>
                        <a:cs typeface="Futur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Futura"/>
                        <a:cs typeface="Futur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Futura"/>
                        <a:cs typeface="Futur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Futura"/>
                        <a:cs typeface="Futur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Futura"/>
                        <a:cs typeface="Futur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Futura"/>
                        <a:cs typeface="Futur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Futura"/>
                        <a:cs typeface="Futur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Futura"/>
                        <a:cs typeface="Futur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Futura"/>
                        <a:cs typeface="Futur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Futura"/>
                        <a:cs typeface="Futur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7671726" y="3664778"/>
            <a:ext cx="125735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3C4C6C"/>
                </a:solidFill>
                <a:latin typeface="Futura"/>
                <a:cs typeface="Futura"/>
              </a:rPr>
              <a:t>2019</a:t>
            </a:r>
            <a:endParaRPr lang="en-US" sz="3200" dirty="0">
              <a:solidFill>
                <a:srgbClr val="3C4C6C"/>
              </a:solidFill>
              <a:latin typeface="Futura"/>
              <a:cs typeface="Futur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9" y="4518150"/>
            <a:ext cx="2014378" cy="20143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864" y="6532528"/>
            <a:ext cx="13260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latin typeface="Futura"/>
                <a:cs typeface="Futura"/>
              </a:rPr>
              <a:t>Galactic Standard Calendar</a:t>
            </a:r>
            <a:endParaRPr lang="en-US" sz="600" dirty="0">
              <a:latin typeface="Futura"/>
              <a:cs typeface="Futura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56815" y="1696536"/>
            <a:ext cx="0" cy="509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44504" y="5370799"/>
            <a:ext cx="8218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25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9485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shot 2016-01-19 17.00.18.png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2477" y="1575901"/>
            <a:ext cx="4255281" cy="3505552"/>
          </a:xfrm>
          <a:prstGeom prst="rect">
            <a:avLst/>
          </a:prstGeom>
        </p:spPr>
      </p:pic>
      <p:pic>
        <p:nvPicPr>
          <p:cNvPr id="6" name="Picture 5" descr="Screenshot 2016-01-19 15.40.12.png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91" b="97630" l="3077" r="89231">
                        <a14:foregroundMark x1="67949" y1="10664" x2="67949" y2="10664"/>
                        <a14:foregroundMark x1="56667" y1="31280" x2="56667" y2="31280"/>
                        <a14:foregroundMark x1="63846" y1="25829" x2="63846" y2="25829"/>
                        <a14:foregroundMark x1="69231" y1="20616" x2="69231" y2="20616"/>
                        <a14:foregroundMark x1="75897" y1="15640" x2="75897" y2="15640"/>
                        <a14:foregroundMark x1="19231" y1="12796" x2="19231" y2="12796"/>
                        <a14:foregroundMark x1="17179" y1="89336" x2="17179" y2="89336"/>
                        <a14:foregroundMark x1="78718" y1="92180" x2="78718" y2="92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934" y="1777306"/>
            <a:ext cx="1106491" cy="1190083"/>
          </a:xfrm>
          <a:prstGeom prst="rect">
            <a:avLst/>
          </a:prstGeom>
        </p:spPr>
      </p:pic>
      <p:pic>
        <p:nvPicPr>
          <p:cNvPr id="8" name="Picture 7" descr="Screenshot 2016-01-19 15.41.37.png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5" b="96622" l="2400" r="93067">
                        <a14:foregroundMark x1="60533" y1="30180" x2="60533" y2="30180"/>
                        <a14:foregroundMark x1="62933" y1="25676" x2="62933" y2="25676"/>
                        <a14:foregroundMark x1="70400" y1="17342" x2="70400" y2="17342"/>
                        <a14:foregroundMark x1="70133" y1="9685" x2="70133" y2="9685"/>
                        <a14:foregroundMark x1="15733" y1="25676" x2="15733" y2="25676"/>
                        <a14:foregroundMark x1="82133" y1="24099" x2="82133" y2="24099"/>
                        <a14:foregroundMark x1="14133" y1="92568" x2="14133" y2="92568"/>
                        <a14:foregroundMark x1="76533" y1="91892" x2="76533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77" y="3464136"/>
            <a:ext cx="1087914" cy="1190083"/>
          </a:xfrm>
          <a:prstGeom prst="rect">
            <a:avLst/>
          </a:prstGeom>
        </p:spPr>
      </p:pic>
      <p:pic>
        <p:nvPicPr>
          <p:cNvPr id="9" name="Picture 8" descr="Screenshot 2016-01-19 15.43.31.png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59" b="94894" l="9949" r="89923">
                        <a14:foregroundMark x1="18112" y1="19542" x2="18112" y2="19542"/>
                        <a14:foregroundMark x1="21684" y1="12676" x2="21684" y2="12676"/>
                        <a14:foregroundMark x1="62245" y1="49296" x2="62245" y2="49296"/>
                        <a14:foregroundMark x1="70026" y1="50000" x2="70026" y2="50000"/>
                        <a14:foregroundMark x1="78061" y1="50000" x2="78061" y2="50000"/>
                        <a14:foregroundMark x1="86224" y1="48768" x2="86224" y2="48768"/>
                        <a14:foregroundMark x1="74490" y1="36972" x2="74490" y2="36972"/>
                        <a14:foregroundMark x1="23087" y1="78697" x2="23087" y2="78697"/>
                        <a14:foregroundMark x1="14413" y1="88028" x2="14413" y2="88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31" y="5366092"/>
            <a:ext cx="1081894" cy="8307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0681" y="1838927"/>
            <a:ext cx="34517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latin typeface="Futura"/>
                <a:cs typeface="Futura"/>
              </a:rPr>
              <a:t>PADME can search for long living ALPs by looking for </a:t>
            </a:r>
            <a:r>
              <a:rPr lang="en-US" sz="1400" dirty="0" smtClean="0">
                <a:solidFill>
                  <a:srgbClr val="FF0000"/>
                </a:solidFill>
                <a:latin typeface="Futura"/>
                <a:cs typeface="Futura"/>
              </a:rPr>
              <a:t>1 </a:t>
            </a:r>
            <a:r>
              <a:rPr lang="en-US" sz="1400" dirty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1400" dirty="0">
                <a:solidFill>
                  <a:srgbClr val="FF0000"/>
                </a:solidFill>
                <a:latin typeface="Futura"/>
                <a:cs typeface="Futura"/>
              </a:rPr>
              <a:t> + </a:t>
            </a:r>
            <a:r>
              <a:rPr lang="en-US" sz="1400" dirty="0" smtClean="0">
                <a:solidFill>
                  <a:srgbClr val="FF0000"/>
                </a:solidFill>
                <a:latin typeface="Futura"/>
                <a:cs typeface="Futura"/>
              </a:rPr>
              <a:t>M</a:t>
            </a:r>
            <a:r>
              <a:rPr lang="en-US" sz="1400" baseline="30000" dirty="0" smtClean="0">
                <a:solidFill>
                  <a:srgbClr val="FF0000"/>
                </a:solidFill>
                <a:latin typeface="Futura"/>
                <a:cs typeface="Futura"/>
              </a:rPr>
              <a:t>2</a:t>
            </a:r>
            <a:r>
              <a:rPr lang="en-US" sz="1400" baseline="-25000" dirty="0" smtClean="0">
                <a:solidFill>
                  <a:srgbClr val="FF0000"/>
                </a:solidFill>
                <a:latin typeface="Futura"/>
                <a:cs typeface="Futura"/>
              </a:rPr>
              <a:t>miss </a:t>
            </a:r>
            <a:r>
              <a:rPr lang="en-US" sz="1400" dirty="0" smtClean="0">
                <a:latin typeface="Futura"/>
                <a:cs typeface="Futura"/>
              </a:rPr>
              <a:t>final states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Futura"/>
                <a:cs typeface="Futura"/>
              </a:rPr>
              <a:t>In the visible final state </a:t>
            </a:r>
            <a:r>
              <a:rPr lang="en-US" sz="1400" dirty="0" smtClean="0">
                <a:solidFill>
                  <a:srgbClr val="FF0000"/>
                </a:solidFill>
                <a:latin typeface="Futura"/>
                <a:cs typeface="Futura"/>
              </a:rPr>
              <a:t>a</a:t>
            </a:r>
            <a:r>
              <a:rPr lang="it-IT" sz="1400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en-US" sz="14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gg</a:t>
            </a:r>
            <a:r>
              <a:rPr lang="en-US" sz="1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       </a:t>
            </a:r>
            <a:r>
              <a:rPr lang="en-US" sz="1400" dirty="0" smtClean="0">
                <a:solidFill>
                  <a:srgbClr val="1B9FD6"/>
                </a:solidFill>
                <a:latin typeface="Futura"/>
                <a:cs typeface="Futura"/>
              </a:rPr>
              <a:t>all production mechanisms </a:t>
            </a:r>
            <a:r>
              <a:rPr lang="en-US" sz="1400" dirty="0" smtClean="0">
                <a:latin typeface="Futura"/>
                <a:cs typeface="Futura"/>
              </a:rPr>
              <a:t>can be exploited, extending the mass range in the region of </a:t>
            </a:r>
            <a:r>
              <a:rPr lang="en-US" sz="1400" dirty="0" smtClean="0">
                <a:solidFill>
                  <a:srgbClr val="FF0000"/>
                </a:solidFill>
                <a:latin typeface="Futura"/>
                <a:cs typeface="Futura"/>
              </a:rPr>
              <a:t>≈100MeV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Futura"/>
                <a:cs typeface="Futura"/>
              </a:rPr>
              <a:t>The observables at PADME will be: </a:t>
            </a:r>
            <a:r>
              <a:rPr lang="en-US" sz="1400" dirty="0" smtClean="0">
                <a:solidFill>
                  <a:srgbClr val="FF0000"/>
                </a:solidFill>
                <a:latin typeface="Futura"/>
                <a:cs typeface="Futura"/>
              </a:rPr>
              <a:t>e</a:t>
            </a:r>
            <a:r>
              <a:rPr lang="en-US" sz="1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gg</a:t>
            </a:r>
            <a:r>
              <a:rPr lang="en-US" sz="1400" dirty="0" smtClean="0">
                <a:latin typeface="Futura"/>
                <a:cs typeface="Futura"/>
              </a:rPr>
              <a:t> or </a:t>
            </a:r>
            <a:r>
              <a:rPr lang="en-US" sz="14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ggg</a:t>
            </a:r>
            <a:endParaRPr lang="en-US" sz="1400" baseline="-250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48617" y="1777306"/>
            <a:ext cx="2156709" cy="13036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2868" y="3221657"/>
            <a:ext cx="1484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1B9FD6"/>
                </a:solidFill>
                <a:latin typeface="Futura"/>
                <a:cs typeface="Futura"/>
              </a:rPr>
              <a:t>Bremsstrahlung</a:t>
            </a:r>
            <a:endParaRPr lang="en-GB" sz="1200" b="1" dirty="0">
              <a:solidFill>
                <a:srgbClr val="1B9FD6"/>
              </a:solidFill>
              <a:latin typeface="Futura"/>
              <a:cs typeface="Futu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005" y="5119645"/>
            <a:ext cx="126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1B9FD6"/>
                </a:solidFill>
                <a:latin typeface="Futura"/>
                <a:cs typeface="Futura"/>
              </a:rPr>
              <a:t>Annihilation</a:t>
            </a:r>
            <a:endParaRPr lang="en-GB" sz="1200" b="1" dirty="0">
              <a:solidFill>
                <a:srgbClr val="1B9FD6"/>
              </a:solidFill>
              <a:latin typeface="Futura"/>
              <a:cs typeface="Futu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570" y="1555977"/>
            <a:ext cx="1172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 smtClean="0">
                <a:solidFill>
                  <a:srgbClr val="1B9FD6"/>
                </a:solidFill>
                <a:latin typeface="Futura"/>
                <a:cs typeface="Futura"/>
              </a:rPr>
              <a:t>Primakoff</a:t>
            </a:r>
            <a:endParaRPr lang="en-GB" sz="1200" b="1" dirty="0">
              <a:solidFill>
                <a:srgbClr val="1B9FD6"/>
              </a:solidFill>
              <a:latin typeface="Futura"/>
              <a:cs typeface="Futura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60548" y="4782147"/>
            <a:ext cx="2412946" cy="1390198"/>
            <a:chOff x="26068" y="1422400"/>
            <a:chExt cx="2919665" cy="1682140"/>
          </a:xfrm>
        </p:grpSpPr>
        <p:pic>
          <p:nvPicPr>
            <p:cNvPr id="18" name="Picture 17" descr="Screenshot 2015-10-01 01.32.54.png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68" y="1422400"/>
              <a:ext cx="2919665" cy="168214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96900" y="1905000"/>
              <a:ext cx="749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+</a:t>
              </a:r>
              <a:endParaRPr lang="en-US" sz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850638" y="4531294"/>
            <a:ext cx="2552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ALP decay to photons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51" y="6582975"/>
            <a:ext cx="17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 smtClean="0">
                <a:solidFill>
                  <a:srgbClr val="008000"/>
                </a:solidFill>
              </a:rPr>
              <a:t>Phys</a:t>
            </a:r>
            <a:r>
              <a:rPr lang="en-GB" sz="1200" b="1" dirty="0" smtClean="0">
                <a:solidFill>
                  <a:srgbClr val="008000"/>
                </a:solidFill>
              </a:rPr>
              <a:t> rev D 38 11  1998</a:t>
            </a:r>
            <a:endParaRPr lang="en-GB" sz="1200" b="1" dirty="0">
              <a:solidFill>
                <a:srgbClr val="008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78422" y="4745093"/>
            <a:ext cx="14157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latin typeface="Futura"/>
                <a:cs typeface="Futura"/>
              </a:rPr>
              <a:t>arXiv:1512.03069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31674" y="1460047"/>
            <a:ext cx="3558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2E2224"/>
                </a:solidFill>
                <a:latin typeface="Futura"/>
                <a:cs typeface="Futura"/>
              </a:rPr>
              <a:t>Limits on ALPs coupling to photons</a:t>
            </a:r>
            <a:endParaRPr lang="en-GB" sz="1200" b="1" dirty="0">
              <a:solidFill>
                <a:srgbClr val="2E2224"/>
              </a:solidFill>
              <a:latin typeface="Futura"/>
              <a:cs typeface="Futur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0072" y="3086562"/>
            <a:ext cx="2514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Region of interest for PADME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Axion</a:t>
            </a:r>
            <a:r>
              <a:rPr lang="en-US" dirty="0" smtClean="0"/>
              <a:t>-like particles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344504" y="5370799"/>
            <a:ext cx="8218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26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8299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Background to </a:t>
            </a:r>
            <a:r>
              <a:rPr lang="it-IT" dirty="0" err="1" smtClean="0"/>
              <a:t>ALPs</a:t>
            </a:r>
            <a:r>
              <a:rPr lang="it-IT" dirty="0" smtClean="0"/>
              <a:t> </a:t>
            </a:r>
            <a:r>
              <a:rPr lang="it-IT" dirty="0" err="1" smtClean="0"/>
              <a:t>searches</a:t>
            </a:r>
            <a:endParaRPr lang="it-IT" dirty="0"/>
          </a:p>
        </p:txBody>
      </p:sp>
      <p:pic>
        <p:nvPicPr>
          <p:cNvPr id="4" name="Picture 3" descr="Screenshot 2016-04-15 09.53.0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86" y="1483618"/>
            <a:ext cx="4314326" cy="302393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0330" y="4520820"/>
            <a:ext cx="8255428" cy="11890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badi MT Condensed Light"/>
                <a:ea typeface="+mn-ea"/>
                <a:cs typeface="Abadi MT Condensed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badi MT Condensed Light"/>
                <a:ea typeface="+mn-ea"/>
                <a:cs typeface="Abadi MT Condensed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badi MT Condensed Light"/>
                <a:ea typeface="+mn-ea"/>
                <a:cs typeface="Abadi MT Condensed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badi MT Condensed Light"/>
                <a:ea typeface="+mn-ea"/>
                <a:cs typeface="Abadi MT Condensed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badi MT Condensed Light"/>
                <a:ea typeface="+mn-ea"/>
                <a:cs typeface="Abadi MT Condensed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buFont typeface="Wingdings" charset="2"/>
              <a:buChar char="§"/>
            </a:pPr>
            <a:r>
              <a:rPr lang="en-GB" sz="1400" dirty="0" smtClean="0">
                <a:solidFill>
                  <a:srgbClr val="2E3A59"/>
                </a:solidFill>
                <a:latin typeface="Futura"/>
                <a:cs typeface="Futura"/>
              </a:rPr>
              <a:t>Main background </a:t>
            </a:r>
            <a:r>
              <a:rPr lang="en-GB" sz="1400" dirty="0" err="1" smtClean="0">
                <a:solidFill>
                  <a:srgbClr val="FF0000"/>
                </a:solidFill>
                <a:latin typeface="Futura"/>
                <a:cs typeface="Futura"/>
              </a:rPr>
              <a:t>e</a:t>
            </a:r>
            <a:r>
              <a:rPr lang="en-GB" sz="1400" baseline="30000" dirty="0" err="1" smtClean="0">
                <a:solidFill>
                  <a:srgbClr val="FF0000"/>
                </a:solidFill>
                <a:latin typeface="Futura"/>
                <a:cs typeface="Futura"/>
              </a:rPr>
              <a:t>+</a:t>
            </a:r>
            <a:r>
              <a:rPr lang="en-GB" sz="1400" dirty="0" err="1" smtClean="0">
                <a:solidFill>
                  <a:srgbClr val="FF0000"/>
                </a:solidFill>
                <a:latin typeface="Futura"/>
                <a:cs typeface="Futura"/>
              </a:rPr>
              <a:t>e</a:t>
            </a:r>
            <a:r>
              <a:rPr lang="en-GB" sz="1400" baseline="30000" dirty="0" smtClean="0">
                <a:solidFill>
                  <a:srgbClr val="FF0000"/>
                </a:solidFill>
                <a:latin typeface="Futura"/>
                <a:cs typeface="Futura"/>
              </a:rPr>
              <a:t>-</a:t>
            </a:r>
            <a:r>
              <a:rPr lang="en-GB" sz="1400" dirty="0" smtClean="0">
                <a:solidFill>
                  <a:srgbClr val="FF0000"/>
                </a:solidFill>
                <a:latin typeface="Futura"/>
                <a:cs typeface="Futura"/>
              </a:rPr>
              <a:t>→</a:t>
            </a:r>
            <a:r>
              <a:rPr lang="en-GB" sz="14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gg</a:t>
            </a:r>
            <a:r>
              <a:rPr lang="en-GB" sz="1400" dirty="0" smtClean="0">
                <a:solidFill>
                  <a:srgbClr val="FF0000"/>
                </a:solidFill>
                <a:latin typeface="Futura"/>
                <a:cs typeface="Futura"/>
              </a:rPr>
              <a:t>, </a:t>
            </a:r>
            <a:r>
              <a:rPr lang="en-GB" sz="1400" dirty="0" err="1" smtClean="0">
                <a:solidFill>
                  <a:srgbClr val="FF0000"/>
                </a:solidFill>
                <a:latin typeface="Futura"/>
                <a:cs typeface="Futura"/>
              </a:rPr>
              <a:t>e</a:t>
            </a:r>
            <a:r>
              <a:rPr lang="en-GB" sz="1400" baseline="30000" dirty="0" err="1" smtClean="0">
                <a:solidFill>
                  <a:srgbClr val="FF0000"/>
                </a:solidFill>
                <a:latin typeface="Futura"/>
                <a:cs typeface="Futura"/>
              </a:rPr>
              <a:t>+</a:t>
            </a:r>
            <a:r>
              <a:rPr lang="en-GB" sz="1400" dirty="0" err="1" smtClean="0">
                <a:solidFill>
                  <a:srgbClr val="FF0000"/>
                </a:solidFill>
                <a:latin typeface="Futura"/>
                <a:cs typeface="Futura"/>
              </a:rPr>
              <a:t>e</a:t>
            </a:r>
            <a:r>
              <a:rPr lang="en-GB" sz="1400" baseline="30000" dirty="0" smtClean="0">
                <a:solidFill>
                  <a:srgbClr val="FF0000"/>
                </a:solidFill>
                <a:latin typeface="Futura"/>
                <a:cs typeface="Futura"/>
              </a:rPr>
              <a:t>-</a:t>
            </a:r>
            <a:r>
              <a:rPr lang="en-GB" sz="1400" dirty="0" smtClean="0">
                <a:solidFill>
                  <a:srgbClr val="FF0000"/>
                </a:solidFill>
                <a:latin typeface="Futura"/>
                <a:cs typeface="Futura"/>
              </a:rPr>
              <a:t>→</a:t>
            </a:r>
            <a:r>
              <a:rPr lang="en-GB" sz="14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gg</a:t>
            </a:r>
            <a:r>
              <a:rPr lang="en-GB" sz="1400" dirty="0" smtClean="0">
                <a:solidFill>
                  <a:srgbClr val="FF0000"/>
                </a:solidFill>
                <a:latin typeface="Futura"/>
                <a:cs typeface="Futura"/>
              </a:rPr>
              <a:t>(</a:t>
            </a:r>
            <a:r>
              <a:rPr lang="en-GB" sz="1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GB" sz="1400" dirty="0" smtClean="0">
                <a:solidFill>
                  <a:srgbClr val="FF0000"/>
                </a:solidFill>
                <a:latin typeface="Futura"/>
                <a:cs typeface="Futura"/>
              </a:rPr>
              <a:t>) </a:t>
            </a:r>
            <a:r>
              <a:rPr lang="en-GB" sz="1400" dirty="0" smtClean="0">
                <a:solidFill>
                  <a:srgbClr val="2E3A59"/>
                </a:solidFill>
                <a:latin typeface="Futura"/>
                <a:cs typeface="Futura"/>
              </a:rPr>
              <a:t>has a kinematic limit at </a:t>
            </a:r>
            <a:r>
              <a:rPr lang="en-GB" sz="1400" dirty="0" err="1" smtClean="0">
                <a:solidFill>
                  <a:srgbClr val="2E3A59"/>
                </a:solidFill>
                <a:latin typeface="Futura"/>
                <a:cs typeface="Futura"/>
              </a:rPr>
              <a:t>M</a:t>
            </a:r>
            <a:r>
              <a:rPr lang="en-GB" sz="1400" baseline="-25000" dirty="0" err="1" smtClean="0">
                <a:solidFill>
                  <a:srgbClr val="2E3A59"/>
                </a:solidFill>
                <a:latin typeface="Symbol" charset="2"/>
                <a:cs typeface="Symbol" charset="2"/>
              </a:rPr>
              <a:t>gg</a:t>
            </a:r>
            <a:r>
              <a:rPr lang="en-GB" sz="1400" dirty="0" smtClean="0">
                <a:solidFill>
                  <a:srgbClr val="2E3A59"/>
                </a:solidFill>
                <a:latin typeface="Futura"/>
                <a:cs typeface="Futura"/>
              </a:rPr>
              <a:t> =24 MeV</a:t>
            </a:r>
          </a:p>
          <a:p>
            <a:pPr marL="269875" indent="-269875">
              <a:buFont typeface="Wingdings" charset="2"/>
              <a:buChar char="§"/>
            </a:pPr>
            <a:r>
              <a:rPr lang="en-GB" sz="1400" dirty="0">
                <a:solidFill>
                  <a:srgbClr val="2E3A59"/>
                </a:solidFill>
                <a:latin typeface="Futura"/>
                <a:cs typeface="Futura"/>
              </a:rPr>
              <a:t>B</a:t>
            </a:r>
            <a:r>
              <a:rPr lang="en-GB" sz="1400" dirty="0" smtClean="0">
                <a:solidFill>
                  <a:srgbClr val="2E3A59"/>
                </a:solidFill>
                <a:latin typeface="Futura"/>
                <a:cs typeface="Futura"/>
              </a:rPr>
              <a:t>ackground at higher masses is due to </a:t>
            </a:r>
            <a:r>
              <a:rPr lang="en-GB" sz="1400" dirty="0" smtClean="0">
                <a:solidFill>
                  <a:srgbClr val="1B9FD6"/>
                </a:solidFill>
                <a:latin typeface="Futura"/>
                <a:cs typeface="Futura"/>
              </a:rPr>
              <a:t>overlapping photons </a:t>
            </a:r>
            <a:r>
              <a:rPr lang="en-GB" sz="1400" dirty="0" smtClean="0">
                <a:solidFill>
                  <a:srgbClr val="2E3A59"/>
                </a:solidFill>
                <a:latin typeface="Futura"/>
                <a:cs typeface="Futura"/>
              </a:rPr>
              <a:t>from different Bremsstrahlung interactions.</a:t>
            </a:r>
          </a:p>
          <a:p>
            <a:pPr marL="669925" lvl="1" indent="-269875">
              <a:buFont typeface="Wingdings" charset="2"/>
              <a:buChar char="§"/>
            </a:pPr>
            <a:r>
              <a:rPr lang="en-GB" sz="1400" dirty="0" smtClean="0">
                <a:solidFill>
                  <a:srgbClr val="2E3A59"/>
                </a:solidFill>
                <a:latin typeface="Futura"/>
                <a:cs typeface="Futura"/>
              </a:rPr>
              <a:t>Can be suppressed by using the veto detector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4887" y="1741200"/>
            <a:ext cx="38227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rgbClr val="2E3A59"/>
                </a:solidFill>
                <a:latin typeface="Futura"/>
                <a:cs typeface="Futura"/>
              </a:rPr>
              <a:t>Invariant </a:t>
            </a:r>
            <a:r>
              <a:rPr lang="en-GB" sz="1400" dirty="0" err="1" smtClean="0">
                <a:solidFill>
                  <a:srgbClr val="2E3A59"/>
                </a:solidFill>
                <a:latin typeface="Symbol" charset="2"/>
                <a:cs typeface="Symbol" charset="2"/>
              </a:rPr>
              <a:t>gg</a:t>
            </a:r>
            <a:r>
              <a:rPr lang="en-GB" sz="1400" dirty="0" smtClean="0">
                <a:solidFill>
                  <a:srgbClr val="2E3A59"/>
                </a:solidFill>
              </a:rPr>
              <a:t> </a:t>
            </a:r>
            <a:r>
              <a:rPr lang="en-GB" sz="1400" dirty="0" smtClean="0">
                <a:solidFill>
                  <a:srgbClr val="2E3A59"/>
                </a:solidFill>
                <a:latin typeface="Futura"/>
                <a:cs typeface="Futura"/>
              </a:rPr>
              <a:t>mass for all events collected by calorimeter (2×10</a:t>
            </a:r>
            <a:r>
              <a:rPr lang="en-GB" sz="1400" baseline="30000" dirty="0" smtClean="0">
                <a:solidFill>
                  <a:srgbClr val="2E3A59"/>
                </a:solidFill>
                <a:latin typeface="Futura"/>
                <a:cs typeface="Futura"/>
              </a:rPr>
              <a:t>10</a:t>
            </a:r>
            <a:r>
              <a:rPr lang="en-GB" sz="1400" dirty="0">
                <a:solidFill>
                  <a:srgbClr val="2E3A59"/>
                </a:solidFill>
                <a:latin typeface="Futura"/>
                <a:cs typeface="Futura"/>
              </a:rPr>
              <a:t> </a:t>
            </a:r>
            <a:r>
              <a:rPr lang="en-GB" sz="1400" dirty="0" smtClean="0">
                <a:solidFill>
                  <a:srgbClr val="2E3A59"/>
                </a:solidFill>
                <a:latin typeface="Futura"/>
                <a:cs typeface="Futura"/>
              </a:rPr>
              <a:t>e+ events) with two in-time clusters</a:t>
            </a:r>
          </a:p>
          <a:p>
            <a:pPr algn="just"/>
            <a:endParaRPr lang="en-GB" sz="1400" dirty="0" smtClean="0">
              <a:solidFill>
                <a:srgbClr val="2E3A59"/>
              </a:solidFill>
              <a:latin typeface="Futura"/>
              <a:cs typeface="Futura"/>
            </a:endParaRPr>
          </a:p>
          <a:p>
            <a:pPr algn="just"/>
            <a:r>
              <a:rPr lang="en-GB" sz="1400" dirty="0" smtClean="0">
                <a:solidFill>
                  <a:srgbClr val="2E3A59"/>
                </a:solidFill>
                <a:latin typeface="Futura"/>
                <a:cs typeface="Futura"/>
              </a:rPr>
              <a:t>Even without any selection cut PADME will be </a:t>
            </a:r>
            <a:r>
              <a:rPr lang="en-GB" sz="1400" dirty="0" smtClean="0">
                <a:solidFill>
                  <a:srgbClr val="FF0000"/>
                </a:solidFill>
                <a:latin typeface="Futura"/>
                <a:cs typeface="Futura"/>
              </a:rPr>
              <a:t>background free </a:t>
            </a:r>
            <a:r>
              <a:rPr lang="en-GB" sz="1400" dirty="0" smtClean="0">
                <a:solidFill>
                  <a:srgbClr val="2E3A59"/>
                </a:solidFill>
                <a:latin typeface="Futura"/>
                <a:cs typeface="Futura"/>
              </a:rPr>
              <a:t>for masses </a:t>
            </a:r>
            <a:r>
              <a:rPr lang="en-GB" sz="1400" dirty="0" smtClean="0">
                <a:solidFill>
                  <a:srgbClr val="FF0000"/>
                </a:solidFill>
                <a:latin typeface="Futura"/>
                <a:cs typeface="Futura"/>
              </a:rPr>
              <a:t>&gt;</a:t>
            </a:r>
            <a:r>
              <a:rPr lang="it-IT" sz="1400" dirty="0">
                <a:solidFill>
                  <a:srgbClr val="FF0000"/>
                </a:solidFill>
                <a:sym typeface="Symbol"/>
              </a:rPr>
              <a:t>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en-GB" sz="1400" dirty="0" smtClean="0">
                <a:solidFill>
                  <a:srgbClr val="FF0000"/>
                </a:solidFill>
                <a:latin typeface="Futura"/>
                <a:cs typeface="Futura"/>
              </a:rPr>
              <a:t>50MeV</a:t>
            </a:r>
            <a:endParaRPr lang="en-GB" sz="14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4504" y="5370799"/>
            <a:ext cx="8218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27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9930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44504" y="5370799"/>
            <a:ext cx="8218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28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225" y="1376934"/>
            <a:ext cx="8320415" cy="313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2E3A59"/>
                </a:solidFill>
                <a:latin typeface="Futura"/>
                <a:cs typeface="Futura"/>
              </a:rPr>
              <a:t>Almost all components available or ordered</a:t>
            </a:r>
          </a:p>
          <a:p>
            <a:pPr marL="285750" indent="-28575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2E3A59"/>
                </a:solidFill>
                <a:latin typeface="Futura"/>
                <a:cs typeface="Futura"/>
              </a:rPr>
              <a:t>Construction will be completed by the Fall 2017</a:t>
            </a:r>
          </a:p>
          <a:p>
            <a:pPr marL="285750" indent="-28575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2000" dirty="0">
                <a:solidFill>
                  <a:srgbClr val="2E3A59"/>
                </a:solidFill>
                <a:latin typeface="Futura"/>
                <a:cs typeface="Futura"/>
              </a:rPr>
              <a:t>I</a:t>
            </a:r>
            <a:r>
              <a:rPr lang="en-US" sz="2000" dirty="0" smtClean="0">
                <a:solidFill>
                  <a:srgbClr val="2E3A59"/>
                </a:solidFill>
                <a:latin typeface="Futura"/>
                <a:cs typeface="Futura"/>
              </a:rPr>
              <a:t>nstallation by the end of the year</a:t>
            </a:r>
          </a:p>
          <a:p>
            <a:pPr marL="285750" indent="-28575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2E3A59"/>
                </a:solidFill>
                <a:latin typeface="Futura"/>
                <a:cs typeface="Futura"/>
              </a:rPr>
              <a:t>Official start of physics run: </a:t>
            </a:r>
            <a:r>
              <a:rPr lang="en-US" sz="2000" dirty="0" smtClean="0">
                <a:solidFill>
                  <a:srgbClr val="FF0000"/>
                </a:solidFill>
                <a:latin typeface="Futura"/>
                <a:cs typeface="Futura"/>
              </a:rPr>
              <a:t>April 2018</a:t>
            </a:r>
          </a:p>
          <a:p>
            <a:pPr marL="285750" indent="-28575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endParaRPr lang="en-US" sz="2000" dirty="0" smtClean="0">
              <a:solidFill>
                <a:srgbClr val="2E3A59"/>
              </a:solidFill>
              <a:latin typeface="Futura"/>
              <a:cs typeface="Futura"/>
            </a:endParaRPr>
          </a:p>
          <a:p>
            <a:pPr marL="285750" indent="-28575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2E3A59"/>
                </a:solidFill>
                <a:latin typeface="Futura"/>
                <a:cs typeface="Futura"/>
              </a:rPr>
              <a:t>Aim at covering the (g-2)</a:t>
            </a:r>
            <a:r>
              <a:rPr lang="en-US" sz="2000" dirty="0" smtClean="0">
                <a:solidFill>
                  <a:srgbClr val="2E3A59"/>
                </a:solidFill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solidFill>
                  <a:srgbClr val="2E3A59"/>
                </a:solidFill>
                <a:latin typeface="Futura"/>
                <a:cs typeface="Futura"/>
              </a:rPr>
              <a:t> band in </a:t>
            </a:r>
            <a:r>
              <a:rPr lang="en-US" sz="2000" dirty="0" smtClean="0">
                <a:solidFill>
                  <a:srgbClr val="1B9FD6"/>
                </a:solidFill>
                <a:latin typeface="Futura"/>
                <a:cs typeface="Futura"/>
              </a:rPr>
              <a:t>6 months</a:t>
            </a:r>
            <a:r>
              <a:rPr lang="en-US" sz="2000" dirty="0" smtClean="0">
                <a:solidFill>
                  <a:srgbClr val="2E3A59"/>
                </a:solidFill>
                <a:latin typeface="Futura"/>
                <a:cs typeface="Futura"/>
              </a:rPr>
              <a:t> data taking</a:t>
            </a:r>
          </a:p>
          <a:p>
            <a:pPr marL="285750" indent="-28575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2E3A59"/>
                </a:solidFill>
                <a:latin typeface="Futura"/>
                <a:cs typeface="Futura"/>
              </a:rPr>
              <a:t>Estimating sensitivity for ALPs</a:t>
            </a:r>
          </a:p>
          <a:p>
            <a:pPr marL="285750" indent="-285750">
              <a:spcAft>
                <a:spcPts val="300"/>
              </a:spcAft>
              <a:buClr>
                <a:srgbClr val="1B9FD6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2E3A59"/>
                </a:solidFill>
                <a:latin typeface="Futura"/>
                <a:cs typeface="Futura"/>
              </a:rPr>
              <a:t>More running in </a:t>
            </a:r>
            <a:r>
              <a:rPr lang="en-US" sz="2000" dirty="0" smtClean="0">
                <a:solidFill>
                  <a:srgbClr val="1B9FD6"/>
                </a:solidFill>
                <a:latin typeface="Futura"/>
                <a:cs typeface="Futura"/>
              </a:rPr>
              <a:t>2019</a:t>
            </a:r>
            <a:r>
              <a:rPr lang="en-US" sz="2000" dirty="0" smtClean="0">
                <a:solidFill>
                  <a:srgbClr val="2E3A59"/>
                </a:solidFill>
                <a:latin typeface="Futura"/>
                <a:cs typeface="Futura"/>
              </a:rPr>
              <a:t> for adjusting beam energy, improving sensitivity, </a:t>
            </a:r>
            <a:r>
              <a:rPr lang="mr-IN" sz="2000" dirty="0" smtClean="0">
                <a:solidFill>
                  <a:srgbClr val="2E3A59"/>
                </a:solidFill>
                <a:latin typeface="Futura"/>
                <a:cs typeface="Futura"/>
              </a:rPr>
              <a:t>…</a:t>
            </a:r>
            <a:endParaRPr lang="en-US" sz="2000" dirty="0">
              <a:solidFill>
                <a:srgbClr val="2E3A59"/>
              </a:solidFill>
              <a:latin typeface="Futura"/>
              <a:cs typeface="Futur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5267" y="4715534"/>
            <a:ext cx="4372694" cy="14786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85190" y="6191272"/>
            <a:ext cx="1184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latin typeface="Futura"/>
                <a:cs typeface="Futura"/>
              </a:rPr>
              <a:t>T-65B X-wing </a:t>
            </a:r>
            <a:r>
              <a:rPr lang="en-US" sz="600" dirty="0" err="1" smtClean="0">
                <a:latin typeface="Futura"/>
                <a:cs typeface="Futura"/>
              </a:rPr>
              <a:t>starfighter</a:t>
            </a:r>
            <a:endParaRPr lang="en-US" sz="600" dirty="0"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00695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PADME concept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74319" y="1379911"/>
            <a:ext cx="6543378" cy="2940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The missing mass technique has </a:t>
            </a:r>
            <a:r>
              <a:rPr lang="en-US" sz="1800" dirty="0" smtClean="0">
                <a:solidFill>
                  <a:srgbClr val="16AFDE"/>
                </a:solidFill>
              </a:rPr>
              <a:t>two</a:t>
            </a:r>
            <a:r>
              <a:rPr lang="en-US" sz="1800" dirty="0" smtClean="0"/>
              <a:t> key elements:</a:t>
            </a:r>
          </a:p>
          <a:p>
            <a:pPr lvl="2">
              <a:buFont typeface="Wingdings" charset="2"/>
              <a:buChar char="§"/>
            </a:pPr>
            <a:r>
              <a:rPr lang="en-US" sz="1600" dirty="0" smtClean="0"/>
              <a:t>The positron </a:t>
            </a:r>
            <a:r>
              <a:rPr lang="en-US" sz="1600" dirty="0" smtClean="0">
                <a:solidFill>
                  <a:srgbClr val="16AFDE"/>
                </a:solidFill>
              </a:rPr>
              <a:t>beam</a:t>
            </a:r>
            <a:r>
              <a:rPr lang="en-US" sz="1600" dirty="0"/>
              <a:t>:</a:t>
            </a:r>
            <a:r>
              <a:rPr lang="en-US" sz="1600" dirty="0" smtClean="0"/>
              <a:t> we should know</a:t>
            </a:r>
          </a:p>
          <a:p>
            <a:pPr lvl="4">
              <a:buFont typeface="Wingdings" charset="2"/>
              <a:buChar char="§"/>
            </a:pPr>
            <a:r>
              <a:rPr lang="en-US" sz="1400" dirty="0" smtClean="0"/>
              <a:t>The positron annihilation point</a:t>
            </a:r>
          </a:p>
          <a:p>
            <a:pPr lvl="4">
              <a:buFont typeface="Wingdings" charset="2"/>
              <a:buChar char="§"/>
            </a:pPr>
            <a:r>
              <a:rPr lang="en-US" sz="1400" dirty="0" smtClean="0"/>
              <a:t>The positron momentum vector</a:t>
            </a:r>
          </a:p>
          <a:p>
            <a:pPr lvl="2">
              <a:buFont typeface="Wingdings" charset="2"/>
              <a:buChar char="§"/>
            </a:pP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16AFDE"/>
                </a:solidFill>
              </a:rPr>
              <a:t>detector</a:t>
            </a:r>
            <a:r>
              <a:rPr lang="en-US" sz="1600" dirty="0"/>
              <a:t>:</a:t>
            </a:r>
            <a:r>
              <a:rPr lang="en-US" sz="1600" dirty="0" smtClean="0"/>
              <a:t> we should measure</a:t>
            </a:r>
          </a:p>
          <a:p>
            <a:pPr lvl="4">
              <a:buFont typeface="Wingdings" charset="2"/>
              <a:buChar char="§"/>
            </a:pPr>
            <a:r>
              <a:rPr lang="en-US" sz="1400" dirty="0" smtClean="0"/>
              <a:t>The photon momentum vector</a:t>
            </a:r>
            <a:endParaRPr lang="en-US" sz="1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676669" y="3125412"/>
            <a:ext cx="1033028" cy="0"/>
          </a:xfrm>
          <a:prstGeom prst="line">
            <a:avLst/>
          </a:prstGeom>
          <a:ln w="38100" cmpd="sng">
            <a:solidFill>
              <a:srgbClr val="16AFDE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821321" y="2734915"/>
            <a:ext cx="1008228" cy="397375"/>
          </a:xfrm>
          <a:prstGeom prst="line">
            <a:avLst/>
          </a:prstGeom>
          <a:ln w="38100" cmpd="sng">
            <a:solidFill>
              <a:srgbClr val="16AFDE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90706" y="2710725"/>
            <a:ext cx="101338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16AFDE"/>
                </a:solidFill>
              </a:rPr>
              <a:t>(</a:t>
            </a:r>
            <a:r>
              <a:rPr lang="en-US" i="1" dirty="0" smtClean="0">
                <a:solidFill>
                  <a:srgbClr val="16AFDE"/>
                </a:solidFill>
              </a:rPr>
              <a:t>m</a:t>
            </a:r>
            <a:r>
              <a:rPr lang="en-US" i="1" baseline="-25000" dirty="0" smtClean="0">
                <a:solidFill>
                  <a:srgbClr val="16AFDE"/>
                </a:solidFill>
              </a:rPr>
              <a:t>e </a:t>
            </a:r>
            <a:r>
              <a:rPr lang="en-US" i="1" dirty="0" smtClean="0">
                <a:solidFill>
                  <a:srgbClr val="16AFDE"/>
                </a:solidFill>
              </a:rPr>
              <a:t>,</a:t>
            </a:r>
            <a:r>
              <a:rPr lang="en-US" i="1" baseline="-25000" dirty="0" smtClean="0">
                <a:solidFill>
                  <a:srgbClr val="16AFDE"/>
                </a:solidFill>
              </a:rPr>
              <a:t> </a:t>
            </a:r>
            <a:r>
              <a:rPr lang="en-US" b="1" i="1" dirty="0" err="1" smtClean="0">
                <a:solidFill>
                  <a:srgbClr val="16AFDE"/>
                </a:solidFill>
              </a:rPr>
              <a:t>p</a:t>
            </a:r>
            <a:r>
              <a:rPr lang="en-US" i="1" baseline="-25000" dirty="0" err="1" smtClean="0">
                <a:solidFill>
                  <a:srgbClr val="16AFDE"/>
                </a:solidFill>
              </a:rPr>
              <a:t>e</a:t>
            </a:r>
            <a:r>
              <a:rPr lang="en-US" baseline="-25000" dirty="0" smtClean="0">
                <a:solidFill>
                  <a:srgbClr val="16AFDE"/>
                </a:solidFill>
              </a:rPr>
              <a:t>+</a:t>
            </a:r>
            <a:r>
              <a:rPr lang="en-US" i="1" dirty="0" smtClean="0">
                <a:solidFill>
                  <a:srgbClr val="16AFDE"/>
                </a:solidFill>
              </a:rPr>
              <a:t>)</a:t>
            </a:r>
            <a:endParaRPr lang="en-US" dirty="0">
              <a:solidFill>
                <a:srgbClr val="16AFD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09697" y="3070771"/>
            <a:ext cx="108000" cy="108000"/>
          </a:xfrm>
          <a:prstGeom prst="ellipse">
            <a:avLst/>
          </a:prstGeom>
          <a:solidFill>
            <a:srgbClr val="FFFFFF"/>
          </a:solidFill>
          <a:ln>
            <a:solidFill>
              <a:srgbClr val="16AFD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67805" y="2607469"/>
            <a:ext cx="880573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16AFDE"/>
                </a:solidFill>
              </a:rPr>
              <a:t>(m</a:t>
            </a:r>
            <a:r>
              <a:rPr lang="en-US" i="1" baseline="-25000" dirty="0" smtClean="0">
                <a:solidFill>
                  <a:srgbClr val="16AFDE"/>
                </a:solidFill>
              </a:rPr>
              <a:t>e </a:t>
            </a:r>
            <a:r>
              <a:rPr lang="en-US" i="1" dirty="0" smtClean="0">
                <a:solidFill>
                  <a:srgbClr val="16AFDE"/>
                </a:solidFill>
              </a:rPr>
              <a:t>, </a:t>
            </a:r>
            <a:r>
              <a:rPr lang="en-US" b="1" i="1" dirty="0" smtClean="0">
                <a:solidFill>
                  <a:srgbClr val="16AFDE"/>
                </a:solidFill>
              </a:rPr>
              <a:t>0</a:t>
            </a:r>
            <a:r>
              <a:rPr lang="en-US" i="1" dirty="0" smtClean="0">
                <a:solidFill>
                  <a:srgbClr val="16AFDE"/>
                </a:solidFill>
              </a:rPr>
              <a:t>)</a:t>
            </a:r>
            <a:endParaRPr lang="en-US" dirty="0">
              <a:solidFill>
                <a:srgbClr val="16AFD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08718" y="2351683"/>
            <a:ext cx="82383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16AFDE"/>
                </a:solidFill>
              </a:rPr>
              <a:t>(0 , </a:t>
            </a:r>
            <a:r>
              <a:rPr lang="en-US" b="1" i="1" dirty="0" err="1" smtClean="0">
                <a:solidFill>
                  <a:srgbClr val="16AFDE"/>
                </a:solidFill>
              </a:rPr>
              <a:t>p</a:t>
            </a:r>
            <a:r>
              <a:rPr lang="en-US" i="1" baseline="-25000" dirty="0" err="1" smtClean="0">
                <a:solidFill>
                  <a:srgbClr val="16AFDE"/>
                </a:solidFill>
                <a:latin typeface="Symbol" charset="2"/>
                <a:cs typeface="Symbol" charset="2"/>
              </a:rPr>
              <a:t>g</a:t>
            </a:r>
            <a:r>
              <a:rPr lang="en-US" i="1" dirty="0" smtClean="0">
                <a:solidFill>
                  <a:srgbClr val="16AFDE"/>
                </a:solidFill>
              </a:rPr>
              <a:t>)</a:t>
            </a:r>
            <a:endParaRPr lang="en-US" dirty="0">
              <a:solidFill>
                <a:srgbClr val="16AFD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20721" y="3133042"/>
            <a:ext cx="2135540" cy="432029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4"/>
          <p:cNvSpPr txBox="1">
            <a:spLocks/>
          </p:cNvSpPr>
          <p:nvPr/>
        </p:nvSpPr>
        <p:spPr>
          <a:xfrm>
            <a:off x="274318" y="3632228"/>
            <a:ext cx="8570153" cy="89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16AFDE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rgbClr val="4C5F7F"/>
                </a:solidFill>
                <a:latin typeface="Futura"/>
                <a:ea typeface="+mn-ea"/>
                <a:cs typeface="Futura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rgbClr val="16AFDE"/>
              </a:buClr>
              <a:buFont typeface="Arial" pitchFamily="34" charset="0"/>
              <a:buChar char="•"/>
              <a:defRPr sz="2000" kern="1200">
                <a:solidFill>
                  <a:srgbClr val="4C5F7F"/>
                </a:solidFill>
                <a:latin typeface="Futura"/>
                <a:ea typeface="+mn-ea"/>
                <a:cs typeface="Futura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rgbClr val="16AFDE"/>
              </a:buClr>
              <a:buFont typeface="Arial" pitchFamily="34" charset="0"/>
              <a:buChar char="•"/>
              <a:defRPr sz="1800" kern="1200">
                <a:solidFill>
                  <a:srgbClr val="4C5F7F"/>
                </a:solidFill>
                <a:latin typeface="Futura"/>
                <a:ea typeface="+mn-ea"/>
                <a:cs typeface="Futura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rgbClr val="16AFDE"/>
              </a:buClr>
              <a:buFont typeface="Arial" pitchFamily="34" charset="0"/>
              <a:buChar char="•"/>
              <a:defRPr sz="1600" kern="1200">
                <a:solidFill>
                  <a:srgbClr val="4C5F7F"/>
                </a:solidFill>
                <a:latin typeface="Futura"/>
                <a:ea typeface="+mn-ea"/>
                <a:cs typeface="Futura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rgbClr val="16AFDE"/>
              </a:buClr>
              <a:buFont typeface="Arial" pitchFamily="34" charset="0"/>
              <a:buChar char="•"/>
              <a:defRPr sz="1600" kern="1200" baseline="0">
                <a:solidFill>
                  <a:srgbClr val="4C5F7F"/>
                </a:solidFill>
                <a:latin typeface="Futura"/>
                <a:ea typeface="+mn-ea"/>
                <a:cs typeface="Futura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A third basic element (relating beam and detector):</a:t>
            </a:r>
          </a:p>
          <a:p>
            <a:pPr marL="514800" lvl="2" indent="-172800">
              <a:buFont typeface="Wingdings" charset="2"/>
              <a:buChar char="§"/>
            </a:pPr>
            <a:r>
              <a:rPr lang="en-US" sz="1600" dirty="0" smtClean="0">
                <a:solidFill>
                  <a:srgbClr val="3C4C6C"/>
                </a:solidFill>
              </a:rPr>
              <a:t>Which target </a:t>
            </a:r>
            <a:r>
              <a:rPr lang="en-US" sz="1600" dirty="0" smtClean="0">
                <a:solidFill>
                  <a:srgbClr val="FF0000"/>
                </a:solidFill>
              </a:rPr>
              <a:t>material &amp; thickness </a:t>
            </a:r>
            <a:r>
              <a:rPr lang="en-US" sz="1600" dirty="0" smtClean="0">
                <a:solidFill>
                  <a:srgbClr val="3C4C6C"/>
                </a:solidFill>
              </a:rPr>
              <a:t>vs. beam </a:t>
            </a:r>
            <a:r>
              <a:rPr lang="en-US" sz="1600" dirty="0" smtClean="0">
                <a:solidFill>
                  <a:srgbClr val="FF0000"/>
                </a:solidFill>
              </a:rPr>
              <a:t>intensity</a:t>
            </a:r>
            <a:endParaRPr lang="en-US" sz="1600" dirty="0" smtClean="0"/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624498" y="5370799"/>
            <a:ext cx="503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3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953" y="4559850"/>
            <a:ext cx="4265744" cy="16218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425147" y="6181747"/>
            <a:ext cx="12747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latin typeface="Futura"/>
                <a:cs typeface="Futura"/>
              </a:rPr>
              <a:t>DS-1 Orbital Battle Station</a:t>
            </a:r>
            <a:endParaRPr lang="en-US" sz="600" dirty="0"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414845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PADME concept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74320" y="1851378"/>
            <a:ext cx="5640251" cy="4201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400" indent="-176400">
              <a:spcBef>
                <a:spcPts val="600"/>
              </a:spcBef>
              <a:buClr>
                <a:srgbClr val="16AFDE"/>
              </a:buClr>
              <a:buFont typeface="Wingdings" charset="2"/>
              <a:buChar char="§"/>
            </a:pPr>
            <a:r>
              <a:rPr lang="en-US" dirty="0" smtClean="0">
                <a:latin typeface="Futura"/>
                <a:cs typeface="Futura"/>
              </a:rPr>
              <a:t>Material choice</a:t>
            </a:r>
          </a:p>
          <a:p>
            <a:pPr marL="525600" lvl="1" indent="-176400">
              <a:spcBef>
                <a:spcPts val="600"/>
              </a:spcBef>
              <a:buClr>
                <a:srgbClr val="16AFDE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rgbClr val="2E3A59"/>
                </a:solidFill>
                <a:latin typeface="Futura"/>
                <a:cs typeface="Futura"/>
              </a:rPr>
              <a:t>Low Z: annihilation/Bremsstrahlung ratio gets worse with </a:t>
            </a:r>
            <a:r>
              <a:rPr lang="en-US" sz="1600" dirty="0" smtClean="0">
                <a:solidFill>
                  <a:srgbClr val="16AFDE"/>
                </a:solidFill>
                <a:latin typeface="Futura"/>
                <a:cs typeface="Futura"/>
              </a:rPr>
              <a:t>1/Z</a:t>
            </a:r>
            <a:endParaRPr lang="en-US" sz="1600" dirty="0" smtClean="0">
              <a:latin typeface="Futura"/>
              <a:cs typeface="Futura"/>
            </a:endParaRPr>
          </a:p>
          <a:p>
            <a:pPr marL="874800" lvl="2" indent="-176400">
              <a:spcBef>
                <a:spcPts val="600"/>
              </a:spcBef>
              <a:buClr>
                <a:srgbClr val="16AFDE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2E3A59"/>
                </a:solidFill>
                <a:latin typeface="Futura"/>
                <a:cs typeface="Futura"/>
              </a:rPr>
              <a:t>H</a:t>
            </a:r>
            <a:r>
              <a:rPr lang="en-US" sz="1400" baseline="-25000" dirty="0" smtClean="0">
                <a:solidFill>
                  <a:srgbClr val="2E3A59"/>
                </a:solidFill>
                <a:latin typeface="Futura"/>
                <a:cs typeface="Futura"/>
              </a:rPr>
              <a:t>2</a:t>
            </a:r>
            <a:r>
              <a:rPr lang="en-US" sz="1400" dirty="0" smtClean="0">
                <a:solidFill>
                  <a:srgbClr val="2E3A59"/>
                </a:solidFill>
                <a:latin typeface="Futura"/>
                <a:cs typeface="Futura"/>
              </a:rPr>
              <a:t> (or He) gas calls for a </a:t>
            </a:r>
            <a:r>
              <a:rPr lang="en-US" sz="1400" dirty="0" smtClean="0">
                <a:solidFill>
                  <a:srgbClr val="16AFDE"/>
                </a:solidFill>
                <a:latin typeface="Futura"/>
                <a:cs typeface="Futura"/>
              </a:rPr>
              <a:t>long target</a:t>
            </a:r>
            <a:r>
              <a:rPr lang="en-US" sz="1400" dirty="0" smtClean="0">
                <a:solidFill>
                  <a:srgbClr val="4C5F7F"/>
                </a:solidFill>
                <a:latin typeface="Futura"/>
                <a:cs typeface="Futura"/>
              </a:rPr>
              <a:t> </a:t>
            </a:r>
            <a:r>
              <a:rPr lang="en-US" sz="1400" dirty="0" smtClean="0">
                <a:solidFill>
                  <a:srgbClr val="2E3A59"/>
                </a:solidFill>
                <a:latin typeface="Futura"/>
                <a:cs typeface="Futura"/>
              </a:rPr>
              <a:t>due to low density (impacting on the annihilation position resolution)</a:t>
            </a:r>
          </a:p>
          <a:p>
            <a:pPr marL="874800" lvl="2" indent="-176400">
              <a:spcBef>
                <a:spcPts val="600"/>
              </a:spcBef>
              <a:buClr>
                <a:srgbClr val="16AFDE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2E3A59"/>
                </a:solidFill>
                <a:latin typeface="Futura"/>
                <a:cs typeface="Futura"/>
              </a:rPr>
              <a:t>Pure Li, B thin targets not practical</a:t>
            </a:r>
          </a:p>
          <a:p>
            <a:pPr marL="874800" lvl="2" indent="-176400">
              <a:spcBef>
                <a:spcPts val="600"/>
              </a:spcBef>
              <a:buClr>
                <a:srgbClr val="16AFDE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rgbClr val="2E3A59"/>
                </a:solidFill>
                <a:latin typeface="Futura"/>
                <a:cs typeface="Futura"/>
              </a:rPr>
              <a:t>Our choice is </a:t>
            </a:r>
            <a:r>
              <a:rPr lang="en-US" sz="1400" dirty="0" smtClean="0">
                <a:solidFill>
                  <a:srgbClr val="FF0000"/>
                </a:solidFill>
                <a:latin typeface="Futura"/>
                <a:cs typeface="Futura"/>
              </a:rPr>
              <a:t>Carbon</a:t>
            </a:r>
            <a:r>
              <a:rPr lang="en-US" sz="1400" dirty="0" smtClean="0">
                <a:solidFill>
                  <a:srgbClr val="2E3A59"/>
                </a:solidFill>
                <a:latin typeface="Futura"/>
                <a:cs typeface="Futura"/>
              </a:rPr>
              <a:t>, in the form of </a:t>
            </a:r>
            <a:r>
              <a:rPr lang="en-US" sz="1400" dirty="0" smtClean="0">
                <a:solidFill>
                  <a:srgbClr val="FF0000"/>
                </a:solidFill>
                <a:latin typeface="Futura"/>
                <a:cs typeface="Futura"/>
              </a:rPr>
              <a:t>polycrystalline detector</a:t>
            </a:r>
          </a:p>
          <a:p>
            <a:pPr marL="176400" indent="-176400">
              <a:spcBef>
                <a:spcPts val="600"/>
              </a:spcBef>
              <a:buClr>
                <a:srgbClr val="16AFDE"/>
              </a:buClr>
              <a:buFont typeface="Wingdings" charset="2"/>
              <a:buChar char="§"/>
            </a:pPr>
            <a:r>
              <a:rPr lang="en-US" dirty="0" smtClean="0">
                <a:latin typeface="Futura"/>
                <a:cs typeface="Futura"/>
              </a:rPr>
              <a:t>Thickness</a:t>
            </a:r>
          </a:p>
          <a:p>
            <a:pPr marL="525600" lvl="1" indent="-176400">
              <a:spcBef>
                <a:spcPts val="600"/>
              </a:spcBef>
              <a:buClr>
                <a:srgbClr val="16AFDE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rgbClr val="2E3A59"/>
                </a:solidFill>
                <a:latin typeface="Futura"/>
                <a:cs typeface="Futura"/>
              </a:rPr>
              <a:t>Given the </a:t>
            </a:r>
            <a:r>
              <a:rPr lang="en-US" sz="1600" i="1" dirty="0" smtClean="0">
                <a:solidFill>
                  <a:srgbClr val="2E3A59"/>
                </a:solidFill>
                <a:latin typeface="Futura"/>
                <a:cs typeface="Futura"/>
              </a:rPr>
              <a:t>A’ </a:t>
            </a:r>
            <a:r>
              <a:rPr lang="en-US" sz="1600" dirty="0" smtClean="0">
                <a:solidFill>
                  <a:srgbClr val="2E3A59"/>
                </a:solidFill>
                <a:latin typeface="Futura"/>
                <a:cs typeface="Futura"/>
              </a:rPr>
              <a:t>production </a:t>
            </a:r>
            <a:r>
              <a:rPr lang="en-US" sz="1600" dirty="0" smtClean="0">
                <a:solidFill>
                  <a:srgbClr val="16AFDE"/>
                </a:solidFill>
                <a:latin typeface="Futura"/>
                <a:cs typeface="Futura"/>
              </a:rPr>
              <a:t>cross section</a:t>
            </a:r>
            <a:r>
              <a:rPr lang="en-US" sz="1600" dirty="0" smtClean="0">
                <a:solidFill>
                  <a:srgbClr val="2E3A59"/>
                </a:solidFill>
                <a:latin typeface="Futura"/>
                <a:cs typeface="Futura"/>
              </a:rPr>
              <a:t>, the compromise is </a:t>
            </a:r>
            <a:r>
              <a:rPr lang="en-US" sz="1600" dirty="0" smtClean="0">
                <a:solidFill>
                  <a:srgbClr val="FF0000"/>
                </a:solidFill>
                <a:latin typeface="Futura"/>
                <a:cs typeface="Futura"/>
              </a:rPr>
              <a:t>luminosity</a:t>
            </a:r>
            <a:r>
              <a:rPr lang="en-US" sz="1600" dirty="0" smtClean="0">
                <a:solidFill>
                  <a:srgbClr val="2E3A59"/>
                </a:solidFill>
                <a:latin typeface="Futura"/>
                <a:cs typeface="Futura"/>
              </a:rPr>
              <a:t> vs. </a:t>
            </a:r>
            <a:r>
              <a:rPr lang="en-US" sz="1600" dirty="0" smtClean="0">
                <a:solidFill>
                  <a:srgbClr val="FF0000"/>
                </a:solidFill>
                <a:latin typeface="Futura"/>
                <a:cs typeface="Futura"/>
              </a:rPr>
              <a:t>pile-up </a:t>
            </a:r>
            <a:r>
              <a:rPr lang="en-US" sz="1600" dirty="0" smtClean="0">
                <a:solidFill>
                  <a:srgbClr val="2E3A59"/>
                </a:solidFill>
                <a:latin typeface="Futura"/>
                <a:cs typeface="Futura"/>
              </a:rPr>
              <a:t>in the photon detector</a:t>
            </a:r>
          </a:p>
          <a:p>
            <a:pPr marL="525600" lvl="1" indent="-176400">
              <a:spcBef>
                <a:spcPts val="600"/>
              </a:spcBef>
              <a:buClr>
                <a:srgbClr val="16AFDE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rgbClr val="2E3A59"/>
                </a:solidFill>
                <a:latin typeface="Futura"/>
                <a:cs typeface="Futura"/>
              </a:rPr>
              <a:t>Cross section also depends on the </a:t>
            </a:r>
            <a:r>
              <a:rPr lang="en-US" sz="1600" dirty="0" smtClean="0">
                <a:solidFill>
                  <a:srgbClr val="16AFDE"/>
                </a:solidFill>
                <a:latin typeface="Futura"/>
                <a:cs typeface="Futura"/>
              </a:rPr>
              <a:t>beam energy </a:t>
            </a:r>
            <a:r>
              <a:rPr lang="en-US" sz="1600" dirty="0" smtClean="0">
                <a:solidFill>
                  <a:srgbClr val="2E3A59"/>
                </a:solidFill>
                <a:latin typeface="Futura"/>
                <a:cs typeface="Futura"/>
              </a:rPr>
              <a:t>as well as </a:t>
            </a:r>
            <a:r>
              <a:rPr lang="en-US" sz="1600" i="1" dirty="0" smtClean="0">
                <a:solidFill>
                  <a:srgbClr val="16AFDE"/>
                </a:solidFill>
                <a:latin typeface="Futura"/>
                <a:cs typeface="Futura"/>
              </a:rPr>
              <a:t>A’</a:t>
            </a:r>
            <a:r>
              <a:rPr lang="en-US" sz="1600" dirty="0" smtClean="0">
                <a:solidFill>
                  <a:srgbClr val="16AFDE"/>
                </a:solidFill>
                <a:latin typeface="Futura"/>
                <a:cs typeface="Futura"/>
              </a:rPr>
              <a:t> mass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3654" y="1404256"/>
            <a:ext cx="8591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lvl="2"/>
            <a:r>
              <a:rPr lang="en-US" dirty="0">
                <a:solidFill>
                  <a:srgbClr val="3C4C6C"/>
                </a:solidFill>
                <a:latin typeface="Futura"/>
                <a:cs typeface="Futura"/>
              </a:rPr>
              <a:t>Which target </a:t>
            </a:r>
            <a:r>
              <a:rPr lang="en-US" dirty="0">
                <a:solidFill>
                  <a:srgbClr val="FF0000"/>
                </a:solidFill>
                <a:latin typeface="Futura"/>
                <a:cs typeface="Futura"/>
              </a:rPr>
              <a:t>material </a:t>
            </a:r>
            <a:r>
              <a:rPr lang="en-US" dirty="0" smtClean="0">
                <a:solidFill>
                  <a:srgbClr val="FF0000"/>
                </a:solidFill>
                <a:latin typeface="Futura"/>
                <a:cs typeface="Futura"/>
              </a:rPr>
              <a:t>&amp; thickness </a:t>
            </a:r>
            <a:r>
              <a:rPr lang="en-US" dirty="0">
                <a:solidFill>
                  <a:srgbClr val="3C4C6C"/>
                </a:solidFill>
                <a:latin typeface="Futura"/>
                <a:cs typeface="Futura"/>
              </a:rPr>
              <a:t>vs. beam </a:t>
            </a:r>
            <a:r>
              <a:rPr lang="en-US" dirty="0" smtClean="0">
                <a:solidFill>
                  <a:srgbClr val="FF0000"/>
                </a:solidFill>
                <a:latin typeface="Futura"/>
                <a:cs typeface="Futura"/>
              </a:rPr>
              <a:t>intensity</a:t>
            </a:r>
            <a:endParaRPr lang="en-US" dirty="0">
              <a:solidFill>
                <a:srgbClr val="4C5F7F"/>
              </a:solidFill>
              <a:latin typeface="Futura"/>
              <a:cs typeface="Futura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191" y="3281794"/>
            <a:ext cx="3210190" cy="22606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24498" y="5370799"/>
            <a:ext cx="503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4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71142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Positron beam intensity vs. quality</a:t>
            </a:r>
            <a:endParaRPr lang="en-US" sz="320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0514" y="1456735"/>
            <a:ext cx="8295289" cy="4972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/>
            </a:pPr>
            <a:r>
              <a:rPr lang="en-US" sz="1800" dirty="0" smtClean="0">
                <a:solidFill>
                  <a:srgbClr val="3C4C6C"/>
                </a:solidFill>
                <a:latin typeface="Futura"/>
                <a:cs typeface="Futura"/>
              </a:rPr>
              <a:t>Beam requirements referring </a:t>
            </a:r>
            <a:r>
              <a:rPr lang="en-US" sz="1800" dirty="0" smtClean="0">
                <a:solidFill>
                  <a:srgbClr val="16AFDE"/>
                </a:solidFill>
                <a:latin typeface="Futura"/>
                <a:cs typeface="Futura"/>
              </a:rPr>
              <a:t>100 </a:t>
            </a:r>
            <a:r>
              <a:rPr lang="en-US" sz="1800" dirty="0" err="1" smtClean="0">
                <a:solidFill>
                  <a:srgbClr val="16AFDE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1800" dirty="0" err="1" smtClean="0">
                <a:solidFill>
                  <a:srgbClr val="16AFDE"/>
                </a:solidFill>
                <a:latin typeface="Futura"/>
                <a:cs typeface="Futura"/>
              </a:rPr>
              <a:t>m</a:t>
            </a:r>
            <a:r>
              <a:rPr lang="en-US" sz="1800" dirty="0" smtClean="0">
                <a:solidFill>
                  <a:srgbClr val="16AFDE"/>
                </a:solidFill>
                <a:latin typeface="Futura"/>
                <a:cs typeface="Futura"/>
              </a:rPr>
              <a:t> Carbon </a:t>
            </a:r>
            <a:r>
              <a:rPr lang="en-US" sz="1800" dirty="0" smtClean="0">
                <a:solidFill>
                  <a:srgbClr val="3C4C6C"/>
                </a:solidFill>
                <a:latin typeface="Futura"/>
                <a:cs typeface="Futura"/>
              </a:rPr>
              <a:t>target,</a:t>
            </a:r>
            <a:r>
              <a:rPr lang="en-US" sz="1800" dirty="0" smtClean="0">
                <a:solidFill>
                  <a:srgbClr val="4C5F7F"/>
                </a:solidFill>
                <a:latin typeface="Futura"/>
                <a:cs typeface="Futura"/>
              </a:rPr>
              <a:t> </a:t>
            </a:r>
            <a:r>
              <a:rPr lang="en-US" sz="1800" dirty="0" smtClean="0">
                <a:solidFill>
                  <a:srgbClr val="16AFDE"/>
                </a:solidFill>
                <a:latin typeface="Futura"/>
                <a:cs typeface="Futura"/>
              </a:rPr>
              <a:t>550 MeV </a:t>
            </a:r>
            <a:r>
              <a:rPr lang="en-US" sz="1800" dirty="0" smtClean="0">
                <a:solidFill>
                  <a:srgbClr val="3C4C6C"/>
                </a:solidFill>
                <a:latin typeface="Futura"/>
                <a:cs typeface="Futura"/>
              </a:rPr>
              <a:t>e</a:t>
            </a:r>
            <a:r>
              <a:rPr lang="en-US" sz="1800" dirty="0" smtClean="0">
                <a:solidFill>
                  <a:srgbClr val="3C4C6C"/>
                </a:solidFill>
                <a:latin typeface="Symbol" charset="2"/>
                <a:cs typeface="Symbol" charset="2"/>
              </a:rPr>
              <a:t>+</a:t>
            </a:r>
          </a:p>
          <a:p>
            <a:pPr marL="543600" lvl="1" indent="-190800">
              <a:spcBef>
                <a:spcPts val="0"/>
              </a:spcBef>
              <a:spcAft>
                <a:spcPts val="600"/>
              </a:spcAft>
              <a:buClr>
                <a:srgbClr val="16AFDE"/>
              </a:buClr>
              <a:buFont typeface="Wingdings" charset="2"/>
              <a:buChar char="§"/>
              <a:defRPr/>
            </a:pPr>
            <a:r>
              <a:rPr lang="en-US" sz="1600" dirty="0" smtClean="0">
                <a:solidFill>
                  <a:srgbClr val="16AFDE"/>
                </a:solidFill>
                <a:latin typeface="Futura"/>
                <a:cs typeface="Futura"/>
              </a:rPr>
              <a:t>Highest </a:t>
            </a:r>
            <a:r>
              <a:rPr lang="en-US" sz="1600" dirty="0">
                <a:solidFill>
                  <a:srgbClr val="16AFDE"/>
                </a:solidFill>
                <a:latin typeface="Futura"/>
                <a:cs typeface="Futura"/>
              </a:rPr>
              <a:t>possible repetition </a:t>
            </a:r>
            <a:r>
              <a:rPr lang="en-US" sz="1600" dirty="0" smtClean="0">
                <a:solidFill>
                  <a:srgbClr val="16AFDE"/>
                </a:solidFill>
                <a:latin typeface="Futura"/>
                <a:cs typeface="Futura"/>
              </a:rPr>
              <a:t>rate </a:t>
            </a:r>
          </a:p>
          <a:p>
            <a:pPr marL="748800" lvl="2" indent="-169200">
              <a:spcBef>
                <a:spcPts val="0"/>
              </a:spcBef>
              <a:spcAft>
                <a:spcPts val="600"/>
              </a:spcAft>
              <a:buClr>
                <a:srgbClr val="16AFDE"/>
              </a:buClr>
              <a:buFont typeface="Wingdings" charset="2"/>
              <a:buChar char="§"/>
              <a:defRPr/>
            </a:pPr>
            <a:r>
              <a:rPr lang="en-US" sz="1400" dirty="0" smtClean="0">
                <a:solidFill>
                  <a:srgbClr val="3C4C6C"/>
                </a:solidFill>
                <a:latin typeface="Futura"/>
                <a:cs typeface="Futura"/>
              </a:rPr>
              <a:t>49 Hz, with </a:t>
            </a:r>
            <a:r>
              <a:rPr lang="en-US" sz="1400" dirty="0" smtClean="0">
                <a:solidFill>
                  <a:srgbClr val="FF0000"/>
                </a:solidFill>
                <a:latin typeface="Futura"/>
                <a:cs typeface="Futura"/>
              </a:rPr>
              <a:t>dedicated LINAC</a:t>
            </a:r>
            <a:endParaRPr lang="en-US" sz="1400" dirty="0">
              <a:solidFill>
                <a:srgbClr val="3C4C6C"/>
              </a:solidFill>
              <a:latin typeface="Futura"/>
              <a:cs typeface="Futura"/>
            </a:endParaRPr>
          </a:p>
          <a:p>
            <a:pPr marL="543600" lvl="1" indent="-190800">
              <a:spcBef>
                <a:spcPts val="0"/>
              </a:spcBef>
              <a:spcAft>
                <a:spcPts val="600"/>
              </a:spcAft>
              <a:buClr>
                <a:srgbClr val="16AFDE"/>
              </a:buClr>
              <a:buFont typeface="Wingdings" charset="2"/>
              <a:buChar char="§"/>
              <a:defRPr/>
            </a:pPr>
            <a:r>
              <a:rPr lang="en-US" sz="1600" dirty="0" smtClean="0">
                <a:solidFill>
                  <a:srgbClr val="2E2224"/>
                </a:solidFill>
                <a:latin typeface="Futura"/>
                <a:cs typeface="Futura"/>
              </a:rPr>
              <a:t>From missing mass resolution:</a:t>
            </a:r>
          </a:p>
          <a:p>
            <a:pPr marL="748800" lvl="2" indent="-169200">
              <a:spcBef>
                <a:spcPts val="0"/>
              </a:spcBef>
              <a:spcAft>
                <a:spcPts val="600"/>
              </a:spcAft>
              <a:buClr>
                <a:srgbClr val="16AFDE"/>
              </a:buClr>
              <a:buFont typeface="Wingdings" charset="2"/>
              <a:buChar char="§"/>
              <a:defRPr/>
            </a:pPr>
            <a:r>
              <a:rPr lang="en-US" sz="1400" dirty="0" smtClean="0">
                <a:solidFill>
                  <a:srgbClr val="3C4C6C"/>
                </a:solidFill>
                <a:latin typeface="Futura"/>
                <a:cs typeface="Futura"/>
              </a:rPr>
              <a:t>Momentum </a:t>
            </a:r>
            <a:r>
              <a:rPr lang="en-US" sz="1400" dirty="0">
                <a:solidFill>
                  <a:srgbClr val="3C4C6C"/>
                </a:solidFill>
                <a:latin typeface="Futura"/>
                <a:cs typeface="Futura"/>
              </a:rPr>
              <a:t>spread &lt;1%</a:t>
            </a:r>
          </a:p>
          <a:p>
            <a:pPr marL="748800" lvl="2" indent="-169200">
              <a:spcBef>
                <a:spcPts val="0"/>
              </a:spcBef>
              <a:spcAft>
                <a:spcPts val="600"/>
              </a:spcAft>
              <a:buClr>
                <a:srgbClr val="16AFDE"/>
              </a:buClr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3C4C6C"/>
                </a:solidFill>
                <a:latin typeface="Futura"/>
                <a:cs typeface="Futura"/>
              </a:rPr>
              <a:t>Divergence &lt;1 </a:t>
            </a:r>
            <a:r>
              <a:rPr lang="en-US" sz="1400" dirty="0" err="1">
                <a:solidFill>
                  <a:srgbClr val="3C4C6C"/>
                </a:solidFill>
                <a:latin typeface="Futura"/>
                <a:cs typeface="Futura"/>
              </a:rPr>
              <a:t>mrad</a:t>
            </a:r>
            <a:endParaRPr lang="en-US" sz="1400" dirty="0">
              <a:solidFill>
                <a:srgbClr val="3C4C6C"/>
              </a:solidFill>
              <a:latin typeface="Futura"/>
              <a:cs typeface="Futura"/>
            </a:endParaRPr>
          </a:p>
          <a:p>
            <a:pPr marL="748800" lvl="2" indent="-169200">
              <a:spcBef>
                <a:spcPts val="0"/>
              </a:spcBef>
              <a:spcAft>
                <a:spcPts val="600"/>
              </a:spcAft>
              <a:buClr>
                <a:srgbClr val="16AFDE"/>
              </a:buClr>
              <a:buFont typeface="Wingdings" charset="2"/>
              <a:buChar char="§"/>
              <a:defRPr/>
            </a:pPr>
            <a:r>
              <a:rPr lang="en-US" sz="1400" dirty="0" smtClean="0">
                <a:solidFill>
                  <a:srgbClr val="3C4C6C"/>
                </a:solidFill>
                <a:latin typeface="Futura"/>
                <a:cs typeface="Futura"/>
              </a:rPr>
              <a:t>Spot &lt;1 </a:t>
            </a:r>
            <a:r>
              <a:rPr lang="en-US" sz="1400" dirty="0">
                <a:solidFill>
                  <a:srgbClr val="3C4C6C"/>
                </a:solidFill>
                <a:latin typeface="Futura"/>
                <a:cs typeface="Futura"/>
              </a:rPr>
              <a:t>mm </a:t>
            </a:r>
            <a:r>
              <a:rPr lang="en-US" sz="1400" dirty="0" smtClean="0">
                <a:solidFill>
                  <a:srgbClr val="3C4C6C"/>
                </a:solidFill>
                <a:latin typeface="Futura"/>
                <a:cs typeface="Futura"/>
              </a:rPr>
              <a:t>(</a:t>
            </a:r>
            <a:r>
              <a:rPr lang="en-US" sz="1400" dirty="0" err="1" smtClean="0">
                <a:solidFill>
                  <a:srgbClr val="3C4C6C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1400" dirty="0" smtClean="0">
                <a:solidFill>
                  <a:srgbClr val="3C4C6C"/>
                </a:solidFill>
                <a:latin typeface="Futura"/>
                <a:cs typeface="Futura"/>
              </a:rPr>
              <a:t>)</a:t>
            </a:r>
            <a:endParaRPr lang="en-US" sz="1400" dirty="0">
              <a:solidFill>
                <a:srgbClr val="3C4C6C"/>
              </a:solidFill>
              <a:latin typeface="Futura"/>
              <a:cs typeface="Futura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16AFDE"/>
              </a:buClr>
              <a:buFont typeface="Wingdings" charset="2"/>
              <a:buChar char="§"/>
              <a:defRPr/>
            </a:pPr>
            <a:endParaRPr lang="en-US" sz="1600" dirty="0" smtClean="0">
              <a:solidFill>
                <a:schemeClr val="tx1"/>
              </a:solidFill>
              <a:latin typeface="Futura"/>
              <a:cs typeface="Futura"/>
            </a:endParaRPr>
          </a:p>
          <a:p>
            <a:pPr marL="543600" lvl="1" indent="-190800">
              <a:spcBef>
                <a:spcPts val="0"/>
              </a:spcBef>
              <a:spcAft>
                <a:spcPts val="600"/>
              </a:spcAft>
              <a:buClr>
                <a:srgbClr val="16AFDE"/>
              </a:buClr>
              <a:buFont typeface="Wingdings" charset="2"/>
              <a:buChar char="§"/>
              <a:defRPr/>
            </a:pPr>
            <a:r>
              <a:rPr lang="en-US" sz="1600" dirty="0" smtClean="0">
                <a:solidFill>
                  <a:schemeClr val="tx1"/>
                </a:solidFill>
                <a:latin typeface="Futura"/>
                <a:cs typeface="Futura"/>
              </a:rPr>
              <a:t>From pile-up probability vs. luminosity:</a:t>
            </a:r>
          </a:p>
          <a:p>
            <a:pPr marL="748800" lvl="2" indent="-169200">
              <a:spcBef>
                <a:spcPts val="0"/>
              </a:spcBef>
              <a:spcAft>
                <a:spcPts val="600"/>
              </a:spcAft>
              <a:buClr>
                <a:srgbClr val="16AFDE"/>
              </a:buClr>
              <a:buFont typeface="Wingdings" charset="2"/>
              <a:buChar char="§"/>
              <a:defRPr/>
            </a:pPr>
            <a:r>
              <a:rPr lang="en-US" sz="1400" dirty="0" smtClean="0">
                <a:solidFill>
                  <a:srgbClr val="16AFDE"/>
                </a:solidFill>
                <a:latin typeface="Futura"/>
                <a:cs typeface="Futura"/>
              </a:rPr>
              <a:t>5000 e+/40 ns</a:t>
            </a:r>
            <a:r>
              <a:rPr lang="en-US" sz="1400" dirty="0" smtClean="0">
                <a:solidFill>
                  <a:srgbClr val="4C5F7F"/>
                </a:solidFill>
                <a:latin typeface="Futura"/>
                <a:cs typeface="Futura"/>
              </a:rPr>
              <a:t> </a:t>
            </a:r>
            <a:r>
              <a:rPr lang="en-US" sz="1400" dirty="0" smtClean="0">
                <a:solidFill>
                  <a:srgbClr val="3C4C6C"/>
                </a:solidFill>
                <a:latin typeface="Futura"/>
                <a:cs typeface="Futura"/>
              </a:rPr>
              <a:t>(limited by LINAC gun pulsing system, see further)</a:t>
            </a:r>
            <a:endParaRPr lang="en-US" sz="1400" dirty="0">
              <a:solidFill>
                <a:srgbClr val="3C4C6C"/>
              </a:solidFill>
              <a:latin typeface="Futura"/>
              <a:cs typeface="Futura"/>
            </a:endParaRPr>
          </a:p>
          <a:p>
            <a:pPr marL="748800" lvl="2" indent="-169200">
              <a:spcBef>
                <a:spcPts val="0"/>
              </a:spcBef>
              <a:spcAft>
                <a:spcPts val="600"/>
              </a:spcAft>
              <a:buClr>
                <a:srgbClr val="16AFDE"/>
              </a:buClr>
              <a:buFont typeface="Wingdings" charset="2"/>
              <a:buChar char="§"/>
              <a:defRPr/>
            </a:pPr>
            <a:r>
              <a:rPr lang="en-US" sz="1400" dirty="0" smtClean="0">
                <a:solidFill>
                  <a:srgbClr val="3C4C6C"/>
                </a:solidFill>
                <a:latin typeface="Futura"/>
                <a:cs typeface="Futura"/>
              </a:rPr>
              <a:t>A </a:t>
            </a:r>
            <a:r>
              <a:rPr lang="en-US" sz="1400" dirty="0" smtClean="0">
                <a:solidFill>
                  <a:srgbClr val="FF0000"/>
                </a:solidFill>
                <a:latin typeface="Futura"/>
                <a:cs typeface="Futura"/>
              </a:rPr>
              <a:t>longer pulse duration</a:t>
            </a:r>
            <a:r>
              <a:rPr lang="en-US" sz="1400" dirty="0" smtClean="0">
                <a:solidFill>
                  <a:srgbClr val="4C5F7F"/>
                </a:solidFill>
                <a:latin typeface="Futura"/>
                <a:cs typeface="Futura"/>
              </a:rPr>
              <a:t> </a:t>
            </a:r>
            <a:r>
              <a:rPr lang="en-US" sz="1400" dirty="0" smtClean="0">
                <a:solidFill>
                  <a:srgbClr val="3C4C6C"/>
                </a:solidFill>
                <a:latin typeface="Futura"/>
                <a:cs typeface="Futura"/>
              </a:rPr>
              <a:t>allows increasing </a:t>
            </a:r>
            <a:r>
              <a:rPr lang="en-US" sz="1400" dirty="0">
                <a:solidFill>
                  <a:srgbClr val="3C4C6C"/>
                </a:solidFill>
                <a:latin typeface="Futura"/>
                <a:cs typeface="Futura"/>
              </a:rPr>
              <a:t>the </a:t>
            </a:r>
            <a:r>
              <a:rPr lang="en-US" sz="1400" dirty="0" smtClean="0">
                <a:solidFill>
                  <a:srgbClr val="3C4C6C"/>
                </a:solidFill>
                <a:latin typeface="Futura"/>
                <a:cs typeface="Futura"/>
              </a:rPr>
              <a:t>number of positrons/pulse, and also requires dedicated </a:t>
            </a:r>
            <a:r>
              <a:rPr lang="en-US" sz="1400" dirty="0">
                <a:solidFill>
                  <a:srgbClr val="3C4C6C"/>
                </a:solidFill>
                <a:latin typeface="Futura"/>
                <a:cs typeface="Futura"/>
              </a:rPr>
              <a:t>LINAC </a:t>
            </a:r>
            <a:r>
              <a:rPr lang="en-US" sz="1400" dirty="0" smtClean="0">
                <a:solidFill>
                  <a:srgbClr val="3C4C6C"/>
                </a:solidFill>
                <a:latin typeface="Futura"/>
                <a:cs typeface="Futura"/>
              </a:rPr>
              <a:t>(see further)</a:t>
            </a:r>
          </a:p>
          <a:p>
            <a:pPr marL="543600" lvl="1" indent="-190800">
              <a:spcBef>
                <a:spcPts val="0"/>
              </a:spcBef>
              <a:spcAft>
                <a:spcPts val="600"/>
              </a:spcAft>
              <a:buClr>
                <a:srgbClr val="16AFDE"/>
              </a:buClr>
              <a:buFont typeface="Wingdings" charset="2"/>
              <a:buChar char="§"/>
              <a:defRPr/>
            </a:pPr>
            <a:r>
              <a:rPr lang="en-US" sz="1600" dirty="0" smtClean="0">
                <a:solidFill>
                  <a:srgbClr val="16AFDE"/>
                </a:solidFill>
                <a:latin typeface="Futura"/>
                <a:cs typeface="Futura"/>
              </a:rPr>
              <a:t>&gt;</a:t>
            </a:r>
            <a:r>
              <a:rPr lang="en-US" sz="1600" dirty="0">
                <a:solidFill>
                  <a:srgbClr val="16AFDE"/>
                </a:solidFill>
                <a:latin typeface="Futura"/>
                <a:cs typeface="Futura"/>
              </a:rPr>
              <a:t>10</a:t>
            </a:r>
            <a:r>
              <a:rPr lang="en-US" sz="1600" baseline="30000" dirty="0">
                <a:solidFill>
                  <a:srgbClr val="16AFDE"/>
                </a:solidFill>
                <a:latin typeface="Futura"/>
                <a:cs typeface="Futura"/>
              </a:rPr>
              <a:t>13 </a:t>
            </a:r>
            <a:r>
              <a:rPr lang="en-US" sz="1600" dirty="0" err="1" smtClean="0">
                <a:solidFill>
                  <a:srgbClr val="16AFDE"/>
                </a:solidFill>
                <a:latin typeface="Futura"/>
                <a:cs typeface="Futura"/>
              </a:rPr>
              <a:t>eot</a:t>
            </a:r>
            <a:endParaRPr lang="en-US" sz="1600" dirty="0" smtClean="0">
              <a:solidFill>
                <a:srgbClr val="16AFDE"/>
              </a:solidFill>
              <a:latin typeface="Futura"/>
              <a:cs typeface="Futura"/>
            </a:endParaRPr>
          </a:p>
          <a:p>
            <a:pPr marL="543600" lvl="1" indent="-190800">
              <a:spcBef>
                <a:spcPts val="0"/>
              </a:spcBef>
              <a:spcAft>
                <a:spcPts val="600"/>
              </a:spcAft>
              <a:buClr>
                <a:srgbClr val="16AFDE"/>
              </a:buClr>
              <a:buFont typeface="Wingdings" charset="2"/>
              <a:buChar char="§"/>
              <a:defRPr/>
            </a:pPr>
            <a:r>
              <a:rPr lang="en-US" sz="1600" dirty="0" smtClean="0">
                <a:solidFill>
                  <a:srgbClr val="3C4C6C"/>
                </a:solidFill>
                <a:latin typeface="Futura"/>
                <a:cs typeface="Futura"/>
              </a:rPr>
              <a:t>Positron extracted in the BTF beam-line, can be produced either in the LINAC (</a:t>
            </a:r>
            <a:r>
              <a:rPr lang="en-US" sz="1600" dirty="0" smtClean="0">
                <a:solidFill>
                  <a:schemeClr val="tx1"/>
                </a:solidFill>
                <a:latin typeface="Futura"/>
                <a:cs typeface="Futura"/>
              </a:rPr>
              <a:t>positron converter</a:t>
            </a:r>
            <a:r>
              <a:rPr lang="en-US" sz="1600" dirty="0" smtClean="0">
                <a:solidFill>
                  <a:srgbClr val="3C4C6C"/>
                </a:solidFill>
                <a:latin typeface="Futura"/>
                <a:cs typeface="Futura"/>
              </a:rPr>
              <a:t>) or striking primary electrons onto the </a:t>
            </a:r>
            <a:r>
              <a:rPr lang="en-US" sz="1600" dirty="0" smtClean="0">
                <a:solidFill>
                  <a:srgbClr val="2E2224"/>
                </a:solidFill>
                <a:latin typeface="Futura"/>
                <a:cs typeface="Futura"/>
              </a:rPr>
              <a:t>BTF target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571" y="2304963"/>
            <a:ext cx="2124232" cy="1639697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3864388" y="2777088"/>
            <a:ext cx="254829" cy="756826"/>
          </a:xfrm>
          <a:prstGeom prst="rightBrace">
            <a:avLst>
              <a:gd name="adj1" fmla="val 1938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97083" y="2875366"/>
            <a:ext cx="26306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1B9FD6"/>
                </a:solidFill>
                <a:latin typeface="Futura"/>
                <a:cs typeface="Futura"/>
              </a:rPr>
              <a:t>Good beam quality </a:t>
            </a:r>
          </a:p>
          <a:p>
            <a:r>
              <a:rPr lang="en-US" sz="1000" dirty="0" smtClean="0">
                <a:solidFill>
                  <a:srgbClr val="3C4C6C"/>
                </a:solidFill>
                <a:latin typeface="Futura"/>
                <a:cs typeface="Futura"/>
              </a:rPr>
              <a:t>(already extracting e+ beam in air)</a:t>
            </a:r>
            <a:endParaRPr lang="en-US" sz="1100" dirty="0">
              <a:solidFill>
                <a:srgbClr val="3C4C6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24498" y="5370799"/>
            <a:ext cx="503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5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4376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29499" y="-585784"/>
            <a:ext cx="4932000" cy="88902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1850" y="1557292"/>
            <a:ext cx="5695975" cy="42253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10653">
            <a:off x="3210683" y="4858666"/>
            <a:ext cx="1541130" cy="85601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28091">
            <a:off x="4426745" y="4888413"/>
            <a:ext cx="555124" cy="112250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23799" y="4257366"/>
            <a:ext cx="777102" cy="112250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Φ</a:t>
            </a:r>
            <a:r>
              <a:rPr lang="en-US" dirty="0" smtClean="0"/>
              <a:t>NE and BTF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>
            <a:off x="6693953" y="4975577"/>
            <a:ext cx="0" cy="966932"/>
          </a:xfrm>
          <a:prstGeom prst="straightConnector1">
            <a:avLst/>
          </a:prstGeom>
          <a:ln w="3175" cmpd="sng">
            <a:solidFill>
              <a:schemeClr val="bg2">
                <a:lumMod val="25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53487" y="5207169"/>
            <a:ext cx="498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10 m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9406" y="2425227"/>
            <a:ext cx="722434" cy="377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Damping </a:t>
            </a:r>
          </a:p>
          <a:p>
            <a:pPr algn="ctr"/>
            <a:r>
              <a:rPr lang="en-US" sz="1050" dirty="0"/>
              <a:t>R</a:t>
            </a:r>
            <a:r>
              <a:rPr lang="en-US" sz="1050" dirty="0" smtClean="0"/>
              <a:t>ing</a:t>
            </a:r>
            <a:endParaRPr lang="en-US" sz="1050" dirty="0"/>
          </a:p>
        </p:txBody>
      </p:sp>
      <p:sp>
        <p:nvSpPr>
          <p:cNvPr id="24" name="TextBox 23"/>
          <p:cNvSpPr txBox="1"/>
          <p:nvPr/>
        </p:nvSpPr>
        <p:spPr>
          <a:xfrm rot="3560546">
            <a:off x="4474282" y="5250155"/>
            <a:ext cx="8340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61625D"/>
                </a:solidFill>
              </a:rPr>
              <a:t>t</a:t>
            </a:r>
            <a:r>
              <a:rPr lang="en-US" sz="1000" dirty="0" smtClean="0">
                <a:solidFill>
                  <a:srgbClr val="61625D"/>
                </a:solidFill>
              </a:rPr>
              <a:t>ransfer line</a:t>
            </a:r>
            <a:endParaRPr lang="en-US" sz="1000" dirty="0">
              <a:solidFill>
                <a:srgbClr val="61625D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761341" y="4346575"/>
            <a:ext cx="1670050" cy="3176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29608" y="3996746"/>
            <a:ext cx="139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550 MeV </a:t>
            </a:r>
            <a:r>
              <a:rPr lang="en-US" sz="1400" i="1" dirty="0">
                <a:solidFill>
                  <a:srgbClr val="FF0000"/>
                </a:solidFill>
              </a:rPr>
              <a:t>e</a:t>
            </a:r>
            <a:r>
              <a:rPr lang="en-US" sz="1400" baseline="30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+</a:t>
            </a:r>
            <a:endParaRPr lang="en-US" sz="1400" dirty="0">
              <a:solidFill>
                <a:srgbClr val="2E222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9800000">
            <a:off x="4777980" y="5797825"/>
            <a:ext cx="1401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61625D"/>
                </a:solidFill>
              </a:rPr>
              <a:t>To the DAΦNE </a:t>
            </a:r>
          </a:p>
          <a:p>
            <a:pPr algn="ctr"/>
            <a:r>
              <a:rPr lang="en-US" sz="1050" dirty="0" smtClean="0">
                <a:solidFill>
                  <a:srgbClr val="61625D"/>
                </a:solidFill>
              </a:rPr>
              <a:t>main rings</a:t>
            </a:r>
            <a:endParaRPr lang="en-US" sz="1050" dirty="0">
              <a:solidFill>
                <a:srgbClr val="61625D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210487" y="5427292"/>
            <a:ext cx="0" cy="61800"/>
          </a:xfrm>
          <a:prstGeom prst="straightConnector1">
            <a:avLst/>
          </a:prstGeom>
          <a:ln w="3175" cmpd="sng">
            <a:solidFill>
              <a:schemeClr val="bg2">
                <a:lumMod val="25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177419" y="5427292"/>
            <a:ext cx="0" cy="61800"/>
          </a:xfrm>
          <a:prstGeom prst="straightConnector1">
            <a:avLst/>
          </a:prstGeom>
          <a:ln w="3175" cmpd="sng">
            <a:solidFill>
              <a:schemeClr val="bg2">
                <a:lumMod val="25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8848232">
            <a:off x="6172371" y="3567755"/>
            <a:ext cx="8340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61625D"/>
                </a:solidFill>
              </a:rPr>
              <a:t>t</a:t>
            </a:r>
            <a:r>
              <a:rPr lang="en-US" sz="1000" dirty="0" smtClean="0">
                <a:solidFill>
                  <a:srgbClr val="61625D"/>
                </a:solidFill>
              </a:rPr>
              <a:t>ransfer line</a:t>
            </a:r>
            <a:endParaRPr lang="en-US" sz="1000" dirty="0">
              <a:solidFill>
                <a:srgbClr val="61625D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406445" y="4312573"/>
            <a:ext cx="847725" cy="106640"/>
          </a:xfrm>
          <a:prstGeom prst="straightConnector1">
            <a:avLst/>
          </a:prstGeom>
          <a:ln w="127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089070" y="4376675"/>
            <a:ext cx="187325" cy="427101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52252" y="4742280"/>
            <a:ext cx="8130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61625D"/>
                </a:solidFill>
              </a:rPr>
              <a:t>BTF target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50540" y="3439966"/>
            <a:ext cx="301748" cy="2063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73220" y="4279900"/>
            <a:ext cx="45719" cy="468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679245" y="4317175"/>
            <a:ext cx="45719" cy="468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12572" y="4344447"/>
            <a:ext cx="1147623" cy="0"/>
          </a:xfrm>
          <a:prstGeom prst="straightConnector1">
            <a:avLst/>
          </a:prstGeom>
          <a:ln w="127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623043" y="4419213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750 MeV </a:t>
            </a:r>
            <a:r>
              <a:rPr lang="en-US" sz="1400" i="1" dirty="0">
                <a:solidFill>
                  <a:srgbClr val="0000FF"/>
                </a:solidFill>
              </a:rPr>
              <a:t>e</a:t>
            </a:r>
            <a:r>
              <a:rPr lang="en-US" sz="1400" baseline="30000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12572" y="4411607"/>
            <a:ext cx="2868473" cy="0"/>
          </a:xfrm>
          <a:prstGeom prst="straightConnector1">
            <a:avLst/>
          </a:prstGeom>
          <a:ln w="127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4365295" y="3956050"/>
            <a:ext cx="641350" cy="336550"/>
          </a:xfrm>
          <a:custGeom>
            <a:avLst/>
            <a:gdLst>
              <a:gd name="connsiteX0" fmla="*/ 0 w 612775"/>
              <a:gd name="connsiteY0" fmla="*/ 336550 h 336550"/>
              <a:gd name="connsiteX1" fmla="*/ 314325 w 612775"/>
              <a:gd name="connsiteY1" fmla="*/ 298450 h 336550"/>
              <a:gd name="connsiteX2" fmla="*/ 612775 w 612775"/>
              <a:gd name="connsiteY2" fmla="*/ 0 h 336550"/>
              <a:gd name="connsiteX3" fmla="*/ 612775 w 612775"/>
              <a:gd name="connsiteY3" fmla="*/ 0 h 336550"/>
              <a:gd name="connsiteX0" fmla="*/ 0 w 612775"/>
              <a:gd name="connsiteY0" fmla="*/ 336550 h 336550"/>
              <a:gd name="connsiteX1" fmla="*/ 277923 w 612775"/>
              <a:gd name="connsiteY1" fmla="*/ 285750 h 336550"/>
              <a:gd name="connsiteX2" fmla="*/ 612775 w 612775"/>
              <a:gd name="connsiteY2" fmla="*/ 0 h 336550"/>
              <a:gd name="connsiteX3" fmla="*/ 612775 w 612775"/>
              <a:gd name="connsiteY3" fmla="*/ 0 h 336550"/>
              <a:gd name="connsiteX0" fmla="*/ 0 w 612775"/>
              <a:gd name="connsiteY0" fmla="*/ 336550 h 336550"/>
              <a:gd name="connsiteX1" fmla="*/ 287023 w 612775"/>
              <a:gd name="connsiteY1" fmla="*/ 292100 h 336550"/>
              <a:gd name="connsiteX2" fmla="*/ 612775 w 612775"/>
              <a:gd name="connsiteY2" fmla="*/ 0 h 336550"/>
              <a:gd name="connsiteX3" fmla="*/ 612775 w 612775"/>
              <a:gd name="connsiteY3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775" h="336550">
                <a:moveTo>
                  <a:pt x="0" y="336550"/>
                </a:moveTo>
                <a:lnTo>
                  <a:pt x="287023" y="292100"/>
                </a:lnTo>
                <a:lnTo>
                  <a:pt x="612775" y="0"/>
                </a:lnTo>
                <a:lnTo>
                  <a:pt x="612775" y="0"/>
                </a:lnTo>
              </a:path>
            </a:pathLst>
          </a:custGeom>
          <a:ln w="127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1530799" y="3883847"/>
            <a:ext cx="147567" cy="397719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49663" y="3673039"/>
            <a:ext cx="1300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61625D"/>
                </a:solidFill>
              </a:rPr>
              <a:t>Positron converter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12572" y="4017478"/>
            <a:ext cx="1018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220 </a:t>
            </a:r>
            <a:r>
              <a:rPr lang="en-US" sz="1400" dirty="0">
                <a:solidFill>
                  <a:srgbClr val="0000FF"/>
                </a:solidFill>
              </a:rPr>
              <a:t>MeV </a:t>
            </a:r>
            <a:r>
              <a:rPr lang="en-US" sz="1400" i="1" dirty="0">
                <a:solidFill>
                  <a:srgbClr val="0000FF"/>
                </a:solidFill>
              </a:rPr>
              <a:t>e</a:t>
            </a:r>
            <a:r>
              <a:rPr lang="en-US" sz="1400" baseline="30000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Freeform 5"/>
          <p:cNvSpPr/>
          <p:nvPr/>
        </p:nvSpPr>
        <p:spPr>
          <a:xfrm>
            <a:off x="3451542" y="3883847"/>
            <a:ext cx="1526528" cy="469078"/>
          </a:xfrm>
          <a:custGeom>
            <a:avLst/>
            <a:gdLst>
              <a:gd name="connsiteX0" fmla="*/ 0 w 1339850"/>
              <a:gd name="connsiteY0" fmla="*/ 406400 h 406400"/>
              <a:gd name="connsiteX1" fmla="*/ 1066800 w 1339850"/>
              <a:gd name="connsiteY1" fmla="*/ 266700 h 406400"/>
              <a:gd name="connsiteX2" fmla="*/ 1339850 w 1339850"/>
              <a:gd name="connsiteY2" fmla="*/ 0 h 406400"/>
              <a:gd name="connsiteX0" fmla="*/ 0 w 1339850"/>
              <a:gd name="connsiteY0" fmla="*/ 406400 h 406400"/>
              <a:gd name="connsiteX1" fmla="*/ 1001669 w 1339850"/>
              <a:gd name="connsiteY1" fmla="*/ 277854 h 406400"/>
              <a:gd name="connsiteX2" fmla="*/ 1339850 w 1339850"/>
              <a:gd name="connsiteY2" fmla="*/ 0 h 406400"/>
              <a:gd name="connsiteX0" fmla="*/ 0 w 1519737"/>
              <a:gd name="connsiteY0" fmla="*/ 409189 h 409189"/>
              <a:gd name="connsiteX1" fmla="*/ 1181556 w 1519737"/>
              <a:gd name="connsiteY1" fmla="*/ 277854 h 409189"/>
              <a:gd name="connsiteX2" fmla="*/ 1519737 w 1519737"/>
              <a:gd name="connsiteY2" fmla="*/ 0 h 409189"/>
              <a:gd name="connsiteX0" fmla="*/ 0 w 1538781"/>
              <a:gd name="connsiteY0" fmla="*/ 425920 h 425920"/>
              <a:gd name="connsiteX1" fmla="*/ 1200600 w 1538781"/>
              <a:gd name="connsiteY1" fmla="*/ 277854 h 425920"/>
              <a:gd name="connsiteX2" fmla="*/ 1538781 w 1538781"/>
              <a:gd name="connsiteY2" fmla="*/ 0 h 425920"/>
              <a:gd name="connsiteX0" fmla="*/ 0 w 1538781"/>
              <a:gd name="connsiteY0" fmla="*/ 425920 h 425920"/>
              <a:gd name="connsiteX1" fmla="*/ 1172034 w 1538781"/>
              <a:gd name="connsiteY1" fmla="*/ 277854 h 425920"/>
              <a:gd name="connsiteX2" fmla="*/ 1538781 w 1538781"/>
              <a:gd name="connsiteY2" fmla="*/ 0 h 425920"/>
              <a:gd name="connsiteX0" fmla="*/ 0 w 1538781"/>
              <a:gd name="connsiteY0" fmla="*/ 425920 h 425920"/>
              <a:gd name="connsiteX1" fmla="*/ 1172035 w 1538781"/>
              <a:gd name="connsiteY1" fmla="*/ 269489 h 425920"/>
              <a:gd name="connsiteX2" fmla="*/ 1538781 w 1538781"/>
              <a:gd name="connsiteY2" fmla="*/ 0 h 425920"/>
              <a:gd name="connsiteX0" fmla="*/ 0 w 1538781"/>
              <a:gd name="connsiteY0" fmla="*/ 425920 h 425920"/>
              <a:gd name="connsiteX1" fmla="*/ 1172036 w 1538781"/>
              <a:gd name="connsiteY1" fmla="*/ 277854 h 425920"/>
              <a:gd name="connsiteX2" fmla="*/ 1538781 w 1538781"/>
              <a:gd name="connsiteY2" fmla="*/ 0 h 425920"/>
              <a:gd name="connsiteX0" fmla="*/ 0 w 1526085"/>
              <a:gd name="connsiteY0" fmla="*/ 414766 h 414766"/>
              <a:gd name="connsiteX1" fmla="*/ 1159340 w 1526085"/>
              <a:gd name="connsiteY1" fmla="*/ 277854 h 414766"/>
              <a:gd name="connsiteX2" fmla="*/ 1526085 w 1526085"/>
              <a:gd name="connsiteY2" fmla="*/ 0 h 414766"/>
              <a:gd name="connsiteX0" fmla="*/ 0 w 1526085"/>
              <a:gd name="connsiteY0" fmla="*/ 414766 h 414766"/>
              <a:gd name="connsiteX1" fmla="*/ 1191081 w 1526085"/>
              <a:gd name="connsiteY1" fmla="*/ 266700 h 414766"/>
              <a:gd name="connsiteX2" fmla="*/ 1526085 w 1526085"/>
              <a:gd name="connsiteY2" fmla="*/ 0 h 414766"/>
              <a:gd name="connsiteX0" fmla="*/ 0 w 1529259"/>
              <a:gd name="connsiteY0" fmla="*/ 420343 h 420343"/>
              <a:gd name="connsiteX1" fmla="*/ 1194255 w 1529259"/>
              <a:gd name="connsiteY1" fmla="*/ 266700 h 420343"/>
              <a:gd name="connsiteX2" fmla="*/ 1529259 w 1529259"/>
              <a:gd name="connsiteY2" fmla="*/ 0 h 420343"/>
              <a:gd name="connsiteX0" fmla="*/ 0 w 1529259"/>
              <a:gd name="connsiteY0" fmla="*/ 420343 h 420343"/>
              <a:gd name="connsiteX1" fmla="*/ 1194255 w 1529259"/>
              <a:gd name="connsiteY1" fmla="*/ 266700 h 420343"/>
              <a:gd name="connsiteX2" fmla="*/ 1529259 w 1529259"/>
              <a:gd name="connsiteY2" fmla="*/ 0 h 420343"/>
              <a:gd name="connsiteX0" fmla="*/ 0 w 1529259"/>
              <a:gd name="connsiteY0" fmla="*/ 420343 h 420343"/>
              <a:gd name="connsiteX1" fmla="*/ 1194255 w 1529259"/>
              <a:gd name="connsiteY1" fmla="*/ 266700 h 420343"/>
              <a:gd name="connsiteX2" fmla="*/ 1529259 w 1529259"/>
              <a:gd name="connsiteY2" fmla="*/ 0 h 420343"/>
              <a:gd name="connsiteX0" fmla="*/ 0 w 1529259"/>
              <a:gd name="connsiteY0" fmla="*/ 420343 h 420343"/>
              <a:gd name="connsiteX1" fmla="*/ 1194255 w 1529259"/>
              <a:gd name="connsiteY1" fmla="*/ 266700 h 420343"/>
              <a:gd name="connsiteX2" fmla="*/ 1529259 w 1529259"/>
              <a:gd name="connsiteY2" fmla="*/ 0 h 420343"/>
              <a:gd name="connsiteX0" fmla="*/ 0 w 1529259"/>
              <a:gd name="connsiteY0" fmla="*/ 420343 h 420343"/>
              <a:gd name="connsiteX1" fmla="*/ 1194255 w 1529259"/>
              <a:gd name="connsiteY1" fmla="*/ 266700 h 420343"/>
              <a:gd name="connsiteX2" fmla="*/ 1529259 w 1529259"/>
              <a:gd name="connsiteY2" fmla="*/ 0 h 420343"/>
              <a:gd name="connsiteX0" fmla="*/ 0 w 1529259"/>
              <a:gd name="connsiteY0" fmla="*/ 420343 h 420343"/>
              <a:gd name="connsiteX1" fmla="*/ 1194255 w 1529259"/>
              <a:gd name="connsiteY1" fmla="*/ 266700 h 420343"/>
              <a:gd name="connsiteX2" fmla="*/ 1529259 w 1529259"/>
              <a:gd name="connsiteY2" fmla="*/ 0 h 420343"/>
              <a:gd name="connsiteX0" fmla="*/ 0 w 1529259"/>
              <a:gd name="connsiteY0" fmla="*/ 420343 h 420343"/>
              <a:gd name="connsiteX1" fmla="*/ 1194255 w 1529259"/>
              <a:gd name="connsiteY1" fmla="*/ 266700 h 420343"/>
              <a:gd name="connsiteX2" fmla="*/ 1529259 w 1529259"/>
              <a:gd name="connsiteY2" fmla="*/ 0 h 420343"/>
              <a:gd name="connsiteX0" fmla="*/ 0 w 1529259"/>
              <a:gd name="connsiteY0" fmla="*/ 420343 h 420343"/>
              <a:gd name="connsiteX1" fmla="*/ 1194255 w 1529259"/>
              <a:gd name="connsiteY1" fmla="*/ 266700 h 420343"/>
              <a:gd name="connsiteX2" fmla="*/ 1529259 w 1529259"/>
              <a:gd name="connsiteY2" fmla="*/ 0 h 420343"/>
              <a:gd name="connsiteX0" fmla="*/ 0 w 1526085"/>
              <a:gd name="connsiteY0" fmla="*/ 411977 h 411977"/>
              <a:gd name="connsiteX1" fmla="*/ 1191081 w 1526085"/>
              <a:gd name="connsiteY1" fmla="*/ 266700 h 411977"/>
              <a:gd name="connsiteX2" fmla="*/ 1526085 w 1526085"/>
              <a:gd name="connsiteY2" fmla="*/ 0 h 41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085" h="411977">
                <a:moveTo>
                  <a:pt x="0" y="411977"/>
                </a:moveTo>
                <a:cubicBezTo>
                  <a:pt x="14022" y="408168"/>
                  <a:pt x="1180233" y="276086"/>
                  <a:pt x="1191081" y="266700"/>
                </a:cubicBezTo>
                <a:lnTo>
                  <a:pt x="1526085" y="0"/>
                </a:lnTo>
              </a:path>
            </a:pathLst>
          </a:custGeom>
          <a:ln w="127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059572" y="4416710"/>
            <a:ext cx="12538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LINAC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21164631">
            <a:off x="3588317" y="4035209"/>
            <a:ext cx="8340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61625D"/>
                </a:solidFill>
              </a:rPr>
              <a:t>t</a:t>
            </a:r>
            <a:r>
              <a:rPr lang="en-US" sz="1000" dirty="0" smtClean="0">
                <a:solidFill>
                  <a:srgbClr val="61625D"/>
                </a:solidFill>
              </a:rPr>
              <a:t>ransfer line</a:t>
            </a:r>
            <a:endParaRPr lang="en-US" sz="1000" dirty="0">
              <a:solidFill>
                <a:srgbClr val="61625D"/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311" y="2762556"/>
            <a:ext cx="313369" cy="15178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89002">
            <a:off x="5574970" y="3200146"/>
            <a:ext cx="160969" cy="151789"/>
          </a:xfrm>
          <a:prstGeom prst="rect">
            <a:avLst/>
          </a:prstGeom>
        </p:spPr>
      </p:pic>
      <p:sp>
        <p:nvSpPr>
          <p:cNvPr id="68" name="Freeform 67"/>
          <p:cNvSpPr/>
          <p:nvPr/>
        </p:nvSpPr>
        <p:spPr>
          <a:xfrm>
            <a:off x="5359070" y="3162300"/>
            <a:ext cx="165100" cy="406400"/>
          </a:xfrm>
          <a:custGeom>
            <a:avLst/>
            <a:gdLst>
              <a:gd name="connsiteX0" fmla="*/ 0 w 165100"/>
              <a:gd name="connsiteY0" fmla="*/ 406400 h 406400"/>
              <a:gd name="connsiteX1" fmla="*/ 161925 w 165100"/>
              <a:gd name="connsiteY1" fmla="*/ 238125 h 406400"/>
              <a:gd name="connsiteX2" fmla="*/ 165100 w 165100"/>
              <a:gd name="connsiteY2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" h="406400">
                <a:moveTo>
                  <a:pt x="0" y="406400"/>
                </a:moveTo>
                <a:lnTo>
                  <a:pt x="161925" y="238125"/>
                </a:lnTo>
                <a:cubicBezTo>
                  <a:pt x="162983" y="158750"/>
                  <a:pt x="164042" y="79375"/>
                  <a:pt x="165100" y="0"/>
                </a:cubicBezTo>
              </a:path>
            </a:pathLst>
          </a:custGeom>
          <a:ln w="127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172150" y="2657971"/>
            <a:ext cx="672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BTF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624498" y="5370799"/>
            <a:ext cx="503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6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365" y="5087516"/>
            <a:ext cx="1503015" cy="93862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0021" y="1523424"/>
            <a:ext cx="2138084" cy="206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3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LINAC pulse width extension</a:t>
            </a:r>
            <a:endParaRPr lang="en-US" sz="3200" dirty="0"/>
          </a:p>
        </p:txBody>
      </p:sp>
      <p:sp>
        <p:nvSpPr>
          <p:cNvPr id="49" name="Rectangle 48"/>
          <p:cNvSpPr/>
          <p:nvPr/>
        </p:nvSpPr>
        <p:spPr>
          <a:xfrm>
            <a:off x="239819" y="1409044"/>
            <a:ext cx="8258775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000" indent="-162000">
              <a:spcAft>
                <a:spcPts val="600"/>
              </a:spcAft>
              <a:buClr>
                <a:srgbClr val="16AFDE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rgbClr val="4C5F7F"/>
                </a:solidFill>
                <a:latin typeface="Futura"/>
                <a:cs typeface="Futura"/>
              </a:rPr>
              <a:t>Injection for DA</a:t>
            </a:r>
            <a:r>
              <a:rPr lang="en-US" sz="1600" dirty="0" smtClean="0">
                <a:solidFill>
                  <a:srgbClr val="4C5F7F"/>
                </a:solidFill>
                <a:latin typeface="Lucida Grande"/>
                <a:ea typeface="Lucida Grande"/>
                <a:cs typeface="Lucida Grande"/>
              </a:rPr>
              <a:t>Φ</a:t>
            </a:r>
            <a:r>
              <a:rPr lang="en-US" sz="1600" dirty="0" smtClean="0">
                <a:solidFill>
                  <a:srgbClr val="4C5F7F"/>
                </a:solidFill>
                <a:latin typeface="Futura"/>
                <a:cs typeface="Futura"/>
              </a:rPr>
              <a:t>NE operation</a:t>
            </a:r>
            <a:r>
              <a:rPr lang="en-US" sz="1600" dirty="0">
                <a:solidFill>
                  <a:srgbClr val="4C5F7F"/>
                </a:solidFill>
                <a:latin typeface="Futura"/>
                <a:cs typeface="Futura"/>
              </a:rPr>
              <a:t> </a:t>
            </a:r>
            <a:r>
              <a:rPr lang="en-US" sz="1600" dirty="0" smtClean="0">
                <a:solidFill>
                  <a:srgbClr val="4C5F7F"/>
                </a:solidFill>
                <a:latin typeface="Futura"/>
                <a:cs typeface="Futura"/>
              </a:rPr>
              <a:t>requires short pulses (&lt;10 ns)</a:t>
            </a:r>
          </a:p>
          <a:p>
            <a:pPr marL="547200" lvl="1" indent="-162000">
              <a:spcAft>
                <a:spcPts val="600"/>
              </a:spcAft>
              <a:buClr>
                <a:srgbClr val="16AFDE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4C5F7F"/>
                </a:solidFill>
                <a:latin typeface="Futura"/>
                <a:cs typeface="Futura"/>
              </a:rPr>
              <a:t>Power supply generating pulses to the gun in the 1.5</a:t>
            </a:r>
            <a:r>
              <a:rPr lang="mr-IN" sz="1200" dirty="0" smtClean="0">
                <a:solidFill>
                  <a:srgbClr val="4C5F7F"/>
                </a:solidFill>
                <a:latin typeface="Futura"/>
                <a:cs typeface="Futura"/>
              </a:rPr>
              <a:t>–</a:t>
            </a:r>
            <a:r>
              <a:rPr lang="en-US" sz="1200" dirty="0" smtClean="0">
                <a:solidFill>
                  <a:srgbClr val="4C5F7F"/>
                </a:solidFill>
                <a:latin typeface="Futura"/>
                <a:cs typeface="Futura"/>
              </a:rPr>
              <a:t>40 ns range</a:t>
            </a:r>
          </a:p>
          <a:p>
            <a:pPr marL="162000" indent="-162000">
              <a:spcAft>
                <a:spcPts val="600"/>
              </a:spcAft>
              <a:buClr>
                <a:srgbClr val="16AFDE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rgbClr val="16AFDE"/>
                </a:solidFill>
                <a:latin typeface="Futura"/>
                <a:cs typeface="Futura"/>
              </a:rPr>
              <a:t>New </a:t>
            </a:r>
            <a:r>
              <a:rPr lang="en-US" sz="1600" dirty="0" err="1">
                <a:solidFill>
                  <a:srgbClr val="16AFDE"/>
                </a:solidFill>
                <a:latin typeface="Futura"/>
                <a:cs typeface="Futura"/>
              </a:rPr>
              <a:t>pulser</a:t>
            </a:r>
            <a:r>
              <a:rPr lang="en-US" sz="1600" dirty="0">
                <a:solidFill>
                  <a:srgbClr val="16AFDE"/>
                </a:solidFill>
                <a:latin typeface="Futura"/>
                <a:cs typeface="Futura"/>
              </a:rPr>
              <a:t> for </a:t>
            </a:r>
            <a:r>
              <a:rPr lang="en-US" sz="1600" dirty="0" smtClean="0">
                <a:solidFill>
                  <a:srgbClr val="16AFDE"/>
                </a:solidFill>
                <a:latin typeface="Futura"/>
                <a:cs typeface="Futura"/>
              </a:rPr>
              <a:t>LINAC </a:t>
            </a:r>
            <a:r>
              <a:rPr lang="en-US" sz="1600" dirty="0">
                <a:solidFill>
                  <a:srgbClr val="16AFDE"/>
                </a:solidFill>
                <a:latin typeface="Futura"/>
                <a:cs typeface="Futura"/>
              </a:rPr>
              <a:t>gun </a:t>
            </a:r>
            <a:endParaRPr lang="en-US" sz="1600" dirty="0" smtClean="0">
              <a:solidFill>
                <a:srgbClr val="16AFDE"/>
              </a:solidFill>
              <a:latin typeface="Futura"/>
              <a:cs typeface="Futura"/>
            </a:endParaRPr>
          </a:p>
          <a:p>
            <a:pPr marL="547200" lvl="1" indent="-162000">
              <a:spcAft>
                <a:spcPts val="600"/>
              </a:spcAft>
              <a:buClr>
                <a:srgbClr val="16AFDE"/>
              </a:buClr>
              <a:buFont typeface="Wingdings" charset="2"/>
              <a:buChar char="§"/>
            </a:pPr>
            <a:r>
              <a:rPr lang="en-US" sz="1200" b="1" dirty="0" smtClean="0">
                <a:solidFill>
                  <a:srgbClr val="4C5F7F"/>
                </a:solidFill>
                <a:latin typeface="Futura"/>
                <a:cs typeface="Futura"/>
              </a:rPr>
              <a:t>Extends to</a:t>
            </a:r>
            <a:r>
              <a:rPr lang="en-US" sz="1200" dirty="0" smtClean="0">
                <a:solidFill>
                  <a:srgbClr val="4C5F7F"/>
                </a:solidFill>
                <a:latin typeface="Futura"/>
                <a:cs typeface="Futura"/>
              </a:rPr>
              <a:t> </a:t>
            </a:r>
            <a:r>
              <a:rPr lang="en-US" sz="1200" dirty="0">
                <a:solidFill>
                  <a:srgbClr val="4C5F7F"/>
                </a:solidFill>
                <a:latin typeface="Futura"/>
                <a:cs typeface="Futura"/>
              </a:rPr>
              <a:t>the </a:t>
            </a:r>
            <a:r>
              <a:rPr lang="en-US" sz="1200" dirty="0" smtClean="0">
                <a:solidFill>
                  <a:srgbClr val="4C5F7F"/>
                </a:solidFill>
                <a:latin typeface="Futura"/>
                <a:cs typeface="Futura"/>
              </a:rPr>
              <a:t>range </a:t>
            </a:r>
            <a:r>
              <a:rPr lang="en-US" sz="1200" b="1" dirty="0">
                <a:solidFill>
                  <a:srgbClr val="16AFDE"/>
                </a:solidFill>
                <a:latin typeface="Futura"/>
                <a:cs typeface="Futura"/>
              </a:rPr>
              <a:t>50</a:t>
            </a:r>
            <a:r>
              <a:rPr lang="en-US" sz="1200" b="1" dirty="0" smtClean="0">
                <a:solidFill>
                  <a:srgbClr val="16AFDE"/>
                </a:solidFill>
                <a:latin typeface="Futura"/>
                <a:cs typeface="Futura"/>
              </a:rPr>
              <a:t>-5000 </a:t>
            </a:r>
            <a:r>
              <a:rPr lang="en-US" sz="1200" b="1" dirty="0">
                <a:solidFill>
                  <a:srgbClr val="16AFDE"/>
                </a:solidFill>
                <a:latin typeface="Futura"/>
                <a:cs typeface="Futura"/>
              </a:rPr>
              <a:t>ns </a:t>
            </a:r>
            <a:endParaRPr lang="en-US" sz="1200" b="1" dirty="0" smtClean="0">
              <a:solidFill>
                <a:srgbClr val="16AFDE"/>
              </a:solidFill>
              <a:latin typeface="Futura"/>
              <a:cs typeface="Futura"/>
            </a:endParaRPr>
          </a:p>
          <a:p>
            <a:pPr marL="547200" lvl="1" indent="-162000">
              <a:spcAft>
                <a:spcPts val="600"/>
              </a:spcAft>
              <a:buClr>
                <a:srgbClr val="16AFDE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4C5F7F"/>
                </a:solidFill>
                <a:latin typeface="Futura"/>
                <a:cs typeface="Futura"/>
              </a:rPr>
              <a:t>Installed and commissioned, operational since </a:t>
            </a:r>
            <a:r>
              <a:rPr lang="en-US" sz="1200" b="1" dirty="0" smtClean="0">
                <a:solidFill>
                  <a:srgbClr val="4C5F7F"/>
                </a:solidFill>
                <a:latin typeface="Futura"/>
                <a:cs typeface="Futura"/>
              </a:rPr>
              <a:t>September 2016</a:t>
            </a:r>
          </a:p>
          <a:p>
            <a:pPr marL="162000" indent="-162000">
              <a:spcAft>
                <a:spcPts val="600"/>
              </a:spcAft>
              <a:buClr>
                <a:srgbClr val="16AFDE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rgbClr val="4C5F7F"/>
                </a:solidFill>
                <a:latin typeface="Futura"/>
                <a:cs typeface="Futura"/>
              </a:rPr>
              <a:t>But the electron current from the thermo-ionic gun has to be </a:t>
            </a:r>
            <a:r>
              <a:rPr lang="en-US" sz="1600" dirty="0" smtClean="0">
                <a:solidFill>
                  <a:srgbClr val="16AFDE"/>
                </a:solidFill>
                <a:latin typeface="Futura"/>
                <a:cs typeface="Futura"/>
              </a:rPr>
              <a:t>bunched </a:t>
            </a:r>
            <a:r>
              <a:rPr lang="en-US" sz="1600" dirty="0" smtClean="0">
                <a:solidFill>
                  <a:srgbClr val="4C5F7F"/>
                </a:solidFill>
                <a:latin typeface="Futura"/>
                <a:cs typeface="Futura"/>
              </a:rPr>
              <a:t>and </a:t>
            </a:r>
            <a:r>
              <a:rPr lang="en-US" sz="1600" dirty="0" smtClean="0">
                <a:solidFill>
                  <a:srgbClr val="16AFDE"/>
                </a:solidFill>
                <a:latin typeface="Futura"/>
                <a:cs typeface="Futura"/>
              </a:rPr>
              <a:t>accelerated </a:t>
            </a:r>
            <a:r>
              <a:rPr lang="en-US" sz="1600" dirty="0" smtClean="0">
                <a:solidFill>
                  <a:srgbClr val="4C5F7F"/>
                </a:solidFill>
                <a:latin typeface="Futura"/>
                <a:cs typeface="Futura"/>
              </a:rPr>
              <a:t>in the LINAC sections</a:t>
            </a:r>
            <a:endParaRPr lang="en-US" sz="1600" dirty="0">
              <a:solidFill>
                <a:srgbClr val="4C5F7F"/>
              </a:solidFill>
              <a:latin typeface="Futura"/>
              <a:cs typeface="Futura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3324" y="6429375"/>
            <a:ext cx="4086225" cy="2921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39819" y="4054574"/>
            <a:ext cx="5718692" cy="1323439"/>
          </a:xfrm>
          <a:prstGeom prst="rect">
            <a:avLst/>
          </a:prstGeom>
          <a:solidFill>
            <a:srgbClr val="FFFFFF"/>
          </a:solidFill>
          <a:ln>
            <a:solidFill>
              <a:srgbClr val="2E2224"/>
            </a:solidFill>
          </a:ln>
        </p:spPr>
        <p:txBody>
          <a:bodyPr wrap="square" rtlCol="0">
            <a:spAutoFit/>
          </a:bodyPr>
          <a:lstStyle/>
          <a:p>
            <a:pPr marL="176400" indent="-17640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>
                <a:latin typeface="Futura"/>
                <a:cs typeface="Futura"/>
              </a:rPr>
              <a:t>The </a:t>
            </a:r>
            <a:r>
              <a:rPr lang="en-US" sz="1600" dirty="0" smtClean="0">
                <a:solidFill>
                  <a:srgbClr val="FF0000"/>
                </a:solidFill>
                <a:latin typeface="Futura"/>
                <a:cs typeface="Futura"/>
              </a:rPr>
              <a:t>limiting factor</a:t>
            </a:r>
            <a:r>
              <a:rPr lang="en-US" sz="1600" dirty="0" smtClean="0">
                <a:latin typeface="Futura"/>
                <a:cs typeface="Futura"/>
              </a:rPr>
              <a:t> in the accelerated beam pulse length comes from the falling off of the accelerating voltage </a:t>
            </a:r>
            <a:r>
              <a:rPr lang="en-US" sz="1600" b="1" dirty="0" smtClean="0">
                <a:latin typeface="Futura"/>
                <a:cs typeface="Futura"/>
              </a:rPr>
              <a:t>due to the RF power compression </a:t>
            </a:r>
            <a:r>
              <a:rPr lang="en-US" sz="1600" dirty="0">
                <a:latin typeface="Futura"/>
                <a:cs typeface="Futura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Futura"/>
                <a:cs typeface="Futura"/>
              </a:rPr>
              <a:t>SLED</a:t>
            </a:r>
            <a:r>
              <a:rPr lang="en-US" sz="1600" b="1" dirty="0">
                <a:latin typeface="Futura"/>
                <a:cs typeface="Futura"/>
              </a:rPr>
              <a:t> </a:t>
            </a:r>
            <a:r>
              <a:rPr lang="en-US" sz="1600" dirty="0">
                <a:latin typeface="Futura"/>
                <a:cs typeface="Futura"/>
              </a:rPr>
              <a:t>device</a:t>
            </a:r>
            <a:r>
              <a:rPr lang="en-US" sz="1600" dirty="0" smtClean="0">
                <a:latin typeface="Futura"/>
                <a:cs typeface="Futura"/>
              </a:rPr>
              <a:t>) used</a:t>
            </a:r>
            <a:r>
              <a:rPr lang="en-US" sz="1600" b="1" dirty="0" smtClean="0">
                <a:latin typeface="Futura"/>
                <a:cs typeface="Futura"/>
              </a:rPr>
              <a:t> for reaching higher gradients</a:t>
            </a:r>
            <a:endParaRPr lang="en-US" sz="1600" dirty="0" smtClean="0">
              <a:latin typeface="Futura"/>
              <a:cs typeface="Futur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327" y="3363050"/>
            <a:ext cx="2215344" cy="29770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24498" y="5370799"/>
            <a:ext cx="503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7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4240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902" y="1382975"/>
            <a:ext cx="6870023" cy="2642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LINAC RF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Feb. 15th,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Paolo Valente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201" y="3078862"/>
            <a:ext cx="46821" cy="1605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477" y="4699038"/>
            <a:ext cx="7234441" cy="11387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76400" indent="-176400">
              <a:spcAft>
                <a:spcPts val="1200"/>
              </a:spcAft>
              <a:buFont typeface="Wingdings" charset="2"/>
              <a:buChar char="§"/>
            </a:pPr>
            <a:r>
              <a:rPr lang="en-GB" sz="1200" dirty="0" smtClean="0">
                <a:latin typeface="Futura"/>
                <a:cs typeface="Futura"/>
              </a:rPr>
              <a:t>Radio-frequency power is flat at the klystron output (over 4.5 </a:t>
            </a:r>
            <a:r>
              <a:rPr lang="en-GB" sz="1200" dirty="0" err="1" smtClean="0">
                <a:latin typeface="Lucida Grande"/>
                <a:ea typeface="Lucida Grande"/>
                <a:cs typeface="Lucida Grande"/>
              </a:rPr>
              <a:t>μ</a:t>
            </a:r>
            <a:r>
              <a:rPr lang="en-GB" sz="1200" dirty="0" err="1" smtClean="0">
                <a:latin typeface="Futura"/>
                <a:cs typeface="Futura"/>
              </a:rPr>
              <a:t>s</a:t>
            </a:r>
            <a:r>
              <a:rPr lang="en-GB" sz="1200" dirty="0" smtClean="0">
                <a:latin typeface="Futura"/>
                <a:cs typeface="Futura"/>
              </a:rPr>
              <a:t>)</a:t>
            </a:r>
            <a:endParaRPr lang="en-GB" sz="1200" dirty="0">
              <a:latin typeface="Futura"/>
              <a:cs typeface="Futura"/>
            </a:endParaRPr>
          </a:p>
          <a:p>
            <a:pPr marL="176400" indent="-176400">
              <a:spcAft>
                <a:spcPts val="1200"/>
              </a:spcAft>
              <a:buFont typeface="Wingdings" charset="2"/>
              <a:buChar char="§"/>
            </a:pPr>
            <a:r>
              <a:rPr lang="en-GB" sz="1200" dirty="0" smtClean="0">
                <a:latin typeface="Futura"/>
                <a:cs typeface="Futura"/>
              </a:rPr>
              <a:t>SLED compresses the RF into a sharp (and approximately ×4 higher) peak</a:t>
            </a:r>
          </a:p>
          <a:p>
            <a:pPr marL="176400" indent="-176400">
              <a:spcAft>
                <a:spcPts val="1200"/>
              </a:spcAft>
              <a:buFont typeface="Wingdings" charset="2"/>
              <a:buChar char="§"/>
            </a:pPr>
            <a:r>
              <a:rPr lang="en-GB" sz="1200" dirty="0" smtClean="0">
                <a:solidFill>
                  <a:srgbClr val="FF0000"/>
                </a:solidFill>
                <a:latin typeface="Futura"/>
                <a:cs typeface="Futura"/>
              </a:rPr>
              <a:t>Optimize</a:t>
            </a:r>
            <a:r>
              <a:rPr lang="en-GB" sz="1200" dirty="0" smtClean="0">
                <a:latin typeface="Futura"/>
                <a:cs typeface="Futura"/>
              </a:rPr>
              <a:t> </a:t>
            </a:r>
            <a:r>
              <a:rPr lang="en-GB" sz="1200" dirty="0" err="1" smtClean="0">
                <a:latin typeface="Futura"/>
                <a:cs typeface="Futura"/>
              </a:rPr>
              <a:t>buncher</a:t>
            </a:r>
            <a:r>
              <a:rPr lang="en-GB" sz="1200" dirty="0" smtClean="0">
                <a:latin typeface="Futura"/>
                <a:cs typeface="Futura"/>
              </a:rPr>
              <a:t>, focussing, RF power &amp; phases of the four stations, and timing, to compensate head-tail effects with longer pulses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24498" y="5370799"/>
            <a:ext cx="503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Futura Condensed"/>
                <a:cs typeface="Futura Condensed"/>
              </a:rPr>
              <a:t>8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Futura Condensed"/>
              <a:cs typeface="Futura Condensed"/>
            </a:endParaRPr>
          </a:p>
        </p:txBody>
      </p:sp>
      <p:pic>
        <p:nvPicPr>
          <p:cNvPr id="11" name="Picture 10" descr="fwrklyA_sledwattdopotunaggio.bmp"/>
          <p:cNvPicPr>
            <a:picLocks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1" y="3078862"/>
            <a:ext cx="2268425" cy="154076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831312" y="2733077"/>
            <a:ext cx="1306779" cy="772992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637713" y="2429402"/>
            <a:ext cx="1518784" cy="809987"/>
          </a:xfrm>
          <a:prstGeom prst="straightConnector1">
            <a:avLst/>
          </a:prstGeom>
          <a:ln>
            <a:solidFill>
              <a:srgbClr val="1B9FD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71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30141</TotalTime>
  <Words>2857</Words>
  <Application>Microsoft Macintosh PowerPoint</Application>
  <PresentationFormat>On-screen Show (4:3)</PresentationFormat>
  <Paragraphs>504</Paragraphs>
  <Slides>36</Slides>
  <Notes>0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Soho</vt:lpstr>
      <vt:lpstr>PADME Overview</vt:lpstr>
      <vt:lpstr>Introduction and outline</vt:lpstr>
      <vt:lpstr>PADME proposal</vt:lpstr>
      <vt:lpstr>The PADME concept</vt:lpstr>
      <vt:lpstr>The PADME concept</vt:lpstr>
      <vt:lpstr>Positron beam intensity vs. quality</vt:lpstr>
      <vt:lpstr>DAΦNE and BTF</vt:lpstr>
      <vt:lpstr>LINAC pulse width extension</vt:lpstr>
      <vt:lpstr>LINAC RF</vt:lpstr>
      <vt:lpstr>LINAC pulse width extension</vt:lpstr>
      <vt:lpstr>PowerPoint Presentation</vt:lpstr>
      <vt:lpstr>BTF upgrade &amp; PADME: layout</vt:lpstr>
      <vt:lpstr>The diamond target</vt:lpstr>
      <vt:lpstr>The diamond target</vt:lpstr>
      <vt:lpstr>Magnet</vt:lpstr>
      <vt:lpstr>Angular coverage vs. missing mass resolution</vt:lpstr>
      <vt:lpstr>Fighting the background</vt:lpstr>
      <vt:lpstr>Calorimeter</vt:lpstr>
      <vt:lpstr>Calorimeter</vt:lpstr>
      <vt:lpstr>Calorimeter status</vt:lpstr>
      <vt:lpstr>Veto detectors</vt:lpstr>
      <vt:lpstr>Veto detectors</vt:lpstr>
      <vt:lpstr>Vacuum vessel</vt:lpstr>
      <vt:lpstr>Background: Bremsstrahlung</vt:lpstr>
      <vt:lpstr>High energy positron/beam detector</vt:lpstr>
      <vt:lpstr>Background: 2 and 3 photons</vt:lpstr>
      <vt:lpstr>Small angle detector</vt:lpstr>
      <vt:lpstr>Beam pulse time structure</vt:lpstr>
      <vt:lpstr>Background summary</vt:lpstr>
      <vt:lpstr>Sensitivity</vt:lpstr>
      <vt:lpstr>Missing mass resolution</vt:lpstr>
      <vt:lpstr>BaBar 2017</vt:lpstr>
      <vt:lpstr>Running program</vt:lpstr>
      <vt:lpstr>Axion-like particles</vt:lpstr>
      <vt:lpstr>Background to ALPs searches</vt:lpstr>
      <vt:lpstr>Outlook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Valente</dc:creator>
  <cp:lastModifiedBy>Paolo Valente</cp:lastModifiedBy>
  <cp:revision>689</cp:revision>
  <dcterms:created xsi:type="dcterms:W3CDTF">2016-05-06T08:32:36Z</dcterms:created>
  <dcterms:modified xsi:type="dcterms:W3CDTF">2017-02-15T12:25:30Z</dcterms:modified>
</cp:coreProperties>
</file>