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388" r:id="rId2"/>
    <p:sldId id="389" r:id="rId3"/>
    <p:sldId id="461" r:id="rId4"/>
    <p:sldId id="454" r:id="rId5"/>
    <p:sldId id="455" r:id="rId6"/>
    <p:sldId id="417" r:id="rId7"/>
    <p:sldId id="393" r:id="rId8"/>
    <p:sldId id="463" r:id="rId9"/>
    <p:sldId id="392" r:id="rId10"/>
    <p:sldId id="359" r:id="rId11"/>
    <p:sldId id="272" r:id="rId12"/>
    <p:sldId id="394" r:id="rId13"/>
    <p:sldId id="322" r:id="rId14"/>
    <p:sldId id="395" r:id="rId15"/>
    <p:sldId id="398" r:id="rId16"/>
    <p:sldId id="263" r:id="rId17"/>
    <p:sldId id="397" r:id="rId18"/>
    <p:sldId id="424" r:id="rId19"/>
    <p:sldId id="399" r:id="rId20"/>
    <p:sldId id="423" r:id="rId21"/>
    <p:sldId id="396" r:id="rId22"/>
    <p:sldId id="473" r:id="rId23"/>
    <p:sldId id="464" r:id="rId24"/>
    <p:sldId id="474" r:id="rId25"/>
    <p:sldId id="414" r:id="rId26"/>
    <p:sldId id="402" r:id="rId27"/>
    <p:sldId id="478" r:id="rId28"/>
    <p:sldId id="415" r:id="rId29"/>
    <p:sldId id="475" r:id="rId30"/>
    <p:sldId id="466" r:id="rId31"/>
    <p:sldId id="422" r:id="rId32"/>
    <p:sldId id="418" r:id="rId33"/>
    <p:sldId id="425" r:id="rId34"/>
    <p:sldId id="419" r:id="rId35"/>
    <p:sldId id="462" r:id="rId36"/>
    <p:sldId id="407" r:id="rId37"/>
    <p:sldId id="408" r:id="rId38"/>
    <p:sldId id="472" r:id="rId39"/>
    <p:sldId id="471" r:id="rId40"/>
    <p:sldId id="409" r:id="rId41"/>
    <p:sldId id="410" r:id="rId42"/>
    <p:sldId id="337" r:id="rId43"/>
    <p:sldId id="412" r:id="rId44"/>
    <p:sldId id="420" r:id="rId45"/>
    <p:sldId id="401" r:id="rId46"/>
    <p:sldId id="421" r:id="rId47"/>
    <p:sldId id="403" r:id="rId48"/>
    <p:sldId id="460" r:id="rId49"/>
    <p:sldId id="457" r:id="rId50"/>
    <p:sldId id="458" r:id="rId51"/>
    <p:sldId id="266" r:id="rId52"/>
    <p:sldId id="411" r:id="rId53"/>
    <p:sldId id="261" r:id="rId54"/>
    <p:sldId id="262" r:id="rId55"/>
    <p:sldId id="444" r:id="rId56"/>
    <p:sldId id="453" r:id="rId57"/>
    <p:sldId id="445" r:id="rId58"/>
    <p:sldId id="437" r:id="rId59"/>
    <p:sldId id="441" r:id="rId60"/>
    <p:sldId id="416" r:id="rId61"/>
    <p:sldId id="428" r:id="rId62"/>
    <p:sldId id="443" r:id="rId63"/>
    <p:sldId id="362" r:id="rId64"/>
    <p:sldId id="363" r:id="rId65"/>
    <p:sldId id="360" r:id="rId66"/>
    <p:sldId id="357" r:id="rId67"/>
    <p:sldId id="433" r:id="rId68"/>
    <p:sldId id="439" r:id="rId69"/>
    <p:sldId id="440" r:id="rId70"/>
    <p:sldId id="479" r:id="rId71"/>
    <p:sldId id="476" r:id="rId72"/>
    <p:sldId id="477" r:id="rId73"/>
    <p:sldId id="468" r:id="rId74"/>
    <p:sldId id="469" r:id="rId75"/>
    <p:sldId id="467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71E"/>
    <a:srgbClr val="676453"/>
    <a:srgbClr val="3F3F3E"/>
    <a:srgbClr val="A49769"/>
    <a:srgbClr val="20180E"/>
    <a:srgbClr val="675E49"/>
    <a:srgbClr val="383838"/>
    <a:srgbClr val="BFBFBF"/>
    <a:srgbClr val="919188"/>
    <a:srgbClr val="D7D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431" autoAdjust="0"/>
  </p:normalViewPr>
  <p:slideViewPr>
    <p:cSldViewPr snapToGrid="0" snapToObjects="1">
      <p:cViewPr varScale="1">
        <p:scale>
          <a:sx n="94" d="100"/>
          <a:sy n="94" d="100"/>
        </p:scale>
        <p:origin x="-8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2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handoutMaster" Target="handoutMasters/handout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wtrzaska:Documents:_current:LAGUNA-LBNO:LENA%20tank%20volum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dirty="0" smtClean="0"/>
              <a:t>Cost </a:t>
            </a:r>
            <a:r>
              <a:rPr lang="en-US" sz="2400" dirty="0"/>
              <a:t>breakdown (M€)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TOTAL!$B$2</c:f>
              <c:strCache>
                <c:ptCount val="1"/>
                <c:pt idx="0">
                  <c:v>Clasic Design</c:v>
                </c:pt>
              </c:strCache>
            </c:strRef>
          </c:tx>
          <c:invertIfNegative val="0"/>
          <c:cat>
            <c:strRef>
              <c:f>TOTAL!$A$3:$A$14</c:f>
              <c:strCache>
                <c:ptCount val="12"/>
                <c:pt idx="0">
                  <c:v>Scintillator </c:v>
                </c:pt>
                <c:pt idx="1">
                  <c:v>Tank</c:v>
                </c:pt>
                <c:pt idx="2">
                  <c:v>PMT</c:v>
                </c:pt>
                <c:pt idx="3">
                  <c:v>Cavern excavation</c:v>
                </c:pt>
                <c:pt idx="4">
                  <c:v>Preparatory excavations</c:v>
                </c:pt>
                <c:pt idx="5">
                  <c:v>encapsulation</c:v>
                </c:pt>
                <c:pt idx="6">
                  <c:v>clean room &amp; cleaning</c:v>
                </c:pt>
                <c:pt idx="7">
                  <c:v>cabling&amp;fibres</c:v>
                </c:pt>
                <c:pt idx="8">
                  <c:v>electronics</c:v>
                </c:pt>
                <c:pt idx="9">
                  <c:v>Liquid handling</c:v>
                </c:pt>
                <c:pt idx="10">
                  <c:v>miscellenious </c:v>
                </c:pt>
                <c:pt idx="11">
                  <c:v>Muon Veto</c:v>
                </c:pt>
              </c:strCache>
            </c:strRef>
          </c:cat>
          <c:val>
            <c:numRef>
              <c:f>TOTAL!$B$3:$B$14</c:f>
              <c:numCache>
                <c:formatCode>0.0</c:formatCode>
                <c:ptCount val="12"/>
                <c:pt idx="0">
                  <c:v>124.0</c:v>
                </c:pt>
                <c:pt idx="1">
                  <c:v>72.2</c:v>
                </c:pt>
                <c:pt idx="2">
                  <c:v>47.0</c:v>
                </c:pt>
                <c:pt idx="3">
                  <c:v>33.1</c:v>
                </c:pt>
                <c:pt idx="4">
                  <c:v>20.0</c:v>
                </c:pt>
                <c:pt idx="5">
                  <c:v>16.8</c:v>
                </c:pt>
                <c:pt idx="6">
                  <c:v>5.45</c:v>
                </c:pt>
                <c:pt idx="7">
                  <c:v>4.18</c:v>
                </c:pt>
                <c:pt idx="8">
                  <c:v>3.35</c:v>
                </c:pt>
                <c:pt idx="9">
                  <c:v>2.4</c:v>
                </c:pt>
                <c:pt idx="10">
                  <c:v>2.0</c:v>
                </c:pt>
                <c:pt idx="11">
                  <c:v>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0512184"/>
        <c:axId val="2127841432"/>
      </c:barChart>
      <c:catAx>
        <c:axId val="213051218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27841432"/>
        <c:crosses val="autoZero"/>
        <c:auto val="1"/>
        <c:lblAlgn val="ctr"/>
        <c:lblOffset val="100"/>
        <c:noMultiLvlLbl val="0"/>
      </c:catAx>
      <c:valAx>
        <c:axId val="2127841432"/>
        <c:scaling>
          <c:orientation val="minMax"/>
        </c:scaling>
        <c:delete val="0"/>
        <c:axPos val="b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305121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CDF27-460A-B44E-9DC7-795DB64EB1CE}" type="datetimeFigureOut">
              <a:rPr lang="en-US" smtClean="0"/>
              <a:t>23/10/16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0F383-97CC-0E42-B567-6246470EF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369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5D626-C56C-404C-B0E0-53767447F790}" type="datetimeFigureOut">
              <a:rPr lang="en-US" smtClean="0"/>
              <a:t>23/10/16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B69BB-6C60-EE48-9116-CD4FA5E9F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416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Diameter = 4.2 cm; 2.7 g/cm3; 3.5 km </a:t>
            </a:r>
            <a:r>
              <a:rPr lang="en-US" dirty="0" smtClean="0">
                <a:sym typeface="Wingdings"/>
              </a:rPr>
              <a:t> 13 t of rock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B69BB-6C60-EE48-9116-CD4FA5E9FDB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59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9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7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8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4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91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8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58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5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0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5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4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2BBF2-E060-564D-8F2D-A2FB74D0A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9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8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../media/image33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../media/image33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gif"/><Relationship Id="rId3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hyperlink" Target="http://www.calliolab.com/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hyperlink" Target="http://laguna.ethz.ch:8080/Plone/deliverables/laguna-lbno-284518-deliverables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jpg"/><Relationship Id="rId3" Type="http://schemas.openxmlformats.org/officeDocument/2006/relationships/hyperlink" Target="http://nnn2014.in2p3.fr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g"/><Relationship Id="rId3" Type="http://schemas.openxmlformats.org/officeDocument/2006/relationships/image" Target="../media/image80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7926" y="213043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THEIA </a:t>
            </a:r>
            <a:r>
              <a:rPr 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Finland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Pyhäsami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mine as a possible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site for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WbLS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detector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Wladyslaw Henryk Trzaska</a:t>
            </a:r>
            <a:endParaRPr lang="en-US" dirty="0"/>
          </a:p>
        </p:txBody>
      </p:sp>
      <p:pic>
        <p:nvPicPr>
          <p:cNvPr id="4" name="Picture 3" descr="Univ_of_Jyv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5031" y="5168258"/>
            <a:ext cx="2328308" cy="130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10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08408" y="1327011"/>
            <a:ext cx="4500889" cy="540792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dirty="0" smtClean="0"/>
              <a:t>The deepest mine in Europe</a:t>
            </a:r>
          </a:p>
          <a:p>
            <a:pPr marL="457200" indent="-457200"/>
            <a:r>
              <a:rPr lang="en-US" dirty="0" smtClean="0"/>
              <a:t>Very small footprint</a:t>
            </a:r>
          </a:p>
          <a:p>
            <a:pPr marL="457200" indent="-457200"/>
            <a:r>
              <a:rPr lang="en-US" dirty="0" smtClean="0"/>
              <a:t>Double access mode:</a:t>
            </a:r>
          </a:p>
          <a:p>
            <a:pPr lvl="2"/>
            <a:r>
              <a:rPr lang="en-US" dirty="0" smtClean="0"/>
              <a:t>Shaft and decline</a:t>
            </a:r>
          </a:p>
          <a:p>
            <a:pPr marL="457200" indent="-457200"/>
            <a:r>
              <a:rPr lang="en-US" dirty="0" smtClean="0"/>
              <a:t>No water problem</a:t>
            </a:r>
          </a:p>
          <a:p>
            <a:pPr marL="457200" indent="-457200"/>
            <a:r>
              <a:rPr lang="en-US" dirty="0" smtClean="0"/>
              <a:t>Excellent rock quality</a:t>
            </a:r>
          </a:p>
          <a:p>
            <a:pPr marL="457200" indent="-457200"/>
            <a:r>
              <a:rPr lang="en-US" dirty="0" smtClean="0"/>
              <a:t>Cool environment</a:t>
            </a:r>
          </a:p>
          <a:p>
            <a:pPr lvl="2"/>
            <a:r>
              <a:rPr lang="en-US" dirty="0" smtClean="0"/>
              <a:t>22°C @ 1400 m</a:t>
            </a:r>
          </a:p>
          <a:p>
            <a:pPr marL="457200" indent="-457200"/>
            <a:r>
              <a:rPr lang="en-US" dirty="0" smtClean="0"/>
              <a:t>Modern infrastructure</a:t>
            </a:r>
          </a:p>
          <a:p>
            <a:pPr lvl="2"/>
            <a:r>
              <a:rPr lang="en-US" dirty="0" smtClean="0"/>
              <a:t>The most efficient mine of this type</a:t>
            </a:r>
          </a:p>
          <a:p>
            <a:pPr marL="457200" indent="-457200"/>
            <a:r>
              <a:rPr lang="en-US" dirty="0" smtClean="0"/>
              <a:t>Excellent safety record</a:t>
            </a:r>
          </a:p>
          <a:p>
            <a:pPr marL="457200" indent="-457200"/>
            <a:r>
              <a:rPr lang="en-US" dirty="0" smtClean="0"/>
              <a:t>Mining ends ~2018</a:t>
            </a:r>
          </a:p>
          <a:p>
            <a:pPr marL="457200" indent="-457200"/>
            <a:r>
              <a:rPr lang="en-US" dirty="0" smtClean="0"/>
              <a:t>Low seismic activity</a:t>
            </a:r>
          </a:p>
          <a:p>
            <a:pPr marL="457200" indent="-457200"/>
            <a:r>
              <a:rPr lang="en-US" dirty="0" smtClean="0"/>
              <a:t>Low reactor neutrino background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08405" y="155289"/>
            <a:ext cx="3975162" cy="12365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Pyhäsalmi</a:t>
            </a:r>
            <a:r>
              <a:rPr lang="en-US" dirty="0" smtClean="0"/>
              <a:t> mine</a:t>
            </a:r>
            <a:endParaRPr lang="en-US" dirty="0"/>
          </a:p>
        </p:txBody>
      </p:sp>
      <p:pic>
        <p:nvPicPr>
          <p:cNvPr id="11" name="Picture 10" descr="calliolab-profi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0"/>
          <a:stretch/>
        </p:blipFill>
        <p:spPr>
          <a:xfrm>
            <a:off x="6333081" y="0"/>
            <a:ext cx="2827853" cy="68856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204" y="5125225"/>
            <a:ext cx="557729" cy="1428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35288" r="36227" b="40840"/>
          <a:stretch/>
        </p:blipFill>
        <p:spPr>
          <a:xfrm>
            <a:off x="4780176" y="246200"/>
            <a:ext cx="734510" cy="7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8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P51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72"/>
            <a:ext cx="9144000" cy="69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6402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Annual yield and grade of concentrates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271" y="4504347"/>
            <a:ext cx="4228474" cy="22171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h="101600"/>
          </a:sp3d>
        </p:spPr>
      </p:pic>
    </p:spTree>
    <p:extLst>
      <p:ext uri="{BB962C8B-B14F-4D97-AF65-F5344CB8AC3E}">
        <p14:creationId xmlns:p14="http://schemas.microsoft.com/office/powerpoint/2010/main" val="266760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__WHT15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10262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75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Transported by rail to </a:t>
            </a:r>
            <a:r>
              <a:rPr lang="en-US" dirty="0" err="1" smtClean="0"/>
              <a:t>Kokkola</a:t>
            </a:r>
            <a:r>
              <a:rPr lang="en-US" dirty="0" smtClean="0"/>
              <a:t> harbor and to domestic smelters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6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_VT_Entranc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38"/>
          <a:stretch/>
        </p:blipFill>
        <p:spPr>
          <a:xfrm>
            <a:off x="0" y="-423334"/>
            <a:ext cx="9144000" cy="6485467"/>
          </a:xfrm>
          <a:prstGeom prst="rect">
            <a:avLst/>
          </a:prstGeo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457200" y="203659"/>
            <a:ext cx="8229600" cy="84620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A4A39D"/>
                </a:solidFill>
              </a:rPr>
              <a:t>VT (ramp or decline) entrance at the surface</a:t>
            </a:r>
            <a:endParaRPr lang="en-US" sz="3200" dirty="0">
              <a:solidFill>
                <a:srgbClr val="A4A3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5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__WHT16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1026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652" y="135100"/>
            <a:ext cx="2221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Max slope 1:7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0F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_IGP30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" b="394"/>
          <a:stretch/>
        </p:blipFill>
        <p:spPr>
          <a:xfrm>
            <a:off x="0" y="1"/>
            <a:ext cx="9144000" cy="6028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017" r="14385"/>
          <a:stretch/>
        </p:blipFill>
        <p:spPr>
          <a:xfrm>
            <a:off x="6751494" y="1"/>
            <a:ext cx="2392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3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457200" y="466"/>
            <a:ext cx="8229600" cy="39323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VT (ramp or decline) exit near the bottom level</a:t>
            </a:r>
            <a:endParaRPr lang="en-US" sz="2400" dirty="0"/>
          </a:p>
        </p:txBody>
      </p:sp>
      <p:pic>
        <p:nvPicPr>
          <p:cNvPr id="6" name="Picture 5" descr="_IGP29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5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IMGP064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0981"/>
          <a:stretch/>
        </p:blipFill>
        <p:spPr>
          <a:xfrm>
            <a:off x="0" y="-1"/>
            <a:ext cx="9144000" cy="672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6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4A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IMGP46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1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F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NDM15310915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" b="-144"/>
          <a:stretch/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3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803" y="2521"/>
            <a:ext cx="1979040" cy="969325"/>
          </a:xfrm>
        </p:spPr>
        <p:txBody>
          <a:bodyPr/>
          <a:lstStyle/>
          <a:p>
            <a:pPr algn="l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970" y="1122148"/>
            <a:ext cx="8229600" cy="5234204"/>
          </a:xfrm>
        </p:spPr>
        <p:txBody>
          <a:bodyPr>
            <a:normAutofit fontScale="92500" lnSpcReduction="20000"/>
          </a:bodyPr>
          <a:lstStyle/>
          <a:p>
            <a:r>
              <a:rPr lang="en-US" b="1" u="sng" dirty="0" smtClean="0"/>
              <a:t>Basic facts</a:t>
            </a:r>
            <a:r>
              <a:rPr lang="en-US" dirty="0" smtClean="0"/>
              <a:t> about the </a:t>
            </a:r>
            <a:r>
              <a:rPr lang="en-US" dirty="0" err="1" smtClean="0"/>
              <a:t>Pyhäsalmi</a:t>
            </a:r>
            <a:r>
              <a:rPr lang="en-US" dirty="0" smtClean="0"/>
              <a:t> mine:</a:t>
            </a:r>
          </a:p>
          <a:p>
            <a:pPr lvl="1"/>
            <a:r>
              <a:rPr lang="en-US" dirty="0" smtClean="0"/>
              <a:t>Where is the mine located?</a:t>
            </a:r>
          </a:p>
          <a:p>
            <a:pPr lvl="1"/>
            <a:r>
              <a:rPr lang="en-US" dirty="0" smtClean="0"/>
              <a:t>How does it look like?</a:t>
            </a:r>
          </a:p>
          <a:p>
            <a:pPr lvl="1"/>
            <a:r>
              <a:rPr lang="en-US" dirty="0" smtClean="0"/>
              <a:t>What is the infrastructure?</a:t>
            </a:r>
          </a:p>
          <a:p>
            <a:pPr lvl="1"/>
            <a:r>
              <a:rPr lang="en-US" dirty="0" smtClean="0"/>
              <a:t>What makes is special?</a:t>
            </a:r>
          </a:p>
          <a:p>
            <a:r>
              <a:rPr lang="en-US" b="1" u="sng" dirty="0" smtClean="0"/>
              <a:t>How </a:t>
            </a:r>
            <a:r>
              <a:rPr lang="en-US" b="1" u="sng" dirty="0"/>
              <a:t>much </a:t>
            </a:r>
            <a:r>
              <a:rPr lang="en-US" dirty="0" smtClean="0"/>
              <a:t>it would cost</a:t>
            </a:r>
            <a:r>
              <a:rPr lang="en-US" dirty="0"/>
              <a:t> </a:t>
            </a:r>
            <a:r>
              <a:rPr lang="en-US" dirty="0" smtClean="0"/>
              <a:t>to build THEIA in the </a:t>
            </a:r>
            <a:r>
              <a:rPr lang="en-US" dirty="0" err="1" smtClean="0"/>
              <a:t>Pyhäsalmi</a:t>
            </a:r>
            <a:r>
              <a:rPr lang="en-US" dirty="0" smtClean="0"/>
              <a:t> mine?</a:t>
            </a:r>
          </a:p>
          <a:p>
            <a:r>
              <a:rPr lang="en-US" b="1" u="sng" dirty="0" smtClean="0"/>
              <a:t>How </a:t>
            </a:r>
            <a:r>
              <a:rPr lang="en-US" b="1" u="sng" dirty="0"/>
              <a:t>long </a:t>
            </a:r>
            <a:r>
              <a:rPr lang="en-US" dirty="0" smtClean="0"/>
              <a:t>the construction would last?</a:t>
            </a:r>
          </a:p>
          <a:p>
            <a:r>
              <a:rPr lang="en-US" b="1" u="sng" dirty="0" smtClean="0"/>
              <a:t>How easy </a:t>
            </a:r>
            <a:r>
              <a:rPr lang="en-US" dirty="0" smtClean="0"/>
              <a:t>it would be to maintain &amp; operate THEIA in </a:t>
            </a:r>
            <a:r>
              <a:rPr lang="en-US" dirty="0" err="1" smtClean="0"/>
              <a:t>Pyhäsalmi</a:t>
            </a:r>
            <a:r>
              <a:rPr lang="en-US" dirty="0" smtClean="0"/>
              <a:t>?</a:t>
            </a:r>
          </a:p>
          <a:p>
            <a:r>
              <a:rPr lang="en-US" b="1" u="sng" dirty="0"/>
              <a:t>Site </a:t>
            </a:r>
            <a:r>
              <a:rPr lang="en-US" b="1" u="sng" dirty="0" smtClean="0"/>
              <a:t>comparison 2014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Homestake</a:t>
            </a:r>
            <a:r>
              <a:rPr lang="en-US" dirty="0"/>
              <a:t> vs. </a:t>
            </a:r>
            <a:r>
              <a:rPr lang="en-US" dirty="0" err="1"/>
              <a:t>Pyhäsalmi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Material for </a:t>
            </a:r>
            <a:r>
              <a:rPr lang="en-US" dirty="0" smtClean="0"/>
              <a:t>discussion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2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45970" y="5377550"/>
            <a:ext cx="8229600" cy="68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5287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4F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IMGP46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4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3A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WT0081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9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9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 descr="NDM15310945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2" y="-1"/>
            <a:ext cx="9163902" cy="609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9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 descr="WT008161_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" t="123" r="125" b="-123"/>
          <a:stretch/>
        </p:blipFill>
        <p:spPr>
          <a:xfrm>
            <a:off x="-34328" y="0"/>
            <a:ext cx="9178327" cy="6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NDM1531094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10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4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 descr="IMGP7355_r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0"/>
          <a:stretch/>
        </p:blipFill>
        <p:spPr>
          <a:xfrm>
            <a:off x="0" y="0"/>
            <a:ext cx="9144000" cy="690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2F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 descr="STR_4428_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1"/>
          <a:stretch/>
        </p:blipFill>
        <p:spPr>
          <a:xfrm>
            <a:off x="0" y="-118533"/>
            <a:ext cx="9144000" cy="6159500"/>
          </a:xfrm>
          <a:prstGeom prst="rect">
            <a:avLst/>
          </a:prstGeom>
        </p:spPr>
      </p:pic>
      <p:pic>
        <p:nvPicPr>
          <p:cNvPr id="6" name="Picture 5" descr="NDM1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054" y="363112"/>
            <a:ext cx="2002081" cy="200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64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 descr="NDM15310932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3" y="0"/>
            <a:ext cx="9161243" cy="6114951"/>
          </a:xfrm>
          <a:prstGeom prst="rect">
            <a:avLst/>
          </a:prstGeom>
        </p:spPr>
      </p:pic>
      <p:pic>
        <p:nvPicPr>
          <p:cNvPr id="6" name="Picture 5" descr="NDM1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054" y="363112"/>
            <a:ext cx="2002081" cy="200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5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5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 descr="WT00717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b="3073"/>
          <a:stretch/>
        </p:blipFill>
        <p:spPr>
          <a:xfrm>
            <a:off x="-16556" y="0"/>
            <a:ext cx="9160556" cy="5875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" y="174304"/>
            <a:ext cx="1821749" cy="18892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481" y="136579"/>
            <a:ext cx="1470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October 2015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 descr="IMGP7348_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996"/>
            <a:ext cx="9144000" cy="6121004"/>
          </a:xfrm>
          <a:prstGeom prst="rect">
            <a:avLst/>
          </a:prstGeom>
        </p:spPr>
      </p:pic>
      <p:pic>
        <p:nvPicPr>
          <p:cNvPr id="6" name="Image 7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35" y="74413"/>
            <a:ext cx="3359702" cy="62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2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5E56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40px-Pyhäjärvi.sijainti.suomi.2008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58" y="-3976430"/>
            <a:ext cx="6216476" cy="1083443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4728"/>
            <a:ext cx="9144000" cy="3304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6280491" y="6368003"/>
            <a:ext cx="151477" cy="15146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01724" y="6194988"/>
            <a:ext cx="918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Helsinki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3200" y="5371056"/>
            <a:ext cx="475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3 h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1" name="Curved Connector 10"/>
          <p:cNvCxnSpPr>
            <a:stCxn id="8" idx="1"/>
          </p:cNvCxnSpPr>
          <p:nvPr/>
        </p:nvCxnSpPr>
        <p:spPr>
          <a:xfrm rot="10800000" flipH="1">
            <a:off x="6401724" y="4508042"/>
            <a:ext cx="294516" cy="1871613"/>
          </a:xfrm>
          <a:prstGeom prst="curvedConnector4">
            <a:avLst>
              <a:gd name="adj1" fmla="val 60687"/>
              <a:gd name="adj2" fmla="val 58134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52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 descr="IMGP7357_r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" b="-161"/>
          <a:stretch/>
        </p:blipFill>
        <p:spPr>
          <a:xfrm>
            <a:off x="0" y="759338"/>
            <a:ext cx="9144000" cy="6122626"/>
          </a:xfrm>
          <a:prstGeom prst="rect">
            <a:avLst/>
          </a:prstGeom>
        </p:spPr>
      </p:pic>
      <p:pic>
        <p:nvPicPr>
          <p:cNvPr id="8" name="Image 7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35" y="74413"/>
            <a:ext cx="3359702" cy="62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4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83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 descr="IMGP45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7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 descr="IMGP45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7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 descr="06_CUP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"/>
            <a:ext cx="9144000" cy="51414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837668"/>
            <a:ext cx="5165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Illustration by Sandbox Studio, Chicago with Corinne </a:t>
            </a:r>
            <a:r>
              <a:rPr lang="en-US" sz="1600" dirty="0" err="1"/>
              <a:t>Mucha</a:t>
            </a:r>
            <a:r>
              <a:rPr lang="en-US" sz="1600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9743" r="37013" b="30707"/>
          <a:stretch/>
        </p:blipFill>
        <p:spPr>
          <a:xfrm>
            <a:off x="-29583" y="5328622"/>
            <a:ext cx="9173583" cy="1038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9743" r="82705" b="30707"/>
          <a:stretch/>
        </p:blipFill>
        <p:spPr>
          <a:xfrm>
            <a:off x="6625089" y="5328625"/>
            <a:ext cx="2518911" cy="1038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9743" r="18061" b="30707"/>
          <a:stretch/>
        </p:blipFill>
        <p:spPr>
          <a:xfrm>
            <a:off x="2374900" y="5328619"/>
            <a:ext cx="5973233" cy="103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0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 descr="IMGP457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4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35</a:t>
            </a:fld>
            <a:endParaRPr lang="en-US"/>
          </a:p>
        </p:txBody>
      </p:sp>
      <p:pic>
        <p:nvPicPr>
          <p:cNvPr id="6" name="Sisällön paikkamerkki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42988" cy="61486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6564" y="596065"/>
            <a:ext cx="4233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Ongoing scientific activity </a:t>
            </a:r>
            <a:b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the mine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5895" y="1507967"/>
            <a:ext cx="197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dirty="0">
                <a:solidFill>
                  <a:srgbClr val="FF0000"/>
                </a:solidFill>
                <a:hlinkClick r:id="rId3"/>
              </a:rPr>
              <a:t>www.calliolab.com</a:t>
            </a:r>
            <a:endParaRPr lang="fi-F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2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Construction Time, Costing, and Operation</a:t>
            </a:r>
            <a:endParaRPr lang="en-US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THEIA in </a:t>
            </a:r>
            <a:r>
              <a:rPr lang="en-US" dirty="0" err="1" smtClean="0"/>
              <a:t>Pyhäsalmi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3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3463" y="690421"/>
            <a:ext cx="6519333" cy="848867"/>
          </a:xfrm>
        </p:spPr>
        <p:txBody>
          <a:bodyPr/>
          <a:lstStyle/>
          <a:p>
            <a:pPr algn="l"/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Source of our know-how 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38669" y="1533015"/>
            <a:ext cx="8686800" cy="439420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LENA Pre</a:t>
            </a:r>
            <a:r>
              <a:rPr lang="en-US" sz="2800" b="1" dirty="0"/>
              <a:t>-feasibility Study </a:t>
            </a:r>
            <a:r>
              <a:rPr lang="en-US" sz="2800" dirty="0"/>
              <a:t>TUM (till 26/05/2008)</a:t>
            </a:r>
          </a:p>
          <a:p>
            <a:r>
              <a:rPr lang="en-US" sz="2800" b="1" dirty="0" smtClean="0"/>
              <a:t>LENA Feasibility </a:t>
            </a:r>
            <a:r>
              <a:rPr lang="en-US" sz="2800" b="1" dirty="0"/>
              <a:t>Study </a:t>
            </a:r>
            <a:r>
              <a:rPr lang="en-US" sz="2800" dirty="0"/>
              <a:t>TUM (till 12/04/2010)</a:t>
            </a:r>
          </a:p>
          <a:p>
            <a:r>
              <a:rPr lang="en-US" sz="2800" b="1" dirty="0"/>
              <a:t>LAGUNA Design Study </a:t>
            </a:r>
            <a:r>
              <a:rPr lang="en-US" sz="2800" dirty="0"/>
              <a:t>EU (2008 – 2011</a:t>
            </a:r>
            <a:r>
              <a:rPr lang="en-US" sz="2800" dirty="0" smtClean="0"/>
              <a:t>)</a:t>
            </a:r>
          </a:p>
          <a:p>
            <a:pPr lvl="1"/>
            <a:r>
              <a:rPr lang="en-US" sz="2400" b="1" dirty="0" smtClean="0"/>
              <a:t>1.7 M€</a:t>
            </a:r>
            <a:r>
              <a:rPr lang="en-US" sz="2400" dirty="0" smtClean="0"/>
              <a:t>; 10 countries; ~100 members </a:t>
            </a:r>
            <a:endParaRPr lang="en-US" sz="2400" dirty="0"/>
          </a:p>
          <a:p>
            <a:r>
              <a:rPr lang="en-US" sz="2800" b="1" dirty="0"/>
              <a:t>LAGUNA–LBNO Design Study </a:t>
            </a:r>
            <a:r>
              <a:rPr lang="en-US" sz="2800" dirty="0"/>
              <a:t>EU (2011 – 2014</a:t>
            </a:r>
            <a:r>
              <a:rPr lang="en-US" sz="2800" dirty="0" smtClean="0"/>
              <a:t>)</a:t>
            </a:r>
          </a:p>
          <a:p>
            <a:pPr lvl="1"/>
            <a:r>
              <a:rPr lang="en-US" sz="2400" b="1" dirty="0" smtClean="0"/>
              <a:t>4.9 M€</a:t>
            </a:r>
            <a:r>
              <a:rPr lang="en-US" sz="2400" dirty="0" smtClean="0"/>
              <a:t>; 13 countries; ~300 members</a:t>
            </a:r>
          </a:p>
          <a:p>
            <a:r>
              <a:rPr lang="en-US" sz="2800" b="1" dirty="0"/>
              <a:t>EXTENDED SITE INVESTIGATIONS </a:t>
            </a:r>
            <a:r>
              <a:rPr lang="en-US" sz="2800" dirty="0"/>
              <a:t>2012-14</a:t>
            </a:r>
            <a:endParaRPr lang="en-US" sz="2800" dirty="0" smtClean="0"/>
          </a:p>
          <a:p>
            <a:pPr lvl="1"/>
            <a:r>
              <a:rPr lang="en-US" sz="2400" b="1" dirty="0" smtClean="0"/>
              <a:t>1.6 M€</a:t>
            </a:r>
            <a:r>
              <a:rPr lang="en-US" sz="2400" dirty="0" smtClean="0"/>
              <a:t> </a:t>
            </a:r>
            <a:r>
              <a:rPr lang="en-US" sz="2400" dirty="0"/>
              <a:t>cost; e</a:t>
            </a:r>
            <a:r>
              <a:rPr lang="en-US" sz="2400" dirty="0" smtClean="0"/>
              <a:t>xtensive </a:t>
            </a:r>
            <a:r>
              <a:rPr lang="en-US" sz="2400" dirty="0"/>
              <a:t>laboratory </a:t>
            </a:r>
            <a:r>
              <a:rPr lang="en-US" sz="2400" dirty="0" smtClean="0"/>
              <a:t>tests</a:t>
            </a:r>
          </a:p>
          <a:p>
            <a:pPr lvl="1"/>
            <a:r>
              <a:rPr lang="en-US" sz="2400" dirty="0" smtClean="0"/>
              <a:t>3.5 km new cores were drilled</a:t>
            </a:r>
          </a:p>
          <a:p>
            <a:pPr lvl="1"/>
            <a:r>
              <a:rPr lang="en-US" sz="2400" dirty="0" smtClean="0"/>
              <a:t>2.6 km of old cores re-logged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37</a:t>
            </a:fld>
            <a:endParaRPr lang="en-US"/>
          </a:p>
        </p:txBody>
      </p:sp>
      <p:pic>
        <p:nvPicPr>
          <p:cNvPr id="9" name="Image 7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27" y="99663"/>
            <a:ext cx="3359702" cy="6241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650" y="149038"/>
            <a:ext cx="23495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0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 descr="20120312_LAr-LSc@PY-layout_Page_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9"/>
            <a:ext cx="9144000" cy="6465101"/>
          </a:xfrm>
          <a:prstGeom prst="rect">
            <a:avLst/>
          </a:prstGeom>
        </p:spPr>
      </p:pic>
      <p:pic>
        <p:nvPicPr>
          <p:cNvPr id="6" name="Image 7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35" y="194233"/>
            <a:ext cx="3359702" cy="6241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6140" y="5136116"/>
            <a:ext cx="15036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102 m long</a:t>
            </a:r>
            <a:br>
              <a:rPr lang="en-US" sz="2000" b="1" dirty="0" smtClean="0">
                <a:solidFill>
                  <a:srgbClr val="0000FF"/>
                </a:solidFill>
              </a:rPr>
            </a:br>
            <a:r>
              <a:rPr lang="en-US" sz="2000" b="1" dirty="0" smtClean="0">
                <a:solidFill>
                  <a:srgbClr val="0000FF"/>
                </a:solidFill>
              </a:rPr>
              <a:t>64 m wide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50 m high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~250 000 m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3</a:t>
            </a:r>
            <a:endParaRPr lang="en-US" sz="2000" b="1" baseline="30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91575" y="1030282"/>
            <a:ext cx="9690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00FF"/>
                </a:solidFill>
              </a:rPr>
              <a:t>~71 m</a:t>
            </a:r>
            <a:br>
              <a:rPr lang="en-US" sz="2000" b="1" dirty="0" smtClean="0">
                <a:solidFill>
                  <a:srgbClr val="0000FF"/>
                </a:solidFill>
              </a:rPr>
            </a:br>
            <a:r>
              <a:rPr lang="en-US" sz="2000" b="1" dirty="0" smtClean="0">
                <a:solidFill>
                  <a:srgbClr val="0000FF"/>
                </a:solidFill>
              </a:rPr>
              <a:t>~44 m</a:t>
            </a:r>
          </a:p>
          <a:p>
            <a:pPr algn="r"/>
            <a:r>
              <a:rPr lang="en-US" sz="2000" b="1" dirty="0" smtClean="0">
                <a:solidFill>
                  <a:srgbClr val="0000FF"/>
                </a:solidFill>
              </a:rPr>
              <a:t>~120 m</a:t>
            </a:r>
          </a:p>
        </p:txBody>
      </p:sp>
    </p:spTree>
    <p:extLst>
      <p:ext uri="{BB962C8B-B14F-4D97-AF65-F5344CB8AC3E}">
        <p14:creationId xmlns:p14="http://schemas.microsoft.com/office/powerpoint/2010/main" val="178323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24200" y="211528"/>
            <a:ext cx="6019800" cy="72487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LAGUNA</a:t>
            </a:r>
            <a:r>
              <a:rPr lang="en-US" sz="2000" dirty="0"/>
              <a:t>-LBNO (Grant Agreement No. 284518) - Deliverables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960"/>
            <a:ext cx="9144000" cy="5134860"/>
          </a:xfrm>
          <a:prstGeom prst="rect">
            <a:avLst/>
          </a:prstGeom>
        </p:spPr>
      </p:pic>
      <p:pic>
        <p:nvPicPr>
          <p:cNvPr id="9" name="Image 7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35" y="194233"/>
            <a:ext cx="3359702" cy="6241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3318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http://laguna.ethz.ch:8080/Plone/deliverables/laguna-lbno-284518-</a:t>
            </a:r>
            <a:r>
              <a:rPr lang="en-US" dirty="0" smtClean="0">
                <a:hlinkClick r:id="rId4"/>
              </a:rPr>
              <a:t>deliverables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02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GoogleView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/>
          <a:stretch/>
        </p:blipFill>
        <p:spPr>
          <a:xfrm>
            <a:off x="0" y="0"/>
            <a:ext cx="9144000" cy="6860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1201" y="6177784"/>
            <a:ext cx="59304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[</a:t>
            </a:r>
            <a:r>
              <a:rPr lang="en-US" sz="3200" dirty="0" err="1" smtClean="0">
                <a:solidFill>
                  <a:schemeClr val="bg1">
                    <a:lumMod val="75000"/>
                  </a:schemeClr>
                </a:solidFill>
              </a:rPr>
              <a:t>Pyhä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 - </a:t>
            </a:r>
            <a:r>
              <a:rPr lang="en-US" sz="3200" dirty="0" err="1" smtClean="0">
                <a:solidFill>
                  <a:schemeClr val="bg1">
                    <a:lumMod val="75000"/>
                  </a:schemeClr>
                </a:solidFill>
              </a:rPr>
              <a:t>salmi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]    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    [Holy - strait]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1025" y="5621014"/>
            <a:ext cx="55080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err="1" smtClean="0">
                <a:solidFill>
                  <a:schemeClr val="bg1">
                    <a:lumMod val="65000"/>
                  </a:schemeClr>
                </a:solidFill>
              </a:rPr>
              <a:t>Pyhä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3200" dirty="0" err="1" smtClean="0">
                <a:solidFill>
                  <a:schemeClr val="bg1">
                    <a:lumMod val="65000"/>
                  </a:schemeClr>
                </a:solidFill>
              </a:rPr>
              <a:t>järvi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    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    [Holy - lake]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6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3706"/>
            <a:ext cx="8229600" cy="114300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50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kton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LSc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in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Pyhäsalmi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40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58994" y="1166272"/>
            <a:ext cx="5451444" cy="4635817"/>
            <a:chOff x="1761237" y="1166272"/>
            <a:chExt cx="5451444" cy="4635817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63346906"/>
                </p:ext>
              </p:extLst>
            </p:nvPr>
          </p:nvGraphicFramePr>
          <p:xfrm>
            <a:off x="1865981" y="1166272"/>
            <a:ext cx="5346700" cy="4559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" name="Frame 8"/>
            <p:cNvSpPr/>
            <p:nvPr/>
          </p:nvSpPr>
          <p:spPr>
            <a:xfrm>
              <a:off x="1761237" y="3536821"/>
              <a:ext cx="5451444" cy="2265268"/>
            </a:xfrm>
            <a:prstGeom prst="frame">
              <a:avLst>
                <a:gd name="adj1" fmla="val 328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93082" y="4978403"/>
            <a:ext cx="199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1.8 k€/t  x  69 000 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24909" y="4243792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1.4 k€  x  34 000 PMT</a:t>
            </a:r>
            <a:br>
              <a:rPr lang="en-US" dirty="0" smtClean="0"/>
            </a:br>
            <a:r>
              <a:rPr lang="en-US" dirty="0" smtClean="0"/>
              <a:t>(12” Hamamatsu)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39470" y="3505203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 k€ x 34 000 PMT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45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70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Why excavation costs </a:t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Pyhäsalmi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are so low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67751"/>
            <a:ext cx="8229600" cy="4525963"/>
          </a:xfrm>
        </p:spPr>
        <p:txBody>
          <a:bodyPr/>
          <a:lstStyle/>
          <a:p>
            <a:r>
              <a:rPr lang="en-US" dirty="0" smtClean="0"/>
              <a:t>Most efficient mine of this type</a:t>
            </a:r>
          </a:p>
          <a:p>
            <a:pPr lvl="1"/>
            <a:r>
              <a:rPr lang="en-US" dirty="0" smtClean="0"/>
              <a:t>Modern, computerized equipment, </a:t>
            </a:r>
          </a:p>
          <a:p>
            <a:pPr lvl="1"/>
            <a:r>
              <a:rPr lang="en-US" dirty="0" smtClean="0"/>
              <a:t>Large, diesel-powered  heavy machinery</a:t>
            </a:r>
          </a:p>
          <a:p>
            <a:pPr lvl="1"/>
            <a:r>
              <a:rPr lang="en-US" dirty="0"/>
              <a:t>Crusher and automatic feeder to the </a:t>
            </a:r>
            <a:r>
              <a:rPr lang="en-US" dirty="0" smtClean="0"/>
              <a:t>hoist</a:t>
            </a:r>
          </a:p>
          <a:p>
            <a:pPr lvl="1"/>
            <a:r>
              <a:rPr lang="en-US" dirty="0" smtClean="0"/>
              <a:t>Fast and efficient hoist</a:t>
            </a:r>
          </a:p>
          <a:p>
            <a:pPr lvl="1"/>
            <a:r>
              <a:rPr lang="en-US" dirty="0" smtClean="0"/>
              <a:t>Ramp/decline access for equipment </a:t>
            </a:r>
          </a:p>
          <a:p>
            <a:r>
              <a:rPr lang="en-US" dirty="0" smtClean="0"/>
              <a:t>Open pit takes all the excavated rock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8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78" y="237073"/>
            <a:ext cx="8785789" cy="5716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8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F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 descr="loader in the min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5" b="1"/>
          <a:stretch/>
        </p:blipFill>
        <p:spPr>
          <a:xfrm>
            <a:off x="1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1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 descr="IMGP46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2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36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 descr="NDM153110382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" b="-1"/>
          <a:stretch/>
        </p:blipFill>
        <p:spPr>
          <a:xfrm>
            <a:off x="0" y="1"/>
            <a:ext cx="9144000" cy="607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6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 descr="IMGP457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r="44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B2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 descr="IMGP7397_r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-238"/>
          <a:stretch/>
        </p:blipFill>
        <p:spPr>
          <a:xfrm>
            <a:off x="0" y="1"/>
            <a:ext cx="9144000" cy="61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2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7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 descr="__IGP0063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51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 descr="_IGP29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5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GoogleView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3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 descr="_IGP29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5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92056" y="0"/>
            <a:ext cx="4495126" cy="939599"/>
          </a:xfrm>
        </p:spPr>
        <p:txBody>
          <a:bodyPr/>
          <a:lstStyle/>
          <a:p>
            <a:r>
              <a:rPr lang="en-US" dirty="0" smtClean="0"/>
              <a:t>Hoist system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96467" y="1096634"/>
            <a:ext cx="4952326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Shaft length </a:t>
            </a:r>
            <a:r>
              <a:rPr lang="en-US" sz="2800" b="1" dirty="0" smtClean="0"/>
              <a:t>1440 m</a:t>
            </a:r>
          </a:p>
          <a:p>
            <a:r>
              <a:rPr lang="en-US" sz="2800" dirty="0" smtClean="0"/>
              <a:t>Rope guided friction hoist</a:t>
            </a:r>
          </a:p>
          <a:p>
            <a:r>
              <a:rPr lang="en-US" sz="2800" dirty="0" smtClean="0"/>
              <a:t>Capacity </a:t>
            </a:r>
            <a:r>
              <a:rPr lang="en-US" sz="2800" b="1" dirty="0" smtClean="0"/>
              <a:t>275 t/h</a:t>
            </a:r>
            <a:r>
              <a:rPr lang="en-US" sz="2800" dirty="0" smtClean="0"/>
              <a:t>; </a:t>
            </a:r>
            <a:r>
              <a:rPr lang="en-US" sz="2800" b="1" dirty="0" smtClean="0"/>
              <a:t>280 s</a:t>
            </a:r>
            <a:r>
              <a:rPr lang="en-US" sz="2800" dirty="0" smtClean="0"/>
              <a:t> cycle</a:t>
            </a:r>
          </a:p>
          <a:p>
            <a:r>
              <a:rPr lang="en-US" sz="2800" dirty="0" smtClean="0"/>
              <a:t>Hoist velocity </a:t>
            </a:r>
            <a:r>
              <a:rPr lang="en-US" sz="2800" b="1" dirty="0" smtClean="0"/>
              <a:t>15.5 m/s</a:t>
            </a:r>
            <a:r>
              <a:rPr lang="en-US" sz="2800" dirty="0" smtClean="0"/>
              <a:t> (ore)</a:t>
            </a:r>
            <a:br>
              <a:rPr lang="en-US" sz="2800" dirty="0" smtClean="0"/>
            </a:br>
            <a:r>
              <a:rPr lang="en-US" sz="2800" b="1" dirty="0" smtClean="0"/>
              <a:t>12.0 m/s </a:t>
            </a:r>
            <a:r>
              <a:rPr lang="en-US" sz="2800" dirty="0" smtClean="0"/>
              <a:t>(people)</a:t>
            </a:r>
          </a:p>
          <a:p>
            <a:r>
              <a:rPr lang="en-US" sz="2800" dirty="0" smtClean="0"/>
              <a:t>6 guide ropes, 4 head ropes, </a:t>
            </a:r>
            <a:br>
              <a:rPr lang="en-US" sz="2800" dirty="0" smtClean="0"/>
            </a:br>
            <a:r>
              <a:rPr lang="en-US" sz="2800" dirty="0" smtClean="0"/>
              <a:t>3 balance ropes</a:t>
            </a:r>
          </a:p>
          <a:p>
            <a:r>
              <a:rPr lang="en-US" sz="2800" dirty="0" smtClean="0"/>
              <a:t>Pulley diameter 4.5 m</a:t>
            </a:r>
          </a:p>
          <a:p>
            <a:r>
              <a:rPr lang="en-US" sz="2800" dirty="0" smtClean="0"/>
              <a:t>Motor </a:t>
            </a:r>
            <a:r>
              <a:rPr lang="en-US" sz="2800" b="1" dirty="0" smtClean="0"/>
              <a:t>2.5 MW</a:t>
            </a:r>
          </a:p>
          <a:p>
            <a:r>
              <a:rPr lang="en-US" sz="2800" b="1" dirty="0" smtClean="0"/>
              <a:t>ABB</a:t>
            </a:r>
            <a:r>
              <a:rPr lang="en-US" sz="2800" dirty="0" smtClean="0"/>
              <a:t>, installed by the mine</a:t>
            </a:r>
            <a:endParaRPr 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 descr="TIMO_shaf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326" y="-21308"/>
            <a:ext cx="4191674" cy="2795815"/>
          </a:xfrm>
          <a:prstGeom prst="rect">
            <a:avLst/>
          </a:prstGeom>
        </p:spPr>
      </p:pic>
      <p:pic>
        <p:nvPicPr>
          <p:cNvPr id="7" name="Picture 6" descr="_IGP30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68" y="4083767"/>
            <a:ext cx="4204532" cy="2784820"/>
          </a:xfrm>
          <a:prstGeom prst="rect">
            <a:avLst/>
          </a:prstGeom>
        </p:spPr>
      </p:pic>
      <p:pic>
        <p:nvPicPr>
          <p:cNvPr id="8" name="Picture 7" descr="_IGP302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68" y="2063535"/>
            <a:ext cx="4204532" cy="27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2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3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 descr="mine ilmakuv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3685" r="3250" b="2987"/>
          <a:stretch/>
        </p:blipFill>
        <p:spPr>
          <a:xfrm>
            <a:off x="0" y="0"/>
            <a:ext cx="9182072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8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_IGP307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3"/>
          <a:stretch/>
        </p:blipFill>
        <p:spPr>
          <a:xfrm>
            <a:off x="0" y="466"/>
            <a:ext cx="9144000" cy="685753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53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5009837" y="5318823"/>
            <a:ext cx="4134164" cy="1225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This pump takes all the water </a:t>
            </a:r>
            <a:br>
              <a:rPr lang="en-US" sz="2400" dirty="0" smtClean="0"/>
            </a:br>
            <a:r>
              <a:rPr lang="en-US" sz="2400" dirty="0" smtClean="0"/>
              <a:t>from 645 m to the surface</a:t>
            </a:r>
            <a:br>
              <a:rPr lang="en-US" sz="2400" dirty="0" smtClean="0"/>
            </a:br>
            <a:r>
              <a:rPr lang="en-US" sz="2400" dirty="0" smtClean="0"/>
              <a:t>(water: 100 m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/h</a:t>
            </a:r>
            <a:br>
              <a:rPr lang="en-US" sz="2400" dirty="0" smtClean="0"/>
            </a:br>
            <a:r>
              <a:rPr lang="en-US" sz="2400" dirty="0" smtClean="0"/>
              <a:t>ventilation: 100 m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/s))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15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_IGP298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3"/>
          <a:stretch/>
        </p:blipFill>
        <p:spPr>
          <a:xfrm>
            <a:off x="0" y="466"/>
            <a:ext cx="9144000" cy="685753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54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643465" y="5131500"/>
            <a:ext cx="6383867" cy="744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The main transformer in the mine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53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 descr="20120312_LAr-LSc@PY-layout_Page_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5185" r="17222" b="14406"/>
          <a:stretch/>
        </p:blipFill>
        <p:spPr>
          <a:xfrm>
            <a:off x="-1" y="-1"/>
            <a:ext cx="9195507" cy="6721478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 rot="19910438">
            <a:off x="4690529" y="1776687"/>
            <a:ext cx="2692400" cy="898780"/>
          </a:xfrm>
          <a:prstGeom prst="fram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Image 7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35" y="194233"/>
            <a:ext cx="3359702" cy="6241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8486" y="3437913"/>
            <a:ext cx="188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 m x 5 m x 5 m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55737" y="2714996"/>
            <a:ext cx="25598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Test </a:t>
            </a:r>
            <a:r>
              <a:rPr lang="en-US" sz="2400" dirty="0" smtClean="0"/>
              <a:t>excavation </a:t>
            </a:r>
            <a:r>
              <a:rPr lang="en-US" sz="2400" dirty="0"/>
              <a:t>for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LAGUNA</a:t>
            </a:r>
            <a:r>
              <a:rPr lang="en-US" sz="2400" dirty="0"/>
              <a:t>-LBNO</a:t>
            </a:r>
          </a:p>
        </p:txBody>
      </p:sp>
    </p:spTree>
    <p:extLst>
      <p:ext uri="{BB962C8B-B14F-4D97-AF65-F5344CB8AC3E}">
        <p14:creationId xmlns:p14="http://schemas.microsoft.com/office/powerpoint/2010/main" val="10952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8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 descr="WT0071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65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 descr="WT0081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6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 descr="STR_4438_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9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5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 descr="d_WT00811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75"/>
          <a:stretch/>
        </p:blipFill>
        <p:spPr>
          <a:xfrm>
            <a:off x="0" y="0"/>
            <a:ext cx="9144000" cy="60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7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IMGP868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7166"/>
          <a:stretch/>
        </p:blipFill>
        <p:spPr>
          <a:xfrm>
            <a:off x="0" y="0"/>
            <a:ext cx="9144000" cy="68863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733" y="265639"/>
            <a:ext cx="855133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Pyhäsalmi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is now a district within the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Pyhäjärvi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municipality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68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Homestake</a:t>
            </a:r>
            <a:r>
              <a:rPr lang="en-US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vs. </a:t>
            </a:r>
            <a:r>
              <a:rPr lang="en-US" cap="none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Pyhäsalmi</a:t>
            </a:r>
            <a:endParaRPr lang="en-US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Site comparison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60</a:t>
            </a:fld>
            <a:endParaRPr lang="en-US"/>
          </a:p>
        </p:txBody>
      </p:sp>
      <p:pic>
        <p:nvPicPr>
          <p:cNvPr id="7" name="Picture 6" descr="LagunaDay1Conference-3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2" t="8013" r="9629"/>
          <a:stretch/>
        </p:blipFill>
        <p:spPr>
          <a:xfrm>
            <a:off x="4820038" y="364770"/>
            <a:ext cx="3866762" cy="3708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22314" y="5392627"/>
            <a:ext cx="5297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thorough comparison between sites was given by </a:t>
            </a:r>
            <a:r>
              <a:rPr lang="en-US" sz="2400" b="1" dirty="0" smtClean="0"/>
              <a:t>Guido </a:t>
            </a:r>
            <a:r>
              <a:rPr lang="en-US" sz="2400" b="1" dirty="0" err="1"/>
              <a:t>Nuiten</a:t>
            </a:r>
            <a:r>
              <a:rPr lang="en-US" sz="2400" b="1" dirty="0"/>
              <a:t> </a:t>
            </a:r>
            <a:r>
              <a:rPr lang="en-US" sz="2000" dirty="0"/>
              <a:t>at </a:t>
            </a:r>
            <a:r>
              <a:rPr lang="en-US" sz="2400" b="1" dirty="0"/>
              <a:t>NNN 2014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10255" y="5792736"/>
            <a:ext cx="244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http://nnn2014.in2p3.</a:t>
            </a:r>
            <a:r>
              <a:rPr lang="en-US" dirty="0" smtClean="0">
                <a:hlinkClick r:id="rId3"/>
              </a:rPr>
              <a:t>fr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2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7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4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65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Thank you for your attention!</a:t>
            </a: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Any questions?</a:t>
            </a:r>
            <a:endParaRPr lang="en-US" dirty="0"/>
          </a:p>
        </p:txBody>
      </p:sp>
      <p:pic>
        <p:nvPicPr>
          <p:cNvPr id="7" name="Picture 6" descr="The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12" y="1343135"/>
            <a:ext cx="2168019" cy="20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66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65184"/>
            <a:ext cx="91440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hydro-pumped-storage in </a:t>
            </a:r>
            <a:r>
              <a:rPr lang="en-US" dirty="0" err="1" smtClean="0"/>
              <a:t>Pyhäsalmi</a:t>
            </a:r>
            <a:r>
              <a:rPr lang="en-US" dirty="0" smtClean="0"/>
              <a:t> mine?</a:t>
            </a:r>
            <a:endParaRPr lang="en-US" dirty="0"/>
          </a:p>
        </p:txBody>
      </p:sp>
      <p:pic>
        <p:nvPicPr>
          <p:cNvPr id="7" name="Picture 6" descr="hydro-pumped-storag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138" y="2054583"/>
            <a:ext cx="57658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7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 descr="a_WT00814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7" b="-1319"/>
          <a:stretch/>
        </p:blipFill>
        <p:spPr>
          <a:xfrm>
            <a:off x="0" y="-33866"/>
            <a:ext cx="9144000" cy="617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4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 descr="b_WT00812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96"/>
          <a:stretch/>
        </p:blipFill>
        <p:spPr>
          <a:xfrm>
            <a:off x="0" y="0"/>
            <a:ext cx="9144000" cy="606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3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6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 descr="c_WT0081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" b="-1228"/>
          <a:stretch/>
        </p:blipFill>
        <p:spPr>
          <a:xfrm>
            <a:off x="0" y="0"/>
            <a:ext cx="9144000" cy="613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3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__WHT35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102627"/>
          </a:xfrm>
          <a:prstGeom prst="rect">
            <a:avLst/>
          </a:prstGeom>
        </p:spPr>
      </p:pic>
      <p:pic>
        <p:nvPicPr>
          <p:cNvPr id="6" name="Picture 5" descr="140px-Pyhäjärvi.sijainti.suomi.2008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64" y="139716"/>
            <a:ext cx="1778000" cy="3098800"/>
          </a:xfrm>
          <a:prstGeom prst="rect">
            <a:avLst/>
          </a:prstGeom>
        </p:spPr>
      </p:pic>
      <p:pic>
        <p:nvPicPr>
          <p:cNvPr id="7" name="Picture 6" descr="Pyhäjärvi_vaakun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3" y="70905"/>
            <a:ext cx="1207251" cy="13641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0502" y="434974"/>
            <a:ext cx="31542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Pyhäjärvi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18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5B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 descr="d_WT00811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75"/>
          <a:stretch/>
        </p:blipFill>
        <p:spPr>
          <a:xfrm>
            <a:off x="0" y="0"/>
            <a:ext cx="9144000" cy="60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1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 descr="IMGP06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 descr="_IGP31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457" y="0"/>
            <a:ext cx="4996543" cy="6858000"/>
          </a:xfrm>
          <a:prstGeom prst="rect">
            <a:avLst/>
          </a:prstGeom>
        </p:spPr>
      </p:pic>
      <p:pic>
        <p:nvPicPr>
          <p:cNvPr id="6" name="Picture 5" descr="_IGP31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7" y="0"/>
            <a:ext cx="4913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8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 descr="IMGP96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55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74</a:t>
            </a:fld>
            <a:endParaRPr lang="en-US"/>
          </a:p>
        </p:txBody>
      </p:sp>
      <p:pic>
        <p:nvPicPr>
          <p:cNvPr id="5" name="Picture 4" descr="IMGP967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76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75</a:t>
            </a:fld>
            <a:endParaRPr lang="en-US"/>
          </a:p>
        </p:txBody>
      </p:sp>
      <p:pic>
        <p:nvPicPr>
          <p:cNvPr id="5" name="Picture 4" descr="30-cu.ft.Minec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448"/>
            <a:ext cx="9144000" cy="50406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93874" y="4889950"/>
            <a:ext cx="14714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0.85 m</a:t>
            </a:r>
            <a:r>
              <a:rPr lang="en-US" sz="3200" baseline="30000" dirty="0" smtClean="0">
                <a:solidFill>
                  <a:srgbClr val="000090"/>
                </a:solidFill>
              </a:rPr>
              <a:t>3</a:t>
            </a:r>
            <a:endParaRPr lang="en-US" sz="3200" baseline="30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6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73" descr="H:\OMAT\Esite\Esitteen 06 kuvat\Kannen kuvat\Alta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371"/>
            <a:ext cx="9144000" cy="7082911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75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19188"/>
            </a:gs>
            <a:gs pos="100000">
              <a:srgbClr val="FFFFF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FroST, Oct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W.H.Trzaska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2BBF2-E060-564D-8F2D-A2FB74D0A53A}" type="slidenum">
              <a:rPr lang="en-US" smtClean="0"/>
              <a:t>9</a:t>
            </a:fld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7732" y="294881"/>
            <a:ext cx="4476748" cy="85725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Pyhäsalmi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mine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7" descr="calliolab-profi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0"/>
          <a:stretch/>
        </p:blipFill>
        <p:spPr>
          <a:xfrm>
            <a:off x="6333081" y="0"/>
            <a:ext cx="2827853" cy="6885688"/>
          </a:xfrm>
          <a:prstGeom prst="rect">
            <a:avLst/>
          </a:prstGeom>
        </p:spPr>
      </p:pic>
      <p:pic>
        <p:nvPicPr>
          <p:cNvPr id="5" name="Picture 4" descr="mine ilmakuv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3685" r="3250" b="2987"/>
          <a:stretch/>
        </p:blipFill>
        <p:spPr>
          <a:xfrm>
            <a:off x="44452" y="1075069"/>
            <a:ext cx="6237822" cy="3968751"/>
          </a:xfrm>
          <a:prstGeom prst="rect">
            <a:avLst/>
          </a:prstGeom>
        </p:spPr>
      </p:pic>
      <p:pic>
        <p:nvPicPr>
          <p:cNvPr id="9" name="Picture 8" descr="IMG_016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" y="1075069"/>
            <a:ext cx="6247707" cy="4167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0890" y="60939"/>
            <a:ext cx="1964867" cy="93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8701</TotalTime>
  <Words>1017</Words>
  <Application>Microsoft Macintosh PowerPoint</Application>
  <PresentationFormat>On-screen Show (4:3)</PresentationFormat>
  <Paragraphs>322</Paragraphs>
  <Slides>75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THEIA in Finland Pyhäsami mine as a possible site for WbLS detector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Annual yield and grade of concentrates</vt:lpstr>
      <vt:lpstr>Transported by rail to Kokkola harbor and to domestic smelters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Construction Time, Costing, and Operation</vt:lpstr>
      <vt:lpstr>Source of our know-how </vt:lpstr>
      <vt:lpstr>PowerPoint Presentation</vt:lpstr>
      <vt:lpstr>LAGUNA-LBNO (Grant Agreement No. 284518) - Deliverables</vt:lpstr>
      <vt:lpstr>A 50 kton LSc in Pyhäsalmi</vt:lpstr>
      <vt:lpstr>Why excavation costs  in Pyhäsalmi are so low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Hoist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Homestake vs. Pyhäsalmi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Jyväskylä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LAGUNA (progress since December 2011)</dc:title>
  <dc:creator>Wladyslaw Trzaska</dc:creator>
  <cp:lastModifiedBy>Wladyslaw Trzaska</cp:lastModifiedBy>
  <cp:revision>340</cp:revision>
  <dcterms:created xsi:type="dcterms:W3CDTF">2012-04-19T11:48:14Z</dcterms:created>
  <dcterms:modified xsi:type="dcterms:W3CDTF">2016-10-23T10:25:56Z</dcterms:modified>
</cp:coreProperties>
</file>