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6" r:id="rId4"/>
    <p:sldId id="258" r:id="rId5"/>
    <p:sldId id="259" r:id="rId6"/>
    <p:sldId id="260" r:id="rId7"/>
    <p:sldId id="261" r:id="rId8"/>
    <p:sldId id="262" r:id="rId9"/>
    <p:sldId id="263" r:id="rId10"/>
    <p:sldId id="264" r:id="rId11"/>
    <p:sldId id="265"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54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61A516C6-F4E9-47B4-BA44-A557C774052E}" type="datetimeFigureOut">
              <a:rPr lang="en-US" smtClean="0"/>
              <a:t>10/22/2016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367A0D71-F9B7-457F-AD2B-F81A716874A4}" type="slidenum">
              <a:rPr lang="en-US" smtClean="0"/>
              <a:t>‹#›</a:t>
            </a:fld>
            <a:endParaRPr lang="en-US"/>
          </a:p>
        </p:txBody>
      </p:sp>
    </p:spTree>
    <p:extLst>
      <p:ext uri="{BB962C8B-B14F-4D97-AF65-F5344CB8AC3E}">
        <p14:creationId xmlns:p14="http://schemas.microsoft.com/office/powerpoint/2010/main" val="14039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A409DE-FEE9-4602-9C74-C248DB2815F5}" type="datetime1">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E9D1A-854B-4D6B-996D-855E8249D192}" type="slidenum">
              <a:rPr lang="en-US" smtClean="0"/>
              <a:t>‹#›</a:t>
            </a:fld>
            <a:endParaRPr lang="en-US"/>
          </a:p>
        </p:txBody>
      </p:sp>
    </p:spTree>
    <p:extLst>
      <p:ext uri="{BB962C8B-B14F-4D97-AF65-F5344CB8AC3E}">
        <p14:creationId xmlns:p14="http://schemas.microsoft.com/office/powerpoint/2010/main" val="90091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EFEB4-3224-49DB-82D1-DBA177201FE2}" type="datetime1">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E9D1A-854B-4D6B-996D-855E8249D192}" type="slidenum">
              <a:rPr lang="en-US" smtClean="0"/>
              <a:t>‹#›</a:t>
            </a:fld>
            <a:endParaRPr lang="en-US"/>
          </a:p>
        </p:txBody>
      </p:sp>
    </p:spTree>
    <p:extLst>
      <p:ext uri="{BB962C8B-B14F-4D97-AF65-F5344CB8AC3E}">
        <p14:creationId xmlns:p14="http://schemas.microsoft.com/office/powerpoint/2010/main" val="58238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2F102-4575-4908-8F2E-4A22EA35EA03}" type="datetime1">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E9D1A-854B-4D6B-996D-855E8249D192}" type="slidenum">
              <a:rPr lang="en-US" smtClean="0"/>
              <a:t>‹#›</a:t>
            </a:fld>
            <a:endParaRPr lang="en-US"/>
          </a:p>
        </p:txBody>
      </p:sp>
    </p:spTree>
    <p:extLst>
      <p:ext uri="{BB962C8B-B14F-4D97-AF65-F5344CB8AC3E}">
        <p14:creationId xmlns:p14="http://schemas.microsoft.com/office/powerpoint/2010/main" val="497584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EE8C05-0619-4C3B-B6E1-3247BBD3658E}" type="datetime1">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E9D1A-854B-4D6B-996D-855E8249D192}" type="slidenum">
              <a:rPr lang="en-US" smtClean="0"/>
              <a:t>‹#›</a:t>
            </a:fld>
            <a:endParaRPr lang="en-US"/>
          </a:p>
        </p:txBody>
      </p:sp>
    </p:spTree>
    <p:extLst>
      <p:ext uri="{BB962C8B-B14F-4D97-AF65-F5344CB8AC3E}">
        <p14:creationId xmlns:p14="http://schemas.microsoft.com/office/powerpoint/2010/main" val="1402462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6C1313-2C21-4B44-86FF-E306E5BB90E1}" type="datetime1">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E9D1A-854B-4D6B-996D-855E8249D192}" type="slidenum">
              <a:rPr lang="en-US" smtClean="0"/>
              <a:t>‹#›</a:t>
            </a:fld>
            <a:endParaRPr lang="en-US"/>
          </a:p>
        </p:txBody>
      </p:sp>
    </p:spTree>
    <p:extLst>
      <p:ext uri="{BB962C8B-B14F-4D97-AF65-F5344CB8AC3E}">
        <p14:creationId xmlns:p14="http://schemas.microsoft.com/office/powerpoint/2010/main" val="101275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7B4F52-65B3-424F-8C01-BA46EC33B838}" type="datetime1">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E9D1A-854B-4D6B-996D-855E8249D192}" type="slidenum">
              <a:rPr lang="en-US" smtClean="0"/>
              <a:t>‹#›</a:t>
            </a:fld>
            <a:endParaRPr lang="en-US"/>
          </a:p>
        </p:txBody>
      </p:sp>
    </p:spTree>
    <p:extLst>
      <p:ext uri="{BB962C8B-B14F-4D97-AF65-F5344CB8AC3E}">
        <p14:creationId xmlns:p14="http://schemas.microsoft.com/office/powerpoint/2010/main" val="269083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3500C9-FC6B-4ADB-A7A9-943340950FAE}" type="datetime1">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E9D1A-854B-4D6B-996D-855E8249D192}" type="slidenum">
              <a:rPr lang="en-US" smtClean="0"/>
              <a:t>‹#›</a:t>
            </a:fld>
            <a:endParaRPr lang="en-US"/>
          </a:p>
        </p:txBody>
      </p:sp>
    </p:spTree>
    <p:extLst>
      <p:ext uri="{BB962C8B-B14F-4D97-AF65-F5344CB8AC3E}">
        <p14:creationId xmlns:p14="http://schemas.microsoft.com/office/powerpoint/2010/main" val="105721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DE8227-E931-4ACF-9B47-4D35425B33F0}" type="datetime1">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E9D1A-854B-4D6B-996D-855E8249D192}" type="slidenum">
              <a:rPr lang="en-US" smtClean="0"/>
              <a:t>‹#›</a:t>
            </a:fld>
            <a:endParaRPr lang="en-US"/>
          </a:p>
        </p:txBody>
      </p:sp>
    </p:spTree>
    <p:extLst>
      <p:ext uri="{BB962C8B-B14F-4D97-AF65-F5344CB8AC3E}">
        <p14:creationId xmlns:p14="http://schemas.microsoft.com/office/powerpoint/2010/main" val="2999018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47B87-E91E-4FBA-A5C0-5A4E73ABC131}" type="datetime1">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E9D1A-854B-4D6B-996D-855E8249D192}" type="slidenum">
              <a:rPr lang="en-US" smtClean="0"/>
              <a:t>‹#›</a:t>
            </a:fld>
            <a:endParaRPr lang="en-US"/>
          </a:p>
        </p:txBody>
      </p:sp>
    </p:spTree>
    <p:extLst>
      <p:ext uri="{BB962C8B-B14F-4D97-AF65-F5344CB8AC3E}">
        <p14:creationId xmlns:p14="http://schemas.microsoft.com/office/powerpoint/2010/main" val="380127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A24BC6-56BF-4FD6-B4EB-5636CD6CF4FA}" type="datetime1">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E9D1A-854B-4D6B-996D-855E8249D192}" type="slidenum">
              <a:rPr lang="en-US" smtClean="0"/>
              <a:t>‹#›</a:t>
            </a:fld>
            <a:endParaRPr lang="en-US"/>
          </a:p>
        </p:txBody>
      </p:sp>
    </p:spTree>
    <p:extLst>
      <p:ext uri="{BB962C8B-B14F-4D97-AF65-F5344CB8AC3E}">
        <p14:creationId xmlns:p14="http://schemas.microsoft.com/office/powerpoint/2010/main" val="160888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C8FF4-D417-4192-9E82-8AA9DBBA6649}" type="datetime1">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E9D1A-854B-4D6B-996D-855E8249D192}" type="slidenum">
              <a:rPr lang="en-US" smtClean="0"/>
              <a:t>‹#›</a:t>
            </a:fld>
            <a:endParaRPr lang="en-US"/>
          </a:p>
        </p:txBody>
      </p:sp>
    </p:spTree>
    <p:extLst>
      <p:ext uri="{BB962C8B-B14F-4D97-AF65-F5344CB8AC3E}">
        <p14:creationId xmlns:p14="http://schemas.microsoft.com/office/powerpoint/2010/main" val="377833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BA4B7-9D5C-42AD-B04C-D1963A8A44A1}" type="datetime1">
              <a:rPr lang="en-US" smtClean="0"/>
              <a:t>10/22/2016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E9D1A-854B-4D6B-996D-855E8249D192}" type="slidenum">
              <a:rPr lang="en-US" smtClean="0"/>
              <a:t>‹#›</a:t>
            </a:fld>
            <a:endParaRPr lang="en-US"/>
          </a:p>
        </p:txBody>
      </p:sp>
    </p:spTree>
    <p:extLst>
      <p:ext uri="{BB962C8B-B14F-4D97-AF65-F5344CB8AC3E}">
        <p14:creationId xmlns:p14="http://schemas.microsoft.com/office/powerpoint/2010/main" val="913073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057399"/>
          </a:xfrm>
        </p:spPr>
        <p:txBody>
          <a:bodyPr>
            <a:normAutofit/>
          </a:bodyPr>
          <a:lstStyle/>
          <a:p>
            <a:r>
              <a:rPr lang="en-US" sz="3200" b="1" u="sng" dirty="0" smtClean="0">
                <a:solidFill>
                  <a:srgbClr val="0070C0"/>
                </a:solidFill>
              </a:rPr>
              <a:t>The Theia Detector Excavation – </a:t>
            </a:r>
            <a:br>
              <a:rPr lang="en-US" sz="3200" b="1" u="sng" dirty="0" smtClean="0">
                <a:solidFill>
                  <a:srgbClr val="0070C0"/>
                </a:solidFill>
              </a:rPr>
            </a:br>
            <a:r>
              <a:rPr lang="en-US" sz="3200" b="1" u="sng" dirty="0" smtClean="0">
                <a:solidFill>
                  <a:srgbClr val="0070C0"/>
                </a:solidFill>
              </a:rPr>
              <a:t>Input from the LBNE Water Cerenkov </a:t>
            </a:r>
            <a:r>
              <a:rPr lang="en-US" sz="3200" b="1" u="sng" dirty="0" smtClean="0">
                <a:solidFill>
                  <a:srgbClr val="0070C0"/>
                </a:solidFill>
              </a:rPr>
              <a:t>Detector Design Report </a:t>
            </a:r>
            <a:endParaRPr lang="en-US" sz="3200" b="1" u="sng" dirty="0">
              <a:solidFill>
                <a:srgbClr val="0070C0"/>
              </a:solidFill>
            </a:endParaRPr>
          </a:p>
        </p:txBody>
      </p:sp>
      <p:sp>
        <p:nvSpPr>
          <p:cNvPr id="3" name="Subtitle 2"/>
          <p:cNvSpPr>
            <a:spLocks noGrp="1"/>
          </p:cNvSpPr>
          <p:nvPr>
            <p:ph type="subTitle" idx="1"/>
          </p:nvPr>
        </p:nvSpPr>
        <p:spPr/>
        <p:txBody>
          <a:bodyPr>
            <a:normAutofit/>
          </a:bodyPr>
          <a:lstStyle/>
          <a:p>
            <a:r>
              <a:rPr lang="en-US" sz="1600" b="1" dirty="0" smtClean="0">
                <a:solidFill>
                  <a:srgbClr val="0070C0"/>
                </a:solidFill>
              </a:rPr>
              <a:t>Kenneth </a:t>
            </a:r>
            <a:r>
              <a:rPr lang="en-US" sz="1600" b="1" dirty="0" err="1" smtClean="0">
                <a:solidFill>
                  <a:srgbClr val="0070C0"/>
                </a:solidFill>
              </a:rPr>
              <a:t>Lande</a:t>
            </a:r>
            <a:endParaRPr lang="en-US" sz="1600" b="1" dirty="0" smtClean="0">
              <a:solidFill>
                <a:srgbClr val="0070C0"/>
              </a:solidFill>
            </a:endParaRPr>
          </a:p>
          <a:p>
            <a:r>
              <a:rPr lang="en-US" sz="1600" b="1" dirty="0" smtClean="0">
                <a:solidFill>
                  <a:srgbClr val="0070C0"/>
                </a:solidFill>
              </a:rPr>
              <a:t>University of Pennsylvania</a:t>
            </a:r>
          </a:p>
          <a:p>
            <a:endParaRPr lang="en-US" sz="1600" b="1" dirty="0">
              <a:solidFill>
                <a:srgbClr val="0070C0"/>
              </a:solidFill>
            </a:endParaRPr>
          </a:p>
          <a:p>
            <a:r>
              <a:rPr lang="en-US" sz="1600" b="1" dirty="0" smtClean="0">
                <a:solidFill>
                  <a:srgbClr val="0070C0"/>
                </a:solidFill>
              </a:rPr>
              <a:t>FROST Workshop</a:t>
            </a:r>
          </a:p>
          <a:p>
            <a:r>
              <a:rPr lang="en-US" sz="1600" b="1" dirty="0" smtClean="0">
                <a:solidFill>
                  <a:srgbClr val="0070C0"/>
                </a:solidFill>
              </a:rPr>
              <a:t>Mainz, 23 October 2016</a:t>
            </a:r>
            <a:endParaRPr lang="en-US" sz="1600" b="1" dirty="0">
              <a:solidFill>
                <a:srgbClr val="0070C0"/>
              </a:solidFill>
            </a:endParaRPr>
          </a:p>
        </p:txBody>
      </p:sp>
      <p:sp>
        <p:nvSpPr>
          <p:cNvPr id="4" name="Slide Number Placeholder 3"/>
          <p:cNvSpPr>
            <a:spLocks noGrp="1"/>
          </p:cNvSpPr>
          <p:nvPr>
            <p:ph type="sldNum" sz="quarter" idx="12"/>
          </p:nvPr>
        </p:nvSpPr>
        <p:spPr/>
        <p:txBody>
          <a:bodyPr/>
          <a:lstStyle/>
          <a:p>
            <a:fld id="{9EBE9D1A-854B-4D6B-996D-855E8249D192}" type="slidenum">
              <a:rPr lang="en-US" smtClean="0"/>
              <a:t>1</a:t>
            </a:fld>
            <a:endParaRPr lang="en-US"/>
          </a:p>
        </p:txBody>
      </p:sp>
    </p:spTree>
    <p:extLst>
      <p:ext uri="{BB962C8B-B14F-4D97-AF65-F5344CB8AC3E}">
        <p14:creationId xmlns:p14="http://schemas.microsoft.com/office/powerpoint/2010/main" val="105657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500" b="1" u="sng" dirty="0" smtClean="0">
                <a:solidFill>
                  <a:srgbClr val="0070C0"/>
                </a:solidFill>
              </a:rPr>
              <a:t>200 </a:t>
            </a:r>
            <a:r>
              <a:rPr lang="en-US" sz="2500" b="1" u="sng" dirty="0" err="1" smtClean="0">
                <a:solidFill>
                  <a:srgbClr val="0070C0"/>
                </a:solidFill>
              </a:rPr>
              <a:t>kt</a:t>
            </a:r>
            <a:r>
              <a:rPr lang="en-US" sz="2500" b="1" u="sng" dirty="0" smtClean="0">
                <a:solidFill>
                  <a:srgbClr val="0070C0"/>
                </a:solidFill>
              </a:rPr>
              <a:t> Underground Facilities &amp; Comments for </a:t>
            </a:r>
            <a:r>
              <a:rPr lang="en-US" sz="2500" b="1" u="sng" dirty="0" err="1" smtClean="0">
                <a:solidFill>
                  <a:srgbClr val="0070C0"/>
                </a:solidFill>
              </a:rPr>
              <a:t>WbLS</a:t>
            </a:r>
            <a:r>
              <a:rPr lang="en-US" sz="2500" b="1" u="sng" dirty="0" smtClean="0">
                <a:solidFill>
                  <a:srgbClr val="0070C0"/>
                </a:solidFill>
              </a:rPr>
              <a:t> Plan</a:t>
            </a:r>
            <a:endParaRPr lang="en-US" sz="2500" b="1" u="sng" dirty="0">
              <a:solidFill>
                <a:srgbClr val="0070C0"/>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11064"/>
            <a:ext cx="4038600" cy="4504234"/>
          </a:xfrm>
        </p:spPr>
      </p:pic>
      <p:sp>
        <p:nvSpPr>
          <p:cNvPr id="4" name="Content Placeholder 3"/>
          <p:cNvSpPr>
            <a:spLocks noGrp="1"/>
          </p:cNvSpPr>
          <p:nvPr>
            <p:ph sz="half" idx="2"/>
          </p:nvPr>
        </p:nvSpPr>
        <p:spPr/>
        <p:txBody>
          <a:bodyPr>
            <a:normAutofit/>
          </a:bodyPr>
          <a:lstStyle/>
          <a:p>
            <a:r>
              <a:rPr lang="en-US" sz="1400" b="1" dirty="0" smtClean="0">
                <a:solidFill>
                  <a:srgbClr val="C00000"/>
                </a:solidFill>
              </a:rPr>
              <a:t>Temperatures – The rock is ~32</a:t>
            </a:r>
            <a:r>
              <a:rPr lang="en-US" sz="1400" b="1" baseline="30000" dirty="0" smtClean="0">
                <a:solidFill>
                  <a:srgbClr val="C00000"/>
                </a:solidFill>
              </a:rPr>
              <a:t>o</a:t>
            </a:r>
            <a:r>
              <a:rPr lang="en-US" sz="1400" b="1" dirty="0" smtClean="0">
                <a:solidFill>
                  <a:srgbClr val="C00000"/>
                </a:solidFill>
              </a:rPr>
              <a:t>C and the circulating air is ~20</a:t>
            </a:r>
            <a:r>
              <a:rPr lang="en-US" sz="1400" b="1" baseline="30000" dirty="0" smtClean="0">
                <a:solidFill>
                  <a:srgbClr val="C00000"/>
                </a:solidFill>
              </a:rPr>
              <a:t>o</a:t>
            </a:r>
            <a:r>
              <a:rPr lang="en-US" sz="1400" b="1" dirty="0" smtClean="0">
                <a:solidFill>
                  <a:srgbClr val="C00000"/>
                </a:solidFill>
              </a:rPr>
              <a:t>C.  The WCD plan was to set the detector fill at 13</a:t>
            </a:r>
            <a:r>
              <a:rPr lang="en-US" sz="1400" b="1" baseline="30000" dirty="0" smtClean="0">
                <a:solidFill>
                  <a:srgbClr val="C00000"/>
                </a:solidFill>
              </a:rPr>
              <a:t>o</a:t>
            </a:r>
            <a:r>
              <a:rPr lang="en-US" sz="1400" b="1" dirty="0" smtClean="0">
                <a:solidFill>
                  <a:srgbClr val="C00000"/>
                </a:solidFill>
              </a:rPr>
              <a:t>C.  This created a very large cooling power demand – see table. The dominant heat flow into the detector was from the top rather from the rock sides.  If the </a:t>
            </a:r>
            <a:r>
              <a:rPr lang="en-US" sz="1400" b="1" dirty="0" err="1" smtClean="0">
                <a:solidFill>
                  <a:srgbClr val="C00000"/>
                </a:solidFill>
              </a:rPr>
              <a:t>WbLS</a:t>
            </a:r>
            <a:r>
              <a:rPr lang="en-US" sz="1400" b="1" dirty="0" smtClean="0">
                <a:solidFill>
                  <a:srgbClr val="C00000"/>
                </a:solidFill>
              </a:rPr>
              <a:t> is to be operated appreciably below 20</a:t>
            </a:r>
            <a:r>
              <a:rPr lang="en-US" sz="1400" b="1" baseline="30000" dirty="0" smtClean="0">
                <a:solidFill>
                  <a:srgbClr val="C00000"/>
                </a:solidFill>
              </a:rPr>
              <a:t>o</a:t>
            </a:r>
            <a:r>
              <a:rPr lang="en-US" sz="1400" b="1" dirty="0" smtClean="0">
                <a:solidFill>
                  <a:srgbClr val="C00000"/>
                </a:solidFill>
              </a:rPr>
              <a:t>C, then it might be prudent to install a thick insulating top cover.</a:t>
            </a:r>
          </a:p>
          <a:p>
            <a:endParaRPr lang="en-US" sz="1400" b="1" dirty="0">
              <a:solidFill>
                <a:srgbClr val="C00000"/>
              </a:solidFill>
            </a:endParaRPr>
          </a:p>
          <a:p>
            <a:r>
              <a:rPr lang="en-US" sz="1400" b="1" dirty="0" smtClean="0">
                <a:solidFill>
                  <a:srgbClr val="C00000"/>
                </a:solidFill>
              </a:rPr>
              <a:t>Also, the total detector power requirements should be carefully evaluated. Excessive power capacity can be a steep driver of conventional facilities cost.</a:t>
            </a:r>
          </a:p>
          <a:p>
            <a:endParaRPr lang="en-US" sz="1400" b="1" dirty="0">
              <a:solidFill>
                <a:srgbClr val="C00000"/>
              </a:solidFill>
            </a:endParaRPr>
          </a:p>
          <a:p>
            <a:r>
              <a:rPr lang="en-US" sz="1400" b="1" dirty="0" smtClean="0">
                <a:solidFill>
                  <a:srgbClr val="C00000"/>
                </a:solidFill>
              </a:rPr>
              <a:t>Similar comments apply to maximum people occupancy.</a:t>
            </a:r>
            <a:endParaRPr lang="en-US" sz="1400" b="1" dirty="0">
              <a:solidFill>
                <a:srgbClr val="C00000"/>
              </a:solidFill>
            </a:endParaRPr>
          </a:p>
        </p:txBody>
      </p:sp>
      <p:sp>
        <p:nvSpPr>
          <p:cNvPr id="3" name="Slide Number Placeholder 2"/>
          <p:cNvSpPr>
            <a:spLocks noGrp="1"/>
          </p:cNvSpPr>
          <p:nvPr>
            <p:ph type="sldNum" sz="quarter" idx="12"/>
          </p:nvPr>
        </p:nvSpPr>
        <p:spPr/>
        <p:txBody>
          <a:bodyPr/>
          <a:lstStyle/>
          <a:p>
            <a:fld id="{9EBE9D1A-854B-4D6B-996D-855E8249D192}" type="slidenum">
              <a:rPr lang="en-US" smtClean="0"/>
              <a:t>10</a:t>
            </a:fld>
            <a:endParaRPr lang="en-US"/>
          </a:p>
        </p:txBody>
      </p:sp>
    </p:spTree>
    <p:extLst>
      <p:ext uri="{BB962C8B-B14F-4D97-AF65-F5344CB8AC3E}">
        <p14:creationId xmlns:p14="http://schemas.microsoft.com/office/powerpoint/2010/main" val="93123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u="sng" dirty="0" smtClean="0">
                <a:solidFill>
                  <a:srgbClr val="0070C0"/>
                </a:solidFill>
              </a:rPr>
              <a:t>Summary</a:t>
            </a:r>
            <a:endParaRPr lang="en-US" sz="2400" b="1" u="sng" dirty="0">
              <a:solidFill>
                <a:srgbClr val="0070C0"/>
              </a:solidFill>
            </a:endParaRPr>
          </a:p>
        </p:txBody>
      </p:sp>
      <p:sp>
        <p:nvSpPr>
          <p:cNvPr id="3" name="Content Placeholder 2"/>
          <p:cNvSpPr>
            <a:spLocks noGrp="1"/>
          </p:cNvSpPr>
          <p:nvPr>
            <p:ph idx="1"/>
          </p:nvPr>
        </p:nvSpPr>
        <p:spPr>
          <a:xfrm>
            <a:off x="533400" y="914400"/>
            <a:ext cx="8229600" cy="5135563"/>
          </a:xfrm>
        </p:spPr>
        <p:txBody>
          <a:bodyPr>
            <a:normAutofit/>
          </a:bodyPr>
          <a:lstStyle/>
          <a:p>
            <a:pPr>
              <a:buAutoNum type="arabicParenR"/>
            </a:pPr>
            <a:r>
              <a:rPr lang="en-US" sz="1600" b="1" dirty="0" smtClean="0"/>
              <a:t>The Sanford (</a:t>
            </a:r>
            <a:r>
              <a:rPr lang="en-US" sz="1600" b="1" dirty="0" err="1" smtClean="0"/>
              <a:t>Homestake</a:t>
            </a:r>
            <a:r>
              <a:rPr lang="en-US" sz="1600" b="1" dirty="0" smtClean="0"/>
              <a:t>) rock has been extensively investigated and found capable of stable excavations of over 65 m diameter.  These studies include a significant number of test bores and rock core studies as well as investigations by the Large Cavern Advisory Board.  Finally, the proposed rock location is very close </a:t>
            </a:r>
            <a:r>
              <a:rPr lang="en-US" sz="1600" b="1" dirty="0" smtClean="0"/>
              <a:t>to and </a:t>
            </a:r>
            <a:r>
              <a:rPr lang="en-US" sz="1600" b="1" dirty="0" smtClean="0"/>
              <a:t>in the same rock formation as the Chlorine Solar Neutrino Detector, which was excavated in 1965 and remained in its original state </a:t>
            </a:r>
            <a:r>
              <a:rPr lang="en-US" sz="1600" b="1" dirty="0" smtClean="0"/>
              <a:t>with no rock failure until </a:t>
            </a:r>
            <a:r>
              <a:rPr lang="en-US" sz="1600" b="1" dirty="0" smtClean="0"/>
              <a:t>2010 when it was converted into the LUX experiment.</a:t>
            </a:r>
          </a:p>
          <a:p>
            <a:pPr>
              <a:buAutoNum type="arabicParenR"/>
            </a:pPr>
            <a:endParaRPr lang="en-US" sz="1600" b="1" dirty="0" smtClean="0"/>
          </a:p>
          <a:p>
            <a:pPr>
              <a:buAutoNum type="arabicParenR"/>
            </a:pPr>
            <a:r>
              <a:rPr lang="en-US" sz="1600" b="1" dirty="0" smtClean="0"/>
              <a:t>  Detailed rock excavation studies for a 100 – 300 </a:t>
            </a:r>
            <a:r>
              <a:rPr lang="en-US" sz="1600" b="1" dirty="0" err="1" smtClean="0"/>
              <a:t>kt</a:t>
            </a:r>
            <a:r>
              <a:rPr lang="en-US" sz="1600" b="1" dirty="0" smtClean="0"/>
              <a:t> chamber have been carried out by Golder Associates, a respected mine construction firm.</a:t>
            </a:r>
          </a:p>
          <a:p>
            <a:pPr>
              <a:buAutoNum type="arabicParenR"/>
            </a:pPr>
            <a:endParaRPr lang="en-US" sz="1600" b="1" dirty="0" smtClean="0"/>
          </a:p>
          <a:p>
            <a:pPr>
              <a:buAutoNum type="arabicParenR"/>
            </a:pPr>
            <a:r>
              <a:rPr lang="en-US" sz="1600" b="1" dirty="0" smtClean="0"/>
              <a:t>The chamber site is deep, ~1450 m of rock, and so well shielded from cosmic rays.  It is also in the forthcoming intense long range neutrino beam from </a:t>
            </a:r>
            <a:r>
              <a:rPr lang="en-US" sz="1600" b="1" dirty="0" err="1" smtClean="0"/>
              <a:t>Fermilab</a:t>
            </a:r>
            <a:r>
              <a:rPr lang="en-US" sz="1600" b="1" dirty="0" smtClean="0"/>
              <a:t>.  That permits neutrino beam studies during beam pulse on time and non-beam physics between pulses.</a:t>
            </a:r>
          </a:p>
          <a:p>
            <a:pPr>
              <a:buAutoNum type="arabicParenR"/>
            </a:pPr>
            <a:endParaRPr lang="en-US" sz="1600" b="1" dirty="0" smtClean="0"/>
          </a:p>
          <a:p>
            <a:pPr>
              <a:buAutoNum type="arabicParenR"/>
            </a:pPr>
            <a:r>
              <a:rPr lang="en-US" sz="1600" b="1" dirty="0" smtClean="0"/>
              <a:t>The Sanford Lab is a purely scientific endeavor involving multiple experimental groups in a comfortable and pleasant research setting.</a:t>
            </a:r>
          </a:p>
          <a:p>
            <a:pPr>
              <a:buAutoNum type="arabicParenR"/>
            </a:pPr>
            <a:endParaRPr lang="en-US" sz="1600" dirty="0" smtClean="0"/>
          </a:p>
          <a:p>
            <a:pPr>
              <a:buAutoNum type="arabicParenR"/>
            </a:pPr>
            <a:endParaRPr lang="en-US" sz="1600" dirty="0"/>
          </a:p>
        </p:txBody>
      </p:sp>
      <p:sp>
        <p:nvSpPr>
          <p:cNvPr id="4" name="Slide Number Placeholder 3"/>
          <p:cNvSpPr>
            <a:spLocks noGrp="1"/>
          </p:cNvSpPr>
          <p:nvPr>
            <p:ph type="sldNum" sz="quarter" idx="12"/>
          </p:nvPr>
        </p:nvSpPr>
        <p:spPr/>
        <p:txBody>
          <a:bodyPr/>
          <a:lstStyle/>
          <a:p>
            <a:fld id="{9EBE9D1A-854B-4D6B-996D-855E8249D192}" type="slidenum">
              <a:rPr lang="en-US" smtClean="0"/>
              <a:t>11</a:t>
            </a:fld>
            <a:endParaRPr lang="en-US"/>
          </a:p>
        </p:txBody>
      </p:sp>
    </p:spTree>
    <p:extLst>
      <p:ext uri="{BB962C8B-B14F-4D97-AF65-F5344CB8AC3E}">
        <p14:creationId xmlns:p14="http://schemas.microsoft.com/office/powerpoint/2010/main" val="2251115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sz="2400" dirty="0" smtClean="0"/>
              <a:t/>
            </a:r>
            <a:br>
              <a:rPr lang="en-US" sz="2400" dirty="0" smtClean="0"/>
            </a:br>
            <a:r>
              <a:rPr lang="en-US" sz="2400" b="1" u="sng" dirty="0" smtClean="0">
                <a:solidFill>
                  <a:srgbClr val="0070C0"/>
                </a:solidFill>
              </a:rPr>
              <a:t>Between 2006 – 2011, we designed </a:t>
            </a:r>
            <a:br>
              <a:rPr lang="en-US" sz="2400" b="1" u="sng" dirty="0" smtClean="0">
                <a:solidFill>
                  <a:srgbClr val="0070C0"/>
                </a:solidFill>
              </a:rPr>
            </a:br>
            <a:r>
              <a:rPr lang="en-US" sz="2400" b="1" u="sng" dirty="0" smtClean="0">
                <a:solidFill>
                  <a:srgbClr val="0070C0"/>
                </a:solidFill>
              </a:rPr>
              <a:t>water Cerenkov Detectors with volumes </a:t>
            </a:r>
            <a:br>
              <a:rPr lang="en-US" sz="2400" b="1" u="sng" dirty="0" smtClean="0">
                <a:solidFill>
                  <a:srgbClr val="0070C0"/>
                </a:solidFill>
              </a:rPr>
            </a:br>
            <a:r>
              <a:rPr lang="en-US" sz="2400" b="1" u="sng" dirty="0" smtClean="0">
                <a:solidFill>
                  <a:srgbClr val="0070C0"/>
                </a:solidFill>
              </a:rPr>
              <a:t>from 100 </a:t>
            </a:r>
            <a:r>
              <a:rPr lang="en-US" sz="2400" b="1" u="sng" dirty="0" err="1" smtClean="0">
                <a:solidFill>
                  <a:srgbClr val="0070C0"/>
                </a:solidFill>
              </a:rPr>
              <a:t>ktonnes</a:t>
            </a:r>
            <a:r>
              <a:rPr lang="en-US" sz="2400" b="1" u="sng" dirty="0" smtClean="0">
                <a:solidFill>
                  <a:srgbClr val="0070C0"/>
                </a:solidFill>
              </a:rPr>
              <a:t>  to 300 </a:t>
            </a:r>
            <a:r>
              <a:rPr lang="en-US" sz="2400" b="1" u="sng" dirty="0" err="1" smtClean="0">
                <a:solidFill>
                  <a:srgbClr val="0070C0"/>
                </a:solidFill>
              </a:rPr>
              <a:t>ktonnes</a:t>
            </a:r>
            <a:r>
              <a:rPr lang="en-US" sz="2400" b="1" u="sng" dirty="0" smtClean="0">
                <a:solidFill>
                  <a:srgbClr val="0070C0"/>
                </a:solidFill>
              </a:rPr>
              <a:t> for the LBNE at SURF</a:t>
            </a:r>
            <a:fld id="{C957060D-60E7-4C5F-AF1D-7294F15B7168}" type="slidenum">
              <a:rPr lang="en-US" sz="2400" b="1" u="sng" smtClean="0">
                <a:solidFill>
                  <a:srgbClr val="0070C0"/>
                </a:solidFill>
              </a:rPr>
              <a:t>2</a:t>
            </a:fld>
            <a:fld id="{48E90E49-A798-4A36-839D-18872AF7F4B9}" type="slidenum">
              <a:rPr lang="en-US" sz="2400" b="1" u="sng" smtClean="0">
                <a:solidFill>
                  <a:srgbClr val="0070C0"/>
                </a:solidFill>
              </a:rPr>
              <a:t>2</a:t>
            </a:fld>
            <a:fld id="{A21D678B-4716-4199-8076-C69EACC8B5A4}" type="slidenum">
              <a:rPr lang="en-US" sz="2400" b="1" u="sng" smtClean="0">
                <a:solidFill>
                  <a:srgbClr val="0070C0"/>
                </a:solidFill>
              </a:rPr>
              <a:t>2</a:t>
            </a:fld>
            <a:fld id="{BA942D64-8A34-43BA-B069-5496171967AB}" type="slidenum">
              <a:rPr lang="en-US" sz="2400" b="1" u="sng" smtClean="0">
                <a:solidFill>
                  <a:srgbClr val="0070C0"/>
                </a:solidFill>
              </a:rPr>
              <a:t>2</a:t>
            </a:fld>
            <a:r>
              <a:rPr lang="en-US" sz="2400" dirty="0" smtClean="0"/>
              <a:t>.   </a:t>
            </a: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normAutofit/>
          </a:bodyPr>
          <a:lstStyle/>
          <a:p>
            <a:r>
              <a:rPr lang="en-US" sz="1800" b="1" dirty="0" smtClean="0"/>
              <a:t>Statement from the Conceptual Design Report, vol.4, of the LBNE WCD</a:t>
            </a:r>
            <a:r>
              <a:rPr lang="en-US" sz="1800" dirty="0" smtClean="0"/>
              <a:t>. </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86000"/>
            <a:ext cx="6176772" cy="3319272"/>
          </a:xfrm>
          <a:prstGeom prst="rect">
            <a:avLst/>
          </a:prstGeom>
        </p:spPr>
      </p:pic>
      <p:sp>
        <p:nvSpPr>
          <p:cNvPr id="5" name="Slide Number Placeholder 4"/>
          <p:cNvSpPr>
            <a:spLocks noGrp="1"/>
          </p:cNvSpPr>
          <p:nvPr>
            <p:ph type="sldNum" sz="quarter" idx="12"/>
          </p:nvPr>
        </p:nvSpPr>
        <p:spPr/>
        <p:txBody>
          <a:bodyPr/>
          <a:lstStyle/>
          <a:p>
            <a:fld id="{9EBE9D1A-854B-4D6B-996D-855E8249D192}" type="slidenum">
              <a:rPr lang="en-US" smtClean="0"/>
              <a:t>2</a:t>
            </a:fld>
            <a:endParaRPr lang="en-US"/>
          </a:p>
        </p:txBody>
      </p:sp>
    </p:spTree>
    <p:extLst>
      <p:ext uri="{BB962C8B-B14F-4D97-AF65-F5344CB8AC3E}">
        <p14:creationId xmlns:p14="http://schemas.microsoft.com/office/powerpoint/2010/main" val="161040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dirty="0" smtClean="0"/>
              <a:t>Cost Savings</a:t>
            </a:r>
            <a:endParaRPr lang="en-US" sz="2800" dirty="0"/>
          </a:p>
        </p:txBody>
      </p:sp>
      <p:sp>
        <p:nvSpPr>
          <p:cNvPr id="3" name="Content Placeholder 2"/>
          <p:cNvSpPr>
            <a:spLocks noGrp="1"/>
          </p:cNvSpPr>
          <p:nvPr>
            <p:ph idx="1"/>
          </p:nvPr>
        </p:nvSpPr>
        <p:spPr>
          <a:xfrm>
            <a:off x="457200" y="1066800"/>
            <a:ext cx="8229600" cy="5059363"/>
          </a:xfrm>
        </p:spPr>
        <p:txBody>
          <a:bodyPr>
            <a:normAutofit/>
          </a:bodyPr>
          <a:lstStyle/>
          <a:p>
            <a:r>
              <a:rPr lang="en-US" sz="1600" dirty="0" smtClean="0"/>
              <a:t>The LBNE water Cerenkov Detector CDR (conceptual design report) provided a thoroughly studied and evaluated detector design that included chamber excavation, chamber liner and rock water seepage control, PMT installation, cabling, water cooling and purification, etc. The PMT installation plan permits adding PMTs to the full detector – consistent with Ed Blucher’s suggestion of a phased detector instrumentation and sensitivity.</a:t>
            </a:r>
          </a:p>
          <a:p>
            <a:endParaRPr lang="en-US" sz="1600" dirty="0"/>
          </a:p>
          <a:p>
            <a:r>
              <a:rPr lang="en-US" sz="1600" dirty="0" smtClean="0"/>
              <a:t>Some of the construction and underground facility repair costs in this WCD report do not apply to Theia since they are already done or budgeted elsewhere.  Also there may be other savings for Theia compared to </a:t>
            </a:r>
            <a:r>
              <a:rPr lang="en-US" sz="1600" smtClean="0"/>
              <a:t>the Water </a:t>
            </a:r>
            <a:r>
              <a:rPr lang="en-US" sz="1600" dirty="0" smtClean="0"/>
              <a:t>CD budget estimate.</a:t>
            </a:r>
          </a:p>
          <a:p>
            <a:endParaRPr lang="en-US" sz="1600" dirty="0"/>
          </a:p>
          <a:p>
            <a:r>
              <a:rPr lang="en-US" sz="1600" dirty="0" smtClean="0"/>
              <a:t>One significant example are cost savings achieved by linking the Theia excavation to that of DUNE.  That is, by beginning the Theia excavation before the DUNE excavation ends, we avoid an additional round of mobilization/demobilization, the costs of bringing equipment and personnel into the </a:t>
            </a:r>
            <a:r>
              <a:rPr lang="en-US" sz="1600" dirty="0" err="1" smtClean="0"/>
              <a:t>undergnd</a:t>
            </a:r>
            <a:r>
              <a:rPr lang="en-US" sz="1600" dirty="0" smtClean="0"/>
              <a:t> lab and then removing them at the end.</a:t>
            </a:r>
          </a:p>
          <a:p>
            <a:endParaRPr lang="en-US" sz="1600" dirty="0"/>
          </a:p>
          <a:p>
            <a:r>
              <a:rPr lang="en-US" sz="1600" dirty="0"/>
              <a:t>T</a:t>
            </a:r>
            <a:r>
              <a:rPr lang="en-US" sz="1600" dirty="0" smtClean="0"/>
              <a:t>here may also be savings in sharing a common electrical substation and other similar facilities.  </a:t>
            </a:r>
            <a:endParaRPr lang="en-US" sz="1600" dirty="0"/>
          </a:p>
        </p:txBody>
      </p:sp>
      <p:sp>
        <p:nvSpPr>
          <p:cNvPr id="4" name="Slide Number Placeholder 3"/>
          <p:cNvSpPr>
            <a:spLocks noGrp="1"/>
          </p:cNvSpPr>
          <p:nvPr>
            <p:ph type="sldNum" sz="quarter" idx="12"/>
          </p:nvPr>
        </p:nvSpPr>
        <p:spPr/>
        <p:txBody>
          <a:bodyPr/>
          <a:lstStyle/>
          <a:p>
            <a:fld id="{9EBE9D1A-854B-4D6B-996D-855E8249D192}" type="slidenum">
              <a:rPr lang="en-US" smtClean="0"/>
              <a:t>3</a:t>
            </a:fld>
            <a:endParaRPr lang="en-US"/>
          </a:p>
        </p:txBody>
      </p:sp>
    </p:spTree>
    <p:extLst>
      <p:ext uri="{BB962C8B-B14F-4D97-AF65-F5344CB8AC3E}">
        <p14:creationId xmlns:p14="http://schemas.microsoft.com/office/powerpoint/2010/main" val="223974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solidFill>
                  <a:srgbClr val="0070C0"/>
                </a:solidFill>
              </a:rPr>
              <a:t>Setting Excavation Parameters</a:t>
            </a:r>
            <a:endParaRPr lang="en-US" sz="3200" b="1" u="sng"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47800"/>
            <a:ext cx="2290572" cy="206197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402550"/>
            <a:ext cx="2061972" cy="2404872"/>
          </a:xfrm>
          <a:prstGeom prst="rect">
            <a:avLst/>
          </a:prstGeom>
        </p:spPr>
      </p:pic>
      <p:sp>
        <p:nvSpPr>
          <p:cNvPr id="6" name="TextBox 5"/>
          <p:cNvSpPr txBox="1"/>
          <p:nvPr/>
        </p:nvSpPr>
        <p:spPr>
          <a:xfrm>
            <a:off x="3276600" y="1905000"/>
            <a:ext cx="5464701" cy="3693319"/>
          </a:xfrm>
          <a:prstGeom prst="rect">
            <a:avLst/>
          </a:prstGeom>
          <a:noFill/>
        </p:spPr>
        <p:txBody>
          <a:bodyPr wrap="none" rtlCol="0">
            <a:spAutoFit/>
          </a:bodyPr>
          <a:lstStyle/>
          <a:p>
            <a:r>
              <a:rPr lang="en-US" b="1" dirty="0" smtClean="0"/>
              <a:t>The maximum diameter, D, is determined by the </a:t>
            </a:r>
          </a:p>
          <a:p>
            <a:r>
              <a:rPr lang="en-US" b="1" dirty="0" smtClean="0"/>
              <a:t>lesser of (a) the geological constraint, 66 m, and </a:t>
            </a:r>
          </a:p>
          <a:p>
            <a:r>
              <a:rPr lang="en-US" b="1" dirty="0" smtClean="0"/>
              <a:t>(b) The light absorption length of the medium, </a:t>
            </a:r>
          </a:p>
          <a:p>
            <a:r>
              <a:rPr lang="en-US" b="1" dirty="0" smtClean="0"/>
              <a:t>discussed on the next slide. </a:t>
            </a:r>
          </a:p>
          <a:p>
            <a:endParaRPr lang="en-US" b="1" dirty="0"/>
          </a:p>
          <a:p>
            <a:r>
              <a:rPr lang="en-US" b="1" dirty="0" smtClean="0"/>
              <a:t>The maximum detector fill height, </a:t>
            </a:r>
            <a:r>
              <a:rPr lang="en-US" b="1" dirty="0" err="1" smtClean="0"/>
              <a:t>H</a:t>
            </a:r>
            <a:r>
              <a:rPr lang="en-US" b="1" baseline="-25000" dirty="0" err="1" smtClean="0"/>
              <a:t>w</a:t>
            </a:r>
            <a:r>
              <a:rPr lang="en-US" b="1" dirty="0" smtClean="0"/>
              <a:t>, is determined</a:t>
            </a:r>
          </a:p>
          <a:p>
            <a:r>
              <a:rPr lang="en-US" b="1" dirty="0"/>
              <a:t>b</a:t>
            </a:r>
            <a:r>
              <a:rPr lang="en-US" b="1" dirty="0" smtClean="0"/>
              <a:t>y the pressure tolerance of the </a:t>
            </a:r>
            <a:r>
              <a:rPr lang="en-US" b="1" dirty="0" err="1" smtClean="0"/>
              <a:t>PMTs.</a:t>
            </a:r>
            <a:r>
              <a:rPr lang="en-US" b="1" dirty="0" smtClean="0"/>
              <a:t>  Milind </a:t>
            </a:r>
            <a:r>
              <a:rPr lang="en-US" b="1" dirty="0" err="1" smtClean="0"/>
              <a:t>Diwan</a:t>
            </a:r>
            <a:endParaRPr lang="en-US" b="1" dirty="0" smtClean="0"/>
          </a:p>
          <a:p>
            <a:r>
              <a:rPr lang="en-US" b="1" dirty="0"/>
              <a:t>a</a:t>
            </a:r>
            <a:r>
              <a:rPr lang="en-US" b="1" dirty="0" smtClean="0"/>
              <a:t>nd associates have determined that to be 20 </a:t>
            </a:r>
            <a:r>
              <a:rPr lang="en-US" b="1" dirty="0" err="1" smtClean="0"/>
              <a:t>atm</a:t>
            </a:r>
            <a:r>
              <a:rPr lang="en-US" b="1" dirty="0" smtClean="0"/>
              <a:t> or </a:t>
            </a:r>
          </a:p>
          <a:p>
            <a:r>
              <a:rPr lang="en-US" b="1" dirty="0" smtClean="0"/>
              <a:t>200 m.  Other considerations limit this depth to ~ 70 m.</a:t>
            </a:r>
          </a:p>
          <a:p>
            <a:endParaRPr lang="en-US" b="1" dirty="0"/>
          </a:p>
          <a:p>
            <a:endParaRPr lang="en-US" b="1" dirty="0" smtClean="0"/>
          </a:p>
          <a:p>
            <a:r>
              <a:rPr lang="en-US" b="1" dirty="0" smtClean="0"/>
              <a:t>The dome height, H</a:t>
            </a:r>
            <a:r>
              <a:rPr lang="en-US" b="1" baseline="-25000" dirty="0" smtClean="0"/>
              <a:t>D</a:t>
            </a:r>
            <a:r>
              <a:rPr lang="en-US" b="1" dirty="0" smtClean="0"/>
              <a:t>, is determined by geological </a:t>
            </a:r>
          </a:p>
          <a:p>
            <a:r>
              <a:rPr lang="en-US" b="1" dirty="0"/>
              <a:t>c</a:t>
            </a:r>
            <a:r>
              <a:rPr lang="en-US" b="1" dirty="0" smtClean="0"/>
              <a:t>onsiderations and is typically  D/4. </a:t>
            </a:r>
            <a:endParaRPr lang="en-US" b="1" dirty="0"/>
          </a:p>
        </p:txBody>
      </p:sp>
      <p:sp>
        <p:nvSpPr>
          <p:cNvPr id="3" name="Slide Number Placeholder 2"/>
          <p:cNvSpPr>
            <a:spLocks noGrp="1"/>
          </p:cNvSpPr>
          <p:nvPr>
            <p:ph type="sldNum" sz="quarter" idx="12"/>
          </p:nvPr>
        </p:nvSpPr>
        <p:spPr/>
        <p:txBody>
          <a:bodyPr/>
          <a:lstStyle/>
          <a:p>
            <a:fld id="{9EBE9D1A-854B-4D6B-996D-855E8249D192}" type="slidenum">
              <a:rPr lang="en-US" smtClean="0"/>
              <a:t>4</a:t>
            </a:fld>
            <a:endParaRPr lang="en-US"/>
          </a:p>
        </p:txBody>
      </p:sp>
    </p:spTree>
    <p:extLst>
      <p:ext uri="{BB962C8B-B14F-4D97-AF65-F5344CB8AC3E}">
        <p14:creationId xmlns:p14="http://schemas.microsoft.com/office/powerpoint/2010/main" val="112522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28600" y="381000"/>
            <a:ext cx="5853113" cy="4525963"/>
          </a:xfrm>
        </p:spPr>
      </p:pic>
      <p:sp>
        <p:nvSpPr>
          <p:cNvPr id="8" name="TextBox 7"/>
          <p:cNvSpPr txBox="1"/>
          <p:nvPr/>
        </p:nvSpPr>
        <p:spPr>
          <a:xfrm>
            <a:off x="6096000" y="990600"/>
            <a:ext cx="1752600" cy="1077218"/>
          </a:xfrm>
          <a:prstGeom prst="rect">
            <a:avLst/>
          </a:prstGeom>
          <a:noFill/>
        </p:spPr>
        <p:txBody>
          <a:bodyPr wrap="square" rtlCol="0">
            <a:spAutoFit/>
          </a:bodyPr>
          <a:lstStyle/>
          <a:p>
            <a:r>
              <a:rPr lang="en-US" sz="1600" b="1" u="sng" dirty="0" smtClean="0"/>
              <a:t>This plot &amp; data provided by </a:t>
            </a:r>
            <a:r>
              <a:rPr lang="en-US" sz="1600" b="1" u="sng" dirty="0" err="1" smtClean="0"/>
              <a:t>Minfang</a:t>
            </a:r>
            <a:r>
              <a:rPr lang="en-US" sz="1600" b="1" u="sng" dirty="0" smtClean="0"/>
              <a:t> </a:t>
            </a:r>
            <a:r>
              <a:rPr lang="en-US" sz="1600" b="1" u="sng" dirty="0" err="1" smtClean="0"/>
              <a:t>Yeh</a:t>
            </a:r>
            <a:r>
              <a:rPr lang="en-US" sz="1600" b="1" u="sng" dirty="0" smtClean="0"/>
              <a:t> &amp; Milind </a:t>
            </a:r>
            <a:r>
              <a:rPr lang="en-US" sz="1600" b="1" u="sng" dirty="0" err="1" smtClean="0"/>
              <a:t>Diwan</a:t>
            </a:r>
            <a:r>
              <a:rPr lang="en-US" sz="1600" dirty="0" smtClean="0"/>
              <a:t>.</a:t>
            </a:r>
            <a:endParaRPr lang="en-US" sz="1600" dirty="0"/>
          </a:p>
        </p:txBody>
      </p:sp>
      <p:sp>
        <p:nvSpPr>
          <p:cNvPr id="9" name="TextBox 8"/>
          <p:cNvSpPr txBox="1"/>
          <p:nvPr/>
        </p:nvSpPr>
        <p:spPr>
          <a:xfrm>
            <a:off x="304800" y="5029200"/>
            <a:ext cx="7620000" cy="1323439"/>
          </a:xfrm>
          <a:prstGeom prst="rect">
            <a:avLst/>
          </a:prstGeom>
          <a:noFill/>
        </p:spPr>
        <p:txBody>
          <a:bodyPr wrap="square" rtlCol="0">
            <a:spAutoFit/>
          </a:bodyPr>
          <a:lstStyle/>
          <a:p>
            <a:r>
              <a:rPr lang="en-US" sz="1600" b="1" dirty="0" smtClean="0">
                <a:solidFill>
                  <a:srgbClr val="FF0000"/>
                </a:solidFill>
              </a:rPr>
              <a:t>The </a:t>
            </a:r>
            <a:r>
              <a:rPr lang="en-US" sz="1600" b="1" dirty="0" err="1" smtClean="0">
                <a:solidFill>
                  <a:srgbClr val="FF0000"/>
                </a:solidFill>
              </a:rPr>
              <a:t>WbLS</a:t>
            </a:r>
            <a:r>
              <a:rPr lang="en-US" sz="1600" b="1" dirty="0" smtClean="0">
                <a:solidFill>
                  <a:srgbClr val="FF0000"/>
                </a:solidFill>
              </a:rPr>
              <a:t> attenuation length in the </a:t>
            </a:r>
            <a:r>
              <a:rPr lang="en-US" sz="1600" b="1" dirty="0" err="1" smtClean="0">
                <a:solidFill>
                  <a:srgbClr val="FF0000"/>
                </a:solidFill>
              </a:rPr>
              <a:t>WbLS</a:t>
            </a:r>
            <a:r>
              <a:rPr lang="en-US" sz="1600" b="1" dirty="0" smtClean="0">
                <a:solidFill>
                  <a:srgbClr val="FF0000"/>
                </a:solidFill>
              </a:rPr>
              <a:t> </a:t>
            </a:r>
            <a:r>
              <a:rPr lang="en-US" sz="1600" b="1" dirty="0" err="1" smtClean="0">
                <a:solidFill>
                  <a:srgbClr val="FF0000"/>
                </a:solidFill>
              </a:rPr>
              <a:t>emssion</a:t>
            </a:r>
            <a:r>
              <a:rPr lang="en-US" sz="1600" b="1" dirty="0" smtClean="0">
                <a:solidFill>
                  <a:srgbClr val="FF0000"/>
                </a:solidFill>
              </a:rPr>
              <a:t> region</a:t>
            </a:r>
            <a:r>
              <a:rPr lang="en-US" sz="1600" b="1" dirty="0" smtClean="0">
                <a:solidFill>
                  <a:srgbClr val="FF0000"/>
                </a:solidFill>
              </a:rPr>
              <a:t>, 400 – 450 nm, is about 20 m. Part of this is due to absorption and </a:t>
            </a:r>
            <a:r>
              <a:rPr lang="en-US" sz="1600" b="1" dirty="0" smtClean="0">
                <a:solidFill>
                  <a:srgbClr val="FF0000"/>
                </a:solidFill>
              </a:rPr>
              <a:t>the rest</a:t>
            </a:r>
            <a:r>
              <a:rPr lang="en-US" sz="1600" b="1" dirty="0" smtClean="0">
                <a:solidFill>
                  <a:srgbClr val="FF0000"/>
                </a:solidFill>
              </a:rPr>
              <a:t> </a:t>
            </a:r>
            <a:r>
              <a:rPr lang="en-US" sz="1600" b="1" dirty="0" smtClean="0">
                <a:solidFill>
                  <a:srgbClr val="FF0000"/>
                </a:solidFill>
              </a:rPr>
              <a:t>to scattering.  In a Cerenkov detector the scattered light </a:t>
            </a:r>
            <a:r>
              <a:rPr lang="en-US" sz="1600" b="1" dirty="0" smtClean="0">
                <a:solidFill>
                  <a:srgbClr val="FF0000"/>
                </a:solidFill>
              </a:rPr>
              <a:t>is lost </a:t>
            </a:r>
            <a:r>
              <a:rPr lang="en-US" sz="1600" b="1" dirty="0" smtClean="0">
                <a:solidFill>
                  <a:srgbClr val="FF0000"/>
                </a:solidFill>
              </a:rPr>
              <a:t>to the signal and </a:t>
            </a:r>
            <a:r>
              <a:rPr lang="en-US" sz="1600" b="1" dirty="0" smtClean="0">
                <a:solidFill>
                  <a:srgbClr val="FF0000"/>
                </a:solidFill>
              </a:rPr>
              <a:t>contributes </a:t>
            </a:r>
            <a:r>
              <a:rPr lang="en-US" sz="1600" b="1" dirty="0" smtClean="0">
                <a:solidFill>
                  <a:srgbClr val="FF0000"/>
                </a:solidFill>
              </a:rPr>
              <a:t>to the background. Since scintillation light is emitted </a:t>
            </a:r>
            <a:r>
              <a:rPr lang="en-US" sz="1600" b="1" dirty="0" err="1" smtClean="0">
                <a:solidFill>
                  <a:srgbClr val="FF0000"/>
                </a:solidFill>
              </a:rPr>
              <a:t>isotropically</a:t>
            </a:r>
            <a:r>
              <a:rPr lang="en-US" sz="1600" b="1" dirty="0" smtClean="0">
                <a:solidFill>
                  <a:srgbClr val="FF0000"/>
                </a:solidFill>
              </a:rPr>
              <a:t>, the scattered light still contributes to the signal, albeit it with a brief time delay.  </a:t>
            </a:r>
            <a:r>
              <a:rPr lang="en-US" sz="1600" b="1" dirty="0" err="1" smtClean="0">
                <a:solidFill>
                  <a:srgbClr val="FF0000"/>
                </a:solidFill>
              </a:rPr>
              <a:t>Minfang’s</a:t>
            </a:r>
            <a:r>
              <a:rPr lang="en-US" sz="1600" b="1" dirty="0" smtClean="0">
                <a:solidFill>
                  <a:srgbClr val="FF0000"/>
                </a:solidFill>
              </a:rPr>
              <a:t> estimate is that the absorption length is </a:t>
            </a:r>
            <a:r>
              <a:rPr lang="en-US" sz="1600" b="1" dirty="0" smtClean="0">
                <a:solidFill>
                  <a:srgbClr val="FF0000"/>
                </a:solidFill>
                <a:sym typeface="Symbol"/>
              </a:rPr>
              <a:t> 50 m.</a:t>
            </a:r>
            <a:endParaRPr lang="en-US" sz="1600" b="1" dirty="0">
              <a:solidFill>
                <a:srgbClr val="FF0000"/>
              </a:solidFill>
            </a:endParaRPr>
          </a:p>
        </p:txBody>
      </p:sp>
      <p:sp>
        <p:nvSpPr>
          <p:cNvPr id="2" name="Slide Number Placeholder 1"/>
          <p:cNvSpPr>
            <a:spLocks noGrp="1"/>
          </p:cNvSpPr>
          <p:nvPr>
            <p:ph type="sldNum" sz="quarter" idx="12"/>
          </p:nvPr>
        </p:nvSpPr>
        <p:spPr/>
        <p:txBody>
          <a:bodyPr/>
          <a:lstStyle/>
          <a:p>
            <a:fld id="{9EBE9D1A-854B-4D6B-996D-855E8249D192}" type="slidenum">
              <a:rPr lang="en-US" smtClean="0"/>
              <a:t>5</a:t>
            </a:fld>
            <a:endParaRPr lang="en-US"/>
          </a:p>
        </p:txBody>
      </p:sp>
    </p:spTree>
    <p:extLst>
      <p:ext uri="{BB962C8B-B14F-4D97-AF65-F5344CB8AC3E}">
        <p14:creationId xmlns:p14="http://schemas.microsoft.com/office/powerpoint/2010/main" val="301565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US" sz="3200" b="1" u="sng" dirty="0" smtClean="0">
                <a:solidFill>
                  <a:srgbClr val="002060"/>
                </a:solidFill>
              </a:rPr>
              <a:t>              Excavation Sequence </a:t>
            </a:r>
            <a:r>
              <a:rPr lang="en-US" sz="1200" dirty="0" smtClean="0">
                <a:solidFill>
                  <a:srgbClr val="002060"/>
                </a:solidFill>
              </a:rPr>
              <a:t>(David </a:t>
            </a:r>
            <a:r>
              <a:rPr lang="en-US" sz="1200" dirty="0" err="1" smtClean="0">
                <a:solidFill>
                  <a:srgbClr val="002060"/>
                </a:solidFill>
              </a:rPr>
              <a:t>Vardiman</a:t>
            </a:r>
            <a:r>
              <a:rPr lang="en-US" sz="1200" b="1" u="sng" dirty="0" smtClean="0">
                <a:solidFill>
                  <a:srgbClr val="002060"/>
                </a:solidFill>
              </a:rPr>
              <a:t>)</a:t>
            </a:r>
            <a:endParaRPr lang="en-US" sz="1200" b="1" u="sng"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141203"/>
            <a:ext cx="2362200" cy="271930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9583" y="931212"/>
            <a:ext cx="2050804" cy="29910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879763"/>
            <a:ext cx="2562061" cy="2972559"/>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15033"/>
          <a:stretch/>
        </p:blipFill>
        <p:spPr>
          <a:xfrm>
            <a:off x="6551940" y="761635"/>
            <a:ext cx="2377440" cy="3127362"/>
          </a:xfrm>
          <a:prstGeom prst="rect">
            <a:avLst/>
          </a:prstGeom>
        </p:spPr>
      </p:pic>
      <p:sp>
        <p:nvSpPr>
          <p:cNvPr id="8" name="TextBox 7"/>
          <p:cNvSpPr txBox="1"/>
          <p:nvPr/>
        </p:nvSpPr>
        <p:spPr>
          <a:xfrm>
            <a:off x="381000" y="2057400"/>
            <a:ext cx="152400" cy="369332"/>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9" name="TextBox 8"/>
          <p:cNvSpPr txBox="1"/>
          <p:nvPr/>
        </p:nvSpPr>
        <p:spPr>
          <a:xfrm>
            <a:off x="2590800" y="2013947"/>
            <a:ext cx="45719" cy="369332"/>
          </a:xfrm>
          <a:prstGeom prst="rect">
            <a:avLst/>
          </a:prstGeom>
          <a:noFill/>
        </p:spPr>
        <p:txBody>
          <a:bodyPr wrap="square" rtlCol="0">
            <a:spAutoFit/>
          </a:bodyPr>
          <a:lstStyle/>
          <a:p>
            <a:r>
              <a:rPr lang="en-US" dirty="0">
                <a:solidFill>
                  <a:srgbClr val="FF0000"/>
                </a:solidFill>
              </a:rPr>
              <a:t>2</a:t>
            </a:r>
          </a:p>
        </p:txBody>
      </p:sp>
      <p:sp>
        <p:nvSpPr>
          <p:cNvPr id="10" name="TextBox 9"/>
          <p:cNvSpPr txBox="1"/>
          <p:nvPr/>
        </p:nvSpPr>
        <p:spPr>
          <a:xfrm>
            <a:off x="4648200" y="2057400"/>
            <a:ext cx="45719" cy="369332"/>
          </a:xfrm>
          <a:prstGeom prst="rect">
            <a:avLst/>
          </a:prstGeom>
          <a:noFill/>
        </p:spPr>
        <p:txBody>
          <a:bodyPr wrap="square" rtlCol="0">
            <a:spAutoFit/>
          </a:bodyPr>
          <a:lstStyle/>
          <a:p>
            <a:r>
              <a:rPr lang="en-US" dirty="0" smtClean="0">
                <a:solidFill>
                  <a:srgbClr val="FF0000"/>
                </a:solidFill>
              </a:rPr>
              <a:t>3</a:t>
            </a:r>
            <a:endParaRPr lang="en-US" dirty="0">
              <a:solidFill>
                <a:srgbClr val="FF0000"/>
              </a:solidFill>
            </a:endParaRPr>
          </a:p>
        </p:txBody>
      </p:sp>
      <p:sp>
        <p:nvSpPr>
          <p:cNvPr id="11" name="TextBox 10"/>
          <p:cNvSpPr txBox="1"/>
          <p:nvPr/>
        </p:nvSpPr>
        <p:spPr>
          <a:xfrm>
            <a:off x="6705600" y="2057400"/>
            <a:ext cx="152400" cy="369332"/>
          </a:xfrm>
          <a:prstGeom prst="rect">
            <a:avLst/>
          </a:prstGeom>
          <a:noFill/>
        </p:spPr>
        <p:txBody>
          <a:bodyPr wrap="square" rtlCol="0">
            <a:spAutoFit/>
          </a:bodyPr>
          <a:lstStyle/>
          <a:p>
            <a:r>
              <a:rPr lang="en-US" dirty="0" smtClean="0">
                <a:solidFill>
                  <a:srgbClr val="FF0000"/>
                </a:solidFill>
              </a:rPr>
              <a:t>4</a:t>
            </a:r>
            <a:endParaRPr lang="en-US" dirty="0">
              <a:solidFill>
                <a:srgbClr val="FF0000"/>
              </a:solidFill>
            </a:endParaRPr>
          </a:p>
        </p:txBody>
      </p:sp>
      <p:sp>
        <p:nvSpPr>
          <p:cNvPr id="12" name="TextBox 11"/>
          <p:cNvSpPr txBox="1"/>
          <p:nvPr/>
        </p:nvSpPr>
        <p:spPr>
          <a:xfrm>
            <a:off x="533400" y="4038600"/>
            <a:ext cx="7772400" cy="2554545"/>
          </a:xfrm>
          <a:prstGeom prst="rect">
            <a:avLst/>
          </a:prstGeom>
          <a:noFill/>
        </p:spPr>
        <p:txBody>
          <a:bodyPr wrap="square" rtlCol="0">
            <a:spAutoFit/>
          </a:bodyPr>
          <a:lstStyle/>
          <a:p>
            <a:r>
              <a:rPr lang="en-US" sz="1600" dirty="0" smtClean="0">
                <a:solidFill>
                  <a:srgbClr val="002060"/>
                </a:solidFill>
              </a:rPr>
              <a:t>The excavation begins (left) with tunnels at the top and bottom of the planned chamber.  Next, a vertical hole is drilled from top to bottom and a reaming tool is used to enlarge the hole to about 3 m diameter.  This is the chute through which the excavated rock is dropped to the bottom. Now there begins a sequence of (a) drilling holes for explosives, (b) blasting, (c) “mucking” – removing the loose rock, and (d) supporting the newly exposed rock walls with a variety of </a:t>
            </a:r>
            <a:r>
              <a:rPr lang="en-US" sz="1600" dirty="0" smtClean="0">
                <a:solidFill>
                  <a:srgbClr val="002060"/>
                </a:solidFill>
              </a:rPr>
              <a:t>rock bolts</a:t>
            </a:r>
            <a:r>
              <a:rPr lang="en-US" sz="1600" dirty="0" smtClean="0">
                <a:solidFill>
                  <a:srgbClr val="002060"/>
                </a:solidFill>
              </a:rPr>
              <a:t>, including long cable bolts.  Figure 4 (right) shows a typical excavation </a:t>
            </a:r>
            <a:r>
              <a:rPr lang="en-US" sz="1600" dirty="0" smtClean="0">
                <a:solidFill>
                  <a:srgbClr val="002060"/>
                </a:solidFill>
              </a:rPr>
              <a:t>series pattern, </a:t>
            </a:r>
            <a:r>
              <a:rPr lang="en-US" sz="1600" dirty="0" smtClean="0">
                <a:solidFill>
                  <a:srgbClr val="002060"/>
                </a:solidFill>
              </a:rPr>
              <a:t>blasting 3 – 5 m high thicknesses of rock.  </a:t>
            </a:r>
          </a:p>
          <a:p>
            <a:r>
              <a:rPr lang="en-US" sz="1600" dirty="0" smtClean="0">
                <a:solidFill>
                  <a:srgbClr val="FF0000"/>
                </a:solidFill>
              </a:rPr>
              <a:t>A recent development is to put the explosives into concentric rings and phase shift the blast time of these rings so that there is phase cancellation at the wall of the chamber. This prevents blast damage to the chamber walls.  </a:t>
            </a:r>
            <a:endParaRPr lang="en-US" sz="1600" dirty="0">
              <a:solidFill>
                <a:srgbClr val="FF0000"/>
              </a:solidFill>
            </a:endParaRPr>
          </a:p>
        </p:txBody>
      </p:sp>
      <p:sp>
        <p:nvSpPr>
          <p:cNvPr id="3" name="Slide Number Placeholder 2"/>
          <p:cNvSpPr>
            <a:spLocks noGrp="1"/>
          </p:cNvSpPr>
          <p:nvPr>
            <p:ph type="sldNum" sz="quarter" idx="12"/>
          </p:nvPr>
        </p:nvSpPr>
        <p:spPr/>
        <p:txBody>
          <a:bodyPr/>
          <a:lstStyle/>
          <a:p>
            <a:fld id="{9EBE9D1A-854B-4D6B-996D-855E8249D192}" type="slidenum">
              <a:rPr lang="en-US" smtClean="0"/>
              <a:t>6</a:t>
            </a:fld>
            <a:endParaRPr lang="en-US"/>
          </a:p>
        </p:txBody>
      </p:sp>
    </p:spTree>
    <p:extLst>
      <p:ext uri="{BB962C8B-B14F-4D97-AF65-F5344CB8AC3E}">
        <p14:creationId xmlns:p14="http://schemas.microsoft.com/office/powerpoint/2010/main" val="292137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u="sng" dirty="0" smtClean="0">
                <a:solidFill>
                  <a:srgbClr val="0070C0"/>
                </a:solidFill>
              </a:rPr>
              <a:t>Final Excavation with Bolts &amp; Liner Section</a:t>
            </a:r>
            <a:endParaRPr lang="en-US" sz="2800" b="1" u="sng"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90599"/>
            <a:ext cx="6217920" cy="5099901"/>
          </a:xfrm>
          <a:prstGeom prst="rect">
            <a:avLst/>
          </a:prstGeom>
        </p:spPr>
      </p:pic>
      <p:sp>
        <p:nvSpPr>
          <p:cNvPr id="5" name="TextBox 4"/>
          <p:cNvSpPr txBox="1"/>
          <p:nvPr/>
        </p:nvSpPr>
        <p:spPr>
          <a:xfrm>
            <a:off x="4953000" y="3276600"/>
            <a:ext cx="3200400" cy="2862322"/>
          </a:xfrm>
          <a:prstGeom prst="rect">
            <a:avLst/>
          </a:prstGeom>
          <a:noFill/>
        </p:spPr>
        <p:txBody>
          <a:bodyPr wrap="square" rtlCol="0">
            <a:spAutoFit/>
          </a:bodyPr>
          <a:lstStyle/>
          <a:p>
            <a:r>
              <a:rPr lang="en-US" b="1" dirty="0" smtClean="0">
                <a:solidFill>
                  <a:srgbClr val="C00000"/>
                </a:solidFill>
              </a:rPr>
              <a:t>Cable bolts shown are ~16 m long and rock bolts ~5 m long.</a:t>
            </a:r>
          </a:p>
          <a:p>
            <a:endParaRPr lang="en-US" b="1" dirty="0">
              <a:solidFill>
                <a:srgbClr val="C00000"/>
              </a:solidFill>
            </a:endParaRPr>
          </a:p>
          <a:p>
            <a:r>
              <a:rPr lang="en-US" b="1" dirty="0" smtClean="0">
                <a:solidFill>
                  <a:srgbClr val="C00000"/>
                </a:solidFill>
              </a:rPr>
              <a:t>The liner is designed to wick away water seepage from the rock, provide a smoothing filler to protect the inner sanitary liner from protruding rocks and provide space for magnetic field compensation coils.</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9EBE9D1A-854B-4D6B-996D-855E8249D192}" type="slidenum">
              <a:rPr lang="en-US" smtClean="0"/>
              <a:t>7</a:t>
            </a:fld>
            <a:endParaRPr lang="en-US"/>
          </a:p>
        </p:txBody>
      </p:sp>
    </p:spTree>
    <p:extLst>
      <p:ext uri="{BB962C8B-B14F-4D97-AF65-F5344CB8AC3E}">
        <p14:creationId xmlns:p14="http://schemas.microsoft.com/office/powerpoint/2010/main" val="52793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u="sng" dirty="0" smtClean="0">
                <a:solidFill>
                  <a:srgbClr val="0070C0"/>
                </a:solidFill>
              </a:rPr>
              <a:t>Layout of the 4850 Level at SURF</a:t>
            </a:r>
            <a:endParaRPr lang="en-US" sz="2800" b="1" u="sng"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2"/>
            <a:ext cx="8153400" cy="3750593"/>
          </a:xfrm>
          <a:prstGeom prst="rect">
            <a:avLst/>
          </a:prstGeom>
        </p:spPr>
      </p:pic>
      <p:sp>
        <p:nvSpPr>
          <p:cNvPr id="4" name="TextBox 3"/>
          <p:cNvSpPr txBox="1"/>
          <p:nvPr/>
        </p:nvSpPr>
        <p:spPr>
          <a:xfrm>
            <a:off x="7696200" y="2255142"/>
            <a:ext cx="914400" cy="523220"/>
          </a:xfrm>
          <a:prstGeom prst="rect">
            <a:avLst/>
          </a:prstGeom>
          <a:noFill/>
        </p:spPr>
        <p:txBody>
          <a:bodyPr wrap="square" rtlCol="0">
            <a:spAutoFit/>
          </a:bodyPr>
          <a:lstStyle/>
          <a:p>
            <a:r>
              <a:rPr lang="en-US" sz="1400" b="1" dirty="0" smtClean="0">
                <a:solidFill>
                  <a:srgbClr val="C00000"/>
                </a:solidFill>
              </a:rPr>
              <a:t>DUNE</a:t>
            </a:r>
          </a:p>
          <a:p>
            <a:r>
              <a:rPr lang="en-US" sz="1400" b="1" dirty="0" smtClean="0">
                <a:solidFill>
                  <a:srgbClr val="C00000"/>
                </a:solidFill>
              </a:rPr>
              <a:t>Detector</a:t>
            </a:r>
            <a:endParaRPr lang="en-US" sz="1400" b="1" dirty="0">
              <a:solidFill>
                <a:srgbClr val="C00000"/>
              </a:solidFill>
            </a:endParaRPr>
          </a:p>
        </p:txBody>
      </p:sp>
      <p:sp>
        <p:nvSpPr>
          <p:cNvPr id="5" name="TextBox 4"/>
          <p:cNvSpPr txBox="1"/>
          <p:nvPr/>
        </p:nvSpPr>
        <p:spPr>
          <a:xfrm>
            <a:off x="228600" y="3505200"/>
            <a:ext cx="914400" cy="523220"/>
          </a:xfrm>
          <a:prstGeom prst="rect">
            <a:avLst/>
          </a:prstGeom>
          <a:noFill/>
        </p:spPr>
        <p:txBody>
          <a:bodyPr wrap="square" rtlCol="0">
            <a:spAutoFit/>
          </a:bodyPr>
          <a:lstStyle/>
          <a:p>
            <a:r>
              <a:rPr lang="en-US" sz="1400" b="1" dirty="0" smtClean="0">
                <a:solidFill>
                  <a:srgbClr val="C00000"/>
                </a:solidFill>
              </a:rPr>
              <a:t>Cl Solar Detector</a:t>
            </a:r>
            <a:endParaRPr lang="en-US" sz="1400" b="1" dirty="0">
              <a:solidFill>
                <a:srgbClr val="C00000"/>
              </a:solidFill>
            </a:endParaRPr>
          </a:p>
        </p:txBody>
      </p:sp>
      <p:sp>
        <p:nvSpPr>
          <p:cNvPr id="7" name="TextBox 6"/>
          <p:cNvSpPr txBox="1"/>
          <p:nvPr/>
        </p:nvSpPr>
        <p:spPr>
          <a:xfrm>
            <a:off x="4343400" y="4267200"/>
            <a:ext cx="1972644" cy="307777"/>
          </a:xfrm>
          <a:prstGeom prst="rect">
            <a:avLst/>
          </a:prstGeom>
          <a:noFill/>
        </p:spPr>
        <p:txBody>
          <a:bodyPr wrap="square" rtlCol="0">
            <a:spAutoFit/>
          </a:bodyPr>
          <a:lstStyle/>
          <a:p>
            <a:r>
              <a:rPr lang="en-US" sz="1400" b="1" dirty="0" smtClean="0">
                <a:solidFill>
                  <a:srgbClr val="C00000"/>
                </a:solidFill>
              </a:rPr>
              <a:t>Rock Removal Tunnel</a:t>
            </a:r>
            <a:endParaRPr lang="en-US" sz="1400" b="1" dirty="0">
              <a:solidFill>
                <a:srgbClr val="C00000"/>
              </a:solidFill>
            </a:endParaRPr>
          </a:p>
        </p:txBody>
      </p:sp>
      <p:sp>
        <p:nvSpPr>
          <p:cNvPr id="8" name="Slide Number Placeholder 7"/>
          <p:cNvSpPr>
            <a:spLocks noGrp="1"/>
          </p:cNvSpPr>
          <p:nvPr>
            <p:ph type="sldNum" sz="quarter" idx="12"/>
          </p:nvPr>
        </p:nvSpPr>
        <p:spPr/>
        <p:txBody>
          <a:bodyPr/>
          <a:lstStyle/>
          <a:p>
            <a:fld id="{9EBE9D1A-854B-4D6B-996D-855E8249D192}" type="slidenum">
              <a:rPr lang="en-US" smtClean="0"/>
              <a:t>8</a:t>
            </a:fld>
            <a:endParaRPr lang="en-US"/>
          </a:p>
        </p:txBody>
      </p:sp>
    </p:spTree>
    <p:extLst>
      <p:ext uri="{BB962C8B-B14F-4D97-AF65-F5344CB8AC3E}">
        <p14:creationId xmlns:p14="http://schemas.microsoft.com/office/powerpoint/2010/main" val="146046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u="sng" dirty="0" smtClean="0">
                <a:solidFill>
                  <a:srgbClr val="0070C0"/>
                </a:solidFill>
              </a:rPr>
              <a:t>Detector Dimensions – 100 </a:t>
            </a:r>
            <a:r>
              <a:rPr lang="en-US" sz="2800" b="1" u="sng" dirty="0" err="1" smtClean="0">
                <a:solidFill>
                  <a:srgbClr val="0070C0"/>
                </a:solidFill>
              </a:rPr>
              <a:t>kt</a:t>
            </a:r>
            <a:r>
              <a:rPr lang="en-US" sz="2800" b="1" u="sng" dirty="0" smtClean="0">
                <a:solidFill>
                  <a:srgbClr val="0070C0"/>
                </a:solidFill>
              </a:rPr>
              <a:t> &amp; 200 </a:t>
            </a:r>
            <a:r>
              <a:rPr lang="en-US" sz="2800" b="1" u="sng" dirty="0" err="1" smtClean="0">
                <a:solidFill>
                  <a:srgbClr val="0070C0"/>
                </a:solidFill>
              </a:rPr>
              <a:t>kt</a:t>
            </a:r>
            <a:endParaRPr lang="en-US" sz="2800" b="1" u="sng" dirty="0">
              <a:solidFill>
                <a:srgbClr val="0070C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23" y="1354719"/>
            <a:ext cx="5105400" cy="521536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097675637"/>
              </p:ext>
            </p:extLst>
          </p:nvPr>
        </p:nvGraphicFramePr>
        <p:xfrm>
          <a:off x="5334000" y="1676400"/>
          <a:ext cx="3048000" cy="1828800"/>
        </p:xfrm>
        <a:graphic>
          <a:graphicData uri="http://schemas.openxmlformats.org/drawingml/2006/table">
            <a:tbl>
              <a:tblPr firstRow="1" bandRow="1">
                <a:tableStyleId>{5C22544A-7EE6-4342-B048-85BDC9FD1C3A}</a:tableStyleId>
              </a:tblPr>
              <a:tblGrid>
                <a:gridCol w="1676400"/>
                <a:gridCol w="685800"/>
                <a:gridCol w="685800"/>
              </a:tblGrid>
              <a:tr h="302260">
                <a:tc>
                  <a:txBody>
                    <a:bodyPr/>
                    <a:lstStyle/>
                    <a:p>
                      <a:r>
                        <a:rPr lang="en-US" sz="1400" dirty="0" smtClean="0"/>
                        <a:t>Fiducial</a:t>
                      </a:r>
                      <a:r>
                        <a:rPr lang="en-US" sz="1400" baseline="0" dirty="0" smtClean="0"/>
                        <a:t> Mass</a:t>
                      </a:r>
                      <a:endParaRPr lang="en-US" sz="1400" dirty="0"/>
                    </a:p>
                  </a:txBody>
                  <a:tcPr/>
                </a:tc>
                <a:tc>
                  <a:txBody>
                    <a:bodyPr/>
                    <a:lstStyle/>
                    <a:p>
                      <a:r>
                        <a:rPr lang="en-US" sz="1400" dirty="0" smtClean="0"/>
                        <a:t>200 </a:t>
                      </a:r>
                      <a:r>
                        <a:rPr lang="en-US" sz="1400" dirty="0" err="1" smtClean="0"/>
                        <a:t>kt</a:t>
                      </a:r>
                      <a:endParaRPr lang="en-US" sz="1400" dirty="0"/>
                    </a:p>
                  </a:txBody>
                  <a:tcPr/>
                </a:tc>
                <a:tc>
                  <a:txBody>
                    <a:bodyPr/>
                    <a:lstStyle/>
                    <a:p>
                      <a:r>
                        <a:rPr lang="en-US" sz="1400" dirty="0" smtClean="0"/>
                        <a:t>100 </a:t>
                      </a:r>
                      <a:r>
                        <a:rPr lang="en-US" sz="1400" dirty="0" err="1" smtClean="0"/>
                        <a:t>kt</a:t>
                      </a:r>
                      <a:endParaRPr lang="en-US" sz="1400" dirty="0"/>
                    </a:p>
                  </a:txBody>
                  <a:tcPr/>
                </a:tc>
              </a:tr>
              <a:tr h="302260">
                <a:tc>
                  <a:txBody>
                    <a:bodyPr/>
                    <a:lstStyle/>
                    <a:p>
                      <a:r>
                        <a:rPr lang="en-US" sz="1400" dirty="0" smtClean="0"/>
                        <a:t>Excavated diameter</a:t>
                      </a:r>
                      <a:endParaRPr lang="en-US" sz="1400" dirty="0"/>
                    </a:p>
                  </a:txBody>
                  <a:tcPr/>
                </a:tc>
                <a:tc>
                  <a:txBody>
                    <a:bodyPr/>
                    <a:lstStyle/>
                    <a:p>
                      <a:r>
                        <a:rPr lang="en-US" sz="1400" dirty="0" smtClean="0"/>
                        <a:t>65 m</a:t>
                      </a:r>
                      <a:endParaRPr lang="en-US" sz="1400" dirty="0"/>
                    </a:p>
                  </a:txBody>
                  <a:tcPr/>
                </a:tc>
                <a:tc>
                  <a:txBody>
                    <a:bodyPr/>
                    <a:lstStyle/>
                    <a:p>
                      <a:r>
                        <a:rPr lang="en-US" sz="1400" dirty="0" smtClean="0"/>
                        <a:t>53 m</a:t>
                      </a:r>
                      <a:endParaRPr lang="en-US" sz="1400" dirty="0"/>
                    </a:p>
                  </a:txBody>
                  <a:tcPr/>
                </a:tc>
              </a:tr>
              <a:tr h="302260">
                <a:tc>
                  <a:txBody>
                    <a:bodyPr/>
                    <a:lstStyle/>
                    <a:p>
                      <a:r>
                        <a:rPr lang="en-US" sz="1400" dirty="0" smtClean="0"/>
                        <a:t>Fiducial diameter</a:t>
                      </a:r>
                      <a:endParaRPr lang="en-US" sz="1400" dirty="0"/>
                    </a:p>
                  </a:txBody>
                  <a:tcPr/>
                </a:tc>
                <a:tc>
                  <a:txBody>
                    <a:bodyPr/>
                    <a:lstStyle/>
                    <a:p>
                      <a:r>
                        <a:rPr lang="en-US" sz="1400" dirty="0" smtClean="0"/>
                        <a:t>59 m</a:t>
                      </a:r>
                      <a:endParaRPr lang="en-US" sz="1400" dirty="0"/>
                    </a:p>
                  </a:txBody>
                  <a:tcPr/>
                </a:tc>
                <a:tc>
                  <a:txBody>
                    <a:bodyPr/>
                    <a:lstStyle/>
                    <a:p>
                      <a:r>
                        <a:rPr lang="en-US" sz="1400" dirty="0" smtClean="0"/>
                        <a:t>47 m</a:t>
                      </a:r>
                      <a:endParaRPr lang="en-US" sz="1400" dirty="0"/>
                    </a:p>
                  </a:txBody>
                  <a:tcPr/>
                </a:tc>
              </a:tr>
              <a:tr h="302260">
                <a:tc>
                  <a:txBody>
                    <a:bodyPr/>
                    <a:lstStyle/>
                    <a:p>
                      <a:r>
                        <a:rPr lang="en-US" sz="1400" dirty="0" smtClean="0"/>
                        <a:t>Rock cylinder ht.</a:t>
                      </a:r>
                      <a:endParaRPr lang="en-US" sz="1400" dirty="0"/>
                    </a:p>
                  </a:txBody>
                  <a:tcPr/>
                </a:tc>
                <a:tc>
                  <a:txBody>
                    <a:bodyPr/>
                    <a:lstStyle/>
                    <a:p>
                      <a:r>
                        <a:rPr lang="en-US" sz="1400" dirty="0" smtClean="0"/>
                        <a:t>80 m</a:t>
                      </a:r>
                      <a:endParaRPr lang="en-US" sz="1400" dirty="0"/>
                    </a:p>
                  </a:txBody>
                  <a:tcPr/>
                </a:tc>
                <a:tc>
                  <a:txBody>
                    <a:bodyPr/>
                    <a:lstStyle/>
                    <a:p>
                      <a:r>
                        <a:rPr lang="en-US" sz="1400" dirty="0" smtClean="0"/>
                        <a:t>64 m</a:t>
                      </a:r>
                      <a:endParaRPr lang="en-US" sz="1400" dirty="0"/>
                    </a:p>
                  </a:txBody>
                  <a:tcPr/>
                </a:tc>
              </a:tr>
              <a:tr h="302260">
                <a:tc>
                  <a:txBody>
                    <a:bodyPr/>
                    <a:lstStyle/>
                    <a:p>
                      <a:r>
                        <a:rPr lang="en-US" sz="1400" dirty="0" smtClean="0"/>
                        <a:t>Fiducial</a:t>
                      </a:r>
                      <a:r>
                        <a:rPr lang="en-US" sz="1400" baseline="0" dirty="0" smtClean="0"/>
                        <a:t> cylinder ht.</a:t>
                      </a:r>
                      <a:endParaRPr lang="en-US" sz="1400" dirty="0"/>
                    </a:p>
                  </a:txBody>
                  <a:tcPr/>
                </a:tc>
                <a:tc>
                  <a:txBody>
                    <a:bodyPr/>
                    <a:lstStyle/>
                    <a:p>
                      <a:r>
                        <a:rPr lang="en-US" sz="1400" dirty="0" smtClean="0"/>
                        <a:t>73 m</a:t>
                      </a:r>
                      <a:endParaRPr lang="en-US" sz="1400" dirty="0"/>
                    </a:p>
                  </a:txBody>
                  <a:tcPr/>
                </a:tc>
                <a:tc>
                  <a:txBody>
                    <a:bodyPr/>
                    <a:lstStyle/>
                    <a:p>
                      <a:r>
                        <a:rPr lang="en-US" sz="1400" dirty="0" smtClean="0"/>
                        <a:t>58 m</a:t>
                      </a:r>
                      <a:endParaRPr lang="en-US" sz="1400" dirty="0"/>
                    </a:p>
                  </a:txBody>
                  <a:tcPr/>
                </a:tc>
              </a:tr>
              <a:tr h="302260">
                <a:tc>
                  <a:txBody>
                    <a:bodyPr/>
                    <a:lstStyle/>
                    <a:p>
                      <a:r>
                        <a:rPr lang="en-US" sz="1400" dirty="0" smtClean="0"/>
                        <a:t>Dome</a:t>
                      </a:r>
                      <a:endParaRPr lang="en-US" sz="1400" dirty="0"/>
                    </a:p>
                  </a:txBody>
                  <a:tcPr/>
                </a:tc>
                <a:tc>
                  <a:txBody>
                    <a:bodyPr/>
                    <a:lstStyle/>
                    <a:p>
                      <a:r>
                        <a:rPr lang="en-US" sz="1400" dirty="0" smtClean="0"/>
                        <a:t>22 m</a:t>
                      </a:r>
                      <a:endParaRPr lang="en-US" sz="1400" dirty="0"/>
                    </a:p>
                  </a:txBody>
                  <a:tcPr/>
                </a:tc>
                <a:tc>
                  <a:txBody>
                    <a:bodyPr/>
                    <a:lstStyle/>
                    <a:p>
                      <a:r>
                        <a:rPr lang="en-US" sz="1400" dirty="0" smtClean="0"/>
                        <a:t>15 m</a:t>
                      </a:r>
                      <a:endParaRPr lang="en-US" sz="1400" dirty="0"/>
                    </a:p>
                  </a:txBody>
                  <a:tcPr/>
                </a:tc>
              </a:tr>
            </a:tbl>
          </a:graphicData>
        </a:graphic>
      </p:graphicFrame>
      <p:sp>
        <p:nvSpPr>
          <p:cNvPr id="5" name="TextBox 4"/>
          <p:cNvSpPr txBox="1"/>
          <p:nvPr/>
        </p:nvSpPr>
        <p:spPr>
          <a:xfrm>
            <a:off x="5410200" y="3962400"/>
            <a:ext cx="2939053" cy="954107"/>
          </a:xfrm>
          <a:prstGeom prst="rect">
            <a:avLst/>
          </a:prstGeom>
          <a:noFill/>
        </p:spPr>
        <p:txBody>
          <a:bodyPr wrap="square" rtlCol="0">
            <a:spAutoFit/>
          </a:bodyPr>
          <a:lstStyle/>
          <a:p>
            <a:r>
              <a:rPr lang="en-US" sz="1400" b="1" dirty="0" smtClean="0">
                <a:solidFill>
                  <a:srgbClr val="C00000"/>
                </a:solidFill>
              </a:rPr>
              <a:t>The dimensions of the 100 </a:t>
            </a:r>
            <a:r>
              <a:rPr lang="en-US" sz="1400" b="1" dirty="0" err="1" smtClean="0">
                <a:solidFill>
                  <a:srgbClr val="C00000"/>
                </a:solidFill>
              </a:rPr>
              <a:t>kt</a:t>
            </a:r>
            <a:r>
              <a:rPr lang="en-US" sz="1400" b="1" dirty="0" smtClean="0">
                <a:solidFill>
                  <a:srgbClr val="C00000"/>
                </a:solidFill>
              </a:rPr>
              <a:t> fiducial mass detector are compatible with the light absorption length discussed earlier.</a:t>
            </a:r>
            <a:endParaRPr lang="en-US" sz="1400" b="1" dirty="0">
              <a:solidFill>
                <a:srgbClr val="C00000"/>
              </a:solidFill>
            </a:endParaRPr>
          </a:p>
        </p:txBody>
      </p:sp>
      <p:sp>
        <p:nvSpPr>
          <p:cNvPr id="6" name="Slide Number Placeholder 5"/>
          <p:cNvSpPr>
            <a:spLocks noGrp="1"/>
          </p:cNvSpPr>
          <p:nvPr>
            <p:ph type="sldNum" sz="quarter" idx="12"/>
          </p:nvPr>
        </p:nvSpPr>
        <p:spPr/>
        <p:txBody>
          <a:bodyPr/>
          <a:lstStyle/>
          <a:p>
            <a:fld id="{9EBE9D1A-854B-4D6B-996D-855E8249D192}" type="slidenum">
              <a:rPr lang="en-US" smtClean="0"/>
              <a:t>9</a:t>
            </a:fld>
            <a:endParaRPr lang="en-US"/>
          </a:p>
        </p:txBody>
      </p:sp>
    </p:spTree>
    <p:extLst>
      <p:ext uri="{BB962C8B-B14F-4D97-AF65-F5344CB8AC3E}">
        <p14:creationId xmlns:p14="http://schemas.microsoft.com/office/powerpoint/2010/main" val="798683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4743</TotalTime>
  <Words>1072</Words>
  <Application>Microsoft Office PowerPoint</Application>
  <PresentationFormat>On-screen Show (4:3)</PresentationFormat>
  <Paragraphs>93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Theia Detector Excavation –  Input from the LBNE Water Cerenkov Detector Design Report </vt:lpstr>
      <vt:lpstr> Between 2006 – 2011, we designed  water Cerenkov Detectors with volumes  from 100 ktonnes  to 300 ktonnes for the LBNE at SURF2222.    </vt:lpstr>
      <vt:lpstr>Cost Savings</vt:lpstr>
      <vt:lpstr>Setting Excavation Parameters</vt:lpstr>
      <vt:lpstr>PowerPoint Presentation</vt:lpstr>
      <vt:lpstr>              Excavation Sequence (David Vardiman)</vt:lpstr>
      <vt:lpstr>Final Excavation with Bolts &amp; Liner Section</vt:lpstr>
      <vt:lpstr>Layout of the 4850 Level at SURF</vt:lpstr>
      <vt:lpstr>Detector Dimensions – 100 kt &amp; 200 kt</vt:lpstr>
      <vt:lpstr>200 kt Underground Facilities &amp; Comments for WbLS Plan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Ken</cp:lastModifiedBy>
  <cp:revision>48</cp:revision>
  <cp:lastPrinted>2016-10-23T01:39:18Z</cp:lastPrinted>
  <dcterms:created xsi:type="dcterms:W3CDTF">2016-10-18T22:30:57Z</dcterms:created>
  <dcterms:modified xsi:type="dcterms:W3CDTF">2016-10-23T01:40:58Z</dcterms:modified>
</cp:coreProperties>
</file>