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5"/>
  </p:notesMasterIdLst>
  <p:handoutMasterIdLst>
    <p:handoutMasterId r:id="rId56"/>
  </p:handoutMasterIdLst>
  <p:sldIdLst>
    <p:sldId id="769" r:id="rId2"/>
    <p:sldId id="894" r:id="rId3"/>
    <p:sldId id="848" r:id="rId4"/>
    <p:sldId id="823" r:id="rId5"/>
    <p:sldId id="853" r:id="rId6"/>
    <p:sldId id="825" r:id="rId7"/>
    <p:sldId id="879" r:id="rId8"/>
    <p:sldId id="849" r:id="rId9"/>
    <p:sldId id="816" r:id="rId10"/>
    <p:sldId id="821" r:id="rId11"/>
    <p:sldId id="822" r:id="rId12"/>
    <p:sldId id="818" r:id="rId13"/>
    <p:sldId id="828" r:id="rId14"/>
    <p:sldId id="829" r:id="rId15"/>
    <p:sldId id="883" r:id="rId16"/>
    <p:sldId id="899" r:id="rId17"/>
    <p:sldId id="895" r:id="rId18"/>
    <p:sldId id="847" r:id="rId19"/>
    <p:sldId id="881" r:id="rId20"/>
    <p:sldId id="860" r:id="rId21"/>
    <p:sldId id="859" r:id="rId22"/>
    <p:sldId id="861" r:id="rId23"/>
    <p:sldId id="862" r:id="rId24"/>
    <p:sldId id="863" r:id="rId25"/>
    <p:sldId id="864" r:id="rId26"/>
    <p:sldId id="865" r:id="rId27"/>
    <p:sldId id="882" r:id="rId28"/>
    <p:sldId id="866" r:id="rId29"/>
    <p:sldId id="867" r:id="rId30"/>
    <p:sldId id="868" r:id="rId31"/>
    <p:sldId id="869" r:id="rId32"/>
    <p:sldId id="870" r:id="rId33"/>
    <p:sldId id="871" r:id="rId34"/>
    <p:sldId id="872" r:id="rId35"/>
    <p:sldId id="873" r:id="rId36"/>
    <p:sldId id="874" r:id="rId37"/>
    <p:sldId id="875" r:id="rId38"/>
    <p:sldId id="892" r:id="rId39"/>
    <p:sldId id="876" r:id="rId40"/>
    <p:sldId id="891" r:id="rId41"/>
    <p:sldId id="855" r:id="rId42"/>
    <p:sldId id="898" r:id="rId43"/>
    <p:sldId id="888" r:id="rId44"/>
    <p:sldId id="886" r:id="rId45"/>
    <p:sldId id="885" r:id="rId46"/>
    <p:sldId id="890" r:id="rId47"/>
    <p:sldId id="889" r:id="rId48"/>
    <p:sldId id="893" r:id="rId49"/>
    <p:sldId id="884" r:id="rId50"/>
    <p:sldId id="835" r:id="rId51"/>
    <p:sldId id="831" r:id="rId52"/>
    <p:sldId id="830" r:id="rId53"/>
    <p:sldId id="897" r:id="rId54"/>
  </p:sldIdLst>
  <p:sldSz cx="10058400" cy="7772400"/>
  <p:notesSz cx="9296400" cy="7010400"/>
  <p:defaultTextStyle>
    <a:defPPr>
      <a:defRPr lang="en-US"/>
    </a:defPPr>
    <a:lvl1pPr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1pPr>
    <a:lvl2pPr marL="356875"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2pPr>
    <a:lvl3pPr marL="714994"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3pPr>
    <a:lvl4pPr marL="1073111"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4pPr>
    <a:lvl5pPr marL="1431229"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5pPr>
    <a:lvl6pPr marL="1790589"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6pPr>
    <a:lvl7pPr marL="2148708"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7pPr>
    <a:lvl8pPr marL="2506825"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8pPr>
    <a:lvl9pPr marL="2864944"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9pPr>
  </p:defaultTextStyle>
  <p:extLst>
    <p:ext uri="{EFAFB233-063F-42B5-8137-9DF3F51BA10A}">
      <p15:sldGuideLst xmlns:p15="http://schemas.microsoft.com/office/powerpoint/2012/main">
        <p15:guide id="1" orient="horz" pos="5519">
          <p15:clr>
            <a:srgbClr val="A4A3A4"/>
          </p15:clr>
        </p15:guide>
        <p15:guide id="2" pos="72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6600"/>
    <a:srgbClr val="669900"/>
    <a:srgbClr val="336633"/>
    <a:srgbClr val="669933"/>
    <a:srgbClr val="FFFFCC"/>
    <a:srgbClr val="FFFF66"/>
    <a:srgbClr val="F9FF79"/>
    <a:srgbClr val="2A4C2B"/>
    <a:srgbClr val="3671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showGuides="1">
      <p:cViewPr varScale="1">
        <p:scale>
          <a:sx n="47" d="100"/>
          <a:sy n="47" d="100"/>
        </p:scale>
        <p:origin x="1248" y="48"/>
      </p:cViewPr>
      <p:guideLst>
        <p:guide orient="horz" pos="5519"/>
        <p:guide pos="726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296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6347" y="0"/>
            <a:ext cx="4028440" cy="350520"/>
          </a:xfrm>
          <a:prstGeom prst="rect">
            <a:avLst/>
          </a:prstGeom>
        </p:spPr>
        <p:txBody>
          <a:bodyPr vert="horz" lIns="93177" tIns="46589" rIns="93177" bIns="46589" rtlCol="0"/>
          <a:lstStyle>
            <a:lvl1pPr algn="r">
              <a:defRPr sz="1200"/>
            </a:lvl1pPr>
          </a:lstStyle>
          <a:p>
            <a:fld id="{A94D854F-9862-3346-9873-0829CFDBE616}" type="datetime1">
              <a:rPr lang="en-US" smtClean="0"/>
              <a:pPr/>
              <a:t>10/23/2016</a:t>
            </a:fld>
            <a:endParaRPr lang="en-US" dirty="0"/>
          </a:p>
        </p:txBody>
      </p:sp>
      <p:sp>
        <p:nvSpPr>
          <p:cNvPr id="4" name="Footer Placeholder 3"/>
          <p:cNvSpPr>
            <a:spLocks noGrp="1"/>
          </p:cNvSpPr>
          <p:nvPr>
            <p:ph type="ftr" sz="quarter" idx="2"/>
          </p:nvPr>
        </p:nvSpPr>
        <p:spPr>
          <a:xfrm>
            <a:off x="0" y="6658258"/>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6347" y="6658258"/>
            <a:ext cx="4028440" cy="350520"/>
          </a:xfrm>
          <a:prstGeom prst="rect">
            <a:avLst/>
          </a:prstGeom>
        </p:spPr>
        <p:txBody>
          <a:bodyPr vert="horz" lIns="93177" tIns="46589" rIns="93177" bIns="46589" rtlCol="0" anchor="b"/>
          <a:lstStyle>
            <a:lvl1pPr algn="r">
              <a:defRPr sz="1200"/>
            </a:lvl1pPr>
          </a:lstStyle>
          <a:p>
            <a:fld id="{FA5B6DF4-7FFB-A14B-AFEF-A4599DEF4EC8}" type="slidenum">
              <a:rPr lang="en-US" smtClean="0"/>
              <a:pPr/>
              <a:t>‹#›</a:t>
            </a:fld>
            <a:endParaRPr lang="en-US" dirty="0"/>
          </a:p>
        </p:txBody>
      </p:sp>
    </p:spTree>
    <p:extLst>
      <p:ext uri="{BB962C8B-B14F-4D97-AF65-F5344CB8AC3E}">
        <p14:creationId xmlns:p14="http://schemas.microsoft.com/office/powerpoint/2010/main" val="35235986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ea typeface="ヒラギノ角ゴ ProN W3" pitchFamily="-105" charset="-128"/>
                <a:cs typeface="+mn-cs"/>
              </a:defRPr>
            </a:lvl1pPr>
          </a:lstStyle>
          <a:p>
            <a:pPr>
              <a:defRPr/>
            </a:pPr>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smtClean="0">
                <a:ea typeface="ヒラギノ角ゴ ProN W3" pitchFamily="-105" charset="-128"/>
                <a:cs typeface="+mn-cs"/>
              </a:defRPr>
            </a:lvl1pPr>
          </a:lstStyle>
          <a:p>
            <a:pPr>
              <a:defRPr/>
            </a:pPr>
            <a:fld id="{9DA2F14A-C751-094B-8AAA-7CC82620DD85}" type="datetime1">
              <a:rPr lang="en-US" smtClean="0"/>
              <a:pPr>
                <a:defRPr/>
              </a:pPr>
              <a:t>10/23/2016</a:t>
            </a:fld>
            <a:endParaRPr lang="en-US" dirty="0"/>
          </a:p>
        </p:txBody>
      </p:sp>
      <p:sp>
        <p:nvSpPr>
          <p:cNvPr id="4" name="Slide Image Placeholder 3"/>
          <p:cNvSpPr>
            <a:spLocks noGrp="1" noRot="1" noChangeAspect="1"/>
          </p:cNvSpPr>
          <p:nvPr>
            <p:ph type="sldImg" idx="2"/>
          </p:nvPr>
        </p:nvSpPr>
        <p:spPr>
          <a:xfrm>
            <a:off x="2947988" y="525463"/>
            <a:ext cx="3400425" cy="2628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ea typeface="ヒラギノ角ゴ ProN W3" pitchFamily="-105" charset="-128"/>
                <a:cs typeface="+mn-cs"/>
              </a:defRPr>
            </a:lvl1pPr>
          </a:lstStyle>
          <a:p>
            <a:pPr>
              <a:defRPr/>
            </a:pPr>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smtClean="0">
                <a:ea typeface="ヒラギノ角ゴ ProN W3" pitchFamily="-105" charset="-128"/>
                <a:cs typeface="+mn-cs"/>
              </a:defRPr>
            </a:lvl1pPr>
          </a:lstStyle>
          <a:p>
            <a:pPr>
              <a:defRPr/>
            </a:pPr>
            <a:fld id="{E24B0E22-2E62-914A-8664-4E358254E917}" type="slidenum">
              <a:rPr lang="en-US"/>
              <a:pPr>
                <a:defRPr/>
              </a:pPr>
              <a:t>‹#›</a:t>
            </a:fld>
            <a:endParaRPr lang="en-US" dirty="0"/>
          </a:p>
        </p:txBody>
      </p:sp>
    </p:spTree>
    <p:extLst>
      <p:ext uri="{BB962C8B-B14F-4D97-AF65-F5344CB8AC3E}">
        <p14:creationId xmlns:p14="http://schemas.microsoft.com/office/powerpoint/2010/main" val="1780391247"/>
      </p:ext>
    </p:extLst>
  </p:cSld>
  <p:clrMap bg1="lt1" tx1="dk1" bg2="lt2" tx2="dk2" accent1="accent1" accent2="accent2" accent3="accent3" accent4="accent4" accent5="accent5" accent6="accent6" hlink="hlink" folHlink="folHlink"/>
  <p:hf sldNum="0" hdr="0" ftr="0" dt="0"/>
  <p:notesStyle>
    <a:lvl1pPr algn="l" defTabSz="356875" rtl="0" fontAlgn="base">
      <a:spcBef>
        <a:spcPct val="30000"/>
      </a:spcBef>
      <a:spcAft>
        <a:spcPct val="0"/>
      </a:spcAft>
      <a:defRPr sz="900" kern="1200">
        <a:solidFill>
          <a:schemeClr val="tx1"/>
        </a:solidFill>
        <a:latin typeface="+mn-lt"/>
        <a:ea typeface="ＭＳ Ｐゴシック" charset="0"/>
        <a:cs typeface="ＭＳ Ｐゴシック" charset="0"/>
      </a:defRPr>
    </a:lvl1pPr>
    <a:lvl2pPr marL="356875" algn="l" defTabSz="356875" rtl="0" fontAlgn="base">
      <a:spcBef>
        <a:spcPct val="30000"/>
      </a:spcBef>
      <a:spcAft>
        <a:spcPct val="0"/>
      </a:spcAft>
      <a:defRPr sz="900" kern="1200">
        <a:solidFill>
          <a:schemeClr val="tx1"/>
        </a:solidFill>
        <a:latin typeface="+mn-lt"/>
        <a:ea typeface="ＭＳ Ｐゴシック" charset="0"/>
        <a:cs typeface="+mn-cs"/>
      </a:defRPr>
    </a:lvl2pPr>
    <a:lvl3pPr marL="714994" algn="l" defTabSz="356875" rtl="0" fontAlgn="base">
      <a:spcBef>
        <a:spcPct val="30000"/>
      </a:spcBef>
      <a:spcAft>
        <a:spcPct val="0"/>
      </a:spcAft>
      <a:defRPr sz="900" kern="1200">
        <a:solidFill>
          <a:schemeClr val="tx1"/>
        </a:solidFill>
        <a:latin typeface="+mn-lt"/>
        <a:ea typeface="ＭＳ Ｐゴシック" charset="0"/>
        <a:cs typeface="+mn-cs"/>
      </a:defRPr>
    </a:lvl3pPr>
    <a:lvl4pPr marL="1073111" algn="l" defTabSz="356875" rtl="0" fontAlgn="base">
      <a:spcBef>
        <a:spcPct val="30000"/>
      </a:spcBef>
      <a:spcAft>
        <a:spcPct val="0"/>
      </a:spcAft>
      <a:defRPr sz="900" kern="1200">
        <a:solidFill>
          <a:schemeClr val="tx1"/>
        </a:solidFill>
        <a:latin typeface="+mn-lt"/>
        <a:ea typeface="ＭＳ Ｐゴシック" charset="0"/>
        <a:cs typeface="+mn-cs"/>
      </a:defRPr>
    </a:lvl4pPr>
    <a:lvl5pPr marL="1431229" algn="l" defTabSz="356875" rtl="0" fontAlgn="base">
      <a:spcBef>
        <a:spcPct val="30000"/>
      </a:spcBef>
      <a:spcAft>
        <a:spcPct val="0"/>
      </a:spcAft>
      <a:defRPr sz="900" kern="1200">
        <a:solidFill>
          <a:schemeClr val="tx1"/>
        </a:solidFill>
        <a:latin typeface="+mn-lt"/>
        <a:ea typeface="ＭＳ Ｐゴシック" charset="0"/>
        <a:cs typeface="+mn-cs"/>
      </a:defRPr>
    </a:lvl5pPr>
    <a:lvl6pPr marL="1789974" algn="l" defTabSz="357994" rtl="0" eaLnBrk="1" latinLnBrk="0" hangingPunct="1">
      <a:defRPr sz="900" kern="1200">
        <a:solidFill>
          <a:schemeClr val="tx1"/>
        </a:solidFill>
        <a:latin typeface="+mn-lt"/>
        <a:ea typeface="+mn-ea"/>
        <a:cs typeface="+mn-cs"/>
      </a:defRPr>
    </a:lvl6pPr>
    <a:lvl7pPr marL="2147968" algn="l" defTabSz="357994" rtl="0" eaLnBrk="1" latinLnBrk="0" hangingPunct="1">
      <a:defRPr sz="900" kern="1200">
        <a:solidFill>
          <a:schemeClr val="tx1"/>
        </a:solidFill>
        <a:latin typeface="+mn-lt"/>
        <a:ea typeface="+mn-ea"/>
        <a:cs typeface="+mn-cs"/>
      </a:defRPr>
    </a:lvl7pPr>
    <a:lvl8pPr marL="2505962" algn="l" defTabSz="357994" rtl="0" eaLnBrk="1" latinLnBrk="0" hangingPunct="1">
      <a:defRPr sz="900" kern="1200">
        <a:solidFill>
          <a:schemeClr val="tx1"/>
        </a:solidFill>
        <a:latin typeface="+mn-lt"/>
        <a:ea typeface="+mn-ea"/>
        <a:cs typeface="+mn-cs"/>
      </a:defRPr>
    </a:lvl8pPr>
    <a:lvl9pPr marL="2863957" algn="l" defTabSz="35799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March 30, 2016</a:t>
            </a:r>
          </a:p>
        </p:txBody>
      </p:sp>
    </p:spTree>
    <p:extLst>
      <p:ext uri="{BB962C8B-B14F-4D97-AF65-F5344CB8AC3E}">
        <p14:creationId xmlns:p14="http://schemas.microsoft.com/office/powerpoint/2010/main" val="35717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Jun 7, 2016</a:t>
            </a:r>
          </a:p>
          <a:p>
            <a:pPr marL="174708" indent="-174708">
              <a:buFontTx/>
              <a:buChar char="-"/>
            </a:pPr>
            <a:r>
              <a:rPr lang="en-US" dirty="0"/>
              <a:t>51 US institutions</a:t>
            </a:r>
            <a:r>
              <a:rPr lang="en-US" baseline="0" dirty="0"/>
              <a:t> (49 entries, 2x for USGS, 2 NETL sites  -&gt; 51, </a:t>
            </a:r>
            <a:r>
              <a:rPr lang="en-US" baseline="0" dirty="0" err="1"/>
              <a:t>incl</a:t>
            </a:r>
            <a:r>
              <a:rPr lang="en-US" baseline="0" dirty="0"/>
              <a:t> </a:t>
            </a:r>
            <a:r>
              <a:rPr lang="en-US" baseline="0" dirty="0" err="1"/>
              <a:t>kISMET</a:t>
            </a:r>
            <a:r>
              <a:rPr lang="en-US" baseline="0" dirty="0"/>
              <a:t>)</a:t>
            </a:r>
            <a:r>
              <a:rPr lang="en-US" dirty="0"/>
              <a:t>; don’t </a:t>
            </a:r>
            <a:r>
              <a:rPr lang="en-US" dirty="0" err="1"/>
              <a:t>incl</a:t>
            </a:r>
            <a:r>
              <a:rPr lang="en-US" dirty="0"/>
              <a:t> Xilinx, </a:t>
            </a:r>
            <a:r>
              <a:rPr lang="en-US" dirty="0" err="1"/>
              <a:t>Golder</a:t>
            </a:r>
            <a:r>
              <a:rPr lang="en-US" dirty="0"/>
              <a:t> (since companies) or LZ or DUNE (yet)</a:t>
            </a:r>
          </a:p>
          <a:p>
            <a:pPr marL="174708" indent="-174708">
              <a:buFontTx/>
              <a:buChar char="-"/>
            </a:pPr>
            <a:r>
              <a:rPr lang="en-US" dirty="0"/>
              <a:t>9 World</a:t>
            </a:r>
          </a:p>
          <a:p>
            <a:pPr marL="174708" indent="-174708">
              <a:buFontTx/>
              <a:buChar char="-"/>
            </a:pPr>
            <a:r>
              <a:rPr lang="en-US" dirty="0"/>
              <a:t>Total</a:t>
            </a:r>
            <a:r>
              <a:rPr lang="en-US" baseline="0" dirty="0"/>
              <a:t> = 60</a:t>
            </a:r>
            <a:endParaRPr lang="en-US" dirty="0"/>
          </a:p>
          <a:p>
            <a:endParaRPr lang="en-US" dirty="0"/>
          </a:p>
        </p:txBody>
      </p:sp>
    </p:spTree>
    <p:extLst>
      <p:ext uri="{BB962C8B-B14F-4D97-AF65-F5344CB8AC3E}">
        <p14:creationId xmlns:p14="http://schemas.microsoft.com/office/powerpoint/2010/main" val="207141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219200" y="701675"/>
            <a:ext cx="4533900" cy="35052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 overview of the current Sanford Lab science program</a:t>
            </a:r>
          </a:p>
        </p:txBody>
      </p:sp>
    </p:spTree>
    <p:extLst>
      <p:ext uri="{BB962C8B-B14F-4D97-AF65-F5344CB8AC3E}">
        <p14:creationId xmlns:p14="http://schemas.microsoft.com/office/powerpoint/2010/main" val="198117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Tree>
    <p:extLst>
      <p:ext uri="{BB962C8B-B14F-4D97-AF65-F5344CB8AC3E}">
        <p14:creationId xmlns:p14="http://schemas.microsoft.com/office/powerpoint/2010/main" val="200862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SDSTA investment ~$700k</a:t>
            </a:r>
          </a:p>
          <a:p>
            <a:pPr marL="174708" indent="-174708" defTabSz="363656">
              <a:buFontTx/>
              <a:buChar char="-"/>
              <a:defRPr/>
            </a:pPr>
            <a:r>
              <a:rPr lang="en-US" dirty="0"/>
              <a:t>Development approach: SDSTA to rehabilitate the space and contractor to outfit space. BHSU to provide cleanroom and support systems.</a:t>
            </a:r>
          </a:p>
          <a:p>
            <a:pPr marL="174708" indent="-174708">
              <a:buFontTx/>
              <a:buChar char="-"/>
            </a:pPr>
            <a:endParaRPr lang="en-US" dirty="0"/>
          </a:p>
        </p:txBody>
      </p:sp>
    </p:spTree>
    <p:extLst>
      <p:ext uri="{BB962C8B-B14F-4D97-AF65-F5344CB8AC3E}">
        <p14:creationId xmlns:p14="http://schemas.microsoft.com/office/powerpoint/2010/main" val="175302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16</a:t>
            </a:fld>
            <a:endParaRPr lang="en-US"/>
          </a:p>
        </p:txBody>
      </p:sp>
    </p:spTree>
    <p:extLst>
      <p:ext uri="{BB962C8B-B14F-4D97-AF65-F5344CB8AC3E}">
        <p14:creationId xmlns:p14="http://schemas.microsoft.com/office/powerpoint/2010/main" val="1804536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Total</a:t>
            </a:r>
            <a:r>
              <a:rPr lang="en-US" baseline="0" dirty="0"/>
              <a:t> cavern length = 154m</a:t>
            </a:r>
          </a:p>
          <a:p>
            <a:pPr marL="174708" indent="-174708">
              <a:buFontTx/>
              <a:buChar char="-"/>
            </a:pPr>
            <a:r>
              <a:rPr lang="is-IS" dirty="0"/>
              <a:t>FY2017 </a:t>
            </a:r>
            <a:r>
              <a:rPr lang="en-US" dirty="0"/>
              <a:t>budget $45M </a:t>
            </a:r>
            <a:r>
              <a:rPr lang="pt-BR" dirty="0"/>
              <a:t>(pres.) + </a:t>
            </a:r>
            <a:r>
              <a:rPr lang="en-US" dirty="0"/>
              <a:t>$10M (full senate) </a:t>
            </a:r>
            <a:r>
              <a:rPr lang="bg-BG" dirty="0"/>
              <a:t>/</a:t>
            </a:r>
            <a:r>
              <a:rPr lang="en-US" dirty="0"/>
              <a:t> $5M (house </a:t>
            </a:r>
            <a:r>
              <a:rPr lang="en-US" dirty="0" err="1"/>
              <a:t>cmtte</a:t>
            </a:r>
            <a:r>
              <a:rPr lang="en-US" dirty="0"/>
              <a:t>)</a:t>
            </a:r>
          </a:p>
          <a:p>
            <a:pPr marL="174708" indent="-174708">
              <a:buFontTx/>
              <a:buChar char="-"/>
            </a:pPr>
            <a:r>
              <a:rPr lang="en-US" baseline="0" dirty="0"/>
              <a:t>CD-3a (early construction) scope </a:t>
            </a:r>
            <a:r>
              <a:rPr lang="en-US" baseline="0" dirty="0" err="1"/>
              <a:t>incl</a:t>
            </a:r>
            <a:r>
              <a:rPr lang="en-US" baseline="0" dirty="0"/>
              <a:t> first detector cavern (2 detector chambers), the central utility cavern, associated drifts, utilities, cavern outfitting, and surface facilities</a:t>
            </a:r>
          </a:p>
          <a:p>
            <a:pPr marL="174708" indent="-174708">
              <a:buFontTx/>
              <a:buChar char="-"/>
            </a:pPr>
            <a:r>
              <a:rPr lang="en-US" baseline="0" dirty="0"/>
              <a:t>CD-3c/CD-2 timeframe is late 2019</a:t>
            </a:r>
          </a:p>
          <a:p>
            <a:pPr marL="174708" indent="-174708">
              <a:buFontTx/>
              <a:buChar char="-"/>
            </a:pPr>
            <a:r>
              <a:rPr lang="en-US" baseline="0" dirty="0" err="1"/>
              <a:t>Willhite</a:t>
            </a:r>
            <a:r>
              <a:rPr lang="en-US" baseline="0" dirty="0"/>
              <a:t> schedule shown May DUNE </a:t>
            </a:r>
            <a:r>
              <a:rPr lang="en-US" baseline="0" dirty="0" err="1"/>
              <a:t>collab</a:t>
            </a:r>
            <a:r>
              <a:rPr lang="en-US" baseline="0" dirty="0"/>
              <a:t> meeting: excavation starts Jul 2018 completes by end of Feb 2021 -&gt; 2.75 </a:t>
            </a:r>
            <a:r>
              <a:rPr lang="en-US" baseline="0" dirty="0" err="1"/>
              <a:t>yrs</a:t>
            </a:r>
            <a:r>
              <a:rPr lang="en-US" baseline="0" dirty="0"/>
              <a:t> total</a:t>
            </a:r>
          </a:p>
          <a:p>
            <a:pPr marL="174708" indent="-174708">
              <a:buFontTx/>
              <a:buChar char="-"/>
            </a:pPr>
            <a:endParaRPr lang="en-US" baseline="0" dirty="0"/>
          </a:p>
          <a:p>
            <a:endParaRPr lang="en-US" dirty="0"/>
          </a:p>
        </p:txBody>
      </p:sp>
    </p:spTree>
    <p:extLst>
      <p:ext uri="{BB962C8B-B14F-4D97-AF65-F5344CB8AC3E}">
        <p14:creationId xmlns:p14="http://schemas.microsoft.com/office/powerpoint/2010/main" val="1363502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42</a:t>
            </a:fld>
            <a:endParaRPr lang="en-US"/>
          </a:p>
        </p:txBody>
      </p:sp>
    </p:spTree>
    <p:extLst>
      <p:ext uri="{BB962C8B-B14F-4D97-AF65-F5344CB8AC3E}">
        <p14:creationId xmlns:p14="http://schemas.microsoft.com/office/powerpoint/2010/main" val="99409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Total</a:t>
            </a:r>
            <a:r>
              <a:rPr lang="en-US" baseline="0" dirty="0"/>
              <a:t> cavern length = 154m</a:t>
            </a:r>
          </a:p>
          <a:p>
            <a:pPr marL="174708" indent="-174708">
              <a:buFontTx/>
              <a:buChar char="-"/>
            </a:pPr>
            <a:r>
              <a:rPr lang="is-IS" dirty="0"/>
              <a:t>FY2017 </a:t>
            </a:r>
            <a:r>
              <a:rPr lang="en-US" dirty="0"/>
              <a:t>budget $45M </a:t>
            </a:r>
            <a:r>
              <a:rPr lang="pt-BR" dirty="0"/>
              <a:t>(pres.) + </a:t>
            </a:r>
            <a:r>
              <a:rPr lang="en-US" dirty="0"/>
              <a:t>$10M (full senate) </a:t>
            </a:r>
            <a:r>
              <a:rPr lang="bg-BG" dirty="0"/>
              <a:t>/</a:t>
            </a:r>
            <a:r>
              <a:rPr lang="en-US" dirty="0"/>
              <a:t> $5M (house </a:t>
            </a:r>
            <a:r>
              <a:rPr lang="en-US" dirty="0" err="1"/>
              <a:t>cmtte</a:t>
            </a:r>
            <a:r>
              <a:rPr lang="en-US" dirty="0"/>
              <a:t>)</a:t>
            </a:r>
          </a:p>
          <a:p>
            <a:pPr marL="174708" indent="-174708">
              <a:buFontTx/>
              <a:buChar char="-"/>
            </a:pPr>
            <a:r>
              <a:rPr lang="en-US" baseline="0" dirty="0"/>
              <a:t>CD-3a (early construction) scope </a:t>
            </a:r>
            <a:r>
              <a:rPr lang="en-US" baseline="0" dirty="0" err="1"/>
              <a:t>incl</a:t>
            </a:r>
            <a:r>
              <a:rPr lang="en-US" baseline="0" dirty="0"/>
              <a:t> first detector cavern (2 detector chambers), the central utility cavern, associated drifts, utilities, cavern outfitting, and surface facilities</a:t>
            </a:r>
          </a:p>
          <a:p>
            <a:pPr marL="174708" indent="-174708">
              <a:buFontTx/>
              <a:buChar char="-"/>
            </a:pPr>
            <a:r>
              <a:rPr lang="en-US" baseline="0" dirty="0"/>
              <a:t>CD-3c/CD-2 timeframe is late 2019</a:t>
            </a:r>
          </a:p>
          <a:p>
            <a:pPr marL="174708" indent="-174708">
              <a:buFontTx/>
              <a:buChar char="-"/>
            </a:pPr>
            <a:r>
              <a:rPr lang="en-US" baseline="0" dirty="0" err="1"/>
              <a:t>Willhite</a:t>
            </a:r>
            <a:r>
              <a:rPr lang="en-US" baseline="0" dirty="0"/>
              <a:t> schedule shown May DUNE </a:t>
            </a:r>
            <a:r>
              <a:rPr lang="en-US" baseline="0" dirty="0" err="1"/>
              <a:t>collab</a:t>
            </a:r>
            <a:r>
              <a:rPr lang="en-US" baseline="0" dirty="0"/>
              <a:t> meeting: excavation starts Jul 2018 completes by end of Feb 2021 -&gt; 2.75 </a:t>
            </a:r>
            <a:r>
              <a:rPr lang="en-US" baseline="0" dirty="0" err="1"/>
              <a:t>yrs</a:t>
            </a:r>
            <a:r>
              <a:rPr lang="en-US" baseline="0" dirty="0"/>
              <a:t> total</a:t>
            </a:r>
          </a:p>
          <a:p>
            <a:pPr marL="174708" indent="-174708">
              <a:buFontTx/>
              <a:buChar char="-"/>
            </a:pPr>
            <a:endParaRPr lang="en-US" baseline="0" dirty="0"/>
          </a:p>
          <a:p>
            <a:endParaRPr lang="en-US" dirty="0"/>
          </a:p>
        </p:txBody>
      </p:sp>
    </p:spTree>
    <p:extLst>
      <p:ext uri="{BB962C8B-B14F-4D97-AF65-F5344CB8AC3E}">
        <p14:creationId xmlns:p14="http://schemas.microsoft.com/office/powerpoint/2010/main" val="123755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2"/>
          <p:cNvSpPr txBox="1">
            <a:spLocks noGrp="1" noChangeArrowheads="1"/>
          </p:cNvSpPr>
          <p:nvPr>
            <p:ph type="sldNum" sz="quarter" idx="10"/>
          </p:nvPr>
        </p:nvSpPr>
        <p:spPr>
          <a:ln/>
        </p:spPr>
        <p:txBody>
          <a:bodyPr/>
          <a:lstStyle>
            <a:lvl1pPr>
              <a:defRPr/>
            </a:lvl1pPr>
          </a:lstStyle>
          <a:p>
            <a:pPr>
              <a:defRPr/>
            </a:pPr>
            <a:fld id="{E8277324-5813-824C-A405-DED4E11F273A}" type="slidenum">
              <a:rPr lang="en-US"/>
              <a:pPr>
                <a:defRPr/>
              </a:pPr>
              <a:t>‹#›</a:t>
            </a:fld>
            <a:endParaRPr lang="en-US" dirty="0"/>
          </a:p>
        </p:txBody>
      </p:sp>
    </p:spTree>
    <p:extLst>
      <p:ext uri="{BB962C8B-B14F-4D97-AF65-F5344CB8AC3E}">
        <p14:creationId xmlns:p14="http://schemas.microsoft.com/office/powerpoint/2010/main" val="126376028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0058400" cy="1027518"/>
          </a:xfrm>
        </p:spPr>
        <p:txBody>
          <a:bodyPr/>
          <a:lstStyle/>
          <a:p>
            <a:r>
              <a:rPr lang="en-US" dirty="0"/>
              <a:t>Click to edit Master title style</a:t>
            </a:r>
          </a:p>
        </p:txBody>
      </p:sp>
      <p:sp>
        <p:nvSpPr>
          <p:cNvPr id="3" name="Subtitle 2"/>
          <p:cNvSpPr>
            <a:spLocks noGrp="1"/>
          </p:cNvSpPr>
          <p:nvPr>
            <p:ph type="subTitle" idx="1"/>
          </p:nvPr>
        </p:nvSpPr>
        <p:spPr>
          <a:xfrm>
            <a:off x="228599" y="1344353"/>
            <a:ext cx="9558867" cy="5852314"/>
          </a:xfrm>
        </p:spPr>
        <p:txBody>
          <a:bodyPr/>
          <a:lstStyle>
            <a:lvl1pPr marL="0" indent="0" algn="ctr">
              <a:buNone/>
              <a:defRPr/>
            </a:lvl1pPr>
            <a:lvl2pPr marL="357994" indent="0" algn="ctr">
              <a:buNone/>
              <a:defRPr/>
            </a:lvl2pPr>
            <a:lvl3pPr marL="715990" indent="0" algn="ctr">
              <a:buNone/>
              <a:defRPr/>
            </a:lvl3pPr>
            <a:lvl4pPr marL="1073984" indent="0" algn="ctr">
              <a:buNone/>
              <a:defRPr/>
            </a:lvl4pPr>
            <a:lvl5pPr marL="1431978" indent="0" algn="ctr">
              <a:buNone/>
              <a:defRPr/>
            </a:lvl5pPr>
            <a:lvl6pPr marL="1789974" indent="0" algn="ctr">
              <a:buNone/>
              <a:defRPr/>
            </a:lvl6pPr>
            <a:lvl7pPr marL="2147968" indent="0" algn="ctr">
              <a:buNone/>
              <a:defRPr/>
            </a:lvl7pPr>
            <a:lvl8pPr marL="2505962" indent="0" algn="ctr">
              <a:buNone/>
              <a:defRPr/>
            </a:lvl8pPr>
            <a:lvl9pPr marL="2863957" indent="0" algn="ctr">
              <a:buNone/>
              <a:defRPr/>
            </a:lvl9pPr>
          </a:lstStyle>
          <a:p>
            <a:r>
              <a:rPr lang="en-US"/>
              <a:t>Click to edit Master subtitle style</a:t>
            </a:r>
          </a:p>
        </p:txBody>
      </p:sp>
      <p:sp>
        <p:nvSpPr>
          <p:cNvPr id="4" name="Text Box 2"/>
          <p:cNvSpPr txBox="1">
            <a:spLocks noGrp="1" noChangeArrowheads="1"/>
          </p:cNvSpPr>
          <p:nvPr>
            <p:ph type="sldNum" sz="quarter" idx="10"/>
          </p:nvPr>
        </p:nvSpPr>
        <p:spPr>
          <a:ln/>
        </p:spPr>
        <p:txBody>
          <a:bodyPr/>
          <a:lstStyle>
            <a:lvl1pPr>
              <a:defRPr/>
            </a:lvl1pPr>
          </a:lstStyle>
          <a:p>
            <a:pPr>
              <a:defRPr/>
            </a:pPr>
            <a:fld id="{4797F3E7-F7F0-BD42-AC98-3E165881A66E}" type="slidenum">
              <a:rPr lang="en-US"/>
              <a:pPr>
                <a:defRPr/>
              </a:pPr>
              <a:t>‹#›</a:t>
            </a:fld>
            <a:endParaRPr lang="en-US" dirty="0"/>
          </a:p>
        </p:txBody>
      </p:sp>
    </p:spTree>
    <p:extLst>
      <p:ext uri="{BB962C8B-B14F-4D97-AF65-F5344CB8AC3E}">
        <p14:creationId xmlns:p14="http://schemas.microsoft.com/office/powerpoint/2010/main" val="87658444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ACA8E095-63F4-374A-8770-367832AFA0E7}" type="slidenum">
              <a:rPr lang="en-US"/>
              <a:pPr>
                <a:defRPr/>
              </a:pPr>
              <a:t>‹#›</a:t>
            </a:fld>
            <a:endParaRPr lang="en-US" dirty="0"/>
          </a:p>
        </p:txBody>
      </p:sp>
    </p:spTree>
    <p:extLst>
      <p:ext uri="{BB962C8B-B14F-4D97-AF65-F5344CB8AC3E}">
        <p14:creationId xmlns:p14="http://schemas.microsoft.com/office/powerpoint/2010/main" val="408163747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8503" y="1609130"/>
            <a:ext cx="4469309" cy="61632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5684" y="1609130"/>
            <a:ext cx="4469309" cy="61632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2"/>
          <p:cNvSpPr txBox="1">
            <a:spLocks noGrp="1" noChangeArrowheads="1"/>
          </p:cNvSpPr>
          <p:nvPr>
            <p:ph type="sldNum" sz="quarter" idx="10"/>
          </p:nvPr>
        </p:nvSpPr>
        <p:spPr>
          <a:ln/>
        </p:spPr>
        <p:txBody>
          <a:bodyPr/>
          <a:lstStyle>
            <a:lvl1pPr>
              <a:defRPr/>
            </a:lvl1pPr>
          </a:lstStyle>
          <a:p>
            <a:pPr>
              <a:defRPr/>
            </a:pPr>
            <a:fld id="{CD4A3459-3C29-6D49-96AC-281B226B565E}" type="slidenum">
              <a:rPr lang="en-US"/>
              <a:pPr>
                <a:defRPr/>
              </a:pPr>
              <a:t>‹#›</a:t>
            </a:fld>
            <a:endParaRPr lang="en-US" dirty="0"/>
          </a:p>
        </p:txBody>
      </p:sp>
    </p:spTree>
    <p:extLst>
      <p:ext uri="{BB962C8B-B14F-4D97-AF65-F5344CB8AC3E}">
        <p14:creationId xmlns:p14="http://schemas.microsoft.com/office/powerpoint/2010/main" val="392211898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51461" y="410210"/>
            <a:ext cx="9543257" cy="6424825"/>
          </a:xfrm>
          <a:prstGeom prst="rect">
            <a:avLst/>
          </a:prstGeom>
        </p:spPr>
        <p:txBody>
          <a:bodyPr lIns="0" tIns="0" rIns="0" bIns="0"/>
          <a:lstStyle>
            <a:lvl1pPr>
              <a:defRPr sz="2700">
                <a:solidFill>
                  <a:srgbClr val="505050"/>
                </a:solidFill>
              </a:defRPr>
            </a:lvl1pPr>
            <a:lvl2pPr>
              <a:defRPr sz="2500">
                <a:solidFill>
                  <a:srgbClr val="505050"/>
                </a:solidFill>
              </a:defRPr>
            </a:lvl2pPr>
            <a:lvl3pPr>
              <a:defRPr sz="2200">
                <a:solidFill>
                  <a:srgbClr val="505050"/>
                </a:solidFill>
              </a:defRPr>
            </a:lvl3pPr>
            <a:lvl4pPr>
              <a:defRPr sz="2000">
                <a:solidFill>
                  <a:srgbClr val="505050"/>
                </a:solidFill>
              </a:defRPr>
            </a:lvl4pPr>
            <a:lvl5pPr marL="2292355" indent="-254706">
              <a:buFont typeface="Arial"/>
              <a:buChar char="•"/>
              <a:defRPr sz="2000">
                <a:solidFill>
                  <a:srgbClr val="50505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077437" y="7353554"/>
            <a:ext cx="1250315" cy="212302"/>
          </a:xfrm>
          <a:prstGeom prst="rect">
            <a:avLst/>
          </a:prstGeom>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82" tIns="50941" rIns="101882" bIns="50941"/>
          <a:lstStyle>
            <a:lvl1pPr>
              <a:defRPr sz="1300"/>
            </a:lvl1pPr>
          </a:lstStyle>
          <a:p>
            <a:r>
              <a:rPr lang="en-US" altLang="en-US" dirty="0"/>
              <a:t>07.14.15</a:t>
            </a:r>
          </a:p>
        </p:txBody>
      </p:sp>
      <p:sp>
        <p:nvSpPr>
          <p:cNvPr id="4" name="Footer Placeholder 4"/>
          <p:cNvSpPr>
            <a:spLocks noGrp="1"/>
          </p:cNvSpPr>
          <p:nvPr>
            <p:ph type="ftr" sz="quarter" idx="15"/>
          </p:nvPr>
        </p:nvSpPr>
        <p:spPr>
          <a:xfrm>
            <a:off x="2327752" y="7353554"/>
            <a:ext cx="6178233" cy="212302"/>
          </a:xfrm>
          <a:prstGeom prst="rect">
            <a:avLst/>
          </a:prstGeom>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82" tIns="50941" rIns="101882" bIns="50941"/>
          <a:lstStyle>
            <a:lvl1pPr>
              <a:defRPr sz="1300" dirty="0" smtClean="0"/>
            </a:lvl1pPr>
          </a:lstStyle>
          <a:p>
            <a:pPr>
              <a:defRPr/>
            </a:pPr>
            <a:r>
              <a:rPr lang="en-US" dirty="0"/>
              <a:t>Mike Headley | LBNF Far Site Facilities</a:t>
            </a:r>
            <a:endParaRPr lang="en-US" b="1" dirty="0"/>
          </a:p>
        </p:txBody>
      </p:sp>
      <p:sp>
        <p:nvSpPr>
          <p:cNvPr id="5" name="Slide Number Placeholder 5"/>
          <p:cNvSpPr>
            <a:spLocks noGrp="1"/>
          </p:cNvSpPr>
          <p:nvPr>
            <p:ph type="sldNum" sz="quarter" idx="16"/>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300"/>
            </a:lvl1pPr>
          </a:lstStyle>
          <a:p>
            <a:fld id="{B71519E6-F709-4990-B973-B339820CA70B}" type="slidenum">
              <a:rPr lang="en-US" altLang="en-US"/>
              <a:pPr/>
              <a:t>‹#›</a:t>
            </a:fld>
            <a:endParaRPr lang="en-US" altLang="en-US" dirty="0"/>
          </a:p>
        </p:txBody>
      </p:sp>
    </p:spTree>
    <p:extLst>
      <p:ext uri="{BB962C8B-B14F-4D97-AF65-F5344CB8AC3E}">
        <p14:creationId xmlns:p14="http://schemas.microsoft.com/office/powerpoint/2010/main" val="408607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502920" y="490291"/>
            <a:ext cx="9122410" cy="733218"/>
          </a:xfrm>
          <a:prstGeom prst="rect">
            <a:avLst/>
          </a:prstGeom>
        </p:spPr>
        <p:txBody>
          <a:bodyPr vert="horz" lIns="0" tIns="0" rIns="0" bIns="0"/>
          <a:lstStyle>
            <a:lvl1pPr algn="l">
              <a:defRPr sz="25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502920" y="1403350"/>
            <a:ext cx="9122410" cy="549285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a:xfrm>
            <a:off x="1077437" y="7353554"/>
            <a:ext cx="1250315" cy="212302"/>
          </a:xfrm>
          <a:prstGeom prst="rect">
            <a:avLst/>
          </a:prstGeom>
        </p:spPr>
        <p:txBody>
          <a:bodyPr lIns="101882" tIns="50941" rIns="101882" bIns="50941"/>
          <a:lstStyle>
            <a:lvl1pPr>
              <a:defRPr/>
            </a:lvl1pPr>
          </a:lstStyle>
          <a:p>
            <a:pPr>
              <a:defRPr/>
            </a:pPr>
            <a:r>
              <a:rPr lang="en-US"/>
              <a:t>08.12.15</a:t>
            </a:r>
            <a:endParaRPr lang="en-US" dirty="0"/>
          </a:p>
        </p:txBody>
      </p:sp>
      <p:sp>
        <p:nvSpPr>
          <p:cNvPr id="5" name="Footer Placeholder 4"/>
          <p:cNvSpPr>
            <a:spLocks noGrp="1"/>
          </p:cNvSpPr>
          <p:nvPr>
            <p:ph type="ftr" sz="quarter" idx="12"/>
          </p:nvPr>
        </p:nvSpPr>
        <p:spPr>
          <a:xfrm>
            <a:off x="2327752" y="7353554"/>
            <a:ext cx="6178233" cy="212302"/>
          </a:xfrm>
          <a:prstGeom prst="rect">
            <a:avLst/>
          </a:prstGeom>
        </p:spPr>
        <p:txBody>
          <a:bodyPr lIns="101882" tIns="50941" rIns="101882" bIns="50941"/>
          <a:lstStyle>
            <a:lvl1pPr>
              <a:defRPr/>
            </a:lvl1pPr>
          </a:lstStyle>
          <a:p>
            <a:pPr>
              <a:defRPr/>
            </a:pPr>
            <a:r>
              <a:rPr lang="en-US"/>
              <a:t>Joshua Willhite | FSCF Scope</a:t>
            </a:r>
            <a:endParaRPr lang="en-US" dirty="0"/>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4204520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9095780" y="346621"/>
            <a:ext cx="471488" cy="502221"/>
            <a:chOff x="7548939" y="6367647"/>
            <a:chExt cx="201689" cy="208892"/>
          </a:xfrm>
        </p:grpSpPr>
        <p:sp>
          <p:nvSpPr>
            <p:cNvPr id="5" name="Oval 4"/>
            <p:cNvSpPr/>
            <p:nvPr/>
          </p:nvSpPr>
          <p:spPr>
            <a:xfrm>
              <a:off x="7548939" y="6375013"/>
              <a:ext cx="201689" cy="201526"/>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 name="Straight Connector 5"/>
            <p:cNvCxnSpPr/>
            <p:nvPr/>
          </p:nvCxnSpPr>
          <p:spPr>
            <a:xfrm rot="5400000">
              <a:off x="7597429" y="6420002"/>
              <a:ext cx="104709" cy="0"/>
            </a:xfrm>
            <a:prstGeom prst="line">
              <a:avLst/>
            </a:prstGeom>
            <a:ln w="31750" cap="sq">
              <a:solidFill>
                <a:schemeClr val="bg1"/>
              </a:solidFill>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p>
        </p:txBody>
      </p:sp>
      <p:sp>
        <p:nvSpPr>
          <p:cNvPr id="7" name="Text Box 7"/>
          <p:cNvSpPr txBox="1">
            <a:spLocks noGrp="1" noChangeArrowheads="1"/>
          </p:cNvSpPr>
          <p:nvPr>
            <p:ph type="sldNum" sz="quarter" idx="10"/>
          </p:nvPr>
        </p:nvSpPr>
        <p:spPr/>
        <p:txBody>
          <a:bodyPr/>
          <a:lstStyle>
            <a:lvl1pPr>
              <a:defRPr/>
            </a:lvl1pPr>
          </a:lstStyle>
          <a:p>
            <a:pPr>
              <a:defRPr/>
            </a:pPr>
            <a:fld id="{B47AA871-007F-411B-8699-8F6433A3AAED}" type="slidenum">
              <a:rPr lang="en-US"/>
              <a:pPr>
                <a:defRPr/>
              </a:pPr>
              <a:t>‹#›</a:t>
            </a:fld>
            <a:endParaRPr lang="en-US" dirty="0"/>
          </a:p>
        </p:txBody>
      </p:sp>
    </p:spTree>
    <p:extLst>
      <p:ext uri="{BB962C8B-B14F-4D97-AF65-F5344CB8AC3E}">
        <p14:creationId xmlns:p14="http://schemas.microsoft.com/office/powerpoint/2010/main" val="3697326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rup Bullet">
    <p:spTree>
      <p:nvGrpSpPr>
        <p:cNvPr id="1" name=""/>
        <p:cNvGrpSpPr/>
        <p:nvPr/>
      </p:nvGrpSpPr>
      <p:grpSpPr>
        <a:xfrm>
          <a:off x="0" y="0"/>
          <a:ext cx="0" cy="0"/>
          <a:chOff x="0" y="0"/>
          <a:chExt cx="0" cy="0"/>
        </a:xfrm>
      </p:grpSpPr>
      <p:sp>
        <p:nvSpPr>
          <p:cNvPr id="2" name="Title 1"/>
          <p:cNvSpPr>
            <a:spLocks noGrp="1"/>
          </p:cNvSpPr>
          <p:nvPr>
            <p:ph type="title"/>
          </p:nvPr>
        </p:nvSpPr>
        <p:spPr>
          <a:xfrm>
            <a:off x="462757" y="284268"/>
            <a:ext cx="9150350" cy="492699"/>
          </a:xfrm>
          <a:prstGeom prst="rect">
            <a:avLst/>
          </a:prstGeom>
        </p:spPr>
        <p:txBody>
          <a:bodyPr/>
          <a:lstStyle>
            <a:lvl1pPr>
              <a:defRPr sz="3080" b="1" i="0" baseline="0">
                <a:solidFill>
                  <a:srgbClr val="28AF73"/>
                </a:solidFill>
              </a:defRPr>
            </a:lvl1pPr>
          </a:lstStyle>
          <a:p>
            <a:r>
              <a:rPr lang="en-US" dirty="0"/>
              <a:t>Click to edit Master title style</a:t>
            </a:r>
          </a:p>
        </p:txBody>
      </p:sp>
      <p:sp>
        <p:nvSpPr>
          <p:cNvPr id="3" name="Content Placeholder 2"/>
          <p:cNvSpPr>
            <a:spLocks noGrp="1"/>
          </p:cNvSpPr>
          <p:nvPr>
            <p:ph idx="1"/>
          </p:nvPr>
        </p:nvSpPr>
        <p:spPr>
          <a:xfrm>
            <a:off x="462757" y="1622849"/>
            <a:ext cx="9150350" cy="5106034"/>
          </a:xfrm>
          <a:prstGeom prst="rect">
            <a:avLst/>
          </a:prstGeom>
        </p:spPr>
        <p:txBody>
          <a:bodyPr lIns="0" tIns="0" rIns="0" bIns="0"/>
          <a:lstStyle>
            <a:lvl1pPr marL="293370" indent="-293370">
              <a:lnSpc>
                <a:spcPts val="2750"/>
              </a:lnSpc>
              <a:spcBef>
                <a:spcPts val="1540"/>
              </a:spcBef>
              <a:buClr>
                <a:schemeClr val="accent6"/>
              </a:buClr>
              <a:buFont typeface="Arial" pitchFamily="34" charset="0"/>
              <a:buChar char="•"/>
              <a:tabLst/>
              <a:defRPr sz="2640" b="0"/>
            </a:lvl1pPr>
            <a:lvl2pPr marL="597218" indent="-303848">
              <a:lnSpc>
                <a:spcPts val="2750"/>
              </a:lnSpc>
              <a:buClr>
                <a:schemeClr val="accent6"/>
              </a:buClr>
              <a:buSzPct val="80000"/>
              <a:buFont typeface="Lucida Grande"/>
              <a:buChar char="-"/>
              <a:defRPr b="0"/>
            </a:lvl2pPr>
            <a:lvl3pPr marL="890588" indent="-293370">
              <a:lnSpc>
                <a:spcPts val="2530"/>
              </a:lnSpc>
              <a:buClr>
                <a:schemeClr val="accent6"/>
              </a:buClr>
              <a:buSzPct val="80000"/>
              <a:buFont typeface="Lucida Grande"/>
              <a:buChar char="-"/>
              <a:defRPr b="0"/>
            </a:lvl3pPr>
            <a:lvl4pPr marL="890588" indent="-293370">
              <a:lnSpc>
                <a:spcPts val="2530"/>
              </a:lnSpc>
              <a:buClr>
                <a:schemeClr val="accent6"/>
              </a:buClr>
              <a:buSzPct val="80000"/>
              <a:buFont typeface="Lucida Grande"/>
              <a:buChar char="-"/>
              <a:defRPr b="0"/>
            </a:lvl4pPr>
            <a:lvl5pPr marL="890588" indent="-293370">
              <a:lnSpc>
                <a:spcPts val="2530"/>
              </a:lnSpc>
              <a:buClr>
                <a:schemeClr val="accent6"/>
              </a:buClr>
              <a:buSzPct val="80000"/>
              <a:buFont typeface="Lucida Grande"/>
              <a:buChar char="-"/>
              <a:defRPr b="0" baseline="0"/>
            </a:lvl5pPr>
            <a:lvl6pPr marL="890588" indent="-293370">
              <a:lnSpc>
                <a:spcPts val="2530"/>
              </a:lnSpc>
              <a:buClr>
                <a:schemeClr val="accent6"/>
              </a:buClr>
              <a:buSzPct val="80000"/>
              <a:buFont typeface="Lucida Grande"/>
              <a:buChar char="-"/>
              <a:defRPr lang="en-GB" sz="2420" b="0" dirty="0" smtClean="0">
                <a:solidFill>
                  <a:srgbClr val="000000"/>
                </a:solidFill>
                <a:latin typeface="+mn-lt"/>
                <a:ea typeface="+mn-ea"/>
                <a:cs typeface="Arial"/>
              </a:defRPr>
            </a:lvl6pPr>
            <a:lvl7pPr marL="890588" indent="-293370">
              <a:lnSpc>
                <a:spcPts val="2530"/>
              </a:lnSpc>
              <a:buClr>
                <a:schemeClr val="accent3"/>
              </a:buClr>
              <a:buSzPct val="80000"/>
              <a:buFont typeface="Lucida Grande"/>
              <a:buChar char="-"/>
              <a:defRPr lang="en-GB" sz="2420" b="0" dirty="0" smtClean="0">
                <a:solidFill>
                  <a:srgbClr val="000000"/>
                </a:solidFill>
                <a:latin typeface="+mn-lt"/>
                <a:ea typeface="+mn-ea"/>
                <a:cs typeface="Arial"/>
              </a:defRPr>
            </a:lvl7pPr>
            <a:lvl8pPr marL="890588" indent="-293370">
              <a:lnSpc>
                <a:spcPts val="2530"/>
              </a:lnSpc>
              <a:buClr>
                <a:schemeClr val="accent6"/>
              </a:buClr>
              <a:buSzPct val="80000"/>
              <a:buFont typeface="Lucida Grande"/>
              <a:buChar char="-"/>
              <a:defRPr lang="en-GB" sz="2420" b="0" dirty="0" smtClean="0">
                <a:solidFill>
                  <a:srgbClr val="000000"/>
                </a:solidFill>
                <a:latin typeface="+mn-lt"/>
                <a:ea typeface="+mn-ea"/>
                <a:cs typeface="Arial"/>
              </a:defRPr>
            </a:lvl8pPr>
            <a:lvl9pPr marL="890588" indent="-293370">
              <a:lnSpc>
                <a:spcPts val="2530"/>
              </a:lnSpc>
              <a:buClr>
                <a:schemeClr val="accent6"/>
              </a:buClr>
              <a:buSzPct val="80000"/>
              <a:buFont typeface="Lucida Grande"/>
              <a:buChar char="-"/>
              <a:defRPr lang="en-GB" sz="2420" b="0" dirty="0" smtClean="0">
                <a:solidFill>
                  <a:srgbClr val="000000"/>
                </a:solidFill>
                <a:latin typeface="+mn-lt"/>
                <a:ea typeface="+mn-ea"/>
                <a:cs typeface="Aria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5"/>
            <a:r>
              <a:rPr lang="en-GB" dirty="0"/>
              <a:t>Seventh level</a:t>
            </a:r>
          </a:p>
          <a:p>
            <a:pPr lvl="7"/>
            <a:r>
              <a:rPr lang="en-GB" dirty="0"/>
              <a:t>Eighth level</a:t>
            </a:r>
          </a:p>
          <a:p>
            <a:pPr lvl="8"/>
            <a:r>
              <a:rPr lang="en-GB" dirty="0"/>
              <a:t>Ninth level</a:t>
            </a:r>
          </a:p>
        </p:txBody>
      </p:sp>
      <p:sp>
        <p:nvSpPr>
          <p:cNvPr id="5" name="Slide Number Placeholder 14"/>
          <p:cNvSpPr txBox="1">
            <a:spLocks/>
          </p:cNvSpPr>
          <p:nvPr userDrawn="1"/>
        </p:nvSpPr>
        <p:spPr>
          <a:xfrm>
            <a:off x="0" y="7135920"/>
            <a:ext cx="316072" cy="636480"/>
          </a:xfrm>
          <a:prstGeom prst="rect">
            <a:avLst/>
          </a:prstGeom>
        </p:spPr>
        <p:txBody>
          <a:bodyPr lIns="0" tIns="0" rIns="0" bIns="217800" anchor="b" anchorCtr="0"/>
          <a:lstStyle>
            <a:lvl1pPr algn="r">
              <a:defRPr sz="800">
                <a:solidFill>
                  <a:schemeClr val="tx1"/>
                </a:solidFill>
              </a:defRPr>
            </a:lvl1pPr>
          </a:lstStyle>
          <a:p>
            <a:pPr eaLnBrk="1" fontAlgn="auto" hangingPunct="1">
              <a:spcBef>
                <a:spcPts val="0"/>
              </a:spcBef>
              <a:spcAft>
                <a:spcPts val="0"/>
              </a:spcAft>
              <a:defRPr/>
            </a:pPr>
            <a:fld id="{84ADEA5E-D855-46E6-A607-27446C644854}" type="slidenum">
              <a:rPr lang="en-US" sz="880" b="0" smtClean="0">
                <a:solidFill>
                  <a:srgbClr val="FFFFFF"/>
                </a:solidFill>
                <a:latin typeface="Arial"/>
                <a:cs typeface="ＭＳ Ｐゴシック"/>
              </a:rPr>
              <a:pPr eaLnBrk="1" fontAlgn="auto" hangingPunct="1">
                <a:spcBef>
                  <a:spcPts val="0"/>
                </a:spcBef>
                <a:spcAft>
                  <a:spcPts val="0"/>
                </a:spcAft>
                <a:defRPr/>
              </a:pPr>
              <a:t>‹#›</a:t>
            </a:fld>
            <a:r>
              <a:rPr lang="en-US" sz="880" b="0" i="1" dirty="0">
                <a:solidFill>
                  <a:srgbClr val="FFFFFF"/>
                </a:solidFill>
                <a:latin typeface="Arial"/>
                <a:cs typeface="ＭＳ Ｐゴシック"/>
              </a:rPr>
              <a:t>  </a:t>
            </a:r>
          </a:p>
        </p:txBody>
      </p:sp>
      <p:sp>
        <p:nvSpPr>
          <p:cNvPr id="6" name="Text Placeholder 7"/>
          <p:cNvSpPr>
            <a:spLocks noGrp="1"/>
          </p:cNvSpPr>
          <p:nvPr>
            <p:ph type="body" sz="quarter" idx="28" hasCustomPrompt="1"/>
          </p:nvPr>
        </p:nvSpPr>
        <p:spPr>
          <a:xfrm>
            <a:off x="457518" y="7135920"/>
            <a:ext cx="6732000" cy="636480"/>
          </a:xfrm>
          <a:prstGeom prst="rect">
            <a:avLst/>
          </a:prstGeom>
        </p:spPr>
        <p:txBody>
          <a:bodyPr lIns="0" tIns="0" rIns="0" bIns="0" anchor="ctr" anchorCtr="0"/>
          <a:lstStyle>
            <a:lvl1pPr marL="0" indent="0">
              <a:lnSpc>
                <a:spcPts val="1870"/>
              </a:lnSpc>
              <a:spcBef>
                <a:spcPts val="0"/>
              </a:spcBef>
              <a:buFont typeface="Arial" pitchFamily="34" charset="0"/>
              <a:buNone/>
              <a:defRPr sz="1760">
                <a:solidFill>
                  <a:schemeClr val="bg1"/>
                </a:solidFill>
                <a:latin typeface="+mj-lt"/>
              </a:defRPr>
            </a:lvl1pPr>
            <a:lvl2pPr>
              <a:lnSpc>
                <a:spcPts val="1870"/>
              </a:lnSpc>
              <a:buNone/>
              <a:defRPr sz="1760">
                <a:solidFill>
                  <a:schemeClr val="bg1"/>
                </a:solidFill>
              </a:defRPr>
            </a:lvl2pPr>
            <a:lvl3pPr>
              <a:lnSpc>
                <a:spcPts val="1870"/>
              </a:lnSpc>
              <a:buNone/>
              <a:defRPr sz="1760">
                <a:solidFill>
                  <a:schemeClr val="bg1"/>
                </a:solidFill>
              </a:defRPr>
            </a:lvl3pPr>
            <a:lvl4pPr>
              <a:lnSpc>
                <a:spcPts val="1870"/>
              </a:lnSpc>
              <a:buNone/>
              <a:defRPr sz="1760">
                <a:solidFill>
                  <a:schemeClr val="bg1"/>
                </a:solidFill>
              </a:defRPr>
            </a:lvl4pPr>
            <a:lvl5pPr>
              <a:lnSpc>
                <a:spcPts val="1870"/>
              </a:lnSpc>
              <a:buNone/>
              <a:defRPr sz="1760">
                <a:solidFill>
                  <a:schemeClr val="bg1"/>
                </a:solidFill>
              </a:defRPr>
            </a:lvl5pPr>
          </a:lstStyle>
          <a:p>
            <a:pPr marL="0" marR="0" lvl="0" indent="0" defTabSz="1005840" eaLnBrk="1" fontAlgn="auto" latinLnBrk="0" hangingPunct="1">
              <a:lnSpc>
                <a:spcPts val="1870"/>
              </a:lnSpc>
              <a:spcBef>
                <a:spcPts val="0"/>
              </a:spcBef>
              <a:spcAft>
                <a:spcPts val="0"/>
              </a:spcAft>
              <a:buClrTx/>
              <a:buSzTx/>
              <a:buFont typeface="Arial" pitchFamily="34" charset="0"/>
              <a:buNone/>
              <a:tabLst/>
              <a:defRPr/>
            </a:pPr>
            <a:r>
              <a:rPr kumimoji="0" lang="en-US" sz="1760" b="0" i="0" u="none" strike="noStrike" kern="0" cap="none" spc="0" normalizeH="0" baseline="0" noProof="0" dirty="0">
                <a:ln>
                  <a:noFill/>
                </a:ln>
                <a:solidFill>
                  <a:srgbClr val="FFFFFF"/>
                </a:solidFill>
                <a:effectLst/>
                <a:uLnTx/>
                <a:uFillTx/>
              </a:rPr>
              <a:t>Footer title</a:t>
            </a:r>
          </a:p>
        </p:txBody>
      </p:sp>
    </p:spTree>
    <p:extLst>
      <p:ext uri="{BB962C8B-B14F-4D97-AF65-F5344CB8AC3E}">
        <p14:creationId xmlns:p14="http://schemas.microsoft.com/office/powerpoint/2010/main" val="212795219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body" idx="1"/>
          </p:nvPr>
        </p:nvSpPr>
        <p:spPr bwMode="auto">
          <a:xfrm>
            <a:off x="182183" y="1182537"/>
            <a:ext cx="9665494" cy="576857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39776" tIns="39776" rIns="85036" bIns="39776" numCol="1" anchor="t" anchorCtr="0" compatLnSpc="1">
            <a:prstTxWarp prst="textNoShape">
              <a:avLst/>
            </a:prstTxWarp>
          </a:body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
        <p:nvSpPr>
          <p:cNvPr id="2" name="Text Box 2"/>
          <p:cNvSpPr txBox="1">
            <a:spLocks noGrp="1" noChangeArrowheads="1"/>
          </p:cNvSpPr>
          <p:nvPr>
            <p:ph type="sldNum" sz="quarter" idx="4"/>
          </p:nvPr>
        </p:nvSpPr>
        <p:spPr bwMode="auto">
          <a:xfrm>
            <a:off x="8525933" y="7461336"/>
            <a:ext cx="334452" cy="253008"/>
          </a:xfrm>
          <a:prstGeom prst="rect">
            <a:avLst/>
          </a:prstGeom>
          <a:noFill/>
          <a:ln w="12700">
            <a:noFill/>
            <a:miter lim="800000"/>
            <a:headEnd/>
            <a:tailEnd/>
          </a:ln>
          <a:effectLst/>
        </p:spPr>
        <p:txBody>
          <a:bodyPr vert="horz" wrap="none" lIns="71597" tIns="35800" rIns="71597" bIns="35800" numCol="1" anchor="t" anchorCtr="0" compatLnSpc="1">
            <a:prstTxWarp prst="textNoShape">
              <a:avLst/>
            </a:prstTxWarp>
          </a:bodyPr>
          <a:lstStyle>
            <a:lvl1pPr algn="ctr">
              <a:defRPr sz="1300" b="1">
                <a:solidFill>
                  <a:srgbClr val="216924"/>
                </a:solidFill>
                <a:ea typeface="ヒラギノ角ゴ ProN W3" pitchFamily="-105" charset="-128"/>
                <a:cs typeface="Arial" charset="0"/>
              </a:defRPr>
            </a:lvl1pPr>
          </a:lstStyle>
          <a:p>
            <a:pPr>
              <a:defRPr/>
            </a:pPr>
            <a:fld id="{BEE11E88-FA6C-8C4F-8AF4-07A973C2D191}" type="slidenum">
              <a:rPr lang="en-US"/>
              <a:pPr>
                <a:defRPr/>
              </a:pPr>
              <a:t>‹#›</a:t>
            </a:fld>
            <a:endParaRPr lang="en-US" dirty="0"/>
          </a:p>
        </p:txBody>
      </p:sp>
      <p:sp>
        <p:nvSpPr>
          <p:cNvPr id="1031" name="Rectangle 2"/>
          <p:cNvSpPr>
            <a:spLocks/>
          </p:cNvSpPr>
          <p:nvPr userDrawn="1"/>
        </p:nvSpPr>
        <p:spPr bwMode="auto">
          <a:xfrm>
            <a:off x="195943" y="7458671"/>
            <a:ext cx="7104743" cy="212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9889" tIns="19889" rIns="55209" bIns="19889"/>
          <a:lstStyle/>
          <a:p>
            <a:pPr algn="l">
              <a:spcBef>
                <a:spcPts val="783"/>
              </a:spcBef>
            </a:pPr>
            <a:r>
              <a:rPr lang="en-US" sz="1300" b="1" dirty="0">
                <a:solidFill>
                  <a:srgbClr val="006000"/>
                </a:solidFill>
                <a:cs typeface="Arial" charset="0"/>
              </a:rPr>
              <a:t>Sanford</a:t>
            </a:r>
            <a:r>
              <a:rPr lang="en-US" sz="1300" b="1" baseline="0" dirty="0">
                <a:solidFill>
                  <a:srgbClr val="006000"/>
                </a:solidFill>
                <a:cs typeface="Arial" charset="0"/>
              </a:rPr>
              <a:t> Underground Research Facility</a:t>
            </a:r>
            <a:endParaRPr lang="en-US" sz="1300" b="1" dirty="0">
              <a:solidFill>
                <a:srgbClr val="006000"/>
              </a:solidFill>
              <a:cs typeface="Arial" charset="0"/>
            </a:endParaRPr>
          </a:p>
        </p:txBody>
      </p:sp>
      <p:sp>
        <p:nvSpPr>
          <p:cNvPr id="1032" name="Line 3"/>
          <p:cNvSpPr>
            <a:spLocks noChangeShapeType="1"/>
          </p:cNvSpPr>
          <p:nvPr userDrawn="1"/>
        </p:nvSpPr>
        <p:spPr bwMode="auto">
          <a:xfrm>
            <a:off x="0" y="7374846"/>
            <a:ext cx="10058400" cy="1265"/>
          </a:xfrm>
          <a:prstGeom prst="line">
            <a:avLst/>
          </a:prstGeom>
          <a:noFill/>
          <a:ln w="25400" cap="flat" cmpd="sng" algn="ctr">
            <a:solidFill>
              <a:srgbClr val="2A4C2B"/>
            </a:solidFill>
            <a:prstDash val="solid"/>
            <a:round/>
            <a:headEnd type="none" w="med" len="med"/>
            <a:tailEnd type="none" w="med" len="med"/>
          </a:ln>
          <a:extLst>
            <a:ext uri="{909E8E84-426E-40dd-AFC4-6F175D3DCCD1}">
              <a14:hiddenFill xmlns="" xmlns:a14="http://schemas.microsoft.com/office/drawing/2010/main">
                <a:noFill/>
              </a14:hiddenFill>
            </a:ext>
          </a:extLst>
        </p:spPr>
        <p:txBody>
          <a:bodyPr lIns="0" tIns="0" rIns="0" bIns="0"/>
          <a:lstStyle/>
          <a:p>
            <a:endParaRPr lang="en-US" dirty="0"/>
          </a:p>
        </p:txBody>
      </p:sp>
      <p:pic>
        <p:nvPicPr>
          <p:cNvPr id="9" name="Picture 8" descr="Banner.jpg"/>
          <p:cNvPicPr>
            <a:picLocks noChangeAspect="1"/>
          </p:cNvPicPr>
          <p:nvPr userDrawn="1"/>
        </p:nvPicPr>
        <p:blipFill>
          <a:blip r:embed="rId10" cstate="print">
            <a:extLst>
              <a:ext uri="{28A0092B-C50C-407E-A947-70E740481C1C}">
                <a14:useLocalDpi xmlns:a14="http://schemas.microsoft.com/office/drawing/2010/main"/>
              </a:ext>
            </a:extLst>
          </a:blip>
          <a:srcRect/>
          <a:stretch>
            <a:fillRect/>
          </a:stretch>
        </p:blipFill>
        <p:spPr>
          <a:xfrm>
            <a:off x="0" y="0"/>
            <a:ext cx="10058400" cy="1041843"/>
          </a:xfrm>
          <a:prstGeom prst="rect">
            <a:avLst/>
          </a:prstGeom>
        </p:spPr>
      </p:pic>
      <p:sp>
        <p:nvSpPr>
          <p:cNvPr id="3" name="Rectangle 3"/>
          <p:cNvSpPr>
            <a:spLocks noGrp="1" noChangeArrowheads="1"/>
          </p:cNvSpPr>
          <p:nvPr>
            <p:ph type="title"/>
          </p:nvPr>
        </p:nvSpPr>
        <p:spPr bwMode="auto">
          <a:xfrm>
            <a:off x="0" y="0"/>
            <a:ext cx="10058399" cy="1041790"/>
          </a:xfrm>
          <a:prstGeom prst="rect">
            <a:avLst/>
          </a:prstGeom>
          <a:solidFill>
            <a:srgbClr val="2A4C2B">
              <a:alpha val="85000"/>
            </a:srgbClr>
          </a:solidFill>
          <a:ln w="12700">
            <a:noFill/>
            <a:miter lim="800000"/>
            <a:headEnd/>
            <a:tailEnd/>
          </a:ln>
          <a:effectLst/>
        </p:spPr>
        <p:txBody>
          <a:bodyPr vert="horz" wrap="square" lIns="39776" tIns="39776" rIns="85036" bIns="39776" numCol="1" anchor="ctr" anchorCtr="0" compatLnSpc="1">
            <a:prstTxWarp prst="textNoShape">
              <a:avLst/>
            </a:prstTxWarp>
          </a:bodyPr>
          <a:lstStyle/>
          <a:p>
            <a:pPr lvl="0"/>
            <a:r>
              <a:rPr lang="en-US" dirty="0">
                <a:sym typeface="Arial" pitchFamily="-112" charset="0"/>
              </a:rPr>
              <a:t>Click to edit Master title style</a:t>
            </a:r>
          </a:p>
        </p:txBody>
      </p:sp>
      <p:pic>
        <p:nvPicPr>
          <p:cNvPr id="12" name="Picture 11" descr="SURF-logo-transparent.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450918" y="7405637"/>
            <a:ext cx="409328" cy="360356"/>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69" r:id="rId2"/>
    <p:sldLayoutId id="2147483670" r:id="rId3"/>
    <p:sldLayoutId id="2147483672" r:id="rId4"/>
    <p:sldLayoutId id="2147483676" r:id="rId5"/>
    <p:sldLayoutId id="2147483677" r:id="rId6"/>
    <p:sldLayoutId id="2147483678" r:id="rId7"/>
    <p:sldLayoutId id="2147483679" r:id="rId8"/>
  </p:sldLayoutIdLst>
  <p:transition spd="slow"/>
  <p:hf hdr="0" ftr="0" dt="0"/>
  <p:txStyles>
    <p:titleStyle>
      <a:lvl1pPr marL="182853" algn="l" rtl="0" eaLnBrk="0" fontAlgn="base" hangingPunct="0">
        <a:spcBef>
          <a:spcPct val="0"/>
        </a:spcBef>
        <a:spcAft>
          <a:spcPct val="0"/>
        </a:spcAft>
        <a:defRPr sz="3800" b="1">
          <a:solidFill>
            <a:srgbClr val="FFFFFF"/>
          </a:solidFill>
          <a:effectLst>
            <a:outerShdw blurRad="38100" dist="38100" dir="2700000" algn="tl">
              <a:schemeClr val="tx1"/>
            </a:outerShdw>
          </a:effectLst>
          <a:latin typeface="+mj-lt"/>
          <a:ea typeface="+mj-ea"/>
          <a:cs typeface="+mj-cs"/>
          <a:sym typeface="Arial" charset="0"/>
        </a:defRPr>
      </a:lvl1pPr>
      <a:lvl2pPr algn="l" rtl="0" eaLnBrk="0" fontAlgn="base" hangingPunct="0">
        <a:spcBef>
          <a:spcPct val="0"/>
        </a:spcBef>
        <a:spcAft>
          <a:spcPct val="0"/>
        </a:spcAft>
        <a:defRPr sz="3900" b="1">
          <a:solidFill>
            <a:srgbClr val="FFFFFF"/>
          </a:solidFill>
          <a:effectLst>
            <a:outerShdw blurRad="38100" dist="38100" dir="2700000" algn="tl">
              <a:srgbClr val="808080"/>
            </a:outerShdw>
          </a:effectLst>
          <a:latin typeface="Arial" pitchFamily="-112" charset="0"/>
          <a:ea typeface="ヒラギノ角ゴ ProN W6" pitchFamily="-112" charset="-128"/>
          <a:cs typeface="ヒラギノ角ゴ ProN W6" pitchFamily="-112" charset="-128"/>
          <a:sym typeface="Arial" charset="0"/>
        </a:defRPr>
      </a:lvl2pPr>
      <a:lvl3pPr algn="l" rtl="0" eaLnBrk="0" fontAlgn="base" hangingPunct="0">
        <a:spcBef>
          <a:spcPct val="0"/>
        </a:spcBef>
        <a:spcAft>
          <a:spcPct val="0"/>
        </a:spcAft>
        <a:defRPr sz="3900" b="1">
          <a:solidFill>
            <a:srgbClr val="FFFFFF"/>
          </a:solidFill>
          <a:effectLst>
            <a:outerShdw blurRad="38100" dist="38100" dir="2700000" algn="tl">
              <a:srgbClr val="808080"/>
            </a:outerShdw>
          </a:effectLst>
          <a:latin typeface="Arial" pitchFamily="-112" charset="0"/>
          <a:ea typeface="ヒラギノ角ゴ ProN W6" pitchFamily="-112" charset="-128"/>
          <a:cs typeface="ヒラギノ角ゴ ProN W6" pitchFamily="-112" charset="-128"/>
          <a:sym typeface="Arial" charset="0"/>
        </a:defRPr>
      </a:lvl3pPr>
      <a:lvl4pPr algn="l" rtl="0" eaLnBrk="0" fontAlgn="base" hangingPunct="0">
        <a:spcBef>
          <a:spcPct val="0"/>
        </a:spcBef>
        <a:spcAft>
          <a:spcPct val="0"/>
        </a:spcAft>
        <a:defRPr sz="3900" b="1">
          <a:solidFill>
            <a:srgbClr val="FFFFFF"/>
          </a:solidFill>
          <a:effectLst>
            <a:outerShdw blurRad="38100" dist="38100" dir="2700000" algn="tl">
              <a:srgbClr val="808080"/>
            </a:outerShdw>
          </a:effectLst>
          <a:latin typeface="Arial" pitchFamily="-112" charset="0"/>
          <a:ea typeface="ヒラギノ角ゴ ProN W6" pitchFamily="-112" charset="-128"/>
          <a:cs typeface="ヒラギノ角ゴ ProN W6" pitchFamily="-112" charset="-128"/>
          <a:sym typeface="Arial" charset="0"/>
        </a:defRPr>
      </a:lvl4pPr>
      <a:lvl5pPr algn="l" rtl="0" eaLnBrk="0" fontAlgn="base" hangingPunct="0">
        <a:spcBef>
          <a:spcPct val="0"/>
        </a:spcBef>
        <a:spcAft>
          <a:spcPct val="0"/>
        </a:spcAft>
        <a:defRPr sz="3900" b="1">
          <a:solidFill>
            <a:srgbClr val="FFFFFF"/>
          </a:solidFill>
          <a:effectLst>
            <a:outerShdw blurRad="38100" dist="38100" dir="2700000" algn="tl">
              <a:srgbClr val="808080"/>
            </a:outerShdw>
          </a:effectLst>
          <a:latin typeface="Arial" pitchFamily="-112" charset="0"/>
          <a:ea typeface="ヒラギノ角ゴ ProN W6" pitchFamily="-112" charset="-128"/>
          <a:cs typeface="ヒラギノ角ゴ ProN W6" pitchFamily="-112" charset="-128"/>
          <a:sym typeface="Arial" charset="0"/>
        </a:defRPr>
      </a:lvl5pPr>
      <a:lvl6pPr marL="357994" algn="ctr" rtl="0" fontAlgn="base">
        <a:spcBef>
          <a:spcPct val="0"/>
        </a:spcBef>
        <a:spcAft>
          <a:spcPct val="0"/>
        </a:spcAft>
        <a:defRPr sz="3400" b="1">
          <a:solidFill>
            <a:srgbClr val="FFFFFF"/>
          </a:solidFill>
          <a:effectLst>
            <a:outerShdw blurRad="38100" dist="38100" dir="2700000" algn="tl">
              <a:srgbClr val="808080"/>
            </a:outerShdw>
          </a:effectLst>
          <a:latin typeface="Arial" pitchFamily="-112" charset="0"/>
          <a:ea typeface="ヒラギノ角ゴ ProN W6" pitchFamily="-112" charset="-128"/>
          <a:cs typeface="ヒラギノ角ゴ ProN W6" pitchFamily="-112" charset="-128"/>
          <a:sym typeface="Arial" pitchFamily="-112" charset="0"/>
        </a:defRPr>
      </a:lvl6pPr>
      <a:lvl7pPr marL="715990" algn="ctr" rtl="0" fontAlgn="base">
        <a:spcBef>
          <a:spcPct val="0"/>
        </a:spcBef>
        <a:spcAft>
          <a:spcPct val="0"/>
        </a:spcAft>
        <a:defRPr sz="3400" b="1">
          <a:solidFill>
            <a:srgbClr val="FFFFFF"/>
          </a:solidFill>
          <a:effectLst>
            <a:outerShdw blurRad="38100" dist="38100" dir="2700000" algn="tl">
              <a:srgbClr val="808080"/>
            </a:outerShdw>
          </a:effectLst>
          <a:latin typeface="Arial" pitchFamily="-112" charset="0"/>
          <a:ea typeface="ヒラギノ角ゴ ProN W6" pitchFamily="-112" charset="-128"/>
          <a:cs typeface="ヒラギノ角ゴ ProN W6" pitchFamily="-112" charset="-128"/>
          <a:sym typeface="Arial" pitchFamily="-112" charset="0"/>
        </a:defRPr>
      </a:lvl7pPr>
      <a:lvl8pPr marL="1073984" algn="ctr" rtl="0" fontAlgn="base">
        <a:spcBef>
          <a:spcPct val="0"/>
        </a:spcBef>
        <a:spcAft>
          <a:spcPct val="0"/>
        </a:spcAft>
        <a:defRPr sz="3400" b="1">
          <a:solidFill>
            <a:srgbClr val="FFFFFF"/>
          </a:solidFill>
          <a:effectLst>
            <a:outerShdw blurRad="38100" dist="38100" dir="2700000" algn="tl">
              <a:srgbClr val="808080"/>
            </a:outerShdw>
          </a:effectLst>
          <a:latin typeface="Arial" pitchFamily="-112" charset="0"/>
          <a:ea typeface="ヒラギノ角ゴ ProN W6" pitchFamily="-112" charset="-128"/>
          <a:cs typeface="ヒラギノ角ゴ ProN W6" pitchFamily="-112" charset="-128"/>
          <a:sym typeface="Arial" pitchFamily="-112" charset="0"/>
        </a:defRPr>
      </a:lvl8pPr>
      <a:lvl9pPr marL="1431978" algn="ctr" rtl="0" fontAlgn="base">
        <a:spcBef>
          <a:spcPct val="0"/>
        </a:spcBef>
        <a:spcAft>
          <a:spcPct val="0"/>
        </a:spcAft>
        <a:defRPr sz="3400" b="1">
          <a:solidFill>
            <a:srgbClr val="FFFFFF"/>
          </a:solidFill>
          <a:effectLst>
            <a:outerShdw blurRad="38100" dist="38100" dir="2700000" algn="tl">
              <a:srgbClr val="808080"/>
            </a:outerShdw>
          </a:effectLst>
          <a:latin typeface="Arial" pitchFamily="-112" charset="0"/>
          <a:ea typeface="ヒラギノ角ゴ ProN W6" pitchFamily="-112" charset="-128"/>
          <a:cs typeface="ヒラギノ角ゴ ProN W6" pitchFamily="-112" charset="-128"/>
          <a:sym typeface="Arial" pitchFamily="-112" charset="0"/>
        </a:defRPr>
      </a:lvl9pPr>
    </p:titleStyle>
    <p:bodyStyle>
      <a:lvl1pPr marL="298432" indent="-267345" algn="l" rtl="0" eaLnBrk="0" fontAlgn="base" hangingPunct="0">
        <a:spcBef>
          <a:spcPts val="705"/>
        </a:spcBef>
        <a:spcAft>
          <a:spcPct val="0"/>
        </a:spcAft>
        <a:buClr>
          <a:srgbClr val="000000"/>
        </a:buClr>
        <a:buSzPct val="100000"/>
        <a:buFont typeface="Arial" charset="0"/>
        <a:buChar char="•"/>
        <a:defRPr sz="2400">
          <a:solidFill>
            <a:schemeClr val="tx1"/>
          </a:solidFill>
          <a:latin typeface="+mn-lt"/>
          <a:ea typeface="+mn-ea"/>
          <a:cs typeface="+mn-cs"/>
          <a:sym typeface="Arial" charset="0"/>
        </a:defRPr>
      </a:lvl1pPr>
      <a:lvl2pPr marL="532203" indent="-222580" algn="l" rtl="0" eaLnBrk="0" fontAlgn="base" hangingPunct="0">
        <a:spcBef>
          <a:spcPts val="705"/>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2pPr>
      <a:lvl3pPr marL="845556" indent="-177816" algn="l" rtl="0" eaLnBrk="0" fontAlgn="base" hangingPunct="0">
        <a:spcBef>
          <a:spcPts val="548"/>
        </a:spcBef>
        <a:spcAft>
          <a:spcPct val="0"/>
        </a:spcAft>
        <a:buClr>
          <a:srgbClr val="000000"/>
        </a:buClr>
        <a:buSzPct val="100000"/>
        <a:buFont typeface="Arial" charset="0"/>
        <a:buChar char="•"/>
        <a:defRPr sz="1600">
          <a:solidFill>
            <a:schemeClr val="tx1"/>
          </a:solidFill>
          <a:latin typeface="+mn-lt"/>
          <a:ea typeface="+mn-ea"/>
          <a:cs typeface="+mn-cs"/>
          <a:sym typeface="Arial" charset="0"/>
        </a:defRPr>
      </a:lvl3pPr>
      <a:lvl4pPr marL="1203675" indent="-177816" algn="l" rtl="0" eaLnBrk="0" fontAlgn="base" hangingPunct="0">
        <a:spcBef>
          <a:spcPts val="548"/>
        </a:spcBef>
        <a:spcAft>
          <a:spcPct val="0"/>
        </a:spcAft>
        <a:buClr>
          <a:srgbClr val="000000"/>
        </a:buClr>
        <a:buSzPct val="100000"/>
        <a:buFont typeface="Arial" charset="0"/>
        <a:buChar char="–"/>
        <a:defRPr sz="1600">
          <a:solidFill>
            <a:schemeClr val="tx1"/>
          </a:solidFill>
          <a:latin typeface="+mn-lt"/>
          <a:ea typeface="+mn-ea"/>
          <a:cs typeface="+mn-cs"/>
          <a:sym typeface="Arial" charset="0"/>
        </a:defRPr>
      </a:lvl4pPr>
      <a:lvl5pPr marL="1561792" indent="-177816" algn="l" rtl="0" eaLnBrk="0" fontAlgn="base" hangingPunct="0">
        <a:spcBef>
          <a:spcPts val="548"/>
        </a:spcBef>
        <a:spcAft>
          <a:spcPct val="0"/>
        </a:spcAft>
        <a:buClr>
          <a:srgbClr val="000000"/>
        </a:buClr>
        <a:buSzPct val="100000"/>
        <a:buFont typeface="Arial" charset="0"/>
        <a:buChar char="»"/>
        <a:defRPr sz="1400">
          <a:solidFill>
            <a:schemeClr val="tx1"/>
          </a:solidFill>
          <a:latin typeface="+mn-lt"/>
          <a:ea typeface="+mn-ea"/>
          <a:cs typeface="+mn-cs"/>
          <a:sym typeface="Arial" charset="0"/>
        </a:defRPr>
      </a:lvl5pPr>
      <a:lvl6pPr marL="1920493" indent="-178999" algn="l" rtl="0" fontAlgn="base">
        <a:spcBef>
          <a:spcPts val="548"/>
        </a:spcBef>
        <a:spcAft>
          <a:spcPct val="0"/>
        </a:spcAft>
        <a:buClr>
          <a:srgbClr val="000000"/>
        </a:buClr>
        <a:buSzPct val="100000"/>
        <a:buFont typeface="Arial" pitchFamily="-112" charset="0"/>
        <a:buChar char="»"/>
        <a:defRPr sz="2200">
          <a:solidFill>
            <a:schemeClr val="tx1"/>
          </a:solidFill>
          <a:latin typeface="+mn-lt"/>
          <a:ea typeface="+mn-ea"/>
          <a:cs typeface="+mn-cs"/>
          <a:sym typeface="Arial" pitchFamily="-112" charset="0"/>
        </a:defRPr>
      </a:lvl6pPr>
      <a:lvl7pPr marL="2278488" indent="-178999" algn="l" rtl="0" fontAlgn="base">
        <a:spcBef>
          <a:spcPts val="548"/>
        </a:spcBef>
        <a:spcAft>
          <a:spcPct val="0"/>
        </a:spcAft>
        <a:buClr>
          <a:srgbClr val="000000"/>
        </a:buClr>
        <a:buSzPct val="100000"/>
        <a:buFont typeface="Arial" pitchFamily="-112" charset="0"/>
        <a:buChar char="»"/>
        <a:defRPr sz="2200">
          <a:solidFill>
            <a:schemeClr val="tx1"/>
          </a:solidFill>
          <a:latin typeface="+mn-lt"/>
          <a:ea typeface="+mn-ea"/>
          <a:cs typeface="+mn-cs"/>
          <a:sym typeface="Arial" pitchFamily="-112" charset="0"/>
        </a:defRPr>
      </a:lvl7pPr>
      <a:lvl8pPr marL="2636483" indent="-178999" algn="l" rtl="0" fontAlgn="base">
        <a:spcBef>
          <a:spcPts val="548"/>
        </a:spcBef>
        <a:spcAft>
          <a:spcPct val="0"/>
        </a:spcAft>
        <a:buClr>
          <a:srgbClr val="000000"/>
        </a:buClr>
        <a:buSzPct val="100000"/>
        <a:buFont typeface="Arial" pitchFamily="-112" charset="0"/>
        <a:buChar char="»"/>
        <a:defRPr sz="2200">
          <a:solidFill>
            <a:schemeClr val="tx1"/>
          </a:solidFill>
          <a:latin typeface="+mn-lt"/>
          <a:ea typeface="+mn-ea"/>
          <a:cs typeface="+mn-cs"/>
          <a:sym typeface="Arial" pitchFamily="-112" charset="0"/>
        </a:defRPr>
      </a:lvl8pPr>
      <a:lvl9pPr marL="2994477" indent="-178999" algn="l" rtl="0" fontAlgn="base">
        <a:spcBef>
          <a:spcPts val="548"/>
        </a:spcBef>
        <a:spcAft>
          <a:spcPct val="0"/>
        </a:spcAft>
        <a:buClr>
          <a:srgbClr val="000000"/>
        </a:buClr>
        <a:buSzPct val="100000"/>
        <a:buFont typeface="Arial" pitchFamily="-112" charset="0"/>
        <a:buChar char="»"/>
        <a:defRPr sz="2200">
          <a:solidFill>
            <a:schemeClr val="tx1"/>
          </a:solidFill>
          <a:latin typeface="+mn-lt"/>
          <a:ea typeface="+mn-ea"/>
          <a:cs typeface="+mn-cs"/>
          <a:sym typeface="Arial" pitchFamily="-112" charset="0"/>
        </a:defRPr>
      </a:lvl9pPr>
    </p:bodyStyle>
    <p:otherStyle>
      <a:defPPr>
        <a:defRPr lang="en-US"/>
      </a:defPPr>
      <a:lvl1pPr marL="0" algn="l" defTabSz="357994" rtl="0" eaLnBrk="1" latinLnBrk="0" hangingPunct="1">
        <a:defRPr sz="1400" kern="1200">
          <a:solidFill>
            <a:schemeClr val="tx1"/>
          </a:solidFill>
          <a:latin typeface="+mn-lt"/>
          <a:ea typeface="+mn-ea"/>
          <a:cs typeface="+mn-cs"/>
        </a:defRPr>
      </a:lvl1pPr>
      <a:lvl2pPr marL="357994" algn="l" defTabSz="357994" rtl="0" eaLnBrk="1" latinLnBrk="0" hangingPunct="1">
        <a:defRPr sz="1400" kern="1200">
          <a:solidFill>
            <a:schemeClr val="tx1"/>
          </a:solidFill>
          <a:latin typeface="+mn-lt"/>
          <a:ea typeface="+mn-ea"/>
          <a:cs typeface="+mn-cs"/>
        </a:defRPr>
      </a:lvl2pPr>
      <a:lvl3pPr marL="715990" algn="l" defTabSz="357994" rtl="0" eaLnBrk="1" latinLnBrk="0" hangingPunct="1">
        <a:defRPr sz="1400" kern="1200">
          <a:solidFill>
            <a:schemeClr val="tx1"/>
          </a:solidFill>
          <a:latin typeface="+mn-lt"/>
          <a:ea typeface="+mn-ea"/>
          <a:cs typeface="+mn-cs"/>
        </a:defRPr>
      </a:lvl3pPr>
      <a:lvl4pPr marL="1073984" algn="l" defTabSz="357994" rtl="0" eaLnBrk="1" latinLnBrk="0" hangingPunct="1">
        <a:defRPr sz="1400" kern="1200">
          <a:solidFill>
            <a:schemeClr val="tx1"/>
          </a:solidFill>
          <a:latin typeface="+mn-lt"/>
          <a:ea typeface="+mn-ea"/>
          <a:cs typeface="+mn-cs"/>
        </a:defRPr>
      </a:lvl4pPr>
      <a:lvl5pPr marL="1431978" algn="l" defTabSz="357994" rtl="0" eaLnBrk="1" latinLnBrk="0" hangingPunct="1">
        <a:defRPr sz="1400" kern="1200">
          <a:solidFill>
            <a:schemeClr val="tx1"/>
          </a:solidFill>
          <a:latin typeface="+mn-lt"/>
          <a:ea typeface="+mn-ea"/>
          <a:cs typeface="+mn-cs"/>
        </a:defRPr>
      </a:lvl5pPr>
      <a:lvl6pPr marL="1789974" algn="l" defTabSz="357994" rtl="0" eaLnBrk="1" latinLnBrk="0" hangingPunct="1">
        <a:defRPr sz="1400" kern="1200">
          <a:solidFill>
            <a:schemeClr val="tx1"/>
          </a:solidFill>
          <a:latin typeface="+mn-lt"/>
          <a:ea typeface="+mn-ea"/>
          <a:cs typeface="+mn-cs"/>
        </a:defRPr>
      </a:lvl6pPr>
      <a:lvl7pPr marL="2147968" algn="l" defTabSz="357994" rtl="0" eaLnBrk="1" latinLnBrk="0" hangingPunct="1">
        <a:defRPr sz="1400" kern="1200">
          <a:solidFill>
            <a:schemeClr val="tx1"/>
          </a:solidFill>
          <a:latin typeface="+mn-lt"/>
          <a:ea typeface="+mn-ea"/>
          <a:cs typeface="+mn-cs"/>
        </a:defRPr>
      </a:lvl7pPr>
      <a:lvl8pPr marL="2505962" algn="l" defTabSz="357994" rtl="0" eaLnBrk="1" latinLnBrk="0" hangingPunct="1">
        <a:defRPr sz="1400" kern="1200">
          <a:solidFill>
            <a:schemeClr val="tx1"/>
          </a:solidFill>
          <a:latin typeface="+mn-lt"/>
          <a:ea typeface="+mn-ea"/>
          <a:cs typeface="+mn-cs"/>
        </a:defRPr>
      </a:lvl8pPr>
      <a:lvl9pPr marL="2863957" algn="l" defTabSz="35799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vebox-driller-twoup.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0080752" cy="7772400"/>
          </a:xfrm>
          <a:prstGeom prst="rect">
            <a:avLst/>
          </a:prstGeom>
        </p:spPr>
      </p:pic>
      <p:sp>
        <p:nvSpPr>
          <p:cNvPr id="7" name="TextBox 6"/>
          <p:cNvSpPr txBox="1"/>
          <p:nvPr/>
        </p:nvSpPr>
        <p:spPr>
          <a:xfrm>
            <a:off x="89581" y="6957703"/>
            <a:ext cx="2280835" cy="349098"/>
          </a:xfrm>
          <a:prstGeom prst="rect">
            <a:avLst/>
          </a:prstGeom>
          <a:noFill/>
        </p:spPr>
        <p:txBody>
          <a:bodyPr wrap="square" lIns="101882" tIns="50941" rIns="101882" bIns="50941" rtlCol="0">
            <a:spAutoFit/>
          </a:bodyPr>
          <a:lstStyle/>
          <a:p>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October 22-24, 2016</a:t>
            </a:r>
          </a:p>
        </p:txBody>
      </p:sp>
      <p:sp>
        <p:nvSpPr>
          <p:cNvPr id="8" name="TextBox 7"/>
          <p:cNvSpPr txBox="1"/>
          <p:nvPr/>
        </p:nvSpPr>
        <p:spPr>
          <a:xfrm>
            <a:off x="0" y="114908"/>
            <a:ext cx="10080753" cy="1087762"/>
          </a:xfrm>
          <a:prstGeom prst="rect">
            <a:avLst/>
          </a:prstGeom>
          <a:noFill/>
        </p:spPr>
        <p:txBody>
          <a:bodyPr wrap="square" lIns="101882" tIns="50941" rIns="101882" bIns="50941" rtlCol="0">
            <a:spAutoFit/>
          </a:bodyPr>
          <a:lstStyle/>
          <a:p>
            <a:pPr algn="ctr">
              <a:defRPr sz="3200" b="1">
                <a:ln w="18415">
                  <a:solidFill>
                    <a:schemeClr val="accent3">
                      <a:lumOff val="44000"/>
                    </a:schemeClr>
                  </a:solidFill>
                </a:ln>
                <a:solidFill>
                  <a:schemeClr val="accent3">
                    <a:lumOff val="44000"/>
                  </a:schemeClr>
                </a:solidFill>
                <a:effectLst>
                  <a:outerShdw blurRad="50800" dist="50800" dir="3600000" rotWithShape="0">
                    <a:srgbClr val="000000">
                      <a:alpha val="70000"/>
                    </a:srgbClr>
                  </a:outerShdw>
                </a:effectLst>
              </a:defRPr>
            </a:pPr>
            <a:r>
              <a:rPr lang="en-US" sz="3200" b="1" dirty="0">
                <a:ln w="18415" cmpd="sng">
                  <a:solidFill>
                    <a:srgbClr val="FFFFFF"/>
                  </a:solidFill>
                  <a:prstDash val="solid"/>
                </a:ln>
                <a:solidFill>
                  <a:schemeClr val="bg1"/>
                </a:solidFill>
                <a:effectLst>
                  <a:outerShdw blurRad="50800" dist="50800" dir="3600000" algn="tl" rotWithShape="0">
                    <a:srgbClr val="000000">
                      <a:alpha val="70000"/>
                    </a:srgbClr>
                  </a:outerShdw>
                </a:effectLst>
                <a:latin typeface="Arial"/>
                <a:cs typeface="Arial"/>
              </a:rPr>
              <a:t>Sanford Underground Research Facility </a:t>
            </a:r>
          </a:p>
          <a:p>
            <a:pPr algn="ctr">
              <a:defRPr sz="3200" b="1">
                <a:ln w="18415">
                  <a:solidFill>
                    <a:schemeClr val="accent3">
                      <a:lumOff val="44000"/>
                    </a:schemeClr>
                  </a:solidFill>
                </a:ln>
                <a:solidFill>
                  <a:schemeClr val="accent3">
                    <a:lumOff val="44000"/>
                  </a:schemeClr>
                </a:solidFill>
                <a:effectLst>
                  <a:outerShdw blurRad="50800" dist="50800" dir="3600000" rotWithShape="0">
                    <a:srgbClr val="000000">
                      <a:alpha val="70000"/>
                    </a:srgbClr>
                  </a:outerShdw>
                </a:effectLst>
              </a:defRPr>
            </a:pPr>
            <a:r>
              <a:rPr lang="en-US" sz="3200" b="1" u="sng" dirty="0" err="1"/>
              <a:t>FroST</a:t>
            </a:r>
            <a:r>
              <a:rPr lang="en-US" sz="3200" b="1" u="sng" dirty="0"/>
              <a:t> - THEIA Detector Workshop</a:t>
            </a:r>
            <a:endParaRPr lang="en-US" sz="2400" b="1" dirty="0">
              <a:ln w="18415" cmpd="sng">
                <a:solidFill>
                  <a:srgbClr val="FFFFFF"/>
                </a:solidFill>
                <a:prstDash val="solid"/>
              </a:ln>
              <a:solidFill>
                <a:schemeClr val="bg1"/>
              </a:solidFill>
              <a:effectLst>
                <a:outerShdw blurRad="50800" dist="50800" dir="3600000" algn="tl" rotWithShape="0">
                  <a:srgbClr val="000000">
                    <a:alpha val="70000"/>
                  </a:srgbClr>
                </a:outerShdw>
              </a:effectLst>
              <a:latin typeface="Arial"/>
              <a:cs typeface="Arial"/>
            </a:endParaRPr>
          </a:p>
        </p:txBody>
      </p:sp>
      <p:sp>
        <p:nvSpPr>
          <p:cNvPr id="9" name="TextBox 8"/>
          <p:cNvSpPr txBox="1"/>
          <p:nvPr/>
        </p:nvSpPr>
        <p:spPr>
          <a:xfrm>
            <a:off x="872969" y="6351814"/>
            <a:ext cx="7340302" cy="795374"/>
          </a:xfrm>
          <a:prstGeom prst="rect">
            <a:avLst/>
          </a:prstGeom>
          <a:noFill/>
        </p:spPr>
        <p:txBody>
          <a:bodyPr wrap="square" lIns="101882" tIns="50941" rIns="101882" bIns="50941" rtlCol="0">
            <a:spAutoFit/>
          </a:bodyPr>
          <a:lstStyle/>
          <a:p>
            <a:pPr marL="457200" lvl="8" algn="ctr">
              <a:lnSpc>
                <a:spcPts val="1800"/>
              </a:lnSpc>
            </a:pPr>
            <a:r>
              <a:rPr lang="en-US" sz="2000" b="1" dirty="0">
                <a:solidFill>
                  <a:srgbClr val="FFFFFF"/>
                </a:solidFill>
                <a:effectLst>
                  <a:outerShdw blurRad="50800" dist="50800" dir="2700000" algn="tl" rotWithShape="0">
                    <a:srgbClr val="000000"/>
                  </a:outerShdw>
                </a:effectLst>
                <a:latin typeface="Arial"/>
                <a:cs typeface="Arial"/>
              </a:rPr>
              <a:t>		</a:t>
            </a:r>
            <a:r>
              <a:rPr lang="en-US" sz="2800" b="1" dirty="0">
                <a:solidFill>
                  <a:srgbClr val="FFFFFF"/>
                </a:solidFill>
                <a:effectLst>
                  <a:outerShdw blurRad="50800" dist="50800" dir="2700000" algn="tl" rotWithShape="0">
                    <a:srgbClr val="000000"/>
                  </a:outerShdw>
                </a:effectLst>
                <a:latin typeface="Arial"/>
                <a:cs typeface="Arial"/>
              </a:rPr>
              <a:t>David Vardiman</a:t>
            </a:r>
          </a:p>
          <a:p>
            <a:pPr marL="457200" lvl="8" algn="ctr">
              <a:lnSpc>
                <a:spcPts val="1800"/>
              </a:lnSpc>
            </a:pPr>
            <a:endParaRPr lang="en-US" sz="2800" b="1" dirty="0">
              <a:solidFill>
                <a:srgbClr val="FFFFFF"/>
              </a:solidFill>
              <a:effectLst>
                <a:outerShdw blurRad="50800" dist="50800" dir="2700000" algn="tl" rotWithShape="0">
                  <a:srgbClr val="000000"/>
                </a:outerShdw>
              </a:effectLst>
              <a:latin typeface="Arial"/>
              <a:cs typeface="Arial"/>
            </a:endParaRPr>
          </a:p>
          <a:p>
            <a:pPr marL="457200" lvl="8" algn="ctr">
              <a:lnSpc>
                <a:spcPts val="1800"/>
              </a:lnSpc>
            </a:pPr>
            <a:r>
              <a:rPr lang="en-US" sz="2000" b="1" dirty="0">
                <a:solidFill>
                  <a:srgbClr val="FFFFFF"/>
                </a:solidFill>
                <a:effectLst>
                  <a:outerShdw blurRad="50800" dist="50800" dir="2700000" algn="tl" rotWithShape="0">
                    <a:srgbClr val="000000"/>
                  </a:outerShdw>
                </a:effectLst>
                <a:latin typeface="Arial"/>
                <a:cs typeface="Arial"/>
              </a:rPr>
              <a:t>         Project Engineer</a:t>
            </a:r>
          </a:p>
        </p:txBody>
      </p:sp>
    </p:spTree>
    <p:extLst>
      <p:ext uri="{BB962C8B-B14F-4D97-AF65-F5344CB8AC3E}">
        <p14:creationId xmlns:p14="http://schemas.microsoft.com/office/powerpoint/2010/main" val="805409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p:nvPr>
        </p:nvSpPr>
        <p:spPr>
          <a:xfrm>
            <a:off x="0" y="1"/>
            <a:ext cx="10058400" cy="1027518"/>
          </a:xfrm>
          <a:prstGeom prst="rect">
            <a:avLst/>
          </a:prstGeom>
        </p:spPr>
        <p:txBody>
          <a:bodyPr/>
          <a:lstStyle/>
          <a:p>
            <a:pPr marL="174625" indent="7938">
              <a:defRPr sz="3600"/>
            </a:pPr>
            <a:r>
              <a:rPr dirty="0"/>
              <a:t>LUX Detector Deployed in Water Shield Tank</a:t>
            </a:r>
            <a:br>
              <a:rPr dirty="0"/>
            </a:br>
            <a:r>
              <a:rPr sz="2000" dirty="0"/>
              <a:t>300 </a:t>
            </a:r>
            <a:r>
              <a:rPr lang="en-US" sz="2000" dirty="0"/>
              <a:t>live </a:t>
            </a:r>
            <a:r>
              <a:rPr sz="2000" dirty="0"/>
              <a:t>day run </a:t>
            </a:r>
            <a:r>
              <a:rPr lang="en-US" sz="2000" dirty="0"/>
              <a:t>c</a:t>
            </a:r>
            <a:r>
              <a:rPr sz="2000" dirty="0"/>
              <a:t>onclude</a:t>
            </a:r>
            <a:r>
              <a:rPr lang="en-US" sz="2000" dirty="0"/>
              <a:t>d</a:t>
            </a:r>
            <a:r>
              <a:rPr sz="2000" dirty="0"/>
              <a:t> </a:t>
            </a:r>
            <a:r>
              <a:rPr lang="en-US" sz="2000" dirty="0"/>
              <a:t>in May </a:t>
            </a:r>
            <a:r>
              <a:rPr sz="2000" dirty="0"/>
              <a:t>2016</a:t>
            </a:r>
            <a:r>
              <a:rPr lang="en-US" sz="2000" dirty="0"/>
              <a:t>. 4x improvement in sensitivity</a:t>
            </a:r>
            <a:endParaRPr sz="2000" dirty="0"/>
          </a:p>
        </p:txBody>
      </p:sp>
      <p:pic>
        <p:nvPicPr>
          <p:cNvPr id="139" name="image18.jpg" descr="121024_LUX-water-fill_0063.jpg.jpeg"/>
          <p:cNvPicPr>
            <a:picLocks noChangeAspect="1"/>
          </p:cNvPicPr>
          <p:nvPr/>
        </p:nvPicPr>
        <p:blipFill>
          <a:blip r:embed="rId2">
            <a:extLst/>
          </a:blip>
          <a:stretch>
            <a:fillRect/>
          </a:stretch>
        </p:blipFill>
        <p:spPr>
          <a:xfrm>
            <a:off x="0" y="1030721"/>
            <a:ext cx="10058400" cy="6741678"/>
          </a:xfrm>
          <a:prstGeom prst="rect">
            <a:avLst/>
          </a:prstGeom>
          <a:ln w="12700">
            <a:solidFill>
              <a:srgbClr val="000000"/>
            </a:solidFill>
          </a:ln>
        </p:spPr>
      </p:pic>
      <p:sp>
        <p:nvSpPr>
          <p:cNvPr id="140" name="Shape 140"/>
          <p:cNvSpPr>
            <a:spLocks noGrp="1"/>
          </p:cNvSpPr>
          <p:nvPr>
            <p:ph type="sldNum" sz="quarter" idx="4294967295"/>
          </p:nvPr>
        </p:nvSpPr>
        <p:spPr>
          <a:xfrm>
            <a:off x="8532123" y="7448076"/>
            <a:ext cx="267942" cy="2567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Tree>
    <p:extLst>
      <p:ext uri="{BB962C8B-B14F-4D97-AF65-F5344CB8AC3E}">
        <p14:creationId xmlns:p14="http://schemas.microsoft.com/office/powerpoint/2010/main" val="12172934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1" y="0"/>
            <a:ext cx="10058401" cy="1041790"/>
          </a:xfrm>
          <a:prstGeom prst="rect">
            <a:avLst/>
          </a:prstGeom>
        </p:spPr>
        <p:txBody>
          <a:bodyPr/>
          <a:lstStyle/>
          <a:p>
            <a:r>
              <a:t>LUX-ZEPLIN (LZ) Dark Matter Experiment</a:t>
            </a:r>
            <a:br/>
            <a:r>
              <a:rPr sz="2400"/>
              <a:t>LZ will be located in the Davis Cavern on the 4850 foot level</a:t>
            </a:r>
          </a:p>
        </p:txBody>
      </p:sp>
      <p:sp>
        <p:nvSpPr>
          <p:cNvPr id="196" name="Shape 196"/>
          <p:cNvSpPr>
            <a:spLocks noGrp="1"/>
          </p:cNvSpPr>
          <p:nvPr>
            <p:ph type="body" sz="half" idx="1"/>
          </p:nvPr>
        </p:nvSpPr>
        <p:spPr>
          <a:xfrm>
            <a:off x="5723640" y="1518080"/>
            <a:ext cx="4254862" cy="5814876"/>
          </a:xfrm>
          <a:prstGeom prst="rect">
            <a:avLst/>
          </a:prstGeom>
        </p:spPr>
        <p:txBody>
          <a:bodyPr/>
          <a:lstStyle/>
          <a:p>
            <a:pPr>
              <a:defRPr sz="2000"/>
            </a:pPr>
            <a:r>
              <a:rPr dirty="0"/>
              <a:t>30x larger mass than the LUX experiment. 100x more sensitive.</a:t>
            </a:r>
          </a:p>
          <a:p>
            <a:pPr>
              <a:defRPr sz="2000"/>
            </a:pPr>
            <a:r>
              <a:rPr dirty="0"/>
              <a:t>LBNL leading experiment design and development</a:t>
            </a:r>
          </a:p>
          <a:p>
            <a:pPr>
              <a:defRPr sz="2000"/>
            </a:pPr>
            <a:r>
              <a:rPr dirty="0"/>
              <a:t>SDSTA to refurbish the existing Surface Laboratory and Davis Campus to host LZ</a:t>
            </a:r>
          </a:p>
          <a:p>
            <a:pPr>
              <a:defRPr sz="2000"/>
            </a:pPr>
            <a:r>
              <a:rPr dirty="0"/>
              <a:t>Experiment and facility design work currently underway</a:t>
            </a:r>
          </a:p>
          <a:p>
            <a:pPr>
              <a:defRPr sz="2000"/>
            </a:pPr>
            <a:r>
              <a:rPr dirty="0"/>
              <a:t>DOE </a:t>
            </a:r>
            <a:r>
              <a:rPr lang="en-US" dirty="0"/>
              <a:t>recenlty received CD-2/3b </a:t>
            </a:r>
          </a:p>
          <a:p>
            <a:pPr>
              <a:defRPr sz="2000"/>
            </a:pPr>
            <a:r>
              <a:rPr dirty="0"/>
              <a:t>Facility modifications to occur in 2016 (surface) and 2017 (4850L)</a:t>
            </a:r>
          </a:p>
          <a:p>
            <a:pPr>
              <a:defRPr sz="2000"/>
            </a:pPr>
            <a:r>
              <a:rPr dirty="0"/>
              <a:t>Experiment installation underground planned for 201</a:t>
            </a:r>
            <a:r>
              <a:rPr lang="en-US" dirty="0"/>
              <a:t>8-19</a:t>
            </a:r>
            <a:endParaRPr dirty="0"/>
          </a:p>
          <a:p>
            <a:pPr>
              <a:defRPr sz="2000"/>
            </a:pPr>
            <a:r>
              <a:rPr dirty="0"/>
              <a:t>5 years of operations envisioned</a:t>
            </a:r>
          </a:p>
        </p:txBody>
      </p:sp>
      <p:sp>
        <p:nvSpPr>
          <p:cNvPr id="197" name="Shape 197"/>
          <p:cNvSpPr>
            <a:spLocks noGrp="1"/>
          </p:cNvSpPr>
          <p:nvPr>
            <p:ph type="sldNum" sz="quarter" idx="4294967295"/>
          </p:nvPr>
        </p:nvSpPr>
        <p:spPr>
          <a:xfrm>
            <a:off x="8559188" y="7461336"/>
            <a:ext cx="267942" cy="2566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pic>
        <p:nvPicPr>
          <p:cNvPr id="198" name="image2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027" y="1757236"/>
            <a:ext cx="5508956" cy="5132568"/>
          </a:xfrm>
          <a:prstGeom prst="rect">
            <a:avLst/>
          </a:prstGeom>
          <a:ln w="12700">
            <a:miter lim="400000"/>
          </a:ln>
        </p:spPr>
      </p:pic>
      <p:sp>
        <p:nvSpPr>
          <p:cNvPr id="199" name="Shape 199"/>
          <p:cNvSpPr/>
          <p:nvPr/>
        </p:nvSpPr>
        <p:spPr>
          <a:xfrm>
            <a:off x="1070517" y="6778959"/>
            <a:ext cx="3041016" cy="3752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lvl1pPr>
          </a:lstStyle>
          <a:p>
            <a:r>
              <a:t>LZ Detector and Shielding</a:t>
            </a:r>
          </a:p>
        </p:txBody>
      </p:sp>
    </p:spTree>
    <p:extLst>
      <p:ext uri="{BB962C8B-B14F-4D97-AF65-F5344CB8AC3E}">
        <p14:creationId xmlns:p14="http://schemas.microsoft.com/office/powerpoint/2010/main" val="150060224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p:nvPr/>
        </p:nvSpPr>
        <p:spPr>
          <a:xfrm>
            <a:off x="-1" y="7456778"/>
            <a:ext cx="3396488" cy="315622"/>
          </a:xfrm>
          <a:prstGeom prst="rect">
            <a:avLst/>
          </a:prstGeom>
          <a:solidFill>
            <a:schemeClr val="accent3">
              <a:lumOff val="44000"/>
            </a:schemeClr>
          </a:solidFill>
          <a:ln w="12700">
            <a:miter lim="400000"/>
          </a:ln>
        </p:spPr>
        <p:txBody>
          <a:bodyPr lIns="45719" rIns="45719"/>
          <a:lstStyle/>
          <a:p>
            <a:pPr>
              <a:defRPr sz="3400"/>
            </a:pPr>
            <a:endParaRPr/>
          </a:p>
        </p:txBody>
      </p:sp>
      <p:sp>
        <p:nvSpPr>
          <p:cNvPr id="112" name="Shape 112"/>
          <p:cNvSpPr>
            <a:spLocks noGrp="1"/>
          </p:cNvSpPr>
          <p:nvPr>
            <p:ph type="title"/>
          </p:nvPr>
        </p:nvSpPr>
        <p:spPr>
          <a:xfrm>
            <a:off x="-1" y="0"/>
            <a:ext cx="10058401" cy="1041790"/>
          </a:xfrm>
          <a:prstGeom prst="rect">
            <a:avLst/>
          </a:prstGeom>
        </p:spPr>
        <p:txBody>
          <a:bodyPr/>
          <a:lstStyle/>
          <a:p>
            <a:r>
              <a:rPr dirty="0"/>
              <a:t>M</a:t>
            </a:r>
            <a:r>
              <a:rPr cap="small" dirty="0"/>
              <a:t>ajorana</a:t>
            </a:r>
            <a:r>
              <a:rPr dirty="0"/>
              <a:t> Shield and Detector Assembly</a:t>
            </a:r>
            <a:br>
              <a:rPr dirty="0"/>
            </a:br>
            <a:r>
              <a:rPr sz="2200" dirty="0"/>
              <a:t>2 detector modules. 40kg total enriched Ge</a:t>
            </a:r>
            <a:r>
              <a:rPr sz="2200" baseline="30000" dirty="0"/>
              <a:t>76</a:t>
            </a:r>
            <a:r>
              <a:rPr lang="en-US" sz="2200" dirty="0"/>
              <a:t> .  Scheduled start Dec. 2016</a:t>
            </a:r>
            <a:endParaRPr sz="2200" baseline="30000" dirty="0"/>
          </a:p>
        </p:txBody>
      </p:sp>
      <p:sp>
        <p:nvSpPr>
          <p:cNvPr id="113" name="Shape 113"/>
          <p:cNvSpPr>
            <a:spLocks noGrp="1"/>
          </p:cNvSpPr>
          <p:nvPr>
            <p:ph type="sldNum" sz="quarter" idx="4294967295"/>
          </p:nvPr>
        </p:nvSpPr>
        <p:spPr>
          <a:xfrm>
            <a:off x="1201128" y="7461336"/>
            <a:ext cx="176122" cy="2566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114" name="Shape 114"/>
          <p:cNvSpPr/>
          <p:nvPr/>
        </p:nvSpPr>
        <p:spPr>
          <a:xfrm>
            <a:off x="8348519" y="7519392"/>
            <a:ext cx="176121" cy="256699"/>
          </a:xfrm>
          <a:prstGeom prst="rect">
            <a:avLst/>
          </a:prstGeom>
          <a:ln w="12700">
            <a:miter lim="400000"/>
          </a:ln>
          <a:extLst>
            <a:ext uri="{C572A759-6A51-4108-AA02-DFA0A04FC94B}">
              <ma14:wrappingTextBoxFlag xmlns="" xmlns:ma14="http://schemas.microsoft.com/office/mac/drawingml/2011/main" val="1"/>
            </a:ext>
          </a:extLst>
        </p:spPr>
        <p:txBody>
          <a:bodyPr wrap="none" lIns="35800" tIns="35800" rIns="35800" bIns="35800">
            <a:spAutoFit/>
          </a:bodyPr>
          <a:lstStyle>
            <a:lvl1pPr algn="ctr">
              <a:defRPr sz="1300" b="1">
                <a:solidFill>
                  <a:srgbClr val="216924"/>
                </a:solidFill>
              </a:defRPr>
            </a:lvl1pPr>
          </a:lstStyle>
          <a:p>
            <a:r>
              <a:t>9</a:t>
            </a:r>
          </a:p>
        </p:txBody>
      </p:sp>
      <p:pic>
        <p:nvPicPr>
          <p:cNvPr id="115" name="image10.jpg" descr="140204-majorana-0086.jpg"/>
          <p:cNvPicPr>
            <a:picLocks noChangeAspect="1"/>
          </p:cNvPicPr>
          <p:nvPr/>
        </p:nvPicPr>
        <p:blipFill>
          <a:blip r:embed="rId2">
            <a:extLst/>
          </a:blip>
          <a:stretch>
            <a:fillRect/>
          </a:stretch>
        </p:blipFill>
        <p:spPr>
          <a:xfrm>
            <a:off x="2564469" y="1196516"/>
            <a:ext cx="7370731" cy="6009243"/>
          </a:xfrm>
          <a:prstGeom prst="rect">
            <a:avLst/>
          </a:prstGeom>
          <a:ln w="12700">
            <a:solidFill>
              <a:srgbClr val="000000"/>
            </a:solidFill>
          </a:ln>
        </p:spPr>
      </p:pic>
      <p:pic>
        <p:nvPicPr>
          <p:cNvPr id="116" name="image11.jpg" descr="2014-07-09_17.04.45.jpeg"/>
          <p:cNvPicPr>
            <a:picLocks noChangeAspect="1"/>
          </p:cNvPicPr>
          <p:nvPr/>
        </p:nvPicPr>
        <p:blipFill>
          <a:blip r:embed="rId3">
            <a:extLst/>
          </a:blip>
          <a:stretch>
            <a:fillRect/>
          </a:stretch>
        </p:blipFill>
        <p:spPr>
          <a:xfrm>
            <a:off x="71281" y="1197975"/>
            <a:ext cx="2337823" cy="3709390"/>
          </a:xfrm>
          <a:prstGeom prst="rect">
            <a:avLst/>
          </a:prstGeom>
          <a:ln w="12700">
            <a:solidFill>
              <a:srgbClr val="000000"/>
            </a:solidFill>
          </a:ln>
        </p:spPr>
      </p:pic>
      <p:pic>
        <p:nvPicPr>
          <p:cNvPr id="117" name="image12.png"/>
          <p:cNvPicPr>
            <a:picLocks noChangeAspect="1"/>
          </p:cNvPicPr>
          <p:nvPr/>
        </p:nvPicPr>
        <p:blipFill>
          <a:blip r:embed="rId4">
            <a:extLst/>
          </a:blip>
          <a:stretch>
            <a:fillRect/>
          </a:stretch>
        </p:blipFill>
        <p:spPr>
          <a:xfrm>
            <a:off x="2" y="5123865"/>
            <a:ext cx="2466827" cy="2648535"/>
          </a:xfrm>
          <a:prstGeom prst="rect">
            <a:avLst/>
          </a:prstGeom>
          <a:ln w="12700">
            <a:miter lim="400000"/>
          </a:ln>
        </p:spPr>
      </p:pic>
    </p:spTree>
    <p:extLst>
      <p:ext uri="{BB962C8B-B14F-4D97-AF65-F5344CB8AC3E}">
        <p14:creationId xmlns:p14="http://schemas.microsoft.com/office/powerpoint/2010/main" val="161280565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4850L Ross Campus: CASPAR</a:t>
            </a:r>
            <a:br>
              <a:rPr lang="en-US" dirty="0"/>
            </a:br>
            <a:r>
              <a:rPr lang="en-US" sz="2200" dirty="0"/>
              <a:t>Compact Accelerator System for Performing Astrophysical Research</a:t>
            </a:r>
          </a:p>
        </p:txBody>
      </p:sp>
      <p:sp>
        <p:nvSpPr>
          <p:cNvPr id="4" name="Slide Number Placeholder 3"/>
          <p:cNvSpPr>
            <a:spLocks noGrp="1"/>
          </p:cNvSpPr>
          <p:nvPr>
            <p:ph type="sldNum" sz="quarter" idx="10"/>
          </p:nvPr>
        </p:nvSpPr>
        <p:spPr/>
        <p:txBody>
          <a:bodyPr/>
          <a:lstStyle/>
          <a:p>
            <a:pPr>
              <a:defRPr/>
            </a:pPr>
            <a:fld id="{ACA8E095-63F4-374A-8770-367832AFA0E7}" type="slidenum">
              <a:rPr lang="en-US" smtClean="0"/>
              <a:pPr>
                <a:defRPr/>
              </a:pPr>
              <a:t>13</a:t>
            </a:fld>
            <a:endParaRPr lang="en-US" dirty="0"/>
          </a:p>
        </p:txBody>
      </p:sp>
      <p:pic>
        <p:nvPicPr>
          <p:cNvPr id="6" name="image22.png"/>
          <p:cNvPicPr>
            <a:picLocks noChangeAspect="1"/>
          </p:cNvPicPr>
          <p:nvPr/>
        </p:nvPicPr>
        <p:blipFill rotWithShape="1">
          <a:blip r:embed="rId3" cstate="email">
            <a:extLst>
              <a:ext uri="{28A0092B-C50C-407E-A947-70E740481C1C}">
                <a14:useLocalDpi xmlns:a14="http://schemas.microsoft.com/office/drawing/2010/main"/>
              </a:ext>
            </a:extLst>
          </a:blip>
          <a:srcRect t="5917"/>
          <a:stretch/>
        </p:blipFill>
        <p:spPr>
          <a:xfrm>
            <a:off x="0" y="1046479"/>
            <a:ext cx="10058400" cy="6309959"/>
          </a:xfrm>
          <a:prstGeom prst="rect">
            <a:avLst/>
          </a:prstGeom>
          <a:ln w="12700">
            <a:noFill/>
          </a:ln>
        </p:spPr>
      </p:pic>
    </p:spTree>
    <p:extLst>
      <p:ext uri="{BB962C8B-B14F-4D97-AF65-F5344CB8AC3E}">
        <p14:creationId xmlns:p14="http://schemas.microsoft.com/office/powerpoint/2010/main" val="2083897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ヒラギノ角ゴ ProN W3" charset="0"/>
                <a:cs typeface="ヒラギノ角ゴ ProN W3" charset="0"/>
              </a:rPr>
              <a:t>SURF Low-Background Counting</a:t>
            </a:r>
            <a:br>
              <a:rPr lang="en-US" sz="5400" dirty="0">
                <a:ea typeface="ヒラギノ角ゴ ProN W3" charset="0"/>
                <a:cs typeface="ヒラギノ角ゴ ProN W3" charset="0"/>
              </a:rPr>
            </a:br>
            <a:r>
              <a:rPr lang="en-US" sz="2400" dirty="0">
                <a:effectLst>
                  <a:outerShdw blurRad="38100" dist="38100" dir="2700000" algn="tl">
                    <a:srgbClr val="000000"/>
                  </a:outerShdw>
                </a:effectLst>
              </a:rPr>
              <a:t>Establishing national-level capability in BHUC Cleanroom at SURF</a:t>
            </a:r>
            <a:endParaRPr lang="en-US" sz="2400" dirty="0"/>
          </a:p>
        </p:txBody>
      </p:sp>
      <p:sp>
        <p:nvSpPr>
          <p:cNvPr id="4" name="Slide Number Placeholder 3"/>
          <p:cNvSpPr>
            <a:spLocks noGrp="1"/>
          </p:cNvSpPr>
          <p:nvPr>
            <p:ph type="sldNum" sz="quarter" idx="10"/>
          </p:nvPr>
        </p:nvSpPr>
        <p:spPr/>
        <p:txBody>
          <a:bodyPr/>
          <a:lstStyle/>
          <a:p>
            <a:fld id="{0621279F-AFC0-254F-ADF7-42D677946065}" type="slidenum">
              <a:rPr lang="en-US" smtClean="0"/>
              <a:pPr/>
              <a:t>14</a:t>
            </a:fld>
            <a:endParaRPr lang="en-US" dirty="0"/>
          </a:p>
        </p:txBody>
      </p:sp>
      <p:sp>
        <p:nvSpPr>
          <p:cNvPr id="6" name="Line 3"/>
          <p:cNvSpPr>
            <a:spLocks noChangeShapeType="1"/>
          </p:cNvSpPr>
          <p:nvPr/>
        </p:nvSpPr>
        <p:spPr bwMode="auto">
          <a:xfrm>
            <a:off x="0" y="7374846"/>
            <a:ext cx="10058400" cy="1265"/>
          </a:xfrm>
          <a:prstGeom prst="line">
            <a:avLst/>
          </a:prstGeom>
          <a:noFill/>
          <a:ln w="25400" cap="flat" cmpd="sng" algn="ctr">
            <a:solidFill>
              <a:srgbClr val="2A4C2B"/>
            </a:solidFill>
            <a:prstDash val="solid"/>
            <a:round/>
            <a:headEnd type="none" w="med" len="med"/>
            <a:tailEnd type="none" w="med" len="med"/>
          </a:ln>
          <a:extLst>
            <a:ext uri="{909E8E84-426E-40dd-AFC4-6F175D3DCCD1}">
              <a14:hiddenFill xmlns:a14="http://schemas.microsoft.com/office/drawing/2010/main" xmlns="">
                <a:noFill/>
              </a14:hiddenFill>
            </a:ext>
          </a:extLst>
        </p:spPr>
        <p:txBody>
          <a:bodyPr lIns="0" tIns="0" rIns="0" bIns="0"/>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1790"/>
            <a:ext cx="10058400" cy="6307656"/>
          </a:xfrm>
          <a:prstGeom prst="rect">
            <a:avLst/>
          </a:prstGeom>
        </p:spPr>
      </p:pic>
    </p:spTree>
    <p:extLst>
      <p:ext uri="{BB962C8B-B14F-4D97-AF65-F5344CB8AC3E}">
        <p14:creationId xmlns:p14="http://schemas.microsoft.com/office/powerpoint/2010/main" val="1075615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p:nvPr/>
        </p:nvSpPr>
        <p:spPr>
          <a:xfrm>
            <a:off x="7436250" y="1364095"/>
            <a:ext cx="245580" cy="321061"/>
          </a:xfrm>
          <a:prstGeom prst="rect">
            <a:avLst/>
          </a:prstGeom>
          <a:solidFill>
            <a:schemeClr val="accent3">
              <a:lumOff val="44000"/>
            </a:schemeClr>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200" b="1"/>
            </a:lvl1pPr>
          </a:lstStyle>
          <a:p>
            <a:r>
              <a:t>   </a:t>
            </a:r>
          </a:p>
        </p:txBody>
      </p:sp>
      <p:sp>
        <p:nvSpPr>
          <p:cNvPr id="188" name="Shape 188"/>
          <p:cNvSpPr>
            <a:spLocks noGrp="1"/>
          </p:cNvSpPr>
          <p:nvPr>
            <p:ph type="title"/>
          </p:nvPr>
        </p:nvSpPr>
        <p:spPr>
          <a:xfrm>
            <a:off x="0" y="1"/>
            <a:ext cx="10058400" cy="1027518"/>
          </a:xfrm>
          <a:prstGeom prst="rect">
            <a:avLst/>
          </a:prstGeom>
        </p:spPr>
        <p:txBody>
          <a:bodyPr/>
          <a:lstStyle/>
          <a:p>
            <a:r>
              <a:rPr dirty="0"/>
              <a:t>4850L </a:t>
            </a:r>
            <a:r>
              <a:rPr lang="en-US" dirty="0"/>
              <a:t>Future </a:t>
            </a:r>
            <a:r>
              <a:rPr dirty="0"/>
              <a:t>Science Facilities</a:t>
            </a:r>
          </a:p>
        </p:txBody>
      </p:sp>
      <p:pic>
        <p:nvPicPr>
          <p:cNvPr id="190" name="image9.jpeg"/>
          <p:cNvPicPr>
            <a:picLocks noChangeAspect="1"/>
          </p:cNvPicPr>
          <p:nvPr/>
        </p:nvPicPr>
        <p:blipFill>
          <a:blip r:embed="rId2">
            <a:extLst/>
          </a:blip>
          <a:stretch>
            <a:fillRect/>
          </a:stretch>
        </p:blipFill>
        <p:spPr>
          <a:xfrm>
            <a:off x="0" y="1483366"/>
            <a:ext cx="10050319" cy="4815031"/>
          </a:xfrm>
          <a:prstGeom prst="rect">
            <a:avLst/>
          </a:prstGeom>
          <a:ln w="12700">
            <a:miter lim="400000"/>
          </a:ln>
        </p:spPr>
      </p:pic>
      <p:sp>
        <p:nvSpPr>
          <p:cNvPr id="191" name="Shape 191"/>
          <p:cNvSpPr/>
          <p:nvPr/>
        </p:nvSpPr>
        <p:spPr>
          <a:xfrm>
            <a:off x="275208" y="5308846"/>
            <a:ext cx="4838332" cy="1100832"/>
          </a:xfrm>
          <a:prstGeom prst="rect">
            <a:avLst/>
          </a:prstGeom>
          <a:solidFill>
            <a:schemeClr val="accent3">
              <a:lumOff val="44000"/>
            </a:schemeClr>
          </a:solidFill>
          <a:ln w="12700">
            <a:miter lim="400000"/>
          </a:ln>
        </p:spPr>
        <p:txBody>
          <a:bodyPr lIns="45719" rIns="45719"/>
          <a:lstStyle/>
          <a:p>
            <a:pPr>
              <a:defRPr sz="3400"/>
            </a:pPr>
            <a:endParaRPr/>
          </a:p>
        </p:txBody>
      </p:sp>
      <p:sp>
        <p:nvSpPr>
          <p:cNvPr id="192" name="Shape 192"/>
          <p:cNvSpPr/>
          <p:nvPr/>
        </p:nvSpPr>
        <p:spPr>
          <a:xfrm>
            <a:off x="419162" y="5493008"/>
            <a:ext cx="2441636" cy="43706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chemeClr val="accent3">
                    <a:lumOff val="44000"/>
                  </a:schemeClr>
                </a:solidFill>
              </a:defRPr>
            </a:lvl1pPr>
          </a:lstStyle>
          <a:p>
            <a:r>
              <a:t>Existing Facilities</a:t>
            </a:r>
          </a:p>
        </p:txBody>
      </p:sp>
      <p:sp>
        <p:nvSpPr>
          <p:cNvPr id="193" name="Shape 193"/>
          <p:cNvSpPr/>
          <p:nvPr/>
        </p:nvSpPr>
        <p:spPr>
          <a:xfrm>
            <a:off x="419162" y="6067564"/>
            <a:ext cx="2547493" cy="437069"/>
          </a:xfrm>
          <a:prstGeom prst="rect">
            <a:avLst/>
          </a:prstGeom>
          <a:solidFill>
            <a:srgbClr val="669933"/>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a:solidFill>
                  <a:schemeClr val="accent3">
                    <a:lumOff val="44000"/>
                  </a:schemeClr>
                </a:solidFill>
              </a:defRPr>
            </a:lvl1pPr>
          </a:lstStyle>
          <a:p>
            <a:r>
              <a:t>Future Facilities</a:t>
            </a:r>
          </a:p>
        </p:txBody>
      </p:sp>
      <p:sp>
        <p:nvSpPr>
          <p:cNvPr id="2" name="Slide Number Placeholder 1"/>
          <p:cNvSpPr>
            <a:spLocks noGrp="1"/>
          </p:cNvSpPr>
          <p:nvPr>
            <p:ph type="sldNum" sz="quarter" idx="10"/>
          </p:nvPr>
        </p:nvSpPr>
        <p:spPr/>
        <p:txBody>
          <a:bodyPr/>
          <a:lstStyle/>
          <a:p>
            <a:pPr>
              <a:defRPr/>
            </a:pPr>
            <a:fld id="{4797F3E7-F7F0-BD42-AC98-3E165881A66E}" type="slidenum">
              <a:rPr lang="en-US" smtClean="0"/>
              <a:pPr>
                <a:defRPr/>
              </a:pPr>
              <a:t>15</a:t>
            </a:fld>
            <a:endParaRPr lang="en-US" dirty="0"/>
          </a:p>
        </p:txBody>
      </p:sp>
    </p:spTree>
    <p:extLst>
      <p:ext uri="{BB962C8B-B14F-4D97-AF65-F5344CB8AC3E}">
        <p14:creationId xmlns:p14="http://schemas.microsoft.com/office/powerpoint/2010/main" val="191808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058400" cy="1042759"/>
          </a:xfrm>
        </p:spPr>
        <p:txBody>
          <a:bodyPr/>
          <a:lstStyle/>
          <a:p>
            <a:r>
              <a:rPr lang="en-US" sz="3800" dirty="0">
                <a:solidFill>
                  <a:schemeClr val="bg1"/>
                </a:solidFill>
                <a:latin typeface="+mj-lt"/>
              </a:rPr>
              <a:t>Underground Excavation</a:t>
            </a:r>
          </a:p>
        </p:txBody>
      </p:sp>
      <p:sp>
        <p:nvSpPr>
          <p:cNvPr id="7" name="Slide Number Placeholder 6"/>
          <p:cNvSpPr>
            <a:spLocks noGrp="1"/>
          </p:cNvSpPr>
          <p:nvPr>
            <p:ph type="sldNum" sz="quarter" idx="13"/>
          </p:nvPr>
        </p:nvSpPr>
        <p:spPr/>
        <p:txBody>
          <a:bodyPr/>
          <a:lstStyle/>
          <a:p>
            <a:pPr>
              <a:defRPr/>
            </a:pPr>
            <a:fld id="{98AA3EDC-84CE-5D44-955B-22A59AD27526}" type="slidenum">
              <a:rPr lang="en-US" smtClean="0"/>
              <a:pPr>
                <a:defRPr/>
              </a:pPr>
              <a:t>16</a:t>
            </a:fld>
            <a:endParaRPr lang="en-US" dirty="0"/>
          </a:p>
        </p:txBody>
      </p:sp>
      <p:pic>
        <p:nvPicPr>
          <p:cNvPr id="1027"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655" y="1411443"/>
            <a:ext cx="8309090" cy="548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0391" y="1042759"/>
            <a:ext cx="2648388" cy="1711300"/>
          </a:xfrm>
          <a:prstGeom prst="rect">
            <a:avLst/>
          </a:prstGeom>
        </p:spPr>
      </p:pic>
    </p:spTree>
    <p:extLst>
      <p:ext uri="{BB962C8B-B14F-4D97-AF65-F5344CB8AC3E}">
        <p14:creationId xmlns:p14="http://schemas.microsoft.com/office/powerpoint/2010/main" val="4168611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100" y="5037241"/>
            <a:ext cx="4196080" cy="2368687"/>
          </a:xfrm>
          <a:prstGeom prst="rect">
            <a:avLst/>
          </a:prstGeom>
        </p:spPr>
      </p:pic>
      <p:sp>
        <p:nvSpPr>
          <p:cNvPr id="201" name="Shape 201"/>
          <p:cNvSpPr>
            <a:spLocks noGrp="1"/>
          </p:cNvSpPr>
          <p:nvPr>
            <p:ph type="title"/>
          </p:nvPr>
        </p:nvSpPr>
        <p:spPr>
          <a:xfrm>
            <a:off x="-1" y="0"/>
            <a:ext cx="10058401" cy="1041790"/>
          </a:xfrm>
          <a:prstGeom prst="rect">
            <a:avLst/>
          </a:prstGeom>
        </p:spPr>
        <p:txBody>
          <a:bodyPr/>
          <a:lstStyle/>
          <a:p>
            <a:pPr>
              <a:defRPr sz="2800"/>
            </a:pPr>
            <a:r>
              <a:rPr lang="en-US" sz="3700" dirty="0"/>
              <a:t>Long Baseline Neutrino Facility</a:t>
            </a:r>
            <a:br>
              <a:rPr lang="en-US" sz="3600" dirty="0"/>
            </a:br>
            <a:r>
              <a:rPr lang="en-US" sz="2400" dirty="0"/>
              <a:t>LBNF will host Deep Underground Neutrino Experiment (DUNE)</a:t>
            </a:r>
            <a:endParaRPr sz="2400" dirty="0"/>
          </a:p>
        </p:txBody>
      </p:sp>
      <p:sp>
        <p:nvSpPr>
          <p:cNvPr id="6" name="Slide Number Placeholder 3"/>
          <p:cNvSpPr>
            <a:spLocks noGrp="1"/>
          </p:cNvSpPr>
          <p:nvPr>
            <p:ph type="sldNum" sz="quarter" idx="10"/>
          </p:nvPr>
        </p:nvSpPr>
        <p:spPr>
          <a:xfrm>
            <a:off x="8525933" y="7461336"/>
            <a:ext cx="334452" cy="253008"/>
          </a:xfrm>
        </p:spPr>
        <p:txBody>
          <a:bodyPr/>
          <a:lstStyle/>
          <a:p>
            <a:pPr>
              <a:defRPr/>
            </a:pPr>
            <a:fld id="{ACA8E095-63F4-374A-8770-367832AFA0E7}" type="slidenum">
              <a:rPr lang="en-US" smtClean="0"/>
              <a:pPr>
                <a:defRPr/>
              </a:pPr>
              <a:t>17</a:t>
            </a:fld>
            <a:endParaRPr lang="en-US" dirty="0"/>
          </a:p>
        </p:txBody>
      </p:sp>
      <p:pic>
        <p:nvPicPr>
          <p:cNvPr id="7" name="Picture 6" descr="DUNE-s.jpg"/>
          <p:cNvPicPr>
            <a:picLocks noChangeAspect="1"/>
          </p:cNvPicPr>
          <p:nvPr/>
        </p:nvPicPr>
        <p:blipFill rotWithShape="1">
          <a:blip r:embed="rId4">
            <a:extLst>
              <a:ext uri="{28A0092B-C50C-407E-A947-70E740481C1C}">
                <a14:useLocalDpi xmlns:a14="http://schemas.microsoft.com/office/drawing/2010/main" val="0"/>
              </a:ext>
            </a:extLst>
          </a:blip>
          <a:srcRect t="26383"/>
          <a:stretch/>
        </p:blipFill>
        <p:spPr>
          <a:xfrm>
            <a:off x="0" y="1058486"/>
            <a:ext cx="10058400" cy="1890453"/>
          </a:xfrm>
          <a:prstGeom prst="rect">
            <a:avLst/>
          </a:prstGeom>
        </p:spPr>
      </p:pic>
      <p:sp>
        <p:nvSpPr>
          <p:cNvPr id="12" name="TextBox 11"/>
          <p:cNvSpPr txBox="1"/>
          <p:nvPr/>
        </p:nvSpPr>
        <p:spPr>
          <a:xfrm>
            <a:off x="8194854" y="6831394"/>
            <a:ext cx="1700986" cy="523220"/>
          </a:xfrm>
          <a:prstGeom prst="rect">
            <a:avLst/>
          </a:prstGeom>
          <a:noFill/>
        </p:spPr>
        <p:txBody>
          <a:bodyPr wrap="square" rtlCol="0">
            <a:spAutoFit/>
          </a:bodyPr>
          <a:lstStyle/>
          <a:p>
            <a:r>
              <a:rPr lang="en-US" sz="1400" dirty="0"/>
              <a:t>Free-standing steel cryostat</a:t>
            </a:r>
          </a:p>
        </p:txBody>
      </p:sp>
      <p:grpSp>
        <p:nvGrpSpPr>
          <p:cNvPr id="2" name="Group 1"/>
          <p:cNvGrpSpPr/>
          <p:nvPr/>
        </p:nvGrpSpPr>
        <p:grpSpPr>
          <a:xfrm>
            <a:off x="75857" y="4660900"/>
            <a:ext cx="3957941" cy="2830624"/>
            <a:chOff x="75857" y="4813300"/>
            <a:chExt cx="3957941" cy="2830624"/>
          </a:xfrm>
        </p:grpSpPr>
        <p:pic>
          <p:nvPicPr>
            <p:cNvPr id="16" name="Picture 15" descr="Excavation Dimensions.jpg"/>
            <p:cNvPicPr>
              <a:picLocks noChangeAspect="1"/>
            </p:cNvPicPr>
            <p:nvPr/>
          </p:nvPicPr>
          <p:blipFill rotWithShape="1">
            <a:blip r:embed="rId5">
              <a:extLst>
                <a:ext uri="{28A0092B-C50C-407E-A947-70E740481C1C}">
                  <a14:useLocalDpi xmlns:a14="http://schemas.microsoft.com/office/drawing/2010/main" val="0"/>
                </a:ext>
              </a:extLst>
            </a:blip>
            <a:srcRect l="13568" t="25491" r="28920" b="23526"/>
            <a:stretch/>
          </p:blipFill>
          <p:spPr>
            <a:xfrm rot="900000">
              <a:off x="75857" y="5373675"/>
              <a:ext cx="3957941" cy="2270249"/>
            </a:xfrm>
            <a:prstGeom prst="rect">
              <a:avLst/>
            </a:prstGeom>
          </p:spPr>
        </p:pic>
        <p:sp>
          <p:nvSpPr>
            <p:cNvPr id="17" name="Rectangle 16"/>
            <p:cNvSpPr/>
            <p:nvPr/>
          </p:nvSpPr>
          <p:spPr bwMode="auto">
            <a:xfrm>
              <a:off x="203200" y="4813300"/>
              <a:ext cx="2425700" cy="101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400" b="0" i="0" u="none" strike="noStrike" cap="none" normalizeH="0" baseline="0">
                <a:ln>
                  <a:noFill/>
                </a:ln>
                <a:solidFill>
                  <a:srgbClr val="000000"/>
                </a:solidFill>
                <a:effectLst/>
                <a:latin typeface="Arial" pitchFamily="-112" charset="0"/>
                <a:ea typeface="ヒラギノ角ゴ ProN W3" pitchFamily="-112" charset="-128"/>
                <a:cs typeface="ヒラギノ角ゴ ProN W3" pitchFamily="-112" charset="-128"/>
                <a:sym typeface="Arial" pitchFamily="-112" charset="0"/>
              </a:endParaRPr>
            </a:p>
          </p:txBody>
        </p:sp>
      </p:grpSp>
      <p:sp>
        <p:nvSpPr>
          <p:cNvPr id="18" name="TextBox 17"/>
          <p:cNvSpPr txBox="1"/>
          <p:nvPr/>
        </p:nvSpPr>
        <p:spPr>
          <a:xfrm>
            <a:off x="3200400" y="6756140"/>
            <a:ext cx="3192646" cy="646331"/>
          </a:xfrm>
          <a:prstGeom prst="rect">
            <a:avLst/>
          </a:prstGeom>
          <a:noFill/>
        </p:spPr>
        <p:txBody>
          <a:bodyPr wrap="square" rtlCol="0">
            <a:spAutoFit/>
          </a:bodyPr>
          <a:lstStyle/>
          <a:p>
            <a:r>
              <a:rPr lang="en-US" sz="1800" dirty="0"/>
              <a:t>4x10 </a:t>
            </a:r>
            <a:r>
              <a:rPr lang="en-US" sz="1800" dirty="0" err="1"/>
              <a:t>kT</a:t>
            </a:r>
            <a:r>
              <a:rPr lang="en-US" sz="1800" dirty="0"/>
              <a:t>, each chamber:</a:t>
            </a:r>
          </a:p>
          <a:p>
            <a:r>
              <a:rPr lang="en-US" sz="1800" i="1" dirty="0"/>
              <a:t>70m (L) x 20m (W) x 29m (H)</a:t>
            </a:r>
          </a:p>
        </p:txBody>
      </p:sp>
      <p:sp>
        <p:nvSpPr>
          <p:cNvPr id="202" name="Shape 202"/>
          <p:cNvSpPr>
            <a:spLocks noGrp="1"/>
          </p:cNvSpPr>
          <p:nvPr>
            <p:ph type="body" sz="half" idx="1"/>
          </p:nvPr>
        </p:nvSpPr>
        <p:spPr>
          <a:xfrm>
            <a:off x="182562" y="2946956"/>
            <a:ext cx="9875838" cy="2729944"/>
          </a:xfrm>
          <a:prstGeom prst="rect">
            <a:avLst/>
          </a:prstGeom>
        </p:spPr>
        <p:txBody>
          <a:bodyPr>
            <a:noAutofit/>
          </a:bodyPr>
          <a:lstStyle/>
          <a:p>
            <a:pPr marL="280526" indent="-251304" defTabSz="859536">
              <a:spcBef>
                <a:spcPts val="600"/>
              </a:spcBef>
              <a:defRPr sz="2256"/>
            </a:pPr>
            <a:r>
              <a:rPr lang="en-US" sz="2200" dirty="0"/>
              <a:t>LBNF is DOE project led by FNAL, SDSTA leading design for SD facilities</a:t>
            </a:r>
          </a:p>
          <a:p>
            <a:pPr marL="280526" indent="-251304" defTabSz="859536">
              <a:spcBef>
                <a:spcPts val="600"/>
              </a:spcBef>
              <a:defRPr sz="2256"/>
            </a:pPr>
            <a:r>
              <a:rPr lang="en-US" sz="2200" dirty="0"/>
              <a:t>2 caverns on 4850L will accommodate 70 </a:t>
            </a:r>
            <a:r>
              <a:rPr lang="en-US" sz="2200" dirty="0" err="1"/>
              <a:t>kT</a:t>
            </a:r>
            <a:r>
              <a:rPr lang="en-US" sz="2200" dirty="0"/>
              <a:t> (total) / 40 </a:t>
            </a:r>
            <a:r>
              <a:rPr lang="en-US" sz="2200" dirty="0" err="1"/>
              <a:t>kT</a:t>
            </a:r>
            <a:r>
              <a:rPr lang="en-US" sz="2200" dirty="0"/>
              <a:t> (fiducial) </a:t>
            </a:r>
            <a:r>
              <a:rPr lang="en-US" sz="2200" dirty="0" err="1"/>
              <a:t>LAr</a:t>
            </a:r>
            <a:endParaRPr lang="en-US" sz="2200" dirty="0"/>
          </a:p>
          <a:p>
            <a:pPr marL="280526" indent="-251304" defTabSz="859536">
              <a:spcBef>
                <a:spcPts val="600"/>
              </a:spcBef>
              <a:defRPr sz="2256"/>
            </a:pPr>
            <a:r>
              <a:rPr lang="en-US" sz="2200" dirty="0"/>
              <a:t>Design optimized to allow parallel excavation/outfitting, geotechnical studies completed 2014, test blast program completed spring 2016        </a:t>
            </a:r>
          </a:p>
          <a:p>
            <a:pPr marL="280526" indent="-251304" defTabSz="859536">
              <a:spcBef>
                <a:spcPts val="600"/>
              </a:spcBef>
              <a:defRPr sz="2256"/>
            </a:pPr>
            <a:r>
              <a:rPr lang="en-US" sz="2200" dirty="0"/>
              <a:t>CD-3a held Dec 2015. Construction approval pending for 2017 start in SD</a:t>
            </a:r>
          </a:p>
          <a:p>
            <a:pPr marL="280526" indent="-251304" defTabSz="859536">
              <a:spcBef>
                <a:spcPts val="600"/>
              </a:spcBef>
              <a:defRPr sz="2256"/>
            </a:pPr>
            <a:r>
              <a:rPr lang="en-US" sz="2200" dirty="0"/>
              <a:t>Excavation start 2019, ~3 year duration </a:t>
            </a:r>
          </a:p>
        </p:txBody>
      </p:sp>
      <p:sp>
        <p:nvSpPr>
          <p:cNvPr id="11" name="Line 3"/>
          <p:cNvSpPr>
            <a:spLocks noChangeShapeType="1"/>
          </p:cNvSpPr>
          <p:nvPr/>
        </p:nvSpPr>
        <p:spPr bwMode="auto">
          <a:xfrm>
            <a:off x="0" y="7374846"/>
            <a:ext cx="10058400" cy="1265"/>
          </a:xfrm>
          <a:prstGeom prst="line">
            <a:avLst/>
          </a:prstGeom>
          <a:noFill/>
          <a:ln w="25400" cap="flat" cmpd="sng" algn="ctr">
            <a:solidFill>
              <a:srgbClr val="2A4C2B"/>
            </a:solidFill>
            <a:prstDash val="solid"/>
            <a:round/>
            <a:headEnd type="none" w="med" len="med"/>
            <a:tailEnd type="none" w="med" len="med"/>
          </a:ln>
          <a:extLst>
            <a:ext uri="{909E8E84-426E-40dd-AFC4-6F175D3DCCD1}">
              <a14:hiddenFill xmlns:a14="http://schemas.microsoft.com/office/drawing/2010/main" xmlns="">
                <a:noFill/>
              </a14:hiddenFill>
            </a:ext>
          </a:extLst>
        </p:spPr>
        <p:txBody>
          <a:bodyPr lIns="0" tIns="0" rIns="0" bIns="0"/>
          <a:lstStyle/>
          <a:p>
            <a:endParaRPr lang="en-US" dirty="0"/>
          </a:p>
        </p:txBody>
      </p:sp>
    </p:spTree>
    <p:extLst>
      <p:ext uri="{BB962C8B-B14F-4D97-AF65-F5344CB8AC3E}">
        <p14:creationId xmlns:p14="http://schemas.microsoft.com/office/powerpoint/2010/main" val="229988427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4850L Geotechnical Site Investigations</a:t>
            </a:r>
          </a:p>
        </p:txBody>
      </p:sp>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18</a:t>
            </a:fld>
            <a:endParaRPr lang="en-US" dirty="0"/>
          </a:p>
        </p:txBody>
      </p:sp>
      <p:pic>
        <p:nvPicPr>
          <p:cNvPr id="3" name="Picture 2"/>
          <p:cNvPicPr>
            <a:picLocks noChangeAspect="1"/>
          </p:cNvPicPr>
          <p:nvPr/>
        </p:nvPicPr>
        <p:blipFill>
          <a:blip r:embed="rId2"/>
          <a:stretch>
            <a:fillRect/>
          </a:stretch>
        </p:blipFill>
        <p:spPr>
          <a:xfrm>
            <a:off x="1583873" y="1041790"/>
            <a:ext cx="6637258" cy="6730610"/>
          </a:xfrm>
          <a:prstGeom prst="rect">
            <a:avLst/>
          </a:prstGeom>
        </p:spPr>
      </p:pic>
      <p:grpSp>
        <p:nvGrpSpPr>
          <p:cNvPr id="152" name="Group 151"/>
          <p:cNvGrpSpPr/>
          <p:nvPr/>
        </p:nvGrpSpPr>
        <p:grpSpPr>
          <a:xfrm>
            <a:off x="718458" y="949950"/>
            <a:ext cx="6106885" cy="6511390"/>
            <a:chOff x="718458" y="949950"/>
            <a:chExt cx="6106885" cy="6511390"/>
          </a:xfrm>
        </p:grpSpPr>
        <p:sp>
          <p:nvSpPr>
            <p:cNvPr id="142" name="Oval 141"/>
            <p:cNvSpPr/>
            <p:nvPr/>
          </p:nvSpPr>
          <p:spPr bwMode="auto">
            <a:xfrm rot="990261">
              <a:off x="5214572" y="949950"/>
              <a:ext cx="1519455" cy="4086405"/>
            </a:xfrm>
            <a:prstGeom prst="ellipse">
              <a:avLst/>
            </a:prstGeom>
            <a:noFill/>
            <a:ln w="635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400" b="0" i="0" u="none" strike="noStrike" cap="none" normalizeH="0" baseline="0">
                <a:ln>
                  <a:noFill/>
                </a:ln>
                <a:solidFill>
                  <a:srgbClr val="000000"/>
                </a:solidFill>
                <a:effectLst/>
                <a:latin typeface="Arial" pitchFamily="-112" charset="0"/>
                <a:ea typeface="ヒラギノ角ゴ ProN W3" pitchFamily="-112" charset="-128"/>
                <a:cs typeface="ヒラギノ角ゴ ProN W3" pitchFamily="-112" charset="-128"/>
                <a:sym typeface="Arial" pitchFamily="-112" charset="0"/>
              </a:endParaRPr>
            </a:p>
          </p:txBody>
        </p:sp>
        <p:sp>
          <p:nvSpPr>
            <p:cNvPr id="143" name="Oval 142"/>
            <p:cNvSpPr/>
            <p:nvPr/>
          </p:nvSpPr>
          <p:spPr bwMode="auto">
            <a:xfrm rot="5400000">
              <a:off x="4074389" y="4710386"/>
              <a:ext cx="2023922" cy="3477986"/>
            </a:xfrm>
            <a:prstGeom prst="ellipse">
              <a:avLst/>
            </a:prstGeom>
            <a:noFill/>
            <a:ln w="635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400" b="0" i="0" u="none" strike="noStrike" cap="none" normalizeH="0" baseline="0">
                <a:ln>
                  <a:noFill/>
                </a:ln>
                <a:solidFill>
                  <a:srgbClr val="000000"/>
                </a:solidFill>
                <a:effectLst/>
                <a:latin typeface="Arial" pitchFamily="-112" charset="0"/>
                <a:ea typeface="ヒラギノ角ゴ ProN W3" pitchFamily="-112" charset="-128"/>
                <a:cs typeface="ヒラギノ角ゴ ProN W3" pitchFamily="-112" charset="-128"/>
                <a:sym typeface="Arial" pitchFamily="-112" charset="0"/>
              </a:endParaRPr>
            </a:p>
          </p:txBody>
        </p:sp>
        <p:sp>
          <p:nvSpPr>
            <p:cNvPr id="144" name="TextBox 143"/>
            <p:cNvSpPr txBox="1"/>
            <p:nvPr/>
          </p:nvSpPr>
          <p:spPr>
            <a:xfrm>
              <a:off x="718458" y="1685095"/>
              <a:ext cx="1420586" cy="523220"/>
            </a:xfrm>
            <a:prstGeom prst="rect">
              <a:avLst/>
            </a:prstGeom>
            <a:noFill/>
          </p:spPr>
          <p:txBody>
            <a:bodyPr wrap="square" rtlCol="0">
              <a:spAutoFit/>
            </a:bodyPr>
            <a:lstStyle/>
            <a:p>
              <a:r>
                <a:rPr lang="en-US" sz="2800" b="1" dirty="0"/>
                <a:t>DUSEL</a:t>
              </a:r>
            </a:p>
          </p:txBody>
        </p:sp>
        <p:sp>
          <p:nvSpPr>
            <p:cNvPr id="145" name="TextBox 144"/>
            <p:cNvSpPr txBox="1"/>
            <p:nvPr/>
          </p:nvSpPr>
          <p:spPr>
            <a:xfrm>
              <a:off x="730120" y="3989953"/>
              <a:ext cx="1159328" cy="523220"/>
            </a:xfrm>
            <a:prstGeom prst="rect">
              <a:avLst/>
            </a:prstGeom>
            <a:noFill/>
          </p:spPr>
          <p:txBody>
            <a:bodyPr wrap="square" rtlCol="0">
              <a:spAutoFit/>
            </a:bodyPr>
            <a:lstStyle/>
            <a:p>
              <a:r>
                <a:rPr lang="en-US" sz="2800" b="1" dirty="0"/>
                <a:t>LBNF</a:t>
              </a:r>
            </a:p>
          </p:txBody>
        </p:sp>
        <p:cxnSp>
          <p:nvCxnSpPr>
            <p:cNvPr id="147" name="Straight Arrow Connector 146"/>
            <p:cNvCxnSpPr/>
            <p:nvPr/>
          </p:nvCxnSpPr>
          <p:spPr bwMode="auto">
            <a:xfrm>
              <a:off x="2139044" y="1943100"/>
              <a:ext cx="3151413" cy="457200"/>
            </a:xfrm>
            <a:prstGeom prst="straightConnector1">
              <a:avLst/>
            </a:prstGeom>
            <a:solidFill>
              <a:srgbClr val="BBE0E3"/>
            </a:solidFill>
            <a:ln w="63500" cap="flat" cmpd="sng" algn="ctr">
              <a:solidFill>
                <a:srgbClr val="000000"/>
              </a:solidFill>
              <a:prstDash val="solid"/>
              <a:round/>
              <a:headEnd type="none" w="med" len="med"/>
              <a:tailEnd type="triangle"/>
            </a:ln>
            <a:effectLst/>
          </p:spPr>
        </p:cxnSp>
        <p:cxnSp>
          <p:nvCxnSpPr>
            <p:cNvPr id="148" name="Straight Arrow Connector 147"/>
            <p:cNvCxnSpPr>
              <a:stCxn id="145" idx="3"/>
            </p:cNvCxnSpPr>
            <p:nvPr/>
          </p:nvCxnSpPr>
          <p:spPr bwMode="auto">
            <a:xfrm>
              <a:off x="1889448" y="4251563"/>
              <a:ext cx="2021491" cy="1289980"/>
            </a:xfrm>
            <a:prstGeom prst="straightConnector1">
              <a:avLst/>
            </a:prstGeom>
            <a:solidFill>
              <a:srgbClr val="BBE0E3"/>
            </a:solidFill>
            <a:ln w="63500" cap="flat" cmpd="sng" algn="ctr">
              <a:solidFill>
                <a:srgbClr val="000000"/>
              </a:solidFill>
              <a:prstDash val="solid"/>
              <a:round/>
              <a:headEnd type="none" w="med" len="med"/>
              <a:tailEnd type="triangle"/>
            </a:ln>
            <a:effectLst/>
          </p:spPr>
        </p:cxnSp>
      </p:grpSp>
      <p:sp>
        <p:nvSpPr>
          <p:cNvPr id="153" name="TextBox 152"/>
          <p:cNvSpPr txBox="1"/>
          <p:nvPr/>
        </p:nvSpPr>
        <p:spPr>
          <a:xfrm>
            <a:off x="7886699" y="1041790"/>
            <a:ext cx="2171700" cy="923330"/>
          </a:xfrm>
          <a:prstGeom prst="rect">
            <a:avLst/>
          </a:prstGeom>
          <a:noFill/>
        </p:spPr>
        <p:txBody>
          <a:bodyPr wrap="square" rtlCol="0">
            <a:spAutoFit/>
          </a:bodyPr>
          <a:lstStyle/>
          <a:p>
            <a:r>
              <a:rPr lang="en-US" dirty="0"/>
              <a:t>Davis Campus</a:t>
            </a:r>
          </a:p>
        </p:txBody>
      </p:sp>
      <p:cxnSp>
        <p:nvCxnSpPr>
          <p:cNvPr id="154" name="Straight Arrow Connector 153"/>
          <p:cNvCxnSpPr/>
          <p:nvPr/>
        </p:nvCxnSpPr>
        <p:spPr bwMode="auto">
          <a:xfrm flipH="1" flipV="1">
            <a:off x="7102929" y="1420586"/>
            <a:ext cx="811762" cy="70066"/>
          </a:xfrm>
          <a:prstGeom prst="straightConnector1">
            <a:avLst/>
          </a:prstGeom>
          <a:solidFill>
            <a:srgbClr val="BBE0E3"/>
          </a:solidFill>
          <a:ln w="63500" cap="flat" cmpd="sng" algn="ctr">
            <a:solidFill>
              <a:srgbClr val="000000"/>
            </a:solidFill>
            <a:prstDash val="solid"/>
            <a:round/>
            <a:headEnd type="none" w="med" len="med"/>
            <a:tailEnd type="triangle"/>
          </a:ln>
          <a:effectLst/>
        </p:spPr>
      </p:cxnSp>
      <p:cxnSp>
        <p:nvCxnSpPr>
          <p:cNvPr id="156" name="Straight Arrow Connector 155"/>
          <p:cNvCxnSpPr/>
          <p:nvPr/>
        </p:nvCxnSpPr>
        <p:spPr bwMode="auto">
          <a:xfrm flipH="1" flipV="1">
            <a:off x="7066227" y="2217160"/>
            <a:ext cx="799478" cy="624011"/>
          </a:xfrm>
          <a:prstGeom prst="straightConnector1">
            <a:avLst/>
          </a:prstGeom>
          <a:solidFill>
            <a:srgbClr val="BBE0E3"/>
          </a:solidFill>
          <a:ln w="63500" cap="flat" cmpd="sng" algn="ctr">
            <a:solidFill>
              <a:srgbClr val="000000"/>
            </a:solidFill>
            <a:prstDash val="solid"/>
            <a:round/>
            <a:headEnd type="none" w="med" len="med"/>
            <a:tailEnd type="triangle"/>
          </a:ln>
          <a:effectLst/>
        </p:spPr>
      </p:cxnSp>
      <p:sp>
        <p:nvSpPr>
          <p:cNvPr id="158" name="TextBox 157"/>
          <p:cNvSpPr txBox="1"/>
          <p:nvPr/>
        </p:nvSpPr>
        <p:spPr>
          <a:xfrm>
            <a:off x="-65159" y="5118677"/>
            <a:ext cx="2171700" cy="507831"/>
          </a:xfrm>
          <a:prstGeom prst="rect">
            <a:avLst/>
          </a:prstGeom>
          <a:noFill/>
        </p:spPr>
        <p:txBody>
          <a:bodyPr wrap="square" rtlCol="0">
            <a:spAutoFit/>
          </a:bodyPr>
          <a:lstStyle/>
          <a:p>
            <a:r>
              <a:rPr lang="en-US" dirty="0"/>
              <a:t>Ross Shaft</a:t>
            </a:r>
          </a:p>
        </p:txBody>
      </p:sp>
      <p:sp>
        <p:nvSpPr>
          <p:cNvPr id="159" name="TextBox 158"/>
          <p:cNvSpPr txBox="1"/>
          <p:nvPr/>
        </p:nvSpPr>
        <p:spPr>
          <a:xfrm>
            <a:off x="7886700" y="2537269"/>
            <a:ext cx="2171700" cy="507831"/>
          </a:xfrm>
          <a:prstGeom prst="rect">
            <a:avLst/>
          </a:prstGeom>
          <a:noFill/>
        </p:spPr>
        <p:txBody>
          <a:bodyPr wrap="square" rtlCol="0">
            <a:spAutoFit/>
          </a:bodyPr>
          <a:lstStyle/>
          <a:p>
            <a:r>
              <a:rPr lang="en-US" dirty="0"/>
              <a:t>Yates Shaft</a:t>
            </a:r>
          </a:p>
        </p:txBody>
      </p:sp>
      <p:sp>
        <p:nvSpPr>
          <p:cNvPr id="160" name="TextBox 159"/>
          <p:cNvSpPr txBox="1"/>
          <p:nvPr/>
        </p:nvSpPr>
        <p:spPr>
          <a:xfrm>
            <a:off x="293915" y="5833146"/>
            <a:ext cx="2171700" cy="923330"/>
          </a:xfrm>
          <a:prstGeom prst="rect">
            <a:avLst/>
          </a:prstGeom>
          <a:noFill/>
        </p:spPr>
        <p:txBody>
          <a:bodyPr wrap="square" rtlCol="0">
            <a:spAutoFit/>
          </a:bodyPr>
          <a:lstStyle/>
          <a:p>
            <a:r>
              <a:rPr lang="en-US" dirty="0"/>
              <a:t>Ross Campus</a:t>
            </a:r>
          </a:p>
        </p:txBody>
      </p:sp>
      <p:cxnSp>
        <p:nvCxnSpPr>
          <p:cNvPr id="161" name="Straight Arrow Connector 160"/>
          <p:cNvCxnSpPr/>
          <p:nvPr/>
        </p:nvCxnSpPr>
        <p:spPr bwMode="auto">
          <a:xfrm flipH="1" flipV="1">
            <a:off x="7200900" y="5192486"/>
            <a:ext cx="2743200" cy="32657"/>
          </a:xfrm>
          <a:prstGeom prst="straightConnector1">
            <a:avLst/>
          </a:prstGeom>
          <a:solidFill>
            <a:srgbClr val="BBE0E3"/>
          </a:solidFill>
          <a:ln w="63500" cap="flat" cmpd="sng" algn="ctr">
            <a:solidFill>
              <a:srgbClr val="000000"/>
            </a:solidFill>
            <a:prstDash val="solid"/>
            <a:round/>
            <a:headEnd type="none" w="med" len="med"/>
            <a:tailEnd type="triangle"/>
          </a:ln>
          <a:effectLst/>
        </p:spPr>
      </p:cxnSp>
      <p:cxnSp>
        <p:nvCxnSpPr>
          <p:cNvPr id="162" name="Straight Arrow Connector 161"/>
          <p:cNvCxnSpPr/>
          <p:nvPr/>
        </p:nvCxnSpPr>
        <p:spPr bwMode="auto">
          <a:xfrm>
            <a:off x="1779504" y="5364898"/>
            <a:ext cx="1868730" cy="644016"/>
          </a:xfrm>
          <a:prstGeom prst="straightConnector1">
            <a:avLst/>
          </a:prstGeom>
          <a:solidFill>
            <a:srgbClr val="BBE0E3"/>
          </a:solidFill>
          <a:ln w="63500" cap="flat" cmpd="sng" algn="ctr">
            <a:solidFill>
              <a:srgbClr val="000000"/>
            </a:solidFill>
            <a:prstDash val="solid"/>
            <a:round/>
            <a:headEnd type="none" w="med" len="med"/>
            <a:tailEnd type="triangle"/>
          </a:ln>
          <a:effectLst/>
        </p:spPr>
      </p:cxnSp>
      <p:cxnSp>
        <p:nvCxnSpPr>
          <p:cNvPr id="163" name="Straight Arrow Connector 162"/>
          <p:cNvCxnSpPr/>
          <p:nvPr/>
        </p:nvCxnSpPr>
        <p:spPr bwMode="auto">
          <a:xfrm flipV="1">
            <a:off x="1428751" y="6137374"/>
            <a:ext cx="1232806" cy="42471"/>
          </a:xfrm>
          <a:prstGeom prst="straightConnector1">
            <a:avLst/>
          </a:prstGeom>
          <a:solidFill>
            <a:srgbClr val="BBE0E3"/>
          </a:solidFill>
          <a:ln w="63500" cap="flat" cmpd="sng" algn="ctr">
            <a:solidFill>
              <a:srgbClr val="000000"/>
            </a:solidFill>
            <a:prstDash val="solid"/>
            <a:round/>
            <a:headEnd type="none" w="med" len="med"/>
            <a:tailEnd type="triangle"/>
          </a:ln>
          <a:effectLst/>
        </p:spPr>
      </p:cxnSp>
      <p:sp>
        <p:nvSpPr>
          <p:cNvPr id="171" name="TextBox 170"/>
          <p:cNvSpPr txBox="1"/>
          <p:nvPr/>
        </p:nvSpPr>
        <p:spPr>
          <a:xfrm>
            <a:off x="7732698" y="5353133"/>
            <a:ext cx="2171700" cy="1754326"/>
          </a:xfrm>
          <a:prstGeom prst="rect">
            <a:avLst/>
          </a:prstGeom>
          <a:noFill/>
        </p:spPr>
        <p:txBody>
          <a:bodyPr wrap="square" rtlCol="0">
            <a:spAutoFit/>
          </a:bodyPr>
          <a:lstStyle/>
          <a:p>
            <a:r>
              <a:rPr lang="en-US" dirty="0"/>
              <a:t>Poorman Formation schist member</a:t>
            </a:r>
          </a:p>
        </p:txBody>
      </p:sp>
      <p:sp>
        <p:nvSpPr>
          <p:cNvPr id="173" name="TextBox 172"/>
          <p:cNvSpPr txBox="1"/>
          <p:nvPr/>
        </p:nvSpPr>
        <p:spPr>
          <a:xfrm>
            <a:off x="7698463" y="3181725"/>
            <a:ext cx="2171700" cy="1754326"/>
          </a:xfrm>
          <a:prstGeom prst="rect">
            <a:avLst/>
          </a:prstGeom>
          <a:noFill/>
        </p:spPr>
        <p:txBody>
          <a:bodyPr wrap="square" rtlCol="0">
            <a:spAutoFit/>
          </a:bodyPr>
          <a:lstStyle/>
          <a:p>
            <a:r>
              <a:rPr lang="en-US" dirty="0"/>
              <a:t>Poorman Formation amphibolite member</a:t>
            </a:r>
          </a:p>
        </p:txBody>
      </p:sp>
    </p:spTree>
    <p:extLst>
      <p:ext uri="{BB962C8B-B14F-4D97-AF65-F5344CB8AC3E}">
        <p14:creationId xmlns:p14="http://schemas.microsoft.com/office/powerpoint/2010/main" val="3799799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28"/>
          </p:nvPr>
        </p:nvSpPr>
        <p:spPr/>
        <p:txBody>
          <a:bodyPr/>
          <a:lstStyle/>
          <a:p>
            <a:r>
              <a:rPr lang="en-US" dirty="0"/>
              <a:t>Introduction</a:t>
            </a:r>
          </a:p>
        </p:txBody>
      </p:sp>
      <p:sp>
        <p:nvSpPr>
          <p:cNvPr id="6" name="TextBox 8"/>
          <p:cNvSpPr txBox="1"/>
          <p:nvPr/>
        </p:nvSpPr>
        <p:spPr>
          <a:xfrm>
            <a:off x="4107180" y="2715477"/>
            <a:ext cx="5951220" cy="3139321"/>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4325" indent="-314325">
              <a:buFont typeface="Wingdings" panose="05000000000000000000" pitchFamily="2" charset="2"/>
              <a:buChar char="Ø"/>
            </a:pPr>
            <a:r>
              <a:rPr lang="en-US" b="1" dirty="0"/>
              <a:t>Geotechnical site investigation goals and timeline</a:t>
            </a:r>
          </a:p>
          <a:p>
            <a:pPr marL="314325" indent="-314325">
              <a:buFont typeface="Arial" panose="020B0604020202020204" pitchFamily="34" charset="0"/>
              <a:buChar char="•"/>
            </a:pPr>
            <a:r>
              <a:rPr lang="en-US" b="1" dirty="0"/>
              <a:t>Mine drift mapping</a:t>
            </a:r>
          </a:p>
          <a:p>
            <a:pPr marL="314325" indent="-314325">
              <a:buFont typeface="Arial" panose="020B0604020202020204" pitchFamily="34" charset="0"/>
              <a:buChar char="•"/>
            </a:pPr>
            <a:r>
              <a:rPr lang="en-US" b="1" dirty="0"/>
              <a:t>Rock Mass Response and Performance</a:t>
            </a:r>
          </a:p>
          <a:p>
            <a:pPr marL="314325" indent="-314325">
              <a:buFont typeface="Arial" panose="020B0604020202020204" pitchFamily="34" charset="0"/>
              <a:buChar char="•"/>
            </a:pPr>
            <a:r>
              <a:rPr lang="en-US" b="1" dirty="0"/>
              <a:t>Modes of failure</a:t>
            </a:r>
          </a:p>
          <a:p>
            <a:endParaRPr lang="en-US" b="1" dirty="0"/>
          </a:p>
          <a:p>
            <a:pPr marL="314325" indent="-314325">
              <a:buFont typeface="Arial" panose="020B0604020202020204" pitchFamily="34" charset="0"/>
              <a:buChar char="•"/>
            </a:pPr>
            <a:r>
              <a:rPr lang="en-US" b="1" dirty="0"/>
              <a:t>Core drilling</a:t>
            </a:r>
          </a:p>
          <a:p>
            <a:pPr marL="314325" indent="-314325">
              <a:buFont typeface="Arial" panose="020B0604020202020204" pitchFamily="34" charset="0"/>
              <a:buChar char="•"/>
            </a:pPr>
            <a:r>
              <a:rPr lang="en-US" b="1" dirty="0"/>
              <a:t>In situ stress measurements</a:t>
            </a:r>
          </a:p>
          <a:p>
            <a:pPr marL="314325" indent="-314325">
              <a:buFont typeface="Arial" panose="020B0604020202020204" pitchFamily="34" charset="0"/>
              <a:buChar char="•"/>
            </a:pPr>
            <a:r>
              <a:rPr lang="en-US" b="1" dirty="0"/>
              <a:t>Hydrology</a:t>
            </a:r>
          </a:p>
          <a:p>
            <a:pPr marL="314325" indent="-314325">
              <a:buFont typeface="Arial" panose="020B0604020202020204" pitchFamily="34" charset="0"/>
              <a:buChar char="•"/>
            </a:pPr>
            <a:r>
              <a:rPr lang="en-US" b="1" dirty="0"/>
              <a:t>Lab analyses</a:t>
            </a:r>
          </a:p>
          <a:p>
            <a:pPr marL="314325" indent="-314325">
              <a:buFont typeface="Arial" panose="020B0604020202020204" pitchFamily="34" charset="0"/>
              <a:buChar char="•"/>
            </a:pPr>
            <a:r>
              <a:rPr lang="en-US" b="1" dirty="0"/>
              <a:t>Interpretation of Rock Mass Rated domains</a:t>
            </a:r>
          </a:p>
          <a:p>
            <a:pPr marL="314325" indent="-314325">
              <a:buFont typeface="Arial" panose="020B0604020202020204" pitchFamily="34" charset="0"/>
              <a:buChar char="•"/>
            </a:pPr>
            <a:r>
              <a:rPr lang="en-US" b="1" dirty="0"/>
              <a:t>Modeling</a:t>
            </a:r>
          </a:p>
        </p:txBody>
      </p:sp>
      <p:sp>
        <p:nvSpPr>
          <p:cNvPr id="7" name="Rectangle 6"/>
          <p:cNvSpPr/>
          <p:nvPr/>
        </p:nvSpPr>
        <p:spPr>
          <a:xfrm>
            <a:off x="0" y="4682471"/>
            <a:ext cx="3694772" cy="1508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solidFill>
                  <a:schemeClr val="tx1"/>
                </a:solidFill>
              </a:rPr>
              <a:t>Phase 2 Borehole Investigation</a:t>
            </a:r>
          </a:p>
        </p:txBody>
      </p:sp>
      <p:sp>
        <p:nvSpPr>
          <p:cNvPr id="9" name="Down Arrow 8"/>
          <p:cNvSpPr/>
          <p:nvPr/>
        </p:nvSpPr>
        <p:spPr>
          <a:xfrm>
            <a:off x="3740514" y="2179159"/>
            <a:ext cx="419100" cy="4211955"/>
          </a:xfrm>
          <a:prstGeom prst="downArrow">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TextBox 16"/>
          <p:cNvSpPr txBox="1"/>
          <p:nvPr/>
        </p:nvSpPr>
        <p:spPr>
          <a:xfrm rot="16200000">
            <a:off x="3108597" y="3988192"/>
            <a:ext cx="1165333" cy="369332"/>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Timeline</a:t>
            </a:r>
          </a:p>
        </p:txBody>
      </p:sp>
      <p:sp>
        <p:nvSpPr>
          <p:cNvPr id="11" name="TextBox 5"/>
          <p:cNvSpPr txBox="1"/>
          <p:nvPr/>
        </p:nvSpPr>
        <p:spPr>
          <a:xfrm rot="16200000">
            <a:off x="3123213" y="2530811"/>
            <a:ext cx="161198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Aug. 2013</a:t>
            </a:r>
          </a:p>
        </p:txBody>
      </p:sp>
      <p:sp>
        <p:nvSpPr>
          <p:cNvPr id="13" name="TextBox 5"/>
          <p:cNvSpPr txBox="1"/>
          <p:nvPr/>
        </p:nvSpPr>
        <p:spPr>
          <a:xfrm rot="16200000">
            <a:off x="3003994" y="5252185"/>
            <a:ext cx="18504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July 2014</a:t>
            </a:r>
          </a:p>
        </p:txBody>
      </p:sp>
      <p:sp>
        <p:nvSpPr>
          <p:cNvPr id="12" name="Title 1"/>
          <p:cNvSpPr>
            <a:spLocks noGrp="1"/>
          </p:cNvSpPr>
          <p:nvPr>
            <p:ph type="title"/>
          </p:nvPr>
        </p:nvSpPr>
        <p:spPr>
          <a:xfrm>
            <a:off x="0" y="13338"/>
            <a:ext cx="10058400" cy="1066550"/>
          </a:xfrm>
        </p:spPr>
        <p:txBody>
          <a:bodyPr/>
          <a:lstStyle/>
          <a:p>
            <a:r>
              <a:rPr lang="en-US" dirty="0">
                <a:solidFill>
                  <a:schemeClr val="bg1"/>
                </a:solidFill>
              </a:rPr>
              <a:t>Phase 1 – Geotechnical Site Investigation</a:t>
            </a:r>
          </a:p>
        </p:txBody>
      </p:sp>
      <p:sp>
        <p:nvSpPr>
          <p:cNvPr id="5" name="Rectangle 4"/>
          <p:cNvSpPr/>
          <p:nvPr/>
        </p:nvSpPr>
        <p:spPr>
          <a:xfrm>
            <a:off x="0" y="2112575"/>
            <a:ext cx="3694771" cy="1550670"/>
          </a:xfrm>
          <a:prstGeom prst="rect">
            <a:avLst/>
          </a:prstGeom>
          <a:solidFill>
            <a:srgbClr val="92D050"/>
          </a:solidFill>
          <a:ln w="635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solidFill>
                  <a:schemeClr val="tx1"/>
                </a:solidFill>
              </a:rPr>
              <a:t>Phase 1 Field Data Collection</a:t>
            </a:r>
          </a:p>
        </p:txBody>
      </p:sp>
    </p:spTree>
    <p:extLst>
      <p:ext uri="{BB962C8B-B14F-4D97-AF65-F5344CB8AC3E}">
        <p14:creationId xmlns:p14="http://schemas.microsoft.com/office/powerpoint/2010/main" val="225012356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Agenda</a:t>
            </a:r>
            <a:endParaRPr lang="en-US" sz="2400" dirty="0"/>
          </a:p>
        </p:txBody>
      </p:sp>
      <p:sp>
        <p:nvSpPr>
          <p:cNvPr id="16" name="Shape 67"/>
          <p:cNvSpPr txBox="1">
            <a:spLocks/>
          </p:cNvSpPr>
          <p:nvPr/>
        </p:nvSpPr>
        <p:spPr>
          <a:xfrm>
            <a:off x="8525933" y="7461336"/>
            <a:ext cx="334453" cy="256699"/>
          </a:xfrm>
          <a:prstGeom prst="rect">
            <a:avLst/>
          </a:prstGeom>
          <a:extLst>
            <a:ext uri="{C572A759-6A51-4108-AA02-DFA0A04FC94B}">
              <ma14:wrappingTextBoxFlag xmlns="" xmlns:ma14="http://schemas.microsoft.com/office/mac/drawingml/2011/main" val="1"/>
            </a:ext>
          </a:extLst>
        </p:spPr>
        <p:txBody>
          <a:bodyPr wrap="square" lIns="0" tIns="0" rIns="0" bIns="0">
            <a:normAutofit/>
          </a:bodyPr>
          <a:lstStyle>
            <a:defPPr>
              <a:defRPr lang="en-US"/>
            </a:defPPr>
            <a:lvl1pPr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1pPr>
            <a:lvl2pPr marL="356875"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2pPr>
            <a:lvl3pPr marL="714994"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3pPr>
            <a:lvl4pPr marL="1073111"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4pPr>
            <a:lvl5pPr marL="1431229"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5pPr>
            <a:lvl6pPr marL="1790589"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6pPr>
            <a:lvl7pPr marL="2148708"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7pPr>
            <a:lvl8pPr marL="2506825"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8pPr>
            <a:lvl9pPr marL="2864944"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9pPr>
          </a:lstStyle>
          <a:p>
            <a:pPr>
              <a:defRPr sz="1800">
                <a:solidFill>
                  <a:srgbClr val="000000"/>
                </a:solidFill>
              </a:defRPr>
            </a:pPr>
            <a:fld id="{86CB4B4D-7CA3-9044-876B-883B54F8677D}" type="slidenum">
              <a:rPr lang="en-US" sz="1300" smtClean="0">
                <a:solidFill>
                  <a:srgbClr val="216924"/>
                </a:solidFill>
              </a:rPr>
              <a:pPr>
                <a:defRPr sz="1800">
                  <a:solidFill>
                    <a:srgbClr val="000000"/>
                  </a:solidFill>
                </a:defRPr>
              </a:pPr>
              <a:t>2</a:t>
            </a:fld>
            <a:endParaRPr lang="en-US" sz="1300">
              <a:solidFill>
                <a:srgbClr val="216924"/>
              </a:solidFill>
            </a:endParaRPr>
          </a:p>
        </p:txBody>
      </p:sp>
      <p:sp>
        <p:nvSpPr>
          <p:cNvPr id="3" name="TextBox 2"/>
          <p:cNvSpPr txBox="1"/>
          <p:nvPr/>
        </p:nvSpPr>
        <p:spPr>
          <a:xfrm>
            <a:off x="996043" y="1861457"/>
            <a:ext cx="6615914" cy="3831818"/>
          </a:xfrm>
          <a:prstGeom prst="rect">
            <a:avLst/>
          </a:prstGeom>
          <a:noFill/>
        </p:spPr>
        <p:txBody>
          <a:bodyPr wrap="none" rtlCol="0">
            <a:spAutoFit/>
          </a:bodyPr>
          <a:lstStyle/>
          <a:p>
            <a:pPr marL="457200" indent="-457200">
              <a:buFont typeface="Wingdings" panose="05000000000000000000" pitchFamily="2" charset="2"/>
              <a:buChar char="Ø"/>
            </a:pPr>
            <a:r>
              <a:rPr lang="en-US" dirty="0"/>
              <a:t>SURF Facilities</a:t>
            </a:r>
          </a:p>
          <a:p>
            <a:pPr marL="457200" indent="-457200">
              <a:buFont typeface="Wingdings" panose="05000000000000000000" pitchFamily="2" charset="2"/>
              <a:buChar char="Ø"/>
            </a:pPr>
            <a:r>
              <a:rPr lang="en-US" dirty="0"/>
              <a:t>Existing Science</a:t>
            </a:r>
          </a:p>
          <a:p>
            <a:pPr marL="457200" indent="-457200">
              <a:buFont typeface="Wingdings" panose="05000000000000000000" pitchFamily="2" charset="2"/>
              <a:buChar char="Ø"/>
            </a:pPr>
            <a:r>
              <a:rPr lang="en-US" dirty="0"/>
              <a:t>Future Science</a:t>
            </a:r>
          </a:p>
          <a:p>
            <a:pPr marL="457200" indent="-457200">
              <a:buFont typeface="Wingdings" panose="05000000000000000000" pitchFamily="2" charset="2"/>
              <a:buChar char="Ø"/>
            </a:pPr>
            <a:r>
              <a:rPr lang="en-US" dirty="0"/>
              <a:t>4850L Geotechnical Site Investigations</a:t>
            </a:r>
          </a:p>
          <a:p>
            <a:pPr marL="457200" indent="-457200">
              <a:buFont typeface="Wingdings" panose="05000000000000000000" pitchFamily="2" charset="2"/>
              <a:buChar char="Ø"/>
            </a:pPr>
            <a:r>
              <a:rPr lang="en-US" dirty="0"/>
              <a:t>THEIA Basis of Design</a:t>
            </a:r>
          </a:p>
          <a:p>
            <a:pPr marL="457200" indent="-457200">
              <a:buFont typeface="Wingdings" panose="05000000000000000000" pitchFamily="2" charset="2"/>
              <a:buChar char="Ø"/>
            </a:pPr>
            <a:r>
              <a:rPr lang="en-US" dirty="0"/>
              <a:t>THEIA Basis of Estimate</a:t>
            </a:r>
          </a:p>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endParaRPr lang="en-US" dirty="0"/>
          </a:p>
        </p:txBody>
      </p:sp>
    </p:spTree>
    <p:extLst>
      <p:ext uri="{BB962C8B-B14F-4D97-AF65-F5344CB8AC3E}">
        <p14:creationId xmlns:p14="http://schemas.microsoft.com/office/powerpoint/2010/main" val="19471758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65002"/>
          </a:xfrm>
        </p:spPr>
        <p:txBody>
          <a:bodyPr/>
          <a:lstStyle/>
          <a:p>
            <a:r>
              <a:rPr lang="en-US" dirty="0">
                <a:solidFill>
                  <a:schemeClr val="bg1"/>
                </a:solidFill>
              </a:rPr>
              <a:t>Phase 1 - Mapping Extents</a:t>
            </a:r>
          </a:p>
        </p:txBody>
      </p:sp>
      <p:sp>
        <p:nvSpPr>
          <p:cNvPr id="6" name="Content Placeholder 3"/>
          <p:cNvSpPr>
            <a:spLocks noGrp="1"/>
          </p:cNvSpPr>
          <p:nvPr/>
        </p:nvSpPr>
        <p:spPr>
          <a:xfrm>
            <a:off x="4819650" y="1812493"/>
            <a:ext cx="5029199" cy="5699760"/>
          </a:xfrm>
          <a:prstGeom prst="rect">
            <a:avLst/>
          </a:prstGeom>
        </p:spPr>
        <p:txBody>
          <a:bodyPr vert="horz" lIns="100584" tIns="50292" rIns="100584" bIns="50292"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b="1" dirty="0"/>
              <a:t>1600 ft. (488m) mapped</a:t>
            </a:r>
          </a:p>
          <a:p>
            <a:r>
              <a:rPr lang="en-US" sz="1800" b="1" dirty="0"/>
              <a:t>1200 ft. (366m) laser scanned</a:t>
            </a:r>
          </a:p>
          <a:p>
            <a:r>
              <a:rPr lang="en-US" sz="1800" b="1" dirty="0"/>
              <a:t>Mapped limited areas above (4700 L) and below (5000 L)</a:t>
            </a:r>
          </a:p>
          <a:p>
            <a:r>
              <a:rPr lang="en-US" sz="1800" b="1" dirty="0"/>
              <a:t>4550 L hoist room</a:t>
            </a:r>
          </a:p>
        </p:txBody>
      </p:sp>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6478" t="18106" r="19406" b="6579"/>
          <a:stretch/>
        </p:blipFill>
        <p:spPr bwMode="auto">
          <a:xfrm>
            <a:off x="40499" y="1065002"/>
            <a:ext cx="3519029"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9650" y="1287781"/>
            <a:ext cx="5029200" cy="3793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1199312" y="4492066"/>
            <a:ext cx="1383030" cy="645414"/>
          </a:xfrm>
          <a:prstGeom prst="roundRect">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320" b="1" dirty="0">
                <a:solidFill>
                  <a:schemeClr val="tx1"/>
                </a:solidFill>
                <a:latin typeface="Helvetica" panose="020B0604020202020204" pitchFamily="34" charset="0"/>
                <a:cs typeface="Helvetica" panose="020B0604020202020204" pitchFamily="34" charset="0"/>
              </a:rPr>
              <a:t>Proposed site</a:t>
            </a:r>
          </a:p>
        </p:txBody>
      </p:sp>
    </p:spTree>
    <p:extLst>
      <p:ext uri="{BB962C8B-B14F-4D97-AF65-F5344CB8AC3E}">
        <p14:creationId xmlns:p14="http://schemas.microsoft.com/office/powerpoint/2010/main" val="10810735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43940"/>
          </a:xfrm>
        </p:spPr>
        <p:txBody>
          <a:bodyPr/>
          <a:lstStyle/>
          <a:p>
            <a:r>
              <a:rPr lang="en-US" dirty="0">
                <a:solidFill>
                  <a:schemeClr val="bg1"/>
                </a:solidFill>
              </a:rPr>
              <a:t>Phase 1 - Drift Mapping</a:t>
            </a:r>
          </a:p>
        </p:txBody>
      </p:sp>
      <p:sp>
        <p:nvSpPr>
          <p:cNvPr id="3" name="Content Placeholder 2"/>
          <p:cNvSpPr>
            <a:spLocks noGrp="1"/>
          </p:cNvSpPr>
          <p:nvPr>
            <p:ph idx="1"/>
          </p:nvPr>
        </p:nvSpPr>
        <p:spPr>
          <a:xfrm>
            <a:off x="236220" y="1130046"/>
            <a:ext cx="4516356" cy="3265627"/>
          </a:xfrm>
        </p:spPr>
        <p:txBody>
          <a:bodyPr/>
          <a:lstStyle/>
          <a:p>
            <a:pPr algn="just">
              <a:lnSpc>
                <a:spcPct val="114000"/>
              </a:lnSpc>
            </a:pPr>
            <a:r>
              <a:rPr lang="en-US" sz="1800" b="1" dirty="0"/>
              <a:t>Detailed geological mapping of existing mine drifts – both lateral and vertical extents considered</a:t>
            </a:r>
          </a:p>
          <a:p>
            <a:pPr algn="just">
              <a:lnSpc>
                <a:spcPct val="114000"/>
              </a:lnSpc>
            </a:pPr>
            <a:r>
              <a:rPr lang="en-US" sz="1800" b="1" dirty="0"/>
              <a:t>Laser scan drifts to collect as-constructed geometric info for uploading into SURF’s Vulcan 3D mine model</a:t>
            </a:r>
          </a:p>
          <a:p>
            <a:pPr algn="just">
              <a:lnSpc>
                <a:spcPct val="114000"/>
              </a:lnSpc>
            </a:pPr>
            <a:r>
              <a:rPr lang="en-US" sz="1800" b="1" dirty="0"/>
              <a:t>Characterize the rock mass and discontinuities for design purposes</a:t>
            </a:r>
          </a:p>
          <a:p>
            <a:pPr>
              <a:lnSpc>
                <a:spcPct val="114000"/>
              </a:lnSpc>
            </a:pPr>
            <a:endParaRPr lang="en-US" sz="1800" b="1" dirty="0"/>
          </a:p>
        </p:txBody>
      </p:sp>
      <p:pic>
        <p:nvPicPr>
          <p:cNvPr id="1026" name="Picture 2" descr="I:\5066.0 LBNE Far Site Conventional Facilities Project\Project Work\Subsurface Investigations\Photographs\Mapping\IMG_12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 y="4395673"/>
            <a:ext cx="3878580" cy="29088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5" t="7769" r="74735" b="14992"/>
          <a:stretch/>
        </p:blipFill>
        <p:spPr bwMode="auto">
          <a:xfrm>
            <a:off x="5257020" y="1140926"/>
            <a:ext cx="4207020" cy="614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16004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65276"/>
          </a:xfrm>
        </p:spPr>
        <p:txBody>
          <a:bodyPr/>
          <a:lstStyle/>
          <a:p>
            <a:r>
              <a:rPr lang="en-US" dirty="0">
                <a:solidFill>
                  <a:schemeClr val="bg1"/>
                </a:solidFill>
              </a:rPr>
              <a:t>4850L Geological Mapping Observations</a:t>
            </a:r>
          </a:p>
        </p:txBody>
      </p:sp>
      <p:sp>
        <p:nvSpPr>
          <p:cNvPr id="5" name="Content Placeholder 2"/>
          <p:cNvSpPr>
            <a:spLocks noGrp="1"/>
          </p:cNvSpPr>
          <p:nvPr>
            <p:ph idx="1"/>
          </p:nvPr>
        </p:nvSpPr>
        <p:spPr>
          <a:xfrm>
            <a:off x="471489" y="1386840"/>
            <a:ext cx="4566443" cy="4955856"/>
          </a:xfrm>
          <a:prstGeom prst="rect">
            <a:avLst/>
          </a:prstGeom>
        </p:spPr>
        <p:txBody>
          <a:bodyPr vert="horz" wrap="square" lIns="100584" tIns="50292" rIns="100584" bIns="50292" numCol="1" rtlCol="0" anchor="t"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124000"/>
              </a:lnSpc>
              <a:buNone/>
            </a:pPr>
            <a:r>
              <a:rPr lang="en-US" b="1" dirty="0">
                <a:latin typeface="+mn-lt"/>
              </a:rPr>
              <a:t>Tertiary rhyolite dikes</a:t>
            </a:r>
          </a:p>
          <a:p>
            <a:pPr>
              <a:lnSpc>
                <a:spcPct val="124000"/>
              </a:lnSpc>
            </a:pPr>
            <a:r>
              <a:rPr lang="en-US" sz="1800" b="1" dirty="0">
                <a:latin typeface="+mn-lt"/>
              </a:rPr>
              <a:t>Not foliated</a:t>
            </a:r>
          </a:p>
          <a:p>
            <a:pPr>
              <a:lnSpc>
                <a:spcPct val="124000"/>
              </a:lnSpc>
            </a:pPr>
            <a:r>
              <a:rPr lang="en-US" sz="1800" b="1" dirty="0">
                <a:latin typeface="+mn-lt"/>
              </a:rPr>
              <a:t>2 ft. (0.6m) to 40 ft. (12m) wide along drifts</a:t>
            </a:r>
          </a:p>
          <a:p>
            <a:pPr>
              <a:lnSpc>
                <a:spcPct val="124000"/>
              </a:lnSpc>
            </a:pPr>
            <a:r>
              <a:rPr lang="en-US" sz="1800" b="1" dirty="0">
                <a:latin typeface="+mn-lt"/>
              </a:rPr>
              <a:t>Contact between the two is generally intact</a:t>
            </a:r>
          </a:p>
          <a:p>
            <a:pPr>
              <a:lnSpc>
                <a:spcPct val="124000"/>
              </a:lnSpc>
            </a:pPr>
            <a:r>
              <a:rPr lang="en-US" sz="1800" b="1" dirty="0">
                <a:latin typeface="+mn-lt"/>
              </a:rPr>
              <a:t>Important to map / project as difference in engineering properties may (and has previously been observed) result in adverse behavior during excavation (e.g. spalling)</a:t>
            </a:r>
          </a:p>
        </p:txBody>
      </p:sp>
      <p:pic>
        <p:nvPicPr>
          <p:cNvPr id="1026" name="Picture 2" descr="I:\5066.0 LBNE Far Site Conventional Facilities Project\Project Work\Subsurface Investigations\Photographs\Mapping\IMG_13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1203960"/>
            <a:ext cx="3889424" cy="29169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5066.0 LBNE Far Site Conventional Facilities Project\Project Work\Subsurface Investigations\Photographs\Mapping\IMG_1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4259580"/>
            <a:ext cx="3889424" cy="291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1949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5066.0 LBNE Far Site Conventional Facilities Project\Project Work\Subsurface Investigations\Mapping and Scanning\Photographs\IMG_13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4438" y="1125378"/>
            <a:ext cx="4040396" cy="2928462"/>
          </a:xfrm>
          <a:prstGeom prst="rect">
            <a:avLst/>
          </a:prstGeom>
          <a:noFill/>
          <a:ln>
            <a:noFill/>
          </a:ln>
        </p:spPr>
      </p:pic>
      <p:sp>
        <p:nvSpPr>
          <p:cNvPr id="2" name="Title 1"/>
          <p:cNvSpPr>
            <a:spLocks noGrp="1"/>
          </p:cNvSpPr>
          <p:nvPr>
            <p:ph type="title"/>
          </p:nvPr>
        </p:nvSpPr>
        <p:spPr>
          <a:xfrm>
            <a:off x="0" y="1"/>
            <a:ext cx="10058400" cy="1041558"/>
          </a:xfrm>
        </p:spPr>
        <p:txBody>
          <a:bodyPr/>
          <a:lstStyle/>
          <a:p>
            <a:r>
              <a:rPr lang="en-US" dirty="0">
                <a:solidFill>
                  <a:schemeClr val="bg1"/>
                </a:solidFill>
              </a:rPr>
              <a:t>4850L Geological Mapping Observations</a:t>
            </a:r>
          </a:p>
        </p:txBody>
      </p:sp>
      <p:sp>
        <p:nvSpPr>
          <p:cNvPr id="5" name="Content Placeholder 2"/>
          <p:cNvSpPr txBox="1">
            <a:spLocks/>
          </p:cNvSpPr>
          <p:nvPr/>
        </p:nvSpPr>
        <p:spPr>
          <a:xfrm>
            <a:off x="462757" y="1203960"/>
            <a:ext cx="4231163" cy="2179320"/>
          </a:xfrm>
          <a:prstGeom prst="rect">
            <a:avLst/>
          </a:prstGeom>
        </p:spPr>
        <p:txBody>
          <a:bodyPr vert="horz" lIns="100584" tIns="50292" rIns="100584" bIns="50292" rtlCol="0">
            <a:noAutofit/>
          </a:bodyPr>
          <a:lstStyle>
            <a:lvl1pPr marL="342900" indent="-342900" algn="l" defTabSz="914400" rtl="0" eaLnBrk="1" fontAlgn="base" latinLnBrk="0" hangingPunct="1">
              <a:lnSpc>
                <a:spcPts val="2500"/>
              </a:lnSpc>
              <a:spcBef>
                <a:spcPct val="20000"/>
              </a:spcBef>
              <a:spcAft>
                <a:spcPct val="0"/>
              </a:spcAft>
              <a:buClr>
                <a:schemeClr val="accent6"/>
              </a:buClr>
              <a:buFont typeface="Arial" pitchFamily="34" charset="0"/>
              <a:buChar char="•"/>
              <a:tabLst/>
              <a:defRPr sz="2400" b="0" kern="1200">
                <a:solidFill>
                  <a:schemeClr val="tx1"/>
                </a:solidFill>
                <a:latin typeface="Helvetica" pitchFamily="34" charset="0"/>
                <a:ea typeface="+mn-ea"/>
                <a:cs typeface="+mn-cs"/>
              </a:defRPr>
            </a:lvl1pPr>
            <a:lvl2pPr marL="742950" indent="-285750" algn="l" defTabSz="914400" rtl="0" eaLnBrk="1" fontAlgn="base" latinLnBrk="0" hangingPunct="1">
              <a:lnSpc>
                <a:spcPts val="2500"/>
              </a:lnSpc>
              <a:spcBef>
                <a:spcPct val="20000"/>
              </a:spcBef>
              <a:spcAft>
                <a:spcPct val="0"/>
              </a:spcAft>
              <a:buClr>
                <a:schemeClr val="accent6"/>
              </a:buClr>
              <a:buSzPct val="80000"/>
              <a:buFont typeface="Arial" pitchFamily="34" charset="0"/>
              <a:buChar char="–"/>
              <a:defRPr sz="2200" b="0" kern="1200">
                <a:solidFill>
                  <a:schemeClr val="tx1"/>
                </a:solidFill>
                <a:latin typeface="Helvetica" pitchFamily="34" charset="0"/>
                <a:ea typeface="+mn-ea"/>
                <a:cs typeface="+mn-cs"/>
              </a:defRPr>
            </a:lvl2pPr>
            <a:lvl3pPr marL="1143000" indent="-228600" algn="l" defTabSz="914400" rtl="0" eaLnBrk="1" fontAlgn="base" latinLnBrk="0" hangingPunct="1">
              <a:lnSpc>
                <a:spcPts val="2300"/>
              </a:lnSpc>
              <a:spcBef>
                <a:spcPct val="20000"/>
              </a:spcBef>
              <a:spcAft>
                <a:spcPct val="0"/>
              </a:spcAft>
              <a:buClr>
                <a:schemeClr val="accent6"/>
              </a:buClr>
              <a:buSzPct val="80000"/>
              <a:buFont typeface="Arial" pitchFamily="34" charset="0"/>
              <a:buChar char="•"/>
              <a:defRPr sz="2000" b="0" kern="1200">
                <a:solidFill>
                  <a:schemeClr val="tx1"/>
                </a:solidFill>
                <a:latin typeface="Helvetica" pitchFamily="34" charset="0"/>
                <a:ea typeface="+mn-ea"/>
                <a:cs typeface="+mn-cs"/>
              </a:defRPr>
            </a:lvl3pPr>
            <a:lvl4pPr marL="1600200" indent="-228600" algn="l" defTabSz="914400" rtl="0" eaLnBrk="1" fontAlgn="base" latinLnBrk="0" hangingPunct="1">
              <a:lnSpc>
                <a:spcPts val="2300"/>
              </a:lnSpc>
              <a:spcBef>
                <a:spcPct val="20000"/>
              </a:spcBef>
              <a:spcAft>
                <a:spcPct val="0"/>
              </a:spcAft>
              <a:buClr>
                <a:schemeClr val="accent6"/>
              </a:buClr>
              <a:buSzPct val="80000"/>
              <a:buFont typeface="Arial" pitchFamily="34" charset="0"/>
              <a:buChar char="–"/>
              <a:defRPr sz="1600" b="0" kern="1200">
                <a:solidFill>
                  <a:schemeClr val="tx1"/>
                </a:solidFill>
                <a:latin typeface="Helvetica" pitchFamily="34" charset="0"/>
                <a:ea typeface="+mn-ea"/>
                <a:cs typeface="+mn-cs"/>
              </a:defRPr>
            </a:lvl4pPr>
            <a:lvl5pPr marL="2057400" indent="-228600" algn="l" defTabSz="914400" rtl="0" eaLnBrk="1" fontAlgn="base" latinLnBrk="0" hangingPunct="1">
              <a:lnSpc>
                <a:spcPts val="2300"/>
              </a:lnSpc>
              <a:spcBef>
                <a:spcPct val="20000"/>
              </a:spcBef>
              <a:spcAft>
                <a:spcPct val="0"/>
              </a:spcAft>
              <a:buClr>
                <a:schemeClr val="accent6"/>
              </a:buClr>
              <a:buSzPct val="80000"/>
              <a:buFont typeface="Arial" pitchFamily="34" charset="0"/>
              <a:buChar char="»"/>
              <a:defRPr sz="1800" b="0" kern="1200" baseline="0">
                <a:solidFill>
                  <a:schemeClr val="tx1"/>
                </a:solidFill>
                <a:latin typeface="+mn-lt"/>
                <a:ea typeface="+mn-ea"/>
                <a:cs typeface="+mn-cs"/>
              </a:defRPr>
            </a:lvl5pPr>
            <a:lvl6pPr marL="2514600" indent="-228600" algn="l" defTabSz="914400" rtl="0" eaLnBrk="1" fontAlgn="base" latinLnBrk="0" hangingPunct="1">
              <a:lnSpc>
                <a:spcPts val="2300"/>
              </a:lnSpc>
              <a:spcBef>
                <a:spcPct val="20000"/>
              </a:spcBef>
              <a:spcAft>
                <a:spcPct val="0"/>
              </a:spcAft>
              <a:buClr>
                <a:schemeClr val="accent6"/>
              </a:buClr>
              <a:buSzPct val="80000"/>
              <a:buFont typeface="Arial" pitchFamily="34" charset="0"/>
              <a:buChar char="•"/>
              <a:defRPr lang="en-GB" sz="1800" b="0" kern="1200">
                <a:solidFill>
                  <a:schemeClr val="tx1"/>
                </a:solidFill>
                <a:latin typeface="+mn-lt"/>
                <a:ea typeface="+mn-ea"/>
                <a:cs typeface="+mn-cs"/>
              </a:defRPr>
            </a:lvl6pPr>
            <a:lvl7pPr marL="2971800" indent="-228600" algn="l" defTabSz="914400" rtl="0" eaLnBrk="1" fontAlgn="base" latinLnBrk="0" hangingPunct="1">
              <a:lnSpc>
                <a:spcPts val="2300"/>
              </a:lnSpc>
              <a:spcBef>
                <a:spcPct val="20000"/>
              </a:spcBef>
              <a:spcAft>
                <a:spcPct val="0"/>
              </a:spcAft>
              <a:buClr>
                <a:schemeClr val="accent3"/>
              </a:buClr>
              <a:buSzPct val="80000"/>
              <a:buFont typeface="Arial" pitchFamily="34" charset="0"/>
              <a:buChar char="•"/>
              <a:defRPr lang="en-GB" sz="1800" b="0" kern="1200">
                <a:solidFill>
                  <a:schemeClr val="tx1"/>
                </a:solidFill>
                <a:latin typeface="+mn-lt"/>
                <a:ea typeface="+mn-ea"/>
                <a:cs typeface="+mn-cs"/>
              </a:defRPr>
            </a:lvl7pPr>
            <a:lvl8pPr marL="3429000" indent="-228600" algn="l" defTabSz="914400" rtl="0" eaLnBrk="1" fontAlgn="base" latinLnBrk="0" hangingPunct="1">
              <a:lnSpc>
                <a:spcPts val="2300"/>
              </a:lnSpc>
              <a:spcBef>
                <a:spcPct val="20000"/>
              </a:spcBef>
              <a:spcAft>
                <a:spcPct val="0"/>
              </a:spcAft>
              <a:buClr>
                <a:schemeClr val="accent6"/>
              </a:buClr>
              <a:buSzPct val="80000"/>
              <a:buFont typeface="Arial" pitchFamily="34" charset="0"/>
              <a:buChar char="•"/>
              <a:defRPr lang="en-GB" sz="1800" b="0" kern="1200">
                <a:solidFill>
                  <a:schemeClr val="tx1"/>
                </a:solidFill>
                <a:latin typeface="+mn-lt"/>
                <a:ea typeface="+mn-ea"/>
                <a:cs typeface="+mn-cs"/>
              </a:defRPr>
            </a:lvl8pPr>
            <a:lvl9pPr marL="3886200" indent="-228600" algn="l" defTabSz="914400" rtl="0" eaLnBrk="1" fontAlgn="base" latinLnBrk="0" hangingPunct="1">
              <a:lnSpc>
                <a:spcPts val="2300"/>
              </a:lnSpc>
              <a:spcBef>
                <a:spcPct val="20000"/>
              </a:spcBef>
              <a:spcAft>
                <a:spcPct val="0"/>
              </a:spcAft>
              <a:buClr>
                <a:schemeClr val="accent6"/>
              </a:buClr>
              <a:buSzPct val="80000"/>
              <a:buFont typeface="Arial" pitchFamily="34" charset="0"/>
              <a:buChar char="•"/>
              <a:defRPr lang="en-GB" sz="1800" b="0" kern="1200">
                <a:solidFill>
                  <a:schemeClr val="tx1"/>
                </a:solidFill>
                <a:latin typeface="+mn-lt"/>
                <a:ea typeface="+mn-ea"/>
                <a:cs typeface="+mn-cs"/>
              </a:defRPr>
            </a:lvl9pPr>
          </a:lstStyle>
          <a:p>
            <a:pPr marL="0" indent="0">
              <a:lnSpc>
                <a:spcPct val="124000"/>
              </a:lnSpc>
              <a:buNone/>
            </a:pPr>
            <a:r>
              <a:rPr lang="en-US" sz="2800" b="1" dirty="0">
                <a:latin typeface="+mn-lt"/>
              </a:rPr>
              <a:t>Faults and Shears</a:t>
            </a:r>
          </a:p>
          <a:p>
            <a:pPr>
              <a:lnSpc>
                <a:spcPct val="124000"/>
              </a:lnSpc>
            </a:pPr>
            <a:r>
              <a:rPr lang="en-US" sz="1800" b="1" dirty="0">
                <a:latin typeface="+mn-lt"/>
              </a:rPr>
              <a:t>Limited structures</a:t>
            </a:r>
          </a:p>
          <a:p>
            <a:pPr>
              <a:lnSpc>
                <a:spcPct val="124000"/>
              </a:lnSpc>
            </a:pPr>
            <a:r>
              <a:rPr lang="en-US" sz="1800" b="1" dirty="0">
                <a:latin typeface="+mn-lt"/>
              </a:rPr>
              <a:t>Majority well healed</a:t>
            </a:r>
          </a:p>
          <a:p>
            <a:pPr>
              <a:lnSpc>
                <a:spcPct val="124000"/>
              </a:lnSpc>
            </a:pPr>
            <a:r>
              <a:rPr lang="en-US" sz="1800" b="1" dirty="0">
                <a:latin typeface="+mn-lt"/>
              </a:rPr>
              <a:t>Some apparent ductile shear zones, mica and quartz rich</a:t>
            </a:r>
          </a:p>
          <a:p>
            <a:pPr>
              <a:lnSpc>
                <a:spcPct val="124000"/>
              </a:lnSpc>
            </a:pPr>
            <a:r>
              <a:rPr lang="en-US" sz="1800" b="1" dirty="0">
                <a:latin typeface="+mn-lt"/>
              </a:rPr>
              <a:t>Relatively continuous structure</a:t>
            </a:r>
          </a:p>
        </p:txBody>
      </p:sp>
      <p:cxnSp>
        <p:nvCxnSpPr>
          <p:cNvPr id="6" name="Straight Arrow Connector 5"/>
          <p:cNvCxnSpPr/>
          <p:nvPr/>
        </p:nvCxnSpPr>
        <p:spPr>
          <a:xfrm>
            <a:off x="5862860" y="1668780"/>
            <a:ext cx="481267" cy="5133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8025565" y="1442980"/>
            <a:ext cx="481267" cy="5133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50" name="Picture 2" descr="I:\5066.0 LBNE Far Site Conventional Facilities Project\Project Work\Subsurface Investigations\Photographs\Mapping\IMG_12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4137660"/>
            <a:ext cx="4023542" cy="30175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6238537" y="4518660"/>
            <a:ext cx="481267" cy="5133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6672258" y="6266498"/>
            <a:ext cx="521022" cy="5915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51" name="Picture 3" descr="I:\5066.0 LBNE Far Site Conventional Facilities Project\Project Work\Subsurface Investigations\Photographs\Mapping\IMG_13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67" y="4127658"/>
            <a:ext cx="4023542" cy="301752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1464871" y="4899660"/>
            <a:ext cx="481267" cy="5133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766060" y="5059680"/>
            <a:ext cx="516949" cy="4243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09557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36320"/>
          </a:xfrm>
        </p:spPr>
        <p:txBody>
          <a:bodyPr/>
          <a:lstStyle/>
          <a:p>
            <a:r>
              <a:rPr lang="en-US" dirty="0">
                <a:solidFill>
                  <a:schemeClr val="bg1"/>
                </a:solidFill>
              </a:rPr>
              <a:t>4850L Geological Mapping Observations</a:t>
            </a:r>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4363" t="12371" r="15665" b="1179"/>
          <a:stretch/>
        </p:blipFill>
        <p:spPr bwMode="auto">
          <a:xfrm>
            <a:off x="5364481" y="1036320"/>
            <a:ext cx="4313693" cy="58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3"/>
          <p:cNvSpPr>
            <a:spLocks noGrp="1"/>
          </p:cNvSpPr>
          <p:nvPr>
            <p:ph idx="1"/>
          </p:nvPr>
        </p:nvSpPr>
        <p:spPr>
          <a:xfrm>
            <a:off x="0" y="1264920"/>
            <a:ext cx="5196840" cy="4955856"/>
          </a:xfrm>
          <a:prstGeom prst="rect">
            <a:avLst/>
          </a:prstGeom>
        </p:spPr>
        <p:txBody>
          <a:bodyPr vert="horz" wrap="square" lIns="100584" tIns="50292" rIns="100584" bIns="50292" numCol="1" rtlCol="0" anchor="t" anchorCtr="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just">
              <a:lnSpc>
                <a:spcPct val="134000"/>
              </a:lnSpc>
              <a:buNone/>
            </a:pPr>
            <a:r>
              <a:rPr lang="en-US" sz="2800" b="1" dirty="0"/>
              <a:t>Joint Veins</a:t>
            </a:r>
          </a:p>
          <a:p>
            <a:pPr algn="just">
              <a:lnSpc>
                <a:spcPct val="134000"/>
              </a:lnSpc>
            </a:pPr>
            <a:r>
              <a:rPr lang="en-US" sz="1700" b="1" dirty="0"/>
              <a:t>Mineralized veins, through-going and high persistence, up to several inches thick</a:t>
            </a:r>
          </a:p>
          <a:p>
            <a:pPr algn="just">
              <a:lnSpc>
                <a:spcPct val="134000"/>
              </a:lnSpc>
            </a:pPr>
            <a:r>
              <a:rPr lang="en-US" sz="1700" b="1" dirty="0"/>
              <a:t>Occasionally acting as kinematic release plane for wedge fallout</a:t>
            </a:r>
          </a:p>
          <a:p>
            <a:pPr algn="just">
              <a:lnSpc>
                <a:spcPct val="134000"/>
              </a:lnSpc>
            </a:pPr>
            <a:r>
              <a:rPr lang="en-US" sz="1700" b="1" dirty="0"/>
              <a:t>J/Vs crosscut rhyolite dikes, suggesting they are manifestation of recent tectonic activity</a:t>
            </a:r>
          </a:p>
          <a:p>
            <a:pPr algn="just">
              <a:lnSpc>
                <a:spcPct val="134000"/>
              </a:lnSpc>
            </a:pPr>
            <a:r>
              <a:rPr lang="en-US" sz="1700" b="1" dirty="0"/>
              <a:t>Filled to partially filled with quartz and pyrite, often vuggy or voided</a:t>
            </a:r>
          </a:p>
          <a:p>
            <a:pPr algn="just">
              <a:lnSpc>
                <a:spcPct val="134000"/>
              </a:lnSpc>
            </a:pPr>
            <a:r>
              <a:rPr lang="en-US" sz="1700" b="1" dirty="0"/>
              <a:t>Often associated with white “effervescence” where groundwater seepage had/is occurring  and dried out. (White residue is dissolved solids precipitated out)</a:t>
            </a:r>
          </a:p>
          <a:p>
            <a:pPr algn="just">
              <a:lnSpc>
                <a:spcPct val="134000"/>
              </a:lnSpc>
            </a:pPr>
            <a:r>
              <a:rPr lang="en-US" sz="1700" b="1" dirty="0"/>
              <a:t>Suggests these features are the main conduit for groundwater flow, where present</a:t>
            </a:r>
          </a:p>
        </p:txBody>
      </p:sp>
    </p:spTree>
    <p:extLst>
      <p:ext uri="{BB962C8B-B14F-4D97-AF65-F5344CB8AC3E}">
        <p14:creationId xmlns:p14="http://schemas.microsoft.com/office/powerpoint/2010/main" val="223292763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28700"/>
          </a:xfrm>
        </p:spPr>
        <p:txBody>
          <a:bodyPr/>
          <a:lstStyle/>
          <a:p>
            <a:r>
              <a:rPr lang="en-US" dirty="0">
                <a:solidFill>
                  <a:schemeClr val="bg1"/>
                </a:solidFill>
              </a:rPr>
              <a:t>4850L Geological Mapping Observations</a:t>
            </a:r>
          </a:p>
        </p:txBody>
      </p:sp>
      <p:sp>
        <p:nvSpPr>
          <p:cNvPr id="3" name="Content Placeholder 2"/>
          <p:cNvSpPr>
            <a:spLocks noGrp="1"/>
          </p:cNvSpPr>
          <p:nvPr>
            <p:ph idx="1"/>
          </p:nvPr>
        </p:nvSpPr>
        <p:spPr>
          <a:xfrm>
            <a:off x="462757" y="1297534"/>
            <a:ext cx="4566443" cy="4955856"/>
          </a:xfrm>
        </p:spPr>
        <p:txBody>
          <a:bodyPr/>
          <a:lstStyle/>
          <a:p>
            <a:pPr marL="0" indent="0">
              <a:lnSpc>
                <a:spcPct val="114000"/>
              </a:lnSpc>
              <a:buNone/>
            </a:pPr>
            <a:r>
              <a:rPr lang="en-US" sz="2800" b="1" dirty="0"/>
              <a:t>Other observations</a:t>
            </a:r>
          </a:p>
          <a:p>
            <a:pPr>
              <a:lnSpc>
                <a:spcPct val="114000"/>
              </a:lnSpc>
            </a:pPr>
            <a:r>
              <a:rPr lang="en-US" sz="1800" b="1" dirty="0"/>
              <a:t>Limited kinematic failures</a:t>
            </a:r>
          </a:p>
          <a:p>
            <a:pPr>
              <a:lnSpc>
                <a:spcPct val="114000"/>
              </a:lnSpc>
            </a:pPr>
            <a:r>
              <a:rPr lang="en-US" sz="1800" b="1" dirty="0"/>
              <a:t>Some slabbing past #4 Winze Wye where drift is subparallel to foliation</a:t>
            </a:r>
          </a:p>
          <a:p>
            <a:pPr>
              <a:lnSpc>
                <a:spcPct val="114000"/>
              </a:lnSpc>
            </a:pPr>
            <a:r>
              <a:rPr lang="en-US" sz="1800" b="1" dirty="0"/>
              <a:t>Modes of failure</a:t>
            </a:r>
          </a:p>
          <a:p>
            <a:pPr>
              <a:lnSpc>
                <a:spcPct val="114000"/>
              </a:lnSpc>
            </a:pPr>
            <a:endParaRPr lang="en-US" sz="1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298" y="4167347"/>
            <a:ext cx="4023360" cy="30175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747" y="1552346"/>
            <a:ext cx="4023360" cy="3017520"/>
          </a:xfrm>
          <a:prstGeom prst="rect">
            <a:avLst/>
          </a:prstGeom>
        </p:spPr>
      </p:pic>
    </p:spTree>
    <p:extLst>
      <p:ext uri="{BB962C8B-B14F-4D97-AF65-F5344CB8AC3E}">
        <p14:creationId xmlns:p14="http://schemas.microsoft.com/office/powerpoint/2010/main" val="35597501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38225"/>
          </a:xfrm>
        </p:spPr>
        <p:txBody>
          <a:bodyPr/>
          <a:lstStyle/>
          <a:p>
            <a:pPr marL="0"/>
            <a:r>
              <a:rPr lang="en-US" dirty="0">
                <a:solidFill>
                  <a:schemeClr val="bg1"/>
                </a:solidFill>
              </a:rPr>
              <a:t>4850L LBNF Site Geologic Map</a:t>
            </a:r>
          </a:p>
        </p:txBody>
      </p:sp>
      <p:grpSp>
        <p:nvGrpSpPr>
          <p:cNvPr id="8" name="Group 7"/>
          <p:cNvGrpSpPr/>
          <p:nvPr/>
        </p:nvGrpSpPr>
        <p:grpSpPr>
          <a:xfrm>
            <a:off x="4188403" y="1156409"/>
            <a:ext cx="5869997" cy="6021876"/>
            <a:chOff x="4188403" y="1156409"/>
            <a:chExt cx="5869997" cy="6021876"/>
          </a:xfrm>
        </p:grpSpPr>
        <p:grpSp>
          <p:nvGrpSpPr>
            <p:cNvPr id="4" name="Group 3"/>
            <p:cNvGrpSpPr/>
            <p:nvPr/>
          </p:nvGrpSpPr>
          <p:grpSpPr>
            <a:xfrm>
              <a:off x="4188403" y="1156409"/>
              <a:ext cx="5869997" cy="6021876"/>
              <a:chOff x="4188403" y="1156409"/>
              <a:chExt cx="5869997" cy="6021876"/>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5708" t="12606" r="18121" b="1478"/>
              <a:stretch/>
            </p:blipFill>
            <p:spPr bwMode="auto">
              <a:xfrm>
                <a:off x="4188403" y="1156409"/>
                <a:ext cx="5869997" cy="602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5034518" y="4922519"/>
                <a:ext cx="3484642" cy="1488105"/>
              </a:xfrm>
              <a:prstGeom prst="roundRect">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980" dirty="0"/>
              </a:p>
            </p:txBody>
          </p:sp>
        </p:grpSp>
        <p:sp>
          <p:nvSpPr>
            <p:cNvPr id="7" name="TextBox 8"/>
            <p:cNvSpPr txBox="1"/>
            <p:nvPr/>
          </p:nvSpPr>
          <p:spPr>
            <a:xfrm>
              <a:off x="5914277" y="5432557"/>
              <a:ext cx="1964803" cy="3970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80" b="1" dirty="0">
                  <a:latin typeface="Helvetica" panose="020B0604020202020204" pitchFamily="34" charset="0"/>
                  <a:cs typeface="Helvetica" panose="020B0604020202020204" pitchFamily="34" charset="0"/>
                </a:rPr>
                <a:t>Proposed site</a:t>
              </a:r>
            </a:p>
          </p:txBody>
        </p:sp>
      </p:grpSp>
      <p:sp>
        <p:nvSpPr>
          <p:cNvPr id="3" name="Content Placeholder 2"/>
          <p:cNvSpPr>
            <a:spLocks noGrp="1"/>
          </p:cNvSpPr>
          <p:nvPr>
            <p:ph idx="1"/>
          </p:nvPr>
        </p:nvSpPr>
        <p:spPr>
          <a:xfrm>
            <a:off x="277586" y="1454768"/>
            <a:ext cx="4594638" cy="4955856"/>
          </a:xfrm>
        </p:spPr>
        <p:txBody>
          <a:bodyPr/>
          <a:lstStyle/>
          <a:p>
            <a:pPr marL="0" indent="0">
              <a:buNone/>
            </a:pPr>
            <a:r>
              <a:rPr lang="en-US" sz="2800" b="1" dirty="0"/>
              <a:t>General Phase 1 Summary</a:t>
            </a:r>
          </a:p>
          <a:p>
            <a:r>
              <a:rPr lang="en-US" sz="1800" b="1" dirty="0"/>
              <a:t>Project area dominated by </a:t>
            </a:r>
          </a:p>
          <a:p>
            <a:pPr marL="0" indent="0">
              <a:buNone/>
            </a:pPr>
            <a:r>
              <a:rPr lang="en-US" sz="1800" b="1" dirty="0"/>
              <a:t>     Poorman Formation schist member.</a:t>
            </a:r>
          </a:p>
          <a:p>
            <a:r>
              <a:rPr lang="en-US" sz="1800" b="1" dirty="0"/>
              <a:t>Complexly foliated and folded</a:t>
            </a:r>
          </a:p>
          <a:p>
            <a:r>
              <a:rPr lang="en-US" sz="1800" b="1" dirty="0"/>
              <a:t>Rhyolite dikes and lower GSI rated</a:t>
            </a:r>
          </a:p>
          <a:p>
            <a:pPr marL="0" indent="0">
              <a:buNone/>
            </a:pPr>
            <a:r>
              <a:rPr lang="en-US" sz="1800" b="1" dirty="0"/>
              <a:t>     domain predominately on east side</a:t>
            </a:r>
          </a:p>
          <a:p>
            <a:pPr marL="0" indent="0">
              <a:buNone/>
            </a:pPr>
            <a:r>
              <a:rPr lang="en-US" sz="1800" b="1" dirty="0"/>
              <a:t>     of proposed site</a:t>
            </a:r>
          </a:p>
          <a:p>
            <a:r>
              <a:rPr lang="en-US" sz="1800" b="1" dirty="0"/>
              <a:t>Poorman Formation schist and amphibolite member contact to north</a:t>
            </a:r>
          </a:p>
        </p:txBody>
      </p:sp>
    </p:spTree>
    <p:extLst>
      <p:ext uri="{BB962C8B-B14F-4D97-AF65-F5344CB8AC3E}">
        <p14:creationId xmlns:p14="http://schemas.microsoft.com/office/powerpoint/2010/main" val="326419808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28"/>
          </p:nvPr>
        </p:nvSpPr>
        <p:spPr/>
        <p:txBody>
          <a:bodyPr/>
          <a:lstStyle/>
          <a:p>
            <a:r>
              <a:rPr lang="en-US" dirty="0"/>
              <a:t>Introduction</a:t>
            </a:r>
          </a:p>
        </p:txBody>
      </p:sp>
      <p:sp>
        <p:nvSpPr>
          <p:cNvPr id="5" name="Rectangle 4"/>
          <p:cNvSpPr/>
          <p:nvPr/>
        </p:nvSpPr>
        <p:spPr>
          <a:xfrm>
            <a:off x="18813" y="2187113"/>
            <a:ext cx="3908242" cy="15506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solidFill>
                  <a:schemeClr val="tx1"/>
                </a:solidFill>
              </a:rPr>
              <a:t>Phase 1 Field Data Collection</a:t>
            </a:r>
          </a:p>
        </p:txBody>
      </p:sp>
      <p:sp>
        <p:nvSpPr>
          <p:cNvPr id="6" name="TextBox 8"/>
          <p:cNvSpPr txBox="1"/>
          <p:nvPr/>
        </p:nvSpPr>
        <p:spPr>
          <a:xfrm>
            <a:off x="4648200" y="2715477"/>
            <a:ext cx="5410200" cy="341632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4325" indent="-314325">
              <a:buFont typeface="Wingdings" panose="05000000000000000000" pitchFamily="2" charset="2"/>
              <a:buChar char="Ø"/>
            </a:pPr>
            <a:r>
              <a:rPr lang="en-US" b="1" dirty="0"/>
              <a:t>Geotechnical site investigation goals and timeline</a:t>
            </a:r>
          </a:p>
          <a:p>
            <a:pPr marL="314325" indent="-314325">
              <a:buFont typeface="Arial" panose="020B0604020202020204" pitchFamily="34" charset="0"/>
              <a:buChar char="•"/>
            </a:pPr>
            <a:r>
              <a:rPr lang="en-US" b="1" dirty="0"/>
              <a:t>Mine drift mapping</a:t>
            </a:r>
          </a:p>
          <a:p>
            <a:pPr marL="314325" indent="-314325">
              <a:buFont typeface="Arial" panose="020B0604020202020204" pitchFamily="34" charset="0"/>
              <a:buChar char="•"/>
            </a:pPr>
            <a:r>
              <a:rPr lang="en-US" b="1" dirty="0"/>
              <a:t>Rock Mass Response and Performance</a:t>
            </a:r>
          </a:p>
          <a:p>
            <a:pPr marL="314325" indent="-314325">
              <a:buFont typeface="Arial" panose="020B0604020202020204" pitchFamily="34" charset="0"/>
              <a:buChar char="•"/>
            </a:pPr>
            <a:r>
              <a:rPr lang="en-US" b="1" dirty="0"/>
              <a:t>Modes of failure</a:t>
            </a:r>
          </a:p>
          <a:p>
            <a:endParaRPr lang="en-US" b="1" dirty="0"/>
          </a:p>
          <a:p>
            <a:pPr marL="314325" indent="-314325">
              <a:buFont typeface="Arial" panose="020B0604020202020204" pitchFamily="34" charset="0"/>
              <a:buChar char="•"/>
            </a:pPr>
            <a:r>
              <a:rPr lang="en-US" b="1" dirty="0"/>
              <a:t>Core drilling</a:t>
            </a:r>
          </a:p>
          <a:p>
            <a:pPr marL="314325" indent="-314325">
              <a:buFont typeface="Arial" panose="020B0604020202020204" pitchFamily="34" charset="0"/>
              <a:buChar char="•"/>
            </a:pPr>
            <a:r>
              <a:rPr lang="en-US" b="1" dirty="0"/>
              <a:t>In situ stress measurements</a:t>
            </a:r>
          </a:p>
          <a:p>
            <a:pPr marL="314325" indent="-314325">
              <a:buFont typeface="Arial" panose="020B0604020202020204" pitchFamily="34" charset="0"/>
              <a:buChar char="•"/>
            </a:pPr>
            <a:r>
              <a:rPr lang="en-US" b="1" dirty="0"/>
              <a:t>Hydrology</a:t>
            </a:r>
          </a:p>
          <a:p>
            <a:pPr marL="314325" indent="-314325">
              <a:buFont typeface="Arial" panose="020B0604020202020204" pitchFamily="34" charset="0"/>
              <a:buChar char="•"/>
            </a:pPr>
            <a:r>
              <a:rPr lang="en-US" b="1" dirty="0"/>
              <a:t>Lab analyses of rock characteristics</a:t>
            </a:r>
          </a:p>
          <a:p>
            <a:pPr marL="314325" indent="-314325">
              <a:buFont typeface="Arial" panose="020B0604020202020204" pitchFamily="34" charset="0"/>
              <a:buChar char="•"/>
            </a:pPr>
            <a:r>
              <a:rPr lang="en-US" b="1" dirty="0"/>
              <a:t>Interpretation of Rock Mass Rated domains</a:t>
            </a:r>
          </a:p>
          <a:p>
            <a:pPr marL="314325" indent="-314325">
              <a:buFont typeface="Arial" panose="020B0604020202020204" pitchFamily="34" charset="0"/>
              <a:buChar char="•"/>
            </a:pPr>
            <a:r>
              <a:rPr lang="en-US" b="1" dirty="0"/>
              <a:t>Modeling</a:t>
            </a:r>
          </a:p>
        </p:txBody>
      </p:sp>
      <p:sp>
        <p:nvSpPr>
          <p:cNvPr id="9" name="Down Arrow 8"/>
          <p:cNvSpPr/>
          <p:nvPr/>
        </p:nvSpPr>
        <p:spPr>
          <a:xfrm>
            <a:off x="4141398" y="2187113"/>
            <a:ext cx="594619" cy="4211955"/>
          </a:xfrm>
          <a:prstGeom prst="downArrow">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TextBox 16"/>
          <p:cNvSpPr txBox="1"/>
          <p:nvPr/>
        </p:nvSpPr>
        <p:spPr>
          <a:xfrm rot="16200000">
            <a:off x="3529055" y="4005677"/>
            <a:ext cx="1165333" cy="369332"/>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Timeline</a:t>
            </a:r>
          </a:p>
        </p:txBody>
      </p:sp>
      <p:sp>
        <p:nvSpPr>
          <p:cNvPr id="11" name="TextBox 5"/>
          <p:cNvSpPr txBox="1"/>
          <p:nvPr/>
        </p:nvSpPr>
        <p:spPr>
          <a:xfrm rot="16200000">
            <a:off x="3611770" y="2454047"/>
            <a:ext cx="161198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Aug. 2013</a:t>
            </a:r>
          </a:p>
        </p:txBody>
      </p:sp>
      <p:sp>
        <p:nvSpPr>
          <p:cNvPr id="13" name="TextBox 5"/>
          <p:cNvSpPr txBox="1"/>
          <p:nvPr/>
        </p:nvSpPr>
        <p:spPr>
          <a:xfrm rot="16200000">
            <a:off x="3756560" y="5367798"/>
            <a:ext cx="132240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July 2014</a:t>
            </a:r>
          </a:p>
        </p:txBody>
      </p:sp>
      <p:sp>
        <p:nvSpPr>
          <p:cNvPr id="12" name="Title 1"/>
          <p:cNvSpPr>
            <a:spLocks noGrp="1"/>
          </p:cNvSpPr>
          <p:nvPr>
            <p:ph type="title"/>
          </p:nvPr>
        </p:nvSpPr>
        <p:spPr>
          <a:xfrm>
            <a:off x="0" y="0"/>
            <a:ext cx="10058400" cy="1089419"/>
          </a:xfrm>
        </p:spPr>
        <p:txBody>
          <a:bodyPr/>
          <a:lstStyle/>
          <a:p>
            <a:r>
              <a:rPr lang="en-US" dirty="0">
                <a:solidFill>
                  <a:schemeClr val="bg1"/>
                </a:solidFill>
              </a:rPr>
              <a:t>Phase 2 – Borehole Investigation</a:t>
            </a:r>
          </a:p>
        </p:txBody>
      </p:sp>
      <p:sp>
        <p:nvSpPr>
          <p:cNvPr id="7" name="Rectangle 6"/>
          <p:cNvSpPr/>
          <p:nvPr/>
        </p:nvSpPr>
        <p:spPr>
          <a:xfrm>
            <a:off x="48863" y="4682471"/>
            <a:ext cx="3878191" cy="1508760"/>
          </a:xfrm>
          <a:prstGeom prst="rect">
            <a:avLst/>
          </a:prstGeom>
          <a:solidFill>
            <a:srgbClr val="92D050"/>
          </a:solidFill>
          <a:ln w="635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solidFill>
                  <a:schemeClr val="tx1"/>
                </a:solidFill>
              </a:rPr>
              <a:t>Phase 2 Borehole Investigation</a:t>
            </a:r>
          </a:p>
        </p:txBody>
      </p:sp>
    </p:spTree>
    <p:extLst>
      <p:ext uri="{BB962C8B-B14F-4D97-AF65-F5344CB8AC3E}">
        <p14:creationId xmlns:p14="http://schemas.microsoft.com/office/powerpoint/2010/main" val="215833658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36320"/>
          </a:xfrm>
        </p:spPr>
        <p:txBody>
          <a:bodyPr/>
          <a:lstStyle/>
          <a:p>
            <a:r>
              <a:rPr lang="en-US" dirty="0">
                <a:solidFill>
                  <a:schemeClr val="bg1"/>
                </a:solidFill>
              </a:rPr>
              <a:t>Phase 2 - Borehole Investigation</a:t>
            </a:r>
          </a:p>
        </p:txBody>
      </p:sp>
      <p:sp>
        <p:nvSpPr>
          <p:cNvPr id="3" name="Content Placeholder 2"/>
          <p:cNvSpPr>
            <a:spLocks noGrp="1"/>
          </p:cNvSpPr>
          <p:nvPr>
            <p:ph idx="1"/>
          </p:nvPr>
        </p:nvSpPr>
        <p:spPr>
          <a:xfrm>
            <a:off x="754380" y="1036320"/>
            <a:ext cx="7962900" cy="5783580"/>
          </a:xfrm>
        </p:spPr>
        <p:txBody>
          <a:bodyPr/>
          <a:lstStyle/>
          <a:p>
            <a:pPr>
              <a:lnSpc>
                <a:spcPct val="134000"/>
              </a:lnSpc>
              <a:spcBef>
                <a:spcPts val="660"/>
              </a:spcBef>
            </a:pPr>
            <a:endParaRPr lang="en-US" sz="1800" b="1" dirty="0"/>
          </a:p>
          <a:p>
            <a:pPr marL="0" indent="0" algn="ctr">
              <a:lnSpc>
                <a:spcPct val="134000"/>
              </a:lnSpc>
              <a:spcBef>
                <a:spcPts val="660"/>
              </a:spcBef>
              <a:buNone/>
            </a:pPr>
            <a:r>
              <a:rPr lang="en-US" sz="2800" b="1" dirty="0"/>
              <a:t>Primary goal was to evaluate different cavern configurations within the area of interest</a:t>
            </a:r>
          </a:p>
          <a:p>
            <a:pPr marL="0" indent="0" algn="ctr">
              <a:lnSpc>
                <a:spcPct val="134000"/>
              </a:lnSpc>
              <a:spcBef>
                <a:spcPts val="660"/>
              </a:spcBef>
              <a:buNone/>
            </a:pPr>
            <a:endParaRPr lang="en-US" sz="2800" b="1" dirty="0"/>
          </a:p>
          <a:p>
            <a:pPr marL="0" indent="0">
              <a:lnSpc>
                <a:spcPct val="134000"/>
              </a:lnSpc>
              <a:spcBef>
                <a:spcPts val="660"/>
              </a:spcBef>
              <a:buNone/>
            </a:pPr>
            <a:r>
              <a:rPr lang="en-US" sz="2800" b="1" dirty="0"/>
              <a:t>		Investigation Included:</a:t>
            </a:r>
          </a:p>
          <a:p>
            <a:pPr>
              <a:lnSpc>
                <a:spcPct val="134000"/>
              </a:lnSpc>
              <a:spcBef>
                <a:spcPts val="660"/>
              </a:spcBef>
            </a:pPr>
            <a:r>
              <a:rPr lang="en-US" sz="1800" b="1" dirty="0"/>
              <a:t>771 meters of HQ-size (64 mm) core drilled in four drill holes </a:t>
            </a:r>
          </a:p>
          <a:p>
            <a:pPr>
              <a:lnSpc>
                <a:spcPct val="134000"/>
              </a:lnSpc>
              <a:spcBef>
                <a:spcPts val="660"/>
              </a:spcBef>
            </a:pPr>
            <a:r>
              <a:rPr lang="en-US" sz="1800" b="1" dirty="0"/>
              <a:t>20.6 meters of  PQ-size (152 mm) core drilled in two drill holes</a:t>
            </a:r>
          </a:p>
          <a:p>
            <a:pPr>
              <a:lnSpc>
                <a:spcPct val="134000"/>
              </a:lnSpc>
              <a:spcBef>
                <a:spcPts val="660"/>
              </a:spcBef>
            </a:pPr>
            <a:r>
              <a:rPr lang="en-US" sz="1800" b="1" dirty="0"/>
              <a:t>Packer testing in two longest boreholes</a:t>
            </a:r>
          </a:p>
          <a:p>
            <a:pPr>
              <a:lnSpc>
                <a:spcPct val="134000"/>
              </a:lnSpc>
              <a:spcBef>
                <a:spcPts val="660"/>
              </a:spcBef>
            </a:pPr>
            <a:r>
              <a:rPr lang="en-US" sz="1800" b="1" dirty="0"/>
              <a:t>Downhole imaging of HQ Boreholes</a:t>
            </a:r>
          </a:p>
          <a:p>
            <a:pPr>
              <a:lnSpc>
                <a:spcPct val="134000"/>
              </a:lnSpc>
              <a:spcBef>
                <a:spcPts val="660"/>
              </a:spcBef>
            </a:pPr>
            <a:r>
              <a:rPr lang="en-US" sz="1800" b="1" dirty="0"/>
              <a:t>In-situ stress testing in PQ Boreholes</a:t>
            </a:r>
          </a:p>
          <a:p>
            <a:endParaRPr lang="en-US" sz="1800" b="1" dirty="0"/>
          </a:p>
        </p:txBody>
      </p:sp>
    </p:spTree>
    <p:extLst>
      <p:ext uri="{BB962C8B-B14F-4D97-AF65-F5344CB8AC3E}">
        <p14:creationId xmlns:p14="http://schemas.microsoft.com/office/powerpoint/2010/main" val="8514213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28700"/>
          </a:xfrm>
        </p:spPr>
        <p:txBody>
          <a:bodyPr/>
          <a:lstStyle/>
          <a:p>
            <a:r>
              <a:rPr lang="en-US" dirty="0">
                <a:solidFill>
                  <a:schemeClr val="bg1"/>
                </a:solidFill>
              </a:rPr>
              <a:t>Phase 2 - Borehole Investigation</a:t>
            </a:r>
          </a:p>
        </p:txBody>
      </p:sp>
      <p:sp>
        <p:nvSpPr>
          <p:cNvPr id="3" name="Content Placeholder 2"/>
          <p:cNvSpPr>
            <a:spLocks noGrp="1"/>
          </p:cNvSpPr>
          <p:nvPr>
            <p:ph idx="1"/>
          </p:nvPr>
        </p:nvSpPr>
        <p:spPr>
          <a:xfrm>
            <a:off x="167640" y="1100357"/>
            <a:ext cx="4111969" cy="5855613"/>
          </a:xfrm>
        </p:spPr>
        <p:txBody>
          <a:bodyPr/>
          <a:lstStyle/>
          <a:p>
            <a:pPr>
              <a:lnSpc>
                <a:spcPct val="134000"/>
              </a:lnSpc>
              <a:spcBef>
                <a:spcPts val="660"/>
              </a:spcBef>
            </a:pPr>
            <a:r>
              <a:rPr lang="en-US" sz="1800" b="1" dirty="0"/>
              <a:t>Potential for different cavern configurations covered by investigation</a:t>
            </a:r>
          </a:p>
          <a:p>
            <a:pPr>
              <a:lnSpc>
                <a:spcPct val="134000"/>
              </a:lnSpc>
              <a:spcBef>
                <a:spcPts val="660"/>
              </a:spcBef>
            </a:pPr>
            <a:r>
              <a:rPr lang="en-US" sz="1800" b="1" dirty="0"/>
              <a:t> 771 meters of </a:t>
            </a:r>
          </a:p>
          <a:p>
            <a:pPr marL="0" indent="0">
              <a:lnSpc>
                <a:spcPct val="134000"/>
              </a:lnSpc>
              <a:spcBef>
                <a:spcPts val="660"/>
              </a:spcBef>
              <a:buNone/>
            </a:pPr>
            <a:r>
              <a:rPr lang="en-US" sz="1800" b="1" dirty="0"/>
              <a:t>     HQ-size (64 mm)</a:t>
            </a:r>
          </a:p>
          <a:p>
            <a:pPr marL="0" indent="0">
              <a:lnSpc>
                <a:spcPct val="134000"/>
              </a:lnSpc>
              <a:spcBef>
                <a:spcPts val="660"/>
              </a:spcBef>
              <a:buNone/>
            </a:pPr>
            <a:r>
              <a:rPr lang="en-US" sz="1800" b="1" dirty="0"/>
              <a:t>     core drilled </a:t>
            </a:r>
          </a:p>
          <a:p>
            <a:pPr>
              <a:lnSpc>
                <a:spcPct val="134000"/>
              </a:lnSpc>
              <a:spcBef>
                <a:spcPts val="660"/>
              </a:spcBef>
            </a:pPr>
            <a:r>
              <a:rPr lang="en-US" sz="1800" b="1" dirty="0"/>
              <a:t>20.6 meters of  </a:t>
            </a:r>
          </a:p>
          <a:p>
            <a:pPr marL="0" indent="0">
              <a:lnSpc>
                <a:spcPct val="134000"/>
              </a:lnSpc>
              <a:spcBef>
                <a:spcPts val="660"/>
              </a:spcBef>
              <a:buNone/>
            </a:pPr>
            <a:r>
              <a:rPr lang="en-US" sz="1800" b="1" dirty="0"/>
              <a:t>     PQ-size (152 mm) </a:t>
            </a:r>
          </a:p>
          <a:p>
            <a:pPr marL="0" indent="0">
              <a:lnSpc>
                <a:spcPct val="134000"/>
              </a:lnSpc>
              <a:spcBef>
                <a:spcPts val="660"/>
              </a:spcBef>
              <a:buNone/>
            </a:pPr>
            <a:r>
              <a:rPr lang="en-US" sz="1800" b="1" dirty="0"/>
              <a:t>     core drilled for </a:t>
            </a:r>
          </a:p>
          <a:p>
            <a:pPr marL="0" indent="0">
              <a:lnSpc>
                <a:spcPct val="134000"/>
              </a:lnSpc>
              <a:spcBef>
                <a:spcPts val="660"/>
              </a:spcBef>
              <a:buNone/>
            </a:pPr>
            <a:r>
              <a:rPr lang="en-US" sz="1800" b="1" dirty="0"/>
              <a:t>     CSIRO hollow </a:t>
            </a:r>
          </a:p>
          <a:p>
            <a:pPr marL="0" indent="0">
              <a:lnSpc>
                <a:spcPct val="134000"/>
              </a:lnSpc>
              <a:spcBef>
                <a:spcPts val="660"/>
              </a:spcBef>
              <a:buNone/>
            </a:pPr>
            <a:r>
              <a:rPr lang="en-US" sz="1800" b="1" dirty="0"/>
              <a:t>     inclusion cell </a:t>
            </a:r>
          </a:p>
          <a:p>
            <a:pPr marL="0" indent="0">
              <a:lnSpc>
                <a:spcPct val="134000"/>
              </a:lnSpc>
              <a:spcBef>
                <a:spcPts val="660"/>
              </a:spcBef>
              <a:buNone/>
            </a:pPr>
            <a:r>
              <a:rPr lang="en-US" sz="1800" b="1" dirty="0"/>
              <a:t>     (HI cell)</a:t>
            </a:r>
          </a:p>
          <a:p>
            <a:pPr marL="0" indent="0">
              <a:lnSpc>
                <a:spcPct val="134000"/>
              </a:lnSpc>
              <a:spcBef>
                <a:spcPts val="660"/>
              </a:spcBef>
              <a:buNone/>
            </a:pPr>
            <a:r>
              <a:rPr lang="en-US" sz="1800" b="1" dirty="0"/>
              <a:t> </a:t>
            </a:r>
          </a:p>
          <a:p>
            <a:endParaRPr lang="en-US" sz="1800" b="1" dirty="0"/>
          </a:p>
        </p:txBody>
      </p:sp>
      <p:pic>
        <p:nvPicPr>
          <p:cNvPr id="4" name="Picture 3"/>
          <p:cNvPicPr>
            <a:picLocks noChangeAspect="1"/>
          </p:cNvPicPr>
          <p:nvPr/>
        </p:nvPicPr>
        <p:blipFill>
          <a:blip r:embed="rId2"/>
          <a:stretch>
            <a:fillRect/>
          </a:stretch>
        </p:blipFill>
        <p:spPr>
          <a:xfrm>
            <a:off x="2537460" y="1853411"/>
            <a:ext cx="7520940" cy="5410200"/>
          </a:xfrm>
          <a:prstGeom prst="rect">
            <a:avLst/>
          </a:prstGeom>
        </p:spPr>
      </p:pic>
    </p:spTree>
    <p:extLst>
      <p:ext uri="{BB962C8B-B14F-4D97-AF65-F5344CB8AC3E}">
        <p14:creationId xmlns:p14="http://schemas.microsoft.com/office/powerpoint/2010/main" val="174832110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Sanford Underground Research Facility</a:t>
            </a:r>
            <a:br>
              <a:rPr lang="en-US" dirty="0"/>
            </a:br>
            <a:r>
              <a:rPr lang="en-US" sz="2400" dirty="0"/>
              <a:t>Dedicated facility for underground scientific research</a:t>
            </a:r>
          </a:p>
        </p:txBody>
      </p:sp>
      <p:sp>
        <p:nvSpPr>
          <p:cNvPr id="16" name="Shape 67"/>
          <p:cNvSpPr txBox="1">
            <a:spLocks/>
          </p:cNvSpPr>
          <p:nvPr/>
        </p:nvSpPr>
        <p:spPr>
          <a:xfrm>
            <a:off x="8525933" y="7461336"/>
            <a:ext cx="334453" cy="256699"/>
          </a:xfrm>
          <a:prstGeom prst="rect">
            <a:avLst/>
          </a:prstGeom>
          <a:extLst>
            <a:ext uri="{C572A759-6A51-4108-AA02-DFA0A04FC94B}">
              <ma14:wrappingTextBoxFlag xmlns="" xmlns:ma14="http://schemas.microsoft.com/office/mac/drawingml/2011/main" val="1"/>
            </a:ext>
          </a:extLst>
        </p:spPr>
        <p:txBody>
          <a:bodyPr wrap="square" lIns="0" tIns="0" rIns="0" bIns="0">
            <a:normAutofit/>
          </a:bodyPr>
          <a:lstStyle>
            <a:defPPr>
              <a:defRPr lang="en-US"/>
            </a:defPPr>
            <a:lvl1pPr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1pPr>
            <a:lvl2pPr marL="356875"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2pPr>
            <a:lvl3pPr marL="714994"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3pPr>
            <a:lvl4pPr marL="1073111"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4pPr>
            <a:lvl5pPr marL="1431229"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5pPr>
            <a:lvl6pPr marL="1790589"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6pPr>
            <a:lvl7pPr marL="2148708"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7pPr>
            <a:lvl8pPr marL="2506825"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8pPr>
            <a:lvl9pPr marL="2864944"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9pPr>
          </a:lstStyle>
          <a:p>
            <a:pPr>
              <a:defRPr sz="1800">
                <a:solidFill>
                  <a:srgbClr val="000000"/>
                </a:solidFill>
              </a:defRPr>
            </a:pPr>
            <a:fld id="{86CB4B4D-7CA3-9044-876B-883B54F8677D}" type="slidenum">
              <a:rPr lang="en-US" sz="1300" smtClean="0">
                <a:solidFill>
                  <a:srgbClr val="216924"/>
                </a:solidFill>
              </a:rPr>
              <a:pPr>
                <a:defRPr sz="1800">
                  <a:solidFill>
                    <a:srgbClr val="000000"/>
                  </a:solidFill>
                </a:defRPr>
              </a:pPr>
              <a:t>3</a:t>
            </a:fld>
            <a:endParaRPr lang="en-US" sz="1300">
              <a:solidFill>
                <a:srgbClr val="216924"/>
              </a:solidFill>
            </a:endParaRPr>
          </a:p>
        </p:txBody>
      </p:sp>
      <p:pic>
        <p:nvPicPr>
          <p:cNvPr id="5" name="Picture 4"/>
          <p:cNvPicPr>
            <a:picLocks noChangeAspect="1"/>
          </p:cNvPicPr>
          <p:nvPr/>
        </p:nvPicPr>
        <p:blipFill>
          <a:blip r:embed="rId2"/>
          <a:stretch>
            <a:fillRect/>
          </a:stretch>
        </p:blipFill>
        <p:spPr>
          <a:xfrm>
            <a:off x="2570070" y="1033020"/>
            <a:ext cx="4794116" cy="6298509"/>
          </a:xfrm>
          <a:prstGeom prst="rect">
            <a:avLst/>
          </a:prstGeom>
        </p:spPr>
      </p:pic>
    </p:spTree>
    <p:extLst>
      <p:ext uri="{BB962C8B-B14F-4D97-AF65-F5344CB8AC3E}">
        <p14:creationId xmlns:p14="http://schemas.microsoft.com/office/powerpoint/2010/main" val="16545189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28700"/>
          </a:xfrm>
        </p:spPr>
        <p:txBody>
          <a:bodyPr/>
          <a:lstStyle/>
          <a:p>
            <a:r>
              <a:rPr lang="en-US" dirty="0">
                <a:solidFill>
                  <a:schemeClr val="bg1"/>
                </a:solidFill>
              </a:rPr>
              <a:t>HQ (96/64 mm) Core Drilling Program</a:t>
            </a:r>
          </a:p>
        </p:txBody>
      </p:sp>
      <p:sp>
        <p:nvSpPr>
          <p:cNvPr id="3" name="Content Placeholder 2"/>
          <p:cNvSpPr>
            <a:spLocks noGrp="1"/>
          </p:cNvSpPr>
          <p:nvPr>
            <p:ph idx="1"/>
          </p:nvPr>
        </p:nvSpPr>
        <p:spPr>
          <a:xfrm>
            <a:off x="335280" y="1120140"/>
            <a:ext cx="4693920" cy="2107565"/>
          </a:xfrm>
        </p:spPr>
        <p:txBody>
          <a:bodyPr/>
          <a:lstStyle/>
          <a:p>
            <a:r>
              <a:rPr lang="en-US" sz="1800" b="1" dirty="0"/>
              <a:t>20HH Underground Electric / Hydraulic Core Drill</a:t>
            </a:r>
          </a:p>
          <a:p>
            <a:r>
              <a:rPr lang="en-US" sz="1800" b="1" dirty="0"/>
              <a:t>Large equipment for existing drifts</a:t>
            </a:r>
          </a:p>
          <a:p>
            <a:r>
              <a:rPr lang="en-US" sz="1800" b="1" dirty="0"/>
              <a:t>Significant setup efforts</a:t>
            </a:r>
          </a:p>
        </p:txBody>
      </p:sp>
      <p:pic>
        <p:nvPicPr>
          <p:cNvPr id="7" name="Picture 4" descr="I:\5066.1 LBNE Far Site Conventional Facilities Phase 2\Project Work\Subsurface Investigation\Photos\04-01-14 LBNE Setting up Packer Test in 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9438"/>
            <a:ext cx="5669280" cy="38746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5066.1 LBNE Far Site Conventional Facilities Phase 2\Project Work\Subsurface Investigation\Photographs\Misc Site Pics\B-1 Drill 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456" y="1028700"/>
            <a:ext cx="4389944" cy="329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4427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36714"/>
          </a:xfrm>
        </p:spPr>
        <p:txBody>
          <a:bodyPr/>
          <a:lstStyle/>
          <a:p>
            <a:r>
              <a:rPr lang="en-US" dirty="0">
                <a:solidFill>
                  <a:schemeClr val="bg1"/>
                </a:solidFill>
              </a:rPr>
              <a:t>Downhole Imaging</a:t>
            </a:r>
          </a:p>
        </p:txBody>
      </p:sp>
      <p:sp>
        <p:nvSpPr>
          <p:cNvPr id="3" name="Content Placeholder 2"/>
          <p:cNvSpPr>
            <a:spLocks noGrp="1"/>
          </p:cNvSpPr>
          <p:nvPr>
            <p:ph idx="1"/>
          </p:nvPr>
        </p:nvSpPr>
        <p:spPr>
          <a:xfrm>
            <a:off x="320040" y="1262961"/>
            <a:ext cx="4442460" cy="398199"/>
          </a:xfrm>
        </p:spPr>
        <p:txBody>
          <a:bodyPr/>
          <a:lstStyle/>
          <a:p>
            <a:r>
              <a:rPr lang="en-US" sz="1800" b="1" dirty="0"/>
              <a:t>Applied both acoustical and video</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560" y="1262961"/>
            <a:ext cx="4434840" cy="486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6289347" y="6309119"/>
            <a:ext cx="2766702" cy="609725"/>
          </a:xfrm>
          <a:prstGeom prst="rect">
            <a:avLst/>
          </a:prstGeom>
        </p:spPr>
        <p:txBody>
          <a:bodyPr lIns="0" tIns="0" rIns="0" bIns="0"/>
          <a:lstStyle>
            <a:lvl1pPr marL="266700" indent="-266700" algn="l" rtl="0" eaLnBrk="1" fontAlgn="base" hangingPunct="1">
              <a:lnSpc>
                <a:spcPts val="2500"/>
              </a:lnSpc>
              <a:spcBef>
                <a:spcPts val="1400"/>
              </a:spcBef>
              <a:spcAft>
                <a:spcPct val="0"/>
              </a:spcAft>
              <a:buClr>
                <a:schemeClr val="accent6"/>
              </a:buClr>
              <a:buFont typeface="Arial" pitchFamily="34" charset="0"/>
              <a:buChar char="•"/>
              <a:tabLst/>
              <a:defRPr sz="2400" b="0">
                <a:solidFill>
                  <a:srgbClr val="000000"/>
                </a:solidFill>
                <a:latin typeface="Arial"/>
                <a:ea typeface="+mn-ea"/>
                <a:cs typeface="ＭＳ Ｐゴシック"/>
              </a:defRPr>
            </a:lvl1pPr>
            <a:lvl2pPr marL="542925" indent="-276225" algn="l" rtl="0" eaLnBrk="1" fontAlgn="base" hangingPunct="1">
              <a:lnSpc>
                <a:spcPts val="2500"/>
              </a:lnSpc>
              <a:spcBef>
                <a:spcPct val="10000"/>
              </a:spcBef>
              <a:spcAft>
                <a:spcPct val="0"/>
              </a:spcAft>
              <a:buClr>
                <a:schemeClr val="accent6"/>
              </a:buClr>
              <a:buSzPct val="80000"/>
              <a:buFont typeface="Lucida Grande"/>
              <a:buChar char="-"/>
              <a:defRPr sz="2200" b="0">
                <a:solidFill>
                  <a:srgbClr val="000000"/>
                </a:solidFill>
                <a:latin typeface="Arial"/>
                <a:ea typeface="+mn-ea"/>
                <a:cs typeface="ＭＳ Ｐゴシック"/>
              </a:defRPr>
            </a:lvl2pPr>
            <a:lvl3pPr marL="809625" indent="-266700" algn="l" rtl="0" eaLnBrk="1" fontAlgn="base" hangingPunct="1">
              <a:lnSpc>
                <a:spcPts val="2300"/>
              </a:lnSpc>
              <a:spcBef>
                <a:spcPct val="10000"/>
              </a:spcBef>
              <a:spcAft>
                <a:spcPct val="0"/>
              </a:spcAft>
              <a:buClr>
                <a:schemeClr val="accent6"/>
              </a:buClr>
              <a:buSzPct val="80000"/>
              <a:buFont typeface="Lucida Grande"/>
              <a:buChar char="-"/>
              <a:defRPr sz="2000" b="0">
                <a:solidFill>
                  <a:srgbClr val="000000"/>
                </a:solidFill>
                <a:latin typeface="Arial"/>
                <a:ea typeface="+mn-ea"/>
                <a:cs typeface="ＭＳ Ｐゴシック"/>
              </a:defRPr>
            </a:lvl3pPr>
            <a:lvl4pPr marL="809625" indent="-266700" algn="l" rtl="0" eaLnBrk="1" fontAlgn="base" hangingPunct="1">
              <a:lnSpc>
                <a:spcPts val="2300"/>
              </a:lnSpc>
              <a:spcBef>
                <a:spcPct val="10000"/>
              </a:spcBef>
              <a:spcAft>
                <a:spcPct val="0"/>
              </a:spcAft>
              <a:buClr>
                <a:schemeClr val="accent6"/>
              </a:buClr>
              <a:buSzPct val="80000"/>
              <a:buFont typeface="Lucida Grande"/>
              <a:buChar char="-"/>
              <a:defRPr b="0">
                <a:solidFill>
                  <a:srgbClr val="000000"/>
                </a:solidFill>
                <a:latin typeface="Arial"/>
                <a:ea typeface="+mn-ea"/>
                <a:cs typeface="ＭＳ Ｐゴシック"/>
              </a:defRPr>
            </a:lvl4pPr>
            <a:lvl5pPr marL="809625" indent="-266700" algn="l" rtl="0" eaLnBrk="1" fontAlgn="base" hangingPunct="1">
              <a:lnSpc>
                <a:spcPts val="2300"/>
              </a:lnSpc>
              <a:spcBef>
                <a:spcPct val="10000"/>
              </a:spcBef>
              <a:spcAft>
                <a:spcPct val="0"/>
              </a:spcAft>
              <a:buClr>
                <a:schemeClr val="accent6"/>
              </a:buClr>
              <a:buSzPct val="80000"/>
              <a:buFont typeface="Lucida Grande"/>
              <a:buChar char="-"/>
              <a:defRPr b="0" baseline="0">
                <a:solidFill>
                  <a:srgbClr val="000000"/>
                </a:solidFill>
                <a:latin typeface="Arial"/>
                <a:ea typeface="+mn-ea"/>
                <a:cs typeface="ＭＳ Ｐゴシック"/>
              </a:defRPr>
            </a:lvl5pPr>
            <a:lvl6pPr marL="809625" indent="-266700" algn="l" rtl="0" eaLnBrk="1" fontAlgn="base" hangingPunct="1">
              <a:lnSpc>
                <a:spcPts val="2300"/>
              </a:lnSpc>
              <a:spcBef>
                <a:spcPct val="10000"/>
              </a:spcBef>
              <a:spcAft>
                <a:spcPct val="0"/>
              </a:spcAft>
              <a:buClr>
                <a:schemeClr val="accent6"/>
              </a:buClr>
              <a:buSzPct val="80000"/>
              <a:buFont typeface="Lucida Grande"/>
              <a:buChar char="-"/>
              <a:defRPr lang="en-GB" sz="2200" b="0" dirty="0" smtClean="0">
                <a:solidFill>
                  <a:srgbClr val="000000"/>
                </a:solidFill>
                <a:latin typeface="+mn-lt"/>
                <a:ea typeface="+mn-ea"/>
                <a:cs typeface="Arial"/>
              </a:defRPr>
            </a:lvl6pPr>
            <a:lvl7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gn="l" rtl="0" eaLnBrk="1" fontAlgn="base" hangingPunct="1">
              <a:lnSpc>
                <a:spcPts val="2300"/>
              </a:lnSpc>
              <a:spcBef>
                <a:spcPct val="10000"/>
              </a:spcBef>
              <a:spcAft>
                <a:spcPct val="0"/>
              </a:spcAft>
              <a:buClr>
                <a:schemeClr val="accent6"/>
              </a:buClr>
              <a:buSzPct val="80000"/>
              <a:buFont typeface="Lucida Grande"/>
              <a:buChar char="-"/>
              <a:defRPr lang="en-GB" sz="2200" b="0" dirty="0" smtClean="0">
                <a:solidFill>
                  <a:srgbClr val="000000"/>
                </a:solidFill>
                <a:latin typeface="+mn-lt"/>
                <a:ea typeface="+mn-ea"/>
                <a:cs typeface="Arial"/>
              </a:defRPr>
            </a:lvl8pPr>
            <a:lvl9pPr marL="809625" indent="-266700" algn="l" rtl="0" eaLnBrk="1" fontAlgn="base" hangingPunct="1">
              <a:lnSpc>
                <a:spcPts val="2300"/>
              </a:lnSpc>
              <a:spcBef>
                <a:spcPct val="10000"/>
              </a:spcBef>
              <a:spcAft>
                <a:spcPct val="0"/>
              </a:spcAft>
              <a:buClr>
                <a:schemeClr val="accent6"/>
              </a:buClr>
              <a:buSzPct val="80000"/>
              <a:buFont typeface="Lucida Grande"/>
              <a:buChar char="-"/>
              <a:defRPr lang="en-GB" sz="2200" b="0" dirty="0" smtClean="0">
                <a:solidFill>
                  <a:srgbClr val="000000"/>
                </a:solidFill>
                <a:latin typeface="+mn-lt"/>
                <a:ea typeface="+mn-ea"/>
                <a:cs typeface="Arial"/>
              </a:defRPr>
            </a:lvl9pPr>
          </a:lstStyle>
          <a:p>
            <a:pPr marL="0" indent="0">
              <a:buNone/>
            </a:pPr>
            <a:r>
              <a:rPr lang="en-US" sz="2640" kern="0" dirty="0"/>
              <a:t>LBNE 14-3</a:t>
            </a:r>
          </a:p>
        </p:txBody>
      </p:sp>
      <p:pic>
        <p:nvPicPr>
          <p:cNvPr id="9" name="Picture 2" descr="I:\5066.1 LBNE Far Site Conventional Facilities Phase 2\Project Work\Subsurface Investigation\Photos\LBNE 14-4 Optical Borehole Imag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428" y="4642655"/>
            <a:ext cx="3520440" cy="26036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I:\5066.1 LBNE Far Site Conventional Facilities Phase 2\Project Work\Subsurface Investigation\Photos\LBNE 14-4 Setting up to acoustic image boreho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57" y="1887407"/>
            <a:ext cx="3336984" cy="25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8633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8"/>
            <a:ext cx="10058400" cy="1035242"/>
          </a:xfrm>
        </p:spPr>
        <p:txBody>
          <a:bodyPr/>
          <a:lstStyle/>
          <a:p>
            <a:r>
              <a:rPr lang="en-US" dirty="0">
                <a:solidFill>
                  <a:schemeClr val="bg1"/>
                </a:solidFill>
              </a:rPr>
              <a:t>Phase 2 Investigation Results</a:t>
            </a:r>
          </a:p>
        </p:txBody>
      </p:sp>
      <p:sp>
        <p:nvSpPr>
          <p:cNvPr id="3" name="Content Placeholder 2"/>
          <p:cNvSpPr>
            <a:spLocks noGrp="1"/>
          </p:cNvSpPr>
          <p:nvPr>
            <p:ph idx="1"/>
          </p:nvPr>
        </p:nvSpPr>
        <p:spPr>
          <a:xfrm>
            <a:off x="454025" y="1120140"/>
            <a:ext cx="4541689" cy="3101340"/>
          </a:xfrm>
        </p:spPr>
        <p:txBody>
          <a:bodyPr/>
          <a:lstStyle/>
          <a:p>
            <a:pPr marL="0" indent="0">
              <a:buNone/>
            </a:pPr>
            <a:r>
              <a:rPr lang="en-US" sz="2800" b="1" dirty="0"/>
              <a:t>Sulfides</a:t>
            </a:r>
          </a:p>
          <a:p>
            <a:r>
              <a:rPr lang="en-US" sz="1800" b="1" dirty="0"/>
              <a:t>Primarily in low carbonate, graphite-rich rock</a:t>
            </a:r>
          </a:p>
          <a:p>
            <a:r>
              <a:rPr lang="en-US" sz="1800" b="1" dirty="0"/>
              <a:t>Blebs and stringers</a:t>
            </a:r>
          </a:p>
          <a:p>
            <a:r>
              <a:rPr lang="en-US" sz="1800" b="1" dirty="0"/>
              <a:t>Locally magnetic</a:t>
            </a:r>
          </a:p>
        </p:txBody>
      </p:sp>
      <p:pic>
        <p:nvPicPr>
          <p:cNvPr id="2050" name="Picture 2" descr="I:\5066.1 LBNE Far Site Conventional Facilities Phase 2\Project Work\Subsurface Investigation\Photographs\Misc Site Pics\B-2 R71 347-352 CLOSE-UP PYRRHOTITE.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38" t="5760" r="14706" b="16667"/>
          <a:stretch/>
        </p:blipFill>
        <p:spPr bwMode="auto">
          <a:xfrm>
            <a:off x="5426760" y="1036320"/>
            <a:ext cx="4457252" cy="31210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I:\5066.1 LBNE Far Site Conventional Facilities Phase 2\Project Work\Subsurface Investigation\Photographs\Misc Site Pics\IMG_1037.JPG"/>
          <p:cNvPicPr>
            <a:picLocks noChangeAspect="1" noChangeArrowheads="1"/>
          </p:cNvPicPr>
          <p:nvPr/>
        </p:nvPicPr>
        <p:blipFill rotWithShape="1">
          <a:blip r:embed="rId3">
            <a:extLst>
              <a:ext uri="{28A0092B-C50C-407E-A947-70E740481C1C}">
                <a14:useLocalDpi xmlns:a14="http://schemas.microsoft.com/office/drawing/2010/main" val="0"/>
              </a:ext>
            </a:extLst>
          </a:blip>
          <a:srcRect t="20614" b="37337"/>
          <a:stretch/>
        </p:blipFill>
        <p:spPr bwMode="auto">
          <a:xfrm>
            <a:off x="586740" y="4221480"/>
            <a:ext cx="8817948" cy="278085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1089660" y="5730240"/>
            <a:ext cx="481267" cy="5133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737240" y="5631628"/>
            <a:ext cx="195405" cy="6120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7459981" y="3048001"/>
            <a:ext cx="195405" cy="6120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783582" y="6308044"/>
            <a:ext cx="670559" cy="3060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953827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8"/>
            <a:ext cx="10058400" cy="1055361"/>
          </a:xfrm>
        </p:spPr>
        <p:txBody>
          <a:bodyPr/>
          <a:lstStyle/>
          <a:p>
            <a:r>
              <a:rPr lang="en-US" dirty="0">
                <a:solidFill>
                  <a:schemeClr val="bg1"/>
                </a:solidFill>
              </a:rPr>
              <a:t>Phase 2 Investigation Results</a:t>
            </a:r>
          </a:p>
        </p:txBody>
      </p:sp>
      <p:sp>
        <p:nvSpPr>
          <p:cNvPr id="3" name="Content Placeholder 2"/>
          <p:cNvSpPr>
            <a:spLocks noGrp="1"/>
          </p:cNvSpPr>
          <p:nvPr>
            <p:ph idx="1"/>
          </p:nvPr>
        </p:nvSpPr>
        <p:spPr>
          <a:xfrm>
            <a:off x="454025" y="1280077"/>
            <a:ext cx="4057015" cy="1966043"/>
          </a:xfrm>
        </p:spPr>
        <p:txBody>
          <a:bodyPr/>
          <a:lstStyle/>
          <a:p>
            <a:pPr marL="0" indent="0">
              <a:buNone/>
            </a:pPr>
            <a:r>
              <a:rPr lang="en-US" sz="2800" b="1" dirty="0"/>
              <a:t>Foliation</a:t>
            </a:r>
          </a:p>
          <a:p>
            <a:r>
              <a:rPr lang="en-US" sz="1800" b="1" dirty="0"/>
              <a:t>Contorted versus planar</a:t>
            </a:r>
          </a:p>
          <a:p>
            <a:r>
              <a:rPr lang="en-US" sz="1800" b="1" dirty="0"/>
              <a:t>Present at all scales</a:t>
            </a:r>
          </a:p>
        </p:txBody>
      </p:sp>
      <p:pic>
        <p:nvPicPr>
          <p:cNvPr id="3074" name="Picture 2" descr="I:\5066.1 LBNE Far Site Conventional Facilities Phase 2\Project Work\Subsurface Investigation\Photographs\Misc Site Pics\LBNE14-2 contorted foliation dry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4305300"/>
            <a:ext cx="6035040" cy="256524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I:\5066.1 LBNE Far Site Conventional Facilities Phase 2\Project Work\Subsurface Investigation\Photographs\LBNE_14-6\Core Run\B-6 R2 2.1-4.0 ft.JPG"/>
          <p:cNvPicPr>
            <a:picLocks noChangeAspect="1" noChangeArrowheads="1"/>
          </p:cNvPicPr>
          <p:nvPr/>
        </p:nvPicPr>
        <p:blipFill rotWithShape="1">
          <a:blip r:embed="rId3">
            <a:extLst>
              <a:ext uri="{28A0092B-C50C-407E-A947-70E740481C1C}">
                <a14:useLocalDpi xmlns:a14="http://schemas.microsoft.com/office/drawing/2010/main" val="0"/>
              </a:ext>
            </a:extLst>
          </a:blip>
          <a:srcRect l="3768" t="40196" r="4872" b="4657"/>
          <a:stretch/>
        </p:blipFill>
        <p:spPr bwMode="auto">
          <a:xfrm>
            <a:off x="4861561" y="1539241"/>
            <a:ext cx="4901005" cy="221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30317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47750"/>
          </a:xfrm>
        </p:spPr>
        <p:txBody>
          <a:bodyPr/>
          <a:lstStyle/>
          <a:p>
            <a:r>
              <a:rPr lang="en-US" dirty="0">
                <a:solidFill>
                  <a:schemeClr val="bg1"/>
                </a:solidFill>
              </a:rPr>
              <a:t>Phase 2 Investigation Results</a:t>
            </a:r>
          </a:p>
        </p:txBody>
      </p:sp>
      <p:sp>
        <p:nvSpPr>
          <p:cNvPr id="3" name="Content Placeholder 2"/>
          <p:cNvSpPr>
            <a:spLocks noGrp="1"/>
          </p:cNvSpPr>
          <p:nvPr>
            <p:ph idx="1"/>
          </p:nvPr>
        </p:nvSpPr>
        <p:spPr>
          <a:xfrm>
            <a:off x="173197" y="1341120"/>
            <a:ext cx="4566443" cy="5778137"/>
          </a:xfrm>
        </p:spPr>
        <p:txBody>
          <a:bodyPr/>
          <a:lstStyle/>
          <a:p>
            <a:pPr marL="0" indent="0">
              <a:buNone/>
            </a:pPr>
            <a:r>
              <a:rPr lang="en-US" sz="2800" b="1" dirty="0"/>
              <a:t>Faults and Shears</a:t>
            </a:r>
          </a:p>
          <a:p>
            <a:pPr>
              <a:lnSpc>
                <a:spcPct val="114000"/>
              </a:lnSpc>
            </a:pPr>
            <a:r>
              <a:rPr lang="en-US" sz="1800" b="1" dirty="0"/>
              <a:t>1-2 zones encountered in each borehole, except LBNE 14-2 (none)</a:t>
            </a:r>
          </a:p>
          <a:p>
            <a:pPr>
              <a:lnSpc>
                <a:spcPct val="114000"/>
              </a:lnSpc>
            </a:pPr>
            <a:r>
              <a:rPr lang="en-US" sz="1800" b="1" dirty="0"/>
              <a:t>Typically 100mm wide or less, weakly cemented, brecciated shears, micaceous</a:t>
            </a:r>
          </a:p>
          <a:p>
            <a:pPr>
              <a:lnSpc>
                <a:spcPct val="114000"/>
              </a:lnSpc>
            </a:pPr>
            <a:r>
              <a:rPr lang="en-US" sz="1800" b="1" dirty="0"/>
              <a:t>Lower overall strength compared to surrounding rock mass (~50% lower)</a:t>
            </a:r>
          </a:p>
          <a:p>
            <a:pPr>
              <a:lnSpc>
                <a:spcPct val="114000"/>
              </a:lnSpc>
            </a:pPr>
            <a:r>
              <a:rPr lang="en-US" sz="1800" b="1" dirty="0"/>
              <a:t>Maximum thickness of 0.6m in LBNE 14-3. Altered, weak to very weak. Clay infilled and chlorite infilled, smooth joints.</a:t>
            </a:r>
          </a:p>
          <a:p>
            <a:pPr>
              <a:lnSpc>
                <a:spcPct val="114000"/>
              </a:lnSpc>
            </a:pPr>
            <a:r>
              <a:rPr lang="en-US" sz="1800" b="1" dirty="0"/>
              <a:t>Core demonstrates localized destressing (nickeling) weeks after drilling</a:t>
            </a:r>
          </a:p>
          <a:p>
            <a:endParaRPr lang="en-US" sz="1800" b="1"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9234" y="1371600"/>
            <a:ext cx="4894713" cy="327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978343"/>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058401" cy="1032510"/>
          </a:xfrm>
        </p:spPr>
        <p:txBody>
          <a:bodyPr/>
          <a:lstStyle/>
          <a:p>
            <a:r>
              <a:rPr lang="en-US" dirty="0">
                <a:solidFill>
                  <a:schemeClr val="bg1"/>
                </a:solidFill>
              </a:rPr>
              <a:t>Phase 2 Investigation Results</a:t>
            </a:r>
          </a:p>
        </p:txBody>
      </p:sp>
      <p:sp>
        <p:nvSpPr>
          <p:cNvPr id="3" name="Content Placeholder 2"/>
          <p:cNvSpPr>
            <a:spLocks noGrp="1"/>
          </p:cNvSpPr>
          <p:nvPr>
            <p:ph idx="1"/>
          </p:nvPr>
        </p:nvSpPr>
        <p:spPr>
          <a:xfrm>
            <a:off x="462757" y="1203960"/>
            <a:ext cx="4566443" cy="4955856"/>
          </a:xfrm>
        </p:spPr>
        <p:txBody>
          <a:bodyPr/>
          <a:lstStyle/>
          <a:p>
            <a:pPr marL="0" indent="0">
              <a:buNone/>
            </a:pPr>
            <a:r>
              <a:rPr lang="en-US" sz="2800" b="1" dirty="0"/>
              <a:t>Hydrologic Investigation</a:t>
            </a:r>
          </a:p>
          <a:p>
            <a:r>
              <a:rPr lang="en-US" sz="1800" b="1" dirty="0"/>
              <a:t>Pumped packer system down borehole</a:t>
            </a:r>
          </a:p>
          <a:p>
            <a:r>
              <a:rPr lang="en-US" sz="1800" b="1" dirty="0"/>
              <a:t>Packer injection testing</a:t>
            </a:r>
          </a:p>
          <a:p>
            <a:r>
              <a:rPr lang="en-US" sz="1800" b="1" dirty="0"/>
              <a:t>Borings LBNE 14-1 and LBNE 14-2 interval testing &amp; full borehole testing</a:t>
            </a:r>
          </a:p>
          <a:p>
            <a:r>
              <a:rPr lang="en-US" sz="1800" b="1" dirty="0"/>
              <a:t>Rhyolite vs Poorman Formation Schist</a:t>
            </a:r>
          </a:p>
          <a:p>
            <a:r>
              <a:rPr lang="en-US" sz="1800" b="1" dirty="0"/>
              <a:t>Three holes encountered less then 0.1 liter per minute flows from fractures</a:t>
            </a:r>
          </a:p>
          <a:p>
            <a:r>
              <a:rPr lang="en-US" sz="1800" b="1" dirty="0"/>
              <a:t>Fourth hole encountered no flow and remains dry today</a:t>
            </a:r>
          </a:p>
        </p:txBody>
      </p:sp>
      <p:pic>
        <p:nvPicPr>
          <p:cNvPr id="1026" name="Picture 2" descr="I:\5066.1 LBNE Far Site Conventional Facilities Phase 2\Project Work\Subsurface Investigation\Photos\04-01-14 LBNE B-4 Packer Tes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237" y="1032510"/>
            <a:ext cx="4348163" cy="603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8637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058401" cy="1036320"/>
          </a:xfrm>
        </p:spPr>
        <p:txBody>
          <a:bodyPr/>
          <a:lstStyle/>
          <a:p>
            <a:r>
              <a:rPr lang="en-US" dirty="0">
                <a:solidFill>
                  <a:schemeClr val="bg1"/>
                </a:solidFill>
              </a:rPr>
              <a:t>Phase 2 Summary Investigation Results</a:t>
            </a:r>
          </a:p>
        </p:txBody>
      </p:sp>
      <p:sp>
        <p:nvSpPr>
          <p:cNvPr id="3" name="Content Placeholder 2"/>
          <p:cNvSpPr>
            <a:spLocks noGrp="1"/>
          </p:cNvSpPr>
          <p:nvPr>
            <p:ph idx="1"/>
          </p:nvPr>
        </p:nvSpPr>
        <p:spPr>
          <a:xfrm>
            <a:off x="0" y="1036320"/>
            <a:ext cx="5329555" cy="5867400"/>
          </a:xfrm>
        </p:spPr>
        <p:txBody>
          <a:bodyPr/>
          <a:lstStyle/>
          <a:p>
            <a:r>
              <a:rPr lang="en-US" sz="1800" b="1" dirty="0"/>
              <a:t>(3) </a:t>
            </a:r>
            <a:r>
              <a:rPr lang="en-US" sz="1800" b="1" dirty="0" err="1"/>
              <a:t>lithologies</a:t>
            </a:r>
            <a:r>
              <a:rPr lang="en-US" sz="1800" b="1" dirty="0"/>
              <a:t> of </a:t>
            </a:r>
            <a:r>
              <a:rPr lang="en-US" sz="1800" b="1" dirty="0" err="1"/>
              <a:t>Poorman</a:t>
            </a:r>
            <a:r>
              <a:rPr lang="en-US" sz="1800" b="1" dirty="0"/>
              <a:t> Formation Schist depending on mineralogy</a:t>
            </a:r>
          </a:p>
          <a:p>
            <a:pPr lvl="1"/>
            <a:r>
              <a:rPr lang="en-US" sz="1800" b="1" dirty="0" err="1"/>
              <a:t>Sericite</a:t>
            </a:r>
            <a:r>
              <a:rPr lang="en-US" sz="1800" b="1" dirty="0"/>
              <a:t> carbonate quartz schist (74.3 Percent)</a:t>
            </a:r>
          </a:p>
          <a:p>
            <a:pPr lvl="1"/>
            <a:r>
              <a:rPr lang="en-US" sz="1800" b="1" dirty="0"/>
              <a:t>Graphitic quartz </a:t>
            </a:r>
            <a:r>
              <a:rPr lang="en-US" sz="1800" b="1" dirty="0" err="1"/>
              <a:t>sericite</a:t>
            </a:r>
            <a:r>
              <a:rPr lang="en-US" sz="1800" b="1" dirty="0"/>
              <a:t> schist (16.3 Percent)</a:t>
            </a:r>
          </a:p>
          <a:p>
            <a:pPr lvl="1"/>
            <a:r>
              <a:rPr lang="en-US" sz="1800" b="1" dirty="0"/>
              <a:t>Biotite carbonate quartz schist (3.3 Percent)</a:t>
            </a:r>
          </a:p>
          <a:p>
            <a:r>
              <a:rPr lang="en-US" sz="1800" b="1" dirty="0"/>
              <a:t>Tertiary Rhyolite (6.1 Percent)</a:t>
            </a:r>
          </a:p>
        </p:txBody>
      </p:sp>
      <p:pic>
        <p:nvPicPr>
          <p:cNvPr id="1026" name="Picture 2" descr="I:\5066.1 LBNE Far Site Conventional Facilities Phase 2\Project Work\Subsurface Investigation\Photographs\Misc Site Pics\Drilling at LBNE14-2 looking east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358" y="3962673"/>
            <a:ext cx="6156895"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181600" y="1036320"/>
            <a:ext cx="4876801" cy="3520440"/>
          </a:xfrm>
          <a:prstGeom prst="rect">
            <a:avLst/>
          </a:prstGeom>
        </p:spPr>
        <p:txBody>
          <a:bodyPr lIns="0" tIns="0" rIns="0" bIns="0"/>
          <a:lstStyle>
            <a:lvl1pPr marL="266700" indent="-266700" algn="l" rtl="0" eaLnBrk="1" fontAlgn="base" hangingPunct="1">
              <a:lnSpc>
                <a:spcPts val="2500"/>
              </a:lnSpc>
              <a:spcBef>
                <a:spcPts val="1400"/>
              </a:spcBef>
              <a:spcAft>
                <a:spcPct val="0"/>
              </a:spcAft>
              <a:buClr>
                <a:schemeClr val="accent6"/>
              </a:buClr>
              <a:buFont typeface="Arial" pitchFamily="34" charset="0"/>
              <a:buChar char="•"/>
              <a:tabLst/>
              <a:defRPr sz="2400" b="0">
                <a:solidFill>
                  <a:srgbClr val="000000"/>
                </a:solidFill>
                <a:latin typeface="Arial"/>
                <a:ea typeface="+mn-ea"/>
                <a:cs typeface="ＭＳ Ｐゴシック"/>
              </a:defRPr>
            </a:lvl1pPr>
            <a:lvl2pPr marL="542925" indent="-276225" algn="l" rtl="0" eaLnBrk="1" fontAlgn="base" hangingPunct="1">
              <a:lnSpc>
                <a:spcPts val="2500"/>
              </a:lnSpc>
              <a:spcBef>
                <a:spcPct val="10000"/>
              </a:spcBef>
              <a:spcAft>
                <a:spcPct val="0"/>
              </a:spcAft>
              <a:buClr>
                <a:schemeClr val="accent6"/>
              </a:buClr>
              <a:buSzPct val="80000"/>
              <a:buFont typeface="Lucida Grande"/>
              <a:buChar char="-"/>
              <a:defRPr sz="2200" b="0">
                <a:solidFill>
                  <a:srgbClr val="000000"/>
                </a:solidFill>
                <a:latin typeface="Arial"/>
                <a:ea typeface="+mn-ea"/>
                <a:cs typeface="ＭＳ Ｐゴシック"/>
              </a:defRPr>
            </a:lvl2pPr>
            <a:lvl3pPr marL="809625" indent="-266700" algn="l" rtl="0" eaLnBrk="1" fontAlgn="base" hangingPunct="1">
              <a:lnSpc>
                <a:spcPts val="2300"/>
              </a:lnSpc>
              <a:spcBef>
                <a:spcPct val="10000"/>
              </a:spcBef>
              <a:spcAft>
                <a:spcPct val="0"/>
              </a:spcAft>
              <a:buClr>
                <a:schemeClr val="accent6"/>
              </a:buClr>
              <a:buSzPct val="80000"/>
              <a:buFont typeface="Lucida Grande"/>
              <a:buChar char="-"/>
              <a:defRPr sz="2000" b="0">
                <a:solidFill>
                  <a:srgbClr val="000000"/>
                </a:solidFill>
                <a:latin typeface="Arial"/>
                <a:ea typeface="+mn-ea"/>
                <a:cs typeface="ＭＳ Ｐゴシック"/>
              </a:defRPr>
            </a:lvl3pPr>
            <a:lvl4pPr marL="809625" indent="-266700" algn="l" rtl="0" eaLnBrk="1" fontAlgn="base" hangingPunct="1">
              <a:lnSpc>
                <a:spcPts val="2300"/>
              </a:lnSpc>
              <a:spcBef>
                <a:spcPct val="10000"/>
              </a:spcBef>
              <a:spcAft>
                <a:spcPct val="0"/>
              </a:spcAft>
              <a:buClr>
                <a:schemeClr val="accent6"/>
              </a:buClr>
              <a:buSzPct val="80000"/>
              <a:buFont typeface="Lucida Grande"/>
              <a:buChar char="-"/>
              <a:defRPr b="0">
                <a:solidFill>
                  <a:srgbClr val="000000"/>
                </a:solidFill>
                <a:latin typeface="Arial"/>
                <a:ea typeface="+mn-ea"/>
                <a:cs typeface="ＭＳ Ｐゴシック"/>
              </a:defRPr>
            </a:lvl4pPr>
            <a:lvl5pPr marL="809625" indent="-266700" algn="l" rtl="0" eaLnBrk="1" fontAlgn="base" hangingPunct="1">
              <a:lnSpc>
                <a:spcPts val="2300"/>
              </a:lnSpc>
              <a:spcBef>
                <a:spcPct val="10000"/>
              </a:spcBef>
              <a:spcAft>
                <a:spcPct val="0"/>
              </a:spcAft>
              <a:buClr>
                <a:schemeClr val="accent6"/>
              </a:buClr>
              <a:buSzPct val="80000"/>
              <a:buFont typeface="Lucida Grande"/>
              <a:buChar char="-"/>
              <a:defRPr b="0" baseline="0">
                <a:solidFill>
                  <a:srgbClr val="000000"/>
                </a:solidFill>
                <a:latin typeface="Arial"/>
                <a:ea typeface="+mn-ea"/>
                <a:cs typeface="ＭＳ Ｐゴシック"/>
              </a:defRPr>
            </a:lvl5pPr>
            <a:lvl6pPr marL="809625" indent="-266700" algn="l" rtl="0" eaLnBrk="1" fontAlgn="base" hangingPunct="1">
              <a:lnSpc>
                <a:spcPts val="2300"/>
              </a:lnSpc>
              <a:spcBef>
                <a:spcPct val="10000"/>
              </a:spcBef>
              <a:spcAft>
                <a:spcPct val="0"/>
              </a:spcAft>
              <a:buClr>
                <a:schemeClr val="accent6"/>
              </a:buClr>
              <a:buSzPct val="80000"/>
              <a:buFont typeface="Lucida Grande"/>
              <a:buChar char="-"/>
              <a:defRPr lang="en-GB" sz="2200" b="0" dirty="0" smtClean="0">
                <a:solidFill>
                  <a:srgbClr val="000000"/>
                </a:solidFill>
                <a:latin typeface="+mn-lt"/>
                <a:ea typeface="+mn-ea"/>
                <a:cs typeface="Arial"/>
              </a:defRPr>
            </a:lvl6pPr>
            <a:lvl7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gn="l" rtl="0" eaLnBrk="1" fontAlgn="base" hangingPunct="1">
              <a:lnSpc>
                <a:spcPts val="2300"/>
              </a:lnSpc>
              <a:spcBef>
                <a:spcPct val="10000"/>
              </a:spcBef>
              <a:spcAft>
                <a:spcPct val="0"/>
              </a:spcAft>
              <a:buClr>
                <a:schemeClr val="accent6"/>
              </a:buClr>
              <a:buSzPct val="80000"/>
              <a:buFont typeface="Lucida Grande"/>
              <a:buChar char="-"/>
              <a:defRPr lang="en-GB" sz="2200" b="0" dirty="0" smtClean="0">
                <a:solidFill>
                  <a:srgbClr val="000000"/>
                </a:solidFill>
                <a:latin typeface="+mn-lt"/>
                <a:ea typeface="+mn-ea"/>
                <a:cs typeface="Arial"/>
              </a:defRPr>
            </a:lvl8pPr>
            <a:lvl9pPr marL="809625" indent="-266700" algn="l" rtl="0" eaLnBrk="1" fontAlgn="base" hangingPunct="1">
              <a:lnSpc>
                <a:spcPts val="2300"/>
              </a:lnSpc>
              <a:spcBef>
                <a:spcPct val="10000"/>
              </a:spcBef>
              <a:spcAft>
                <a:spcPct val="0"/>
              </a:spcAft>
              <a:buClr>
                <a:schemeClr val="accent6"/>
              </a:buClr>
              <a:buSzPct val="80000"/>
              <a:buFont typeface="Lucida Grande"/>
              <a:buChar char="-"/>
              <a:defRPr lang="en-GB" sz="2200" b="0" dirty="0" smtClean="0">
                <a:solidFill>
                  <a:srgbClr val="000000"/>
                </a:solidFill>
                <a:latin typeface="+mn-lt"/>
                <a:ea typeface="+mn-ea"/>
                <a:cs typeface="Arial"/>
              </a:defRPr>
            </a:lvl9pPr>
          </a:lstStyle>
          <a:p>
            <a:r>
              <a:rPr lang="en-US" sz="1800" b="1" kern="0" dirty="0"/>
              <a:t>All lithologies contain graphite, just in varying percentages</a:t>
            </a:r>
          </a:p>
          <a:p>
            <a:r>
              <a:rPr lang="en-US" sz="1800" b="1" kern="0" dirty="0"/>
              <a:t>Sulfides (pyrite, pyrrhotite) occur in blebs or stringers along foliation up to 20-30 percent in graphitic schist</a:t>
            </a:r>
          </a:p>
          <a:p>
            <a:r>
              <a:rPr lang="en-US" sz="1800" b="1" kern="0" dirty="0"/>
              <a:t>Foliation varied from planar and intense to wavy and contorted </a:t>
            </a:r>
          </a:p>
          <a:p>
            <a:endParaRPr lang="en-US" sz="1800" b="1" kern="0" dirty="0"/>
          </a:p>
          <a:p>
            <a:pPr marL="0" indent="0">
              <a:buNone/>
            </a:pPr>
            <a:endParaRPr lang="en-US" sz="1800" b="1" kern="0" dirty="0"/>
          </a:p>
        </p:txBody>
      </p:sp>
    </p:spTree>
    <p:extLst>
      <p:ext uri="{BB962C8B-B14F-4D97-AF65-F5344CB8AC3E}">
        <p14:creationId xmlns:p14="http://schemas.microsoft.com/office/powerpoint/2010/main" val="52243966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27"/>
            <a:ext cx="10058400" cy="1074431"/>
          </a:xfrm>
        </p:spPr>
        <p:txBody>
          <a:bodyPr/>
          <a:lstStyle/>
          <a:p>
            <a:r>
              <a:rPr lang="en-US" dirty="0">
                <a:solidFill>
                  <a:schemeClr val="bg1"/>
                </a:solidFill>
              </a:rPr>
              <a:t>In-Situ Testing</a:t>
            </a:r>
          </a:p>
        </p:txBody>
      </p:sp>
      <p:sp>
        <p:nvSpPr>
          <p:cNvPr id="3" name="Content Placeholder 2"/>
          <p:cNvSpPr>
            <a:spLocks noGrp="1"/>
          </p:cNvSpPr>
          <p:nvPr>
            <p:ph idx="1"/>
          </p:nvPr>
        </p:nvSpPr>
        <p:spPr>
          <a:xfrm>
            <a:off x="419101" y="1089358"/>
            <a:ext cx="5117763" cy="5046661"/>
          </a:xfrm>
        </p:spPr>
        <p:txBody>
          <a:bodyPr/>
          <a:lstStyle/>
          <a:p>
            <a:r>
              <a:rPr lang="en-US" sz="1800" b="1" dirty="0"/>
              <a:t>Completed in LBNE 14-5 and LBNE 14-6</a:t>
            </a:r>
          </a:p>
          <a:p>
            <a:r>
              <a:rPr lang="en-US" sz="1800" b="1" dirty="0"/>
              <a:t>CSIRO hollow inclusion cell (HI cell)</a:t>
            </a:r>
          </a:p>
          <a:p>
            <a:r>
              <a:rPr lang="en-US" sz="1800" b="1" dirty="0"/>
              <a:t>Completed by </a:t>
            </a:r>
            <a:r>
              <a:rPr lang="en-US" sz="1800" b="1" dirty="0" err="1"/>
              <a:t>Agapito</a:t>
            </a:r>
            <a:r>
              <a:rPr lang="en-US" sz="1800" b="1" dirty="0"/>
              <a:t> Associates</a:t>
            </a:r>
          </a:p>
          <a:p>
            <a:r>
              <a:rPr lang="en-US" sz="1800" b="1" dirty="0"/>
              <a:t>6 tests scheduled, </a:t>
            </a:r>
            <a:r>
              <a:rPr lang="en-US" sz="1800" b="1"/>
              <a:t>5 successfully completed</a:t>
            </a:r>
            <a:r>
              <a:rPr lang="en-US" sz="1800" b="1" dirty="0"/>
              <a:t>.</a:t>
            </a:r>
          </a:p>
        </p:txBody>
      </p:sp>
      <p:pic>
        <p:nvPicPr>
          <p:cNvPr id="3075" name="Picture 3" descr="I:\5066.1 LBNE Far Site Conventional Facilities Phase 2\Project Work\Subsurface Investigation\Photos\04-05-14 LBNE In Situ Stress T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80" y="1635582"/>
            <a:ext cx="3771900" cy="53285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5066.1 LBNE Far Site Conventional Facilities Phase 2\Project Work\Subsurface Investigation\Photos\04-01-14 LBNE Large Diameter Drilling for In Situ Testing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 y="3383281"/>
            <a:ext cx="4950124" cy="358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622762"/>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84420"/>
          </a:xfrm>
        </p:spPr>
        <p:txBody>
          <a:bodyPr/>
          <a:lstStyle/>
          <a:p>
            <a:r>
              <a:rPr lang="en-US" dirty="0">
                <a:solidFill>
                  <a:schemeClr val="bg1"/>
                </a:solidFill>
              </a:rPr>
              <a:t>In-Situ Testing</a:t>
            </a:r>
          </a:p>
        </p:txBody>
      </p:sp>
      <p:pic>
        <p:nvPicPr>
          <p:cNvPr id="5" name="Picture 4"/>
          <p:cNvPicPr>
            <a:picLocks noChangeAspect="1"/>
          </p:cNvPicPr>
          <p:nvPr/>
        </p:nvPicPr>
        <p:blipFill>
          <a:blip r:embed="rId2"/>
          <a:stretch>
            <a:fillRect/>
          </a:stretch>
        </p:blipFill>
        <p:spPr>
          <a:xfrm>
            <a:off x="2113247" y="1084420"/>
            <a:ext cx="6421153" cy="6277259"/>
          </a:xfrm>
          <a:prstGeom prst="rect">
            <a:avLst/>
          </a:prstGeom>
        </p:spPr>
      </p:pic>
    </p:spTree>
    <p:extLst>
      <p:ext uri="{BB962C8B-B14F-4D97-AF65-F5344CB8AC3E}">
        <p14:creationId xmlns:p14="http://schemas.microsoft.com/office/powerpoint/2010/main" val="455497354"/>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84788"/>
          </a:xfrm>
        </p:spPr>
        <p:txBody>
          <a:bodyPr/>
          <a:lstStyle/>
          <a:p>
            <a:r>
              <a:rPr lang="en-US" dirty="0">
                <a:solidFill>
                  <a:schemeClr val="bg1"/>
                </a:solidFill>
              </a:rPr>
              <a:t>In-situ Testing</a:t>
            </a:r>
          </a:p>
        </p:txBody>
      </p:sp>
      <p:sp>
        <p:nvSpPr>
          <p:cNvPr id="3" name="Content Placeholder 2"/>
          <p:cNvSpPr>
            <a:spLocks noGrp="1"/>
          </p:cNvSpPr>
          <p:nvPr>
            <p:ph idx="1"/>
          </p:nvPr>
        </p:nvSpPr>
        <p:spPr>
          <a:xfrm>
            <a:off x="502920" y="1120140"/>
            <a:ext cx="4734083" cy="2029141"/>
          </a:xfrm>
        </p:spPr>
        <p:txBody>
          <a:bodyPr/>
          <a:lstStyle/>
          <a:p>
            <a:pPr marL="0" indent="0">
              <a:buNone/>
            </a:pPr>
            <a:r>
              <a:rPr lang="en-US" sz="1800" b="1" dirty="0"/>
              <a:t>Biaxial Load Cell Tests</a:t>
            </a:r>
          </a:p>
          <a:p>
            <a:r>
              <a:rPr lang="en-US" sz="1800" b="1" dirty="0"/>
              <a:t>4 successful tests</a:t>
            </a:r>
          </a:p>
          <a:p>
            <a:r>
              <a:rPr lang="en-US" sz="1800" b="1" dirty="0"/>
              <a:t>Sample broke during </a:t>
            </a:r>
            <a:r>
              <a:rPr lang="en-US" sz="1800" b="1" dirty="0" err="1"/>
              <a:t>overcore</a:t>
            </a:r>
            <a:r>
              <a:rPr lang="en-US" sz="1800" b="1" dirty="0"/>
              <a:t> of 5</a:t>
            </a:r>
            <a:r>
              <a:rPr lang="en-US" sz="1800" b="1" baseline="30000" dirty="0"/>
              <a:t>th</a:t>
            </a:r>
            <a:r>
              <a:rPr lang="en-US" sz="1800" b="1" dirty="0"/>
              <a:t> test</a:t>
            </a:r>
          </a:p>
        </p:txBody>
      </p:sp>
      <p:pic>
        <p:nvPicPr>
          <p:cNvPr id="4098" name="Picture 2" descr="I:\5066.1 LBNE Far Site Conventional Facilities Phase 2\Project Work\Subsurface Investigation\Photos\04-05-14 In Situ Stress Test Core with Pro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3060191"/>
            <a:ext cx="5097780" cy="387496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I:\5066.1 LBNE Far Site Conventional Facilities Phase 2\Project Work\Subsurface Investigation\Photos\04-05-14 Biaxial Load Cell for large diameter c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4269948"/>
            <a:ext cx="3519625" cy="29696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5066.1 LBNE Far Site Conventional Facilities Phase 2\Project Work\Subsurface Investigation\Photos\04-05-14 Biaxial Load Cell T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960" y="1084788"/>
            <a:ext cx="3517539" cy="290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43707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anford property line.jpg"/>
          <p:cNvPicPr/>
          <p:nvPr/>
        </p:nvPicPr>
        <p:blipFill rotWithShape="1">
          <a:blip r:embed="rId2">
            <a:extLst/>
          </a:blip>
          <a:srcRect l="602" t="7012" r="602" b="389"/>
          <a:stretch/>
        </p:blipFill>
        <p:spPr>
          <a:xfrm>
            <a:off x="0" y="1034072"/>
            <a:ext cx="10058400" cy="6738328"/>
          </a:xfrm>
          <a:prstGeom prst="rect">
            <a:avLst/>
          </a:prstGeom>
          <a:ln w="12700">
            <a:miter lim="400000"/>
          </a:ln>
        </p:spPr>
      </p:pic>
      <p:sp>
        <p:nvSpPr>
          <p:cNvPr id="2" name="Title 1"/>
          <p:cNvSpPr>
            <a:spLocks noGrp="1"/>
          </p:cNvSpPr>
          <p:nvPr>
            <p:ph type="ctrTitle"/>
          </p:nvPr>
        </p:nvSpPr>
        <p:spPr/>
        <p:txBody>
          <a:bodyPr/>
          <a:lstStyle/>
          <a:p>
            <a:r>
              <a:rPr lang="en-US" dirty="0"/>
              <a:t>Sanford Underground Research Facility</a:t>
            </a:r>
            <a:br>
              <a:rPr lang="en-US" dirty="0"/>
            </a:br>
            <a:r>
              <a:rPr lang="en-US" sz="2400" dirty="0"/>
              <a:t>Dedicated facility for underground scientific research</a:t>
            </a:r>
          </a:p>
        </p:txBody>
      </p:sp>
      <p:sp>
        <p:nvSpPr>
          <p:cNvPr id="13" name="Rectangle 15"/>
          <p:cNvSpPr>
            <a:spLocks noChangeArrowheads="1"/>
          </p:cNvSpPr>
          <p:nvPr/>
        </p:nvSpPr>
        <p:spPr bwMode="auto">
          <a:xfrm>
            <a:off x="-1" y="6369314"/>
            <a:ext cx="4327071" cy="685800"/>
          </a:xfrm>
          <a:prstGeom prst="rect">
            <a:avLst/>
          </a:prstGeom>
          <a:solidFill>
            <a:srgbClr val="009C63">
              <a:alpha val="84705"/>
            </a:srgbClr>
          </a:solidFill>
          <a:ln w="9525">
            <a:noFill/>
            <a:miter lim="800000"/>
            <a:headEnd/>
            <a:tailEnd/>
          </a:ln>
        </p:spPr>
        <p:txBody>
          <a:bodyPr lIns="0" tIns="0" rIns="36573" bIns="0">
            <a:prstTxWarp prst="textNoShape">
              <a:avLst/>
            </a:prstTxWarp>
          </a:bodyPr>
          <a:lstStyle/>
          <a:p>
            <a:pPr marL="36513" algn="ctr" defTabSz="822325">
              <a:tabLst>
                <a:tab pos="468313" algn="l"/>
              </a:tabLst>
            </a:pPr>
            <a:r>
              <a:rPr lang="en-US" sz="2000" b="1" dirty="0">
                <a:solidFill>
                  <a:schemeClr val="bg1"/>
                </a:solidFill>
                <a:effectLst>
                  <a:outerShdw blurRad="38100" dist="38100" dir="2700000" algn="tl" rotWithShape="0">
                    <a:srgbClr val="000000"/>
                  </a:outerShdw>
                </a:effectLst>
                <a:latin typeface="+mj-lt"/>
                <a:sym typeface="Hoefler Text" charset="0"/>
              </a:rPr>
              <a:t>186 acres / 75 ha (surface)</a:t>
            </a:r>
          </a:p>
          <a:p>
            <a:pPr marL="36513" algn="ctr" defTabSz="822325">
              <a:tabLst>
                <a:tab pos="468313" algn="l"/>
              </a:tabLst>
            </a:pPr>
            <a:r>
              <a:rPr lang="en-US" sz="2000" b="1" dirty="0">
                <a:solidFill>
                  <a:schemeClr val="bg1"/>
                </a:solidFill>
                <a:effectLst>
                  <a:outerShdw blurRad="38100" dist="38100" dir="2700000" algn="tl" rotWithShape="0">
                    <a:srgbClr val="000000"/>
                  </a:outerShdw>
                </a:effectLst>
                <a:latin typeface="+mj-lt"/>
                <a:sym typeface="Hoefler Text" charset="0"/>
              </a:rPr>
              <a:t>7700 acres / 3116 ha (underground)</a:t>
            </a:r>
          </a:p>
        </p:txBody>
      </p:sp>
      <p:sp>
        <p:nvSpPr>
          <p:cNvPr id="16" name="Shape 67"/>
          <p:cNvSpPr txBox="1">
            <a:spLocks/>
          </p:cNvSpPr>
          <p:nvPr/>
        </p:nvSpPr>
        <p:spPr>
          <a:xfrm>
            <a:off x="8525933" y="7461336"/>
            <a:ext cx="334453" cy="256699"/>
          </a:xfrm>
          <a:prstGeom prst="rect">
            <a:avLst/>
          </a:prstGeom>
          <a:extLst>
            <a:ext uri="{C572A759-6A51-4108-AA02-DFA0A04FC94B}">
              <ma14:wrappingTextBoxFlag xmlns="" xmlns:ma14="http://schemas.microsoft.com/office/mac/drawingml/2011/main" val="1"/>
            </a:ext>
          </a:extLst>
        </p:spPr>
        <p:txBody>
          <a:bodyPr wrap="square" lIns="0" tIns="0" rIns="0" bIns="0">
            <a:normAutofit/>
          </a:bodyPr>
          <a:lstStyle>
            <a:defPPr>
              <a:defRPr lang="en-US"/>
            </a:defPPr>
            <a:lvl1pPr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1pPr>
            <a:lvl2pPr marL="356875"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2pPr>
            <a:lvl3pPr marL="714994"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3pPr>
            <a:lvl4pPr marL="1073111"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4pPr>
            <a:lvl5pPr marL="1431229"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5pPr>
            <a:lvl6pPr marL="1790589"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6pPr>
            <a:lvl7pPr marL="2148708"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7pPr>
            <a:lvl8pPr marL="2506825"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8pPr>
            <a:lvl9pPr marL="2864944"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9pPr>
          </a:lstStyle>
          <a:p>
            <a:pPr>
              <a:defRPr sz="1800">
                <a:solidFill>
                  <a:srgbClr val="000000"/>
                </a:solidFill>
              </a:defRPr>
            </a:pPr>
            <a:fld id="{86CB4B4D-7CA3-9044-876B-883B54F8677D}" type="slidenum">
              <a:rPr lang="en-US" sz="1300" smtClean="0">
                <a:solidFill>
                  <a:srgbClr val="216924"/>
                </a:solidFill>
              </a:rPr>
              <a:pPr>
                <a:defRPr sz="1800">
                  <a:solidFill>
                    <a:srgbClr val="000000"/>
                  </a:solidFill>
                </a:defRPr>
              </a:pPr>
              <a:t>4</a:t>
            </a:fld>
            <a:endParaRPr lang="en-US" sz="1300">
              <a:solidFill>
                <a:srgbClr val="216924"/>
              </a:solidFill>
            </a:endParaRPr>
          </a:p>
        </p:txBody>
      </p:sp>
      <p:sp>
        <p:nvSpPr>
          <p:cNvPr id="20" name="Shape 72"/>
          <p:cNvSpPr/>
          <p:nvPr/>
        </p:nvSpPr>
        <p:spPr>
          <a:xfrm>
            <a:off x="405034" y="4017821"/>
            <a:ext cx="2033447" cy="368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44450" algn="ctr" defTabSz="822325">
              <a:spcBef>
                <a:spcPts val="1400"/>
              </a:spcBef>
              <a:tabLst>
                <a:tab pos="457200" algn="l"/>
              </a:tabLst>
              <a:defRPr sz="2400" b="1">
                <a:solidFill>
                  <a:srgbClr val="FBFF00"/>
                </a:solidFill>
                <a:effectLst>
                  <a:outerShdw blurRad="114300" dist="50800" dir="2700000" rotWithShape="0">
                    <a:srgbClr val="000000"/>
                  </a:outerShdw>
                </a:effectLst>
                <a:latin typeface="Calibri"/>
                <a:ea typeface="Calibri"/>
                <a:cs typeface="Calibri"/>
                <a:sym typeface="Calibri"/>
              </a:defRPr>
            </a:lvl1pPr>
          </a:lstStyle>
          <a:p>
            <a:pPr lvl="0">
              <a:defRPr sz="1800" b="0">
                <a:solidFill>
                  <a:srgbClr val="000000"/>
                </a:solidFill>
                <a:effectLst/>
              </a:defRPr>
            </a:pPr>
            <a:r>
              <a:rPr sz="2400" b="1">
                <a:solidFill>
                  <a:srgbClr val="FBFF00"/>
                </a:solidFill>
                <a:effectLst>
                  <a:outerShdw blurRad="114300" dist="50800" dir="2700000" rotWithShape="0">
                    <a:srgbClr val="000000"/>
                  </a:outerShdw>
                </a:effectLst>
              </a:rPr>
              <a:t>Visitor Center</a:t>
            </a:r>
          </a:p>
        </p:txBody>
      </p:sp>
      <p:sp>
        <p:nvSpPr>
          <p:cNvPr id="21" name="Shape 73"/>
          <p:cNvSpPr/>
          <p:nvPr/>
        </p:nvSpPr>
        <p:spPr>
          <a:xfrm flipV="1">
            <a:off x="1331193" y="2978377"/>
            <a:ext cx="690102" cy="953843"/>
          </a:xfrm>
          <a:prstGeom prst="line">
            <a:avLst/>
          </a:prstGeom>
          <a:ln w="50800">
            <a:solidFill>
              <a:srgbClr val="FBFF00"/>
            </a:solidFill>
            <a:round/>
            <a:tailEnd type="triangle"/>
          </a:ln>
          <a:effectLst>
            <a:outerShdw blurRad="63500" dist="12699" dir="5400000" rotWithShape="0">
              <a:srgbClr val="808080">
                <a:alpha val="20000"/>
              </a:srgbClr>
            </a:outerShdw>
          </a:effectLst>
        </p:spPr>
        <p:txBody>
          <a:bodyPr lIns="0" tIns="0" rIns="0" bIns="0"/>
          <a:lstStyle/>
          <a:p>
            <a:pPr lvl="0" defTabSz="457200">
              <a:defRPr sz="1200">
                <a:latin typeface="+mn-lt"/>
                <a:ea typeface="+mn-ea"/>
                <a:cs typeface="+mn-cs"/>
                <a:sym typeface="Helvetica"/>
              </a:defRPr>
            </a:pPr>
            <a:endParaRPr/>
          </a:p>
        </p:txBody>
      </p:sp>
      <p:sp>
        <p:nvSpPr>
          <p:cNvPr id="22" name="Shape 74"/>
          <p:cNvSpPr/>
          <p:nvPr/>
        </p:nvSpPr>
        <p:spPr>
          <a:xfrm>
            <a:off x="282277" y="5476137"/>
            <a:ext cx="2033447" cy="4154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44450" defTabSz="822325">
              <a:spcBef>
                <a:spcPts val="1400"/>
              </a:spcBef>
              <a:tabLst>
                <a:tab pos="457200" algn="l"/>
              </a:tabLst>
              <a:defRPr sz="2400" b="1">
                <a:solidFill>
                  <a:srgbClr val="FBFF00"/>
                </a:solidFill>
                <a:effectLst>
                  <a:outerShdw blurRad="114300" dist="50800" dir="2700000" rotWithShape="0">
                    <a:srgbClr val="000000"/>
                  </a:outerShdw>
                </a:effectLst>
                <a:latin typeface="Calibri"/>
                <a:ea typeface="Calibri"/>
                <a:cs typeface="Calibri"/>
                <a:sym typeface="Calibri"/>
              </a:defRPr>
            </a:lvl1pPr>
          </a:lstStyle>
          <a:p>
            <a:pPr lvl="0">
              <a:defRPr sz="1800" b="0">
                <a:solidFill>
                  <a:srgbClr val="000000"/>
                </a:solidFill>
                <a:effectLst/>
              </a:defRPr>
            </a:pPr>
            <a:r>
              <a:rPr sz="2700" b="1" dirty="0">
                <a:solidFill>
                  <a:srgbClr val="FBFF00"/>
                </a:solidFill>
                <a:effectLst>
                  <a:outerShdw blurRad="114300" dist="50800" dir="2700000" rotWithShape="0">
                    <a:srgbClr val="000000"/>
                  </a:outerShdw>
                </a:effectLst>
              </a:rPr>
              <a:t>Ross Complex</a:t>
            </a:r>
          </a:p>
        </p:txBody>
      </p:sp>
      <p:sp>
        <p:nvSpPr>
          <p:cNvPr id="23" name="Shape 75"/>
          <p:cNvSpPr/>
          <p:nvPr/>
        </p:nvSpPr>
        <p:spPr>
          <a:xfrm flipV="1">
            <a:off x="1798150" y="4810683"/>
            <a:ext cx="1022697" cy="618195"/>
          </a:xfrm>
          <a:prstGeom prst="line">
            <a:avLst/>
          </a:prstGeom>
          <a:ln w="50800">
            <a:solidFill>
              <a:srgbClr val="FBFF00"/>
            </a:solidFill>
            <a:round/>
            <a:tailEnd type="triangle"/>
          </a:ln>
          <a:effectLst>
            <a:outerShdw blurRad="63500" dist="12699" dir="5400000" rotWithShape="0">
              <a:srgbClr val="808080">
                <a:alpha val="20000"/>
              </a:srgbClr>
            </a:outerShdw>
          </a:effectLst>
        </p:spPr>
        <p:txBody>
          <a:bodyPr lIns="0" tIns="0" rIns="0" bIns="0"/>
          <a:lstStyle/>
          <a:p>
            <a:pPr lvl="0" defTabSz="457200">
              <a:defRPr sz="1200">
                <a:latin typeface="+mn-lt"/>
                <a:ea typeface="+mn-ea"/>
                <a:cs typeface="+mn-cs"/>
                <a:sym typeface="Helvetica"/>
              </a:defRPr>
            </a:pPr>
            <a:endParaRPr/>
          </a:p>
        </p:txBody>
      </p:sp>
      <p:grpSp>
        <p:nvGrpSpPr>
          <p:cNvPr id="24" name="Group 78"/>
          <p:cNvGrpSpPr/>
          <p:nvPr/>
        </p:nvGrpSpPr>
        <p:grpSpPr>
          <a:xfrm>
            <a:off x="5010550" y="2976740"/>
            <a:ext cx="3290720" cy="905661"/>
            <a:chOff x="-2" y="0"/>
            <a:chExt cx="3290718" cy="905659"/>
          </a:xfrm>
        </p:grpSpPr>
        <p:sp>
          <p:nvSpPr>
            <p:cNvPr id="25" name="Shape 76"/>
            <p:cNvSpPr/>
            <p:nvPr/>
          </p:nvSpPr>
          <p:spPr>
            <a:xfrm>
              <a:off x="1173319" y="486558"/>
              <a:ext cx="2117397" cy="4191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indent="44450" algn="ctr" defTabSz="822325">
                <a:spcBef>
                  <a:spcPts val="1400"/>
                </a:spcBef>
                <a:tabLst>
                  <a:tab pos="457200" algn="l"/>
                </a:tabLst>
                <a:defRPr b="1">
                  <a:solidFill>
                    <a:srgbClr val="FBFF00"/>
                  </a:solidFill>
                  <a:effectLst>
                    <a:outerShdw blurRad="114300" dist="50800" dir="2700000" rotWithShape="0">
                      <a:srgbClr val="000000"/>
                    </a:outerShdw>
                  </a:effectLst>
                  <a:latin typeface="Calibri"/>
                  <a:ea typeface="Calibri"/>
                  <a:cs typeface="Calibri"/>
                  <a:sym typeface="Calibri"/>
                </a:defRPr>
              </a:lvl1pPr>
            </a:lstStyle>
            <a:p>
              <a:pPr lvl="0">
                <a:defRPr sz="1800" b="0">
                  <a:solidFill>
                    <a:srgbClr val="000000"/>
                  </a:solidFill>
                  <a:effectLst/>
                </a:defRPr>
              </a:pPr>
              <a:r>
                <a:rPr sz="2700" b="1" dirty="0">
                  <a:solidFill>
                    <a:srgbClr val="FBFF00"/>
                  </a:solidFill>
                  <a:effectLst>
                    <a:outerShdw blurRad="114300" dist="50800" dir="2700000" rotWithShape="0">
                      <a:srgbClr val="000000"/>
                    </a:outerShdw>
                  </a:effectLst>
                </a:rPr>
                <a:t>Yates Complex</a:t>
              </a:r>
            </a:p>
          </p:txBody>
        </p:sp>
        <p:sp>
          <p:nvSpPr>
            <p:cNvPr id="26" name="Shape 77"/>
            <p:cNvSpPr/>
            <p:nvPr/>
          </p:nvSpPr>
          <p:spPr>
            <a:xfrm flipH="1" flipV="1">
              <a:off x="-2" y="0"/>
              <a:ext cx="1060049" cy="668159"/>
            </a:xfrm>
            <a:prstGeom prst="line">
              <a:avLst/>
            </a:prstGeom>
            <a:noFill/>
            <a:ln w="50800" cap="flat">
              <a:solidFill>
                <a:srgbClr val="FBFF00"/>
              </a:solidFill>
              <a:prstDash val="solid"/>
              <a:round/>
              <a:tailEnd type="triangle" w="med" len="med"/>
            </a:ln>
            <a:effectLst>
              <a:outerShdw blurRad="63500" dist="12699" dir="5400000" rotWithShape="0">
                <a:srgbClr val="808080">
                  <a:alpha val="20000"/>
                </a:srgbClr>
              </a:outerShdw>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5" name="Shape 71"/>
          <p:cNvSpPr/>
          <p:nvPr/>
        </p:nvSpPr>
        <p:spPr>
          <a:xfrm>
            <a:off x="991787" y="1558948"/>
            <a:ext cx="1243312" cy="3683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indent="44450" algn="ctr" defTabSz="822325">
              <a:spcBef>
                <a:spcPts val="1400"/>
              </a:spcBef>
              <a:tabLst>
                <a:tab pos="457200" algn="l"/>
              </a:tabLst>
              <a:defRPr sz="2400" b="1">
                <a:solidFill>
                  <a:srgbClr val="FBFF00"/>
                </a:solidFill>
                <a:effectLst>
                  <a:outerShdw blurRad="114300" dist="50800" dir="2700000" rotWithShape="0">
                    <a:srgbClr val="000000"/>
                  </a:outerShdw>
                </a:effectLst>
                <a:latin typeface="Calibri"/>
                <a:ea typeface="Calibri"/>
                <a:cs typeface="Calibri"/>
                <a:sym typeface="Calibri"/>
              </a:defRPr>
            </a:lvl1pPr>
          </a:lstStyle>
          <a:p>
            <a:pPr lvl="0">
              <a:defRPr sz="1800" b="0">
                <a:solidFill>
                  <a:srgbClr val="000000"/>
                </a:solidFill>
                <a:effectLst/>
              </a:defRPr>
            </a:pPr>
            <a:r>
              <a:rPr sz="2400" b="1" dirty="0">
                <a:solidFill>
                  <a:srgbClr val="FBFF00"/>
                </a:solidFill>
                <a:effectLst>
                  <a:outerShdw blurRad="114300" dist="50800" dir="2700000" rotWithShape="0">
                    <a:srgbClr val="000000"/>
                  </a:outerShdw>
                </a:effectLst>
              </a:rPr>
              <a:t>Open Cut</a:t>
            </a:r>
          </a:p>
        </p:txBody>
      </p:sp>
      <p:sp>
        <p:nvSpPr>
          <p:cNvPr id="14" name="Rectangle 15"/>
          <p:cNvSpPr>
            <a:spLocks noChangeArrowheads="1"/>
          </p:cNvSpPr>
          <p:nvPr/>
        </p:nvSpPr>
        <p:spPr bwMode="auto">
          <a:xfrm>
            <a:off x="5362576" y="4167385"/>
            <a:ext cx="4700791" cy="2887729"/>
          </a:xfrm>
          <a:prstGeom prst="rect">
            <a:avLst/>
          </a:prstGeom>
          <a:solidFill>
            <a:srgbClr val="009C63">
              <a:alpha val="84705"/>
            </a:srgbClr>
          </a:solidFill>
          <a:ln w="9525">
            <a:noFill/>
            <a:miter lim="800000"/>
            <a:headEnd/>
            <a:tailEnd/>
          </a:ln>
        </p:spPr>
        <p:txBody>
          <a:bodyPr lIns="0" tIns="0" rIns="36573" bIns="0">
            <a:prstTxWarp prst="textNoShape">
              <a:avLst/>
            </a:prstTxWarp>
          </a:bodyPr>
          <a:lstStyle/>
          <a:p>
            <a:pPr marL="379413" indent="-342900" defTabSz="822325">
              <a:buFont typeface="Arial" charset="0"/>
              <a:buChar char="•"/>
              <a:tabLst>
                <a:tab pos="468313" algn="l"/>
              </a:tabLst>
            </a:pPr>
            <a:r>
              <a:rPr lang="en-US" sz="2000" b="1" dirty="0">
                <a:solidFill>
                  <a:schemeClr val="bg1"/>
                </a:solidFill>
                <a:effectLst>
                  <a:outerShdw blurRad="38100" dist="38100" dir="2700000" algn="tl" rotWithShape="0">
                    <a:srgbClr val="000000"/>
                  </a:outerShdw>
                </a:effectLst>
                <a:latin typeface="+mj-lt"/>
                <a:sym typeface="Hoefler Text" charset="0"/>
              </a:rPr>
              <a:t>Created by the State of South Dakota with major philanthropic donations from T. Denny Sanford and Barrick Corporation</a:t>
            </a:r>
          </a:p>
          <a:p>
            <a:pPr marL="379413" indent="-342900" defTabSz="822325">
              <a:buFont typeface="Arial" charset="0"/>
              <a:buChar char="•"/>
              <a:tabLst>
                <a:tab pos="468313" algn="l"/>
              </a:tabLst>
            </a:pPr>
            <a:endParaRPr lang="en-US" sz="300" b="1" dirty="0">
              <a:solidFill>
                <a:schemeClr val="bg1"/>
              </a:solidFill>
              <a:effectLst>
                <a:outerShdw blurRad="38100" dist="38100" dir="2700000" algn="tl" rotWithShape="0">
                  <a:srgbClr val="000000"/>
                </a:outerShdw>
              </a:effectLst>
              <a:latin typeface="+mj-lt"/>
              <a:sym typeface="Hoefler Text" charset="0"/>
            </a:endParaRPr>
          </a:p>
          <a:p>
            <a:pPr marL="379413" indent="-342900" defTabSz="822325">
              <a:buFont typeface="Arial" charset="0"/>
              <a:buChar char="•"/>
              <a:tabLst>
                <a:tab pos="468313" algn="l"/>
              </a:tabLst>
            </a:pPr>
            <a:r>
              <a:rPr lang="en-US" sz="2000" b="1" dirty="0">
                <a:solidFill>
                  <a:schemeClr val="bg1"/>
                </a:solidFill>
                <a:effectLst>
                  <a:outerShdw blurRad="38100" dist="38100" dir="2700000" algn="tl" rotWithShape="0">
                    <a:srgbClr val="000000"/>
                  </a:outerShdw>
                </a:effectLst>
                <a:latin typeface="+mj-lt"/>
                <a:sym typeface="Hoefler Text" charset="0"/>
              </a:rPr>
              <a:t>Continued support by the State of South Dakota ($52M through 2016)</a:t>
            </a:r>
          </a:p>
          <a:p>
            <a:pPr marL="379413" indent="-342900" defTabSz="822325">
              <a:buFont typeface="Arial" charset="0"/>
              <a:buChar char="•"/>
              <a:tabLst>
                <a:tab pos="468313" algn="l"/>
              </a:tabLst>
            </a:pPr>
            <a:endParaRPr lang="en-US" sz="300" b="1" dirty="0">
              <a:solidFill>
                <a:schemeClr val="bg1"/>
              </a:solidFill>
              <a:effectLst>
                <a:outerShdw blurRad="38100" dist="38100" dir="2700000" algn="tl" rotWithShape="0">
                  <a:srgbClr val="000000"/>
                </a:outerShdw>
              </a:effectLst>
              <a:latin typeface="+mj-lt"/>
              <a:sym typeface="Hoefler Text" charset="0"/>
            </a:endParaRPr>
          </a:p>
          <a:p>
            <a:pPr marL="379413" indent="-342900" defTabSz="822325">
              <a:buFont typeface="Arial" charset="0"/>
              <a:buChar char="•"/>
              <a:tabLst>
                <a:tab pos="468313" algn="l"/>
              </a:tabLst>
            </a:pPr>
            <a:r>
              <a:rPr lang="en-US" sz="2000" b="1" dirty="0">
                <a:solidFill>
                  <a:schemeClr val="bg1"/>
                </a:solidFill>
                <a:effectLst>
                  <a:outerShdw blurRad="38100" dist="38100" dir="2700000" algn="tl" rotWithShape="0">
                    <a:srgbClr val="000000"/>
                  </a:outerShdw>
                </a:effectLst>
                <a:latin typeface="+mj-lt"/>
                <a:sym typeface="Hoefler Text" charset="0"/>
              </a:rPr>
              <a:t>Operated by the US </a:t>
            </a:r>
            <a:r>
              <a:rPr lang="en-US" sz="2000" b="1" dirty="0" err="1">
                <a:solidFill>
                  <a:schemeClr val="bg1"/>
                </a:solidFill>
                <a:effectLst>
                  <a:outerShdw blurRad="38100" dist="38100" dir="2700000" algn="tl" rotWithShape="0">
                    <a:srgbClr val="000000"/>
                  </a:outerShdw>
                </a:effectLst>
                <a:latin typeface="+mj-lt"/>
                <a:sym typeface="Hoefler Text" charset="0"/>
              </a:rPr>
              <a:t>Dept</a:t>
            </a:r>
            <a:r>
              <a:rPr lang="en-US" sz="2000" b="1" dirty="0">
                <a:solidFill>
                  <a:schemeClr val="bg1"/>
                </a:solidFill>
                <a:effectLst>
                  <a:outerShdw blurRad="38100" dist="38100" dir="2700000" algn="tl" rotWithShape="0">
                    <a:srgbClr val="000000"/>
                  </a:outerShdw>
                </a:effectLst>
                <a:latin typeface="+mj-lt"/>
                <a:sym typeface="Hoefler Text" charset="0"/>
              </a:rPr>
              <a:t> of Energy (HEP), through a subcontract between Fermi Lab and the SDSTA</a:t>
            </a:r>
          </a:p>
          <a:p>
            <a:pPr marL="379413" indent="-342900" defTabSz="822325">
              <a:buFont typeface="Arial" charset="0"/>
              <a:buChar char="•"/>
              <a:tabLst>
                <a:tab pos="468313" algn="l"/>
              </a:tabLst>
            </a:pPr>
            <a:endParaRPr lang="en-US" sz="2000" b="1" dirty="0">
              <a:solidFill>
                <a:schemeClr val="bg1"/>
              </a:solidFill>
              <a:effectLst>
                <a:outerShdw blurRad="38100" dist="38100" dir="2700000" algn="tl" rotWithShape="0">
                  <a:srgbClr val="000000"/>
                </a:outerShdw>
              </a:effectLst>
              <a:latin typeface="+mj-lt"/>
              <a:sym typeface="Hoefler Text" charset="0"/>
            </a:endParaRPr>
          </a:p>
        </p:txBody>
      </p:sp>
    </p:spTree>
    <p:extLst>
      <p:ext uri="{BB962C8B-B14F-4D97-AF65-F5344CB8AC3E}">
        <p14:creationId xmlns:p14="http://schemas.microsoft.com/office/powerpoint/2010/main" val="1466298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1038225"/>
          </a:xfrm>
        </p:spPr>
        <p:txBody>
          <a:bodyPr/>
          <a:lstStyle/>
          <a:p>
            <a:r>
              <a:rPr lang="en-US" dirty="0">
                <a:solidFill>
                  <a:schemeClr val="bg1"/>
                </a:solidFill>
              </a:rPr>
              <a:t>Laboratory Analysis</a:t>
            </a:r>
          </a:p>
        </p:txBody>
      </p:sp>
      <p:sp>
        <p:nvSpPr>
          <p:cNvPr id="5" name="Rectangle 4"/>
          <p:cNvSpPr/>
          <p:nvPr/>
        </p:nvSpPr>
        <p:spPr>
          <a:xfrm>
            <a:off x="0" y="1385292"/>
            <a:ext cx="9737725" cy="5355312"/>
          </a:xfrm>
          <a:prstGeom prst="rect">
            <a:avLst/>
          </a:prstGeom>
        </p:spPr>
        <p:txBody>
          <a:bodyPr wrap="square">
            <a:spAutoFit/>
          </a:bodyPr>
          <a:lstStyle/>
          <a:p>
            <a:pPr marL="457200" indent="-457200">
              <a:buFont typeface="Wingdings" panose="05000000000000000000" pitchFamily="2" charset="2"/>
              <a:buChar char="Ø"/>
            </a:pPr>
            <a:r>
              <a:rPr lang="en-US" sz="1800" dirty="0">
                <a:latin typeface="+mj-lt"/>
              </a:rPr>
              <a:t>Laboratory testing of rock core including uniaxial compression strength tests, tensile strength tests, triaxial compression strength tests, uniaxial creep test, and direct shear tests on joints.</a:t>
            </a:r>
          </a:p>
          <a:p>
            <a:pPr marL="342900" indent="-342900">
              <a:buFont typeface="Wingdings" panose="05000000000000000000" pitchFamily="2" charset="2"/>
              <a:buChar char="Ø"/>
            </a:pPr>
            <a:r>
              <a:rPr lang="en-US" sz="1800" dirty="0">
                <a:latin typeface="+mj-lt"/>
              </a:rPr>
              <a:t> Laboratory chemistry testing of groundwater including pH and conductivity.</a:t>
            </a:r>
          </a:p>
          <a:p>
            <a:pPr marL="457200" indent="-457200">
              <a:buFont typeface="Wingdings" panose="05000000000000000000" pitchFamily="2" charset="2"/>
              <a:buChar char="Ø"/>
            </a:pPr>
            <a:r>
              <a:rPr lang="en-US" sz="1800" dirty="0">
                <a:latin typeface="+mj-lt"/>
              </a:rPr>
              <a:t>Observations of groundwater inflow and long term monitoring of groundwater (shut-in) pressure build-up in boreholes.</a:t>
            </a:r>
          </a:p>
          <a:p>
            <a:pPr marL="457200" indent="-457200">
              <a:buFont typeface="Wingdings" panose="05000000000000000000" pitchFamily="2" charset="2"/>
              <a:buChar char="Ø"/>
            </a:pPr>
            <a:r>
              <a:rPr lang="en-US" sz="1800" dirty="0">
                <a:latin typeface="+mj-lt"/>
              </a:rPr>
              <a:t>The density ranged from 169 </a:t>
            </a:r>
            <a:r>
              <a:rPr lang="en-US" sz="1800" dirty="0" err="1">
                <a:latin typeface="+mj-lt"/>
              </a:rPr>
              <a:t>pcf</a:t>
            </a:r>
            <a:r>
              <a:rPr lang="en-US" sz="1800" dirty="0">
                <a:latin typeface="+mj-lt"/>
              </a:rPr>
              <a:t> (26.5 </a:t>
            </a:r>
            <a:r>
              <a:rPr lang="en-US" sz="1800" dirty="0" err="1">
                <a:latin typeface="+mj-lt"/>
              </a:rPr>
              <a:t>kN</a:t>
            </a:r>
            <a:r>
              <a:rPr lang="en-US" sz="1800" dirty="0">
                <a:latin typeface="+mj-lt"/>
              </a:rPr>
              <a:t>/m3) to 191 </a:t>
            </a:r>
            <a:r>
              <a:rPr lang="en-US" sz="1800" dirty="0" err="1">
                <a:latin typeface="+mj-lt"/>
              </a:rPr>
              <a:t>pcf</a:t>
            </a:r>
            <a:r>
              <a:rPr lang="en-US" sz="1800" dirty="0">
                <a:latin typeface="+mj-lt"/>
              </a:rPr>
              <a:t> (30.0 </a:t>
            </a:r>
            <a:r>
              <a:rPr lang="en-US" sz="1800" dirty="0" err="1">
                <a:latin typeface="+mj-lt"/>
              </a:rPr>
              <a:t>kN</a:t>
            </a:r>
            <a:r>
              <a:rPr lang="en-US" sz="1800" dirty="0">
                <a:latin typeface="+mj-lt"/>
              </a:rPr>
              <a:t>/m3) with a mean of 176 </a:t>
            </a:r>
            <a:r>
              <a:rPr lang="en-US" sz="1800" dirty="0" err="1">
                <a:latin typeface="+mj-lt"/>
              </a:rPr>
              <a:t>pcf</a:t>
            </a:r>
            <a:r>
              <a:rPr lang="en-US" sz="1800" dirty="0">
                <a:latin typeface="+mj-lt"/>
              </a:rPr>
              <a:t> (27.6 </a:t>
            </a:r>
            <a:r>
              <a:rPr lang="en-US" sz="1800" dirty="0" err="1">
                <a:latin typeface="+mj-lt"/>
              </a:rPr>
              <a:t>kN</a:t>
            </a:r>
            <a:r>
              <a:rPr lang="en-US" sz="1800" dirty="0">
                <a:latin typeface="+mj-lt"/>
              </a:rPr>
              <a:t>/m3).  For numerical modeling, a unit weight of 175 </a:t>
            </a:r>
            <a:r>
              <a:rPr lang="en-US" sz="1800" dirty="0" err="1">
                <a:latin typeface="+mj-lt"/>
              </a:rPr>
              <a:t>pcf</a:t>
            </a:r>
            <a:r>
              <a:rPr lang="en-US" sz="1800" dirty="0">
                <a:latin typeface="+mj-lt"/>
              </a:rPr>
              <a:t> (27.5 </a:t>
            </a:r>
            <a:r>
              <a:rPr lang="en-US" sz="1800" dirty="0" err="1">
                <a:latin typeface="+mj-lt"/>
              </a:rPr>
              <a:t>kN</a:t>
            </a:r>
            <a:r>
              <a:rPr lang="en-US" sz="1800" dirty="0">
                <a:latin typeface="+mj-lt"/>
              </a:rPr>
              <a:t>/m3) is recommended. </a:t>
            </a:r>
          </a:p>
          <a:p>
            <a:pPr marL="457200" indent="-457200">
              <a:buFont typeface="Wingdings" panose="05000000000000000000" pitchFamily="2" charset="2"/>
              <a:buChar char="Ø"/>
            </a:pPr>
            <a:r>
              <a:rPr lang="en-US" sz="1800" dirty="0">
                <a:latin typeface="+mj-lt"/>
              </a:rPr>
              <a:t>Twelve UCS tests were performed on the schist and test results ranged between 3.68 </a:t>
            </a:r>
            <a:r>
              <a:rPr lang="en-US" sz="1800" dirty="0" err="1">
                <a:latin typeface="+mj-lt"/>
              </a:rPr>
              <a:t>ksi</a:t>
            </a:r>
            <a:r>
              <a:rPr lang="en-US" sz="1800" dirty="0">
                <a:latin typeface="+mj-lt"/>
              </a:rPr>
              <a:t> (25.4 MPa) up to 17.16 </a:t>
            </a:r>
            <a:r>
              <a:rPr lang="en-US" sz="1800" dirty="0" err="1">
                <a:latin typeface="+mj-lt"/>
              </a:rPr>
              <a:t>ksi</a:t>
            </a:r>
            <a:r>
              <a:rPr lang="en-US" sz="1800" dirty="0">
                <a:latin typeface="+mj-lt"/>
              </a:rPr>
              <a:t> (118.3 MPa). Typically “non-structural” failures ranged between 10.22 </a:t>
            </a:r>
            <a:r>
              <a:rPr lang="en-US" sz="1800" dirty="0" err="1">
                <a:latin typeface="+mj-lt"/>
              </a:rPr>
              <a:t>ksi</a:t>
            </a:r>
            <a:r>
              <a:rPr lang="en-US" sz="1800" dirty="0">
                <a:latin typeface="+mj-lt"/>
              </a:rPr>
              <a:t> (70.5 MPa) and 17.16 </a:t>
            </a:r>
            <a:r>
              <a:rPr lang="en-US" sz="1800" dirty="0" err="1">
                <a:latin typeface="+mj-lt"/>
              </a:rPr>
              <a:t>ksi</a:t>
            </a:r>
            <a:r>
              <a:rPr lang="en-US" sz="1800" dirty="0">
                <a:latin typeface="+mj-lt"/>
              </a:rPr>
              <a:t> (118.3 MPa) while “structural” failures had lower strengths that ranged between 3.68 </a:t>
            </a:r>
            <a:r>
              <a:rPr lang="en-US" sz="1800" dirty="0" err="1">
                <a:latin typeface="+mj-lt"/>
              </a:rPr>
              <a:t>ksi</a:t>
            </a:r>
            <a:r>
              <a:rPr lang="en-US" sz="1800" dirty="0">
                <a:latin typeface="+mj-lt"/>
              </a:rPr>
              <a:t> (25.4 MPa) and 12.87 </a:t>
            </a:r>
            <a:r>
              <a:rPr lang="en-US" sz="1800" dirty="0" err="1">
                <a:latin typeface="+mj-lt"/>
              </a:rPr>
              <a:t>ksi</a:t>
            </a:r>
            <a:r>
              <a:rPr lang="en-US" sz="1800" dirty="0">
                <a:latin typeface="+mj-lt"/>
              </a:rPr>
              <a:t> (88.7 MPa).</a:t>
            </a:r>
          </a:p>
          <a:p>
            <a:pPr marL="457200" indent="-457200">
              <a:buFont typeface="Wingdings" panose="05000000000000000000" pitchFamily="2" charset="2"/>
              <a:buChar char="Ø"/>
            </a:pPr>
            <a:r>
              <a:rPr lang="en-US" sz="1800" dirty="0">
                <a:latin typeface="+mj-lt"/>
              </a:rPr>
              <a:t>It is anticipated that the rock strength of intact rock will typically range between 7 </a:t>
            </a:r>
            <a:r>
              <a:rPr lang="en-US" sz="1800" dirty="0" err="1">
                <a:latin typeface="+mj-lt"/>
              </a:rPr>
              <a:t>ksi</a:t>
            </a:r>
            <a:r>
              <a:rPr lang="en-US" sz="1800" dirty="0">
                <a:latin typeface="+mj-lt"/>
              </a:rPr>
              <a:t> (48.3 MPa) and 18 </a:t>
            </a:r>
            <a:r>
              <a:rPr lang="en-US" sz="1800" dirty="0" err="1">
                <a:latin typeface="+mj-lt"/>
              </a:rPr>
              <a:t>ksi</a:t>
            </a:r>
            <a:r>
              <a:rPr lang="en-US" sz="1800" dirty="0">
                <a:latin typeface="+mj-lt"/>
              </a:rPr>
              <a:t> (124.1 MPa) with the majority of the rock having strength around 13 </a:t>
            </a:r>
            <a:r>
              <a:rPr lang="en-US" sz="1800" dirty="0" err="1">
                <a:latin typeface="+mj-lt"/>
              </a:rPr>
              <a:t>ksi</a:t>
            </a:r>
            <a:r>
              <a:rPr lang="en-US" sz="1800" dirty="0">
                <a:latin typeface="+mj-lt"/>
              </a:rPr>
              <a:t> (89.6 MPa).</a:t>
            </a:r>
          </a:p>
          <a:p>
            <a:pPr marL="457200" indent="-457200">
              <a:buFont typeface="Wingdings" panose="05000000000000000000" pitchFamily="2" charset="2"/>
              <a:buChar char="Ø"/>
            </a:pPr>
            <a:r>
              <a:rPr lang="en-US" sz="1800" dirty="0">
                <a:latin typeface="+mj-lt"/>
              </a:rPr>
              <a:t>Two UCS tests were performed on the rhyolite and indicate a much higher strength when compared to the schist. Test results ranged between 20.26 </a:t>
            </a:r>
            <a:r>
              <a:rPr lang="en-US" sz="1800" dirty="0" err="1">
                <a:latin typeface="+mj-lt"/>
              </a:rPr>
              <a:t>ksi</a:t>
            </a:r>
            <a:r>
              <a:rPr lang="en-US" sz="1800" dirty="0">
                <a:latin typeface="+mj-lt"/>
              </a:rPr>
              <a:t> (139.7 MPa) and 26.46 </a:t>
            </a:r>
            <a:r>
              <a:rPr lang="en-US" sz="1800" dirty="0" err="1">
                <a:latin typeface="+mj-lt"/>
              </a:rPr>
              <a:t>ksi</a:t>
            </a:r>
            <a:r>
              <a:rPr lang="en-US" sz="1800" dirty="0">
                <a:latin typeface="+mj-lt"/>
              </a:rPr>
              <a:t> (182.4 MPa).</a:t>
            </a:r>
          </a:p>
        </p:txBody>
      </p:sp>
    </p:spTree>
    <p:extLst>
      <p:ext uri="{BB962C8B-B14F-4D97-AF65-F5344CB8AC3E}">
        <p14:creationId xmlns:p14="http://schemas.microsoft.com/office/powerpoint/2010/main" val="1269691462"/>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4850L Geotechnical Conclusions</a:t>
            </a:r>
          </a:p>
        </p:txBody>
      </p:sp>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41</a:t>
            </a:fld>
            <a:endParaRPr lang="en-US" dirty="0"/>
          </a:p>
        </p:txBody>
      </p:sp>
      <p:sp>
        <p:nvSpPr>
          <p:cNvPr id="3" name="TextBox 2"/>
          <p:cNvSpPr txBox="1"/>
          <p:nvPr/>
        </p:nvSpPr>
        <p:spPr>
          <a:xfrm>
            <a:off x="1" y="1410622"/>
            <a:ext cx="10058399" cy="5909310"/>
          </a:xfrm>
          <a:prstGeom prst="rect">
            <a:avLst/>
          </a:prstGeom>
          <a:solidFill>
            <a:schemeClr val="bg1"/>
          </a:solidFill>
        </p:spPr>
        <p:txBody>
          <a:bodyPr wrap="square" rtlCol="0">
            <a:spAutoFit/>
          </a:bodyPr>
          <a:lstStyle/>
          <a:p>
            <a:pPr marL="457200" indent="-457200">
              <a:buFont typeface="Wingdings" panose="05000000000000000000" pitchFamily="2" charset="2"/>
              <a:buChar char="Ø"/>
            </a:pPr>
            <a:r>
              <a:rPr lang="en-US" sz="1800" dirty="0"/>
              <a:t>Three distinct rock mass types; </a:t>
            </a:r>
          </a:p>
          <a:p>
            <a:pPr marL="814075" lvl="1" indent="-457200">
              <a:buFont typeface="Wingdings" panose="05000000000000000000" pitchFamily="2" charset="2"/>
              <a:buChar char="ü"/>
            </a:pPr>
            <a:r>
              <a:rPr lang="en-US" sz="1800" dirty="0"/>
              <a:t>Poorman Formation schist member</a:t>
            </a:r>
          </a:p>
          <a:p>
            <a:pPr marL="814075" lvl="1" indent="-457200">
              <a:buFont typeface="Wingdings" panose="05000000000000000000" pitchFamily="2" charset="2"/>
              <a:buChar char="ü"/>
            </a:pPr>
            <a:r>
              <a:rPr lang="en-US" sz="1800" dirty="0"/>
              <a:t>Poorman Formation amphibolite (Yates) member</a:t>
            </a:r>
          </a:p>
          <a:p>
            <a:pPr marL="814075" lvl="1" indent="-457200">
              <a:buFont typeface="Wingdings" panose="05000000000000000000" pitchFamily="2" charset="2"/>
              <a:buChar char="ü"/>
            </a:pPr>
            <a:r>
              <a:rPr lang="en-US" sz="1800" dirty="0"/>
              <a:t>Tertiary-age rhyolite dikes</a:t>
            </a:r>
          </a:p>
          <a:p>
            <a:pPr marL="457200" indent="-457200">
              <a:buFont typeface="Wingdings" panose="05000000000000000000" pitchFamily="2" charset="2"/>
              <a:buChar char="Ø"/>
            </a:pPr>
            <a:r>
              <a:rPr lang="en-US" sz="1800" dirty="0"/>
              <a:t>Poorman Formation rock masses highly deformed, foliated and variously jointed depending on rock type</a:t>
            </a:r>
          </a:p>
          <a:p>
            <a:pPr marL="457200" indent="-457200">
              <a:buFont typeface="Wingdings" panose="05000000000000000000" pitchFamily="2" charset="2"/>
              <a:buChar char="Ø"/>
            </a:pPr>
            <a:r>
              <a:rPr lang="en-US" sz="1800" dirty="0"/>
              <a:t>Rock densities similar for Poorman Formation rocks, rhyolite lighter</a:t>
            </a:r>
          </a:p>
          <a:p>
            <a:pPr marL="457200" indent="-457200">
              <a:buFont typeface="Wingdings" panose="05000000000000000000" pitchFamily="2" charset="2"/>
              <a:buChar char="Ø"/>
            </a:pPr>
            <a:r>
              <a:rPr lang="en-US" sz="1800" dirty="0"/>
              <a:t>Rock strength character varies by rock type, see previous slide</a:t>
            </a:r>
          </a:p>
          <a:p>
            <a:pPr marL="457200" indent="-457200">
              <a:buFont typeface="Wingdings" panose="05000000000000000000" pitchFamily="2" charset="2"/>
              <a:buChar char="Ø"/>
            </a:pPr>
            <a:r>
              <a:rPr lang="en-US" sz="1800" dirty="0"/>
              <a:t>In-Situ Stresses: Sigma 1 sub-vertical and K ratios near parity</a:t>
            </a:r>
          </a:p>
          <a:p>
            <a:pPr marL="457200" lvl="1" indent="-457200">
              <a:buFont typeface="Wingdings" panose="05000000000000000000" pitchFamily="2" charset="2"/>
              <a:buChar char="Ø"/>
            </a:pPr>
            <a:r>
              <a:rPr lang="en-US" sz="1800" dirty="0"/>
              <a:t>Poorman Formation schist member amiable for upright cylinder cavern spans of 66 meter diameter and for mailbox caverns 34 meter spans.  “Heroic” ground support measures are required beyond these limits of standard ground support 16 meter cable bolt lengths</a:t>
            </a:r>
          </a:p>
          <a:p>
            <a:pPr marL="457200" lvl="1" indent="-457200">
              <a:buFont typeface="Wingdings" panose="05000000000000000000" pitchFamily="2" charset="2"/>
              <a:buChar char="Ø"/>
            </a:pPr>
            <a:r>
              <a:rPr lang="en-US" sz="1800" dirty="0"/>
              <a:t>The Poorman Formation Schist is a “very good” to “extremely good” quality rock based on the rock mass characterization performed using the results of the geotechnical exploration program. The rhyolite tends to exhibit lower quality and ranges from “fair” to “very good” quality and is influenced by presence of fracture-born ground water, based on results presented by Golder Associates (2011).</a:t>
            </a:r>
          </a:p>
          <a:p>
            <a:pPr marL="457200" lvl="1" indent="-457200">
              <a:buFont typeface="Wingdings" panose="05000000000000000000" pitchFamily="2" charset="2"/>
              <a:buChar char="Ø"/>
            </a:pPr>
            <a:r>
              <a:rPr lang="en-US" sz="1800" dirty="0"/>
              <a:t>Tertiary-age rhyolite dikes occupy older sheared rock domains, these dikes crosscut all older rock types, and act as through going, joint-controlled water conduits.  Recommend avoiding these domains if possible.</a:t>
            </a:r>
          </a:p>
          <a:p>
            <a:pPr marL="457200" lvl="1" indent="-457200">
              <a:buFont typeface="Wingdings" panose="05000000000000000000" pitchFamily="2" charset="2"/>
              <a:buChar char="Ø"/>
            </a:pPr>
            <a:endParaRPr lang="en-US" sz="1800" dirty="0"/>
          </a:p>
        </p:txBody>
      </p:sp>
    </p:spTree>
    <p:extLst>
      <p:ext uri="{BB962C8B-B14F-4D97-AF65-F5344CB8AC3E}">
        <p14:creationId xmlns:p14="http://schemas.microsoft.com/office/powerpoint/2010/main" val="201613025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058400" cy="1022005"/>
          </a:xfrm>
        </p:spPr>
        <p:txBody>
          <a:bodyPr/>
          <a:lstStyle/>
          <a:p>
            <a:r>
              <a:rPr lang="en-US" sz="3800" dirty="0">
                <a:solidFill>
                  <a:schemeClr val="bg1"/>
                </a:solidFill>
                <a:latin typeface="+mn-lt"/>
              </a:rPr>
              <a:t>Cavern Locations</a:t>
            </a:r>
          </a:p>
        </p:txBody>
      </p:sp>
      <p:pic>
        <p:nvPicPr>
          <p:cNvPr id="7" name="Picture Placeholder 6"/>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6329" y="3755571"/>
            <a:ext cx="7294638" cy="3516497"/>
          </a:xfrm>
          <a:prstGeom prst="rect">
            <a:avLst/>
          </a:prstGeom>
        </p:spPr>
      </p:pic>
      <p:sp>
        <p:nvSpPr>
          <p:cNvPr id="6" name="Slide Number Placeholder 5"/>
          <p:cNvSpPr>
            <a:spLocks noGrp="1"/>
          </p:cNvSpPr>
          <p:nvPr>
            <p:ph type="sldNum" sz="quarter" idx="13"/>
          </p:nvPr>
        </p:nvSpPr>
        <p:spPr/>
        <p:txBody>
          <a:bodyPr/>
          <a:lstStyle/>
          <a:p>
            <a:pPr>
              <a:defRPr/>
            </a:pPr>
            <a:fld id="{C663080B-B7DD-F94E-BF93-E5AF96AB2174}" type="slidenum">
              <a:rPr lang="en-US" smtClean="0"/>
              <a:pPr>
                <a:defRPr/>
              </a:pPr>
              <a:t>42</a:t>
            </a:fld>
            <a:endParaRPr lang="en-US" dirty="0"/>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98003" y="1022003"/>
            <a:ext cx="5460398" cy="3631639"/>
          </a:xfrm>
          <a:prstGeom prst="rect">
            <a:avLst/>
          </a:prstGeom>
        </p:spPr>
      </p:pic>
    </p:spTree>
    <p:extLst>
      <p:ext uri="{BB962C8B-B14F-4D97-AF65-F5344CB8AC3E}">
        <p14:creationId xmlns:p14="http://schemas.microsoft.com/office/powerpoint/2010/main" val="2362571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Upright Cylinder Trade Study Conclusions</a:t>
            </a:r>
          </a:p>
        </p:txBody>
      </p:sp>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43</a:t>
            </a:fld>
            <a:endParaRPr lang="en-US" dirty="0"/>
          </a:p>
        </p:txBody>
      </p:sp>
      <p:grpSp>
        <p:nvGrpSpPr>
          <p:cNvPr id="8" name="Group 7"/>
          <p:cNvGrpSpPr/>
          <p:nvPr/>
        </p:nvGrpSpPr>
        <p:grpSpPr>
          <a:xfrm>
            <a:off x="2016576" y="1041790"/>
            <a:ext cx="8076846" cy="6283264"/>
            <a:chOff x="310241" y="1048265"/>
            <a:chExt cx="7414663" cy="5434178"/>
          </a:xfrm>
        </p:grpSpPr>
        <p:pic>
          <p:nvPicPr>
            <p:cNvPr id="5" name="Picture 4"/>
            <p:cNvPicPr>
              <a:picLocks noChangeAspect="1"/>
            </p:cNvPicPr>
            <p:nvPr/>
          </p:nvPicPr>
          <p:blipFill>
            <a:blip r:embed="rId2"/>
            <a:stretch>
              <a:fillRect/>
            </a:stretch>
          </p:blipFill>
          <p:spPr>
            <a:xfrm>
              <a:off x="506184" y="1048265"/>
              <a:ext cx="7218720" cy="3203298"/>
            </a:xfrm>
            <a:prstGeom prst="rect">
              <a:avLst/>
            </a:prstGeom>
          </p:spPr>
        </p:pic>
        <p:pic>
          <p:nvPicPr>
            <p:cNvPr id="6" name="Picture 5"/>
            <p:cNvPicPr>
              <a:picLocks noChangeAspect="1"/>
            </p:cNvPicPr>
            <p:nvPr/>
          </p:nvPicPr>
          <p:blipFill rotWithShape="1">
            <a:blip r:embed="rId3"/>
            <a:srcRect t="10516" r="3200"/>
            <a:stretch/>
          </p:blipFill>
          <p:spPr>
            <a:xfrm>
              <a:off x="310241" y="3739243"/>
              <a:ext cx="7414663" cy="2743200"/>
            </a:xfrm>
            <a:prstGeom prst="rect">
              <a:avLst/>
            </a:prstGeom>
          </p:spPr>
        </p:pic>
      </p:grpSp>
      <p:pic>
        <p:nvPicPr>
          <p:cNvPr id="13" name="Picture 12"/>
          <p:cNvPicPr>
            <a:picLocks noChangeAspect="1"/>
          </p:cNvPicPr>
          <p:nvPr/>
        </p:nvPicPr>
        <p:blipFill rotWithShape="1">
          <a:blip r:embed="rId4"/>
          <a:srcRect r="5953"/>
          <a:stretch/>
        </p:blipFill>
        <p:spPr>
          <a:xfrm>
            <a:off x="0" y="1573778"/>
            <a:ext cx="2579914" cy="1219754"/>
          </a:xfrm>
          <a:prstGeom prst="rect">
            <a:avLst/>
          </a:prstGeom>
        </p:spPr>
      </p:pic>
    </p:spTree>
    <p:extLst>
      <p:ext uri="{BB962C8B-B14F-4D97-AF65-F5344CB8AC3E}">
        <p14:creationId xmlns:p14="http://schemas.microsoft.com/office/powerpoint/2010/main" val="23686926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44</a:t>
            </a:fld>
            <a:endParaRPr lang="en-US" dirty="0"/>
          </a:p>
        </p:txBody>
      </p:sp>
      <p:pic>
        <p:nvPicPr>
          <p:cNvPr id="4" name="Picture 3"/>
          <p:cNvPicPr>
            <a:picLocks noChangeAspect="1"/>
          </p:cNvPicPr>
          <p:nvPr/>
        </p:nvPicPr>
        <p:blipFill rotWithShape="1">
          <a:blip r:embed="rId2"/>
          <a:srcRect b="5179"/>
          <a:stretch/>
        </p:blipFill>
        <p:spPr>
          <a:xfrm>
            <a:off x="861830" y="1041790"/>
            <a:ext cx="8546323" cy="6257081"/>
          </a:xfrm>
          <a:prstGeom prst="rect">
            <a:avLst/>
          </a:prstGeom>
        </p:spPr>
      </p:pic>
      <p:sp>
        <p:nvSpPr>
          <p:cNvPr id="7" name="Title 1"/>
          <p:cNvSpPr>
            <a:spLocks noGrp="1"/>
          </p:cNvSpPr>
          <p:nvPr>
            <p:ph type="title"/>
          </p:nvPr>
        </p:nvSpPr>
        <p:spPr/>
        <p:txBody>
          <a:bodyPr/>
          <a:lstStyle/>
          <a:p>
            <a:r>
              <a:rPr lang="en-US" dirty="0"/>
              <a:t>Upright Cylinder Trade Study Conclusions</a:t>
            </a:r>
          </a:p>
        </p:txBody>
      </p:sp>
    </p:spTree>
    <p:extLst>
      <p:ext uri="{BB962C8B-B14F-4D97-AF65-F5344CB8AC3E}">
        <p14:creationId xmlns:p14="http://schemas.microsoft.com/office/powerpoint/2010/main" val="137393046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45</a:t>
            </a:fld>
            <a:endParaRPr lang="en-US" dirty="0"/>
          </a:p>
        </p:txBody>
      </p:sp>
      <p:pic>
        <p:nvPicPr>
          <p:cNvPr id="4" name="Picture 3"/>
          <p:cNvPicPr>
            <a:picLocks noChangeAspect="1"/>
          </p:cNvPicPr>
          <p:nvPr/>
        </p:nvPicPr>
        <p:blipFill rotWithShape="1">
          <a:blip r:embed="rId2"/>
          <a:srcRect b="5784"/>
          <a:stretch/>
        </p:blipFill>
        <p:spPr>
          <a:xfrm>
            <a:off x="0" y="1041790"/>
            <a:ext cx="10052355" cy="6044810"/>
          </a:xfrm>
          <a:prstGeom prst="rect">
            <a:avLst/>
          </a:prstGeom>
        </p:spPr>
      </p:pic>
      <p:sp>
        <p:nvSpPr>
          <p:cNvPr id="7" name="Title 1"/>
          <p:cNvSpPr>
            <a:spLocks noGrp="1"/>
          </p:cNvSpPr>
          <p:nvPr>
            <p:ph type="title"/>
          </p:nvPr>
        </p:nvSpPr>
        <p:spPr/>
        <p:txBody>
          <a:bodyPr/>
          <a:lstStyle/>
          <a:p>
            <a:r>
              <a:rPr lang="en-US" dirty="0"/>
              <a:t>Upright Cylinder Trade Study Conclusions</a:t>
            </a:r>
          </a:p>
        </p:txBody>
      </p:sp>
    </p:spTree>
    <p:extLst>
      <p:ext uri="{BB962C8B-B14F-4D97-AF65-F5344CB8AC3E}">
        <p14:creationId xmlns:p14="http://schemas.microsoft.com/office/powerpoint/2010/main" val="230204566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THEIA BOE Assumptions</a:t>
            </a:r>
          </a:p>
        </p:txBody>
      </p:sp>
      <p:sp>
        <p:nvSpPr>
          <p:cNvPr id="10" name="Slide Number Placeholder 9"/>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7AA871-007F-411B-8699-8F6433A3AA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0" y="1895929"/>
            <a:ext cx="10090203" cy="3000821"/>
          </a:xfrm>
          <a:prstGeom prst="rect">
            <a:avLst/>
          </a:prstGeom>
          <a:noFill/>
        </p:spPr>
        <p:txBody>
          <a:bodyPr wrap="square" rtlCol="0">
            <a:spAutoFit/>
          </a:bodyPr>
          <a:lstStyle/>
          <a:p>
            <a:r>
              <a:rPr lang="en-US" dirty="0"/>
              <a:t>Disclaimer:</a:t>
            </a:r>
          </a:p>
          <a:p>
            <a:endParaRPr lang="en-US" dirty="0"/>
          </a:p>
          <a:p>
            <a:r>
              <a:rPr lang="en-US"/>
              <a:t>The following </a:t>
            </a:r>
            <a:r>
              <a:rPr lang="en-US" dirty="0"/>
              <a:t>BOE is an initial, high-level design and cost</a:t>
            </a:r>
          </a:p>
          <a:p>
            <a:r>
              <a:rPr lang="en-US" dirty="0"/>
              <a:t>estimate premised upon SURF’s current level of understanding</a:t>
            </a:r>
          </a:p>
          <a:p>
            <a:r>
              <a:rPr lang="en-US" dirty="0"/>
              <a:t>of the THEIA Project requirements.  It is known that further </a:t>
            </a:r>
          </a:p>
          <a:p>
            <a:r>
              <a:rPr lang="en-US" dirty="0"/>
              <a:t>maturation of project related requirements will significantly alter</a:t>
            </a:r>
          </a:p>
          <a:p>
            <a:r>
              <a:rPr lang="en-US" dirty="0"/>
              <a:t>cost and schedule estimates.</a:t>
            </a:r>
          </a:p>
        </p:txBody>
      </p:sp>
    </p:spTree>
    <p:extLst>
      <p:ext uri="{BB962C8B-B14F-4D97-AF65-F5344CB8AC3E}">
        <p14:creationId xmlns:p14="http://schemas.microsoft.com/office/powerpoint/2010/main" val="42931836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THEIA Project BOE Design</a:t>
            </a:r>
          </a:p>
        </p:txBody>
      </p:sp>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47</a:t>
            </a:fld>
            <a:endParaRPr lang="en-US" dirty="0"/>
          </a:p>
        </p:txBody>
      </p:sp>
      <p:pic>
        <p:nvPicPr>
          <p:cNvPr id="7" name="Picture 6"/>
          <p:cNvPicPr>
            <a:picLocks noChangeAspect="1"/>
          </p:cNvPicPr>
          <p:nvPr/>
        </p:nvPicPr>
        <p:blipFill>
          <a:blip r:embed="rId2"/>
          <a:stretch>
            <a:fillRect/>
          </a:stretch>
        </p:blipFill>
        <p:spPr>
          <a:xfrm>
            <a:off x="1523699" y="1041790"/>
            <a:ext cx="6363001" cy="6737295"/>
          </a:xfrm>
          <a:prstGeom prst="rect">
            <a:avLst/>
          </a:prstGeom>
        </p:spPr>
      </p:pic>
      <p:grpSp>
        <p:nvGrpSpPr>
          <p:cNvPr id="5" name="Group 4"/>
          <p:cNvGrpSpPr/>
          <p:nvPr/>
        </p:nvGrpSpPr>
        <p:grpSpPr>
          <a:xfrm>
            <a:off x="1" y="1048475"/>
            <a:ext cx="10058400" cy="6730610"/>
            <a:chOff x="1" y="1048475"/>
            <a:chExt cx="10058400" cy="6730610"/>
          </a:xfrm>
        </p:grpSpPr>
        <p:pic>
          <p:nvPicPr>
            <p:cNvPr id="9" name="Picture 8"/>
            <p:cNvPicPr>
              <a:picLocks noChangeAspect="1"/>
            </p:cNvPicPr>
            <p:nvPr/>
          </p:nvPicPr>
          <p:blipFill rotWithShape="1">
            <a:blip r:embed="rId2"/>
            <a:srcRect l="1372" r="24464" b="53130"/>
            <a:stretch/>
          </p:blipFill>
          <p:spPr>
            <a:xfrm>
              <a:off x="1" y="1048475"/>
              <a:ext cx="10058400" cy="6730610"/>
            </a:xfrm>
            <a:prstGeom prst="rect">
              <a:avLst/>
            </a:prstGeom>
          </p:spPr>
        </p:pic>
        <p:sp>
          <p:nvSpPr>
            <p:cNvPr id="3" name="TextBox 2"/>
            <p:cNvSpPr txBox="1"/>
            <p:nvPr/>
          </p:nvSpPr>
          <p:spPr>
            <a:xfrm>
              <a:off x="734785" y="1920294"/>
              <a:ext cx="3118758" cy="2308324"/>
            </a:xfrm>
            <a:prstGeom prst="rect">
              <a:avLst/>
            </a:prstGeom>
            <a:solidFill>
              <a:schemeClr val="bg1"/>
            </a:solidFill>
          </p:spPr>
          <p:txBody>
            <a:bodyPr wrap="square" rtlCol="0">
              <a:spAutoFit/>
            </a:bodyPr>
            <a:lstStyle/>
            <a:p>
              <a:r>
                <a:rPr lang="en-US" sz="2400" dirty="0"/>
                <a:t>Proposed THEIA location constrained by ventilation and logistical issues, not geotechnical considerations </a:t>
              </a:r>
            </a:p>
          </p:txBody>
        </p:sp>
      </p:grpSp>
    </p:spTree>
    <p:extLst>
      <p:ext uri="{BB962C8B-B14F-4D97-AF65-F5344CB8AC3E}">
        <p14:creationId xmlns:p14="http://schemas.microsoft.com/office/powerpoint/2010/main" val="383232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THEIA Project BOE Design</a:t>
            </a:r>
            <a:endParaRPr lang="en-US" sz="2400" dirty="0"/>
          </a:p>
        </p:txBody>
      </p:sp>
      <p:sp>
        <p:nvSpPr>
          <p:cNvPr id="16" name="Shape 67"/>
          <p:cNvSpPr txBox="1">
            <a:spLocks/>
          </p:cNvSpPr>
          <p:nvPr/>
        </p:nvSpPr>
        <p:spPr>
          <a:xfrm>
            <a:off x="8525933" y="7461336"/>
            <a:ext cx="334453" cy="256699"/>
          </a:xfrm>
          <a:prstGeom prst="rect">
            <a:avLst/>
          </a:prstGeom>
          <a:extLst>
            <a:ext uri="{C572A759-6A51-4108-AA02-DFA0A04FC94B}">
              <ma14:wrappingTextBoxFlag xmlns="" xmlns:ma14="http://schemas.microsoft.com/office/mac/drawingml/2011/main" val="1"/>
            </a:ext>
          </a:extLst>
        </p:spPr>
        <p:txBody>
          <a:bodyPr wrap="square" lIns="0" tIns="0" rIns="0" bIns="0">
            <a:normAutofit/>
          </a:bodyPr>
          <a:lstStyle>
            <a:defPPr>
              <a:defRPr lang="en-US"/>
            </a:defPPr>
            <a:lvl1pPr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1pPr>
            <a:lvl2pPr marL="356875"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2pPr>
            <a:lvl3pPr marL="714994"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3pPr>
            <a:lvl4pPr marL="1073111"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4pPr>
            <a:lvl5pPr marL="1431229"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5pPr>
            <a:lvl6pPr marL="1790589"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6pPr>
            <a:lvl7pPr marL="2148708"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7pPr>
            <a:lvl8pPr marL="2506825"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8pPr>
            <a:lvl9pPr marL="2864944"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9pPr>
          </a:lstStyle>
          <a:p>
            <a:pPr>
              <a:defRPr sz="1800">
                <a:solidFill>
                  <a:srgbClr val="000000"/>
                </a:solidFill>
              </a:defRPr>
            </a:pPr>
            <a:fld id="{86CB4B4D-7CA3-9044-876B-883B54F8677D}" type="slidenum">
              <a:rPr lang="en-US" sz="1300" smtClean="0">
                <a:solidFill>
                  <a:srgbClr val="216924"/>
                </a:solidFill>
              </a:rPr>
              <a:pPr>
                <a:defRPr sz="1800">
                  <a:solidFill>
                    <a:srgbClr val="000000"/>
                  </a:solidFill>
                </a:defRPr>
              </a:pPr>
              <a:t>48</a:t>
            </a:fld>
            <a:endParaRPr lang="en-US" sz="1300">
              <a:solidFill>
                <a:srgbClr val="216924"/>
              </a:solidFill>
            </a:endParaRPr>
          </a:p>
        </p:txBody>
      </p:sp>
      <p:pic>
        <p:nvPicPr>
          <p:cNvPr id="10" name="Picture 9"/>
          <p:cNvPicPr>
            <a:picLocks noChangeAspect="1"/>
          </p:cNvPicPr>
          <p:nvPr/>
        </p:nvPicPr>
        <p:blipFill>
          <a:blip r:embed="rId2"/>
          <a:stretch>
            <a:fillRect/>
          </a:stretch>
        </p:blipFill>
        <p:spPr>
          <a:xfrm>
            <a:off x="1357461" y="1057287"/>
            <a:ext cx="7190127" cy="6255024"/>
          </a:xfrm>
          <a:prstGeom prst="rect">
            <a:avLst/>
          </a:prstGeom>
        </p:spPr>
      </p:pic>
      <p:sp>
        <p:nvSpPr>
          <p:cNvPr id="11" name="TextBox 10"/>
          <p:cNvSpPr txBox="1"/>
          <p:nvPr/>
        </p:nvSpPr>
        <p:spPr>
          <a:xfrm>
            <a:off x="1377030" y="1687285"/>
            <a:ext cx="1198530" cy="892552"/>
          </a:xfrm>
          <a:prstGeom prst="rect">
            <a:avLst/>
          </a:prstGeom>
          <a:solidFill>
            <a:schemeClr val="bg1"/>
          </a:solidFill>
        </p:spPr>
        <p:txBody>
          <a:bodyPr wrap="square" rtlCol="0">
            <a:spAutoFit/>
          </a:bodyPr>
          <a:lstStyle/>
          <a:p>
            <a:pPr algn="ctr"/>
            <a:r>
              <a:rPr lang="en-US" sz="1300" b="1" dirty="0"/>
              <a:t>Dome plus</a:t>
            </a:r>
          </a:p>
          <a:p>
            <a:pPr algn="ctr"/>
            <a:r>
              <a:rPr lang="en-US" sz="1300" b="1" dirty="0"/>
              <a:t>Access Drift</a:t>
            </a:r>
          </a:p>
          <a:p>
            <a:pPr algn="ctr"/>
            <a:r>
              <a:rPr lang="en-US" sz="1300" b="1" dirty="0"/>
              <a:t>Height</a:t>
            </a:r>
          </a:p>
          <a:p>
            <a:pPr algn="ctr"/>
            <a:r>
              <a:rPr lang="en-US" sz="1300" b="1" dirty="0"/>
              <a:t>17 meters</a:t>
            </a:r>
          </a:p>
        </p:txBody>
      </p:sp>
      <p:sp>
        <p:nvSpPr>
          <p:cNvPr id="14" name="TextBox 13"/>
          <p:cNvSpPr txBox="1"/>
          <p:nvPr/>
        </p:nvSpPr>
        <p:spPr>
          <a:xfrm>
            <a:off x="3717472" y="6656613"/>
            <a:ext cx="1143262" cy="338554"/>
          </a:xfrm>
          <a:prstGeom prst="rect">
            <a:avLst/>
          </a:prstGeom>
          <a:solidFill>
            <a:schemeClr val="bg1"/>
          </a:solidFill>
        </p:spPr>
        <p:txBody>
          <a:bodyPr wrap="none" rtlCol="0">
            <a:spAutoFit/>
          </a:bodyPr>
          <a:lstStyle/>
          <a:p>
            <a:r>
              <a:rPr lang="en-US" sz="1600" b="1" dirty="0"/>
              <a:t>46 meters</a:t>
            </a:r>
          </a:p>
        </p:txBody>
      </p:sp>
      <p:sp>
        <p:nvSpPr>
          <p:cNvPr id="15" name="TextBox 14"/>
          <p:cNvSpPr txBox="1"/>
          <p:nvPr/>
        </p:nvSpPr>
        <p:spPr>
          <a:xfrm>
            <a:off x="8140337" y="2309714"/>
            <a:ext cx="814647" cy="276999"/>
          </a:xfrm>
          <a:prstGeom prst="rect">
            <a:avLst/>
          </a:prstGeom>
          <a:solidFill>
            <a:schemeClr val="bg1"/>
          </a:solidFill>
        </p:spPr>
        <p:txBody>
          <a:bodyPr wrap="none" rtlCol="0">
            <a:spAutoFit/>
          </a:bodyPr>
          <a:lstStyle/>
          <a:p>
            <a:r>
              <a:rPr lang="en-US" sz="1200" b="1" dirty="0"/>
              <a:t>6 meters</a:t>
            </a:r>
          </a:p>
        </p:txBody>
      </p:sp>
      <p:sp>
        <p:nvSpPr>
          <p:cNvPr id="17" name="TextBox 16"/>
          <p:cNvSpPr txBox="1"/>
          <p:nvPr/>
        </p:nvSpPr>
        <p:spPr>
          <a:xfrm>
            <a:off x="1398816" y="4123844"/>
            <a:ext cx="1143262" cy="830997"/>
          </a:xfrm>
          <a:prstGeom prst="rect">
            <a:avLst/>
          </a:prstGeom>
          <a:solidFill>
            <a:schemeClr val="bg1"/>
          </a:solidFill>
        </p:spPr>
        <p:txBody>
          <a:bodyPr wrap="none" rtlCol="0">
            <a:spAutoFit/>
          </a:bodyPr>
          <a:lstStyle/>
          <a:p>
            <a:endParaRPr lang="en-US" sz="1600" b="1" dirty="0"/>
          </a:p>
          <a:p>
            <a:r>
              <a:rPr lang="en-US" sz="1600" b="1" dirty="0"/>
              <a:t>40 meters</a:t>
            </a:r>
          </a:p>
          <a:p>
            <a:endParaRPr lang="en-US" sz="1600" b="1" dirty="0"/>
          </a:p>
        </p:txBody>
      </p:sp>
      <p:cxnSp>
        <p:nvCxnSpPr>
          <p:cNvPr id="18" name="Straight Connector 17"/>
          <p:cNvCxnSpPr/>
          <p:nvPr/>
        </p:nvCxnSpPr>
        <p:spPr bwMode="auto">
          <a:xfrm>
            <a:off x="8033657" y="2173218"/>
            <a:ext cx="1028700" cy="0"/>
          </a:xfrm>
          <a:prstGeom prst="line">
            <a:avLst/>
          </a:prstGeom>
          <a:solidFill>
            <a:srgbClr val="BBE0E3"/>
          </a:solidFill>
          <a:ln w="25400" cap="flat" cmpd="sng" algn="ctr">
            <a:solidFill>
              <a:srgbClr val="000000"/>
            </a:solidFill>
            <a:prstDash val="solid"/>
            <a:round/>
            <a:headEnd type="none" w="med" len="med"/>
            <a:tailEnd type="none" w="med" len="med"/>
          </a:ln>
          <a:effectLst/>
        </p:spPr>
      </p:cxnSp>
      <p:cxnSp>
        <p:nvCxnSpPr>
          <p:cNvPr id="19" name="Straight Connector 18"/>
          <p:cNvCxnSpPr/>
          <p:nvPr/>
        </p:nvCxnSpPr>
        <p:spPr bwMode="auto">
          <a:xfrm>
            <a:off x="8006443" y="2722258"/>
            <a:ext cx="1028700" cy="0"/>
          </a:xfrm>
          <a:prstGeom prst="line">
            <a:avLst/>
          </a:prstGeom>
          <a:solidFill>
            <a:srgbClr val="BBE0E3"/>
          </a:solidFill>
          <a:ln w="25400" cap="flat" cmpd="sng" algn="ctr">
            <a:solidFill>
              <a:srgbClr val="000000"/>
            </a:solidFill>
            <a:prstDash val="solid"/>
            <a:round/>
            <a:headEnd type="none" w="med" len="med"/>
            <a:tailEnd type="none" w="med" len="med"/>
          </a:ln>
          <a:effectLst/>
        </p:spPr>
      </p:cxnSp>
      <p:cxnSp>
        <p:nvCxnSpPr>
          <p:cNvPr id="24" name="Straight Arrow Connector 23"/>
          <p:cNvCxnSpPr/>
          <p:nvPr/>
        </p:nvCxnSpPr>
        <p:spPr bwMode="auto">
          <a:xfrm flipV="1">
            <a:off x="8548007" y="2176041"/>
            <a:ext cx="5684" cy="181263"/>
          </a:xfrm>
          <a:prstGeom prst="straightConnector1">
            <a:avLst/>
          </a:prstGeom>
          <a:solidFill>
            <a:srgbClr val="BBE0E3"/>
          </a:solidFill>
          <a:ln w="9525" cap="flat" cmpd="sng" algn="ctr">
            <a:solidFill>
              <a:srgbClr val="000000"/>
            </a:solidFill>
            <a:prstDash val="solid"/>
            <a:round/>
            <a:headEnd type="none" w="med" len="med"/>
            <a:tailEnd type="triangle"/>
          </a:ln>
          <a:effectLst/>
        </p:spPr>
      </p:cxnSp>
      <p:cxnSp>
        <p:nvCxnSpPr>
          <p:cNvPr id="26" name="Straight Arrow Connector 25"/>
          <p:cNvCxnSpPr/>
          <p:nvPr/>
        </p:nvCxnSpPr>
        <p:spPr bwMode="auto">
          <a:xfrm>
            <a:off x="8548007" y="2526582"/>
            <a:ext cx="0" cy="172526"/>
          </a:xfrm>
          <a:prstGeom prst="straightConnector1">
            <a:avLst/>
          </a:prstGeom>
          <a:solidFill>
            <a:srgbClr val="BBE0E3"/>
          </a:solidFill>
          <a:ln w="9525" cap="flat" cmpd="sng" algn="ctr">
            <a:solidFill>
              <a:srgbClr val="000000"/>
            </a:solidFill>
            <a:prstDash val="solid"/>
            <a:round/>
            <a:headEnd type="none" w="med" len="med"/>
            <a:tailEnd type="triangle"/>
          </a:ln>
          <a:effectLst/>
        </p:spPr>
      </p:cxnSp>
      <p:sp>
        <p:nvSpPr>
          <p:cNvPr id="31" name="Oval 30"/>
          <p:cNvSpPr/>
          <p:nvPr/>
        </p:nvSpPr>
        <p:spPr bwMode="auto">
          <a:xfrm>
            <a:off x="2451049" y="2236470"/>
            <a:ext cx="191186" cy="300862"/>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400" b="0" i="0" u="none" strike="noStrike" cap="none" normalizeH="0" baseline="0">
              <a:ln>
                <a:noFill/>
              </a:ln>
              <a:solidFill>
                <a:srgbClr val="000000"/>
              </a:solidFill>
              <a:effectLst/>
              <a:latin typeface="Arial" pitchFamily="-112" charset="0"/>
              <a:ea typeface="ヒラギノ角ゴ ProN W3" pitchFamily="-112" charset="-128"/>
              <a:cs typeface="ヒラギノ角ゴ ProN W3" pitchFamily="-112" charset="-128"/>
              <a:sym typeface="Arial" pitchFamily="-112" charset="0"/>
            </a:endParaRPr>
          </a:p>
        </p:txBody>
      </p:sp>
      <p:sp>
        <p:nvSpPr>
          <p:cNvPr id="3" name="Rectangle 2"/>
          <p:cNvSpPr/>
          <p:nvPr/>
        </p:nvSpPr>
        <p:spPr bwMode="auto">
          <a:xfrm>
            <a:off x="5764192" y="2066388"/>
            <a:ext cx="296299" cy="608232"/>
          </a:xfrm>
          <a:prstGeom prst="rect">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400" b="0" i="0" u="none" strike="noStrike" cap="none" normalizeH="0" baseline="0">
              <a:ln>
                <a:noFill/>
              </a:ln>
              <a:solidFill>
                <a:srgbClr val="000000"/>
              </a:solidFill>
              <a:effectLst/>
              <a:latin typeface="Arial" pitchFamily="-112" charset="0"/>
              <a:ea typeface="ヒラギノ角ゴ ProN W3" pitchFamily="-112" charset="-128"/>
              <a:cs typeface="ヒラギノ角ゴ ProN W3" pitchFamily="-112" charset="-128"/>
              <a:sym typeface="Arial" pitchFamily="-112" charset="0"/>
            </a:endParaRPr>
          </a:p>
        </p:txBody>
      </p:sp>
      <p:pic>
        <p:nvPicPr>
          <p:cNvPr id="22" name="Picture 21"/>
          <p:cNvPicPr>
            <a:picLocks noChangeAspect="1"/>
          </p:cNvPicPr>
          <p:nvPr/>
        </p:nvPicPr>
        <p:blipFill rotWithShape="1">
          <a:blip r:embed="rId2"/>
          <a:srcRect l="19991" t="20816" r="76237" b="73337"/>
          <a:stretch/>
        </p:blipFill>
        <p:spPr>
          <a:xfrm>
            <a:off x="2597634" y="2123238"/>
            <a:ext cx="602999" cy="591128"/>
          </a:xfrm>
          <a:prstGeom prst="rect">
            <a:avLst/>
          </a:prstGeom>
        </p:spPr>
      </p:pic>
      <p:pic>
        <p:nvPicPr>
          <p:cNvPr id="28" name="Picture 27"/>
          <p:cNvPicPr>
            <a:picLocks noChangeAspect="1"/>
          </p:cNvPicPr>
          <p:nvPr/>
        </p:nvPicPr>
        <p:blipFill rotWithShape="1">
          <a:blip r:embed="rId2"/>
          <a:srcRect l="19810" t="3427" r="36526" b="82018"/>
          <a:stretch/>
        </p:blipFill>
        <p:spPr>
          <a:xfrm>
            <a:off x="2590381" y="1140751"/>
            <a:ext cx="3330778" cy="952718"/>
          </a:xfrm>
          <a:prstGeom prst="rect">
            <a:avLst/>
          </a:prstGeom>
        </p:spPr>
      </p:pic>
      <p:pic>
        <p:nvPicPr>
          <p:cNvPr id="29" name="Picture 28"/>
          <p:cNvPicPr>
            <a:picLocks noChangeAspect="1"/>
          </p:cNvPicPr>
          <p:nvPr/>
        </p:nvPicPr>
        <p:blipFill rotWithShape="1">
          <a:blip r:embed="rId2"/>
          <a:srcRect l="19991" t="20816" r="76237" b="73337"/>
          <a:stretch/>
        </p:blipFill>
        <p:spPr>
          <a:xfrm>
            <a:off x="2590381" y="2066388"/>
            <a:ext cx="602999" cy="591128"/>
          </a:xfrm>
          <a:prstGeom prst="rect">
            <a:avLst/>
          </a:prstGeom>
        </p:spPr>
      </p:pic>
      <p:pic>
        <p:nvPicPr>
          <p:cNvPr id="35" name="Picture 34"/>
          <p:cNvPicPr>
            <a:picLocks noChangeAspect="1"/>
          </p:cNvPicPr>
          <p:nvPr/>
        </p:nvPicPr>
        <p:blipFill rotWithShape="1">
          <a:blip r:embed="rId2"/>
          <a:srcRect l="19991" t="20816" r="76237" b="73337"/>
          <a:stretch/>
        </p:blipFill>
        <p:spPr>
          <a:xfrm flipV="1">
            <a:off x="3278364" y="1589109"/>
            <a:ext cx="1365816" cy="285990"/>
          </a:xfrm>
          <a:prstGeom prst="rect">
            <a:avLst/>
          </a:prstGeom>
        </p:spPr>
      </p:pic>
      <p:pic>
        <p:nvPicPr>
          <p:cNvPr id="36" name="Picture 35"/>
          <p:cNvPicPr>
            <a:picLocks noChangeAspect="1"/>
          </p:cNvPicPr>
          <p:nvPr/>
        </p:nvPicPr>
        <p:blipFill rotWithShape="1">
          <a:blip r:embed="rId2"/>
          <a:srcRect l="19991" t="20816" r="76237" b="73337"/>
          <a:stretch/>
        </p:blipFill>
        <p:spPr>
          <a:xfrm flipV="1">
            <a:off x="3317732" y="1773812"/>
            <a:ext cx="2249650" cy="323414"/>
          </a:xfrm>
          <a:prstGeom prst="rect">
            <a:avLst/>
          </a:prstGeom>
        </p:spPr>
      </p:pic>
      <p:pic>
        <p:nvPicPr>
          <p:cNvPr id="37" name="Picture 36"/>
          <p:cNvPicPr>
            <a:picLocks noChangeAspect="1"/>
          </p:cNvPicPr>
          <p:nvPr/>
        </p:nvPicPr>
        <p:blipFill rotWithShape="1">
          <a:blip r:embed="rId2"/>
          <a:srcRect l="19991" t="20816" r="76237" b="73337"/>
          <a:stretch/>
        </p:blipFill>
        <p:spPr>
          <a:xfrm>
            <a:off x="3020573" y="1778950"/>
            <a:ext cx="683326" cy="669874"/>
          </a:xfrm>
          <a:prstGeom prst="rect">
            <a:avLst/>
          </a:prstGeom>
        </p:spPr>
      </p:pic>
      <p:pic>
        <p:nvPicPr>
          <p:cNvPr id="38" name="Picture 37"/>
          <p:cNvPicPr>
            <a:picLocks noChangeAspect="1"/>
          </p:cNvPicPr>
          <p:nvPr/>
        </p:nvPicPr>
        <p:blipFill rotWithShape="1">
          <a:blip r:embed="rId2"/>
          <a:srcRect l="40763" t="41355" r="38100" b="44581"/>
          <a:stretch/>
        </p:blipFill>
        <p:spPr>
          <a:xfrm>
            <a:off x="3432803" y="4954841"/>
            <a:ext cx="1798954" cy="879676"/>
          </a:xfrm>
          <a:prstGeom prst="rect">
            <a:avLst/>
          </a:prstGeom>
        </p:spPr>
      </p:pic>
    </p:spTree>
    <p:extLst>
      <p:ext uri="{BB962C8B-B14F-4D97-AF65-F5344CB8AC3E}">
        <p14:creationId xmlns:p14="http://schemas.microsoft.com/office/powerpoint/2010/main" val="26557273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49</a:t>
            </a:fld>
            <a:endParaRPr lang="en-US" dirty="0"/>
          </a:p>
        </p:txBody>
      </p:sp>
      <p:sp>
        <p:nvSpPr>
          <p:cNvPr id="211" name="AutoShape 3"/>
          <p:cNvSpPr>
            <a:spLocks noChangeAspect="1" noChangeArrowheads="1" noTextEdit="1"/>
          </p:cNvSpPr>
          <p:nvPr/>
        </p:nvSpPr>
        <p:spPr bwMode="auto">
          <a:xfrm>
            <a:off x="609600" y="1169325"/>
            <a:ext cx="8709025"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endParaRPr lang="en-US"/>
          </a:p>
        </p:txBody>
      </p:sp>
      <p:pic>
        <p:nvPicPr>
          <p:cNvPr id="4" name="Picture 3"/>
          <p:cNvPicPr>
            <a:picLocks noChangeAspect="1"/>
          </p:cNvPicPr>
          <p:nvPr/>
        </p:nvPicPr>
        <p:blipFill>
          <a:blip r:embed="rId2"/>
          <a:stretch>
            <a:fillRect/>
          </a:stretch>
        </p:blipFill>
        <p:spPr>
          <a:xfrm>
            <a:off x="-1" y="1041790"/>
            <a:ext cx="10058399" cy="6672554"/>
          </a:xfrm>
          <a:prstGeom prst="rect">
            <a:avLst/>
          </a:prstGeom>
          <a:solidFill>
            <a:schemeClr val="bg1"/>
          </a:solidFill>
        </p:spPr>
      </p:pic>
      <p:sp>
        <p:nvSpPr>
          <p:cNvPr id="8" name="Title 1"/>
          <p:cNvSpPr>
            <a:spLocks noGrp="1"/>
          </p:cNvSpPr>
          <p:nvPr>
            <p:ph type="title"/>
          </p:nvPr>
        </p:nvSpPr>
        <p:spPr/>
        <p:txBody>
          <a:bodyPr/>
          <a:lstStyle/>
          <a:p>
            <a:r>
              <a:rPr lang="en-US" dirty="0"/>
              <a:t>THEIA Project BOE Schedule Estimate</a:t>
            </a:r>
          </a:p>
        </p:txBody>
      </p:sp>
    </p:spTree>
    <p:extLst>
      <p:ext uri="{BB962C8B-B14F-4D97-AF65-F5344CB8AC3E}">
        <p14:creationId xmlns:p14="http://schemas.microsoft.com/office/powerpoint/2010/main" val="4311234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Global Underground Laboratories</a:t>
            </a:r>
          </a:p>
        </p:txBody>
      </p:sp>
      <p:sp>
        <p:nvSpPr>
          <p:cNvPr id="4" name="Slide Number Placeholder 3"/>
          <p:cNvSpPr>
            <a:spLocks noGrp="1"/>
          </p:cNvSpPr>
          <p:nvPr>
            <p:ph type="sldNum" sz="quarter" idx="10"/>
          </p:nvPr>
        </p:nvSpPr>
        <p:spPr/>
        <p:txBody>
          <a:bodyPr/>
          <a:lstStyle/>
          <a:p>
            <a:pPr>
              <a:defRPr/>
            </a:pPr>
            <a:fld id="{4797F3E7-F7F0-BD42-AC98-3E165881A66E}" type="slidenum">
              <a:rPr lang="en-US" smtClean="0"/>
              <a:pPr>
                <a:defRPr/>
              </a:pPr>
              <a:t>5</a:t>
            </a:fld>
            <a:endParaRPr lang="en-US"/>
          </a:p>
        </p:txBody>
      </p:sp>
      <p:pic>
        <p:nvPicPr>
          <p:cNvPr id="5" name="Picture 4" descr="LabsVolumeComparison-2016_03_30_m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2666"/>
            <a:ext cx="10058400" cy="5703629"/>
          </a:xfrm>
          <a:prstGeom prst="rect">
            <a:avLst/>
          </a:prstGeom>
        </p:spPr>
      </p:pic>
    </p:spTree>
    <p:extLst>
      <p:ext uri="{BB962C8B-B14F-4D97-AF65-F5344CB8AC3E}">
        <p14:creationId xmlns:p14="http://schemas.microsoft.com/office/powerpoint/2010/main" val="1363366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THEIA Project BOE Cost Estimate</a:t>
            </a:r>
          </a:p>
        </p:txBody>
      </p:sp>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50</a:t>
            </a:fld>
            <a:endParaRPr lang="en-US" dirty="0"/>
          </a:p>
        </p:txBody>
      </p:sp>
      <p:pic>
        <p:nvPicPr>
          <p:cNvPr id="3" name="Picture 2"/>
          <p:cNvPicPr>
            <a:picLocks noChangeAspect="1"/>
          </p:cNvPicPr>
          <p:nvPr/>
        </p:nvPicPr>
        <p:blipFill>
          <a:blip r:embed="rId2"/>
          <a:stretch>
            <a:fillRect/>
          </a:stretch>
        </p:blipFill>
        <p:spPr>
          <a:xfrm>
            <a:off x="2306548" y="1113156"/>
            <a:ext cx="5445301" cy="6276814"/>
          </a:xfrm>
          <a:prstGeom prst="rect">
            <a:avLst/>
          </a:prstGeom>
        </p:spPr>
      </p:pic>
    </p:spTree>
    <p:extLst>
      <p:ext uri="{BB962C8B-B14F-4D97-AF65-F5344CB8AC3E}">
        <p14:creationId xmlns:p14="http://schemas.microsoft.com/office/powerpoint/2010/main" val="10460044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Sanford Underground Research Facility</a:t>
            </a:r>
          </a:p>
        </p:txBody>
      </p:sp>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51</a:t>
            </a:fld>
            <a:endParaRPr lang="en-US" dirty="0"/>
          </a:p>
        </p:txBody>
      </p:sp>
      <p:sp>
        <p:nvSpPr>
          <p:cNvPr id="7" name="TextBox 4"/>
          <p:cNvSpPr txBox="1">
            <a:spLocks noChangeArrowheads="1"/>
          </p:cNvSpPr>
          <p:nvPr/>
        </p:nvSpPr>
        <p:spPr bwMode="auto">
          <a:xfrm>
            <a:off x="3718684" y="6690185"/>
            <a:ext cx="2962672" cy="523220"/>
          </a:xfrm>
          <a:prstGeom prst="rect">
            <a:avLst/>
          </a:prstGeom>
          <a:noFill/>
          <a:ln w="9525">
            <a:noFill/>
            <a:miter lim="800000"/>
            <a:headEnd/>
            <a:tailEnd/>
          </a:ln>
        </p:spPr>
        <p:txBody>
          <a:bodyPr wrap="square">
            <a:prstTxWarp prst="textNoShape">
              <a:avLst/>
            </a:prstTxWarp>
            <a:spAutoFit/>
          </a:bodyPr>
          <a:lstStyle/>
          <a:p>
            <a:pPr algn="ctr"/>
            <a:r>
              <a:rPr lang="en-US" sz="2800" b="1" dirty="0" err="1"/>
              <a:t>Danke</a:t>
            </a:r>
            <a:r>
              <a:rPr lang="en-US" sz="2800" b="1" dirty="0"/>
              <a:t> !</a:t>
            </a:r>
          </a:p>
        </p:txBody>
      </p:sp>
      <p:pic>
        <p:nvPicPr>
          <p:cNvPr id="6" name="Picture 5" descr="IMG_7072.jpeg"/>
          <p:cNvPicPr>
            <a:picLocks noChangeAspect="1"/>
          </p:cNvPicPr>
          <p:nvPr/>
        </p:nvPicPr>
        <p:blipFill>
          <a:blip r:embed="rId2"/>
          <a:stretch>
            <a:fillRect/>
          </a:stretch>
        </p:blipFill>
        <p:spPr>
          <a:xfrm>
            <a:off x="3212499" y="1236743"/>
            <a:ext cx="3633400" cy="5453442"/>
          </a:xfrm>
          <a:prstGeom prst="rect">
            <a:avLst/>
          </a:prstGeom>
        </p:spPr>
      </p:pic>
    </p:spTree>
    <p:extLst>
      <p:ext uri="{BB962C8B-B14F-4D97-AF65-F5344CB8AC3E}">
        <p14:creationId xmlns:p14="http://schemas.microsoft.com/office/powerpoint/2010/main" val="14258359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xfrm>
            <a:off x="-1" y="0"/>
            <a:ext cx="10058401" cy="1041790"/>
          </a:xfrm>
          <a:prstGeom prst="rect">
            <a:avLst/>
          </a:prstGeom>
        </p:spPr>
        <p:txBody>
          <a:bodyPr/>
          <a:lstStyle/>
          <a:p>
            <a:pPr>
              <a:defRPr sz="2800"/>
            </a:pPr>
            <a:r>
              <a:rPr lang="en-US" sz="3700" dirty="0"/>
              <a:t>Long Baseline Neutrino Facility Schedule</a:t>
            </a:r>
            <a:endParaRPr sz="2400" dirty="0"/>
          </a:p>
        </p:txBody>
      </p:sp>
      <p:sp>
        <p:nvSpPr>
          <p:cNvPr id="6" name="Slide Number Placeholder 3"/>
          <p:cNvSpPr>
            <a:spLocks noGrp="1"/>
          </p:cNvSpPr>
          <p:nvPr>
            <p:ph type="sldNum" sz="quarter" idx="10"/>
          </p:nvPr>
        </p:nvSpPr>
        <p:spPr>
          <a:xfrm>
            <a:off x="8525933" y="7461336"/>
            <a:ext cx="334452" cy="253008"/>
          </a:xfrm>
        </p:spPr>
        <p:txBody>
          <a:bodyPr/>
          <a:lstStyle/>
          <a:p>
            <a:pPr>
              <a:defRPr/>
            </a:pPr>
            <a:fld id="{ACA8E095-63F4-374A-8770-367832AFA0E7}" type="slidenum">
              <a:rPr lang="en-US" smtClean="0"/>
              <a:pPr>
                <a:defRPr/>
              </a:pPr>
              <a:t>52</a:t>
            </a:fld>
            <a:endParaRPr lang="en-US" dirty="0"/>
          </a:p>
        </p:txBody>
      </p:sp>
      <p:sp>
        <p:nvSpPr>
          <p:cNvPr id="11" name="Line 3"/>
          <p:cNvSpPr>
            <a:spLocks noChangeShapeType="1"/>
          </p:cNvSpPr>
          <p:nvPr/>
        </p:nvSpPr>
        <p:spPr bwMode="auto">
          <a:xfrm>
            <a:off x="0" y="7374846"/>
            <a:ext cx="10058400" cy="1265"/>
          </a:xfrm>
          <a:prstGeom prst="line">
            <a:avLst/>
          </a:prstGeom>
          <a:noFill/>
          <a:ln w="25400" cap="flat" cmpd="sng" algn="ctr">
            <a:solidFill>
              <a:srgbClr val="2A4C2B"/>
            </a:solidFill>
            <a:prstDash val="solid"/>
            <a:round/>
            <a:headEnd type="none" w="med" len="med"/>
            <a:tailEnd type="none" w="med" len="med"/>
          </a:ln>
          <a:extLst>
            <a:ext uri="{909E8E84-426E-40dd-AFC4-6F175D3DCCD1}">
              <a14:hiddenFill xmlns:a14="http://schemas.microsoft.com/office/drawing/2010/main" xmlns="">
                <a:noFill/>
              </a14:hiddenFill>
            </a:ext>
          </a:extLst>
        </p:spPr>
        <p:txBody>
          <a:bodyPr lIns="0" tIns="0" rIns="0" bIns="0"/>
          <a:lstStyle/>
          <a:p>
            <a:endParaRPr lang="en-US" dirty="0"/>
          </a:p>
        </p:txBody>
      </p:sp>
      <p:pic>
        <p:nvPicPr>
          <p:cNvPr id="4" name="Picture 3"/>
          <p:cNvPicPr>
            <a:picLocks noChangeAspect="1"/>
          </p:cNvPicPr>
          <p:nvPr/>
        </p:nvPicPr>
        <p:blipFill>
          <a:blip r:embed="rId3"/>
          <a:stretch>
            <a:fillRect/>
          </a:stretch>
        </p:blipFill>
        <p:spPr>
          <a:xfrm>
            <a:off x="518159" y="1063536"/>
            <a:ext cx="9022080" cy="6226086"/>
          </a:xfrm>
          <a:prstGeom prst="rect">
            <a:avLst/>
          </a:prstGeom>
        </p:spPr>
      </p:pic>
      <p:grpSp>
        <p:nvGrpSpPr>
          <p:cNvPr id="8" name="Group 7"/>
          <p:cNvGrpSpPr/>
          <p:nvPr/>
        </p:nvGrpSpPr>
        <p:grpSpPr>
          <a:xfrm>
            <a:off x="6890657" y="2115255"/>
            <a:ext cx="1022671" cy="3477986"/>
            <a:chOff x="6694714" y="1436913"/>
            <a:chExt cx="1022671" cy="4163787"/>
          </a:xfrm>
        </p:grpSpPr>
        <p:sp>
          <p:nvSpPr>
            <p:cNvPr id="3" name="Oval 2"/>
            <p:cNvSpPr/>
            <p:nvPr/>
          </p:nvSpPr>
          <p:spPr bwMode="auto">
            <a:xfrm>
              <a:off x="6694714" y="1436913"/>
              <a:ext cx="1022671" cy="702128"/>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400" b="0" i="0" u="none" strike="noStrike" cap="none" normalizeH="0" baseline="0">
                <a:ln>
                  <a:noFill/>
                </a:ln>
                <a:solidFill>
                  <a:srgbClr val="000000"/>
                </a:solidFill>
                <a:effectLst/>
                <a:latin typeface="Arial" pitchFamily="-112" charset="0"/>
                <a:ea typeface="ヒラギノ角ゴ ProN W3" pitchFamily="-112" charset="-128"/>
                <a:cs typeface="ヒラギノ角ゴ ProN W3" pitchFamily="-112" charset="-128"/>
                <a:sym typeface="Arial" pitchFamily="-112" charset="0"/>
              </a:endParaRPr>
            </a:p>
          </p:txBody>
        </p:sp>
        <p:cxnSp>
          <p:nvCxnSpPr>
            <p:cNvPr id="7" name="Straight Arrow Connector 6"/>
            <p:cNvCxnSpPr/>
            <p:nvPr/>
          </p:nvCxnSpPr>
          <p:spPr bwMode="auto">
            <a:xfrm>
              <a:off x="7200900" y="2171700"/>
              <a:ext cx="0" cy="3429000"/>
            </a:xfrm>
            <a:prstGeom prst="straightConnector1">
              <a:avLst/>
            </a:prstGeom>
            <a:solidFill>
              <a:srgbClr val="BBE0E3"/>
            </a:solidFill>
            <a:ln w="63500"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17132562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Sanford Underground Research Facility</a:t>
            </a:r>
          </a:p>
        </p:txBody>
      </p:sp>
      <p:sp>
        <p:nvSpPr>
          <p:cNvPr id="10" name="Slide Number Placeholder 9"/>
          <p:cNvSpPr>
            <a:spLocks noGrp="1"/>
          </p:cNvSpPr>
          <p:nvPr>
            <p:ph type="sldNum" sz="quarter" idx="10"/>
          </p:nvPr>
        </p:nvSpPr>
        <p:spPr/>
        <p:txBody>
          <a:bodyPr/>
          <a:lstStyle/>
          <a:p>
            <a:pPr>
              <a:defRPr/>
            </a:pPr>
            <a:fld id="{B47AA871-007F-411B-8699-8F6433A3AAED}" type="slidenum">
              <a:rPr lang="en-US" smtClean="0"/>
              <a:pPr>
                <a:defRPr/>
              </a:pPr>
              <a:t>53</a:t>
            </a:fld>
            <a:endParaRPr lang="en-US" dirty="0"/>
          </a:p>
        </p:txBody>
      </p:sp>
      <p:pic>
        <p:nvPicPr>
          <p:cNvPr id="8" name="Picture 7"/>
          <p:cNvPicPr>
            <a:picLocks noChangeAspect="1"/>
          </p:cNvPicPr>
          <p:nvPr/>
        </p:nvPicPr>
        <p:blipFill>
          <a:blip r:embed="rId2"/>
          <a:stretch>
            <a:fillRect/>
          </a:stretch>
        </p:blipFill>
        <p:spPr>
          <a:xfrm>
            <a:off x="2171700" y="52453"/>
            <a:ext cx="5763985" cy="7733215"/>
          </a:xfrm>
          <a:prstGeom prst="rect">
            <a:avLst/>
          </a:prstGeom>
          <a:solidFill>
            <a:schemeClr val="bg1"/>
          </a:solidFill>
        </p:spPr>
      </p:pic>
    </p:spTree>
    <p:extLst>
      <p:ext uri="{BB962C8B-B14F-4D97-AF65-F5344CB8AC3E}">
        <p14:creationId xmlns:p14="http://schemas.microsoft.com/office/powerpoint/2010/main" val="309259051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EB81D368-48C7-F048-A45F-49FEE8C4CAF9}" type="slidenum">
              <a:rPr lang="en-US" smtClean="0"/>
              <a:pPr>
                <a:defRPr/>
              </a:pPr>
              <a:t>6</a:t>
            </a:fld>
            <a:endParaRPr lang="en-US" dirty="0"/>
          </a:p>
        </p:txBody>
      </p:sp>
      <p:sp>
        <p:nvSpPr>
          <p:cNvPr id="5" name="Title 4"/>
          <p:cNvSpPr>
            <a:spLocks noGrp="1"/>
          </p:cNvSpPr>
          <p:nvPr>
            <p:ph type="title"/>
          </p:nvPr>
        </p:nvSpPr>
        <p:spPr/>
        <p:txBody>
          <a:bodyPr/>
          <a:lstStyle/>
          <a:p>
            <a:r>
              <a:rPr lang="en-US" dirty="0"/>
              <a:t>SURF Science Institutions </a:t>
            </a:r>
            <a:br>
              <a:rPr lang="en-US" cap="small" dirty="0"/>
            </a:br>
            <a:r>
              <a:rPr lang="en-US" sz="2400" dirty="0"/>
              <a:t>Current Researchers From All Around the World (60 institutions)</a:t>
            </a:r>
          </a:p>
        </p:txBody>
      </p:sp>
      <p:sp>
        <p:nvSpPr>
          <p:cNvPr id="89" name="Text Box 6"/>
          <p:cNvSpPr txBox="1">
            <a:spLocks noChangeArrowheads="1"/>
          </p:cNvSpPr>
          <p:nvPr/>
        </p:nvSpPr>
        <p:spPr bwMode="auto">
          <a:xfrm>
            <a:off x="27507" y="979471"/>
            <a:ext cx="5420793" cy="6333189"/>
          </a:xfrm>
          <a:prstGeom prst="rect">
            <a:avLst/>
          </a:prstGeom>
          <a:noFill/>
          <a:ln w="9525">
            <a:noFill/>
            <a:miter lim="800000"/>
            <a:headEnd/>
            <a:tailEnd/>
          </a:ln>
        </p:spPr>
        <p:txBody>
          <a:bodyPr wrap="square" lIns="101871" tIns="50937" rIns="101871" bIns="50937">
            <a:prstTxWarp prst="textNoShape">
              <a:avLst/>
            </a:prstTxWarp>
            <a:noAutofit/>
          </a:bodyPr>
          <a:lstStyle/>
          <a:p>
            <a:pPr>
              <a:buClr>
                <a:schemeClr val="tx2"/>
              </a:buClr>
            </a:pPr>
            <a:r>
              <a:rPr lang="en-US" sz="2400" dirty="0">
                <a:solidFill>
                  <a:srgbClr val="660066"/>
                </a:solidFill>
              </a:rPr>
              <a:t>United States</a:t>
            </a:r>
          </a:p>
          <a:p>
            <a:pPr>
              <a:buClr>
                <a:schemeClr val="tx2"/>
              </a:buClr>
            </a:pPr>
            <a:endParaRPr lang="en-US" sz="100" dirty="0">
              <a:solidFill>
                <a:srgbClr val="660066"/>
              </a:solidFill>
            </a:endParaRPr>
          </a:p>
          <a:p>
            <a:pPr marL="285750" indent="-285750">
              <a:buClr>
                <a:schemeClr val="tx2"/>
              </a:buClr>
              <a:buFontTx/>
              <a:buChar char="-"/>
            </a:pPr>
            <a:r>
              <a:rPr lang="en-US" sz="1300" dirty="0">
                <a:solidFill>
                  <a:schemeClr val="tx1"/>
                </a:solidFill>
              </a:rPr>
              <a:t>Bigelow Laboratory, East Boothbay, MA</a:t>
            </a:r>
          </a:p>
          <a:p>
            <a:pPr marL="285750" indent="-285750">
              <a:buClr>
                <a:schemeClr val="tx2"/>
              </a:buClr>
              <a:buFontTx/>
              <a:buChar char="-"/>
            </a:pPr>
            <a:r>
              <a:rPr lang="en-US" sz="1300" dirty="0">
                <a:solidFill>
                  <a:schemeClr val="tx1"/>
                </a:solidFill>
              </a:rPr>
              <a:t>Brown University, Providence, RI</a:t>
            </a:r>
          </a:p>
          <a:p>
            <a:pPr marL="285750" indent="-285750">
              <a:buClr>
                <a:schemeClr val="tx2"/>
              </a:buClr>
              <a:buFontTx/>
              <a:buChar char="-"/>
            </a:pPr>
            <a:r>
              <a:rPr lang="en-US" sz="1300" b="1" dirty="0">
                <a:solidFill>
                  <a:schemeClr val="tx1"/>
                </a:solidFill>
              </a:rPr>
              <a:t>Black Hills State University, Spearfish, SD</a:t>
            </a:r>
          </a:p>
          <a:p>
            <a:pPr marL="285750" indent="-285750">
              <a:buClr>
                <a:schemeClr val="tx2"/>
              </a:buClr>
              <a:buFontTx/>
              <a:buChar char="-"/>
            </a:pPr>
            <a:r>
              <a:rPr lang="en-US" sz="1300" dirty="0">
                <a:solidFill>
                  <a:schemeClr val="tx1"/>
                </a:solidFill>
              </a:rPr>
              <a:t>Caltech, Pasadena, CA</a:t>
            </a:r>
          </a:p>
          <a:p>
            <a:pPr marL="285750" indent="-285750">
              <a:buClr>
                <a:schemeClr val="tx2"/>
              </a:buClr>
              <a:buFontTx/>
              <a:buChar char="-"/>
            </a:pPr>
            <a:r>
              <a:rPr lang="en-US" sz="1300" dirty="0">
                <a:solidFill>
                  <a:schemeClr val="tx1"/>
                </a:solidFill>
              </a:rPr>
              <a:t>Case Western Reserve University, Cleveland, OH</a:t>
            </a:r>
          </a:p>
          <a:p>
            <a:pPr marL="285750" indent="-285750">
              <a:buClr>
                <a:schemeClr val="tx2"/>
              </a:buClr>
              <a:buFontTx/>
              <a:buChar char="-"/>
            </a:pPr>
            <a:r>
              <a:rPr lang="en-US" sz="1300" dirty="0">
                <a:solidFill>
                  <a:schemeClr val="tx1"/>
                </a:solidFill>
              </a:rPr>
              <a:t>Colorado School of Mines, Golden, CO</a:t>
            </a:r>
          </a:p>
          <a:p>
            <a:pPr marL="285750" indent="-285750">
              <a:buClr>
                <a:schemeClr val="tx2"/>
              </a:buClr>
              <a:buFontTx/>
              <a:buChar char="-"/>
            </a:pPr>
            <a:r>
              <a:rPr lang="en-US" sz="1300" b="1" dirty="0">
                <a:solidFill>
                  <a:schemeClr val="tx1"/>
                </a:solidFill>
              </a:rPr>
              <a:t>Dakota State University, Madison, SD</a:t>
            </a:r>
          </a:p>
          <a:p>
            <a:pPr marL="285750" indent="-285750">
              <a:buClr>
                <a:schemeClr val="tx2"/>
              </a:buClr>
              <a:buFontTx/>
              <a:buChar char="-"/>
            </a:pPr>
            <a:r>
              <a:rPr lang="en-US" sz="1300" dirty="0">
                <a:solidFill>
                  <a:schemeClr val="tx1"/>
                </a:solidFill>
              </a:rPr>
              <a:t>Desert Research Institute, Las Vegas, NV</a:t>
            </a:r>
          </a:p>
          <a:p>
            <a:pPr marL="285750" indent="-285750">
              <a:buClr>
                <a:schemeClr val="tx2"/>
              </a:buClr>
              <a:buFontTx/>
              <a:buChar char="-"/>
            </a:pPr>
            <a:r>
              <a:rPr lang="en-US" sz="1300" dirty="0">
                <a:solidFill>
                  <a:schemeClr val="tx1"/>
                </a:solidFill>
              </a:rPr>
              <a:t>Duke University/TUNL, Durham, NC</a:t>
            </a:r>
          </a:p>
          <a:p>
            <a:pPr marL="285750" indent="-285750">
              <a:buClr>
                <a:schemeClr val="tx2"/>
              </a:buClr>
              <a:buFontTx/>
              <a:buChar char="-"/>
            </a:pPr>
            <a:r>
              <a:rPr lang="en-US" sz="1300" dirty="0">
                <a:solidFill>
                  <a:schemeClr val="tx1"/>
                </a:solidFill>
              </a:rPr>
              <a:t>Fermi National Accelerator Lab, Batavia, IL</a:t>
            </a:r>
          </a:p>
          <a:p>
            <a:pPr marL="285750" indent="-285750">
              <a:buClr>
                <a:schemeClr val="tx2"/>
              </a:buClr>
              <a:buFontTx/>
              <a:buChar char="-"/>
            </a:pPr>
            <a:r>
              <a:rPr lang="en-US" sz="1300" dirty="0">
                <a:solidFill>
                  <a:schemeClr val="tx1"/>
                </a:solidFill>
              </a:rPr>
              <a:t>Idaho National Laboratory, Idaho Falls, ID</a:t>
            </a:r>
          </a:p>
          <a:p>
            <a:pPr marL="285750" indent="-285750">
              <a:buClr>
                <a:schemeClr val="tx2"/>
              </a:buClr>
              <a:buFontTx/>
              <a:buChar char="-"/>
            </a:pPr>
            <a:r>
              <a:rPr lang="en-US" sz="1300" dirty="0">
                <a:solidFill>
                  <a:schemeClr val="tx1"/>
                </a:solidFill>
              </a:rPr>
              <a:t>Indiana University, Bloomington, IN</a:t>
            </a:r>
          </a:p>
          <a:p>
            <a:pPr marL="285750" indent="-285750">
              <a:buClr>
                <a:schemeClr val="tx2"/>
              </a:buClr>
              <a:buFontTx/>
              <a:buChar char="-"/>
            </a:pPr>
            <a:r>
              <a:rPr lang="en-US" sz="1300" dirty="0">
                <a:solidFill>
                  <a:schemeClr val="tx1"/>
                </a:solidFill>
              </a:rPr>
              <a:t>Jet Propulsion Laboratory, Pasadena, CA</a:t>
            </a:r>
          </a:p>
          <a:p>
            <a:pPr marL="285750" indent="-285750">
              <a:buClr>
                <a:schemeClr val="tx2"/>
              </a:buClr>
              <a:buFontTx/>
              <a:buChar char="-"/>
            </a:pPr>
            <a:r>
              <a:rPr lang="en-US" sz="1300" dirty="0">
                <a:solidFill>
                  <a:schemeClr val="tx1"/>
                </a:solidFill>
              </a:rPr>
              <a:t>Lawrence Berkeley National Lab, Berkeley, CA</a:t>
            </a:r>
          </a:p>
          <a:p>
            <a:pPr marL="285750" indent="-285750">
              <a:buClr>
                <a:schemeClr val="tx2"/>
              </a:buClr>
              <a:buFontTx/>
              <a:buChar char="-"/>
            </a:pPr>
            <a:r>
              <a:rPr lang="en-US" sz="1300" dirty="0">
                <a:solidFill>
                  <a:schemeClr val="tx1"/>
                </a:solidFill>
              </a:rPr>
              <a:t>Lawrence Livermore National Lab, Livermore, CA</a:t>
            </a:r>
          </a:p>
          <a:p>
            <a:pPr marL="285750" indent="-285750">
              <a:buClr>
                <a:schemeClr val="tx2"/>
              </a:buClr>
              <a:buFontTx/>
              <a:buChar char="-"/>
            </a:pPr>
            <a:r>
              <a:rPr lang="en-US" sz="1300" dirty="0">
                <a:solidFill>
                  <a:schemeClr val="tx1"/>
                </a:solidFill>
              </a:rPr>
              <a:t>Los Alamos National Lab, Los Alamos, NM</a:t>
            </a:r>
          </a:p>
          <a:p>
            <a:pPr marL="285750" indent="-285750">
              <a:buClr>
                <a:schemeClr val="tx2"/>
              </a:buClr>
              <a:buFontTx/>
              <a:buChar char="-"/>
            </a:pPr>
            <a:r>
              <a:rPr lang="en-US" sz="1300" dirty="0">
                <a:solidFill>
                  <a:schemeClr val="tx1"/>
                </a:solidFill>
              </a:rPr>
              <a:t>National Energy Tech Lab, Albany, OR / Morgantown, WV </a:t>
            </a:r>
          </a:p>
          <a:p>
            <a:pPr marL="285750" indent="-285750">
              <a:buClr>
                <a:schemeClr val="tx2"/>
              </a:buClr>
              <a:buFontTx/>
              <a:buChar char="-"/>
            </a:pPr>
            <a:r>
              <a:rPr lang="en-US" sz="1300" dirty="0">
                <a:solidFill>
                  <a:schemeClr val="tx1"/>
                </a:solidFill>
              </a:rPr>
              <a:t>North Carolina State University, Raleigh, NC</a:t>
            </a:r>
          </a:p>
          <a:p>
            <a:pPr marL="285750" indent="-285750">
              <a:buClr>
                <a:schemeClr val="tx2"/>
              </a:buClr>
              <a:buFontTx/>
              <a:buChar char="-"/>
            </a:pPr>
            <a:r>
              <a:rPr lang="en-US" sz="1300" dirty="0">
                <a:solidFill>
                  <a:schemeClr val="tx1"/>
                </a:solidFill>
              </a:rPr>
              <a:t>Northwestern University, Evanston, IL</a:t>
            </a:r>
          </a:p>
          <a:p>
            <a:pPr marL="285750" indent="-285750">
              <a:buClr>
                <a:schemeClr val="tx2"/>
              </a:buClr>
              <a:buFontTx/>
              <a:buChar char="-"/>
            </a:pPr>
            <a:r>
              <a:rPr lang="en-US" sz="1300" dirty="0">
                <a:solidFill>
                  <a:schemeClr val="tx1"/>
                </a:solidFill>
              </a:rPr>
              <a:t>Oak Ridge National Lab, Oak Ridge, TN</a:t>
            </a:r>
          </a:p>
          <a:p>
            <a:pPr marL="285750" indent="-285750">
              <a:buClr>
                <a:schemeClr val="tx2"/>
              </a:buClr>
              <a:buFontTx/>
              <a:buChar char="-"/>
            </a:pPr>
            <a:r>
              <a:rPr lang="en-US" sz="1300" dirty="0">
                <a:solidFill>
                  <a:schemeClr val="tx1"/>
                </a:solidFill>
              </a:rPr>
              <a:t>Pacific Northwest National Lab, Richland, WA</a:t>
            </a:r>
          </a:p>
          <a:p>
            <a:pPr marL="285750" indent="-285750">
              <a:buClr>
                <a:schemeClr val="tx2"/>
              </a:buClr>
              <a:buFontTx/>
              <a:buChar char="-"/>
            </a:pPr>
            <a:r>
              <a:rPr lang="en-US" sz="1300" dirty="0">
                <a:solidFill>
                  <a:schemeClr val="tx1"/>
                </a:solidFill>
              </a:rPr>
              <a:t>Princeton University, Princeton, NJ</a:t>
            </a:r>
          </a:p>
          <a:p>
            <a:pPr marL="285750" indent="-285750">
              <a:buClr>
                <a:schemeClr val="tx2"/>
              </a:buClr>
              <a:buFontTx/>
              <a:buChar char="-"/>
            </a:pPr>
            <a:r>
              <a:rPr lang="en-US" sz="1300" dirty="0">
                <a:solidFill>
                  <a:schemeClr val="tx1"/>
                </a:solidFill>
              </a:rPr>
              <a:t>Rensselaer Polytechnic Institute, Troy, NY</a:t>
            </a:r>
          </a:p>
          <a:p>
            <a:pPr marL="285750" indent="-285750">
              <a:buClr>
                <a:schemeClr val="tx2"/>
              </a:buClr>
              <a:buFontTx/>
              <a:buChar char="-"/>
            </a:pPr>
            <a:r>
              <a:rPr lang="en-US" sz="1300" dirty="0">
                <a:solidFill>
                  <a:schemeClr val="tx1"/>
                </a:solidFill>
              </a:rPr>
              <a:t>Sandia National Laboratory, Albuquerque, NM</a:t>
            </a:r>
          </a:p>
          <a:p>
            <a:pPr marL="285750" indent="-285750">
              <a:buClr>
                <a:schemeClr val="tx2"/>
              </a:buClr>
              <a:buFontTx/>
              <a:buChar char="-"/>
            </a:pPr>
            <a:r>
              <a:rPr lang="en-US" sz="1300" b="1" dirty="0">
                <a:solidFill>
                  <a:schemeClr val="tx1"/>
                </a:solidFill>
              </a:rPr>
              <a:t>South Dakota School of Mines &amp; Tech, Rapid City, SD</a:t>
            </a:r>
          </a:p>
          <a:p>
            <a:pPr marL="285750" indent="-285750">
              <a:buClr>
                <a:schemeClr val="tx2"/>
              </a:buClr>
              <a:buFontTx/>
              <a:buChar char="-"/>
            </a:pPr>
            <a:r>
              <a:rPr lang="en-US" sz="1300" b="1" dirty="0">
                <a:solidFill>
                  <a:schemeClr val="tx1"/>
                </a:solidFill>
              </a:rPr>
              <a:t>South Dakota State University, Brookings, SD</a:t>
            </a:r>
          </a:p>
          <a:p>
            <a:pPr marL="285750" indent="-285750">
              <a:buClr>
                <a:schemeClr val="tx2"/>
              </a:buClr>
              <a:buFontTx/>
              <a:buChar char="-"/>
            </a:pPr>
            <a:r>
              <a:rPr lang="en-US" sz="1300" dirty="0">
                <a:solidFill>
                  <a:schemeClr val="tx1"/>
                </a:solidFill>
              </a:rPr>
              <a:t>Spearfish School District, Spearfish, SD</a:t>
            </a:r>
          </a:p>
          <a:p>
            <a:pPr marL="285750" indent="-285750">
              <a:buClr>
                <a:schemeClr val="tx2"/>
              </a:buClr>
              <a:buFontTx/>
              <a:buChar char="-"/>
            </a:pPr>
            <a:r>
              <a:rPr lang="en-US" sz="1300" dirty="0">
                <a:solidFill>
                  <a:schemeClr val="tx1"/>
                </a:solidFill>
              </a:rPr>
              <a:t>SLAC National Accelerator Lab, Menlo Park, CA</a:t>
            </a:r>
          </a:p>
          <a:p>
            <a:pPr marL="285750" indent="-285750">
              <a:buClr>
                <a:schemeClr val="tx2"/>
              </a:buClr>
              <a:buFontTx/>
              <a:buChar char="-"/>
            </a:pPr>
            <a:r>
              <a:rPr lang="en-US" sz="1300" dirty="0">
                <a:solidFill>
                  <a:schemeClr val="tx1"/>
                </a:solidFill>
              </a:rPr>
              <a:t>Stanford University, Stanford, CA</a:t>
            </a:r>
          </a:p>
          <a:p>
            <a:pPr marL="285750" indent="-285750">
              <a:buClr>
                <a:schemeClr val="tx2"/>
              </a:buClr>
              <a:buFontTx/>
              <a:buChar char="-"/>
            </a:pPr>
            <a:r>
              <a:rPr lang="en-US" sz="1300" dirty="0">
                <a:solidFill>
                  <a:schemeClr val="tx1"/>
                </a:solidFill>
              </a:rPr>
              <a:t>State University of New York, Albany, NY</a:t>
            </a:r>
          </a:p>
          <a:p>
            <a:pPr marL="285750" indent="-285750">
              <a:buClr>
                <a:schemeClr val="tx2"/>
              </a:buClr>
              <a:buFontTx/>
              <a:buChar char="-"/>
            </a:pPr>
            <a:endParaRPr lang="en-US" sz="1300" dirty="0">
              <a:solidFill>
                <a:schemeClr val="tx1"/>
              </a:solidFill>
            </a:endParaRPr>
          </a:p>
        </p:txBody>
      </p:sp>
      <p:sp>
        <p:nvSpPr>
          <p:cNvPr id="91" name="Text Box 6"/>
          <p:cNvSpPr txBox="1">
            <a:spLocks noChangeArrowheads="1"/>
          </p:cNvSpPr>
          <p:nvPr/>
        </p:nvSpPr>
        <p:spPr bwMode="auto">
          <a:xfrm>
            <a:off x="5319475" y="970147"/>
            <a:ext cx="4827825" cy="6507613"/>
          </a:xfrm>
          <a:prstGeom prst="rect">
            <a:avLst/>
          </a:prstGeom>
          <a:noFill/>
          <a:ln w="9525">
            <a:noFill/>
            <a:miter lim="800000"/>
            <a:headEnd/>
            <a:tailEnd/>
          </a:ln>
        </p:spPr>
        <p:txBody>
          <a:bodyPr wrap="square" lIns="101871" tIns="50937" rIns="101871" bIns="50937">
            <a:prstTxWarp prst="textNoShape">
              <a:avLst/>
            </a:prstTxWarp>
            <a:noAutofit/>
          </a:bodyPr>
          <a:lstStyle/>
          <a:p>
            <a:pPr>
              <a:buClr>
                <a:schemeClr val="tx2"/>
              </a:buClr>
            </a:pPr>
            <a:r>
              <a:rPr lang="en-US" sz="2300" dirty="0">
                <a:solidFill>
                  <a:srgbClr val="660066"/>
                </a:solidFill>
              </a:rPr>
              <a:t>US – continued </a:t>
            </a:r>
            <a:endParaRPr lang="en-US" sz="2300" dirty="0">
              <a:solidFill>
                <a:schemeClr val="tx1"/>
              </a:solidFill>
            </a:endParaRPr>
          </a:p>
          <a:p>
            <a:pPr marL="285750" indent="-285750">
              <a:buClr>
                <a:schemeClr val="tx2"/>
              </a:buClr>
              <a:buFontTx/>
              <a:buChar char="-"/>
            </a:pPr>
            <a:r>
              <a:rPr lang="en-US" sz="1300" dirty="0">
                <a:solidFill>
                  <a:schemeClr val="tx1"/>
                </a:solidFill>
              </a:rPr>
              <a:t>Tennessee Tech University, Cookeville, TN</a:t>
            </a:r>
          </a:p>
          <a:p>
            <a:pPr marL="285750" indent="-285750">
              <a:buClr>
                <a:schemeClr val="tx2"/>
              </a:buClr>
              <a:buFontTx/>
              <a:buChar char="-"/>
            </a:pPr>
            <a:r>
              <a:rPr lang="en-US" sz="1300" dirty="0">
                <a:solidFill>
                  <a:schemeClr val="tx1"/>
                </a:solidFill>
              </a:rPr>
              <a:t>Texas A&amp;M University, College Station, TX</a:t>
            </a:r>
          </a:p>
          <a:p>
            <a:pPr marL="285750" indent="-285750">
              <a:buClr>
                <a:schemeClr val="tx2"/>
              </a:buClr>
              <a:buFontTx/>
              <a:buChar char="-"/>
            </a:pPr>
            <a:r>
              <a:rPr lang="en-US" sz="1300" dirty="0">
                <a:solidFill>
                  <a:schemeClr val="tx1"/>
                </a:solidFill>
              </a:rPr>
              <a:t>US Geological Survey (AZ/SD), Tucson, AZ</a:t>
            </a:r>
          </a:p>
          <a:p>
            <a:pPr marL="285750" indent="-285750">
              <a:buClr>
                <a:schemeClr val="tx2"/>
              </a:buClr>
              <a:buFontTx/>
              <a:buChar char="-"/>
            </a:pPr>
            <a:r>
              <a:rPr lang="en-US" sz="1300" dirty="0">
                <a:solidFill>
                  <a:schemeClr val="tx1"/>
                </a:solidFill>
              </a:rPr>
              <a:t>University of California Berkeley, Berkeley, CA</a:t>
            </a:r>
          </a:p>
          <a:p>
            <a:pPr marL="285750" indent="-285750">
              <a:buClr>
                <a:schemeClr val="tx2"/>
              </a:buClr>
              <a:buFontTx/>
              <a:buChar char="-"/>
            </a:pPr>
            <a:r>
              <a:rPr lang="en-US" sz="1300" dirty="0">
                <a:solidFill>
                  <a:schemeClr val="tx1"/>
                </a:solidFill>
              </a:rPr>
              <a:t>University of California Davis, Davis, CA</a:t>
            </a:r>
          </a:p>
          <a:p>
            <a:pPr marL="285750" indent="-285750">
              <a:buClr>
                <a:schemeClr val="tx2"/>
              </a:buClr>
              <a:buFontTx/>
              <a:buChar char="-"/>
            </a:pPr>
            <a:r>
              <a:rPr lang="en-US" sz="1300" dirty="0">
                <a:solidFill>
                  <a:schemeClr val="tx1"/>
                </a:solidFill>
              </a:rPr>
              <a:t>UC Santa Barbara, Santa Barbara, CA</a:t>
            </a:r>
          </a:p>
          <a:p>
            <a:pPr marL="285750" indent="-285750">
              <a:buClr>
                <a:schemeClr val="tx2"/>
              </a:buClr>
              <a:buFontTx/>
              <a:buChar char="-"/>
            </a:pPr>
            <a:r>
              <a:rPr lang="en-US" sz="1300" dirty="0">
                <a:solidFill>
                  <a:schemeClr val="tx1"/>
                </a:solidFill>
              </a:rPr>
              <a:t>University at Albany/SUNY, Albany, NY</a:t>
            </a:r>
          </a:p>
          <a:p>
            <a:pPr marL="285750" indent="-285750">
              <a:buClr>
                <a:schemeClr val="tx2"/>
              </a:buClr>
              <a:buFontTx/>
              <a:buChar char="-"/>
            </a:pPr>
            <a:r>
              <a:rPr lang="en-US" sz="1300" dirty="0">
                <a:solidFill>
                  <a:schemeClr val="tx1"/>
                </a:solidFill>
              </a:rPr>
              <a:t>University of Maryland, College Park, MD</a:t>
            </a:r>
          </a:p>
          <a:p>
            <a:pPr marL="285750" indent="-285750">
              <a:buClr>
                <a:schemeClr val="tx2"/>
              </a:buClr>
              <a:buFontTx/>
              <a:buChar char="-"/>
            </a:pPr>
            <a:r>
              <a:rPr lang="en-US" sz="1300" dirty="0">
                <a:solidFill>
                  <a:schemeClr val="tx1"/>
                </a:solidFill>
              </a:rPr>
              <a:t>University of Minnesota, Minneapolis, MN</a:t>
            </a:r>
          </a:p>
          <a:p>
            <a:pPr marL="285750" indent="-285750">
              <a:buClr>
                <a:schemeClr val="tx2"/>
              </a:buClr>
              <a:buFontTx/>
              <a:buChar char="-"/>
            </a:pPr>
            <a:r>
              <a:rPr lang="en-US" sz="1300" dirty="0">
                <a:solidFill>
                  <a:schemeClr val="tx1"/>
                </a:solidFill>
              </a:rPr>
              <a:t>University of North Carolina, Chapel Hill, NC</a:t>
            </a:r>
          </a:p>
          <a:p>
            <a:pPr marL="285750" indent="-285750">
              <a:buClr>
                <a:schemeClr val="tx2"/>
              </a:buClr>
              <a:buFontTx/>
              <a:buChar char="-"/>
            </a:pPr>
            <a:r>
              <a:rPr lang="en-US" sz="1300" dirty="0">
                <a:solidFill>
                  <a:schemeClr val="tx1"/>
                </a:solidFill>
              </a:rPr>
              <a:t>University of Notre Dame, Notre Dame, IN</a:t>
            </a:r>
          </a:p>
          <a:p>
            <a:pPr marL="285750" indent="-285750">
              <a:buClr>
                <a:schemeClr val="tx2"/>
              </a:buClr>
              <a:buFontTx/>
              <a:buChar char="-"/>
            </a:pPr>
            <a:r>
              <a:rPr lang="en-US" sz="1300" dirty="0">
                <a:solidFill>
                  <a:schemeClr val="tx1"/>
                </a:solidFill>
              </a:rPr>
              <a:t>University of South Carolina, Columbia, SC</a:t>
            </a:r>
            <a:endParaRPr lang="en-US" sz="1300" b="1" dirty="0">
              <a:solidFill>
                <a:schemeClr val="tx1"/>
              </a:solidFill>
            </a:endParaRPr>
          </a:p>
          <a:p>
            <a:pPr marL="285750" indent="-285750">
              <a:buClr>
                <a:schemeClr val="tx2"/>
              </a:buClr>
              <a:buFontTx/>
              <a:buChar char="-"/>
            </a:pPr>
            <a:r>
              <a:rPr lang="en-US" sz="1300" b="1" dirty="0">
                <a:solidFill>
                  <a:schemeClr val="tx1"/>
                </a:solidFill>
              </a:rPr>
              <a:t>University of South Dakota, Vermillion, SD</a:t>
            </a:r>
          </a:p>
          <a:p>
            <a:pPr marL="285750" indent="-285750">
              <a:buClr>
                <a:schemeClr val="tx2"/>
              </a:buClr>
              <a:buFontTx/>
              <a:buChar char="-"/>
            </a:pPr>
            <a:r>
              <a:rPr lang="en-US" sz="1300" dirty="0">
                <a:solidFill>
                  <a:schemeClr val="tx1"/>
                </a:solidFill>
              </a:rPr>
              <a:t>University of Southern California, Los Angeles, CA</a:t>
            </a:r>
          </a:p>
          <a:p>
            <a:pPr marL="285750" indent="-285750">
              <a:buClr>
                <a:schemeClr val="tx2"/>
              </a:buClr>
              <a:buFontTx/>
              <a:buChar char="-"/>
            </a:pPr>
            <a:r>
              <a:rPr lang="en-US" sz="1300" dirty="0">
                <a:solidFill>
                  <a:schemeClr val="tx1"/>
                </a:solidFill>
              </a:rPr>
              <a:t>University of Rochester, Rochester, NY</a:t>
            </a:r>
          </a:p>
          <a:p>
            <a:pPr marL="285750" indent="-285750">
              <a:buClr>
                <a:schemeClr val="tx2"/>
              </a:buClr>
              <a:buFontTx/>
              <a:buChar char="-"/>
            </a:pPr>
            <a:r>
              <a:rPr lang="en-US" sz="1300" dirty="0">
                <a:solidFill>
                  <a:schemeClr val="tx1"/>
                </a:solidFill>
              </a:rPr>
              <a:t>University of Tennessee, Knoxville, TN</a:t>
            </a:r>
          </a:p>
          <a:p>
            <a:pPr marL="285750" indent="-285750">
              <a:buClr>
                <a:schemeClr val="tx2"/>
              </a:buClr>
              <a:buFontTx/>
              <a:buChar char="-"/>
            </a:pPr>
            <a:r>
              <a:rPr lang="en-US" sz="1300" dirty="0">
                <a:solidFill>
                  <a:schemeClr val="tx1"/>
                </a:solidFill>
              </a:rPr>
              <a:t>University of Wisconsin, Madison, WI</a:t>
            </a:r>
          </a:p>
          <a:p>
            <a:pPr marL="285750" indent="-285750">
              <a:buClr>
                <a:schemeClr val="tx2"/>
              </a:buClr>
              <a:buFontTx/>
              <a:buChar char="-"/>
            </a:pPr>
            <a:r>
              <a:rPr lang="en-US" sz="1300" dirty="0">
                <a:solidFill>
                  <a:schemeClr val="tx1"/>
                </a:solidFill>
              </a:rPr>
              <a:t>University of Washington, Seattle, WA</a:t>
            </a:r>
          </a:p>
          <a:p>
            <a:pPr marL="285750" indent="-285750">
              <a:buClr>
                <a:schemeClr val="tx2"/>
              </a:buClr>
              <a:buFontTx/>
              <a:buChar char="-"/>
            </a:pPr>
            <a:r>
              <a:rPr lang="en-US" sz="1300" dirty="0">
                <a:solidFill>
                  <a:schemeClr val="tx1"/>
                </a:solidFill>
              </a:rPr>
              <a:t>Yale University, New Haven, CT</a:t>
            </a:r>
          </a:p>
          <a:p>
            <a:pPr marL="285750" indent="-285750">
              <a:buClr>
                <a:schemeClr val="tx2"/>
              </a:buClr>
              <a:buFontTx/>
              <a:buChar char="-"/>
            </a:pPr>
            <a:endParaRPr lang="en-US" sz="600" dirty="0">
              <a:solidFill>
                <a:srgbClr val="660066"/>
              </a:solidFill>
            </a:endParaRPr>
          </a:p>
          <a:p>
            <a:pPr>
              <a:buClr>
                <a:schemeClr val="tx2"/>
              </a:buClr>
            </a:pPr>
            <a:r>
              <a:rPr lang="en-US" sz="2400" dirty="0">
                <a:solidFill>
                  <a:srgbClr val="660066"/>
                </a:solidFill>
              </a:rPr>
              <a:t>World</a:t>
            </a:r>
            <a:endParaRPr lang="en-US" sz="300" dirty="0">
              <a:solidFill>
                <a:srgbClr val="660066"/>
              </a:solidFill>
            </a:endParaRPr>
          </a:p>
          <a:p>
            <a:pPr marL="285750" indent="-285750">
              <a:lnSpc>
                <a:spcPct val="90000"/>
              </a:lnSpc>
              <a:buClr>
                <a:schemeClr val="tx2"/>
              </a:buClr>
              <a:buFontTx/>
              <a:buChar char="-"/>
            </a:pPr>
            <a:r>
              <a:rPr lang="en-US" sz="1300" dirty="0">
                <a:solidFill>
                  <a:schemeClr val="tx1"/>
                </a:solidFill>
              </a:rPr>
              <a:t>Joint Institute for Nuclear Research, </a:t>
            </a:r>
            <a:r>
              <a:rPr lang="en-US" sz="1300" dirty="0" err="1">
                <a:solidFill>
                  <a:schemeClr val="tx1"/>
                </a:solidFill>
              </a:rPr>
              <a:t>Dubna</a:t>
            </a:r>
            <a:r>
              <a:rPr lang="en-US" sz="1300" dirty="0">
                <a:solidFill>
                  <a:schemeClr val="tx1"/>
                </a:solidFill>
              </a:rPr>
              <a:t>, Russia</a:t>
            </a:r>
          </a:p>
          <a:p>
            <a:pPr marL="285750" indent="-285750">
              <a:lnSpc>
                <a:spcPct val="90000"/>
              </a:lnSpc>
              <a:buClr>
                <a:schemeClr val="tx2"/>
              </a:buClr>
              <a:buFontTx/>
              <a:buChar char="-"/>
            </a:pPr>
            <a:r>
              <a:rPr lang="en-US" sz="1300" dirty="0">
                <a:solidFill>
                  <a:schemeClr val="tx1"/>
                </a:solidFill>
              </a:rPr>
              <a:t>Imperial College London, London, Britain</a:t>
            </a:r>
          </a:p>
          <a:p>
            <a:pPr marL="285750" indent="-285750">
              <a:lnSpc>
                <a:spcPct val="90000"/>
              </a:lnSpc>
              <a:buClr>
                <a:schemeClr val="tx2"/>
              </a:buClr>
              <a:buFontTx/>
              <a:buChar char="-"/>
            </a:pPr>
            <a:r>
              <a:rPr lang="en-US" sz="1300" dirty="0">
                <a:solidFill>
                  <a:schemeClr val="tx1"/>
                </a:solidFill>
              </a:rPr>
              <a:t>LIP– Coimbra, Coimbra, Portugal</a:t>
            </a:r>
          </a:p>
          <a:p>
            <a:pPr marL="285750" indent="-285750">
              <a:lnSpc>
                <a:spcPct val="90000"/>
              </a:lnSpc>
              <a:buClr>
                <a:schemeClr val="tx2"/>
              </a:buClr>
              <a:buFontTx/>
              <a:buChar char="-"/>
            </a:pPr>
            <a:r>
              <a:rPr lang="en-US" sz="1300" dirty="0">
                <a:solidFill>
                  <a:schemeClr val="tx1"/>
                </a:solidFill>
              </a:rPr>
              <a:t>NRC Institute for Theoretical and Experimental Physics, Moscow, Russia</a:t>
            </a:r>
          </a:p>
          <a:p>
            <a:pPr marL="285750" indent="-285750">
              <a:lnSpc>
                <a:spcPct val="90000"/>
              </a:lnSpc>
              <a:buClr>
                <a:schemeClr val="tx2"/>
              </a:buClr>
              <a:buFontTx/>
              <a:buChar char="-"/>
            </a:pPr>
            <a:r>
              <a:rPr lang="en-US" sz="1300" dirty="0">
                <a:solidFill>
                  <a:schemeClr val="tx1"/>
                </a:solidFill>
              </a:rPr>
              <a:t>Osaka University, Osaka, Japan</a:t>
            </a:r>
          </a:p>
          <a:p>
            <a:pPr marL="285750" indent="-285750">
              <a:lnSpc>
                <a:spcPct val="90000"/>
              </a:lnSpc>
              <a:buClr>
                <a:schemeClr val="tx2"/>
              </a:buClr>
              <a:buFontTx/>
              <a:buChar char="-"/>
            </a:pPr>
            <a:r>
              <a:rPr lang="en-US" sz="1300" dirty="0">
                <a:solidFill>
                  <a:schemeClr val="tx1"/>
                </a:solidFill>
              </a:rPr>
              <a:t>Queen’s University, Kingston, Canada</a:t>
            </a:r>
          </a:p>
          <a:p>
            <a:pPr marL="285750" indent="-285750">
              <a:lnSpc>
                <a:spcPct val="90000"/>
              </a:lnSpc>
              <a:buClr>
                <a:schemeClr val="tx2"/>
              </a:buClr>
              <a:buFontTx/>
              <a:buChar char="-"/>
            </a:pPr>
            <a:r>
              <a:rPr lang="en-US" sz="1300" dirty="0">
                <a:solidFill>
                  <a:schemeClr val="tx1"/>
                </a:solidFill>
              </a:rPr>
              <a:t>University College London, London, Britain</a:t>
            </a:r>
          </a:p>
          <a:p>
            <a:pPr marL="285750" indent="-285750">
              <a:lnSpc>
                <a:spcPct val="90000"/>
              </a:lnSpc>
              <a:buClr>
                <a:schemeClr val="tx2"/>
              </a:buClr>
              <a:buFontTx/>
              <a:buChar char="-"/>
            </a:pPr>
            <a:r>
              <a:rPr lang="en-US" sz="1300" dirty="0">
                <a:solidFill>
                  <a:schemeClr val="tx1"/>
                </a:solidFill>
              </a:rPr>
              <a:t>University of Edinburgh, Edinburgh, Scotland</a:t>
            </a:r>
          </a:p>
          <a:p>
            <a:pPr marL="285750" indent="-285750">
              <a:lnSpc>
                <a:spcPct val="90000"/>
              </a:lnSpc>
              <a:buClr>
                <a:schemeClr val="tx2"/>
              </a:buClr>
              <a:buFontTx/>
              <a:buChar char="-"/>
            </a:pPr>
            <a:r>
              <a:rPr lang="en-US" sz="1300" dirty="0">
                <a:solidFill>
                  <a:schemeClr val="tx1"/>
                </a:solidFill>
              </a:rPr>
              <a:t>University of Tasmania, Tasmania, Australia</a:t>
            </a:r>
          </a:p>
          <a:p>
            <a:pPr marL="285750" indent="-285750">
              <a:buClr>
                <a:schemeClr val="tx2"/>
              </a:buClr>
              <a:buFontTx/>
              <a:buChar char="-"/>
            </a:pPr>
            <a:endParaRPr lang="en-US" sz="1600" dirty="0">
              <a:solidFill>
                <a:schemeClr val="tx1"/>
              </a:solidFill>
            </a:endParaRPr>
          </a:p>
        </p:txBody>
      </p:sp>
    </p:spTree>
    <p:extLst>
      <p:ext uri="{BB962C8B-B14F-4D97-AF65-F5344CB8AC3E}">
        <p14:creationId xmlns:p14="http://schemas.microsoft.com/office/powerpoint/2010/main" val="102384187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Sanford Lab Existing Science Facilities</a:t>
            </a:r>
            <a:endParaRPr lang="en-US" sz="2400" dirty="0"/>
          </a:p>
        </p:txBody>
      </p:sp>
      <p:sp>
        <p:nvSpPr>
          <p:cNvPr id="16" name="Shape 67"/>
          <p:cNvSpPr txBox="1">
            <a:spLocks/>
          </p:cNvSpPr>
          <p:nvPr/>
        </p:nvSpPr>
        <p:spPr>
          <a:xfrm>
            <a:off x="8525933" y="7461336"/>
            <a:ext cx="334453" cy="256699"/>
          </a:xfrm>
          <a:prstGeom prst="rect">
            <a:avLst/>
          </a:prstGeom>
          <a:extLst>
            <a:ext uri="{C572A759-6A51-4108-AA02-DFA0A04FC94B}">
              <ma14:wrappingTextBoxFlag xmlns="" xmlns:ma14="http://schemas.microsoft.com/office/mac/drawingml/2011/main" val="1"/>
            </a:ext>
          </a:extLst>
        </p:spPr>
        <p:txBody>
          <a:bodyPr wrap="square" lIns="0" tIns="0" rIns="0" bIns="0">
            <a:normAutofit/>
          </a:bodyPr>
          <a:lstStyle>
            <a:defPPr>
              <a:defRPr lang="en-US"/>
            </a:defPPr>
            <a:lvl1pPr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1pPr>
            <a:lvl2pPr marL="356875"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2pPr>
            <a:lvl3pPr marL="714994"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3pPr>
            <a:lvl4pPr marL="1073111"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4pPr>
            <a:lvl5pPr marL="1431229"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5pPr>
            <a:lvl6pPr marL="1790589"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6pPr>
            <a:lvl7pPr marL="2148708"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7pPr>
            <a:lvl8pPr marL="2506825"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8pPr>
            <a:lvl9pPr marL="2864944"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9pPr>
          </a:lstStyle>
          <a:p>
            <a:pPr>
              <a:defRPr sz="1800">
                <a:solidFill>
                  <a:srgbClr val="000000"/>
                </a:solidFill>
              </a:defRPr>
            </a:pPr>
            <a:fld id="{86CB4B4D-7CA3-9044-876B-883B54F8677D}" type="slidenum">
              <a:rPr lang="en-US" sz="1300" smtClean="0">
                <a:solidFill>
                  <a:srgbClr val="216924"/>
                </a:solidFill>
              </a:rPr>
              <a:pPr>
                <a:defRPr sz="1800">
                  <a:solidFill>
                    <a:srgbClr val="000000"/>
                  </a:solidFill>
                </a:defRPr>
              </a:pPr>
              <a:t>7</a:t>
            </a:fld>
            <a:endParaRPr lang="en-US" sz="1300">
              <a:solidFill>
                <a:srgbClr val="216924"/>
              </a:solidFill>
            </a:endParaRPr>
          </a:p>
        </p:txBody>
      </p:sp>
      <p:sp>
        <p:nvSpPr>
          <p:cNvPr id="5" name="Shape 108"/>
          <p:cNvSpPr/>
          <p:nvPr/>
        </p:nvSpPr>
        <p:spPr>
          <a:xfrm>
            <a:off x="0" y="6864608"/>
            <a:ext cx="4303420" cy="461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chemeClr val="accent3">
                    <a:lumOff val="44000"/>
                  </a:schemeClr>
                </a:solidFill>
              </a:defRPr>
            </a:lvl1pPr>
          </a:lstStyle>
          <a:p>
            <a:r>
              <a:rPr dirty="0"/>
              <a:t>Existing </a:t>
            </a:r>
            <a:r>
              <a:rPr lang="en-US" dirty="0"/>
              <a:t>Facility-Wide Facilities</a:t>
            </a:r>
            <a:endParaRPr dirty="0"/>
          </a:p>
        </p:txBody>
      </p:sp>
      <p:pic>
        <p:nvPicPr>
          <p:cNvPr id="4" name="Picture 3"/>
          <p:cNvPicPr>
            <a:picLocks noChangeAspect="1"/>
          </p:cNvPicPr>
          <p:nvPr/>
        </p:nvPicPr>
        <p:blipFill>
          <a:blip r:embed="rId2"/>
          <a:stretch>
            <a:fillRect/>
          </a:stretch>
        </p:blipFill>
        <p:spPr>
          <a:xfrm>
            <a:off x="0" y="1372518"/>
            <a:ext cx="10025159" cy="4064366"/>
          </a:xfrm>
          <a:prstGeom prst="rect">
            <a:avLst/>
          </a:prstGeom>
        </p:spPr>
      </p:pic>
      <p:sp>
        <p:nvSpPr>
          <p:cNvPr id="6" name="Rectangle 5"/>
          <p:cNvSpPr/>
          <p:nvPr/>
        </p:nvSpPr>
        <p:spPr>
          <a:xfrm>
            <a:off x="5037912" y="5571947"/>
            <a:ext cx="4734700" cy="1754326"/>
          </a:xfrm>
          <a:prstGeom prst="rect">
            <a:avLst/>
          </a:prstGeom>
        </p:spPr>
        <p:txBody>
          <a:bodyPr wrap="square">
            <a:spAutoFit/>
          </a:bodyPr>
          <a:lstStyle/>
          <a:p>
            <a:r>
              <a:rPr lang="en-US" sz="1800" b="1" dirty="0"/>
              <a:t>• ~600 km of tunnels from Surface to 8000 feet deep</a:t>
            </a:r>
          </a:p>
          <a:p>
            <a:r>
              <a:rPr lang="en-US" sz="1800" b="1" dirty="0"/>
              <a:t>(63 total elevations, 29 currently accessible)</a:t>
            </a:r>
          </a:p>
          <a:p>
            <a:r>
              <a:rPr lang="en-US" sz="1800" b="1" dirty="0"/>
              <a:t>• ~20 km maintained for science and facility operations</a:t>
            </a:r>
          </a:p>
        </p:txBody>
      </p:sp>
    </p:spTree>
    <p:extLst>
      <p:ext uri="{BB962C8B-B14F-4D97-AF65-F5344CB8AC3E}">
        <p14:creationId xmlns:p14="http://schemas.microsoft.com/office/powerpoint/2010/main" val="33706089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4850L Existing Science Facilities</a:t>
            </a:r>
            <a:endParaRPr lang="en-US" sz="2400" dirty="0"/>
          </a:p>
        </p:txBody>
      </p:sp>
      <p:sp>
        <p:nvSpPr>
          <p:cNvPr id="16" name="Shape 67"/>
          <p:cNvSpPr txBox="1">
            <a:spLocks/>
          </p:cNvSpPr>
          <p:nvPr/>
        </p:nvSpPr>
        <p:spPr>
          <a:xfrm>
            <a:off x="8525933" y="7461336"/>
            <a:ext cx="334453" cy="256699"/>
          </a:xfrm>
          <a:prstGeom prst="rect">
            <a:avLst/>
          </a:prstGeom>
          <a:extLst>
            <a:ext uri="{C572A759-6A51-4108-AA02-DFA0A04FC94B}">
              <ma14:wrappingTextBoxFlag xmlns="" xmlns:ma14="http://schemas.microsoft.com/office/mac/drawingml/2011/main" val="1"/>
            </a:ext>
          </a:extLst>
        </p:spPr>
        <p:txBody>
          <a:bodyPr wrap="square" lIns="0" tIns="0" rIns="0" bIns="0">
            <a:normAutofit/>
          </a:bodyPr>
          <a:lstStyle>
            <a:defPPr>
              <a:defRPr lang="en-US"/>
            </a:defPPr>
            <a:lvl1pPr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1pPr>
            <a:lvl2pPr marL="356875"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2pPr>
            <a:lvl3pPr marL="714994"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3pPr>
            <a:lvl4pPr marL="1073111"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4pPr>
            <a:lvl5pPr marL="1431229" indent="1244" algn="l" rtl="0" fontAlgn="base">
              <a:spcBef>
                <a:spcPct val="0"/>
              </a:spcBef>
              <a:spcAft>
                <a:spcPct val="0"/>
              </a:spcAft>
              <a:defRPr sz="2700" kern="1200">
                <a:solidFill>
                  <a:srgbClr val="000000"/>
                </a:solidFill>
                <a:latin typeface="Arial" charset="0"/>
                <a:ea typeface="ヒラギノ角ゴ ProN W3" charset="0"/>
                <a:cs typeface="ヒラギノ角ゴ ProN W3" charset="0"/>
                <a:sym typeface="Arial" charset="0"/>
              </a:defRPr>
            </a:lvl5pPr>
            <a:lvl6pPr marL="1790589"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6pPr>
            <a:lvl7pPr marL="2148708"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7pPr>
            <a:lvl8pPr marL="2506825"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8pPr>
            <a:lvl9pPr marL="2864944" algn="l" defTabSz="358117" rtl="0" eaLnBrk="1" latinLnBrk="0" hangingPunct="1">
              <a:defRPr sz="2700" kern="1200">
                <a:solidFill>
                  <a:srgbClr val="000000"/>
                </a:solidFill>
                <a:latin typeface="Arial" charset="0"/>
                <a:ea typeface="ヒラギノ角ゴ ProN W3" charset="0"/>
                <a:cs typeface="ヒラギノ角ゴ ProN W3" charset="0"/>
                <a:sym typeface="Arial" charset="0"/>
              </a:defRPr>
            </a:lvl9pPr>
          </a:lstStyle>
          <a:p>
            <a:pPr>
              <a:defRPr sz="1800">
                <a:solidFill>
                  <a:srgbClr val="000000"/>
                </a:solidFill>
              </a:defRPr>
            </a:pPr>
            <a:fld id="{86CB4B4D-7CA3-9044-876B-883B54F8677D}" type="slidenum">
              <a:rPr lang="en-US" sz="1300" smtClean="0">
                <a:solidFill>
                  <a:srgbClr val="216924"/>
                </a:solidFill>
              </a:rPr>
              <a:pPr>
                <a:defRPr sz="1800">
                  <a:solidFill>
                    <a:srgbClr val="000000"/>
                  </a:solidFill>
                </a:defRPr>
              </a:pPr>
              <a:t>8</a:t>
            </a:fld>
            <a:endParaRPr lang="en-US" sz="1300">
              <a:solidFill>
                <a:srgbClr val="216924"/>
              </a:solidFill>
            </a:endParaRPr>
          </a:p>
        </p:txBody>
      </p:sp>
      <p:sp>
        <p:nvSpPr>
          <p:cNvPr id="4" name="Shape 108"/>
          <p:cNvSpPr/>
          <p:nvPr/>
        </p:nvSpPr>
        <p:spPr>
          <a:xfrm>
            <a:off x="32657" y="6865757"/>
            <a:ext cx="3386310" cy="461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chemeClr val="accent3">
                    <a:lumOff val="44000"/>
                  </a:schemeClr>
                </a:solidFill>
              </a:defRPr>
            </a:lvl1pPr>
          </a:lstStyle>
          <a:p>
            <a:r>
              <a:rPr dirty="0"/>
              <a:t>Existing </a:t>
            </a:r>
            <a:r>
              <a:rPr lang="en-US" dirty="0"/>
              <a:t>4850L </a:t>
            </a:r>
            <a:r>
              <a:rPr dirty="0"/>
              <a:t>Facilities</a:t>
            </a:r>
          </a:p>
        </p:txBody>
      </p:sp>
      <p:pic>
        <p:nvPicPr>
          <p:cNvPr id="5" name="Picture 4"/>
          <p:cNvPicPr>
            <a:picLocks noChangeAspect="1"/>
          </p:cNvPicPr>
          <p:nvPr/>
        </p:nvPicPr>
        <p:blipFill>
          <a:blip r:embed="rId2"/>
          <a:stretch>
            <a:fillRect/>
          </a:stretch>
        </p:blipFill>
        <p:spPr>
          <a:xfrm>
            <a:off x="0" y="1306342"/>
            <a:ext cx="10058400" cy="4815642"/>
          </a:xfrm>
          <a:prstGeom prst="rect">
            <a:avLst/>
          </a:prstGeom>
        </p:spPr>
      </p:pic>
    </p:spTree>
    <p:extLst>
      <p:ext uri="{BB962C8B-B14F-4D97-AF65-F5344CB8AC3E}">
        <p14:creationId xmlns:p14="http://schemas.microsoft.com/office/powerpoint/2010/main" val="3359524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1" y="0"/>
            <a:ext cx="10058401" cy="1041790"/>
          </a:xfrm>
          <a:prstGeom prst="rect">
            <a:avLst/>
          </a:prstGeom>
        </p:spPr>
        <p:txBody>
          <a:bodyPr/>
          <a:lstStyle/>
          <a:p>
            <a:r>
              <a:rPr lang="en-US" dirty="0"/>
              <a:t>Existing 4850L </a:t>
            </a:r>
            <a:r>
              <a:rPr dirty="0"/>
              <a:t>Physics Program</a:t>
            </a:r>
          </a:p>
        </p:txBody>
      </p:sp>
      <p:sp>
        <p:nvSpPr>
          <p:cNvPr id="94" name="Shape 94"/>
          <p:cNvSpPr/>
          <p:nvPr/>
        </p:nvSpPr>
        <p:spPr>
          <a:xfrm>
            <a:off x="-1" y="1116811"/>
            <a:ext cx="5685185" cy="19389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ts val="2400"/>
              </a:lnSpc>
              <a:defRPr sz="2200" b="1"/>
            </a:pPr>
            <a:r>
              <a:rPr dirty="0"/>
              <a:t>M</a:t>
            </a:r>
            <a:r>
              <a:rPr cap="small" dirty="0"/>
              <a:t>ajorana</a:t>
            </a:r>
            <a:r>
              <a:rPr dirty="0"/>
              <a:t> D</a:t>
            </a:r>
            <a:r>
              <a:rPr cap="small" dirty="0"/>
              <a:t>emonstrator</a:t>
            </a:r>
            <a:r>
              <a:rPr dirty="0"/>
              <a:t> (MJD):</a:t>
            </a:r>
          </a:p>
          <a:p>
            <a:pPr>
              <a:lnSpc>
                <a:spcPts val="2400"/>
              </a:lnSpc>
              <a:defRPr sz="2000"/>
            </a:pPr>
            <a:r>
              <a:rPr dirty="0"/>
              <a:t>  Studying the neutrino’s mass and the</a:t>
            </a:r>
          </a:p>
          <a:p>
            <a:pPr>
              <a:lnSpc>
                <a:spcPts val="2400"/>
              </a:lnSpc>
              <a:defRPr sz="2000"/>
            </a:pPr>
            <a:r>
              <a:rPr dirty="0"/>
              <a:t>  imbalance of matter/antimatter in the universe.</a:t>
            </a:r>
          </a:p>
          <a:p>
            <a:pPr marL="168275" indent="-168275">
              <a:lnSpc>
                <a:spcPts val="2400"/>
              </a:lnSpc>
              <a:defRPr sz="2000"/>
            </a:pPr>
            <a:r>
              <a:rPr dirty="0"/>
              <a:t>  </a:t>
            </a:r>
            <a:r>
              <a:rPr dirty="0">
                <a:solidFill>
                  <a:srgbClr val="3C8C93"/>
                </a:solidFill>
              </a:rPr>
              <a:t>First module installed in the lead/copper shield. Module 2 detector strings assembled</a:t>
            </a:r>
            <a:r>
              <a:rPr lang="en-US" dirty="0">
                <a:solidFill>
                  <a:srgbClr val="3C8C93"/>
                </a:solidFill>
              </a:rPr>
              <a:t> and in the shield</a:t>
            </a:r>
            <a:r>
              <a:rPr dirty="0">
                <a:solidFill>
                  <a:srgbClr val="3C8C93"/>
                </a:solidFill>
              </a:rPr>
              <a:t>. Physics data expected 2016. </a:t>
            </a:r>
          </a:p>
        </p:txBody>
      </p:sp>
      <p:sp>
        <p:nvSpPr>
          <p:cNvPr id="95" name="Shape 95"/>
          <p:cNvSpPr/>
          <p:nvPr/>
        </p:nvSpPr>
        <p:spPr>
          <a:xfrm>
            <a:off x="737385" y="3101943"/>
            <a:ext cx="5047213" cy="132343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r">
              <a:lnSpc>
                <a:spcPts val="2400"/>
              </a:lnSpc>
              <a:defRPr sz="2200" b="1"/>
            </a:pPr>
            <a:r>
              <a:rPr dirty="0"/>
              <a:t>Large Underground Xenon (LUX):</a:t>
            </a:r>
          </a:p>
          <a:p>
            <a:pPr algn="r">
              <a:lnSpc>
                <a:spcPts val="2400"/>
              </a:lnSpc>
              <a:defRPr sz="2000"/>
            </a:pPr>
            <a:r>
              <a:rPr dirty="0"/>
              <a:t>Direct detection of dark matter.</a:t>
            </a:r>
          </a:p>
          <a:p>
            <a:pPr algn="r">
              <a:lnSpc>
                <a:spcPts val="2400"/>
              </a:lnSpc>
              <a:defRPr sz="2000">
                <a:solidFill>
                  <a:srgbClr val="3C8C93"/>
                </a:solidFill>
              </a:defRPr>
            </a:pPr>
            <a:r>
              <a:rPr dirty="0"/>
              <a:t>300-day data </a:t>
            </a:r>
            <a:r>
              <a:rPr lang="en-US" dirty="0"/>
              <a:t>completed in May 2016</a:t>
            </a:r>
            <a:r>
              <a:rPr dirty="0"/>
              <a:t>.</a:t>
            </a:r>
            <a:r>
              <a:rPr lang="en-US" dirty="0"/>
              <a:t> </a:t>
            </a:r>
          </a:p>
          <a:p>
            <a:pPr algn="r">
              <a:lnSpc>
                <a:spcPts val="2400"/>
              </a:lnSpc>
              <a:defRPr sz="2000">
                <a:solidFill>
                  <a:srgbClr val="3C8C93"/>
                </a:solidFill>
              </a:defRPr>
            </a:pPr>
            <a:r>
              <a:rPr lang="en-US" dirty="0"/>
              <a:t>4x improvement and still the most sensitive.</a:t>
            </a:r>
          </a:p>
        </p:txBody>
      </p:sp>
      <p:sp>
        <p:nvSpPr>
          <p:cNvPr id="96" name="Shape 96"/>
          <p:cNvSpPr/>
          <p:nvPr/>
        </p:nvSpPr>
        <p:spPr>
          <a:xfrm>
            <a:off x="3511826" y="4858334"/>
            <a:ext cx="6586315" cy="234936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1" indent="1243">
              <a:lnSpc>
                <a:spcPts val="2300"/>
              </a:lnSpc>
              <a:defRPr sz="2200" b="1"/>
            </a:pPr>
            <a:r>
              <a:rPr dirty="0"/>
              <a:t>Compact Accelerator System for Performing Astrophysical Research (CASPAR): </a:t>
            </a:r>
          </a:p>
          <a:p>
            <a:pPr lvl="1" indent="1243">
              <a:lnSpc>
                <a:spcPts val="2300"/>
              </a:lnSpc>
              <a:defRPr sz="2000"/>
            </a:pPr>
            <a:r>
              <a:rPr dirty="0"/>
              <a:t>  Studying nuclear reactions in stars.</a:t>
            </a:r>
          </a:p>
          <a:p>
            <a:pPr lvl="1" indent="1243">
              <a:lnSpc>
                <a:spcPts val="2300"/>
              </a:lnSpc>
              <a:defRPr sz="2000"/>
            </a:pPr>
            <a:r>
              <a:rPr dirty="0"/>
              <a:t> </a:t>
            </a:r>
            <a:r>
              <a:rPr dirty="0">
                <a:solidFill>
                  <a:srgbClr val="3C8C93"/>
                </a:solidFill>
              </a:rPr>
              <a:t> Assembly in process. Op</a:t>
            </a:r>
            <a:r>
              <a:rPr lang="en-US" dirty="0">
                <a:solidFill>
                  <a:srgbClr val="3C8C93"/>
                </a:solidFill>
              </a:rPr>
              <a:t>erations planned for </a:t>
            </a:r>
            <a:r>
              <a:rPr dirty="0">
                <a:solidFill>
                  <a:srgbClr val="3C8C93"/>
                </a:solidFill>
              </a:rPr>
              <a:t>2016.</a:t>
            </a:r>
          </a:p>
          <a:p>
            <a:pPr lvl="1" indent="1243">
              <a:lnSpc>
                <a:spcPts val="1000"/>
              </a:lnSpc>
              <a:defRPr sz="1800">
                <a:solidFill>
                  <a:srgbClr val="3C8C93"/>
                </a:solidFill>
              </a:defRPr>
            </a:pPr>
            <a:endParaRPr dirty="0">
              <a:solidFill>
                <a:srgbClr val="3C8C93"/>
              </a:solidFill>
            </a:endParaRPr>
          </a:p>
          <a:p>
            <a:pPr lvl="1" indent="1243">
              <a:lnSpc>
                <a:spcPts val="500"/>
              </a:lnSpc>
              <a:defRPr sz="800"/>
            </a:pPr>
            <a:endParaRPr dirty="0">
              <a:solidFill>
                <a:srgbClr val="3C8C93"/>
              </a:solidFill>
            </a:endParaRPr>
          </a:p>
          <a:p>
            <a:pPr lvl="1" indent="1243">
              <a:lnSpc>
                <a:spcPts val="2300"/>
              </a:lnSpc>
              <a:defRPr sz="2200" b="1"/>
            </a:pPr>
            <a:r>
              <a:rPr dirty="0"/>
              <a:t>Black Hills State Univ. Underground Campus:</a:t>
            </a:r>
          </a:p>
          <a:p>
            <a:pPr lvl="1" indent="1243">
              <a:lnSpc>
                <a:spcPts val="2300"/>
              </a:lnSpc>
              <a:defRPr sz="2400"/>
            </a:pPr>
            <a:r>
              <a:rPr dirty="0"/>
              <a:t>  </a:t>
            </a:r>
            <a:r>
              <a:rPr sz="2000" dirty="0"/>
              <a:t>Low Background Assay and Measurement</a:t>
            </a:r>
          </a:p>
          <a:p>
            <a:pPr lvl="1" indent="1243">
              <a:lnSpc>
                <a:spcPts val="2300"/>
              </a:lnSpc>
              <a:defRPr sz="2000">
                <a:solidFill>
                  <a:srgbClr val="3C8C93"/>
                </a:solidFill>
              </a:defRPr>
            </a:pPr>
            <a:r>
              <a:rPr dirty="0"/>
              <a:t>  Install</a:t>
            </a:r>
            <a:r>
              <a:rPr lang="en-US" dirty="0"/>
              <a:t>ed 4 </a:t>
            </a:r>
            <a:r>
              <a:rPr dirty="0"/>
              <a:t>Low Background Counters</a:t>
            </a:r>
            <a:r>
              <a:rPr lang="en-US" dirty="0"/>
              <a:t>. More planned.</a:t>
            </a:r>
            <a:endParaRPr dirty="0"/>
          </a:p>
        </p:txBody>
      </p:sp>
      <p:pic>
        <p:nvPicPr>
          <p:cNvPr id="98" name="image8.jpg" descr="110713_LUX-Cleanroom_0042.jpg"/>
          <p:cNvPicPr>
            <a:picLocks noChangeAspect="1"/>
          </p:cNvPicPr>
          <p:nvPr/>
        </p:nvPicPr>
        <p:blipFill>
          <a:blip r:embed="rId3">
            <a:extLst/>
          </a:blip>
          <a:stretch>
            <a:fillRect/>
          </a:stretch>
        </p:blipFill>
        <p:spPr>
          <a:xfrm>
            <a:off x="5934314" y="1152684"/>
            <a:ext cx="3920014" cy="3639858"/>
          </a:xfrm>
          <a:prstGeom prst="rect">
            <a:avLst/>
          </a:prstGeom>
          <a:ln w="12700">
            <a:solidFill>
              <a:schemeClr val="tx1"/>
            </a:solidFill>
            <a:miter lim="400000"/>
          </a:ln>
        </p:spPr>
      </p:pic>
      <p:sp>
        <p:nvSpPr>
          <p:cNvPr id="99" name="Shape 99"/>
          <p:cNvSpPr>
            <a:spLocks noGrp="1"/>
          </p:cNvSpPr>
          <p:nvPr>
            <p:ph type="sldNum" sz="quarter" idx="4294967295"/>
          </p:nvPr>
        </p:nvSpPr>
        <p:spPr>
          <a:xfrm>
            <a:off x="8605098" y="7461336"/>
            <a:ext cx="176122" cy="2566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pic>
        <p:nvPicPr>
          <p:cNvPr id="2" name="Picture 1"/>
          <p:cNvPicPr>
            <a:picLocks noChangeAspect="1"/>
          </p:cNvPicPr>
          <p:nvPr/>
        </p:nvPicPr>
        <p:blipFill>
          <a:blip r:embed="rId4"/>
          <a:stretch>
            <a:fillRect/>
          </a:stretch>
        </p:blipFill>
        <p:spPr>
          <a:xfrm>
            <a:off x="88777" y="4577379"/>
            <a:ext cx="3645188" cy="2430885"/>
          </a:xfrm>
          <a:prstGeom prst="rect">
            <a:avLst/>
          </a:prstGeom>
          <a:ln w="12700">
            <a:solidFill>
              <a:schemeClr val="tx1"/>
            </a:solidFill>
            <a:miter lim="400000"/>
          </a:ln>
        </p:spPr>
      </p:pic>
    </p:spTree>
    <p:extLst>
      <p:ext uri="{BB962C8B-B14F-4D97-AF65-F5344CB8AC3E}">
        <p14:creationId xmlns:p14="http://schemas.microsoft.com/office/powerpoint/2010/main" val="648950029"/>
      </p:ext>
    </p:extLst>
  </p:cSld>
  <p:clrMapOvr>
    <a:masterClrMapping/>
  </p:clrMapOvr>
  <p:transition spd="slow"/>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pitchFamily="-112" charset="0"/>
            <a:ea typeface="ヒラギノ角ゴ ProN W3" pitchFamily="-112" charset="-128"/>
            <a:cs typeface="ヒラギノ角ゴ ProN W3" pitchFamily="-112" charset="-128"/>
            <a:sym typeface="Arial" pitchFamily="-112"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Arial" pitchFamily="-112" charset="0"/>
            <a:ea typeface="ヒラギノ角ゴ ProN W3" pitchFamily="-112" charset="-128"/>
            <a:cs typeface="ヒラギノ角ゴ ProN W3" pitchFamily="-112" charset="-128"/>
            <a:sym typeface="Arial" pitchFamily="-112"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12784</TotalTime>
  <Pages>0</Pages>
  <Words>2705</Words>
  <Characters>0</Characters>
  <Application>Microsoft Office PowerPoint</Application>
  <PresentationFormat>Custom</PresentationFormat>
  <Lines>0</Lines>
  <Paragraphs>417</Paragraphs>
  <Slides>53</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ＭＳ Ｐゴシック</vt:lpstr>
      <vt:lpstr>Arial</vt:lpstr>
      <vt:lpstr>Calibri</vt:lpstr>
      <vt:lpstr>Geneva</vt:lpstr>
      <vt:lpstr>Helvetica</vt:lpstr>
      <vt:lpstr>Hoefler Text</vt:lpstr>
      <vt:lpstr>Lucida Grande</vt:lpstr>
      <vt:lpstr>Wingdings</vt:lpstr>
      <vt:lpstr>ヒラギノ角ゴ ProN W3</vt:lpstr>
      <vt:lpstr>ヒラギノ角ゴ ProN W6</vt:lpstr>
      <vt:lpstr>Custom Design</vt:lpstr>
      <vt:lpstr>PowerPoint Presentation</vt:lpstr>
      <vt:lpstr>Agenda</vt:lpstr>
      <vt:lpstr>Sanford Underground Research Facility Dedicated facility for underground scientific research</vt:lpstr>
      <vt:lpstr>Sanford Underground Research Facility Dedicated facility for underground scientific research</vt:lpstr>
      <vt:lpstr>Global Underground Laboratories</vt:lpstr>
      <vt:lpstr>SURF Science Institutions  Current Researchers From All Around the World (60 institutions)</vt:lpstr>
      <vt:lpstr>Sanford Lab Existing Science Facilities</vt:lpstr>
      <vt:lpstr>4850L Existing Science Facilities</vt:lpstr>
      <vt:lpstr>Existing 4850L Physics Program</vt:lpstr>
      <vt:lpstr>LUX Detector Deployed in Water Shield Tank 300 live day run concluded in May 2016. 4x improvement in sensitivity</vt:lpstr>
      <vt:lpstr>LUX-ZEPLIN (LZ) Dark Matter Experiment LZ will be located in the Davis Cavern on the 4850 foot level</vt:lpstr>
      <vt:lpstr>Majorana Shield and Detector Assembly 2 detector modules. 40kg total enriched Ge76 .  Scheduled start Dec. 2016</vt:lpstr>
      <vt:lpstr>4850L Ross Campus: CASPAR Compact Accelerator System for Performing Astrophysical Research</vt:lpstr>
      <vt:lpstr>SURF Low-Background Counting Establishing national-level capability in BHUC Cleanroom at SURF</vt:lpstr>
      <vt:lpstr>4850L Future Science Facilities</vt:lpstr>
      <vt:lpstr>Underground Excavation</vt:lpstr>
      <vt:lpstr>Long Baseline Neutrino Facility LBNF will host Deep Underground Neutrino Experiment (DUNE)</vt:lpstr>
      <vt:lpstr>4850L Geotechnical Site Investigations</vt:lpstr>
      <vt:lpstr>Phase 1 – Geotechnical Site Investigation</vt:lpstr>
      <vt:lpstr>Phase 1 - Mapping Extents</vt:lpstr>
      <vt:lpstr>Phase 1 - Drift Mapping</vt:lpstr>
      <vt:lpstr>4850L Geological Mapping Observations</vt:lpstr>
      <vt:lpstr>4850L Geological Mapping Observations</vt:lpstr>
      <vt:lpstr>4850L Geological Mapping Observations</vt:lpstr>
      <vt:lpstr>4850L Geological Mapping Observations</vt:lpstr>
      <vt:lpstr>4850L LBNF Site Geologic Map</vt:lpstr>
      <vt:lpstr>Phase 2 – Borehole Investigation</vt:lpstr>
      <vt:lpstr>Phase 2 - Borehole Investigation</vt:lpstr>
      <vt:lpstr>Phase 2 - Borehole Investigation</vt:lpstr>
      <vt:lpstr>HQ (96/64 mm) Core Drilling Program</vt:lpstr>
      <vt:lpstr>Downhole Imaging</vt:lpstr>
      <vt:lpstr>Phase 2 Investigation Results</vt:lpstr>
      <vt:lpstr>Phase 2 Investigation Results</vt:lpstr>
      <vt:lpstr>Phase 2 Investigation Results</vt:lpstr>
      <vt:lpstr>Phase 2 Investigation Results</vt:lpstr>
      <vt:lpstr>Phase 2 Summary Investigation Results</vt:lpstr>
      <vt:lpstr>In-Situ Testing</vt:lpstr>
      <vt:lpstr>In-Situ Testing</vt:lpstr>
      <vt:lpstr>In-situ Testing</vt:lpstr>
      <vt:lpstr>Laboratory Analysis</vt:lpstr>
      <vt:lpstr>4850L Geotechnical Conclusions</vt:lpstr>
      <vt:lpstr>Cavern Locations</vt:lpstr>
      <vt:lpstr>Upright Cylinder Trade Study Conclusions</vt:lpstr>
      <vt:lpstr>Upright Cylinder Trade Study Conclusions</vt:lpstr>
      <vt:lpstr>Upright Cylinder Trade Study Conclusions</vt:lpstr>
      <vt:lpstr>THEIA BOE Assumptions</vt:lpstr>
      <vt:lpstr>THEIA Project BOE Design</vt:lpstr>
      <vt:lpstr>THEIA Project BOE Design</vt:lpstr>
      <vt:lpstr>THEIA Project BOE Schedule Estimate</vt:lpstr>
      <vt:lpstr>THEIA Project BOE Cost Estimate</vt:lpstr>
      <vt:lpstr>Sanford Underground Research Facility</vt:lpstr>
      <vt:lpstr>Long Baseline Neutrino Facility Schedule</vt:lpstr>
      <vt:lpstr>Sanford Underground Research Facility</vt:lpstr>
    </vt:vector>
  </TitlesOfParts>
  <Manager/>
  <Company>DUSEL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Josh Willhite</dc:creator>
  <cp:keywords/>
  <dc:description/>
  <cp:lastModifiedBy>David Vardiman</cp:lastModifiedBy>
  <cp:revision>769</cp:revision>
  <cp:lastPrinted>2016-10-11T19:54:03Z</cp:lastPrinted>
  <dcterms:created xsi:type="dcterms:W3CDTF">2012-05-23T16:36:31Z</dcterms:created>
  <dcterms:modified xsi:type="dcterms:W3CDTF">2016-10-23T07:28:51Z</dcterms:modified>
  <cp:category/>
</cp:coreProperties>
</file>