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98" r:id="rId3"/>
    <p:sldId id="301" r:id="rId4"/>
    <p:sldId id="295" r:id="rId5"/>
    <p:sldId id="297" r:id="rId6"/>
    <p:sldId id="300" r:id="rId7"/>
    <p:sldId id="296" r:id="rId8"/>
    <p:sldId id="284" r:id="rId9"/>
    <p:sldId id="285" r:id="rId10"/>
    <p:sldId id="287" r:id="rId11"/>
    <p:sldId id="270" r:id="rId12"/>
    <p:sldId id="299" r:id="rId13"/>
    <p:sldId id="293" r:id="rId14"/>
    <p:sldId id="294" r:id="rId15"/>
    <p:sldId id="276" r:id="rId16"/>
    <p:sldId id="283" r:id="rId17"/>
    <p:sldId id="281" r:id="rId18"/>
    <p:sldId id="289" r:id="rId19"/>
    <p:sldId id="290" r:id="rId20"/>
    <p:sldId id="291" r:id="rId21"/>
    <p:sldId id="292" r:id="rId22"/>
    <p:sldId id="273" r:id="rId23"/>
    <p:sldId id="269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E3C7"/>
    <a:srgbClr val="00EB00"/>
    <a:srgbClr val="00CA00"/>
    <a:srgbClr val="D20202"/>
    <a:srgbClr val="B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9" autoAdjust="0"/>
    <p:restoredTop sz="91248" autoAdjust="0"/>
  </p:normalViewPr>
  <p:slideViewPr>
    <p:cSldViewPr snapToGrid="0" snapToObjects="1">
      <p:cViewPr>
        <p:scale>
          <a:sx n="108" d="100"/>
          <a:sy n="108" d="100"/>
        </p:scale>
        <p:origin x="-11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8D77E-1BD4-4A4D-A219-774CD18E66B1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C442B-C5C5-B741-90CD-3C3F47D2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8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31C01-CC1B-E746-8E6A-3D88A2BABEC1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480F2-DC97-2A44-895A-695AF2837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41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message I want to convey is that WATCHMAN is very much alive.</a:t>
            </a:r>
          </a:p>
          <a:p>
            <a:r>
              <a:rPr lang="en-US" dirty="0" smtClean="0"/>
              <a:t>What happened was that originally WATCHMAN was conceived</a:t>
            </a:r>
            <a:r>
              <a:rPr lang="en-US" baseline="0" dirty="0" smtClean="0"/>
              <a:t> as a joint….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480F2-DC97-2A44-895A-695AF28378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3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480F2-DC97-2A44-895A-695AF28378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9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PMT coverage affects event location sensitivity, energy sensitivity, Both affect </a:t>
            </a:r>
            <a:r>
              <a:rPr lang="en-US" dirty="0" smtClean="0"/>
              <a:t>sensitivity</a:t>
            </a:r>
            <a:r>
              <a:rPr lang="en-US" baseline="0" dirty="0" smtClean="0"/>
              <a:t> to signal, background as function of PMT coverage.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480F2-DC97-2A44-895A-695AF28378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back to EGADS/Super-K relationship</a:t>
            </a:r>
          </a:p>
          <a:p>
            <a:r>
              <a:rPr lang="en-US" dirty="0" smtClean="0"/>
              <a:t>So that is the rationale,</a:t>
            </a:r>
            <a:r>
              <a:rPr lang="en-US" baseline="0" dirty="0" smtClean="0"/>
              <a:t> WATCHMAN serves as a scale R&amp;D experiment for THEIA, scale is somewhere between “tabletop” size and the 60kTon THEIA.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480F2-DC97-2A44-895A-695AF28378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4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if you look at WATCHMAN as a phased R&amp;D lead up to THEIA it looks like this</a:t>
            </a:r>
          </a:p>
          <a:p>
            <a:r>
              <a:rPr lang="en-US" dirty="0" smtClean="0"/>
              <a:t>Once WATCHMAN is built we can certainly make the case for an upgraded (phase II) WATCHMAN for physics.</a:t>
            </a:r>
          </a:p>
          <a:p>
            <a:r>
              <a:rPr lang="en-US" dirty="0" smtClean="0"/>
              <a:t>While</a:t>
            </a:r>
            <a:r>
              <a:rPr lang="en-US" baseline="0" dirty="0" smtClean="0"/>
              <a:t> continuing the R&amp;D needed for THEIA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6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illustrations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WATCHMAN collaborators</a:t>
            </a:r>
            <a:r>
              <a:rPr lang="en-US" baseline="0" dirty="0" smtClean="0"/>
              <a:t> are contributing to the RAT-PAC GEANT4-based simulation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480F2-DC97-2A44-895A-695AF28378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CE6F-506C-6845-8D2E-C3501FBC16EE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3D8B3-0D0C-8246-883C-54A7387E1155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3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8019-2E7F-AE44-B76B-CBA08F85BBCC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49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450" y="6403975"/>
            <a:ext cx="444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573243"/>
            <a:ext cx="8229600" cy="1056696"/>
          </a:xfrm>
        </p:spPr>
        <p:txBody>
          <a:bodyPr/>
          <a:lstStyle>
            <a:lvl1pPr>
              <a:defRPr b="0" i="1">
                <a:solidFill>
                  <a:srgbClr val="951717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6" y="1568370"/>
            <a:ext cx="3465576" cy="369888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1000">
                <a:solidFill>
                  <a:srgbClr val="0F4F97"/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fld id="{C22A4350-B4D8-452B-BE84-6CDF6C47C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3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0EAE-A71A-2F48-AF2E-B38AD7DCF048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352-DE7A-AA4F-87EF-60B64FD594DC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9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5B3-CF5D-8040-94C7-7199196DE9F0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3B4-139A-3647-BC76-D27F95D5EA86}" type="datetime1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8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EA13-7361-D447-8948-BFC5213A020A}" type="datetime1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0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04AF-76F6-F846-85B0-52F308E290EF}" type="datetime1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5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B31C-4F5A-9741-AC90-66C6E9549DEB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3B70-0758-B74C-9592-231E50015ABE}" type="datetime1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6349-563F-A946-A53C-169E1DC6050F}" type="datetime1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F48F-54CB-8549-852D-1AB9FF64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2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5 at 12.43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/>
          <a:stretch/>
        </p:blipFill>
        <p:spPr>
          <a:xfrm>
            <a:off x="374208" y="1339850"/>
            <a:ext cx="8426892" cy="5016500"/>
          </a:xfrm>
          <a:prstGeom prst="rect">
            <a:avLst/>
          </a:prstGeom>
        </p:spPr>
      </p:pic>
      <p:sp>
        <p:nvSpPr>
          <p:cNvPr id="1024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48287" y="3147500"/>
            <a:ext cx="5462762" cy="369888"/>
          </a:xfrm>
        </p:spPr>
        <p:txBody>
          <a:bodyPr/>
          <a:lstStyle/>
          <a:p>
            <a:pPr algn="ctr" eaLnBrk="1" hangingPunct="1"/>
            <a:r>
              <a:rPr lang="en-US" sz="1800" b="1" dirty="0" smtClean="0">
                <a:ea typeface="ＭＳ Ｐゴシック" pitchFamily="34" charset="-128"/>
              </a:rPr>
              <a:t>Steven Dazeley  - LLNL</a:t>
            </a:r>
          </a:p>
          <a:p>
            <a:pPr algn="ctr" eaLnBrk="1" hangingPunct="1"/>
            <a:r>
              <a:rPr lang="en-US" sz="1800" b="1" dirty="0" smtClean="0">
                <a:ea typeface="ＭＳ Ｐゴシック" pitchFamily="34" charset="-128"/>
              </a:rPr>
              <a:t>For the WATCHMAN Collaboration</a:t>
            </a:r>
            <a:r>
              <a:rPr lang="en-US" b="1" dirty="0" smtClean="0">
                <a:ea typeface="ＭＳ Ｐゴシック" pitchFamily="34" charset="-128"/>
              </a:rPr>
              <a:t>					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620036" y="5549767"/>
            <a:ext cx="3356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rbel" pitchFamily="34" charset="0"/>
              </a:rPr>
              <a:t>Simulation courtesy G. </a:t>
            </a:r>
            <a:r>
              <a:rPr lang="en-US" sz="1200" dirty="0" err="1">
                <a:solidFill>
                  <a:srgbClr val="FFFFFF"/>
                </a:solidFill>
                <a:latin typeface="Corbel" pitchFamily="34" charset="0"/>
              </a:rPr>
              <a:t>Jocher</a:t>
            </a:r>
            <a:r>
              <a:rPr lang="en-US" sz="1200" dirty="0">
                <a:solidFill>
                  <a:srgbClr val="FFFFFF"/>
                </a:solidFill>
                <a:latin typeface="Corbel" pitchFamily="34" charset="0"/>
              </a:rPr>
              <a:t>/J Learned, U Hawaii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4350219" y="6356350"/>
            <a:ext cx="3767137" cy="42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dirty="0"/>
              <a:t>This work was performed under the auspices of the U.S. Department </a:t>
            </a:r>
            <a:r>
              <a:rPr lang="en-US" sz="800" dirty="0" smtClean="0"/>
              <a:t>of </a:t>
            </a:r>
            <a:r>
              <a:rPr lang="en-US" sz="800" dirty="0"/>
              <a:t>Energy by Lawrence Livermore National Laboratory under contract </a:t>
            </a:r>
            <a:r>
              <a:rPr lang="en-US" sz="800" dirty="0" smtClean="0"/>
              <a:t>DE</a:t>
            </a:r>
            <a:r>
              <a:rPr lang="en-US" sz="800" dirty="0"/>
              <a:t>-AC52-07NA27344. Lawrence Livermore National Security, </a:t>
            </a:r>
            <a:r>
              <a:rPr lang="en-US" sz="800" dirty="0" smtClean="0"/>
              <a:t>LLC. Release number </a:t>
            </a:r>
            <a:r>
              <a:rPr lang="en-US" sz="800" dirty="0"/>
              <a:t>LLNL-PRES</a:t>
            </a:r>
            <a:r>
              <a:rPr lang="en-US" sz="800" dirty="0" smtClean="0"/>
              <a:t>-705911</a:t>
            </a:r>
            <a:endParaRPr lang="en-US" sz="800" dirty="0"/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620036" y="5331558"/>
            <a:ext cx="24288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Corbel" pitchFamily="34" charset="0"/>
              </a:rPr>
              <a:t>Global reactor antineutrino fluxes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158" y="189070"/>
            <a:ext cx="87697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31550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13500000" kx="2700000" rotWithShape="0">
                    <a:srgbClr val="000000">
                      <a:alpha val="0"/>
                    </a:srgbClr>
                  </a:outerShdw>
                </a:effectLst>
                <a:latin typeface="Arial Rounded MT Bold"/>
              </a:rPr>
              <a:t>WATCHMAN, towards a Future of Water-based Neutrino </a:t>
            </a:r>
            <a:r>
              <a:rPr lang="en-US" sz="2000" b="1" dirty="0" smtClean="0">
                <a:ln w="31550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13500000" kx="2700000" rotWithShape="0">
                    <a:srgbClr val="000000">
                      <a:alpha val="0"/>
                    </a:srgbClr>
                  </a:outerShdw>
                </a:effectLst>
                <a:latin typeface="Arial Rounded MT Bold"/>
              </a:rPr>
              <a:t>Detectors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 w="31550" cmpd="sng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63500" dir="13500000" kx="2700000" rotWithShape="0">
                  <a:srgbClr val="000000">
                    <a:alpha val="0"/>
                  </a:srgbClr>
                </a:outerShdw>
              </a:effectLst>
              <a:latin typeface="Arial Rounded MT 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31550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13500000" kx="2700000" rotWithShape="0">
                    <a:srgbClr val="000000">
                      <a:alpha val="0"/>
                    </a:srgbClr>
                  </a:outerShdw>
                </a:effectLst>
                <a:latin typeface="Arial Rounded MT Bold"/>
              </a:rPr>
              <a:t>(</a:t>
            </a:r>
            <a:r>
              <a:rPr lang="en-US" sz="2000" b="1" smtClean="0">
                <a:ln w="31550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13500000" kx="2700000" rotWithShape="0">
                    <a:srgbClr val="000000">
                      <a:alpha val="0"/>
                    </a:srgbClr>
                  </a:outerShdw>
                </a:effectLst>
                <a:latin typeface="Arial Rounded MT Bold"/>
              </a:rPr>
              <a:t>Frost II 2016</a:t>
            </a:r>
            <a:r>
              <a:rPr lang="en-US" sz="2000" b="1" dirty="0" smtClean="0">
                <a:ln w="31550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3500" dir="13500000" kx="2700000" rotWithShape="0">
                    <a:srgbClr val="000000">
                      <a:alpha val="0"/>
                    </a:srgbClr>
                  </a:outerShdw>
                </a:effectLst>
                <a:latin typeface="Arial Rounded MT Bold"/>
              </a:rPr>
              <a:t>)</a:t>
            </a:r>
            <a:endParaRPr lang="en-US" sz="2000" b="1" dirty="0">
              <a:ln w="31550" cmpd="sng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63500" dir="13500000" kx="2700000" rotWithShape="0">
                  <a:srgbClr val="000000">
                    <a:alpha val="0"/>
                  </a:srgbClr>
                </a:outerShdw>
              </a:effectLst>
              <a:latin typeface="Arial Rounded MT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3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573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Full Signal and Background Monte Carlo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46179"/>
            <a:ext cx="2133600" cy="365125"/>
          </a:xfrm>
        </p:spPr>
        <p:txBody>
          <a:bodyPr/>
          <a:lstStyle/>
          <a:p>
            <a:pPr algn="r"/>
            <a:fld id="{BA9CB3AF-AA7C-43B7-BA15-62981A77EE63}" type="slidenum">
              <a:rPr lang="en-US" smtClean="0">
                <a:solidFill>
                  <a:srgbClr val="000000"/>
                </a:solidFill>
              </a:rPr>
              <a:pPr algn="r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83872"/>
              </p:ext>
            </p:extLst>
          </p:nvPr>
        </p:nvGraphicFramePr>
        <p:xfrm>
          <a:off x="433672" y="3557405"/>
          <a:ext cx="4993940" cy="2855312"/>
        </p:xfrm>
        <a:graphic>
          <a:graphicData uri="http://schemas.openxmlformats.org/drawingml/2006/table">
            <a:tbl>
              <a:tblPr/>
              <a:tblGrid>
                <a:gridCol w="3332842"/>
                <a:gridCol w="1661098"/>
              </a:tblGrid>
              <a:tr h="3534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Fairport mine: Predicted background and signal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4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Depth Dependent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events per day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Fast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Punch-through Neutrons  </a:t>
                      </a: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Radionuclides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– 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Li, 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Depth-Independent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PMT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 Rock Gamma/Neutrons</a:t>
                      </a: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&lt;1</a:t>
                      </a:r>
                    </a:p>
                  </a:txBody>
                  <a:tcPr marL="1524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Reactors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&lt;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Geoantineutrinos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&lt;&lt;1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Background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Perry Reactor Signal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4-5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0462"/>
          <a:stretch/>
        </p:blipFill>
        <p:spPr>
          <a:xfrm>
            <a:off x="5648342" y="3726211"/>
            <a:ext cx="3354559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52" y="902519"/>
            <a:ext cx="3382147" cy="2609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7314" y="3354205"/>
            <a:ext cx="83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Times"/>
                <a:cs typeface="Times"/>
              </a:rPr>
              <a:t>Photoelectrons</a:t>
            </a:r>
            <a:endParaRPr lang="en-US" sz="800" b="1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372" y="987266"/>
            <a:ext cx="506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Full MC simulation codes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RAT-PAC (</a:t>
            </a:r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dirty="0">
                <a:latin typeface="Arial"/>
                <a:cs typeface="Arial"/>
              </a:rPr>
              <a:t>eactor </a:t>
            </a:r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dirty="0">
                <a:latin typeface="Arial"/>
                <a:cs typeface="Arial"/>
              </a:rPr>
              <a:t>nalysis </a:t>
            </a:r>
            <a:r>
              <a:rPr lang="en-US" sz="1600" b="1" dirty="0">
                <a:latin typeface="Arial"/>
                <a:cs typeface="Arial"/>
              </a:rPr>
              <a:t>T</a:t>
            </a:r>
            <a:r>
              <a:rPr lang="en-US" sz="1600" dirty="0">
                <a:latin typeface="Arial"/>
                <a:cs typeface="Arial"/>
              </a:rPr>
              <a:t>ool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	</a:t>
            </a:r>
            <a:r>
              <a:rPr lang="en-US" sz="1600" b="1" dirty="0" smtClean="0">
                <a:latin typeface="Arial"/>
                <a:cs typeface="Arial"/>
              </a:rPr>
              <a:t>P</a:t>
            </a:r>
            <a:r>
              <a:rPr lang="en-US" sz="1600" dirty="0" smtClean="0">
                <a:latin typeface="Arial"/>
                <a:cs typeface="Arial"/>
              </a:rPr>
              <a:t>lus </a:t>
            </a:r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dirty="0">
                <a:latin typeface="Arial"/>
                <a:cs typeface="Arial"/>
              </a:rPr>
              <a:t>dditional </a:t>
            </a:r>
            <a:r>
              <a:rPr lang="en-US" sz="1600" b="1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odes</a:t>
            </a:r>
            <a:r>
              <a:rPr lang="en-US" sz="1600" dirty="0" smtClean="0"/>
              <a:t>).  </a:t>
            </a:r>
          </a:p>
          <a:p>
            <a:r>
              <a:rPr lang="en-US" sz="1600" dirty="0" smtClean="0"/>
              <a:t>	(</a:t>
            </a:r>
            <a:r>
              <a:rPr lang="en-US" sz="1600" dirty="0" err="1" smtClean="0"/>
              <a:t>KamLAND</a:t>
            </a:r>
            <a:r>
              <a:rPr lang="en-US" sz="1600" dirty="0" smtClean="0"/>
              <a:t>/SNO pedigree)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RMSim</a:t>
            </a:r>
            <a:r>
              <a:rPr lang="en-US" sz="1600" dirty="0" smtClean="0"/>
              <a:t> (Based on </a:t>
            </a:r>
            <a:r>
              <a:rPr lang="en-US" sz="1600" dirty="0" err="1" smtClean="0"/>
              <a:t>WCSim</a:t>
            </a:r>
            <a:r>
              <a:rPr lang="en-US" sz="1600" dirty="0" smtClean="0"/>
              <a:t> from SK)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dirty="0" smtClean="0"/>
              <a:t>note: RAT-PAC is gradually taking over as fitters get better 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471" y="1043105"/>
            <a:ext cx="1259345" cy="1152707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38656"/>
            <a:ext cx="2895600" cy="365125"/>
          </a:xfrm>
        </p:spPr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6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16" y="166930"/>
            <a:ext cx="8841454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Supernova Detection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 smtClean="0"/>
              <a:t>ν / ν discrimination </a:t>
            </a:r>
            <a:r>
              <a:rPr lang="en-US" sz="1800" dirty="0" smtClean="0">
                <a:sym typeface="Wingdings"/>
              </a:rPr>
              <a:t> WATCHMAN can be a </a:t>
            </a:r>
            <a:r>
              <a:rPr lang="en-US" sz="1800" dirty="0">
                <a:sym typeface="Wingdings"/>
              </a:rPr>
              <a:t>d</a:t>
            </a:r>
            <a:r>
              <a:rPr lang="en-US" sz="1800" dirty="0" smtClean="0">
                <a:sym typeface="Wingdings"/>
              </a:rPr>
              <a:t>irectionally sensitive SN neutrino detector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939529" y="1329096"/>
            <a:ext cx="5128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SN 1987A estimate 	~ 15 neutrinos @ WATCHMAN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Galactic center SN	~ 500 neutrinos @ WATCHMAN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Some estimates of galactic SN rate – 1 per ~15 to 20 years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4827" y="55165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4656" y="2294030"/>
            <a:ext cx="3210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WATCHMAN </a:t>
            </a:r>
            <a:r>
              <a:rPr lang="en-US" sz="1600" b="1" dirty="0"/>
              <a:t>a</a:t>
            </a:r>
            <a:r>
              <a:rPr lang="en-US" sz="1600" b="1" dirty="0" smtClean="0"/>
              <a:t> </a:t>
            </a:r>
            <a:r>
              <a:rPr lang="en-US" sz="1600" b="1" dirty="0" smtClean="0"/>
              <a:t>pointing neutrino </a:t>
            </a:r>
            <a:r>
              <a:rPr lang="en-US" sz="1600" b="1" dirty="0" smtClean="0"/>
              <a:t>telescope?</a:t>
            </a:r>
            <a:endParaRPr lang="en-US" sz="1600" b="1" dirty="0" smtClean="0"/>
          </a:p>
          <a:p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IBD/ES discrimination via neutron tagging, reveals the directional ES component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SN neutrino/antineutrino flux </a:t>
            </a:r>
          </a:p>
          <a:p>
            <a:r>
              <a:rPr lang="en-US" sz="1600" dirty="0" smtClean="0"/>
              <a:t>	~few 10s MeV.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6" y="2305053"/>
            <a:ext cx="5544354" cy="39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9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1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Supernova Pointing Capability at WATCHMAN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786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 full supernova generator is being added to RAT-PAC (Marc </a:t>
            </a:r>
            <a:r>
              <a:rPr lang="en-US" sz="1600" dirty="0" err="1" smtClean="0"/>
              <a:t>Bergevin</a:t>
            </a:r>
            <a:r>
              <a:rPr lang="en-US" sz="1600" dirty="0" smtClean="0"/>
              <a:t>). All interaction types included.</a:t>
            </a:r>
          </a:p>
          <a:p>
            <a:r>
              <a:rPr lang="en-US" sz="1600" dirty="0" smtClean="0"/>
              <a:t>SN pointing with WATCHMAN can now be estimated directly from GEANT4 simulation</a:t>
            </a:r>
          </a:p>
          <a:p>
            <a:r>
              <a:rPr lang="en-US" sz="1600" dirty="0" smtClean="0"/>
              <a:t>Detector background not included here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40" y="3007604"/>
            <a:ext cx="4796336" cy="2884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6" y="3088341"/>
            <a:ext cx="3400466" cy="2044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6" y="2962018"/>
            <a:ext cx="31986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 Single neutrino/antineutrino PDF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85129" y="2523593"/>
            <a:ext cx="3096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Reconstructed Galactic Supernova </a:t>
            </a:r>
          </a:p>
          <a:p>
            <a:pPr algn="ctr"/>
            <a:r>
              <a:rPr lang="en-US" sz="1600" b="1" dirty="0" smtClean="0"/>
              <a:t>@ 60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longitude, 30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latitude</a:t>
            </a:r>
          </a:p>
          <a:p>
            <a:pPr algn="ctr"/>
            <a:r>
              <a:rPr lang="en-US" sz="1600" b="1" dirty="0" smtClean="0"/>
              <a:t>After IBD event removal</a:t>
            </a:r>
            <a:endParaRPr lang="en-US" sz="1600" b="1" dirty="0"/>
          </a:p>
        </p:txBody>
      </p:sp>
      <p:sp>
        <p:nvSpPr>
          <p:cNvPr id="12" name="Right Arrow 11"/>
          <p:cNvSpPr/>
          <p:nvPr/>
        </p:nvSpPr>
        <p:spPr>
          <a:xfrm>
            <a:off x="3700665" y="3379278"/>
            <a:ext cx="291966" cy="8320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576490">
            <a:off x="457661" y="4273743"/>
            <a:ext cx="82480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Example: PRELIMINARY</a:t>
            </a: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6350" y="5785063"/>
            <a:ext cx="457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e.g.:  ~85% of IBD are tagged and removed </a:t>
            </a:r>
          </a:p>
          <a:p>
            <a:r>
              <a:rPr lang="en-US" sz="1600" dirty="0" smtClean="0"/>
              <a:t>from this sample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012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11"/>
            <a:ext cx="8229600" cy="85415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Reactor Directionality</a:t>
            </a:r>
            <a:br>
              <a:rPr lang="en-US" sz="2800" b="1" dirty="0" smtClean="0"/>
            </a:br>
            <a:r>
              <a:rPr lang="en-US" sz="1600" b="1" dirty="0" smtClean="0"/>
              <a:t>Cherenkov detectors have some directional capability (a la Super-K)</a:t>
            </a:r>
            <a:endParaRPr lang="en-US" sz="1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19978" y="1289790"/>
            <a:ext cx="4461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Antineutrino Elastic scattering cross-section</a:t>
            </a:r>
          </a:p>
          <a:p>
            <a:r>
              <a:rPr lang="en-US" sz="1200" dirty="0" smtClean="0"/>
              <a:t>	</a:t>
            </a:r>
            <a:r>
              <a:rPr lang="en-US" sz="1400" dirty="0" smtClean="0"/>
              <a:t>per electron cross-section is smaller than inverse 	beta decay (per proton) </a:t>
            </a:r>
          </a:p>
          <a:p>
            <a:endParaRPr lang="en-US" sz="1400" dirty="0" smtClean="0"/>
          </a:p>
          <a:p>
            <a:r>
              <a:rPr lang="en-US" sz="1400" dirty="0" smtClean="0"/>
              <a:t>	However water has 5x more electrons than protons</a:t>
            </a:r>
          </a:p>
          <a:p>
            <a:r>
              <a:rPr lang="en-US" sz="1400" dirty="0" smtClean="0"/>
              <a:t>	Total cross-section difference is only a factor ~6x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85830" y="3939504"/>
            <a:ext cx="513745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Backgrounds @ Fairport site</a:t>
            </a:r>
            <a:endParaRPr lang="en-US" sz="1200" dirty="0"/>
          </a:p>
          <a:p>
            <a:pPr lvl="1"/>
            <a:r>
              <a:rPr lang="en-US" sz="1400" dirty="0" err="1" smtClean="0"/>
              <a:t>Cosmogenic</a:t>
            </a:r>
            <a:r>
              <a:rPr lang="en-US" sz="1400" dirty="0" smtClean="0"/>
              <a:t> Radionuclides (</a:t>
            </a:r>
            <a:r>
              <a:rPr lang="en-US" sz="1400" dirty="0"/>
              <a:t>scaled from Li and </a:t>
            </a:r>
            <a:r>
              <a:rPr lang="en-US" sz="1400" dirty="0" err="1"/>
              <a:t>Beacom</a:t>
            </a:r>
            <a:r>
              <a:rPr lang="en-US" sz="1400" dirty="0"/>
              <a:t>, 2014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dominate at high energies </a:t>
            </a:r>
            <a:r>
              <a:rPr lang="en-US" sz="1400" dirty="0" smtClean="0">
                <a:sym typeface="Wingdings"/>
              </a:rPr>
              <a:t> Deeper is better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	</a:t>
            </a:r>
            <a:r>
              <a:rPr lang="en-US" sz="1400" dirty="0"/>
              <a:t>R</a:t>
            </a:r>
            <a:r>
              <a:rPr lang="en-US" sz="1400" dirty="0" smtClean="0"/>
              <a:t>adon backgrounds (equivalent to SNO shown)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dominate at low energies. 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Radon must be reduced by at least factor 10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123895"/>
            <a:ext cx="3644900" cy="2506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7" y="3761111"/>
            <a:ext cx="3539953" cy="2506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0" y="3939504"/>
            <a:ext cx="1692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Radon levels equal to SNO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992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2750" y="230915"/>
            <a:ext cx="8229600" cy="85415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Reactor Directionality</a:t>
            </a:r>
            <a:br>
              <a:rPr lang="en-US" sz="3600" b="1" dirty="0" smtClean="0"/>
            </a:br>
            <a:r>
              <a:rPr lang="en-US" sz="2000" dirty="0" smtClean="0"/>
              <a:t>Concentrated R&amp;D effort to control radon needed</a:t>
            </a:r>
            <a:br>
              <a:rPr lang="en-US" sz="2000" dirty="0" smtClean="0"/>
            </a:br>
            <a:r>
              <a:rPr lang="en-US" sz="2000" dirty="0" smtClean="0"/>
              <a:t> (requirement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factor 100x reduction relative to SNO)</a:t>
            </a:r>
            <a:br>
              <a:rPr lang="en-US" sz="2000" dirty="0" smtClean="0"/>
            </a:br>
            <a:r>
              <a:rPr lang="en-US" sz="2000" dirty="0" smtClean="0"/>
              <a:t> Possible with large/deep detectors. 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824939" y="1388509"/>
            <a:ext cx="775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Thought experiment: how sensitive would WATCHMAN be to reactor direction as a function of depth, </a:t>
            </a:r>
          </a:p>
          <a:p>
            <a:pPr algn="ctr"/>
            <a:r>
              <a:rPr lang="en-US" sz="1400" b="1" dirty="0" smtClean="0"/>
              <a:t>based </a:t>
            </a:r>
            <a:r>
              <a:rPr lang="en-US" sz="1400" b="1" dirty="0" smtClean="0"/>
              <a:t>on projected water-borne radon </a:t>
            </a:r>
            <a:r>
              <a:rPr lang="en-US" sz="1400" b="1" dirty="0" smtClean="0"/>
              <a:t>levels</a:t>
            </a:r>
            <a:r>
              <a:rPr lang="en-US" sz="1400" b="1" dirty="0"/>
              <a:t> </a:t>
            </a:r>
            <a:r>
              <a:rPr lang="en-US" sz="1400" b="1" dirty="0" smtClean="0"/>
              <a:t>(</a:t>
            </a:r>
            <a:r>
              <a:rPr lang="en-US" sz="1400" b="1" dirty="0"/>
              <a:t>r</a:t>
            </a:r>
            <a:r>
              <a:rPr lang="en-US" sz="1400" b="1" dirty="0" smtClean="0"/>
              <a:t>adon in water as a fraction of SNO levels) 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44076" y="5613527"/>
            <a:ext cx="89947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Some sensitivity, however WATCHMAN </a:t>
            </a:r>
            <a:r>
              <a:rPr lang="en-US" sz="1400" dirty="0">
                <a:solidFill>
                  <a:srgbClr val="FF0000"/>
                </a:solidFill>
              </a:rPr>
              <a:t>likely too small and too </a:t>
            </a:r>
            <a:r>
              <a:rPr lang="en-US" sz="1400" dirty="0" smtClean="0">
                <a:solidFill>
                  <a:srgbClr val="FF0000"/>
                </a:solidFill>
              </a:rPr>
              <a:t>shallow OR requires new radon reduction techniques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Radon reduction R&amp;D will be a significant effort @ WATCHMAN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62" y="2031212"/>
            <a:ext cx="6332825" cy="35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8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5" y="1266396"/>
            <a:ext cx="8536948" cy="4525963"/>
          </a:xfrm>
        </p:spPr>
        <p:txBody>
          <a:bodyPr>
            <a:noAutofit/>
          </a:bodyPr>
          <a:lstStyle/>
          <a:p>
            <a:r>
              <a:rPr lang="en-US" sz="1400" dirty="0" smtClean="0"/>
              <a:t>The Watchman </a:t>
            </a:r>
            <a:r>
              <a:rPr lang="en-US" sz="1400" dirty="0" smtClean="0"/>
              <a:t>project is still on: </a:t>
            </a:r>
          </a:p>
          <a:p>
            <a:pPr marL="400050" lvl="1" indent="0">
              <a:buNone/>
            </a:pPr>
            <a:r>
              <a:rPr lang="en-US" sz="1400" dirty="0" smtClean="0"/>
              <a:t>Aims </a:t>
            </a:r>
            <a:r>
              <a:rPr lang="en-US" sz="1400" dirty="0" smtClean="0"/>
              <a:t>to prove the feasibility of remote reactor monitoring with a scalable detector medium – water doped with gadolinium </a:t>
            </a:r>
            <a:r>
              <a:rPr lang="en-US" sz="1400" dirty="0" smtClean="0"/>
              <a:t>(</a:t>
            </a:r>
            <a:r>
              <a:rPr lang="en-US" sz="1400" dirty="0" smtClean="0"/>
              <a:t>Fairport mine, Perry reactor – 3.7 </a:t>
            </a:r>
            <a:r>
              <a:rPr lang="en-US" sz="1400" dirty="0" err="1" smtClean="0"/>
              <a:t>GWth</a:t>
            </a:r>
            <a:r>
              <a:rPr lang="en-US" sz="1400" dirty="0"/>
              <a:t> </a:t>
            </a:r>
            <a:r>
              <a:rPr lang="en-US" sz="1400" dirty="0" smtClean="0"/>
              <a:t>@ 13 km, </a:t>
            </a:r>
            <a:r>
              <a:rPr lang="en-US" sz="1400" dirty="0" err="1" smtClean="0"/>
              <a:t>Boulby</a:t>
            </a:r>
            <a:r>
              <a:rPr lang="en-US" sz="1400" dirty="0" smtClean="0"/>
              <a:t> mine, </a:t>
            </a:r>
            <a:r>
              <a:rPr lang="en-US" sz="1400" dirty="0" err="1" smtClean="0"/>
              <a:t>Hartlepool</a:t>
            </a:r>
            <a:r>
              <a:rPr lang="en-US" sz="1400" dirty="0" smtClean="0"/>
              <a:t> reactor, 2 x 1.5 </a:t>
            </a:r>
            <a:r>
              <a:rPr lang="en-US" sz="1400" dirty="0" err="1" smtClean="0"/>
              <a:t>GWth</a:t>
            </a:r>
            <a:r>
              <a:rPr lang="en-US" sz="1400" dirty="0"/>
              <a:t> </a:t>
            </a:r>
            <a:r>
              <a:rPr lang="en-US" sz="1400" dirty="0" smtClean="0"/>
              <a:t>@ 25 km)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Boulby</a:t>
            </a:r>
            <a:r>
              <a:rPr lang="en-US" sz="1400" dirty="0" smtClean="0"/>
              <a:t> mine depth 2800 </a:t>
            </a:r>
            <a:r>
              <a:rPr lang="en-US" sz="1400" dirty="0" err="1" smtClean="0"/>
              <a:t>m.w.e</a:t>
            </a:r>
            <a:endParaRPr lang="en-US" sz="1400" dirty="0" smtClean="0"/>
          </a:p>
          <a:p>
            <a:r>
              <a:rPr lang="en-US" sz="1400" dirty="0" smtClean="0"/>
              <a:t>Fairport mine depth 1500 </a:t>
            </a:r>
            <a:r>
              <a:rPr lang="en-US" sz="1400" dirty="0" err="1" smtClean="0"/>
              <a:t>m.w.e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T</a:t>
            </a:r>
            <a:r>
              <a:rPr lang="en-US" sz="1400" dirty="0" smtClean="0"/>
              <a:t>echnical </a:t>
            </a:r>
            <a:r>
              <a:rPr lang="en-US" sz="1400" dirty="0"/>
              <a:t>risk of the Gd+</a:t>
            </a:r>
            <a:r>
              <a:rPr lang="en-US" sz="1400" dirty="0" smtClean="0"/>
              <a:t>H2O </a:t>
            </a:r>
            <a:r>
              <a:rPr lang="en-US" sz="1400" dirty="0"/>
              <a:t>technology </a:t>
            </a:r>
            <a:r>
              <a:rPr lang="en-US" sz="1400" dirty="0" smtClean="0"/>
              <a:t>was retired for Super-K after a </a:t>
            </a:r>
            <a:r>
              <a:rPr lang="en-US" sz="1400" dirty="0"/>
              <a:t>decade </a:t>
            </a:r>
            <a:r>
              <a:rPr lang="en-US" sz="1400" dirty="0" smtClean="0"/>
              <a:t>and $10M of </a:t>
            </a:r>
            <a:r>
              <a:rPr lang="en-US" sz="1400" dirty="0"/>
              <a:t>R&amp;</a:t>
            </a:r>
            <a:r>
              <a:rPr lang="en-US" sz="1400" dirty="0" smtClean="0"/>
              <a:t>D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A similarly long process can be envisioned for THEIA, </a:t>
            </a:r>
            <a:r>
              <a:rPr lang="en-US" sz="1400" u="sng" dirty="0" smtClean="0"/>
              <a:t>which is why WATCHMAN is </a:t>
            </a:r>
            <a:r>
              <a:rPr lang="en-US" sz="1400" u="sng" dirty="0" smtClean="0"/>
              <a:t>important</a:t>
            </a:r>
            <a:r>
              <a:rPr lang="en-US" sz="1400" u="sng" dirty="0" smtClean="0"/>
              <a:t>.</a:t>
            </a:r>
            <a:endParaRPr lang="en-US" sz="1400" u="sng" dirty="0" smtClean="0"/>
          </a:p>
          <a:p>
            <a:endParaRPr lang="en-US" sz="1400" dirty="0" smtClean="0"/>
          </a:p>
          <a:p>
            <a:r>
              <a:rPr lang="en-US" sz="1400" dirty="0" smtClean="0"/>
              <a:t>WATCHMAN is a natural </a:t>
            </a:r>
            <a:r>
              <a:rPr lang="en-US" sz="1400" dirty="0"/>
              <a:t>bridge to very large water-based detectors for </a:t>
            </a:r>
            <a:r>
              <a:rPr lang="en-US" sz="1400" dirty="0" smtClean="0"/>
              <a:t>THEIA and further physics </a:t>
            </a:r>
            <a:r>
              <a:rPr lang="en-US" sz="1400" dirty="0"/>
              <a:t>goals 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 smtClean="0"/>
              <a:t>Potential Physics Experiments @ WATCHMAN</a:t>
            </a:r>
          </a:p>
          <a:p>
            <a:pPr lvl="1"/>
            <a:r>
              <a:rPr lang="en-US" sz="1400" dirty="0" smtClean="0"/>
              <a:t>Supernova detection</a:t>
            </a:r>
          </a:p>
          <a:p>
            <a:pPr lvl="1"/>
            <a:r>
              <a:rPr lang="en-US" sz="1400" dirty="0" smtClean="0"/>
              <a:t>Sterile neutrino search (with </a:t>
            </a:r>
            <a:r>
              <a:rPr lang="en-US" sz="1400" dirty="0" err="1" smtClean="0"/>
              <a:t>IsoDAR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Proton decay R&amp;D (with water-based scintillator, </a:t>
            </a:r>
            <a:r>
              <a:rPr lang="en-US" sz="1400" dirty="0" err="1" smtClean="0"/>
              <a:t>Kaon</a:t>
            </a:r>
            <a:r>
              <a:rPr lang="en-US" sz="1400" dirty="0" smtClean="0"/>
              <a:t> mode)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1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94" y="244959"/>
            <a:ext cx="8481618" cy="63906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WATCHMAN collaboration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53200"/>
            <a:ext cx="381000" cy="304800"/>
          </a:xfrm>
        </p:spPr>
        <p:txBody>
          <a:bodyPr/>
          <a:lstStyle/>
          <a:p>
            <a:fld id="{BA9CB3AF-AA7C-43B7-BA15-62981A77EE6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5288" y="2547038"/>
            <a:ext cx="47534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616248" y="2926484"/>
            <a:ext cx="86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UC Davis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1" y="5398374"/>
            <a:ext cx="6839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875" y="5968811"/>
            <a:ext cx="367904" cy="499870"/>
          </a:xfrm>
          <a:prstGeom prst="rect">
            <a:avLst/>
          </a:prstGeom>
        </p:spPr>
      </p:pic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4753691" y="6492942"/>
            <a:ext cx="946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U. </a:t>
            </a:r>
            <a:r>
              <a:rPr lang="en-US" sz="1200" dirty="0" err="1" smtClean="0"/>
              <a:t>Tenn</a:t>
            </a:r>
            <a:endParaRPr lang="en-US" sz="1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68289" y="1015295"/>
            <a:ext cx="3949004" cy="646331"/>
            <a:chOff x="268289" y="1144633"/>
            <a:chExt cx="3949004" cy="646331"/>
          </a:xfrm>
        </p:grpSpPr>
        <p:pic>
          <p:nvPicPr>
            <p:cNvPr id="21" name="Picture 21" descr="lab_icon_no_box_blue_rgb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289" y="1243012"/>
              <a:ext cx="499841" cy="457200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408810" y="1144633"/>
              <a:ext cx="28084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A. Bernstein, S. Dazeley</a:t>
              </a:r>
              <a:r>
                <a:rPr lang="en-US" dirty="0" smtClean="0"/>
                <a:t>, M. </a:t>
              </a:r>
              <a:r>
                <a:rPr lang="en-US" dirty="0" err="1" smtClean="0"/>
                <a:t>Bergevin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30057" y="862328"/>
            <a:ext cx="4613943" cy="923330"/>
            <a:chOff x="-63500" y="2837997"/>
            <a:chExt cx="4613943" cy="92333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8763" y="3003713"/>
              <a:ext cx="45373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-63500" y="3374410"/>
              <a:ext cx="10715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/>
                <a:t>UC Berkeley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57318" y="2837997"/>
              <a:ext cx="35931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dirty="0"/>
                <a:t>. Van </a:t>
              </a:r>
              <a:r>
                <a:rPr lang="en-US" dirty="0" smtClean="0"/>
                <a:t>Bibber (</a:t>
              </a:r>
              <a:r>
                <a:rPr lang="en-US" dirty="0" err="1" smtClean="0"/>
                <a:t>Nucl</a:t>
              </a:r>
              <a:r>
                <a:rPr lang="en-US" dirty="0" smtClean="0"/>
                <a:t>. Eng.), </a:t>
              </a:r>
              <a:r>
                <a:rPr lang="en-US" dirty="0"/>
                <a:t>G. </a:t>
              </a:r>
              <a:r>
                <a:rPr lang="en-US" dirty="0" err="1"/>
                <a:t>Orebi</a:t>
              </a:r>
              <a:r>
                <a:rPr lang="en-US" dirty="0"/>
                <a:t> </a:t>
              </a:r>
              <a:r>
                <a:rPr lang="en-US" dirty="0" smtClean="0"/>
                <a:t>Gann (Physics), </a:t>
              </a:r>
              <a:r>
                <a:rPr lang="en-US" dirty="0">
                  <a:solidFill>
                    <a:srgbClr val="FF0000"/>
                  </a:solidFill>
                </a:rPr>
                <a:t>B. Land</a:t>
              </a:r>
              <a:r>
                <a:rPr lang="en-US" dirty="0" smtClean="0"/>
                <a:t>,</a:t>
              </a:r>
              <a:r>
                <a:rPr lang="en-US" dirty="0"/>
                <a:t> </a:t>
              </a:r>
              <a:r>
                <a:rPr lang="en-US" dirty="0" smtClean="0"/>
                <a:t>J. </a:t>
              </a:r>
              <a:r>
                <a:rPr lang="en-US" dirty="0" err="1" smtClean="0"/>
                <a:t>Caravaca</a:t>
              </a:r>
              <a:r>
                <a:rPr lang="en-US" dirty="0" smtClean="0"/>
                <a:t>, </a:t>
              </a:r>
              <a:r>
                <a:rPr lang="en-US" dirty="0">
                  <a:solidFill>
                    <a:srgbClr val="FF0000"/>
                  </a:solidFill>
                </a:rPr>
                <a:t>C. </a:t>
              </a:r>
              <a:r>
                <a:rPr lang="en-US" dirty="0" err="1">
                  <a:solidFill>
                    <a:srgbClr val="FF0000"/>
                  </a:solidFill>
                </a:rPr>
                <a:t>Roecker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FF0000"/>
                  </a:solidFill>
                </a:rPr>
                <a:t>D. </a:t>
              </a:r>
              <a:r>
                <a:rPr lang="en-US" dirty="0" err="1" smtClean="0">
                  <a:solidFill>
                    <a:srgbClr val="FF0000"/>
                  </a:solidFill>
                </a:rPr>
                <a:t>Hellfeld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9487" y="2973846"/>
            <a:ext cx="2072448" cy="428437"/>
            <a:chOff x="0" y="4075369"/>
            <a:chExt cx="2072448" cy="4284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55858"/>
              <a:ext cx="909305" cy="34794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208109" y="4075369"/>
              <a:ext cx="8643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M. </a:t>
              </a:r>
              <a:r>
                <a:rPr lang="en-US" dirty="0" err="1"/>
                <a:t>Yeh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03211" y="1942903"/>
            <a:ext cx="1963078" cy="586613"/>
            <a:chOff x="341011" y="4890724"/>
            <a:chExt cx="1963078" cy="586613"/>
          </a:xfrm>
        </p:grpSpPr>
        <p:sp>
          <p:nvSpPr>
            <p:cNvPr id="23" name="TextBox 8"/>
            <p:cNvSpPr txBox="1">
              <a:spLocks noChangeArrowheads="1"/>
            </p:cNvSpPr>
            <p:nvPr/>
          </p:nvSpPr>
          <p:spPr bwMode="auto">
            <a:xfrm>
              <a:off x="341011" y="5200338"/>
              <a:ext cx="12700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IAS </a:t>
              </a:r>
              <a:endParaRPr lang="en-US" sz="12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57371" y="4890724"/>
              <a:ext cx="1346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M. </a:t>
              </a:r>
              <a:r>
                <a:rPr lang="en-US" dirty="0" err="1"/>
                <a:t>Wetstein</a:t>
              </a:r>
              <a:endParaRPr lang="en-US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515173" y="2434333"/>
            <a:ext cx="3033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R. Svoboda, </a:t>
            </a:r>
            <a:r>
              <a:rPr lang="en-US" dirty="0">
                <a:solidFill>
                  <a:srgbClr val="FF0000"/>
                </a:solidFill>
              </a:rPr>
              <a:t>M. </a:t>
            </a:r>
            <a:r>
              <a:rPr lang="en-US" dirty="0" err="1" smtClean="0">
                <a:solidFill>
                  <a:srgbClr val="FF0000"/>
                </a:solidFill>
              </a:rPr>
              <a:t>Askins</a:t>
            </a:r>
            <a:r>
              <a:rPr lang="en-US" dirty="0" smtClean="0">
                <a:solidFill>
                  <a:srgbClr val="FF0000"/>
                </a:solidFill>
              </a:rPr>
              <a:t>, T. Pershing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D.Danielson</a:t>
            </a:r>
            <a:r>
              <a:rPr lang="en-US" dirty="0" smtClean="0">
                <a:solidFill>
                  <a:srgbClr val="FF0000"/>
                </a:solidFill>
              </a:rPr>
              <a:t>, O. </a:t>
            </a:r>
            <a:r>
              <a:rPr lang="en-US" dirty="0" err="1" smtClean="0">
                <a:solidFill>
                  <a:srgbClr val="FF0000"/>
                </a:solidFill>
              </a:rPr>
              <a:t>Kazi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E. Macias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58513" y="3346365"/>
            <a:ext cx="3659516" cy="629657"/>
            <a:chOff x="4721225" y="1198216"/>
            <a:chExt cx="3659516" cy="62965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906963" y="1198216"/>
              <a:ext cx="45603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721225" y="1551648"/>
              <a:ext cx="9715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U of Hawaii 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580613" y="1300026"/>
              <a:ext cx="2800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J. Learned, </a:t>
              </a:r>
              <a:r>
                <a:rPr lang="en-US" dirty="0" smtClean="0"/>
                <a:t>S. Dye, J</a:t>
              </a:r>
              <a:r>
                <a:rPr lang="en-US" dirty="0"/>
                <a:t>. </a:t>
              </a:r>
              <a:r>
                <a:rPr lang="en-US" dirty="0" err="1"/>
                <a:t>Maricic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55338" y="4730037"/>
            <a:ext cx="3834837" cy="604870"/>
            <a:chOff x="4718050" y="2503488"/>
            <a:chExt cx="3834837" cy="60487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906963" y="2503488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4718050" y="2830545"/>
              <a:ext cx="9461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/>
                <a:t>UC Irvine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38495" y="2554418"/>
              <a:ext cx="3014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 M</a:t>
              </a:r>
              <a:r>
                <a:rPr lang="en-US" dirty="0"/>
                <a:t>. </a:t>
              </a:r>
              <a:r>
                <a:rPr lang="en-US" dirty="0" err="1"/>
                <a:t>Vagins</a:t>
              </a:r>
              <a:r>
                <a:rPr lang="en-US" dirty="0"/>
                <a:t>,  M. </a:t>
              </a:r>
              <a:r>
                <a:rPr lang="en-US" dirty="0" err="1" smtClean="0"/>
                <a:t>Smy</a:t>
              </a:r>
              <a:r>
                <a:rPr lang="en-US" dirty="0" smtClean="0"/>
                <a:t>, W. </a:t>
              </a:r>
              <a:r>
                <a:rPr lang="en-US" dirty="0" err="1" smtClean="0"/>
                <a:t>Kropp</a:t>
              </a:r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533537" y="5408164"/>
            <a:ext cx="153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S.D. </a:t>
            </a:r>
            <a:r>
              <a:rPr lang="en-US" dirty="0" err="1" smtClean="0"/>
              <a:t>Rountree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59107" y="5988335"/>
            <a:ext cx="2849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Kamyshkov</a:t>
            </a:r>
            <a:r>
              <a:rPr lang="en-US" dirty="0"/>
              <a:t>, T. </a:t>
            </a:r>
            <a:r>
              <a:rPr lang="en-US" dirty="0" smtClean="0"/>
              <a:t>Handler, </a:t>
            </a:r>
            <a:r>
              <a:rPr lang="en-US" dirty="0"/>
              <a:t>A.</a:t>
            </a:r>
          </a:p>
          <a:p>
            <a:r>
              <a:rPr lang="en-US" dirty="0" err="1"/>
              <a:t>Hatzikoutelis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B. Chance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35439" y="3616698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C. </a:t>
            </a:r>
            <a:r>
              <a:rPr lang="en-US" dirty="0" err="1" smtClean="0"/>
              <a:t>Mauger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66520" y="1503895"/>
            <a:ext cx="572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LLNL</a:t>
            </a:r>
            <a:endParaRPr lang="en-US" sz="12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5288" y="1848165"/>
            <a:ext cx="500390" cy="5003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217" y="1812658"/>
            <a:ext cx="634315" cy="42184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411062" y="1764127"/>
            <a:ext cx="91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Steer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02" y="2192249"/>
            <a:ext cx="630950" cy="69089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419937" y="2316384"/>
            <a:ext cx="10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Cowan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24945" y="2702757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Penn. State </a:t>
            </a:r>
            <a:endParaRPr lang="en-US" sz="12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487" y="3460758"/>
            <a:ext cx="754824" cy="65216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42068" y="4019199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U. Penn. </a:t>
            </a:r>
            <a:endParaRPr lang="en-US" sz="1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77" y="4467651"/>
            <a:ext cx="1269959" cy="38763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64626" y="483176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SFTC-</a:t>
            </a:r>
            <a:r>
              <a:rPr lang="en-US" sz="1200" dirty="0" err="1" smtClean="0"/>
              <a:t>Boulby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1461305" y="4510745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Paling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605" y="5334000"/>
            <a:ext cx="532347" cy="63374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82806" y="5923541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Sheffield U. </a:t>
            </a:r>
            <a:endParaRPr lang="en-US" sz="1200" dirty="0"/>
          </a:p>
        </p:txBody>
      </p:sp>
      <p:sp>
        <p:nvSpPr>
          <p:cNvPr id="61" name="Rectangle 60"/>
          <p:cNvSpPr/>
          <p:nvPr/>
        </p:nvSpPr>
        <p:spPr>
          <a:xfrm>
            <a:off x="1408810" y="5216264"/>
            <a:ext cx="2953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Malek</a:t>
            </a:r>
            <a:r>
              <a:rPr lang="en-US" dirty="0" smtClean="0"/>
              <a:t>, L. Thompson, </a:t>
            </a:r>
          </a:p>
          <a:p>
            <a:r>
              <a:rPr lang="en-US" dirty="0" smtClean="0"/>
              <a:t>N. Spooner, V. </a:t>
            </a:r>
            <a:r>
              <a:rPr lang="en-US" dirty="0" err="1" smtClean="0"/>
              <a:t>Kudryatsev</a:t>
            </a:r>
            <a:r>
              <a:rPr lang="en-US" dirty="0" smtClean="0"/>
              <a:t>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F. Mouton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2375" y="4011953"/>
            <a:ext cx="524951" cy="516345"/>
          </a:xfrm>
          <a:prstGeom prst="rect">
            <a:avLst/>
          </a:prstGeom>
        </p:spPr>
      </p:pic>
      <p:sp>
        <p:nvSpPr>
          <p:cNvPr id="63" name="TextBox 8"/>
          <p:cNvSpPr txBox="1">
            <a:spLocks noChangeArrowheads="1"/>
          </p:cNvSpPr>
          <p:nvPr/>
        </p:nvSpPr>
        <p:spPr bwMode="auto">
          <a:xfrm>
            <a:off x="4738887" y="4425459"/>
            <a:ext cx="86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U. Mich.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5538319" y="4155102"/>
            <a:ext cx="232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 </a:t>
            </a:r>
            <a:r>
              <a:rPr lang="en-US" dirty="0" err="1" smtClean="0"/>
              <a:t>Jovanovic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F. </a:t>
            </a:r>
            <a:r>
              <a:rPr lang="en-US" dirty="0" err="1" smtClean="0">
                <a:solidFill>
                  <a:srgbClr val="FF0000"/>
                </a:solidFill>
              </a:rPr>
              <a:t>Sutanto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877" y="640142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= students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0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WATCHMAN Phase I – </a:t>
            </a:r>
            <a:r>
              <a:rPr lang="en-US" sz="3200" dirty="0" err="1" smtClean="0">
                <a:latin typeface="Arial"/>
                <a:cs typeface="Arial"/>
              </a:rPr>
              <a:t>Gd</a:t>
            </a:r>
            <a:r>
              <a:rPr lang="en-US" sz="3200" dirty="0" smtClean="0">
                <a:latin typeface="Arial"/>
                <a:cs typeface="Arial"/>
              </a:rPr>
              <a:t> Loading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44220" y="1097757"/>
            <a:ext cx="4253168" cy="63976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Gadolinium doping in water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44220" y="1737519"/>
            <a:ext cx="4253168" cy="48233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900" u="sng" dirty="0" smtClean="0">
                <a:latin typeface="Arial"/>
                <a:cs typeface="Arial"/>
              </a:rPr>
              <a:t>Gadolinium sulfate </a:t>
            </a:r>
            <a:r>
              <a:rPr lang="en-US" sz="1900" dirty="0" smtClean="0">
                <a:latin typeface="Arial"/>
                <a:cs typeface="Arial"/>
              </a:rPr>
              <a:t>as a neutron capture agent - UC Irvine /University of Tokyo</a:t>
            </a:r>
          </a:p>
          <a:p>
            <a:endParaRPr lang="en-US" sz="1900" dirty="0">
              <a:latin typeface="Arial"/>
              <a:cs typeface="Arial"/>
            </a:endParaRPr>
          </a:p>
          <a:p>
            <a:endParaRPr lang="en-US" sz="1900" dirty="0" smtClean="0">
              <a:latin typeface="Arial"/>
              <a:cs typeface="Arial"/>
            </a:endParaRPr>
          </a:p>
          <a:p>
            <a:endParaRPr lang="en-US" sz="1900" dirty="0" smtClean="0">
              <a:latin typeface="Arial"/>
              <a:cs typeface="Arial"/>
            </a:endParaRPr>
          </a:p>
          <a:p>
            <a:r>
              <a:rPr lang="en-US" sz="1900" dirty="0" err="1" smtClean="0">
                <a:latin typeface="Arial"/>
                <a:cs typeface="Arial"/>
              </a:rPr>
              <a:t>Gd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smtClean="0">
                <a:latin typeface="Arial"/>
                <a:cs typeface="Arial"/>
              </a:rPr>
              <a:t>+ H2O provides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efficient neutron detection in large water detectors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Antineutrino tagging</a:t>
            </a:r>
          </a:p>
          <a:p>
            <a:pPr lvl="1"/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12" descr="Screen Shot 2014-05-20 at 7.21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16" y="3657668"/>
            <a:ext cx="4198620" cy="2903220"/>
          </a:xfrm>
          <a:prstGeom prst="rect">
            <a:avLst/>
          </a:prstGeom>
        </p:spPr>
      </p:pic>
      <p:pic>
        <p:nvPicPr>
          <p:cNvPr id="14" name="Picture 13" descr="Screen Shot 2014-05-20 at 7.22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03" y="902190"/>
            <a:ext cx="2882900" cy="22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17349" y="2800180"/>
            <a:ext cx="428954" cy="388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3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9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IsoDAR</a:t>
            </a:r>
            <a:r>
              <a:rPr lang="en-US" sz="2000" dirty="0" smtClean="0"/>
              <a:t> could be installed 16 m from the center of WATCHMAN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20F48F-54CB-8549-852D-1AB9FF64C3A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58" y="1214989"/>
            <a:ext cx="7378503" cy="4659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3288" y="2674975"/>
            <a:ext cx="6236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WATCH</a:t>
            </a:r>
            <a:br>
              <a:rPr lang="en-US" sz="1050" b="1" dirty="0" smtClean="0"/>
            </a:br>
            <a:r>
              <a:rPr lang="en-US" sz="1050" b="1" dirty="0" smtClean="0"/>
              <a:t>MAN</a:t>
            </a:r>
            <a:endParaRPr lang="en-US" sz="10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14144" y="5867802"/>
            <a:ext cx="50808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Cyclotron, target, and shielding cost estimate 30 M$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8681" y="1248361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Drawing courtesy J. Alonso, </a:t>
            </a:r>
            <a:r>
              <a:rPr lang="en-US" sz="1600" dirty="0" err="1" smtClean="0"/>
              <a:t>IsoDAR</a:t>
            </a:r>
            <a:r>
              <a:rPr lang="en-US" sz="1600" dirty="0" smtClean="0"/>
              <a:t> </a:t>
            </a:r>
            <a:r>
              <a:rPr lang="en-US" sz="1600" dirty="0" err="1" smtClean="0"/>
              <a:t>collab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806170" y="3607163"/>
            <a:ext cx="1221486" cy="324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Yes, the WATCHMAN project is alive and well….DOE-</a:t>
            </a:r>
            <a:r>
              <a:rPr lang="en-US" sz="1800" dirty="0" smtClean="0"/>
              <a:t>NNSA</a:t>
            </a:r>
            <a:r>
              <a:rPr lang="en-US" sz="1800" dirty="0" smtClean="0"/>
              <a:t>-</a:t>
            </a:r>
            <a:r>
              <a:rPr lang="en-US" sz="1800" dirty="0"/>
              <a:t>Defense Nuclear Nonproliferation (DNN)</a:t>
            </a:r>
            <a:r>
              <a:rPr lang="en-US" sz="1800" dirty="0" smtClean="0"/>
              <a:t>,</a:t>
            </a:r>
            <a:r>
              <a:rPr lang="en-US" sz="1800" dirty="0" smtClean="0"/>
              <a:t> </a:t>
            </a:r>
            <a:r>
              <a:rPr lang="en-US" sz="1800" dirty="0"/>
              <a:t>remains a key supporter of this project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Our </a:t>
            </a:r>
            <a:r>
              <a:rPr lang="en-US" sz="1800" dirty="0"/>
              <a:t>aim: Provide a working demonstration of long distance nuclear reactor monitoring in the 10-30 km  range, with a scalable technology</a:t>
            </a:r>
          </a:p>
          <a:p>
            <a:endParaRPr lang="en-US" sz="1800" dirty="0"/>
          </a:p>
          <a:p>
            <a:r>
              <a:rPr lang="en-US" sz="1800" dirty="0"/>
              <a:t>Original Plan:</a:t>
            </a:r>
          </a:p>
          <a:p>
            <a:pPr lvl="1"/>
            <a:r>
              <a:rPr lang="en-US" sz="1400" dirty="0"/>
              <a:t>Joint non-proliferation/physics experiment funded by NNSA and DOE Office of Science </a:t>
            </a:r>
            <a:endParaRPr lang="en-US" sz="1400" dirty="0" smtClean="0"/>
          </a:p>
          <a:p>
            <a:pPr lvl="1"/>
            <a:endParaRPr lang="en-US" sz="1400" dirty="0"/>
          </a:p>
          <a:p>
            <a:r>
              <a:rPr lang="en-US" sz="1800" dirty="0"/>
              <a:t>Current Plan:</a:t>
            </a:r>
          </a:p>
          <a:p>
            <a:pPr lvl="1"/>
            <a:r>
              <a:rPr lang="en-US" sz="1400" dirty="0" smtClean="0"/>
              <a:t>Build proof of principle</a:t>
            </a:r>
            <a:r>
              <a:rPr lang="en-US" sz="1400" dirty="0" smtClean="0"/>
              <a:t> </a:t>
            </a:r>
            <a:r>
              <a:rPr lang="en-US" sz="1400" dirty="0"/>
              <a:t>demonstrator </a:t>
            </a:r>
            <a:r>
              <a:rPr lang="en-US" sz="1400" dirty="0" smtClean="0"/>
              <a:t>of </a:t>
            </a:r>
            <a:r>
              <a:rPr lang="en-US" sz="1400" b="1" dirty="0"/>
              <a:t>single reactor </a:t>
            </a:r>
            <a:r>
              <a:rPr lang="en-US" sz="1400" b="1" dirty="0" smtClean="0"/>
              <a:t>site </a:t>
            </a:r>
            <a:r>
              <a:rPr lang="en-US" sz="1400" dirty="0" smtClean="0"/>
              <a:t>remote monitoring</a:t>
            </a:r>
            <a:endParaRPr lang="en-US" sz="1400" dirty="0"/>
          </a:p>
          <a:p>
            <a:pPr lvl="1"/>
            <a:r>
              <a:rPr lang="en-US" sz="1400" dirty="0">
                <a:sym typeface="Wingdings"/>
              </a:rPr>
              <a:t>Raise awareness of physics and R&amp;D potential of </a:t>
            </a:r>
            <a:r>
              <a:rPr lang="en-US" sz="1400" dirty="0" smtClean="0">
                <a:sym typeface="Wingdings"/>
              </a:rPr>
              <a:t>WATCHMAN  </a:t>
            </a:r>
            <a:r>
              <a:rPr lang="en-US" sz="1400" dirty="0">
                <a:sym typeface="Wingdings"/>
              </a:rPr>
              <a:t>- at </a:t>
            </a:r>
            <a:r>
              <a:rPr lang="en-US" sz="1400" dirty="0" err="1" smtClean="0"/>
              <a:t>FRosT</a:t>
            </a:r>
            <a:r>
              <a:rPr lang="en-US" sz="1400" dirty="0" smtClean="0"/>
              <a:t> </a:t>
            </a:r>
            <a:r>
              <a:rPr lang="en-US" sz="1400" dirty="0"/>
              <a:t>and elsewhere </a:t>
            </a:r>
          </a:p>
          <a:p>
            <a:pPr lvl="1"/>
            <a:r>
              <a:rPr lang="en-US" sz="1400" dirty="0" smtClean="0">
                <a:sym typeface="Wingdings"/>
              </a:rPr>
              <a:t>Become </a:t>
            </a:r>
            <a:r>
              <a:rPr lang="en-US" sz="1400" dirty="0">
                <a:sym typeface="Wingdings"/>
              </a:rPr>
              <a:t>the primary R&amp;D proving ground for future advanced water-based </a:t>
            </a:r>
            <a:r>
              <a:rPr lang="en-US" sz="1400" dirty="0" smtClean="0">
                <a:sym typeface="Wingdings"/>
              </a:rPr>
              <a:t>detectors (e.g. THEIA)</a:t>
            </a:r>
          </a:p>
          <a:p>
            <a:pPr lvl="1"/>
            <a:r>
              <a:rPr lang="en-US" sz="1400" dirty="0" smtClean="0">
                <a:sym typeface="Wingdings"/>
              </a:rPr>
              <a:t>Get Office of Science involvement at a later date (Phase II)</a:t>
            </a:r>
            <a:endParaRPr lang="en-US" sz="1400" dirty="0"/>
          </a:p>
          <a:p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36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WATCHMAN is the </a:t>
            </a:r>
            <a:r>
              <a:rPr lang="en-US" sz="3200" dirty="0" err="1" smtClean="0"/>
              <a:t>WATer</a:t>
            </a:r>
            <a:r>
              <a:rPr lang="en-US" sz="3200" dirty="0" smtClean="0"/>
              <a:t> Cherenkov Monitor for </a:t>
            </a:r>
            <a:r>
              <a:rPr lang="en-US" sz="3200" dirty="0" err="1" smtClean="0"/>
              <a:t>ANtineutrinos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310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3" y="198603"/>
            <a:ext cx="6852033" cy="639067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Possible nonproliferation uses for  </a:t>
            </a:r>
            <a:r>
              <a:rPr lang="en-US" sz="2400" dirty="0"/>
              <a:t>l</a:t>
            </a:r>
            <a:r>
              <a:rPr lang="en-US" sz="2400" dirty="0" smtClean="0"/>
              <a:t>arge Gd-H2O detectors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3AF-AA7C-43B7-BA15-62981A77EE6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407073" y="1118755"/>
            <a:ext cx="4040188" cy="1237568"/>
          </a:xfrm>
          <a:prstGeom prst="rect">
            <a:avLst/>
          </a:prstGeom>
        </p:spPr>
        <p:txBody>
          <a:bodyPr>
            <a:noAutofit/>
          </a:bodyPr>
          <a:lstStyle>
            <a:lvl1pPr marL="216233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3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8698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14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89680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6pPr>
            <a:lvl7pPr marL="2922145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7pPr>
            <a:lvl8pPr marL="3354611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8pPr>
            <a:lvl9pPr marL="3787076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Ensure no </a:t>
            </a:r>
            <a:r>
              <a:rPr lang="en-US" sz="2000" dirty="0">
                <a:latin typeface="Arial"/>
                <a:cs typeface="Arial"/>
              </a:rPr>
              <a:t>reactors </a:t>
            </a:r>
            <a:r>
              <a:rPr lang="en-US" sz="2000" dirty="0" smtClean="0">
                <a:latin typeface="Arial"/>
                <a:cs typeface="Arial"/>
              </a:rPr>
              <a:t>are operating at several hundred km standoff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4598073" y="1128280"/>
            <a:ext cx="4495800" cy="1002570"/>
          </a:xfrm>
          <a:prstGeom prst="rect">
            <a:avLst/>
          </a:prstGeom>
        </p:spPr>
        <p:txBody>
          <a:bodyPr>
            <a:noAutofit/>
          </a:bodyPr>
          <a:lstStyle>
            <a:lvl1pPr marL="216233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 sz="23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698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 b="1">
                <a:solidFill>
                  <a:schemeClr val="tx1"/>
                </a:solidFill>
                <a:latin typeface="+mn-lt"/>
              </a:defRPr>
            </a:lvl2pPr>
            <a:lvl3pPr marL="1081164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­"/>
              <a:defRPr b="1">
                <a:solidFill>
                  <a:schemeClr val="tx1"/>
                </a:solidFill>
                <a:latin typeface="+mn-lt"/>
              </a:defRPr>
            </a:lvl3pPr>
            <a:lvl4pPr marL="1513629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 b="1">
                <a:solidFill>
                  <a:schemeClr val="tx1"/>
                </a:solidFill>
                <a:latin typeface="+mn-lt"/>
              </a:defRPr>
            </a:lvl4pPr>
            <a:lvl5pPr marL="2057214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5pPr>
            <a:lvl6pPr marL="2489680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6pPr>
            <a:lvl7pPr marL="2922145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7pPr>
            <a:lvl8pPr marL="3354611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8pPr>
            <a:lvl9pPr marL="3787076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nsure only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declared reactors are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operating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at a known site – tens of km standoff 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407073" y="2009528"/>
            <a:ext cx="4038600" cy="45289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lvl="0"/>
            <a:r>
              <a:rPr lang="en-US" sz="2000" dirty="0" smtClean="0">
                <a:latin typeface="Arial"/>
                <a:cs typeface="Arial"/>
              </a:rPr>
              <a:t>Simplest approach</a:t>
            </a:r>
          </a:p>
          <a:p>
            <a:pPr marL="432465" lvl="1" indent="0">
              <a:buNone/>
            </a:pPr>
            <a:r>
              <a:rPr lang="en-US" sz="1600" dirty="0" smtClean="0">
                <a:latin typeface="Arial"/>
                <a:cs typeface="Arial"/>
              </a:rPr>
              <a:t>Excludes new reactors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in areas without existing reactors</a:t>
            </a:r>
          </a:p>
          <a:p>
            <a:pPr marL="432465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lvl="0"/>
            <a:r>
              <a:rPr lang="en-US" sz="2000" dirty="0" smtClean="0">
                <a:latin typeface="Arial"/>
                <a:cs typeface="Arial"/>
              </a:rPr>
              <a:t>Potential countermeasures are politically or financially costly</a:t>
            </a:r>
          </a:p>
          <a:p>
            <a:pPr marL="432465" lvl="1" indent="0">
              <a:buNone/>
            </a:pPr>
            <a:r>
              <a:rPr lang="en-US" sz="1600" dirty="0" smtClean="0">
                <a:latin typeface="Arial"/>
                <a:cs typeface="Arial"/>
              </a:rPr>
              <a:t>- Build </a:t>
            </a:r>
            <a:r>
              <a:rPr lang="en-US" sz="1600" dirty="0">
                <a:latin typeface="Arial"/>
                <a:cs typeface="Arial"/>
              </a:rPr>
              <a:t>another reactor</a:t>
            </a:r>
          </a:p>
          <a:p>
            <a:pPr marL="432465" lvl="1" indent="0">
              <a:buNone/>
            </a:pPr>
            <a:r>
              <a:rPr lang="en-US" sz="1600" dirty="0" smtClean="0">
                <a:latin typeface="Arial"/>
                <a:cs typeface="Arial"/>
              </a:rPr>
              <a:t>- Attack </a:t>
            </a:r>
            <a:r>
              <a:rPr lang="en-US" sz="1600" dirty="0">
                <a:latin typeface="Arial"/>
                <a:cs typeface="Arial"/>
              </a:rPr>
              <a:t>the detector</a:t>
            </a:r>
          </a:p>
          <a:p>
            <a:pPr lvl="1"/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Range extension possible with directionality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798581" y="2391698"/>
            <a:ext cx="4038600" cy="271995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000" dirty="0" smtClean="0">
                <a:latin typeface="Arial"/>
                <a:cs typeface="Arial"/>
              </a:rPr>
              <a:t>More complex</a:t>
            </a:r>
          </a:p>
          <a:p>
            <a:pPr marL="432465" lvl="1" indent="0">
              <a:lnSpc>
                <a:spcPct val="8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Requires knowledge of signal from declared reactors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Adjusting power of declared reactors a potential countermeasure</a:t>
            </a: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1141" y="5533601"/>
            <a:ext cx="444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233" indent="-216233" defTabSz="914485" fontAlgn="base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</a:pPr>
            <a:r>
              <a:rPr lang="en-US" sz="2000" b="1" dirty="0">
                <a:latin typeface="Arial"/>
                <a:cs typeface="Arial"/>
              </a:rPr>
              <a:t>Discrimination possible with directionality </a:t>
            </a:r>
          </a:p>
        </p:txBody>
      </p:sp>
    </p:spTree>
    <p:extLst>
      <p:ext uri="{BB962C8B-B14F-4D97-AF65-F5344CB8AC3E}">
        <p14:creationId xmlns:p14="http://schemas.microsoft.com/office/powerpoint/2010/main" val="203835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Mass Hierarchy (Phase II experiment)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4" y="1118242"/>
            <a:ext cx="5582873" cy="5334524"/>
          </a:xfrm>
        </p:spPr>
        <p:txBody>
          <a:bodyPr>
            <a:noAutofit/>
          </a:bodyPr>
          <a:lstStyle/>
          <a:p>
            <a:r>
              <a:rPr lang="en-US" sz="1800" dirty="0" smtClean="0"/>
              <a:t>Two approaches for reactor-based experiments.  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~50km magic baseline.  </a:t>
            </a:r>
            <a:r>
              <a:rPr lang="en-US" sz="1800" dirty="0"/>
              <a:t>H</a:t>
            </a:r>
            <a:r>
              <a:rPr lang="en-US" sz="1800" dirty="0" smtClean="0"/>
              <a:t>ighly sensitive to δm</a:t>
            </a:r>
            <a:r>
              <a:rPr lang="en-US" sz="1800" baseline="-25000" dirty="0" smtClean="0"/>
              <a:t>13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– J. Learned, </a:t>
            </a:r>
            <a:r>
              <a:rPr lang="en-US" sz="1800" dirty="0"/>
              <a:t>Stephen T. </a:t>
            </a:r>
            <a:r>
              <a:rPr lang="en-US" sz="1800" dirty="0" smtClean="0"/>
              <a:t>Dye, </a:t>
            </a:r>
            <a:r>
              <a:rPr lang="en-US" sz="1800" dirty="0" err="1" smtClean="0"/>
              <a:t>Sandip</a:t>
            </a:r>
            <a:r>
              <a:rPr lang="en-US" sz="1800" dirty="0" smtClean="0"/>
              <a:t> </a:t>
            </a:r>
            <a:r>
              <a:rPr lang="en-US" sz="1800" dirty="0" err="1" smtClean="0"/>
              <a:t>Pakvasa</a:t>
            </a:r>
            <a:r>
              <a:rPr lang="en-US" sz="1800" dirty="0" smtClean="0"/>
              <a:t> Robert </a:t>
            </a:r>
            <a:r>
              <a:rPr lang="en-US" sz="1800" dirty="0"/>
              <a:t>C. </a:t>
            </a:r>
            <a:r>
              <a:rPr lang="en-US" sz="1800" dirty="0" smtClean="0"/>
              <a:t>Svoboda 2006</a:t>
            </a:r>
            <a:endParaRPr lang="en-US" sz="1200" dirty="0" smtClean="0"/>
          </a:p>
          <a:p>
            <a:pPr lvl="1"/>
            <a:r>
              <a:rPr lang="en-US" sz="1200" dirty="0" smtClean="0"/>
              <a:t>Requirements </a:t>
            </a:r>
            <a:r>
              <a:rPr lang="en-US" sz="1200" dirty="0" smtClean="0">
                <a:sym typeface="Wingdings"/>
              </a:rPr>
              <a:t> </a:t>
            </a:r>
            <a:r>
              <a:rPr lang="en-US" sz="1200" dirty="0" smtClean="0"/>
              <a:t>Energy resolution 3.5%/√E </a:t>
            </a:r>
          </a:p>
          <a:p>
            <a:pPr lvl="1"/>
            <a:r>
              <a:rPr lang="en-US" sz="1200" dirty="0" smtClean="0"/>
              <a:t>Optimal distance scale 56 ± 7 km</a:t>
            </a:r>
          </a:p>
          <a:p>
            <a:pPr lvl="1"/>
            <a:r>
              <a:rPr lang="en-US" sz="1100" dirty="0" smtClean="0"/>
              <a:t>Experiments have been proposed </a:t>
            </a:r>
            <a:r>
              <a:rPr lang="en-US" sz="1100" dirty="0" smtClean="0">
                <a:sym typeface="Wingdings"/>
              </a:rPr>
              <a:t> </a:t>
            </a:r>
            <a:r>
              <a:rPr lang="en-US" sz="1100" dirty="0" smtClean="0"/>
              <a:t>next-gen RENO (Korea), JUNO (China)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Watchman approach – 13 km</a:t>
            </a:r>
          </a:p>
          <a:p>
            <a:pPr marL="457200" lvl="1" indent="0">
              <a:buNone/>
            </a:pPr>
            <a:r>
              <a:rPr lang="en-US" sz="1200" dirty="0" smtClean="0"/>
              <a:t>good	 -----	~16 x more flux than 56 km</a:t>
            </a:r>
          </a:p>
          <a:p>
            <a:pPr marL="457200" lvl="1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  	Fewer spectrum wiggles, E resolution requirements not 				as stringent (technology less risky)</a:t>
            </a:r>
          </a:p>
          <a:p>
            <a:pPr marL="457200" lvl="1" indent="0">
              <a:buNone/>
            </a:pPr>
            <a:r>
              <a:rPr lang="en-US" sz="1200" dirty="0" smtClean="0"/>
              <a:t>bad	 -------	Fewer ν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- ν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 oscillations</a:t>
            </a:r>
            <a:r>
              <a:rPr lang="en-US" sz="1200" dirty="0" smtClean="0">
                <a:sym typeface="Wingdings"/>
              </a:rPr>
              <a:t> so less sensitive to </a:t>
            </a:r>
            <a:r>
              <a:rPr lang="en-US" sz="1200" dirty="0" smtClean="0"/>
              <a:t>δm</a:t>
            </a:r>
            <a:r>
              <a:rPr lang="en-US" sz="1200" baseline="30000" dirty="0" smtClean="0"/>
              <a:t>2</a:t>
            </a:r>
            <a:r>
              <a:rPr lang="en-US" sz="1200" baseline="-25000" dirty="0" smtClean="0"/>
              <a:t>13</a:t>
            </a:r>
          </a:p>
          <a:p>
            <a:pPr marL="0" indent="0">
              <a:buNone/>
            </a:pPr>
            <a:r>
              <a:rPr lang="en-US" sz="1200" dirty="0" smtClean="0"/>
              <a:t>			A larger antineutrino source would help</a:t>
            </a:r>
            <a:endParaRPr lang="en-US" sz="12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A </a:t>
            </a:r>
            <a:r>
              <a:rPr lang="en-US" sz="2400" b="1" dirty="0">
                <a:solidFill>
                  <a:srgbClr val="FF0000"/>
                </a:solidFill>
              </a:rPr>
              <a:t>full analysis of the sensitivity of Watchman to mass hierarchy is ongoing.  </a:t>
            </a:r>
          </a:p>
          <a:p>
            <a:pPr marL="0" indent="0">
              <a:buNone/>
            </a:pP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919495" y="4011642"/>
            <a:ext cx="3224505" cy="2441124"/>
            <a:chOff x="459792" y="1653540"/>
            <a:chExt cx="4942840" cy="4702810"/>
          </a:xfrm>
        </p:grpSpPr>
        <p:pic>
          <p:nvPicPr>
            <p:cNvPr id="11" name="Picture 10" descr="Screen shot 2013-10-20 at 3.50.23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792" y="1653540"/>
              <a:ext cx="4942840" cy="47028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27902" y="1927920"/>
              <a:ext cx="1757702" cy="1132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Assuming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No uncertainty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n </a:t>
              </a:r>
              <a:r>
                <a:rPr lang="en-US" sz="1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Calibri"/>
                  <a:cs typeface="Symbol" charset="2"/>
                </a:rPr>
                <a:t>31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  <a:cs typeface="Symbol" charset="2"/>
                </a:rPr>
                <a:t> or </a:t>
              </a:r>
              <a:r>
                <a:rPr lang="en-US" sz="1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Calibri"/>
                  <a:cs typeface="Symbol" charset="2"/>
                </a:rPr>
                <a:t>32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8698" y="1926053"/>
              <a:ext cx="883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cs typeface="+mn-cs"/>
                </a:rPr>
                <a:t>Normal</a:t>
              </a:r>
              <a:endParaRPr lang="en-US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42033" y="3167166"/>
              <a:ext cx="9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cs typeface="+mn-cs"/>
                </a:rPr>
                <a:t>Inverted</a:t>
              </a:r>
              <a:endParaRPr lang="en-US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400606" y="2416261"/>
              <a:ext cx="341427" cy="1862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V="1">
              <a:off x="1698698" y="2933308"/>
              <a:ext cx="498548" cy="2109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435401" y="3731824"/>
            <a:ext cx="23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Watchman observable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90532" y="6365078"/>
            <a:ext cx="455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MeV</a:t>
            </a:r>
            <a:endParaRPr lang="en-US" sz="11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366" y="1326237"/>
            <a:ext cx="3316932" cy="22920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3499" y="984612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56km observable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35401" y="5430335"/>
            <a:ext cx="17885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Detector Energy Resolution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not included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1944" y="1442534"/>
            <a:ext cx="17885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Detector Energy Resolution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not included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2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32684"/>
            <a:ext cx="8229600" cy="1251062"/>
          </a:xfrm>
        </p:spPr>
        <p:txBody>
          <a:bodyPr/>
          <a:lstStyle/>
          <a:p>
            <a:pPr algn="ctr"/>
            <a:r>
              <a:rPr lang="en-US" sz="3200" b="1" dirty="0" smtClean="0"/>
              <a:t>Reactor antineutrino signal and background in WATCHMAN/Perry – preliminary estimates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BE00D-7DE2-4D9D-8F52-ACBDC71270E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78435"/>
              </p:ext>
            </p:extLst>
          </p:nvPr>
        </p:nvGraphicFramePr>
        <p:xfrm>
          <a:off x="386640" y="1145301"/>
          <a:ext cx="8229599" cy="4079240"/>
        </p:xfrm>
        <a:graphic>
          <a:graphicData uri="http://schemas.openxmlformats.org/drawingml/2006/table">
            <a:tbl>
              <a:tblPr/>
              <a:tblGrid>
                <a:gridCol w="3395138"/>
                <a:gridCol w="2297587"/>
                <a:gridCol w="2536874"/>
              </a:tblGrid>
              <a:tr h="2198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Fiducial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Reactor Power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3875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Standoff 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Overburden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1670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meters water equiv.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Efficiency (RMSIM, prelim.)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Perry reactor antineutrino rate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12(#)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antineutrino or</a:t>
                      </a:r>
                      <a:r>
                        <a:rPr lang="en-US" sz="1600" baseline="0" dirty="0" smtClean="0"/>
                        <a:t> antineutrino-like </a:t>
                      </a:r>
                      <a:r>
                        <a:rPr lang="en-US" sz="1600" dirty="0" smtClean="0"/>
                        <a:t>events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 day</a:t>
                      </a:r>
                      <a:endParaRPr lang="en-US" sz="1600" dirty="0"/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Total background</a:t>
                      </a:r>
                      <a:r>
                        <a:rPr lang="en-US" sz="16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6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RMSIM,prelim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.)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~2(*)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marL="457200" lvl="1" indent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+mn-cs"/>
                        </a:rPr>
                        <a:t>other reactors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geoantineutrinos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(for pure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H2O)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marL="457200" lvl="1" indent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+mn-cs"/>
                        </a:rPr>
                        <a:t>PMT dark current 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Negligible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1 KHz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d.c.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U/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/K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806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muogenic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neutrons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9885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long-lived (~ 1 sec) radionuclide decays –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&lt;1,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yet in MC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9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Days to 3 sigma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detection of change in power  (ON/OFF)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~2</a:t>
                      </a:r>
                      <a:endParaRPr kumimoji="0"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Days </a:t>
                      </a:r>
                    </a:p>
                    <a:p>
                      <a:pPr algn="ctr" fontAlgn="ctr"/>
                      <a:r>
                        <a:rPr kumimoji="0"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(&lt;30 days is our target)</a:t>
                      </a:r>
                      <a:endParaRPr kumimoji="0"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4554" y="5243757"/>
            <a:ext cx="7386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(From Adam Bernstein: P5 presentation)</a:t>
            </a:r>
          </a:p>
          <a:p>
            <a:endParaRPr lang="en-US" sz="1200" b="1" dirty="0"/>
          </a:p>
          <a:p>
            <a:r>
              <a:rPr lang="en-US" sz="1200" b="1" dirty="0" smtClean="0">
                <a:solidFill>
                  <a:srgbClr val="FF0000"/>
                </a:solidFill>
              </a:rPr>
              <a:t>(*) Measurements underway.  See talks by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Morgan </a:t>
            </a:r>
            <a:r>
              <a:rPr lang="en-US" sz="1200" b="1" dirty="0" err="1" smtClean="0">
                <a:solidFill>
                  <a:srgbClr val="FF0000"/>
                </a:solidFill>
              </a:rPr>
              <a:t>Askins</a:t>
            </a:r>
            <a:r>
              <a:rPr lang="en-US" sz="1200" b="1" dirty="0" smtClean="0">
                <a:solidFill>
                  <a:srgbClr val="FF0000"/>
                </a:solidFill>
              </a:rPr>
              <a:t> (UC Davis) – Radionuclide backgrounds.  Caleb </a:t>
            </a:r>
            <a:r>
              <a:rPr lang="en-US" sz="1200" b="1" dirty="0" err="1" smtClean="0">
                <a:solidFill>
                  <a:srgbClr val="FF0000"/>
                </a:solidFill>
              </a:rPr>
              <a:t>Roecker</a:t>
            </a:r>
            <a:r>
              <a:rPr lang="en-US" sz="1200" b="1" dirty="0" smtClean="0">
                <a:solidFill>
                  <a:srgbClr val="FF0000"/>
                </a:solidFill>
              </a:rPr>
              <a:t> (UC Berkeley) – Fast neutron backgrounds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(#) Simulation studies.  See talk by Marc </a:t>
            </a:r>
            <a:r>
              <a:rPr lang="en-US" sz="1200" b="1" dirty="0" err="1" smtClean="0">
                <a:solidFill>
                  <a:srgbClr val="FF0000"/>
                </a:solidFill>
              </a:rPr>
              <a:t>Bergevin</a:t>
            </a:r>
            <a:r>
              <a:rPr lang="en-US" sz="1200" b="1" dirty="0" smtClean="0">
                <a:solidFill>
                  <a:srgbClr val="FF0000"/>
                </a:solidFill>
              </a:rPr>
              <a:t> (UC Davis).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 Standard interactions</a:t>
            </a:r>
            <a:br>
              <a:rPr lang="en-US" dirty="0" smtClean="0"/>
            </a:br>
            <a:r>
              <a:rPr lang="en-US" dirty="0"/>
              <a:t>(</a:t>
            </a:r>
            <a:r>
              <a:rPr lang="en-US" dirty="0" smtClean="0"/>
              <a:t>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w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V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dirty="0" smtClean="0"/>
              <a:t> measurements)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41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With </a:t>
            </a:r>
            <a:r>
              <a:rPr lang="en-US" sz="1400" dirty="0" err="1" smtClean="0"/>
              <a:t>IsoDAR</a:t>
            </a:r>
            <a:r>
              <a:rPr lang="en-US" sz="1400" dirty="0" smtClean="0"/>
              <a:t>.  Measurement of </a:t>
            </a:r>
            <a:r>
              <a:rPr lang="en-US" sz="1400" dirty="0" err="1" smtClean="0"/>
              <a:t>θ</a:t>
            </a:r>
            <a:r>
              <a:rPr lang="en-US" sz="1400" baseline="-25000" dirty="0" err="1" smtClean="0"/>
              <a:t>w</a:t>
            </a:r>
            <a:r>
              <a:rPr lang="en-US" sz="1400" dirty="0" smtClean="0"/>
              <a:t> </a:t>
            </a:r>
            <a:r>
              <a:rPr lang="en-US" sz="1400" dirty="0" err="1" smtClean="0"/>
              <a:t>g</a:t>
            </a:r>
            <a:r>
              <a:rPr lang="en-US" sz="1400" baseline="-25000" dirty="0" err="1" smtClean="0"/>
              <a:t>V</a:t>
            </a:r>
            <a:r>
              <a:rPr lang="en-US" sz="1400" dirty="0" smtClean="0"/>
              <a:t> and </a:t>
            </a:r>
            <a:r>
              <a:rPr lang="en-US" sz="1400" dirty="0" err="1" smtClean="0"/>
              <a:t>g</a:t>
            </a:r>
            <a:r>
              <a:rPr lang="en-US" sz="1400" baseline="-25000" dirty="0" err="1" smtClean="0"/>
              <a:t>A</a:t>
            </a:r>
            <a:r>
              <a:rPr lang="en-US" sz="1400" dirty="0" smtClean="0"/>
              <a:t> via antineutrino-electron elastic scattering</a:t>
            </a:r>
          </a:p>
          <a:p>
            <a:pPr marL="0" indent="0">
              <a:buNone/>
            </a:pPr>
            <a:r>
              <a:rPr lang="en-US" sz="1400" dirty="0" smtClean="0"/>
              <a:t>Any deviations from SM? </a:t>
            </a:r>
          </a:p>
          <a:p>
            <a:r>
              <a:rPr lang="en-US" sz="1400" dirty="0" smtClean="0"/>
              <a:t>Watchman (Phase I – water Cherenkov)</a:t>
            </a:r>
          </a:p>
          <a:p>
            <a:pPr lvl="1"/>
            <a:r>
              <a:rPr lang="en-US" sz="1200" dirty="0" smtClean="0"/>
              <a:t>Advantages: </a:t>
            </a:r>
            <a:r>
              <a:rPr lang="en-US" sz="1200" dirty="0" smtClean="0">
                <a:sym typeface="Wingdings"/>
              </a:rPr>
              <a:t>electron scattering directionality  background reduction</a:t>
            </a:r>
          </a:p>
          <a:p>
            <a:pPr lvl="1"/>
            <a:r>
              <a:rPr lang="en-US" sz="1200" dirty="0" smtClean="0">
                <a:sym typeface="Wingdings"/>
              </a:rPr>
              <a:t>Disadvantages: IBD events (where neutron capture is missed) will look like electron scattering, increasing background</a:t>
            </a:r>
          </a:p>
          <a:p>
            <a:pPr marL="457200" lvl="1" indent="0">
              <a:buNone/>
            </a:pPr>
            <a:endParaRPr lang="en-US" sz="1200" dirty="0" smtClean="0">
              <a:sym typeface="Wingdings"/>
            </a:endParaRPr>
          </a:p>
          <a:p>
            <a:pPr marL="457200" lvl="1" indent="0">
              <a:buNone/>
            </a:pPr>
            <a:r>
              <a:rPr lang="en-US" sz="1200" dirty="0">
                <a:sym typeface="Wingdings"/>
              </a:rPr>
              <a:t>C</a:t>
            </a:r>
            <a:r>
              <a:rPr lang="en-US" sz="1200" dirty="0" smtClean="0">
                <a:sym typeface="Wingdings"/>
              </a:rPr>
              <a:t>urrently under investigation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3173078"/>
            <a:ext cx="4092501" cy="2521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4189" y="635703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51906" y="2997903"/>
            <a:ext cx="3072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 years run time: </a:t>
            </a:r>
            <a:r>
              <a:rPr lang="en-US" sz="1400" b="1" dirty="0" err="1" smtClean="0"/>
              <a:t>IsoDAR</a:t>
            </a:r>
            <a:r>
              <a:rPr lang="en-US" sz="1400" b="1" dirty="0" smtClean="0"/>
              <a:t> at Watchman</a:t>
            </a:r>
            <a:endParaRPr lang="en-US" sz="1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7" y="3266204"/>
            <a:ext cx="3784600" cy="24286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9725" y="5878376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Potential – ~ 5x larger than previous best </a:t>
            </a:r>
            <a:r>
              <a:rPr lang="en-US" dirty="0" err="1" smtClean="0">
                <a:solidFill>
                  <a:srgbClr val="FF0000"/>
                </a:solidFill>
              </a:rPr>
              <a:t>ν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-electron scattering dataset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4435" y="56726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02798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347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3200" b="1" dirty="0" smtClean="0"/>
              <a:t>Sterile Neutrino Search</a:t>
            </a:r>
            <a:br>
              <a:rPr lang="en-US" sz="3200" b="1" dirty="0" smtClean="0"/>
            </a:br>
            <a:r>
              <a:rPr lang="en-US" sz="2700" dirty="0" smtClean="0"/>
              <a:t>Sterile neutrino existence can be tested at WATCHMAN</a:t>
            </a:r>
            <a:br>
              <a:rPr lang="en-US" sz="2700" dirty="0" smtClean="0"/>
            </a:br>
            <a:r>
              <a:rPr lang="en-US" sz="1600" dirty="0" smtClean="0"/>
              <a:t>note: at short baseline, detector size is less important 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90" y="1487601"/>
            <a:ext cx="6375400" cy="1293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err="1" smtClean="0"/>
              <a:t>IsoDAR</a:t>
            </a:r>
            <a:r>
              <a:rPr lang="en-US" sz="1600" b="1" dirty="0" smtClean="0"/>
              <a:t> Beam (if installed at Watchman):</a:t>
            </a:r>
          </a:p>
          <a:p>
            <a:r>
              <a:rPr lang="en-US" sz="1600" dirty="0" smtClean="0"/>
              <a:t>4π beam of antineutrinos from 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Li decay at rest</a:t>
            </a:r>
          </a:p>
          <a:p>
            <a:r>
              <a:rPr lang="en-US" sz="1600" dirty="0" smtClean="0"/>
              <a:t>Baseline – 16 meters.  Perfect for Sterile neutrino search, NSI search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5" y="3073414"/>
            <a:ext cx="2709333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12" y="1405291"/>
            <a:ext cx="2516877" cy="1293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8078" y="6021202"/>
            <a:ext cx="606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Installation of accelerator at site required for this experiment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729" y="3031069"/>
            <a:ext cx="2895600" cy="1964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904067"/>
            <a:ext cx="3358250" cy="2497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8860" y="5042468"/>
            <a:ext cx="460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IsoDAR</a:t>
            </a:r>
            <a:r>
              <a:rPr lang="en-US" sz="1400" b="1" dirty="0" smtClean="0"/>
              <a:t> beam 16m from center of detector, 3 years runtime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76478" y="4349750"/>
            <a:ext cx="697627" cy="21544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Gd</a:t>
            </a:r>
            <a:r>
              <a:rPr lang="en-US" sz="800" dirty="0" smtClean="0">
                <a:latin typeface="Arial"/>
                <a:cs typeface="Arial"/>
              </a:rPr>
              <a:t> + water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756650" y="4135279"/>
            <a:ext cx="184666" cy="10772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" dirty="0"/>
          </a:p>
        </p:txBody>
      </p:sp>
      <p:sp>
        <p:nvSpPr>
          <p:cNvPr id="14" name="TextBox 13"/>
          <p:cNvSpPr txBox="1"/>
          <p:nvPr/>
        </p:nvSpPr>
        <p:spPr>
          <a:xfrm>
            <a:off x="8715776" y="4129961"/>
            <a:ext cx="3546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D20202"/>
                </a:solidFill>
                <a:latin typeface="+mj-lt"/>
                <a:cs typeface="Times"/>
              </a:rPr>
              <a:t>+ </a:t>
            </a:r>
            <a:r>
              <a:rPr lang="en-US" sz="600" b="1" dirty="0" err="1" smtClean="0">
                <a:solidFill>
                  <a:srgbClr val="D20202"/>
                </a:solidFill>
                <a:latin typeface="+mj-lt"/>
                <a:cs typeface="Times"/>
              </a:rPr>
              <a:t>Gd</a:t>
            </a:r>
            <a:r>
              <a:rPr lang="en-US" sz="600" b="1" dirty="0" smtClean="0">
                <a:solidFill>
                  <a:srgbClr val="D20202"/>
                </a:solidFill>
                <a:latin typeface="+mj-lt"/>
                <a:cs typeface="Times"/>
              </a:rPr>
              <a:t>)</a:t>
            </a:r>
            <a:endParaRPr lang="en-US" sz="600" b="1" dirty="0">
              <a:solidFill>
                <a:srgbClr val="D20202"/>
              </a:solidFill>
              <a:latin typeface="+mj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136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3" y="102942"/>
            <a:ext cx="8686800" cy="84659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Design and Deployment </a:t>
            </a:r>
            <a:r>
              <a:rPr lang="en-US" sz="2800" b="1" dirty="0" smtClean="0">
                <a:solidFill>
                  <a:srgbClr val="000000"/>
                </a:solidFill>
              </a:rPr>
              <a:t>Overview for WATCHMAN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904" y="1070780"/>
            <a:ext cx="6392125" cy="5285569"/>
          </a:xfrm>
        </p:spPr>
        <p:txBody>
          <a:bodyPr>
            <a:normAutofit fontScale="92500" lnSpcReduction="10000"/>
          </a:bodyPr>
          <a:lstStyle/>
          <a:p>
            <a:pPr indent="-285750">
              <a:lnSpc>
                <a:spcPct val="120000"/>
              </a:lnSpc>
            </a:pPr>
            <a:r>
              <a:rPr lang="en-US" sz="1400" b="1" dirty="0" smtClean="0">
                <a:solidFill>
                  <a:srgbClr val="000000"/>
                </a:solidFill>
              </a:rPr>
              <a:t>Objective</a:t>
            </a:r>
            <a:r>
              <a:rPr lang="en-US" sz="1400" dirty="0" smtClean="0">
                <a:solidFill>
                  <a:srgbClr val="000000"/>
                </a:solidFill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Remote </a:t>
            </a:r>
            <a:r>
              <a:rPr lang="en-US" sz="1400" dirty="0">
                <a:solidFill>
                  <a:srgbClr val="000000"/>
                </a:solidFill>
              </a:rPr>
              <a:t>fission </a:t>
            </a:r>
            <a:r>
              <a:rPr lang="en-US" sz="1400" dirty="0" smtClean="0">
                <a:solidFill>
                  <a:srgbClr val="000000"/>
                </a:solidFill>
              </a:rPr>
              <a:t>reactor detection via </a:t>
            </a:r>
            <a:r>
              <a:rPr lang="en-US" sz="1400" dirty="0">
                <a:solidFill>
                  <a:srgbClr val="000000"/>
                </a:solidFill>
              </a:rPr>
              <a:t>antineutrino </a:t>
            </a:r>
            <a:r>
              <a:rPr lang="en-US" sz="1400" dirty="0" smtClean="0">
                <a:solidFill>
                  <a:srgbClr val="000000"/>
                </a:solidFill>
              </a:rPr>
              <a:t>emission</a:t>
            </a:r>
            <a:endParaRPr lang="en-US" sz="1400" dirty="0" smtClean="0">
              <a:solidFill>
                <a:srgbClr val="000000"/>
              </a:solidFill>
            </a:endParaRPr>
          </a:p>
          <a:p>
            <a:pPr indent="-285750">
              <a:lnSpc>
                <a:spcPct val="120000"/>
              </a:lnSpc>
            </a:pPr>
            <a:r>
              <a:rPr lang="en-US" sz="1400" b="1" dirty="0" smtClean="0">
                <a:solidFill>
                  <a:srgbClr val="000000"/>
                </a:solidFill>
              </a:rPr>
              <a:t>Design Features:</a:t>
            </a:r>
            <a:endParaRPr lang="en-US" sz="1400" b="1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Medium size (~1 </a:t>
            </a:r>
            <a:r>
              <a:rPr lang="en-US" sz="1400" dirty="0" err="1" smtClean="0">
                <a:solidFill>
                  <a:srgbClr val="000000"/>
                </a:solidFill>
              </a:rPr>
              <a:t>kTon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Fiducial</a:t>
            </a:r>
            <a:r>
              <a:rPr lang="en-US" sz="1400" dirty="0" smtClean="0">
                <a:solidFill>
                  <a:srgbClr val="000000"/>
                </a:solidFill>
              </a:rPr>
              <a:t> volume) water-based gadolinium doped antineutrino detector.  </a:t>
            </a:r>
          </a:p>
          <a:p>
            <a:pPr lvl="1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Why water? </a:t>
            </a:r>
            <a:r>
              <a:rPr lang="en-US" sz="1400" dirty="0">
                <a:solidFill>
                  <a:srgbClr val="000000"/>
                </a:solidFill>
              </a:rPr>
              <a:t>W</a:t>
            </a:r>
            <a:r>
              <a:rPr lang="en-US" sz="1400" dirty="0" smtClean="0">
                <a:solidFill>
                  <a:srgbClr val="000000"/>
                </a:solidFill>
              </a:rPr>
              <a:t>e anticipate that water-based media are most likely to scale to the megaton mass scales needed for 100 km and beyond </a:t>
            </a:r>
            <a:r>
              <a:rPr lang="en-US" sz="1400" dirty="0" smtClean="0">
                <a:solidFill>
                  <a:srgbClr val="000000"/>
                </a:solidFill>
              </a:rPr>
              <a:t>reactor standoff 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~3 </a:t>
            </a:r>
            <a:r>
              <a:rPr lang="en-US" sz="1400" dirty="0" err="1" smtClean="0">
                <a:solidFill>
                  <a:srgbClr val="000000"/>
                </a:solidFill>
              </a:rPr>
              <a:t>kTon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total volume. 0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</a:rPr>
              <a:t>1 </a:t>
            </a:r>
            <a:r>
              <a:rPr lang="en-US" sz="1400" dirty="0">
                <a:solidFill>
                  <a:srgbClr val="000000"/>
                </a:solidFill>
              </a:rPr>
              <a:t>meter veto and </a:t>
            </a:r>
            <a:r>
              <a:rPr lang="en-US" sz="1400" dirty="0" smtClean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 2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meter buffer (from PMT face to </a:t>
            </a:r>
            <a:r>
              <a:rPr lang="en-US" sz="1400" dirty="0" err="1">
                <a:solidFill>
                  <a:srgbClr val="000000"/>
                </a:solidFill>
              </a:rPr>
              <a:t>fiducial</a:t>
            </a:r>
            <a:r>
              <a:rPr lang="en-US" sz="1400" dirty="0">
                <a:solidFill>
                  <a:srgbClr val="000000"/>
                </a:solidFill>
              </a:rPr>
              <a:t> vol.)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PMTs mounted on a frame inside a stainless steel tank.   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15% to 30% PMT coverage. </a:t>
            </a:r>
            <a:r>
              <a:rPr lang="en-US" sz="1400" dirty="0" smtClean="0">
                <a:solidFill>
                  <a:srgbClr val="000000"/>
                </a:solidFill>
              </a:rPr>
              <a:t>Low radioactivity, HQE 10” Hamamatsu, 11” ETL PMTs studied so far 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Deployment </a:t>
            </a:r>
            <a:r>
              <a:rPr lang="en-US" sz="1400" b="1" dirty="0" smtClean="0">
                <a:solidFill>
                  <a:srgbClr val="000000"/>
                </a:solidFill>
              </a:rPr>
              <a:t>Options:</a:t>
            </a:r>
            <a:endParaRPr lang="en-US" sz="1400" b="1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</a:rPr>
              <a:t>Two locations under consideration:</a:t>
            </a:r>
          </a:p>
          <a:p>
            <a:pPr lvl="2">
              <a:lnSpc>
                <a:spcPct val="12000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Fairport (Morton) </a:t>
            </a:r>
            <a:r>
              <a:rPr lang="en-US" sz="1300" dirty="0">
                <a:solidFill>
                  <a:srgbClr val="000000"/>
                </a:solidFill>
              </a:rPr>
              <a:t>Salt Mine – 13 km from Perry reactor</a:t>
            </a:r>
          </a:p>
          <a:p>
            <a:pPr lvl="2">
              <a:lnSpc>
                <a:spcPct val="120000"/>
              </a:lnSpc>
            </a:pPr>
            <a:r>
              <a:rPr lang="en-US" sz="1300" dirty="0" err="1">
                <a:solidFill>
                  <a:srgbClr val="000000"/>
                </a:solidFill>
              </a:rPr>
              <a:t>Boulby</a:t>
            </a:r>
            <a:r>
              <a:rPr lang="en-US" sz="1300" dirty="0">
                <a:solidFill>
                  <a:srgbClr val="000000"/>
                </a:solidFill>
              </a:rPr>
              <a:t> mine (UK) – 25 km from </a:t>
            </a:r>
            <a:r>
              <a:rPr lang="en-US" sz="1300" dirty="0" err="1">
                <a:solidFill>
                  <a:srgbClr val="000000"/>
                </a:solidFill>
              </a:rPr>
              <a:t>Hartlepool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reactor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Physics and R&amp;D potential:</a:t>
            </a:r>
          </a:p>
          <a:p>
            <a:pPr lvl="1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</a:rPr>
              <a:t>Directional supernova detection </a:t>
            </a:r>
          </a:p>
          <a:p>
            <a:pPr lvl="1"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Sterile </a:t>
            </a:r>
            <a:r>
              <a:rPr lang="en-US" sz="1400" dirty="0">
                <a:solidFill>
                  <a:srgbClr val="000000"/>
                </a:solidFill>
              </a:rPr>
              <a:t>neutrinos (requires sources such as ISODAR)</a:t>
            </a:r>
          </a:p>
          <a:p>
            <a:pPr lvl="1"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</a:rPr>
              <a:t>R&amp;D platform for water-based scintillator and Fast PMTs such as LAPPDs (after first phase demonstration)</a:t>
            </a:r>
          </a:p>
          <a:p>
            <a:pPr lvl="2">
              <a:lnSpc>
                <a:spcPct val="120000"/>
              </a:lnSpc>
            </a:pPr>
            <a:endParaRPr lang="en-US" sz="12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pPr lvl="2"/>
            <a:endParaRPr lang="en-US" sz="900" dirty="0" smtClean="0">
              <a:solidFill>
                <a:srgbClr val="000000"/>
              </a:solidFill>
            </a:endParaRPr>
          </a:p>
          <a:p>
            <a:pPr lvl="1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295"/>
            <a:ext cx="2895600" cy="365125"/>
          </a:xfrm>
        </p:spPr>
        <p:txBody>
          <a:bodyPr/>
          <a:lstStyle/>
          <a:p>
            <a:r>
              <a:rPr lang="en-US" dirty="0" smtClean="0"/>
              <a:t>Steven </a:t>
            </a:r>
            <a:r>
              <a:rPr lang="en-US" dirty="0" err="1" smtClean="0"/>
              <a:t>Dazeley</a:t>
            </a:r>
            <a:r>
              <a:rPr lang="en-US" dirty="0" smtClean="0"/>
              <a:t> (LLNL) for the Watchman Collaboration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322783" y="1102396"/>
            <a:ext cx="2821218" cy="5067037"/>
            <a:chOff x="6322783" y="1129562"/>
            <a:chExt cx="2821218" cy="5067037"/>
          </a:xfrm>
        </p:grpSpPr>
        <p:pic>
          <p:nvPicPr>
            <p:cNvPr id="8" name="Picture 3" descr="C:\Jim's Folder\Watchman\Watchman Images\Renders\Full View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221" y="1129562"/>
              <a:ext cx="2814780" cy="351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Jim's Folder\Watchman\Watchman Images\Renders\preview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783" y="4656268"/>
              <a:ext cx="2821217" cy="1540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194287" y="3712322"/>
            <a:ext cx="5064136" cy="1692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18748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70748">
            <a:off x="7465284" y="4911478"/>
            <a:ext cx="151979" cy="114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918201" y="1693828"/>
            <a:ext cx="2788920" cy="4220576"/>
            <a:chOff x="5918201" y="1693828"/>
            <a:chExt cx="2788920" cy="4220576"/>
          </a:xfrm>
        </p:grpSpPr>
        <p:grpSp>
          <p:nvGrpSpPr>
            <p:cNvPr id="2" name="Group 1"/>
            <p:cNvGrpSpPr/>
            <p:nvPr/>
          </p:nvGrpSpPr>
          <p:grpSpPr>
            <a:xfrm>
              <a:off x="5918201" y="1693828"/>
              <a:ext cx="2788920" cy="4220576"/>
              <a:chOff x="5520502" y="962632"/>
              <a:chExt cx="2788920" cy="422057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5901" y="962632"/>
                <a:ext cx="2743200" cy="2048158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0502" y="3352800"/>
                <a:ext cx="2788920" cy="1830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5520502" y="3114958"/>
                <a:ext cx="2151407" cy="1792817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7829362" y="3114958"/>
                <a:ext cx="457200" cy="1792817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flipV="1">
              <a:off x="6887882" y="2352475"/>
              <a:ext cx="1393686" cy="504688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0463109">
              <a:off x="6820464" y="2376562"/>
              <a:ext cx="760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13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18201" y="2565321"/>
              <a:ext cx="1035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Fairport mine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79103" y="2038825"/>
              <a:ext cx="1037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Perry Reactor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230202" y="1211472"/>
            <a:ext cx="43054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20021" y="2196775"/>
            <a:ext cx="28186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Phase I Watchman: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008000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Establish Feasibility of remote reactor antineutrino monitoring</a:t>
            </a:r>
          </a:p>
          <a:p>
            <a:pPr marL="450850" indent="-4508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400" b="1" dirty="0" err="1" smtClean="0">
                <a:latin typeface="Arial"/>
                <a:cs typeface="Arial"/>
              </a:rPr>
              <a:t>Boulby</a:t>
            </a:r>
            <a:r>
              <a:rPr lang="en-US" sz="1400" b="1" dirty="0" smtClean="0">
                <a:latin typeface="Arial"/>
                <a:cs typeface="Arial"/>
              </a:rPr>
              <a:t> Mine site: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2800 </a:t>
            </a:r>
            <a:r>
              <a:rPr lang="en-US" sz="1400" dirty="0" err="1" smtClean="0">
                <a:latin typeface="Arial"/>
                <a:cs typeface="Arial"/>
              </a:rPr>
              <a:t>m.w.e</a:t>
            </a:r>
            <a:r>
              <a:rPr lang="en-US" sz="1400" dirty="0" smtClean="0">
                <a:latin typeface="Arial"/>
                <a:cs typeface="Arial"/>
              </a:rPr>
              <a:t> ,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Operating </a:t>
            </a:r>
            <a:r>
              <a:rPr lang="en-US" sz="1400" dirty="0" smtClean="0">
                <a:latin typeface="Arial"/>
                <a:cs typeface="Arial"/>
              </a:rPr>
              <a:t>salt </a:t>
            </a:r>
            <a:r>
              <a:rPr lang="en-US" sz="1400" dirty="0" smtClean="0">
                <a:latin typeface="Arial"/>
                <a:cs typeface="Arial"/>
              </a:rPr>
              <a:t>mine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Currently </a:t>
            </a:r>
            <a:r>
              <a:rPr lang="en-US" sz="1400" dirty="0" smtClean="0">
                <a:latin typeface="Arial"/>
                <a:cs typeface="Arial"/>
              </a:rPr>
              <a:t>houses </a:t>
            </a:r>
            <a:r>
              <a:rPr lang="en-US" sz="1400" dirty="0" smtClean="0">
                <a:latin typeface="Arial"/>
                <a:cs typeface="Arial"/>
              </a:rPr>
              <a:t>a number</a:t>
            </a:r>
            <a:endParaRPr lang="en-US" sz="14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>
                <a:latin typeface="Arial"/>
                <a:cs typeface="Arial"/>
              </a:rPr>
              <a:t>	</a:t>
            </a:r>
            <a:r>
              <a:rPr lang="en-US" sz="1400" dirty="0" smtClean="0">
                <a:latin typeface="Arial"/>
                <a:cs typeface="Arial"/>
              </a:rPr>
              <a:t>of physics </a:t>
            </a:r>
            <a:r>
              <a:rPr lang="en-US" sz="1400" dirty="0" smtClean="0">
                <a:latin typeface="Arial"/>
                <a:cs typeface="Arial"/>
              </a:rPr>
              <a:t>experiments</a:t>
            </a:r>
          </a:p>
          <a:p>
            <a:pPr>
              <a:defRPr/>
            </a:pPr>
            <a:endParaRPr lang="en-US" sz="1400" dirty="0">
              <a:latin typeface="Arial"/>
              <a:cs typeface="Arial"/>
            </a:endParaRPr>
          </a:p>
          <a:p>
            <a:pPr>
              <a:defRPr/>
            </a:pPr>
            <a:endParaRPr lang="en-US" sz="14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400" b="1" dirty="0" smtClean="0">
                <a:latin typeface="Arial"/>
                <a:cs typeface="Arial"/>
              </a:rPr>
              <a:t>Fairport mine site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1500 </a:t>
            </a:r>
            <a:r>
              <a:rPr lang="en-US" sz="1400" dirty="0" err="1" smtClean="0">
                <a:latin typeface="Arial"/>
                <a:cs typeface="Arial"/>
              </a:rPr>
              <a:t>m.w.e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Operating </a:t>
            </a:r>
            <a:r>
              <a:rPr lang="en-US" sz="1400" dirty="0" smtClean="0">
                <a:latin typeface="Arial"/>
                <a:cs typeface="Arial"/>
              </a:rPr>
              <a:t>salt mine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Former </a:t>
            </a:r>
            <a:r>
              <a:rPr lang="en-US" sz="1400" dirty="0" smtClean="0">
                <a:latin typeface="Arial"/>
                <a:cs typeface="Arial"/>
              </a:rPr>
              <a:t>IMB site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no </a:t>
            </a:r>
            <a:r>
              <a:rPr lang="en-US" sz="1400" dirty="0" smtClean="0">
                <a:latin typeface="Arial"/>
                <a:cs typeface="Arial"/>
              </a:rPr>
              <a:t>excavation required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1061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WATCHMAN Sites – Morton/Fairport Salt Mine Ohio </a:t>
            </a:r>
            <a:br>
              <a:rPr lang="en-US" sz="3200" b="1" dirty="0" smtClean="0"/>
            </a:br>
            <a:r>
              <a:rPr lang="en-US" sz="3200" b="1" dirty="0" err="1" smtClean="0"/>
              <a:t>Boulby</a:t>
            </a:r>
            <a:r>
              <a:rPr lang="en-US" sz="3200" b="1" dirty="0" smtClean="0"/>
              <a:t> Mine, England</a:t>
            </a:r>
            <a:endParaRPr lang="en-US" sz="3200" b="1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16" y="4375150"/>
            <a:ext cx="2418443" cy="18542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2482" y="1698499"/>
            <a:ext cx="2397777" cy="2469988"/>
            <a:chOff x="2221932" y="1752600"/>
            <a:chExt cx="2947122" cy="2552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1932" y="1752600"/>
              <a:ext cx="2947122" cy="255270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3130261" y="3257388"/>
              <a:ext cx="1485814" cy="588766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74112" y="3304044"/>
              <a:ext cx="6206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FFFF"/>
                  </a:solidFill>
                </a:rPr>
                <a:t>Boulby</a:t>
              </a:r>
              <a:r>
                <a:rPr lang="en-US" sz="1200" dirty="0" smtClean="0">
                  <a:solidFill>
                    <a:srgbClr val="FFFFFF"/>
                  </a:solidFill>
                </a:rPr>
                <a:t> 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mine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85667" y="2748233"/>
              <a:ext cx="8498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FFFF"/>
                  </a:solidFill>
                </a:rPr>
                <a:t>Hartlepool</a:t>
              </a:r>
              <a:endParaRPr lang="en-US" sz="1200" dirty="0" smtClean="0">
                <a:solidFill>
                  <a:srgbClr val="FFFFFF"/>
                </a:solidFill>
              </a:endParaRP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Reactor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552747">
              <a:off x="3547924" y="3144140"/>
              <a:ext cx="7601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25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27023" y="1173705"/>
            <a:ext cx="350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Fairport Mine</a:t>
            </a:r>
          </a:p>
          <a:p>
            <a:pPr algn="ctr"/>
            <a:r>
              <a:rPr lang="en-US" sz="1400" b="1" dirty="0" smtClean="0"/>
              <a:t>No excavation required – former IMB cavern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41648" y="1329167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Boulby</a:t>
            </a:r>
            <a:r>
              <a:rPr lang="en-US" sz="1400" b="1" dirty="0" smtClean="0"/>
              <a:t> Mine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51816" y="4168487"/>
            <a:ext cx="1570634" cy="1159163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104855" y="4168487"/>
            <a:ext cx="565404" cy="1159163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37647" y="5952351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England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587" y="5637405"/>
            <a:ext cx="917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Great Lakes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020F48F-54CB-8549-852D-1AB9FF64C3A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3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42" y="122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S. Dye Antineutrino </a:t>
            </a:r>
            <a:r>
              <a:rPr lang="en-US" sz="3600" dirty="0"/>
              <a:t>F</a:t>
            </a:r>
            <a:r>
              <a:rPr lang="en-US" sz="3600" dirty="0" smtClean="0"/>
              <a:t>lux Model </a:t>
            </a:r>
            <a:br>
              <a:rPr lang="en-US" sz="3600" dirty="0" smtClean="0"/>
            </a:br>
            <a:r>
              <a:rPr lang="en-US" sz="3600" dirty="0" smtClean="0"/>
              <a:t>Comparison of the 2 Sites</a:t>
            </a:r>
            <a:br>
              <a:rPr lang="en-US" sz="3600" dirty="0" smtClean="0"/>
            </a:br>
            <a:r>
              <a:rPr lang="en-US" sz="2400" dirty="0" smtClean="0"/>
              <a:t>(go to </a:t>
            </a:r>
            <a:r>
              <a:rPr lang="en-US" sz="2400" dirty="0" err="1" smtClean="0"/>
              <a:t>geoneutrinos.org</a:t>
            </a:r>
            <a:r>
              <a:rPr lang="en-US" sz="2400" dirty="0" smtClean="0"/>
              <a:t>/reactors)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78400" y="1774780"/>
            <a:ext cx="3873500" cy="4383626"/>
            <a:chOff x="330200" y="1839374"/>
            <a:chExt cx="3873500" cy="43836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200" y="1839374"/>
              <a:ext cx="3873500" cy="43836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62100" y="1839374"/>
              <a:ext cx="1456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Boulby</a:t>
              </a:r>
              <a:r>
                <a:rPr lang="en-US" b="1" dirty="0" smtClean="0"/>
                <a:t> signal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5242" y="1774780"/>
            <a:ext cx="3878158" cy="4383626"/>
            <a:chOff x="4999142" y="1839374"/>
            <a:chExt cx="3878158" cy="43836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142" y="1839374"/>
              <a:ext cx="3878158" cy="43836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80100" y="1839374"/>
              <a:ext cx="2095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Fairport mine signal</a:t>
              </a:r>
              <a:endParaRPr lang="en-US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67639" y="3298375"/>
            <a:ext cx="1353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reactors</a:t>
            </a:r>
          </a:p>
          <a:p>
            <a:r>
              <a:rPr lang="en-US" dirty="0"/>
              <a:t>a</a:t>
            </a:r>
            <a:r>
              <a:rPr lang="en-US" dirty="0" smtClean="0"/>
              <a:t>t single site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739935" y="3490702"/>
            <a:ext cx="1079602" cy="4540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791832" y="3333192"/>
            <a:ext cx="1027705" cy="157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64746" y="3760040"/>
            <a:ext cx="147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reactor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9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83"/>
            <a:ext cx="8229600" cy="1143000"/>
          </a:xfrm>
        </p:spPr>
        <p:txBody>
          <a:bodyPr/>
          <a:lstStyle/>
          <a:p>
            <a:r>
              <a:rPr lang="en-US" dirty="0" smtClean="0"/>
              <a:t>Current Design </a:t>
            </a:r>
            <a:r>
              <a:rPr lang="en-US" dirty="0"/>
              <a:t>W</a:t>
            </a:r>
            <a:r>
              <a:rPr lang="en-US" dirty="0" smtClean="0"/>
              <a:t>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78" y="1058245"/>
            <a:ext cx="7718951" cy="2339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644719"/>
            <a:ext cx="4064000" cy="2645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649820"/>
            <a:ext cx="419368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Focus: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eactor ON/OFF difference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o 3σ within 30 days.  </a:t>
            </a:r>
          </a:p>
          <a:p>
            <a:endParaRPr lang="en-US" sz="1600" dirty="0" smtClean="0"/>
          </a:p>
          <a:p>
            <a:r>
              <a:rPr lang="en-US" sz="1400" b="1" dirty="0" smtClean="0"/>
              <a:t>Q: PMT coverage is the biggest cost driver,</a:t>
            </a:r>
          </a:p>
          <a:p>
            <a:r>
              <a:rPr lang="en-US" sz="1400" b="1" dirty="0" smtClean="0"/>
              <a:t>What is needed?</a:t>
            </a:r>
          </a:p>
          <a:p>
            <a:r>
              <a:rPr lang="en-US" sz="1400" dirty="0" smtClean="0"/>
              <a:t>Considerations: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</a:t>
            </a:r>
            <a:r>
              <a:rPr lang="en-US" sz="1400" dirty="0" smtClean="0"/>
              <a:t>osition reconstruction dependence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signal/background and energy dependence of both</a:t>
            </a:r>
          </a:p>
          <a:p>
            <a:endParaRPr lang="en-US" sz="1600" dirty="0" smtClean="0"/>
          </a:p>
          <a:p>
            <a:endParaRPr lang="en-US" sz="1400" dirty="0"/>
          </a:p>
          <a:p>
            <a:r>
              <a:rPr lang="en-US" sz="1400" dirty="0" smtClean="0"/>
              <a:t>Investigating background levels now…..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28743" y="1440119"/>
            <a:ext cx="2193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Elizabeth Macias (UC Davis)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905500" y="3336942"/>
            <a:ext cx="1695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Onaiza</a:t>
            </a:r>
            <a:r>
              <a:rPr lang="en-US" sz="1400" dirty="0" smtClean="0"/>
              <a:t> </a:t>
            </a:r>
            <a:r>
              <a:rPr lang="en-US" sz="1400" dirty="0" err="1" smtClean="0"/>
              <a:t>Kazi</a:t>
            </a:r>
            <a:r>
              <a:rPr lang="en-US" sz="1400" dirty="0" smtClean="0"/>
              <a:t> UC Davis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292487" y="138132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captures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7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967" y="277279"/>
            <a:ext cx="4528566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THEIA/WATCHMAN </a:t>
            </a:r>
            <a:br>
              <a:rPr lang="en-US" sz="3200" dirty="0" smtClean="0"/>
            </a:br>
            <a:r>
              <a:rPr lang="en-US" sz="3200" dirty="0" smtClean="0"/>
              <a:t>Relationship</a:t>
            </a:r>
            <a:r>
              <a:rPr lang="en-US" sz="3200" dirty="0"/>
              <a:t/>
            </a:r>
            <a:br>
              <a:rPr lang="en-US" sz="320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Steven Dazeley (LLNL) for the Watchman Collaboration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F48F-54CB-8549-852D-1AB9FF64C3A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99308" cy="1723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604" y="0"/>
            <a:ext cx="1454396" cy="172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83469" y="885953"/>
            <a:ext cx="94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WATCHMAN</a:t>
            </a:r>
            <a:endParaRPr lang="en-US" sz="11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02168" y="399781"/>
            <a:ext cx="0" cy="1288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93969" y="880591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9512" y="2153459"/>
            <a:ext cx="8229600" cy="36213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EGADS (led by WATCHMAN co-</a:t>
            </a:r>
            <a:r>
              <a:rPr lang="en-US" sz="2000" dirty="0" err="1" smtClean="0">
                <a:solidFill>
                  <a:srgbClr val="000000"/>
                </a:solidFill>
              </a:rPr>
              <a:t>spokperson</a:t>
            </a:r>
            <a:r>
              <a:rPr lang="en-US" sz="2000" dirty="0" smtClean="0">
                <a:solidFill>
                  <a:srgbClr val="000000"/>
                </a:solidFill>
              </a:rPr>
              <a:t> M. </a:t>
            </a:r>
            <a:r>
              <a:rPr lang="en-US" sz="2000" dirty="0" err="1" smtClean="0">
                <a:solidFill>
                  <a:srgbClr val="000000"/>
                </a:solidFill>
              </a:rPr>
              <a:t>Vagins</a:t>
            </a:r>
            <a:r>
              <a:rPr lang="en-US" sz="2000" dirty="0" smtClean="0">
                <a:solidFill>
                  <a:srgbClr val="000000"/>
                </a:solidFill>
              </a:rPr>
              <a:t>) retired the technical </a:t>
            </a:r>
            <a:r>
              <a:rPr lang="en-US" sz="2000" dirty="0">
                <a:solidFill>
                  <a:srgbClr val="000000"/>
                </a:solidFill>
              </a:rPr>
              <a:t>risk of the Gd+H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O technology </a:t>
            </a:r>
            <a:r>
              <a:rPr lang="en-US" sz="2000" dirty="0" smtClean="0">
                <a:solidFill>
                  <a:srgbClr val="000000"/>
                </a:solidFill>
              </a:rPr>
              <a:t>for Super-K after </a:t>
            </a:r>
            <a:r>
              <a:rPr lang="en-US" sz="2000" dirty="0">
                <a:solidFill>
                  <a:srgbClr val="000000"/>
                </a:solidFill>
              </a:rPr>
              <a:t>a decade of R&amp;D and over $10M in </a:t>
            </a:r>
            <a:r>
              <a:rPr lang="en-US" sz="2000" dirty="0" smtClean="0">
                <a:solidFill>
                  <a:srgbClr val="000000"/>
                </a:solidFill>
              </a:rPr>
              <a:t>funding 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Process involved small scale R&amp;D experiments at UCI, LSU, LLNL, then ~$6m EGADS experiment.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 similar process can be envisioned for </a:t>
            </a:r>
            <a:r>
              <a:rPr lang="en-US" sz="2000" dirty="0" smtClean="0">
                <a:solidFill>
                  <a:srgbClr val="000000"/>
                </a:solidFill>
              </a:rPr>
              <a:t>THEIA and </a:t>
            </a:r>
            <a:r>
              <a:rPr lang="en-US" sz="2000" dirty="0" err="1" smtClean="0">
                <a:solidFill>
                  <a:srgbClr val="000000"/>
                </a:solidFill>
              </a:rPr>
              <a:t>WbLS</a:t>
            </a:r>
            <a:r>
              <a:rPr lang="en-US" sz="2000" dirty="0" smtClean="0">
                <a:solidFill>
                  <a:srgbClr val="000000"/>
                </a:solidFill>
              </a:rPr>
              <a:t> + </a:t>
            </a:r>
            <a:r>
              <a:rPr lang="en-US" sz="2000" dirty="0" err="1" smtClean="0">
                <a:solidFill>
                  <a:srgbClr val="000000"/>
                </a:solidFill>
              </a:rPr>
              <a:t>Gd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WATCHMAN can serve as a key test-bed to reduce technical risk of THEIA and other large detectors  </a:t>
            </a:r>
            <a:r>
              <a:rPr lang="en-US" sz="2000" strike="sngStrike" dirty="0" smtClean="0">
                <a:solidFill>
                  <a:srgbClr val="000000"/>
                </a:solidFill>
              </a:rPr>
              <a:t> </a:t>
            </a:r>
          </a:p>
          <a:p>
            <a:endParaRPr lang="en-US" sz="2000" strike="sngStrike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WATCHMAN could also create opportunities for some physics studies, such as supernova detection, during the build-up to THEIA  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68901" y="340991"/>
            <a:ext cx="0" cy="1163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8965" y="778231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40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76" y="287379"/>
            <a:ext cx="7974120" cy="60243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WATCHMAN Phases and Physics/R&amp;D Goals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3AF-AA7C-43B7-BA15-62981A77EE63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pPr/>
              <a:t>8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06744" y="1502787"/>
            <a:ext cx="1945347" cy="50424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/>
                <a:cs typeface="Arial"/>
              </a:rPr>
              <a:t>Phase I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52091" y="1498386"/>
            <a:ext cx="2072942" cy="508641"/>
          </a:xfrm>
          <a:prstGeom prst="rect">
            <a:avLst/>
          </a:prstGeom>
          <a:solidFill>
            <a:srgbClr val="00EB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/>
                <a:cs typeface="Arial"/>
              </a:rPr>
              <a:t>Phase II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87" y="3753504"/>
            <a:ext cx="803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Physics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87" y="2353231"/>
            <a:ext cx="893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931">
              <a:defRPr/>
            </a:pPr>
            <a:r>
              <a:rPr lang="en-US" sz="1400" dirty="0" smtClean="0">
                <a:latin typeface="Arial"/>
                <a:cs typeface="Arial"/>
              </a:rPr>
              <a:t>Detector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R&amp;D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825613" y="2015823"/>
            <a:ext cx="3318387" cy="1404671"/>
          </a:xfrm>
          <a:prstGeom prst="rect">
            <a:avLst/>
          </a:prstGeom>
          <a:solidFill>
            <a:srgbClr val="59E3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Very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large scale </a:t>
            </a:r>
            <a:r>
              <a:rPr lang="en-US" sz="1400" dirty="0">
                <a:latin typeface="Arial"/>
                <a:cs typeface="Arial"/>
              </a:rPr>
              <a:t>w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ater-based Liquid Scintillator</a:t>
            </a:r>
            <a:r>
              <a:rPr lang="en-US" sz="1400" dirty="0" smtClean="0">
                <a:latin typeface="Arial"/>
                <a:cs typeface="Arial"/>
              </a:rPr>
              <a:t>, LAPPD coverage</a:t>
            </a:r>
          </a:p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Makes sense to try these things out on a medium-scale detector first.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902369" y="2015823"/>
            <a:ext cx="1949722" cy="475016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/>
                <a:cs typeface="Arial"/>
              </a:rPr>
              <a:t>1 </a:t>
            </a:r>
            <a:r>
              <a:rPr lang="en-US" sz="1200" dirty="0" err="1" smtClean="0">
                <a:latin typeface="Arial"/>
                <a:cs typeface="Arial"/>
              </a:rPr>
              <a:t>kTon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Gd+H2O</a:t>
            </a:r>
          </a:p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PMT coverage limited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911107" y="2435036"/>
            <a:ext cx="1798294" cy="393394"/>
          </a:xfrm>
          <a:prstGeom prst="rect">
            <a:avLst/>
          </a:prstGeom>
          <a:solidFill>
            <a:srgbClr val="00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52091" y="2011423"/>
            <a:ext cx="2072334" cy="471221"/>
          </a:xfrm>
          <a:prstGeom prst="rect">
            <a:avLst/>
          </a:prstGeom>
          <a:solidFill>
            <a:srgbClr val="00EB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latin typeface="Arial"/>
                <a:cs typeface="Arial"/>
              </a:rPr>
              <a:t>Gd+Water-based</a:t>
            </a:r>
            <a:r>
              <a:rPr lang="en-US" sz="1200" dirty="0" smtClean="0">
                <a:latin typeface="Arial"/>
                <a:cs typeface="Arial"/>
              </a:rPr>
              <a:t> LS</a:t>
            </a:r>
          </a:p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/>
                <a:cs typeface="Arial"/>
              </a:rPr>
              <a:t>40%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PMT coverage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852091" y="2446794"/>
            <a:ext cx="2072334" cy="504240"/>
          </a:xfrm>
          <a:prstGeom prst="rect">
            <a:avLst/>
          </a:prstGeom>
          <a:solidFill>
            <a:srgbClr val="00EB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/>
                <a:cs typeface="Arial"/>
              </a:rPr>
              <a:t>Limited fast PMT/LAPPD coverage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820788" y="1505739"/>
            <a:ext cx="3323212" cy="508641"/>
          </a:xfrm>
          <a:prstGeom prst="rect">
            <a:avLst/>
          </a:prstGeom>
          <a:solidFill>
            <a:srgbClr val="59E3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66788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/>
                <a:cs typeface="Arial"/>
              </a:rPr>
              <a:t>THEIA – 50-100 </a:t>
            </a:r>
            <a:r>
              <a:rPr lang="en-US" sz="1600" b="1" dirty="0" err="1" smtClean="0">
                <a:latin typeface="Arial"/>
                <a:cs typeface="Arial"/>
              </a:rPr>
              <a:t>kton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4910615" y="1473203"/>
            <a:ext cx="9393" cy="3155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904917" y="1485190"/>
            <a:ext cx="6190" cy="37411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ectangle 52"/>
          <p:cNvSpPr/>
          <p:nvPr/>
        </p:nvSpPr>
        <p:spPr>
          <a:xfrm>
            <a:off x="90762" y="5710634"/>
            <a:ext cx="57206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See “Advanced </a:t>
            </a:r>
            <a:r>
              <a:rPr lang="en-US" sz="1400" dirty="0"/>
              <a:t>Scintillator Detector Concept (ASDC): A Concept Paper on the Physics Potential of Water-Based Liquid </a:t>
            </a:r>
            <a:r>
              <a:rPr lang="en-US" sz="1400" dirty="0" smtClean="0"/>
              <a:t>Scintillator”</a:t>
            </a:r>
            <a:r>
              <a:rPr lang="en-US" sz="1400" b="1" dirty="0" smtClean="0"/>
              <a:t> </a:t>
            </a:r>
          </a:p>
          <a:p>
            <a:r>
              <a:rPr lang="en-US" sz="1400" b="1" dirty="0" smtClean="0"/>
              <a:t>(arxiv</a:t>
            </a:r>
            <a:r>
              <a:rPr lang="en-US" sz="1400" b="1" dirty="0"/>
              <a:t>:</a:t>
            </a:r>
            <a:r>
              <a:rPr lang="en-US" sz="1400" b="1" dirty="0" smtClean="0"/>
              <a:t>1409.5864)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2852091" y="3308620"/>
            <a:ext cx="2066592" cy="630942"/>
          </a:xfrm>
          <a:prstGeom prst="rect">
            <a:avLst/>
          </a:prstGeom>
          <a:solidFill>
            <a:srgbClr val="00EB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667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Supernova </a:t>
            </a:r>
            <a:r>
              <a:rPr lang="en-US" sz="1200" dirty="0">
                <a:latin typeface="Arial"/>
                <a:cs typeface="Arial"/>
              </a:rPr>
              <a:t>directionality </a:t>
            </a:r>
            <a:r>
              <a:rPr lang="en-US" sz="1200" dirty="0" smtClean="0">
                <a:latin typeface="Arial"/>
                <a:cs typeface="Arial"/>
              </a:rPr>
              <a:t>and           discrimination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52091" y="4583646"/>
            <a:ext cx="2066592" cy="630942"/>
          </a:xfrm>
          <a:prstGeom prst="rect">
            <a:avLst/>
          </a:prstGeom>
          <a:solidFill>
            <a:srgbClr val="00EB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667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/>
                <a:cs typeface="Arial"/>
              </a:rPr>
              <a:t>Sterile </a:t>
            </a:r>
            <a:r>
              <a:rPr lang="en-US" sz="1200" dirty="0" smtClean="0">
                <a:latin typeface="Arial"/>
                <a:cs typeface="Arial"/>
              </a:rPr>
              <a:t>neutrino </a:t>
            </a:r>
            <a:r>
              <a:rPr lang="en-US" sz="1200" dirty="0">
                <a:latin typeface="Arial"/>
                <a:cs typeface="Arial"/>
              </a:rPr>
              <a:t>search with </a:t>
            </a:r>
            <a:r>
              <a:rPr lang="en-US" sz="1200" dirty="0" err="1">
                <a:latin typeface="Arial"/>
                <a:cs typeface="Arial"/>
              </a:rPr>
              <a:t>IsoDAR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beam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94987" y="1092613"/>
            <a:ext cx="1901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Post-WATCHMAN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24627" y="1114735"/>
            <a:ext cx="138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WATCHMAN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396897"/>
              </p:ext>
            </p:extLst>
          </p:nvPr>
        </p:nvGraphicFramePr>
        <p:xfrm>
          <a:off x="3320217" y="3595897"/>
          <a:ext cx="463550" cy="315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" name="Equation" r:id="rId4" imgW="317500" imgH="215900" progId="Equation.3">
                  <p:embed/>
                </p:oleObj>
              </mc:Choice>
              <mc:Fallback>
                <p:oleObj name="Equation" r:id="rId4" imgW="31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0217" y="3595897"/>
                        <a:ext cx="463550" cy="315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907231" y="2958829"/>
            <a:ext cx="4011452" cy="461665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rgbClr val="008000"/>
              </a:gs>
              <a:gs pos="99000">
                <a:srgbClr val="00EB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667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Reactor directionality – Radon reduction techniques</a:t>
            </a:r>
          </a:p>
          <a:p>
            <a:pPr algn="ctr" defTabSz="966788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85716" y="2041098"/>
            <a:ext cx="511511" cy="12703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085716" y="3669793"/>
            <a:ext cx="511511" cy="12703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9152795" y="1563313"/>
            <a:ext cx="4169" cy="46683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5811395" y="1507950"/>
            <a:ext cx="9394" cy="47825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904917" y="4591464"/>
            <a:ext cx="400569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5813852" y="3437958"/>
            <a:ext cx="3344496" cy="2880784"/>
            <a:chOff x="5813852" y="3308620"/>
            <a:chExt cx="3344496" cy="2880784"/>
          </a:xfrm>
          <a:solidFill>
            <a:srgbClr val="59E3C7"/>
          </a:solidFill>
        </p:grpSpPr>
        <p:sp>
          <p:nvSpPr>
            <p:cNvPr id="39" name="Rectangle 38"/>
            <p:cNvSpPr/>
            <p:nvPr/>
          </p:nvSpPr>
          <p:spPr>
            <a:xfrm>
              <a:off x="5813852" y="5263882"/>
              <a:ext cx="3328416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Source-based sterile searches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25613" y="3647174"/>
              <a:ext cx="3331351" cy="584776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Long-baseline (mass hierarchy, CP violation)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20788" y="4245618"/>
              <a:ext cx="3337560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Neutrinoless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>
                  <a:latin typeface="Arial"/>
                  <a:cs typeface="Arial"/>
                </a:rPr>
                <a:t>double beta decay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14531" y="5602436"/>
              <a:ext cx="3328416" cy="5847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Solar </a:t>
              </a:r>
              <a:r>
                <a:rPr lang="en-US" sz="1600" dirty="0">
                  <a:latin typeface="Arial"/>
                  <a:cs typeface="Arial"/>
                </a:rPr>
                <a:t>neutrinos (solar </a:t>
              </a:r>
              <a:r>
                <a:rPr lang="en-US" sz="1600" dirty="0" err="1">
                  <a:latin typeface="Arial"/>
                  <a:cs typeface="Arial"/>
                </a:rPr>
                <a:t>metallicity</a:t>
              </a:r>
              <a:r>
                <a:rPr lang="en-US" sz="1600" dirty="0">
                  <a:latin typeface="Arial"/>
                  <a:cs typeface="Arial"/>
                </a:rPr>
                <a:t>, </a:t>
              </a:r>
              <a:r>
                <a:rPr lang="en-US" sz="1600" dirty="0" smtClean="0">
                  <a:latin typeface="Arial"/>
                  <a:cs typeface="Arial"/>
                </a:rPr>
                <a:t>MSW transition)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20788" y="3308620"/>
              <a:ext cx="3315917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Supernova </a:t>
              </a:r>
              <a:r>
                <a:rPr lang="en-US" sz="1600" dirty="0" smtClean="0">
                  <a:latin typeface="Arial"/>
                  <a:cs typeface="Arial"/>
                </a:rPr>
                <a:t>burst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25611" y="4580750"/>
              <a:ext cx="3328416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Geo-antineutrinos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20788" y="4925328"/>
              <a:ext cx="3336176" cy="338554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Nucleon </a:t>
              </a:r>
              <a:r>
                <a:rPr lang="en-US" sz="1600" dirty="0">
                  <a:latin typeface="Arial"/>
                  <a:cs typeface="Arial"/>
                </a:rPr>
                <a:t>decay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 flipV="1">
              <a:off x="5834913" y="6189403"/>
              <a:ext cx="3308924" cy="1"/>
            </a:xfrm>
            <a:prstGeom prst="lin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Rectangle 44"/>
          <p:cNvSpPr/>
          <p:nvPr/>
        </p:nvSpPr>
        <p:spPr bwMode="auto">
          <a:xfrm>
            <a:off x="907231" y="2446794"/>
            <a:ext cx="1944860" cy="50424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/>
                <a:cs typeface="Arial"/>
              </a:rPr>
              <a:t>Single Reactor site detection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H="1">
            <a:off x="893627" y="5228608"/>
            <a:ext cx="400569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4918683" y="4594035"/>
            <a:ext cx="6350" cy="6580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912332" y="3420494"/>
            <a:ext cx="1927044" cy="52937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6678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Supernova </a:t>
            </a:r>
          </a:p>
          <a:p>
            <a:pPr algn="ctr" defTabSz="96678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detection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06744" y="3955553"/>
            <a:ext cx="4011452" cy="630942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rgbClr val="008000"/>
              </a:gs>
              <a:gs pos="99000">
                <a:srgbClr val="00EB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667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Atmospheric neutrino interactions</a:t>
            </a:r>
          </a:p>
          <a:p>
            <a:pPr algn="ctr" defTabSz="9667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Arial"/>
                <a:cs typeface="Arial"/>
              </a:rPr>
              <a:t>With neutron in final state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1" y="3433036"/>
            <a:ext cx="914399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1" y="1993901"/>
            <a:ext cx="9152794" cy="175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6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01" y="0"/>
            <a:ext cx="867794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WATCHMAN Phase II Technology Development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0501" y="1282700"/>
            <a:ext cx="4236887" cy="61753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Water-based Liquid Scintillator 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err="1" smtClean="0">
                <a:latin typeface="Arial"/>
                <a:cs typeface="Arial"/>
              </a:rPr>
              <a:t>WbLS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0501" y="1900237"/>
            <a:ext cx="4236887" cy="3383892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>Under development </a:t>
            </a:r>
            <a:r>
              <a:rPr lang="en-US" sz="1800" dirty="0" smtClean="0">
                <a:latin typeface="Arial"/>
                <a:cs typeface="Arial"/>
              </a:rPr>
              <a:t>at</a:t>
            </a:r>
            <a:r>
              <a:rPr lang="en-US" sz="1800" b="0" dirty="0" smtClean="0">
                <a:latin typeface="Arial"/>
                <a:cs typeface="Arial"/>
              </a:rPr>
              <a:t> BNL</a:t>
            </a:r>
          </a:p>
          <a:p>
            <a:endParaRPr lang="en-US" sz="1800" b="0" dirty="0" smtClean="0">
              <a:latin typeface="Arial"/>
              <a:cs typeface="Arial"/>
            </a:endParaRPr>
          </a:p>
          <a:p>
            <a:r>
              <a:rPr lang="en-US" sz="1800" b="0" dirty="0" smtClean="0">
                <a:latin typeface="Arial"/>
                <a:cs typeface="Arial"/>
              </a:rPr>
              <a:t>A water </a:t>
            </a:r>
            <a:r>
              <a:rPr lang="en-US" sz="1800" dirty="0" smtClean="0">
                <a:latin typeface="Arial"/>
                <a:cs typeface="Arial"/>
              </a:rPr>
              <a:t>based</a:t>
            </a:r>
            <a:r>
              <a:rPr lang="en-US" sz="1800" b="0" dirty="0" smtClean="0">
                <a:latin typeface="Arial"/>
                <a:cs typeface="Arial"/>
              </a:rPr>
              <a:t> scintillator cocktail with fast timing, good spectral response,  tunable light yield</a:t>
            </a:r>
          </a:p>
          <a:p>
            <a:endParaRPr lang="en-US" sz="1800" b="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What light yield is best for THEIA?</a:t>
            </a:r>
          </a:p>
          <a:p>
            <a:endParaRPr lang="en-US" sz="1800" b="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How to clean/</a:t>
            </a:r>
            <a:r>
              <a:rPr lang="en-US" sz="1800" dirty="0" smtClean="0">
                <a:latin typeface="Arial"/>
                <a:cs typeface="Arial"/>
              </a:rPr>
              <a:t>circulate at scale?</a:t>
            </a:r>
            <a:endParaRPr lang="en-US" sz="1800" dirty="0" smtClean="0">
              <a:latin typeface="Arial"/>
              <a:cs typeface="Arial"/>
            </a:endParaRPr>
          </a:p>
          <a:p>
            <a:endParaRPr lang="en-US" sz="1800" b="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Materials compatibility</a:t>
            </a:r>
            <a:endParaRPr lang="en-US" sz="1800" b="0" dirty="0" smtClean="0">
              <a:latin typeface="Arial"/>
              <a:cs typeface="Arial"/>
            </a:endParaRPr>
          </a:p>
          <a:p>
            <a:endParaRPr lang="en-US" sz="1800" b="0" dirty="0" smtClean="0">
              <a:latin typeface="Arial"/>
              <a:cs typeface="Arial"/>
            </a:endParaRPr>
          </a:p>
          <a:p>
            <a:r>
              <a:rPr lang="en-US" sz="1800" b="0" dirty="0" smtClean="0">
                <a:latin typeface="Arial"/>
                <a:cs typeface="Arial"/>
              </a:rPr>
              <a:t>Leads to very large combined scintillator/Cherenkov  detectors, ~50x </a:t>
            </a:r>
            <a:r>
              <a:rPr lang="en-US" sz="1800" b="0" dirty="0" err="1" smtClean="0">
                <a:latin typeface="Arial"/>
                <a:cs typeface="Arial"/>
              </a:rPr>
              <a:t>KamLAND</a:t>
            </a:r>
            <a:r>
              <a:rPr lang="en-US" sz="1800" b="0" dirty="0" smtClean="0">
                <a:latin typeface="Arial"/>
                <a:cs typeface="Arial"/>
              </a:rPr>
              <a:t>/SNO+</a:t>
            </a:r>
          </a:p>
          <a:p>
            <a:endParaRPr lang="en-US" sz="2000" b="0" dirty="0" smtClean="0">
              <a:latin typeface="Arial"/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82700"/>
            <a:ext cx="4293423" cy="61753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Large Area Picosecond </a:t>
            </a:r>
            <a:r>
              <a:rPr lang="en-US" sz="1600" dirty="0" err="1" smtClean="0">
                <a:latin typeface="Arial"/>
                <a:cs typeface="Arial"/>
              </a:rPr>
              <a:t>PhotoDetectors</a:t>
            </a:r>
            <a:r>
              <a:rPr lang="en-US" sz="1600" dirty="0" smtClean="0">
                <a:latin typeface="Arial"/>
                <a:cs typeface="Arial"/>
              </a:rPr>
              <a:t> (LAPPDs)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56267" y="1900237"/>
            <a:ext cx="4282181" cy="341525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500" b="0" dirty="0" smtClean="0">
                <a:latin typeface="Arial"/>
                <a:cs typeface="Arial"/>
              </a:rPr>
              <a:t>Chicago</a:t>
            </a:r>
            <a:r>
              <a:rPr lang="en-US" sz="1500" b="0" dirty="0">
                <a:latin typeface="Arial"/>
                <a:cs typeface="Arial"/>
              </a:rPr>
              <a:t>, </a:t>
            </a:r>
            <a:r>
              <a:rPr lang="en-US" sz="1500" b="0" dirty="0" smtClean="0">
                <a:latin typeface="Arial"/>
                <a:cs typeface="Arial"/>
              </a:rPr>
              <a:t>ANL</a:t>
            </a:r>
            <a:r>
              <a:rPr lang="en-US" sz="1500" b="0" dirty="0">
                <a:latin typeface="Arial"/>
                <a:cs typeface="Arial"/>
              </a:rPr>
              <a:t>/</a:t>
            </a:r>
            <a:r>
              <a:rPr lang="en-US" sz="1500" b="0" dirty="0" smtClean="0">
                <a:latin typeface="Arial"/>
                <a:cs typeface="Arial"/>
              </a:rPr>
              <a:t>LBL initiative </a:t>
            </a:r>
          </a:p>
          <a:p>
            <a:endParaRPr lang="en-US" sz="1500" b="0" dirty="0">
              <a:latin typeface="Arial"/>
              <a:cs typeface="Arial"/>
            </a:endParaRPr>
          </a:p>
          <a:p>
            <a:r>
              <a:rPr lang="en-US" sz="1500" b="0" dirty="0">
                <a:latin typeface="Arial"/>
                <a:cs typeface="Arial"/>
              </a:rPr>
              <a:t>Large area (8” sq.) </a:t>
            </a:r>
            <a:r>
              <a:rPr lang="en-US" sz="1500" b="0" dirty="0" smtClean="0">
                <a:latin typeface="Arial"/>
                <a:cs typeface="Arial"/>
              </a:rPr>
              <a:t>low cost </a:t>
            </a:r>
            <a:r>
              <a:rPr lang="en-US" sz="1500" b="0" dirty="0" err="1" smtClean="0">
                <a:latin typeface="Arial"/>
                <a:cs typeface="Arial"/>
              </a:rPr>
              <a:t>MicroChannel</a:t>
            </a:r>
            <a:r>
              <a:rPr lang="en-US" sz="1500" b="0" dirty="0" smtClean="0">
                <a:latin typeface="Arial"/>
                <a:cs typeface="Arial"/>
              </a:rPr>
              <a:t> plate-based PMTs with fast (~50psec) timing </a:t>
            </a:r>
          </a:p>
          <a:p>
            <a:endParaRPr lang="en-US" sz="1500" b="0" dirty="0">
              <a:latin typeface="Arial"/>
              <a:cs typeface="Arial"/>
            </a:endParaRPr>
          </a:p>
          <a:p>
            <a:r>
              <a:rPr lang="en-US" sz="1500" b="0" dirty="0">
                <a:latin typeface="Arial"/>
                <a:cs typeface="Arial"/>
              </a:rPr>
              <a:t>Opens the possibility of very precise TOF in accelerator detectors - "Optical TPC</a:t>
            </a:r>
            <a:r>
              <a:rPr lang="en-US" sz="1500" b="0" dirty="0" smtClean="0">
                <a:latin typeface="Arial"/>
                <a:cs typeface="Arial"/>
              </a:rPr>
              <a:t>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33" y="4338795"/>
            <a:ext cx="2447834" cy="1944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99" y="4162421"/>
            <a:ext cx="2553133" cy="2250572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Steven Dazeley (LLNL) for the Watchman Collaboration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020F48F-54CB-8549-852D-1AB9FF64C3A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0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27580</TotalTime>
  <Words>2464</Words>
  <Application>Microsoft Macintosh PowerPoint</Application>
  <PresentationFormat>On-screen Show (4:3)</PresentationFormat>
  <Paragraphs>451</Paragraphs>
  <Slides>24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PowerPoint Presentation</vt:lpstr>
      <vt:lpstr>PowerPoint Presentation</vt:lpstr>
      <vt:lpstr>Design and Deployment Overview for WATCHMAN</vt:lpstr>
      <vt:lpstr>PowerPoint Presentation</vt:lpstr>
      <vt:lpstr>S. Dye Antineutrino Flux Model  Comparison of the 2 Sites (go to geoneutrinos.org/reactors)</vt:lpstr>
      <vt:lpstr>Current Design Work</vt:lpstr>
      <vt:lpstr>THEIA/WATCHMAN  Relationship </vt:lpstr>
      <vt:lpstr>WATCHMAN Phases and Physics/R&amp;D Goals</vt:lpstr>
      <vt:lpstr>WATCHMAN Phase II Technology Development</vt:lpstr>
      <vt:lpstr>Full Signal and Background Monte Carlo</vt:lpstr>
      <vt:lpstr>Supernova Detection ν / ν discrimination  WATCHMAN can be a directionally sensitive SN neutrino detector</vt:lpstr>
      <vt:lpstr>Supernova Pointing Capability at WATCHMAN</vt:lpstr>
      <vt:lpstr>Reactor Directionality Cherenkov detectors have some directional capability (a la Super-K)</vt:lpstr>
      <vt:lpstr>Reactor Directionality Concentrated R&amp;D effort to control radon needed  (requirement  factor 100x reduction relative to SNO)  Possible with large/deep detectors.  </vt:lpstr>
      <vt:lpstr>Conclusions</vt:lpstr>
      <vt:lpstr>The WATCHMAN collaboration</vt:lpstr>
      <vt:lpstr>Extra slides</vt:lpstr>
      <vt:lpstr>WATCHMAN Phase I – Gd Loading</vt:lpstr>
      <vt:lpstr>IsoDAR could be installed 16 m from the center of WATCHMAN</vt:lpstr>
      <vt:lpstr>Possible nonproliferation uses for  large Gd-H2O detectors</vt:lpstr>
      <vt:lpstr>Mass Hierarchy (Phase II experiment)</vt:lpstr>
      <vt:lpstr>Reactor antineutrino signal and background in WATCHMAN/Perry – preliminary estimates</vt:lpstr>
      <vt:lpstr>Non Standard interactions ( θw, gV, gA measurements)</vt:lpstr>
      <vt:lpstr>Sterile Neutrino Search Sterile neutrino existence can be tested at WATCHMAN note: at short baseline, detector size is less important  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Dazeley, Steven A.</dc:creator>
  <cp:lastModifiedBy>Steven Dazeley</cp:lastModifiedBy>
  <cp:revision>556</cp:revision>
  <dcterms:created xsi:type="dcterms:W3CDTF">2014-03-30T22:36:38Z</dcterms:created>
  <dcterms:modified xsi:type="dcterms:W3CDTF">2016-10-22T08:57:47Z</dcterms:modified>
</cp:coreProperties>
</file>