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4.bin" ContentType="application/vnd.openxmlformats-officedocument.oleObject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1510" r:id="rId2"/>
    <p:sldId id="1443" r:id="rId3"/>
    <p:sldId id="1440" r:id="rId4"/>
    <p:sldId id="1442" r:id="rId5"/>
    <p:sldId id="1434" r:id="rId6"/>
    <p:sldId id="1448" r:id="rId7"/>
    <p:sldId id="1445" r:id="rId8"/>
    <p:sldId id="1452" r:id="rId9"/>
    <p:sldId id="1513" r:id="rId10"/>
    <p:sldId id="1546" r:id="rId11"/>
    <p:sldId id="1514" r:id="rId12"/>
    <p:sldId id="1516" r:id="rId13"/>
    <p:sldId id="1563" r:id="rId14"/>
    <p:sldId id="1515" r:id="rId15"/>
    <p:sldId id="1517" r:id="rId16"/>
    <p:sldId id="1560" r:id="rId17"/>
    <p:sldId id="1506" r:id="rId18"/>
    <p:sldId id="1463" r:id="rId19"/>
    <p:sldId id="1465" r:id="rId20"/>
    <p:sldId id="1536" r:id="rId21"/>
    <p:sldId id="1537" r:id="rId22"/>
    <p:sldId id="1538" r:id="rId23"/>
    <p:sldId id="1466" r:id="rId24"/>
    <p:sldId id="1519" r:id="rId25"/>
    <p:sldId id="1520" r:id="rId26"/>
    <p:sldId id="1539" r:id="rId27"/>
    <p:sldId id="1540" r:id="rId28"/>
    <p:sldId id="1469" r:id="rId29"/>
    <p:sldId id="1470" r:id="rId30"/>
    <p:sldId id="1472" r:id="rId31"/>
    <p:sldId id="1473" r:id="rId32"/>
    <p:sldId id="1474" r:id="rId33"/>
    <p:sldId id="1522" r:id="rId34"/>
    <p:sldId id="1547" r:id="rId35"/>
    <p:sldId id="1550" r:id="rId36"/>
    <p:sldId id="1476" r:id="rId37"/>
    <p:sldId id="1477" r:id="rId38"/>
    <p:sldId id="1525" r:id="rId39"/>
    <p:sldId id="1562" r:id="rId40"/>
    <p:sldId id="1528" r:id="rId41"/>
    <p:sldId id="1507" r:id="rId42"/>
    <p:sldId id="1567" r:id="rId43"/>
    <p:sldId id="1564" r:id="rId44"/>
    <p:sldId id="1565" r:id="rId45"/>
    <p:sldId id="1566" r:id="rId46"/>
    <p:sldId id="1557" r:id="rId47"/>
    <p:sldId id="1552" r:id="rId48"/>
    <p:sldId id="1553" r:id="rId49"/>
    <p:sldId id="1554" r:id="rId50"/>
    <p:sldId id="1533" r:id="rId51"/>
    <p:sldId id="1534" r:id="rId52"/>
    <p:sldId id="1535" r:id="rId53"/>
    <p:sldId id="1508" r:id="rId54"/>
    <p:sldId id="1542" r:id="rId55"/>
    <p:sldId id="1543" r:id="rId56"/>
    <p:sldId id="1544" r:id="rId57"/>
    <p:sldId id="1545" r:id="rId58"/>
    <p:sldId id="1487" r:id="rId59"/>
    <p:sldId id="1418" r:id="rId60"/>
    <p:sldId id="1425" r:id="rId61"/>
    <p:sldId id="1413" r:id="rId62"/>
    <p:sldId id="1509" r:id="rId63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34554"/>
    <a:srgbClr val="307BB1"/>
    <a:srgbClr val="2C70A0"/>
    <a:srgbClr val="5A5A5A"/>
    <a:srgbClr val="292929"/>
    <a:srgbClr val="82C12F"/>
    <a:srgbClr val="FFFFFF"/>
    <a:srgbClr val="FFE708"/>
    <a:srgbClr val="FFFC9B"/>
    <a:srgbClr val="FFF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987" autoAdjust="0"/>
    <p:restoredTop sz="90274" autoAdjust="0"/>
  </p:normalViewPr>
  <p:slideViewPr>
    <p:cSldViewPr snapToGrid="0">
      <p:cViewPr varScale="1">
        <p:scale>
          <a:sx n="85" d="100"/>
          <a:sy n="85" d="100"/>
        </p:scale>
        <p:origin x="-1008" y="-112"/>
      </p:cViewPr>
      <p:guideLst>
        <p:guide orient="horz" pos="3343"/>
        <p:guide pos="4516"/>
      </p:guideLst>
    </p:cSldViewPr>
  </p:slideViewPr>
  <p:outlineViewPr>
    <p:cViewPr>
      <p:scale>
        <a:sx n="33" d="100"/>
        <a:sy n="33" d="100"/>
      </p:scale>
      <p:origin x="0" y="2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16"/>
    </p:cViewPr>
  </p:sorterViewPr>
  <p:notesViewPr>
    <p:cSldViewPr snapToObjects="1">
      <p:cViewPr varScale="1">
        <p:scale>
          <a:sx n="76" d="100"/>
          <a:sy n="76" d="100"/>
        </p:scale>
        <p:origin x="-2464" y="-11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notesMaster" Target="notesMasters/notesMaster1.xml"/><Relationship Id="rId65" Type="http://schemas.openxmlformats.org/officeDocument/2006/relationships/handoutMaster" Target="handoutMasters/handout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Relationship Id="rId2" Type="http://schemas.openxmlformats.org/officeDocument/2006/relationships/image" Target="../media/image5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E9E27555-16BA-4B4B-900F-0CB9105A1D02}" type="datetimeFigureOut">
              <a:rPr lang="en-US"/>
              <a:pPr>
                <a:defRPr/>
              </a:pPr>
              <a:t>24/05/17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9BAF1ED8-7BAF-4CBA-A540-EEE8739A1F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109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F49CFEF-2F15-4D7C-B91A-21F3902E4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244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Test of fundamental forces with the LHCb experiment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9CFEF-2F15-4D7C-B91A-21F3902E4CF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77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9CFEF-2F15-4D7C-B91A-21F3902E4CF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5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/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The most recent ATLAS/CMS analyses exclude 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leptoquark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lighter than 850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GeV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/760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GeV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at 95% CL,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9CFEF-2F15-4D7C-B91A-21F3902E4CF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07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Mention PID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9CFEF-2F15-4D7C-B91A-21F3902E4C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44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sz="1200" b="1" kern="12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Comment K*mm 900 (1fb) </a:t>
            </a:r>
            <a:r>
              <a:rPr lang="en-GB" sz="1200" b="1" kern="1200" dirty="0" err="1" smtClean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vs</a:t>
            </a:r>
            <a:r>
              <a:rPr lang="en-GB" sz="1200" b="1" kern="1200" dirty="0" smtClean="0">
                <a:solidFill>
                  <a:srgbClr val="FF0000"/>
                </a:solidFill>
                <a:latin typeface="Times New Roman" pitchFamily="18" charset="0"/>
                <a:ea typeface="+mn-ea"/>
                <a:cs typeface="+mn-cs"/>
              </a:rPr>
              <a:t> 2.3k?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9CFEF-2F15-4D7C-B91A-21F3902E4CF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44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9CFEF-2F15-4D7C-B91A-21F3902E4CF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29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9CFEF-2F15-4D7C-B91A-21F3902E4CF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29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9CFEF-2F15-4D7C-B91A-21F3902E4CF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65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slide 43: I think it is a good place to say that LHCb had the first evidence in this channel with the previous analysis, 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while I would remove the expected sensitivity (see next)</a:t>
            </a:r>
          </a:p>
          <a:p>
            <a:endParaRPr lang="en-GB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* slide 43: </a:t>
            </a:r>
            <a:r>
              <a:rPr lang="en-GB" sz="12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color</a:t>
            </a:r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convention confusing… sensitivity expectation in red as the result… I would honestly remove 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the expected sensitivity, is not adding too much.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9CFEF-2F15-4D7C-B91A-21F3902E4CF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33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slide 43: I think it is a good place to say that LHCb had the first evidence in this channel with the previous analysis, 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while I would remove the expected sensitivity (see next)</a:t>
            </a:r>
          </a:p>
          <a:p>
            <a:endParaRPr lang="en-GB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* slide 43: </a:t>
            </a:r>
            <a:r>
              <a:rPr lang="en-GB" sz="12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color</a:t>
            </a:r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convention confusing… sensitivity expectation in red as the result… I would honestly remove 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the expected sensitivity, is not adding too much.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9CFEF-2F15-4D7C-B91A-21F3902E4CF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33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slide 43: I think it is a good place to say that LHCb had the first evidence in this channel with the previous analysis, 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while I would remove the expected sensitivity (see next)</a:t>
            </a:r>
          </a:p>
          <a:p>
            <a:endParaRPr lang="en-GB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* slide 43: </a:t>
            </a:r>
            <a:r>
              <a:rPr lang="en-GB" sz="12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color</a:t>
            </a:r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convention confusing… sensitivity expectation in red as the result… I would honestly remove 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the expected sensitivity, is not adding too much.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9CFEF-2F15-4D7C-B91A-21F3902E4CF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33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slide 43: I think it is a good place to say that LHCb had the first evidence in this channel with the previous analysis, 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while I would remove the expected sensitivity (see next)</a:t>
            </a:r>
          </a:p>
          <a:p>
            <a:endParaRPr lang="en-GB" sz="1200" kern="1200" dirty="0" smtClean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* slide 43: </a:t>
            </a:r>
            <a:r>
              <a:rPr lang="en-GB" sz="1200" kern="120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color</a:t>
            </a:r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convention confusing… sensitivity expectation in red as the result… I would honestly remove 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the expected sensitivity, is not adding too much.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9CFEF-2F15-4D7C-B91A-21F3902E4CF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4334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49CFEF-2F15-4D7C-B91A-21F3902E4CF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05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0" y="1628775"/>
            <a:ext cx="9144000" cy="2232025"/>
          </a:xfrm>
          <a:prstGeom prst="rect">
            <a:avLst/>
          </a:prstGeom>
          <a:solidFill>
            <a:srgbClr val="82C12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71600" y="5949950"/>
            <a:ext cx="6400800" cy="719138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en-US" dirty="0" smtClean="0"/>
              <a:t>Meeting, &lt;</a:t>
            </a:r>
            <a:r>
              <a:rPr lang="en-US" dirty="0"/>
              <a:t>Datum&gt;</a:t>
            </a:r>
          </a:p>
        </p:txBody>
      </p:sp>
      <p:sp>
        <p:nvSpPr>
          <p:cNvPr id="12298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1916113"/>
            <a:ext cx="7772400" cy="1470025"/>
          </a:xfrm>
        </p:spPr>
        <p:txBody>
          <a:bodyPr/>
          <a:lstStyle>
            <a:lvl1pPr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en-US" dirty="0" err="1"/>
              <a:t>Titelmasterformat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pic>
        <p:nvPicPr>
          <p:cNvPr id="7" name="Picture 6" descr="logo_en_org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25311B"/>
              </a:clrFrom>
              <a:clrTo>
                <a:srgbClr val="25311B">
                  <a:alpha val="0"/>
                </a:srgbClr>
              </a:clrTo>
            </a:clrChange>
            <a:duotone>
              <a:prstClr val="black"/>
              <a:prstClr val="white">
                <a:tint val="45000"/>
                <a:satMod val="400000"/>
              </a:prst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726" y="329631"/>
            <a:ext cx="2111677" cy="1144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9355" y="665718"/>
            <a:ext cx="3238500" cy="52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82119" y="630175"/>
            <a:ext cx="3161881" cy="576931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 userDrawn="1"/>
        </p:nvSpPr>
        <p:spPr bwMode="auto">
          <a:xfrm>
            <a:off x="1359199" y="4221521"/>
            <a:ext cx="6400800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9pPr>
          </a:lstStyle>
          <a:p>
            <a:r>
              <a:rPr lang="en-US" sz="2400" dirty="0" smtClean="0"/>
              <a:t>Johannes</a:t>
            </a:r>
            <a:r>
              <a:rPr lang="en-US" sz="2400" baseline="0" dirty="0" smtClean="0"/>
              <a:t> Albrecht (TU Dortmund)</a:t>
            </a:r>
            <a:endParaRPr lang="en-US" sz="240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>
          <a:xfrm>
            <a:off x="238125" y="664368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/40</a:t>
            </a:r>
            <a:endParaRPr lang="en-US" dirty="0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Johannes Albrecht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4313" y="857250"/>
            <a:ext cx="8642350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Textmasterformate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611188" y="0"/>
            <a:ext cx="8532812" cy="620713"/>
          </a:xfrm>
          <a:prstGeom prst="rect">
            <a:avLst/>
          </a:prstGeom>
          <a:solidFill>
            <a:srgbClr val="82C12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6643688"/>
            <a:ext cx="8858250" cy="223837"/>
          </a:xfrm>
          <a:prstGeom prst="rect">
            <a:avLst/>
          </a:prstGeom>
          <a:solidFill>
            <a:srgbClr val="82C12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825" y="66436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6263" y="66436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Johannes Albrecht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99250" y="66436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2BBE46-2BF0-41F1-8843-0C53BD9F4B57}" type="slidenum">
              <a:rPr lang="en-US" smtClean="0"/>
              <a:pPr>
                <a:defRPr/>
              </a:pPr>
              <a:t>‹#›</a:t>
            </a:fld>
            <a:r>
              <a:rPr lang="en-US" dirty="0" smtClean="0"/>
              <a:t>/3xx2</a:t>
            </a:r>
            <a:endParaRPr lang="en-US" dirty="0"/>
          </a:p>
        </p:txBody>
      </p:sp>
      <p:sp>
        <p:nvSpPr>
          <p:cNvPr id="61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1860" y="44450"/>
            <a:ext cx="7566339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Titelmasterformat</a:t>
            </a:r>
            <a:r>
              <a:rPr lang="en-US" dirty="0" smtClean="0"/>
              <a:t> </a:t>
            </a:r>
            <a:r>
              <a:rPr lang="en-US" dirty="0" err="1" smtClean="0"/>
              <a:t>durch</a:t>
            </a:r>
            <a:r>
              <a:rPr lang="en-US" dirty="0" smtClean="0"/>
              <a:t> </a:t>
            </a:r>
            <a:r>
              <a:rPr lang="en-US" dirty="0" err="1" smtClean="0"/>
              <a:t>Klicken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pic>
        <p:nvPicPr>
          <p:cNvPr id="6154" name="Picture 10" descr="logo_LHC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0150" y="6643688"/>
            <a:ext cx="32385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65"/>
          <a:stretch/>
        </p:blipFill>
        <p:spPr>
          <a:xfrm>
            <a:off x="0" y="0"/>
            <a:ext cx="901555" cy="63342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05" r:id="rId1"/>
    <p:sldLayoutId id="2147484889" r:id="rId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99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49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0.emf"/><Relationship Id="rId8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oleObject" Target="../embeddings/oleObject3.bin"/><Relationship Id="rId5" Type="http://schemas.openxmlformats.org/officeDocument/2006/relationships/image" Target="../media/image5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5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Relationship Id="rId3" Type="http://schemas.openxmlformats.org/officeDocument/2006/relationships/image" Target="../media/image6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emf"/><Relationship Id="rId5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Relationship Id="rId3" Type="http://schemas.openxmlformats.org/officeDocument/2006/relationships/image" Target="../media/image83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8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oleObject" Target="../embeddings/oleObject4.bin"/><Relationship Id="rId5" Type="http://schemas.openxmlformats.org/officeDocument/2006/relationships/image" Target="../media/image8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00493" y="2026913"/>
            <a:ext cx="8872952" cy="1470025"/>
          </a:xfrm>
        </p:spPr>
        <p:txBody>
          <a:bodyPr/>
          <a:lstStyle/>
          <a:p>
            <a:r>
              <a:rPr lang="en-US" sz="4000" dirty="0"/>
              <a:t>Challenging the Standard Model with LHCb data </a:t>
            </a:r>
            <a:endParaRPr lang="en-US" sz="4000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97408" y="3912443"/>
            <a:ext cx="5462049" cy="13469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257778" y="3981014"/>
            <a:ext cx="448733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Johannes Albrecht </a:t>
            </a:r>
            <a:r>
              <a:rPr lang="en-GB" b="1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/>
            </a:r>
            <a:br>
              <a:rPr lang="en-GB" b="1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</a:br>
            <a:r>
              <a:rPr lang="en-GB" b="1" kern="0" dirty="0" smtClean="0">
                <a:latin typeface="Arial"/>
              </a:rPr>
              <a:t>24. Mai 2017 </a:t>
            </a:r>
            <a:endParaRPr lang="en-GB" dirty="0"/>
          </a:p>
          <a:p>
            <a:pPr algn="ctr"/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21739"/>
          <a:stretch/>
        </p:blipFill>
        <p:spPr>
          <a:xfrm>
            <a:off x="6886225" y="5315175"/>
            <a:ext cx="2060219" cy="1542825"/>
          </a:xfrm>
          <a:prstGeom prst="rect">
            <a:avLst/>
          </a:prstGeom>
        </p:spPr>
      </p:pic>
      <p:pic>
        <p:nvPicPr>
          <p:cNvPr id="9" name="Picture 8" descr="logo_en_org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25311B"/>
              </a:clrFrom>
              <a:clrTo>
                <a:srgbClr val="25311B">
                  <a:alpha val="0"/>
                </a:srgbClr>
              </a:clrTo>
            </a:clrChange>
            <a:duotone>
              <a:prstClr val="black"/>
              <a:prstClr val="white">
                <a:tint val="45000"/>
                <a:satMod val="400000"/>
              </a:prst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67" y="5592536"/>
            <a:ext cx="1919112" cy="1039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800" y="4896556"/>
            <a:ext cx="3238500" cy="520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98" y="197299"/>
            <a:ext cx="9061643" cy="14129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56748" y="245558"/>
            <a:ext cx="23250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chemeClr val="bg1"/>
                </a:solidFill>
                <a:latin typeface="+mj-lt"/>
              </a:rPr>
              <a:t>DESY</a:t>
            </a:r>
            <a:r>
              <a:rPr lang="en-GB" sz="2000" dirty="0" smtClean="0">
                <a:solidFill>
                  <a:schemeClr val="bg1"/>
                </a:solidFill>
                <a:latin typeface="+mj-lt"/>
              </a:rPr>
              <a:t/>
            </a:r>
            <a:br>
              <a:rPr lang="en-GB" sz="2000" dirty="0" smtClean="0">
                <a:solidFill>
                  <a:schemeClr val="bg1"/>
                </a:solidFill>
                <a:latin typeface="+mj-lt"/>
              </a:rPr>
            </a:br>
            <a:r>
              <a:rPr lang="en-GB" sz="1800" dirty="0" smtClean="0">
                <a:solidFill>
                  <a:schemeClr val="bg1"/>
                </a:solidFill>
                <a:latin typeface="+mj-lt"/>
              </a:rPr>
              <a:t>Physics Seminar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b="12765"/>
          <a:stretch/>
        </p:blipFill>
        <p:spPr>
          <a:xfrm>
            <a:off x="312015" y="78257"/>
            <a:ext cx="8707188" cy="152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92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unitarity triangle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2704" b="823"/>
          <a:stretch/>
        </p:blipFill>
        <p:spPr>
          <a:xfrm>
            <a:off x="-1" y="641446"/>
            <a:ext cx="9150945" cy="5674969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10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804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Unitarity triangle: sin2</a:t>
            </a:r>
            <a:r>
              <a:rPr lang="en-GB" dirty="0" smtClean="0">
                <a:latin typeface="Symbol" charset="2"/>
                <a:cs typeface="Symbol" charset="2"/>
              </a:rPr>
              <a:t>b</a:t>
            </a:r>
            <a:endParaRPr lang="en-GB" dirty="0">
              <a:latin typeface="Symbol" charset="2"/>
              <a:cs typeface="Symbol" charset="2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9" t="2322" r="768" b="1056"/>
          <a:stretch/>
        </p:blipFill>
        <p:spPr>
          <a:xfrm>
            <a:off x="0" y="946216"/>
            <a:ext cx="9021218" cy="4980091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11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446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Unitarity Triangle: sin2</a:t>
            </a:r>
            <a:r>
              <a:rPr lang="en-GB" dirty="0" smtClean="0">
                <a:latin typeface="Symbol" charset="2"/>
                <a:cs typeface="Symbol" charset="2"/>
              </a:rPr>
              <a:t>b</a:t>
            </a:r>
            <a:endParaRPr lang="en-GB" dirty="0">
              <a:latin typeface="Symbol" charset="2"/>
              <a:cs typeface="Symbol" charset="2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59" t="2322" r="768" b="1056"/>
          <a:stretch/>
        </p:blipFill>
        <p:spPr>
          <a:xfrm>
            <a:off x="0" y="946216"/>
            <a:ext cx="9021218" cy="4980091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704" y="713813"/>
            <a:ext cx="9069296" cy="590140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969" r="646"/>
          <a:stretch/>
        </p:blipFill>
        <p:spPr>
          <a:xfrm>
            <a:off x="461161" y="851281"/>
            <a:ext cx="4656940" cy="420263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12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789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Unitarity Triangle: sin2</a:t>
            </a:r>
            <a:r>
              <a:rPr lang="en-GB" dirty="0" smtClean="0">
                <a:latin typeface="Symbol" charset="2"/>
                <a:cs typeface="Symbol" charset="2"/>
              </a:rPr>
              <a:t>b</a:t>
            </a:r>
            <a:endParaRPr lang="en-GB" dirty="0">
              <a:latin typeface="Symbol" charset="2"/>
              <a:cs typeface="Symbol" charset="2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59" t="2322" r="768" b="1056"/>
          <a:stretch/>
        </p:blipFill>
        <p:spPr>
          <a:xfrm>
            <a:off x="0" y="946216"/>
            <a:ext cx="9021218" cy="4980091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704" y="713813"/>
            <a:ext cx="9069296" cy="590140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969" r="646"/>
          <a:stretch/>
        </p:blipFill>
        <p:spPr>
          <a:xfrm>
            <a:off x="461161" y="851281"/>
            <a:ext cx="4656940" cy="420263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13</a:t>
            </a:fld>
            <a:r>
              <a:rPr lang="en-US" smtClean="0"/>
              <a:t>/40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4848" b="9697"/>
          <a:stretch/>
        </p:blipFill>
        <p:spPr>
          <a:xfrm>
            <a:off x="5168900" y="3113278"/>
            <a:ext cx="3975100" cy="12264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61100" y="2400300"/>
            <a:ext cx="2578100" cy="707886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Example: Belle decay modes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406900" y="2349500"/>
            <a:ext cx="1803400" cy="2413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971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Unitarity Triangle: </a:t>
            </a:r>
            <a:r>
              <a:rPr lang="en-GB" dirty="0" err="1" smtClean="0"/>
              <a:t>V</a:t>
            </a:r>
            <a:r>
              <a:rPr lang="en-GB" baseline="-25000" dirty="0" err="1" smtClean="0"/>
              <a:t>ub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443"/>
          <a:stretch/>
        </p:blipFill>
        <p:spPr>
          <a:xfrm>
            <a:off x="466820" y="646230"/>
            <a:ext cx="8090959" cy="59959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7117" y="664012"/>
            <a:ext cx="3270384" cy="110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250662" y="6399417"/>
            <a:ext cx="215813" cy="2075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14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8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Unitarity Triangle: </a:t>
            </a:r>
            <a:r>
              <a:rPr lang="en-GB" dirty="0" err="1" smtClean="0"/>
              <a:t>V</a:t>
            </a:r>
            <a:r>
              <a:rPr lang="en-GB" baseline="-25000" dirty="0" err="1" smtClean="0"/>
              <a:t>ub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443"/>
          <a:stretch/>
        </p:blipFill>
        <p:spPr>
          <a:xfrm>
            <a:off x="466820" y="646230"/>
            <a:ext cx="8090959" cy="599596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7117" y="664012"/>
            <a:ext cx="3270384" cy="1103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880" y="4046574"/>
            <a:ext cx="4109610" cy="25539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50662" y="6399417"/>
            <a:ext cx="215813" cy="2075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15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217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of fundamental interactions II 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0" y="812800"/>
            <a:ext cx="9144000" cy="6057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463050"/>
            <a:ext cx="5854700" cy="39034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68500" y="1609775"/>
            <a:ext cx="5156200" cy="3976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</a:rPr>
              <a:t>Rare decays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2532" y="2301832"/>
            <a:ext cx="2565837" cy="2527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3502247" y="2230568"/>
            <a:ext cx="2672383" cy="1897903"/>
            <a:chOff x="3143150" y="1885669"/>
            <a:chExt cx="2672383" cy="189790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15751" t="10906" b="2568"/>
            <a:stretch/>
          </p:blipFill>
          <p:spPr>
            <a:xfrm>
              <a:off x="3295927" y="2074154"/>
              <a:ext cx="2413060" cy="165217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143150" y="1885669"/>
              <a:ext cx="1193114" cy="667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09182" y="2012414"/>
              <a:ext cx="306351" cy="3350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490194" y="3043691"/>
              <a:ext cx="306351" cy="739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68109" y="3280990"/>
              <a:ext cx="883416" cy="49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46480" y="2523749"/>
              <a:ext cx="162632" cy="653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702319" y="4360455"/>
            <a:ext cx="2342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B</a:t>
            </a:r>
            <a:r>
              <a:rPr lang="en-GB" sz="2000" baseline="-25000" dirty="0" smtClean="0">
                <a:solidFill>
                  <a:srgbClr val="000000"/>
                </a:solidFill>
                <a:latin typeface="+mj-lt"/>
              </a:rPr>
              <a:t>s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 mixing and </a:t>
            </a:r>
            <a:br>
              <a:rPr lang="en-GB" sz="2000" dirty="0" smtClean="0">
                <a:solidFill>
                  <a:srgbClr val="000000"/>
                </a:solidFill>
                <a:latin typeface="+mj-lt"/>
              </a:rPr>
            </a:b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CP violation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54200" y="2197100"/>
            <a:ext cx="5257800" cy="288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6667" t="54388" r="8807" b="20789"/>
          <a:stretch/>
        </p:blipFill>
        <p:spPr>
          <a:xfrm>
            <a:off x="4605332" y="2788976"/>
            <a:ext cx="2553888" cy="1518961"/>
          </a:xfrm>
        </p:spPr>
      </p:pic>
      <p:pic>
        <p:nvPicPr>
          <p:cNvPr id="22" name="Content Placeholder 6"/>
          <p:cNvPicPr>
            <a:picLocks noChangeAspect="1"/>
          </p:cNvPicPr>
          <p:nvPr/>
        </p:nvPicPr>
        <p:blipFill rotWithShape="1">
          <a:blip r:embed="rId4"/>
          <a:srcRect l="36704" t="54697" r="38121" b="20664"/>
          <a:stretch/>
        </p:blipFill>
        <p:spPr bwMode="auto">
          <a:xfrm>
            <a:off x="1893810" y="3653234"/>
            <a:ext cx="2527035" cy="145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Content Placeholder 6"/>
          <p:cNvPicPr>
            <a:picLocks noChangeAspect="1"/>
          </p:cNvPicPr>
          <p:nvPr/>
        </p:nvPicPr>
        <p:blipFill rotWithShape="1">
          <a:blip r:embed="rId4"/>
          <a:srcRect l="6627" t="54086" r="69274" b="19098"/>
          <a:stretch/>
        </p:blipFill>
        <p:spPr bwMode="auto">
          <a:xfrm>
            <a:off x="1886610" y="2142224"/>
            <a:ext cx="2470931" cy="1615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649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Rare menu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5495" y="857250"/>
            <a:ext cx="4891168" cy="5545138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Purely leptonic</a:t>
            </a:r>
          </a:p>
          <a:p>
            <a:pPr lvl="1"/>
            <a:r>
              <a:rPr lang="en-GB" dirty="0" smtClean="0"/>
              <a:t>“add nothing”</a:t>
            </a:r>
          </a:p>
          <a:p>
            <a:endParaRPr lang="en-GB" dirty="0"/>
          </a:p>
          <a:p>
            <a:r>
              <a:rPr lang="en-GB" dirty="0" smtClean="0"/>
              <a:t>Semileptonic</a:t>
            </a:r>
          </a:p>
          <a:p>
            <a:pPr lvl="1"/>
            <a:r>
              <a:rPr lang="en-GB" dirty="0" smtClean="0"/>
              <a:t>add d quark as spectator</a:t>
            </a:r>
            <a:br>
              <a:rPr lang="en-GB" dirty="0" smtClean="0"/>
            </a:br>
            <a:r>
              <a:rPr lang="en-GB" dirty="0" smtClean="0">
                <a:sym typeface="Wingdings"/>
              </a:rPr>
              <a:t>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baseline="30000" dirty="0">
                <a:latin typeface="Times New Roman"/>
                <a:cs typeface="Times New Roman"/>
              </a:rPr>
              <a:t>0 </a:t>
            </a:r>
            <a:r>
              <a:rPr lang="en-GB" dirty="0">
                <a:latin typeface="Times New Roman"/>
                <a:cs typeface="Times New Roman"/>
              </a:rPr>
              <a:t>→ K</a:t>
            </a:r>
            <a:r>
              <a:rPr lang="en-GB" baseline="30000" dirty="0">
                <a:latin typeface="Times New Roman"/>
                <a:cs typeface="Times New Roman"/>
              </a:rPr>
              <a:t>*0 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 smtClean="0">
                <a:latin typeface="Symbol" charset="2"/>
                <a:cs typeface="Symbol" charset="2"/>
              </a:rPr>
              <a:t>-</a:t>
            </a:r>
          </a:p>
          <a:p>
            <a:pPr lvl="1"/>
            <a:r>
              <a:rPr lang="en-GB" dirty="0" smtClean="0"/>
              <a:t>add s </a:t>
            </a:r>
            <a:r>
              <a:rPr lang="en-GB" dirty="0"/>
              <a:t>q</a:t>
            </a:r>
            <a:r>
              <a:rPr lang="en-GB" dirty="0" smtClean="0"/>
              <a:t>uark </a:t>
            </a:r>
            <a:r>
              <a:rPr lang="en-GB" dirty="0"/>
              <a:t>as </a:t>
            </a:r>
            <a:r>
              <a:rPr lang="en-GB" dirty="0" smtClean="0"/>
              <a:t>spectator</a:t>
            </a:r>
            <a:r>
              <a:rPr lang="en-GB" dirty="0"/>
              <a:t/>
            </a:r>
            <a:br>
              <a:rPr lang="en-GB" dirty="0"/>
            </a:br>
            <a:r>
              <a:rPr lang="en-GB" dirty="0">
                <a:sym typeface="Wingdings"/>
              </a:rPr>
              <a:t> </a:t>
            </a:r>
            <a:r>
              <a:rPr lang="en-GB" dirty="0" smtClean="0">
                <a:latin typeface="Times New Roman"/>
                <a:cs typeface="Times New Roman"/>
              </a:rPr>
              <a:t>B</a:t>
            </a:r>
            <a:r>
              <a:rPr lang="en-GB" baseline="-25000" dirty="0" smtClean="0">
                <a:latin typeface="Times New Roman"/>
                <a:cs typeface="Times New Roman"/>
              </a:rPr>
              <a:t>s</a:t>
            </a:r>
            <a:r>
              <a:rPr lang="en-GB" baseline="30000" dirty="0" smtClean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→  </a:t>
            </a:r>
            <a:r>
              <a:rPr lang="en-GB" dirty="0" smtClean="0">
                <a:latin typeface="Symbol" charset="2"/>
                <a:cs typeface="Symbol" charset="2"/>
              </a:rPr>
              <a:t>f m</a:t>
            </a:r>
            <a:r>
              <a:rPr lang="en-GB" baseline="30000" dirty="0" smtClean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-</a:t>
            </a:r>
            <a:endParaRPr lang="en-GB" dirty="0"/>
          </a:p>
          <a:p>
            <a:pPr lvl="1"/>
            <a:r>
              <a:rPr lang="en-GB" dirty="0" smtClean="0"/>
              <a:t>add u </a:t>
            </a:r>
            <a:r>
              <a:rPr lang="en-GB" dirty="0"/>
              <a:t>q</a:t>
            </a:r>
            <a:r>
              <a:rPr lang="en-GB" dirty="0" smtClean="0"/>
              <a:t>uark </a:t>
            </a:r>
            <a:r>
              <a:rPr lang="en-GB" dirty="0"/>
              <a:t>as </a:t>
            </a:r>
            <a:r>
              <a:rPr lang="en-GB" dirty="0" smtClean="0"/>
              <a:t>spectator</a:t>
            </a:r>
            <a:r>
              <a:rPr lang="en-GB" dirty="0"/>
              <a:t/>
            </a:r>
            <a:br>
              <a:rPr lang="en-GB" dirty="0"/>
            </a:br>
            <a:r>
              <a:rPr lang="en-GB" dirty="0">
                <a:sym typeface="Wingdings"/>
              </a:rPr>
              <a:t> </a:t>
            </a:r>
            <a:r>
              <a:rPr lang="en-GB" dirty="0" smtClean="0">
                <a:latin typeface="Times New Roman"/>
                <a:cs typeface="Times New Roman"/>
              </a:rPr>
              <a:t>B</a:t>
            </a:r>
            <a:r>
              <a:rPr lang="en-GB" baseline="30000" dirty="0" smtClean="0">
                <a:latin typeface="Times New Roman"/>
                <a:cs typeface="Times New Roman"/>
              </a:rPr>
              <a:t>+ </a:t>
            </a:r>
            <a:r>
              <a:rPr lang="en-GB" dirty="0">
                <a:latin typeface="Times New Roman"/>
                <a:cs typeface="Times New Roman"/>
              </a:rPr>
              <a:t>→  </a:t>
            </a:r>
            <a:r>
              <a:rPr lang="en-GB" dirty="0" smtClean="0">
                <a:latin typeface="Symbol" charset="2"/>
                <a:cs typeface="Symbol" charset="2"/>
              </a:rPr>
              <a:t>K</a:t>
            </a:r>
            <a:r>
              <a:rPr lang="en-GB" baseline="30000" dirty="0" smtClean="0">
                <a:latin typeface="Symbol" charset="2"/>
                <a:cs typeface="Symbol" charset="2"/>
              </a:rPr>
              <a:t>+</a:t>
            </a:r>
            <a:r>
              <a:rPr lang="en-GB" dirty="0" smtClean="0">
                <a:latin typeface="Symbol" charset="2"/>
                <a:cs typeface="Symbol" charset="2"/>
              </a:rPr>
              <a:t> 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-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Ratios: </a:t>
            </a:r>
          </a:p>
          <a:p>
            <a:pPr lvl="1"/>
            <a:r>
              <a:rPr lang="en-GB" dirty="0" smtClean="0"/>
              <a:t>Compare muons to electrons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48555" b="-438"/>
          <a:stretch/>
        </p:blipFill>
        <p:spPr>
          <a:xfrm>
            <a:off x="143763" y="1618684"/>
            <a:ext cx="3582125" cy="4948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5" y="910606"/>
            <a:ext cx="3482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u="sng" dirty="0">
                <a:latin typeface="Times"/>
                <a:cs typeface="Times"/>
              </a:rPr>
              <a:t>b </a:t>
            </a:r>
            <a:r>
              <a:rPr lang="en-GB" u="sng" dirty="0">
                <a:latin typeface="Times New Roman"/>
                <a:cs typeface="Times New Roman"/>
              </a:rPr>
              <a:t>→ </a:t>
            </a:r>
            <a:r>
              <a:rPr lang="en-GB" u="sng" dirty="0">
                <a:latin typeface="Times"/>
                <a:cs typeface="Times"/>
                <a:sym typeface="Wingdings"/>
              </a:rPr>
              <a:t>s </a:t>
            </a:r>
            <a:r>
              <a:rPr lang="en-GB" u="sng" dirty="0">
                <a:latin typeface="Symbol" charset="2"/>
                <a:cs typeface="Symbol" charset="2"/>
              </a:rPr>
              <a:t>μ</a:t>
            </a:r>
            <a:r>
              <a:rPr lang="en-GB" u="sng" baseline="30000" dirty="0">
                <a:latin typeface="Symbol" charset="2"/>
                <a:cs typeface="Symbol" charset="2"/>
              </a:rPr>
              <a:t>+</a:t>
            </a:r>
            <a:r>
              <a:rPr lang="en-GB" u="sng" dirty="0">
                <a:latin typeface="Symbol" charset="2"/>
                <a:cs typeface="Symbol" charset="2"/>
              </a:rPr>
              <a:t>μ</a:t>
            </a:r>
            <a:r>
              <a:rPr lang="en-GB" u="sng" baseline="30000" dirty="0" smtClean="0"/>
              <a:t>-</a:t>
            </a:r>
            <a:r>
              <a:rPr lang="en-GB" u="sng" dirty="0" smtClean="0">
                <a:latin typeface="Arial"/>
                <a:cs typeface="Arial"/>
              </a:rPr>
              <a:t> base diagram</a:t>
            </a:r>
            <a:endParaRPr lang="en-GB" u="sng" dirty="0" smtClean="0">
              <a:solidFill>
                <a:srgbClr val="000099"/>
              </a:solidFill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17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54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55" y="44450"/>
            <a:ext cx="7772400" cy="549275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Golden channel: </a:t>
            </a:r>
            <a:r>
              <a:rPr lang="en-GB" dirty="0" smtClean="0">
                <a:latin typeface="Times New Roman"/>
                <a:ea typeface="+mn-ea"/>
                <a:cs typeface="Times New Roman"/>
              </a:rPr>
              <a:t>B</a:t>
            </a:r>
            <a:r>
              <a:rPr lang="en-GB" baseline="-25000" dirty="0" smtClean="0">
                <a:latin typeface="Times New Roman"/>
                <a:ea typeface="+mn-ea"/>
                <a:cs typeface="Times New Roman"/>
              </a:rPr>
              <a:t>s,d</a:t>
            </a:r>
            <a:r>
              <a:rPr lang="en-GB" dirty="0" smtClean="0">
                <a:latin typeface="Times New Roman"/>
                <a:ea typeface="+mn-ea"/>
                <a:cs typeface="Times New Roman"/>
              </a:rPr>
              <a:t>→ </a:t>
            </a:r>
            <a:r>
              <a:rPr lang="en-GB" dirty="0" smtClean="0">
                <a:latin typeface="Symbol" charset="2"/>
                <a:ea typeface="+mn-ea"/>
                <a:cs typeface="Symbol" charset="2"/>
              </a:rPr>
              <a:t>μ</a:t>
            </a:r>
            <a:r>
              <a:rPr lang="en-GB" baseline="30000" dirty="0" smtClean="0">
                <a:latin typeface="Symbol" charset="2"/>
                <a:ea typeface="+mn-ea"/>
                <a:cs typeface="Symbol" charset="2"/>
              </a:rPr>
              <a:t>+</a:t>
            </a:r>
            <a:r>
              <a:rPr lang="en-GB" dirty="0" smtClean="0">
                <a:latin typeface="Symbol" charset="2"/>
                <a:ea typeface="+mn-ea"/>
                <a:cs typeface="Symbol" charset="2"/>
              </a:rPr>
              <a:t>μ</a:t>
            </a:r>
            <a:r>
              <a:rPr lang="en-GB" baseline="30000" dirty="0" smtClean="0">
                <a:ea typeface="+mn-ea"/>
                <a:cs typeface="Arial" pitchFamily="34" charset="0"/>
              </a:rPr>
              <a:t>-</a:t>
            </a:r>
            <a:endParaRPr lang="en-GB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4942" y="842265"/>
            <a:ext cx="658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>
                <a:solidFill>
                  <a:srgbClr val="000099"/>
                </a:solidFill>
                <a:latin typeface="+mj-lt"/>
              </a:rPr>
              <a:t>Theory prediction: Standard Model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0301" y="4246435"/>
            <a:ext cx="5264347" cy="1323439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lvl="0" indent="-342900">
              <a:buFont typeface="Wingdings" charset="0"/>
              <a:buChar char="è"/>
            </a:pPr>
            <a:r>
              <a:rPr lang="en-GB" sz="2000" dirty="0" smtClean="0">
                <a:solidFill>
                  <a:srgbClr val="000090"/>
                </a:solidFill>
                <a:latin typeface="Arial"/>
                <a:cs typeface="Arial"/>
              </a:rPr>
              <a:t>Very </a:t>
            </a:r>
            <a:r>
              <a:rPr lang="en-GB" sz="2000" b="1" dirty="0" smtClean="0">
                <a:solidFill>
                  <a:srgbClr val="0000FF"/>
                </a:solidFill>
                <a:latin typeface="Arial"/>
                <a:cs typeface="Arial"/>
              </a:rPr>
              <a:t>sensitive to an extended </a:t>
            </a:r>
            <a:br>
              <a:rPr lang="en-GB" sz="2000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GB" sz="2000" b="1" dirty="0" smtClean="0">
                <a:solidFill>
                  <a:srgbClr val="0000FF"/>
                </a:solidFill>
                <a:latin typeface="Arial"/>
                <a:cs typeface="Arial"/>
              </a:rPr>
              <a:t>scalar sector</a:t>
            </a:r>
            <a:br>
              <a:rPr lang="en-GB" sz="2000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GB" sz="2000" dirty="0" smtClean="0">
                <a:solidFill>
                  <a:srgbClr val="000090"/>
                </a:solidFill>
                <a:latin typeface="Arial"/>
                <a:cs typeface="Arial"/>
              </a:rPr>
              <a:t>(e.g. extended Higgs sectors, </a:t>
            </a:r>
            <a:br>
              <a:rPr lang="en-GB" sz="2000" dirty="0" smtClean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GB" sz="2000" dirty="0" smtClean="0">
                <a:solidFill>
                  <a:srgbClr val="000090"/>
                </a:solidFill>
                <a:latin typeface="Arial"/>
                <a:cs typeface="Arial"/>
              </a:rPr>
              <a:t>SUSY, etc.)</a:t>
            </a:r>
            <a:endParaRPr lang="en-GB" sz="2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488452"/>
              </p:ext>
            </p:extLst>
          </p:nvPr>
        </p:nvGraphicFramePr>
        <p:xfrm>
          <a:off x="604873" y="1595955"/>
          <a:ext cx="400843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3209"/>
                <a:gridCol w="2635227"/>
              </a:tblGrid>
              <a:tr h="2935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SM</a:t>
                      </a:r>
                      <a:endParaRPr lang="en-US" dirty="0"/>
                    </a:p>
                  </a:txBody>
                  <a:tcPr/>
                </a:tc>
              </a:tr>
              <a:tr h="2935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ea typeface="+mn-ea"/>
                          <a:cs typeface="Times New Roman"/>
                        </a:rPr>
                        <a:t>B</a:t>
                      </a:r>
                      <a:r>
                        <a:rPr lang="en-US" baseline="-25000" dirty="0" smtClean="0">
                          <a:latin typeface="Times New Roman"/>
                          <a:ea typeface="+mn-ea"/>
                          <a:cs typeface="Times New Roman"/>
                        </a:rPr>
                        <a:t>s</a:t>
                      </a:r>
                      <a:r>
                        <a:rPr lang="en-US" dirty="0" smtClean="0">
                          <a:latin typeface="Times New Roman"/>
                          <a:ea typeface="+mn-ea"/>
                          <a:cs typeface="Times New Roman"/>
                        </a:rPr>
                        <a:t>→ </a:t>
                      </a:r>
                      <a:r>
                        <a:rPr lang="en-US" dirty="0" smtClean="0">
                          <a:latin typeface="Symbol" charset="2"/>
                          <a:ea typeface="+mn-ea"/>
                          <a:cs typeface="Symbol" charset="2"/>
                        </a:rPr>
                        <a:t>μ</a:t>
                      </a:r>
                      <a:r>
                        <a:rPr lang="en-US" baseline="30000" dirty="0" smtClean="0">
                          <a:latin typeface="Symbol" charset="2"/>
                          <a:ea typeface="+mn-ea"/>
                          <a:cs typeface="Symbol" charset="2"/>
                        </a:rPr>
                        <a:t>+</a:t>
                      </a:r>
                      <a:r>
                        <a:rPr lang="en-US" dirty="0" smtClean="0">
                          <a:latin typeface="Symbol" charset="2"/>
                          <a:ea typeface="+mn-ea"/>
                          <a:cs typeface="Symbol" charset="2"/>
                        </a:rPr>
                        <a:t>μ</a:t>
                      </a:r>
                      <a:r>
                        <a:rPr lang="en-US" baseline="30000" dirty="0" smtClean="0">
                          <a:ea typeface="+mn-ea"/>
                          <a:cs typeface="Arial" pitchFamily="34" charset="0"/>
                        </a:rPr>
                        <a:t>-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3.5±</a:t>
                      </a:r>
                      <a:r>
                        <a:rPr lang="en-US" baseline="0" dirty="0" smtClean="0"/>
                        <a:t>0.3  x 10</a:t>
                      </a:r>
                      <a:r>
                        <a:rPr lang="en-US" baseline="30000" dirty="0" smtClean="0"/>
                        <a:t>-9</a:t>
                      </a:r>
                      <a:endParaRPr lang="en-US" baseline="30000" dirty="0"/>
                    </a:p>
                  </a:txBody>
                  <a:tcPr/>
                </a:tc>
              </a:tr>
              <a:tr h="29357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Times New Roman"/>
                          <a:ea typeface="+mn-ea"/>
                          <a:cs typeface="Times New Roman"/>
                        </a:rPr>
                        <a:t>B</a:t>
                      </a:r>
                      <a:r>
                        <a:rPr lang="en-US" baseline="30000" dirty="0" smtClean="0">
                          <a:latin typeface="Times New Roman"/>
                          <a:ea typeface="+mn-ea"/>
                          <a:cs typeface="Times New Roman"/>
                        </a:rPr>
                        <a:t>0</a:t>
                      </a:r>
                      <a:r>
                        <a:rPr lang="en-US" dirty="0" smtClean="0">
                          <a:latin typeface="Times New Roman"/>
                          <a:ea typeface="+mn-ea"/>
                          <a:cs typeface="Times New Roman"/>
                        </a:rPr>
                        <a:t>→ </a:t>
                      </a:r>
                      <a:r>
                        <a:rPr lang="en-US" dirty="0" smtClean="0">
                          <a:latin typeface="Symbol" charset="2"/>
                          <a:ea typeface="+mn-ea"/>
                          <a:cs typeface="Symbol" charset="2"/>
                        </a:rPr>
                        <a:t>μ</a:t>
                      </a:r>
                      <a:r>
                        <a:rPr lang="en-US" baseline="30000" dirty="0" smtClean="0">
                          <a:latin typeface="Symbol" charset="2"/>
                          <a:ea typeface="+mn-ea"/>
                          <a:cs typeface="Symbol" charset="2"/>
                        </a:rPr>
                        <a:t>+</a:t>
                      </a:r>
                      <a:r>
                        <a:rPr lang="en-US" dirty="0" smtClean="0">
                          <a:latin typeface="Symbol" charset="2"/>
                          <a:ea typeface="+mn-ea"/>
                          <a:cs typeface="Symbol" charset="2"/>
                        </a:rPr>
                        <a:t>μ</a:t>
                      </a:r>
                      <a:r>
                        <a:rPr lang="en-US" baseline="30000" dirty="0" smtClean="0">
                          <a:ea typeface="+mn-ea"/>
                          <a:cs typeface="Arial" pitchFamily="34" charset="0"/>
                        </a:rPr>
                        <a:t>-</a:t>
                      </a:r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1.1±</a:t>
                      </a:r>
                      <a:r>
                        <a:rPr lang="en-US" baseline="0" dirty="0" smtClean="0"/>
                        <a:t>0.1  x 10</a:t>
                      </a:r>
                      <a:r>
                        <a:rPr lang="en-US" baseline="30000" dirty="0" smtClean="0"/>
                        <a:t>-10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Rectangle 15"/>
          <p:cNvSpPr/>
          <p:nvPr/>
        </p:nvSpPr>
        <p:spPr>
          <a:xfrm>
            <a:off x="60957" y="2775848"/>
            <a:ext cx="5371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solidFill>
                  <a:srgbClr val="000099"/>
                </a:solidFill>
                <a:latin typeface="Arial"/>
                <a:cs typeface="Arial"/>
              </a:rPr>
              <a:t>SM: Buras, </a:t>
            </a:r>
            <a:r>
              <a:rPr lang="en-GB" sz="1400" dirty="0" err="1" smtClean="0">
                <a:solidFill>
                  <a:srgbClr val="000099"/>
                </a:solidFill>
                <a:latin typeface="Arial"/>
                <a:cs typeface="Arial"/>
              </a:rPr>
              <a:t>Isidori</a:t>
            </a:r>
            <a:r>
              <a:rPr lang="en-GB" sz="1400" dirty="0" smtClean="0">
                <a:solidFill>
                  <a:srgbClr val="000099"/>
                </a:solidFill>
                <a:latin typeface="Arial"/>
                <a:cs typeface="Arial"/>
              </a:rPr>
              <a:t> et al: arXiv:1208.0934</a:t>
            </a:r>
          </a:p>
          <a:p>
            <a:r>
              <a:rPr lang="en-GB" sz="1400" dirty="0" smtClean="0">
                <a:solidFill>
                  <a:srgbClr val="000099"/>
                </a:solidFill>
                <a:latin typeface="Arial"/>
                <a:cs typeface="Arial"/>
              </a:rPr>
              <a:t>Mixing effects: Fleischer et al, arXiv:1204.1737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9145" y="4480842"/>
            <a:ext cx="3554023" cy="1821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19"/>
          <p:cNvGrpSpPr/>
          <p:nvPr/>
        </p:nvGrpSpPr>
        <p:grpSpPr>
          <a:xfrm>
            <a:off x="5273110" y="1527643"/>
            <a:ext cx="3563260" cy="1372260"/>
            <a:chOff x="340425" y="2084565"/>
            <a:chExt cx="3563260" cy="137226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/>
            <a:srcRect b="54236"/>
            <a:stretch/>
          </p:blipFill>
          <p:spPr>
            <a:xfrm>
              <a:off x="340425" y="2084565"/>
              <a:ext cx="3563260" cy="137226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265133" y="2098605"/>
              <a:ext cx="693942" cy="340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252173" y="2709467"/>
            <a:ext cx="35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0000FF"/>
                </a:solidFill>
                <a:latin typeface="+mj-lt"/>
              </a:rPr>
              <a:t>Left handed couplings</a:t>
            </a:r>
            <a:br>
              <a:rPr lang="en-GB" sz="1800" dirty="0" smtClean="0">
                <a:solidFill>
                  <a:srgbClr val="0000FF"/>
                </a:solidFill>
                <a:latin typeface="+mj-lt"/>
              </a:rPr>
            </a:br>
            <a:r>
              <a:rPr lang="en-GB" sz="1800" dirty="0" smtClean="0">
                <a:solidFill>
                  <a:srgbClr val="0000FF"/>
                </a:solidFill>
                <a:latin typeface="+mj-lt"/>
                <a:sym typeface="Wingdings"/>
              </a:rPr>
              <a:t> helicity suppressed</a:t>
            </a:r>
            <a:endParaRPr lang="en-GB" sz="18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10420" y="4357721"/>
            <a:ext cx="35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0000FF"/>
                </a:solidFill>
                <a:latin typeface="+mj-lt"/>
              </a:rPr>
              <a:t>e.g. SUSY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11854" y="1412807"/>
            <a:ext cx="35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0000FF"/>
                </a:solidFill>
                <a:latin typeface="+mj-lt"/>
              </a:rPr>
              <a:t>Standard Model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676963"/>
            <a:ext cx="6583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>
                <a:solidFill>
                  <a:srgbClr val="000099"/>
                </a:solidFill>
                <a:latin typeface="+mj-lt"/>
              </a:rPr>
              <a:t>Discovery channel for New Phenomena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18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5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9"/>
    </mc:Choice>
    <mc:Fallback xmlns="">
      <p:transition xmlns:p14="http://schemas.microsoft.com/office/powerpoint/2010/main" spd="slow" advTm="99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imes New Roman"/>
                <a:cs typeface="Times New Roman"/>
              </a:rPr>
              <a:t>B</a:t>
            </a:r>
            <a:r>
              <a:rPr lang="en-GB" dirty="0">
                <a:latin typeface="Times New Roman"/>
                <a:cs typeface="Times New Roman"/>
              </a:rPr>
              <a:t>→ 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 smtClean="0">
                <a:cs typeface="Arial" pitchFamily="34" charset="0"/>
              </a:rPr>
              <a:t>- </a:t>
            </a:r>
            <a:r>
              <a:rPr lang="en-GB" dirty="0" smtClean="0"/>
              <a:t>: Progress </a:t>
            </a:r>
            <a:r>
              <a:rPr lang="en-GB" dirty="0"/>
              <a:t>through run 1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44583" y="6243579"/>
            <a:ext cx="1628616" cy="300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1785"/>
            <a:ext cx="3486195" cy="282896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33822" y="3530562"/>
            <a:ext cx="2246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2010: nothing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017425" y="639115"/>
            <a:ext cx="5046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Invariant mass in signal region (high BDT) </a:t>
            </a:r>
            <a:br>
              <a:rPr lang="en-GB" sz="2000" dirty="0" smtClean="0">
                <a:solidFill>
                  <a:srgbClr val="000099"/>
                </a:solidFill>
                <a:latin typeface="+mj-lt"/>
              </a:rPr>
            </a:br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If there is a signal, we should see a peak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19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934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Searches for New Physics in Flavour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754327"/>
            <a:ext cx="9051189" cy="1240010"/>
            <a:chOff x="0" y="976249"/>
            <a:chExt cx="9051189" cy="1240010"/>
          </a:xfrm>
        </p:grpSpPr>
        <p:cxnSp>
          <p:nvCxnSpPr>
            <p:cNvPr id="66" name="Straight Arrow Connector 65"/>
            <p:cNvCxnSpPr/>
            <p:nvPr/>
          </p:nvCxnSpPr>
          <p:spPr>
            <a:xfrm>
              <a:off x="141713" y="1424041"/>
              <a:ext cx="8909476" cy="0"/>
            </a:xfrm>
            <a:prstGeom prst="straightConnector1">
              <a:avLst/>
            </a:prstGeom>
            <a:ln>
              <a:solidFill>
                <a:srgbClr val="292929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/>
            <a:srcRect l="73617" t="1113" r="3955" b="63011"/>
            <a:stretch/>
          </p:blipFill>
          <p:spPr>
            <a:xfrm>
              <a:off x="158635" y="1321121"/>
              <a:ext cx="455041" cy="128589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2"/>
            <a:srcRect l="4207" t="5419" r="4893" b="62222"/>
            <a:stretch/>
          </p:blipFill>
          <p:spPr>
            <a:xfrm>
              <a:off x="616979" y="1335172"/>
              <a:ext cx="1844285" cy="115986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4208" t="5420" r="4478" b="61707"/>
            <a:stretch/>
          </p:blipFill>
          <p:spPr>
            <a:xfrm>
              <a:off x="2482418" y="1336612"/>
              <a:ext cx="1852687" cy="117828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2"/>
            <a:srcRect l="4208" t="5419" r="4387" b="61195"/>
            <a:stretch/>
          </p:blipFill>
          <p:spPr>
            <a:xfrm>
              <a:off x="4347856" y="1338052"/>
              <a:ext cx="1854527" cy="119669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4208" t="5419" b="63012"/>
            <a:stretch/>
          </p:blipFill>
          <p:spPr>
            <a:xfrm>
              <a:off x="6210013" y="1336210"/>
              <a:ext cx="1943535" cy="113154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2024844" y="979424"/>
              <a:ext cx="9611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+mj-lt"/>
                </a:rPr>
                <a:t>100GeV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715893" y="976249"/>
              <a:ext cx="765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+mj-lt"/>
                </a:rPr>
                <a:t>100TeV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52274" y="976249"/>
              <a:ext cx="765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+mj-lt"/>
                </a:rPr>
                <a:t>10TeV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983659" y="982890"/>
              <a:ext cx="765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+mj-lt"/>
                </a:rPr>
                <a:t>1TeV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59819" y="979424"/>
              <a:ext cx="9611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+mj-lt"/>
                </a:rPr>
                <a:t>10GeV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V="1">
              <a:off x="2640675" y="1426146"/>
              <a:ext cx="0" cy="238650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1841915" y="1838723"/>
              <a:ext cx="9745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 smtClean="0">
                  <a:solidFill>
                    <a:srgbClr val="000000"/>
                  </a:solidFill>
                  <a:latin typeface="Times"/>
                  <a:cs typeface="Times"/>
                </a:rPr>
                <a:t>W</a:t>
              </a:r>
              <a:r>
                <a:rPr lang="en-GB" sz="1800" baseline="30000" dirty="0" smtClean="0">
                  <a:solidFill>
                    <a:srgbClr val="000000"/>
                  </a:solidFill>
                  <a:latin typeface="Times"/>
                  <a:cs typeface="Times"/>
                </a:rPr>
                <a:t>±</a:t>
              </a:r>
              <a:r>
                <a:rPr lang="en-GB" sz="1800" dirty="0" smtClean="0">
                  <a:solidFill>
                    <a:srgbClr val="000000"/>
                  </a:solidFill>
                  <a:latin typeface="Times"/>
                  <a:cs typeface="Times"/>
                </a:rPr>
                <a:t>, Z</a:t>
              </a:r>
              <a:r>
                <a:rPr lang="en-GB" sz="1800" baseline="30000" dirty="0" smtClean="0">
                  <a:solidFill>
                    <a:srgbClr val="000000"/>
                  </a:solidFill>
                  <a:latin typeface="Times"/>
                  <a:cs typeface="Times"/>
                </a:rPr>
                <a:t>0</a:t>
              </a:r>
              <a:endParaRPr lang="en-GB" sz="1800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2367195" y="1453999"/>
              <a:ext cx="1034" cy="376039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2930564" y="1452899"/>
              <a:ext cx="0" cy="481102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2807236" y="1846927"/>
              <a:ext cx="255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 smtClean="0">
                  <a:solidFill>
                    <a:srgbClr val="000000"/>
                  </a:solidFill>
                  <a:latin typeface="Times"/>
                  <a:cs typeface="Times"/>
                </a:rPr>
                <a:t>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0" y="1768333"/>
              <a:ext cx="255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solidFill>
                    <a:srgbClr val="000000"/>
                  </a:solidFill>
                  <a:latin typeface="Times"/>
                  <a:cs typeface="Times"/>
                </a:rPr>
                <a:t>b</a:t>
              </a:r>
              <a:endParaRPr lang="en-GB" sz="1800" dirty="0" smtClean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flipV="1">
              <a:off x="128474" y="1461769"/>
              <a:ext cx="0" cy="385579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2381219" y="1592692"/>
              <a:ext cx="540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H</a:t>
              </a:r>
              <a:r>
                <a:rPr lang="en-GB" sz="1800" baseline="300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0</a:t>
              </a:r>
              <a:endParaRPr lang="en-GB" sz="1800" dirty="0" smtClean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27" name="Left Arrow 26"/>
          <p:cNvSpPr/>
          <p:nvPr/>
        </p:nvSpPr>
        <p:spPr>
          <a:xfrm flipH="1">
            <a:off x="122551" y="1976149"/>
            <a:ext cx="5521371" cy="545486"/>
          </a:xfrm>
          <a:prstGeom prst="leftArrow">
            <a:avLst/>
          </a:prstGeom>
          <a:gradFill flip="none" rotWithShape="1">
            <a:gsLst>
              <a:gs pos="90000">
                <a:schemeClr val="accent3">
                  <a:lumMod val="50000"/>
                </a:schemeClr>
              </a:gs>
              <a:gs pos="100000">
                <a:srgbClr val="FFFFFF"/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/>
              <a:t>Particles produced at LHC</a:t>
            </a:r>
            <a:endParaRPr lang="en-GB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2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319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imes New Roman"/>
                <a:cs typeface="Times New Roman"/>
              </a:rPr>
              <a:t>B</a:t>
            </a:r>
            <a:r>
              <a:rPr lang="en-GB" dirty="0">
                <a:latin typeface="Times New Roman"/>
                <a:cs typeface="Times New Roman"/>
              </a:rPr>
              <a:t>→ 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 smtClean="0">
                <a:cs typeface="Arial" pitchFamily="34" charset="0"/>
              </a:rPr>
              <a:t>- </a:t>
            </a:r>
            <a:r>
              <a:rPr lang="en-GB" dirty="0" smtClean="0"/>
              <a:t>: Progress </a:t>
            </a:r>
            <a:r>
              <a:rPr lang="en-GB" dirty="0"/>
              <a:t>through run 1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44583" y="6243579"/>
            <a:ext cx="1628616" cy="300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1785"/>
            <a:ext cx="3486195" cy="28289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527" y="1189400"/>
            <a:ext cx="3107155" cy="37159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17425" y="639115"/>
            <a:ext cx="5046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Invariant mass in signal region (high BDT) </a:t>
            </a:r>
            <a:br>
              <a:rPr lang="en-GB" sz="2000" dirty="0" smtClean="0">
                <a:solidFill>
                  <a:srgbClr val="000099"/>
                </a:solidFill>
                <a:latin typeface="+mj-lt"/>
              </a:rPr>
            </a:br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If there is a signal, we should see a peak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5326" y="4883489"/>
            <a:ext cx="4778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+2011: maybe?? </a:t>
            </a:r>
            <a:br>
              <a:rPr lang="en-GB" sz="2000" dirty="0" smtClean="0">
                <a:solidFill>
                  <a:srgbClr val="000099"/>
                </a:solidFill>
                <a:latin typeface="+mj-lt"/>
              </a:rPr>
            </a:br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But not significant enough for any claims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20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5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imes New Roman"/>
                <a:cs typeface="Times New Roman"/>
              </a:rPr>
              <a:t>B</a:t>
            </a:r>
            <a:r>
              <a:rPr lang="en-GB" dirty="0">
                <a:latin typeface="Times New Roman"/>
                <a:cs typeface="Times New Roman"/>
              </a:rPr>
              <a:t>→ 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 smtClean="0">
                <a:cs typeface="Arial" pitchFamily="34" charset="0"/>
              </a:rPr>
              <a:t>- </a:t>
            </a:r>
            <a:r>
              <a:rPr lang="en-GB" dirty="0" smtClean="0"/>
              <a:t>: Progress </a:t>
            </a:r>
            <a:r>
              <a:rPr lang="en-GB" dirty="0"/>
              <a:t>through run 1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44583" y="6243579"/>
            <a:ext cx="1628616" cy="300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Johannes Albrecht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1785"/>
            <a:ext cx="3486195" cy="28289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527" y="1189400"/>
            <a:ext cx="3107155" cy="37159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237" y="2002411"/>
            <a:ext cx="5150051" cy="37412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17425" y="639115"/>
            <a:ext cx="5046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Invariant mass in signal region (high BDT) </a:t>
            </a:r>
            <a:br>
              <a:rPr lang="en-GB" sz="2000" dirty="0" smtClean="0">
                <a:solidFill>
                  <a:srgbClr val="000099"/>
                </a:solidFill>
                <a:latin typeface="+mj-lt"/>
              </a:rPr>
            </a:br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If there is a signal, we should see a peak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2734" y="5730105"/>
            <a:ext cx="522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0"/>
                </a:solidFill>
                <a:latin typeface="+mj-lt"/>
              </a:rPr>
              <a:t>+ early 2012: First evidence of </a:t>
            </a:r>
            <a:r>
              <a:rPr lang="en-GB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B</a:t>
            </a:r>
            <a:r>
              <a:rPr lang="en-GB" sz="2000" baseline="-25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s</a:t>
            </a:r>
            <a:r>
              <a:rPr lang="en-GB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→ </a:t>
            </a:r>
            <a:r>
              <a:rPr lang="en-GB" sz="2000" dirty="0">
                <a:solidFill>
                  <a:srgbClr val="000090"/>
                </a:solidFill>
                <a:latin typeface="Symbol" charset="2"/>
                <a:cs typeface="Symbol" charset="2"/>
              </a:rPr>
              <a:t>μ</a:t>
            </a:r>
            <a:r>
              <a:rPr lang="en-GB" sz="2000" baseline="30000" dirty="0">
                <a:solidFill>
                  <a:srgbClr val="000090"/>
                </a:solidFill>
                <a:latin typeface="Symbol" charset="2"/>
                <a:cs typeface="Symbol" charset="2"/>
              </a:rPr>
              <a:t>+</a:t>
            </a:r>
            <a:r>
              <a:rPr lang="en-GB" sz="2000" dirty="0">
                <a:solidFill>
                  <a:srgbClr val="000090"/>
                </a:solidFill>
                <a:latin typeface="Symbol" charset="2"/>
                <a:cs typeface="Symbol" charset="2"/>
              </a:rPr>
              <a:t>μ</a:t>
            </a:r>
            <a:r>
              <a:rPr lang="en-GB" sz="2000" baseline="30000" dirty="0">
                <a:solidFill>
                  <a:srgbClr val="000090"/>
                </a:solidFill>
              </a:rPr>
              <a:t>- </a:t>
            </a:r>
            <a:r>
              <a:rPr lang="en-GB" sz="2000" dirty="0" smtClean="0">
                <a:solidFill>
                  <a:srgbClr val="000090"/>
                </a:solidFill>
                <a:latin typeface="+mj-lt"/>
              </a:rPr>
              <a:t>!</a:t>
            </a:r>
            <a:br>
              <a:rPr lang="en-GB" sz="2000" dirty="0" smtClean="0">
                <a:solidFill>
                  <a:srgbClr val="000090"/>
                </a:solidFill>
                <a:latin typeface="+mj-lt"/>
              </a:rPr>
            </a:br>
            <a:r>
              <a:rPr lang="en-GB" sz="2000" dirty="0" smtClean="0">
                <a:solidFill>
                  <a:srgbClr val="000090"/>
                </a:solidFill>
                <a:latin typeface="+mj-lt"/>
              </a:rPr>
              <a:t>Shown at HCP in Kyoto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21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5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imes New Roman"/>
                <a:cs typeface="Times New Roman"/>
              </a:rPr>
              <a:t>B</a:t>
            </a:r>
            <a:r>
              <a:rPr lang="en-GB" dirty="0">
                <a:latin typeface="Times New Roman"/>
                <a:cs typeface="Times New Roman"/>
              </a:rPr>
              <a:t>→ 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 smtClean="0">
                <a:cs typeface="Arial" pitchFamily="34" charset="0"/>
              </a:rPr>
              <a:t>- </a:t>
            </a:r>
            <a:r>
              <a:rPr lang="en-GB" dirty="0" smtClean="0"/>
              <a:t>: Progress </a:t>
            </a:r>
            <a:r>
              <a:rPr lang="en-GB" dirty="0"/>
              <a:t>through run 1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44583" y="6243579"/>
            <a:ext cx="1628616" cy="3005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1785"/>
            <a:ext cx="3486195" cy="282896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527" y="1189400"/>
            <a:ext cx="3107155" cy="37159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237" y="2002411"/>
            <a:ext cx="5150051" cy="374129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b="2622"/>
          <a:stretch/>
        </p:blipFill>
        <p:spPr>
          <a:xfrm>
            <a:off x="3695700" y="2600022"/>
            <a:ext cx="5448300" cy="400689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17425" y="639115"/>
            <a:ext cx="5046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Invariant mass in signal region (high BDT) </a:t>
            </a:r>
            <a:br>
              <a:rPr lang="en-GB" sz="2000" dirty="0" smtClean="0">
                <a:solidFill>
                  <a:srgbClr val="000099"/>
                </a:solidFill>
                <a:latin typeface="+mj-lt"/>
              </a:rPr>
            </a:br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If there is a signal, we should see a peak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9211" y="5315101"/>
            <a:ext cx="402572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0"/>
                </a:solidFill>
                <a:latin typeface="+mj-lt"/>
              </a:rPr>
              <a:t>+ all 2012: The signal emerges</a:t>
            </a:r>
            <a:br>
              <a:rPr lang="en-GB" sz="2000" dirty="0" smtClean="0">
                <a:solidFill>
                  <a:srgbClr val="000090"/>
                </a:solidFill>
                <a:latin typeface="+mj-lt"/>
              </a:rPr>
            </a:br>
            <a:r>
              <a:rPr lang="en-GB" sz="2000" dirty="0" smtClean="0">
                <a:solidFill>
                  <a:srgbClr val="000090"/>
                </a:solidFill>
                <a:latin typeface="+mj-lt"/>
              </a:rPr>
              <a:t>Anomaly in </a:t>
            </a:r>
            <a:r>
              <a:rPr lang="en-GB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B</a:t>
            </a:r>
            <a:r>
              <a:rPr lang="en-GB" sz="2000" baseline="30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0</a:t>
            </a:r>
            <a:r>
              <a:rPr lang="en-GB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→ </a:t>
            </a:r>
            <a:r>
              <a:rPr lang="en-GB" sz="2000" dirty="0">
                <a:solidFill>
                  <a:srgbClr val="000090"/>
                </a:solidFill>
                <a:latin typeface="Symbol" charset="2"/>
                <a:cs typeface="Symbol" charset="2"/>
              </a:rPr>
              <a:t>μ</a:t>
            </a:r>
            <a:r>
              <a:rPr lang="en-GB" sz="2000" baseline="30000" dirty="0">
                <a:solidFill>
                  <a:srgbClr val="000090"/>
                </a:solidFill>
                <a:latin typeface="Symbol" charset="2"/>
                <a:cs typeface="Symbol" charset="2"/>
              </a:rPr>
              <a:t>+</a:t>
            </a:r>
            <a:r>
              <a:rPr lang="en-GB" sz="2000" dirty="0">
                <a:solidFill>
                  <a:srgbClr val="000090"/>
                </a:solidFill>
                <a:latin typeface="Symbol" charset="2"/>
                <a:cs typeface="Symbol" charset="2"/>
              </a:rPr>
              <a:t>μ</a:t>
            </a:r>
            <a:r>
              <a:rPr lang="en-GB" sz="2000" baseline="30000" dirty="0">
                <a:solidFill>
                  <a:srgbClr val="000090"/>
                </a:solidFill>
              </a:rPr>
              <a:t>- </a:t>
            </a:r>
            <a:r>
              <a:rPr lang="en-GB" sz="2000" dirty="0" smtClean="0">
                <a:solidFill>
                  <a:srgbClr val="000090"/>
                </a:solidFill>
                <a:latin typeface="+mj-lt"/>
              </a:rPr>
              <a:t>or fluctuation ?? </a:t>
            </a:r>
            <a:br>
              <a:rPr lang="en-GB" sz="2000" dirty="0" smtClean="0">
                <a:solidFill>
                  <a:srgbClr val="000090"/>
                </a:solidFill>
                <a:latin typeface="+mj-lt"/>
              </a:rPr>
            </a:br>
            <a:endParaRPr lang="en-GB" sz="2000" dirty="0" smtClean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22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358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4629" t="10544" r="768" b="66390"/>
          <a:stretch/>
        </p:blipFill>
        <p:spPr>
          <a:xfrm>
            <a:off x="276080" y="5079655"/>
            <a:ext cx="8650508" cy="12883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647" y="5015240"/>
            <a:ext cx="8862169" cy="1499972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2147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55498"/>
          <a:stretch/>
        </p:blipFill>
        <p:spPr>
          <a:xfrm>
            <a:off x="0" y="0"/>
            <a:ext cx="9331504" cy="11042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764" y="145676"/>
            <a:ext cx="7566339" cy="549275"/>
          </a:xfrm>
        </p:spPr>
        <p:txBody>
          <a:bodyPr/>
          <a:lstStyle/>
          <a:p>
            <a:r>
              <a:rPr lang="en-GB" dirty="0" smtClean="0"/>
              <a:t>First observation of </a:t>
            </a:r>
            <a:r>
              <a:rPr lang="en-GB" dirty="0" smtClean="0">
                <a:latin typeface="Times New Roman"/>
                <a:cs typeface="Times New Roman"/>
              </a:rPr>
              <a:t>B</a:t>
            </a:r>
            <a:r>
              <a:rPr lang="en-GB" baseline="-25000" dirty="0" smtClean="0">
                <a:latin typeface="Times New Roman"/>
                <a:cs typeface="Times New Roman"/>
              </a:rPr>
              <a:t>s</a:t>
            </a:r>
            <a:r>
              <a:rPr lang="en-GB" dirty="0" smtClean="0">
                <a:latin typeface="Times New Roman"/>
                <a:cs typeface="Times New Roman"/>
              </a:rPr>
              <a:t>→ 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>
                <a:cs typeface="Arial" pitchFamily="34" charset="0"/>
              </a:rPr>
              <a:t>-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207" y="1073387"/>
            <a:ext cx="6453825" cy="381961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23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3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ATLAS joins the game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95" b="9617"/>
          <a:stretch/>
        </p:blipFill>
        <p:spPr>
          <a:xfrm>
            <a:off x="214313" y="1727200"/>
            <a:ext cx="8642350" cy="3924300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24</a:t>
            </a:fld>
            <a:r>
              <a:rPr lang="en-US" smtClean="0"/>
              <a:t>/40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3798" y="1312328"/>
            <a:ext cx="5586211" cy="40011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82C12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ATLAS has joined the game (arXiv:1604.04263)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5562600"/>
            <a:ext cx="748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No signal evidence in either mode .. </a:t>
            </a:r>
            <a:br>
              <a:rPr lang="en-GB" sz="2000" dirty="0" smtClean="0">
                <a:solidFill>
                  <a:srgbClr val="000099"/>
                </a:solidFill>
                <a:latin typeface="+mj-lt"/>
              </a:rPr>
            </a:br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But lower intrinsic sensitivity than LHCb &amp; CMS</a:t>
            </a:r>
          </a:p>
        </p:txBody>
      </p:sp>
    </p:spTree>
    <p:extLst>
      <p:ext uri="{BB962C8B-B14F-4D97-AF65-F5344CB8AC3E}">
        <p14:creationId xmlns:p14="http://schemas.microsoft.com/office/powerpoint/2010/main" val="1331752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/>
                <a:cs typeface="Times New Roman"/>
              </a:rPr>
              <a:t>B→ 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>
                <a:cs typeface="Arial" pitchFamily="34" charset="0"/>
              </a:rPr>
              <a:t>- </a:t>
            </a:r>
            <a:r>
              <a:rPr lang="en-GB" dirty="0"/>
              <a:t>: </a:t>
            </a:r>
            <a:r>
              <a:rPr lang="en-GB" dirty="0" smtClean="0"/>
              <a:t>First news from run 2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2634" b="11963"/>
          <a:stretch/>
        </p:blipFill>
        <p:spPr>
          <a:xfrm>
            <a:off x="0" y="2016939"/>
            <a:ext cx="9144000" cy="34694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10780" y="605911"/>
            <a:ext cx="2133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rgbClr val="000099"/>
                </a:solidFill>
                <a:latin typeface="+mj-lt"/>
              </a:rPr>
              <a:t>arxiv:1703.05747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8620" y="1079018"/>
            <a:ext cx="8358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LHCb has recently published a first run 1 + run 2 analysis (3+1.4fb</a:t>
            </a:r>
            <a:r>
              <a:rPr lang="en-GB" sz="2000" baseline="30000" dirty="0" smtClean="0">
                <a:solidFill>
                  <a:srgbClr val="000099"/>
                </a:solidFill>
                <a:latin typeface="+mj-lt"/>
              </a:rPr>
              <a:t>-1</a:t>
            </a:r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)</a:t>
            </a:r>
            <a:br>
              <a:rPr lang="en-GB" sz="2000" dirty="0" smtClean="0">
                <a:solidFill>
                  <a:srgbClr val="000099"/>
                </a:solidFill>
                <a:latin typeface="+mj-lt"/>
              </a:rPr>
            </a:br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updated analysis with improved background suppression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0504" y="5638799"/>
            <a:ext cx="8358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No sign of 1</a:t>
            </a:r>
            <a:r>
              <a:rPr lang="en-GB" sz="2000" baseline="30000" dirty="0" smtClean="0">
                <a:solidFill>
                  <a:srgbClr val="000099"/>
                </a:solidFill>
                <a:latin typeface="+mj-lt"/>
              </a:rPr>
              <a:t>st</a:t>
            </a:r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 order New Physics effect!</a:t>
            </a:r>
            <a:br>
              <a:rPr lang="en-GB" sz="2000" dirty="0" smtClean="0">
                <a:solidFill>
                  <a:srgbClr val="000099"/>
                </a:solidFill>
                <a:latin typeface="+mj-lt"/>
              </a:rPr>
            </a:br>
            <a:r>
              <a:rPr lang="en-GB" sz="2000" dirty="0">
                <a:solidFill>
                  <a:srgbClr val="000090"/>
                </a:solidFill>
                <a:latin typeface="Times New Roman"/>
                <a:cs typeface="Times New Roman"/>
              </a:rPr>
              <a:t>B→ </a:t>
            </a:r>
            <a:r>
              <a:rPr lang="en-GB" sz="2000" dirty="0">
                <a:solidFill>
                  <a:srgbClr val="000090"/>
                </a:solidFill>
                <a:latin typeface="Symbol" charset="2"/>
                <a:cs typeface="Symbol" charset="2"/>
              </a:rPr>
              <a:t>μ</a:t>
            </a:r>
            <a:r>
              <a:rPr lang="en-GB" sz="2000" baseline="30000" dirty="0">
                <a:solidFill>
                  <a:srgbClr val="000090"/>
                </a:solidFill>
                <a:latin typeface="Symbol" charset="2"/>
                <a:cs typeface="Symbol" charset="2"/>
              </a:rPr>
              <a:t>+</a:t>
            </a:r>
            <a:r>
              <a:rPr lang="en-GB" sz="2000" dirty="0">
                <a:solidFill>
                  <a:srgbClr val="000090"/>
                </a:solidFill>
                <a:latin typeface="Symbol" charset="2"/>
                <a:cs typeface="Symbol" charset="2"/>
              </a:rPr>
              <a:t>μ</a:t>
            </a:r>
            <a:r>
              <a:rPr lang="en-GB" sz="2000" baseline="30000" dirty="0">
                <a:solidFill>
                  <a:srgbClr val="000090"/>
                </a:solidFill>
              </a:rPr>
              <a:t>- </a:t>
            </a:r>
            <a:r>
              <a:rPr lang="en-GB" sz="2000" dirty="0">
                <a:solidFill>
                  <a:srgbClr val="000090"/>
                </a:solidFill>
                <a:latin typeface="+mj-lt"/>
              </a:rPr>
              <a:t>b</a:t>
            </a:r>
            <a:r>
              <a:rPr lang="en-GB" sz="2000" dirty="0" smtClean="0">
                <a:solidFill>
                  <a:srgbClr val="000090"/>
                </a:solidFill>
                <a:latin typeface="+mj-lt"/>
              </a:rPr>
              <a:t>ecomes a precision test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25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481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/>
                <a:cs typeface="Times New Roman"/>
              </a:rPr>
              <a:t>B→ 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>
                <a:cs typeface="Arial" pitchFamily="34" charset="0"/>
              </a:rPr>
              <a:t>- </a:t>
            </a:r>
            <a:r>
              <a:rPr lang="en-GB" dirty="0"/>
              <a:t>: </a:t>
            </a:r>
            <a:r>
              <a:rPr lang="en-GB" dirty="0" smtClean="0"/>
              <a:t>First news from run 2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2634" b="11963"/>
          <a:stretch/>
        </p:blipFill>
        <p:spPr>
          <a:xfrm>
            <a:off x="0" y="2033539"/>
            <a:ext cx="9144000" cy="34694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10780" y="605911"/>
            <a:ext cx="2133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rgbClr val="000099"/>
                </a:solidFill>
                <a:latin typeface="+mj-lt"/>
              </a:rPr>
              <a:t>arxiv:1703.05747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8620" y="1079018"/>
            <a:ext cx="8358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LHCb has recently published a first run 1 + run 2 analysis (3+1.4fb</a:t>
            </a:r>
            <a:r>
              <a:rPr lang="en-GB" sz="2000" baseline="30000" dirty="0" smtClean="0">
                <a:solidFill>
                  <a:srgbClr val="000099"/>
                </a:solidFill>
                <a:latin typeface="+mj-lt"/>
              </a:rPr>
              <a:t>-1</a:t>
            </a:r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)</a:t>
            </a:r>
            <a:br>
              <a:rPr lang="en-GB" sz="2000" dirty="0" smtClean="0">
                <a:solidFill>
                  <a:srgbClr val="000099"/>
                </a:solidFill>
                <a:latin typeface="+mj-lt"/>
              </a:rPr>
            </a:br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updated analysis with improved background suppression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0504" y="5638799"/>
            <a:ext cx="8358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No sign of 1</a:t>
            </a:r>
            <a:r>
              <a:rPr lang="en-GB" sz="2000" baseline="30000" dirty="0" smtClean="0">
                <a:solidFill>
                  <a:srgbClr val="000099"/>
                </a:solidFill>
                <a:latin typeface="+mj-lt"/>
              </a:rPr>
              <a:t>st</a:t>
            </a:r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 order New Physics effect!</a:t>
            </a:r>
            <a:br>
              <a:rPr lang="en-GB" sz="2000" dirty="0" smtClean="0">
                <a:solidFill>
                  <a:srgbClr val="000099"/>
                </a:solidFill>
                <a:latin typeface="+mj-lt"/>
              </a:rPr>
            </a:br>
            <a:r>
              <a:rPr lang="en-GB" sz="2000" dirty="0">
                <a:solidFill>
                  <a:srgbClr val="000090"/>
                </a:solidFill>
                <a:latin typeface="Times New Roman"/>
                <a:cs typeface="Times New Roman"/>
              </a:rPr>
              <a:t>B→ </a:t>
            </a:r>
            <a:r>
              <a:rPr lang="en-GB" sz="2000" dirty="0">
                <a:solidFill>
                  <a:srgbClr val="000090"/>
                </a:solidFill>
                <a:latin typeface="Symbol" charset="2"/>
                <a:cs typeface="Symbol" charset="2"/>
              </a:rPr>
              <a:t>μ</a:t>
            </a:r>
            <a:r>
              <a:rPr lang="en-GB" sz="2000" baseline="30000" dirty="0">
                <a:solidFill>
                  <a:srgbClr val="000090"/>
                </a:solidFill>
                <a:latin typeface="Symbol" charset="2"/>
                <a:cs typeface="Symbol" charset="2"/>
              </a:rPr>
              <a:t>+</a:t>
            </a:r>
            <a:r>
              <a:rPr lang="en-GB" sz="2000" dirty="0">
                <a:solidFill>
                  <a:srgbClr val="000090"/>
                </a:solidFill>
                <a:latin typeface="Symbol" charset="2"/>
                <a:cs typeface="Symbol" charset="2"/>
              </a:rPr>
              <a:t>μ</a:t>
            </a:r>
            <a:r>
              <a:rPr lang="en-GB" sz="2000" baseline="30000" dirty="0">
                <a:solidFill>
                  <a:srgbClr val="000090"/>
                </a:solidFill>
              </a:rPr>
              <a:t>- </a:t>
            </a:r>
            <a:r>
              <a:rPr lang="en-GB" sz="2000" dirty="0">
                <a:solidFill>
                  <a:srgbClr val="000090"/>
                </a:solidFill>
                <a:latin typeface="+mj-lt"/>
              </a:rPr>
              <a:t>b</a:t>
            </a:r>
            <a:r>
              <a:rPr lang="en-GB" sz="2000" dirty="0" smtClean="0">
                <a:solidFill>
                  <a:srgbClr val="000090"/>
                </a:solidFill>
                <a:latin typeface="+mj-lt"/>
              </a:rPr>
              <a:t>ecomes a precision test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704" y="688913"/>
            <a:ext cx="9069296" cy="590140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43" y="1962506"/>
            <a:ext cx="7702832" cy="2954398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26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69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Rare menu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5495" y="857250"/>
            <a:ext cx="4891168" cy="5545138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Purely leptonic</a:t>
            </a:r>
          </a:p>
          <a:p>
            <a:pPr lvl="1"/>
            <a:r>
              <a:rPr lang="en-GB" dirty="0" smtClean="0"/>
              <a:t>“add nothing”</a:t>
            </a:r>
          </a:p>
          <a:p>
            <a:endParaRPr lang="en-GB" dirty="0"/>
          </a:p>
          <a:p>
            <a:r>
              <a:rPr lang="en-GB" dirty="0" smtClean="0"/>
              <a:t>Semileptonic</a:t>
            </a:r>
          </a:p>
          <a:p>
            <a:pPr lvl="1"/>
            <a:r>
              <a:rPr lang="en-GB" dirty="0" smtClean="0"/>
              <a:t>add d quark as spectator</a:t>
            </a:r>
            <a:br>
              <a:rPr lang="en-GB" dirty="0" smtClean="0"/>
            </a:br>
            <a:r>
              <a:rPr lang="en-GB" dirty="0" smtClean="0">
                <a:sym typeface="Wingdings"/>
              </a:rPr>
              <a:t>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baseline="30000" dirty="0">
                <a:latin typeface="Times New Roman"/>
                <a:cs typeface="Times New Roman"/>
              </a:rPr>
              <a:t>0 </a:t>
            </a:r>
            <a:r>
              <a:rPr lang="en-GB" dirty="0">
                <a:latin typeface="Times New Roman"/>
                <a:cs typeface="Times New Roman"/>
              </a:rPr>
              <a:t>→ K</a:t>
            </a:r>
            <a:r>
              <a:rPr lang="en-GB" baseline="30000" dirty="0">
                <a:latin typeface="Times New Roman"/>
                <a:cs typeface="Times New Roman"/>
              </a:rPr>
              <a:t>*0 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 smtClean="0">
                <a:latin typeface="Symbol" charset="2"/>
                <a:cs typeface="Symbol" charset="2"/>
              </a:rPr>
              <a:t>-</a:t>
            </a:r>
          </a:p>
          <a:p>
            <a:pPr lvl="1"/>
            <a:r>
              <a:rPr lang="en-GB" dirty="0" smtClean="0"/>
              <a:t>add s </a:t>
            </a:r>
            <a:r>
              <a:rPr lang="en-GB" dirty="0"/>
              <a:t>q</a:t>
            </a:r>
            <a:r>
              <a:rPr lang="en-GB" dirty="0" smtClean="0"/>
              <a:t>uark </a:t>
            </a:r>
            <a:r>
              <a:rPr lang="en-GB" dirty="0"/>
              <a:t>as </a:t>
            </a:r>
            <a:r>
              <a:rPr lang="en-GB" dirty="0" smtClean="0"/>
              <a:t>spectator</a:t>
            </a:r>
            <a:r>
              <a:rPr lang="en-GB" dirty="0"/>
              <a:t/>
            </a:r>
            <a:br>
              <a:rPr lang="en-GB" dirty="0"/>
            </a:br>
            <a:r>
              <a:rPr lang="en-GB" dirty="0">
                <a:sym typeface="Wingdings"/>
              </a:rPr>
              <a:t> </a:t>
            </a:r>
            <a:r>
              <a:rPr lang="en-GB" dirty="0" smtClean="0">
                <a:latin typeface="Times New Roman"/>
                <a:cs typeface="Times New Roman"/>
              </a:rPr>
              <a:t>B</a:t>
            </a:r>
            <a:r>
              <a:rPr lang="en-GB" baseline="-25000" dirty="0" smtClean="0">
                <a:latin typeface="Times New Roman"/>
                <a:cs typeface="Times New Roman"/>
              </a:rPr>
              <a:t>s</a:t>
            </a:r>
            <a:r>
              <a:rPr lang="en-GB" baseline="30000" dirty="0" smtClean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→  </a:t>
            </a:r>
            <a:r>
              <a:rPr lang="en-GB" dirty="0" smtClean="0">
                <a:latin typeface="Symbol" charset="2"/>
                <a:cs typeface="Symbol" charset="2"/>
              </a:rPr>
              <a:t>f m</a:t>
            </a:r>
            <a:r>
              <a:rPr lang="en-GB" baseline="30000" dirty="0" smtClean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-</a:t>
            </a:r>
            <a:endParaRPr lang="en-GB" dirty="0"/>
          </a:p>
          <a:p>
            <a:pPr lvl="1"/>
            <a:r>
              <a:rPr lang="en-GB" dirty="0" smtClean="0"/>
              <a:t>add u </a:t>
            </a:r>
            <a:r>
              <a:rPr lang="en-GB" dirty="0"/>
              <a:t>q</a:t>
            </a:r>
            <a:r>
              <a:rPr lang="en-GB" dirty="0" smtClean="0"/>
              <a:t>uark </a:t>
            </a:r>
            <a:r>
              <a:rPr lang="en-GB" dirty="0"/>
              <a:t>as </a:t>
            </a:r>
            <a:r>
              <a:rPr lang="en-GB" dirty="0" smtClean="0"/>
              <a:t>spectator</a:t>
            </a:r>
            <a:r>
              <a:rPr lang="en-GB" dirty="0"/>
              <a:t/>
            </a:r>
            <a:br>
              <a:rPr lang="en-GB" dirty="0"/>
            </a:br>
            <a:r>
              <a:rPr lang="en-GB" dirty="0">
                <a:sym typeface="Wingdings"/>
              </a:rPr>
              <a:t> </a:t>
            </a:r>
            <a:r>
              <a:rPr lang="en-GB" dirty="0" smtClean="0">
                <a:latin typeface="Times New Roman"/>
                <a:cs typeface="Times New Roman"/>
              </a:rPr>
              <a:t>B</a:t>
            </a:r>
            <a:r>
              <a:rPr lang="en-GB" baseline="30000" dirty="0" smtClean="0">
                <a:latin typeface="Times New Roman"/>
                <a:cs typeface="Times New Roman"/>
              </a:rPr>
              <a:t>+ </a:t>
            </a:r>
            <a:r>
              <a:rPr lang="en-GB" dirty="0">
                <a:latin typeface="Times New Roman"/>
                <a:cs typeface="Times New Roman"/>
              </a:rPr>
              <a:t>→  </a:t>
            </a:r>
            <a:r>
              <a:rPr lang="en-GB" dirty="0" smtClean="0">
                <a:latin typeface="Symbol" charset="2"/>
                <a:cs typeface="Symbol" charset="2"/>
              </a:rPr>
              <a:t>K</a:t>
            </a:r>
            <a:r>
              <a:rPr lang="en-GB" baseline="30000" dirty="0" smtClean="0">
                <a:latin typeface="Symbol" charset="2"/>
                <a:cs typeface="Symbol" charset="2"/>
              </a:rPr>
              <a:t>+</a:t>
            </a:r>
            <a:r>
              <a:rPr lang="en-GB" dirty="0" smtClean="0">
                <a:latin typeface="Symbol" charset="2"/>
                <a:cs typeface="Symbol" charset="2"/>
              </a:rPr>
              <a:t> 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-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Ratios: </a:t>
            </a:r>
          </a:p>
          <a:p>
            <a:pPr lvl="1"/>
            <a:r>
              <a:rPr lang="en-GB" dirty="0" smtClean="0"/>
              <a:t>Compare muons to electrons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48555" b="-438"/>
          <a:stretch/>
        </p:blipFill>
        <p:spPr>
          <a:xfrm>
            <a:off x="143763" y="1618684"/>
            <a:ext cx="3582125" cy="49482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5" y="910606"/>
            <a:ext cx="34828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u="sng" dirty="0">
                <a:latin typeface="Times"/>
                <a:cs typeface="Times"/>
              </a:rPr>
              <a:t>b </a:t>
            </a:r>
            <a:r>
              <a:rPr lang="en-GB" u="sng" dirty="0">
                <a:latin typeface="Times New Roman"/>
                <a:cs typeface="Times New Roman"/>
              </a:rPr>
              <a:t>→ </a:t>
            </a:r>
            <a:r>
              <a:rPr lang="en-GB" u="sng" dirty="0">
                <a:latin typeface="Times"/>
                <a:cs typeface="Times"/>
                <a:sym typeface="Wingdings"/>
              </a:rPr>
              <a:t>s </a:t>
            </a:r>
            <a:r>
              <a:rPr lang="en-GB" u="sng" dirty="0">
                <a:latin typeface="Symbol" charset="2"/>
                <a:cs typeface="Symbol" charset="2"/>
              </a:rPr>
              <a:t>μ</a:t>
            </a:r>
            <a:r>
              <a:rPr lang="en-GB" u="sng" baseline="30000" dirty="0">
                <a:latin typeface="Symbol" charset="2"/>
                <a:cs typeface="Symbol" charset="2"/>
              </a:rPr>
              <a:t>+</a:t>
            </a:r>
            <a:r>
              <a:rPr lang="en-GB" u="sng" dirty="0">
                <a:latin typeface="Symbol" charset="2"/>
                <a:cs typeface="Symbol" charset="2"/>
              </a:rPr>
              <a:t>μ</a:t>
            </a:r>
            <a:r>
              <a:rPr lang="en-GB" u="sng" baseline="30000" dirty="0" smtClean="0"/>
              <a:t>-</a:t>
            </a:r>
            <a:r>
              <a:rPr lang="en-GB" u="sng" dirty="0" smtClean="0">
                <a:latin typeface="Arial"/>
                <a:cs typeface="Arial"/>
              </a:rPr>
              <a:t> base diagram</a:t>
            </a:r>
            <a:endParaRPr lang="en-GB" u="sng" dirty="0" smtClean="0">
              <a:solidFill>
                <a:srgbClr val="000099"/>
              </a:solidFill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84618" y="1170321"/>
            <a:ext cx="3444693" cy="1311424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714664" y="2988055"/>
            <a:ext cx="3046271" cy="680612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27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Angular analysis of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baseline="30000" dirty="0">
                <a:latin typeface="Times New Roman"/>
                <a:cs typeface="Times New Roman"/>
              </a:rPr>
              <a:t>0 </a:t>
            </a:r>
            <a:r>
              <a:rPr lang="en-GB" dirty="0">
                <a:latin typeface="Times New Roman"/>
                <a:cs typeface="Times New Roman"/>
              </a:rPr>
              <a:t>→ K</a:t>
            </a:r>
            <a:r>
              <a:rPr lang="en-GB" baseline="30000" dirty="0">
                <a:latin typeface="Times New Roman"/>
                <a:cs typeface="Times New Roman"/>
              </a:rPr>
              <a:t>*0 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-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6294624" y="4785187"/>
            <a:ext cx="1674886" cy="294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346750" y="2917123"/>
            <a:ext cx="3579837" cy="3864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272129" y="6164616"/>
            <a:ext cx="87710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  <a:latin typeface="+mj-lt"/>
              </a:rPr>
              <a:t>Observables depend on B</a:t>
            </a:r>
            <a:r>
              <a:rPr lang="en-GB" sz="2000" dirty="0" smtClean="0">
                <a:solidFill>
                  <a:srgbClr val="0000FF"/>
                </a:solidFill>
                <a:latin typeface="+mj-lt"/>
                <a:sym typeface="Wingdings"/>
              </a:rPr>
              <a:t>K* </a:t>
            </a:r>
            <a:r>
              <a:rPr lang="en-GB" sz="2000" dirty="0" smtClean="0">
                <a:solidFill>
                  <a:srgbClr val="0000FF"/>
                </a:solidFill>
                <a:latin typeface="+mj-lt"/>
              </a:rPr>
              <a:t>form factors and on short distance physics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477911" y="886361"/>
            <a:ext cx="2350399" cy="1661343"/>
            <a:chOff x="1303060" y="740455"/>
            <a:chExt cx="2350399" cy="16613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r="48961" b="52990"/>
            <a:stretch/>
          </p:blipFill>
          <p:spPr>
            <a:xfrm>
              <a:off x="1303060" y="875170"/>
              <a:ext cx="2350399" cy="1526628"/>
            </a:xfrm>
            <a:prstGeom prst="rect">
              <a:avLst/>
            </a:prstGeom>
          </p:spPr>
        </p:pic>
        <p:cxnSp>
          <p:nvCxnSpPr>
            <p:cNvPr id="20" name="Straight Connector 19"/>
            <p:cNvCxnSpPr/>
            <p:nvPr/>
          </p:nvCxnSpPr>
          <p:spPr>
            <a:xfrm>
              <a:off x="1626054" y="934969"/>
              <a:ext cx="1649619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391810" y="740455"/>
              <a:ext cx="215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000000"/>
                  </a:solidFill>
                  <a:latin typeface="Times"/>
                  <a:cs typeface="Times"/>
                </a:rPr>
                <a:t>d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98937" y="1047507"/>
              <a:ext cx="21556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0000"/>
                  </a:solidFill>
                  <a:latin typeface="Times"/>
                  <a:cs typeface="Times"/>
                </a:rPr>
                <a:t>b</a:t>
              </a:r>
              <a:endParaRPr lang="en-GB" sz="1600" dirty="0" smtClean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87486" y="766321"/>
              <a:ext cx="215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000000"/>
                  </a:solidFill>
                  <a:latin typeface="Times"/>
                  <a:cs typeface="Times"/>
                </a:rPr>
                <a:t>d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94613" y="1073373"/>
              <a:ext cx="21556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0000"/>
                  </a:solidFill>
                  <a:latin typeface="Times"/>
                  <a:cs typeface="Times"/>
                </a:rPr>
                <a:t>s</a:t>
              </a:r>
              <a:endParaRPr lang="en-GB" sz="1600" dirty="0" smtClean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03577" y="856504"/>
            <a:ext cx="2577440" cy="1451258"/>
            <a:chOff x="4749590" y="738205"/>
            <a:chExt cx="2577440" cy="145125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73311" t="5836" b="72039"/>
            <a:stretch/>
          </p:blipFill>
          <p:spPr>
            <a:xfrm>
              <a:off x="4886616" y="1185669"/>
              <a:ext cx="2440414" cy="1003794"/>
            </a:xfrm>
            <a:prstGeom prst="rect">
              <a:avLst/>
            </a:prstGeom>
          </p:spPr>
        </p:pic>
        <p:cxnSp>
          <p:nvCxnSpPr>
            <p:cNvPr id="26" name="Straight Connector 25"/>
            <p:cNvCxnSpPr/>
            <p:nvPr/>
          </p:nvCxnSpPr>
          <p:spPr>
            <a:xfrm>
              <a:off x="4983834" y="932719"/>
              <a:ext cx="1649619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4749590" y="738205"/>
              <a:ext cx="215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000000"/>
                  </a:solidFill>
                  <a:latin typeface="Times"/>
                  <a:cs typeface="Times"/>
                </a:rPr>
                <a:t>d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756717" y="1045257"/>
              <a:ext cx="21556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0000"/>
                  </a:solidFill>
                  <a:latin typeface="Times"/>
                  <a:cs typeface="Times"/>
                </a:rPr>
                <a:t>b</a:t>
              </a:r>
              <a:endParaRPr lang="en-GB" sz="1600" dirty="0" smtClean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645266" y="764071"/>
              <a:ext cx="215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000000"/>
                  </a:solidFill>
                  <a:latin typeface="Times"/>
                  <a:cs typeface="Times"/>
                </a:rPr>
                <a:t>d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52393" y="1071123"/>
              <a:ext cx="21556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0000"/>
                  </a:solidFill>
                  <a:latin typeface="Times"/>
                  <a:cs typeface="Times"/>
                </a:rPr>
                <a:t>s</a:t>
              </a:r>
              <a:endParaRPr lang="en-GB" sz="1600" dirty="0" smtClean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40233"/>
            <a:ext cx="9144000" cy="362148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28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5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Angular analysis of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baseline="30000" dirty="0">
                <a:latin typeface="Times New Roman"/>
                <a:cs typeface="Times New Roman"/>
              </a:rPr>
              <a:t>0 </a:t>
            </a:r>
            <a:r>
              <a:rPr lang="en-GB" dirty="0">
                <a:latin typeface="Times New Roman"/>
                <a:cs typeface="Times New Roman"/>
              </a:rPr>
              <a:t>→ K</a:t>
            </a:r>
            <a:r>
              <a:rPr lang="en-GB" baseline="30000" dirty="0">
                <a:latin typeface="Times New Roman"/>
                <a:cs typeface="Times New Roman"/>
              </a:rPr>
              <a:t>*0 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-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88" y="857250"/>
            <a:ext cx="8970141" cy="5545138"/>
          </a:xfrm>
        </p:spPr>
        <p:txBody>
          <a:bodyPr/>
          <a:lstStyle/>
          <a:p>
            <a:r>
              <a:rPr lang="en-GB" dirty="0" smtClean="0"/>
              <a:t>LHCb published the first full angular analysis of the decay</a:t>
            </a:r>
          </a:p>
          <a:p>
            <a:pPr lvl="1"/>
            <a:r>
              <a:rPr lang="en-GB" dirty="0" smtClean="0"/>
              <a:t>Unbinned maximum likelihood fit to </a:t>
            </a:r>
            <a:r>
              <a:rPr lang="en-GB" dirty="0" err="1" smtClean="0"/>
              <a:t>K</a:t>
            </a:r>
            <a:r>
              <a:rPr lang="en-GB" dirty="0" err="1" smtClean="0">
                <a:latin typeface="Symbol" charset="2"/>
                <a:cs typeface="Symbol" charset="2"/>
              </a:rPr>
              <a:t>pmm</a:t>
            </a:r>
            <a:r>
              <a:rPr lang="en-GB" dirty="0" smtClean="0"/>
              <a:t> mass and three decay angles</a:t>
            </a:r>
          </a:p>
          <a:p>
            <a:pPr lvl="1"/>
            <a:r>
              <a:rPr lang="en-GB" dirty="0" smtClean="0"/>
              <a:t>Simultaneously fit </a:t>
            </a:r>
            <a:r>
              <a:rPr lang="en-GB" dirty="0" err="1" smtClean="0"/>
              <a:t>K</a:t>
            </a:r>
            <a:r>
              <a:rPr lang="en-GB" dirty="0" err="1" smtClean="0">
                <a:latin typeface="Symbol" charset="2"/>
                <a:cs typeface="Symbol" charset="2"/>
              </a:rPr>
              <a:t>p</a:t>
            </a:r>
            <a:r>
              <a:rPr lang="en-GB" dirty="0" smtClean="0"/>
              <a:t> mass to constrain s-wave configuration</a:t>
            </a:r>
          </a:p>
          <a:p>
            <a:pPr lvl="1"/>
            <a:r>
              <a:rPr lang="en-GB" dirty="0" smtClean="0"/>
              <a:t>Efficiency modelled in four dimensions</a:t>
            </a:r>
          </a:p>
          <a:p>
            <a:pPr lvl="1"/>
            <a:r>
              <a:rPr lang="en-GB" dirty="0" smtClean="0"/>
              <a:t>Binned in </a:t>
            </a:r>
            <a:br>
              <a:rPr lang="en-GB" dirty="0" smtClean="0"/>
            </a:br>
            <a:r>
              <a:rPr lang="en-GB" dirty="0" smtClean="0"/>
              <a:t>q</a:t>
            </a:r>
            <a:r>
              <a:rPr lang="en-GB" baseline="30000" dirty="0" smtClean="0"/>
              <a:t>2</a:t>
            </a:r>
            <a:r>
              <a:rPr lang="en-GB" dirty="0" smtClean="0"/>
              <a:t> = m</a:t>
            </a:r>
            <a:r>
              <a:rPr lang="en-GB" baseline="-25000" dirty="0" smtClean="0">
                <a:latin typeface="Symbol" charset="2"/>
                <a:cs typeface="Symbol" charset="2"/>
              </a:rPr>
              <a:t>mm</a:t>
            </a:r>
            <a:r>
              <a:rPr lang="en-GB" baseline="30000" dirty="0" smtClean="0">
                <a:latin typeface="Symbol" charset="2"/>
                <a:cs typeface="Symbol" charset="2"/>
              </a:rPr>
              <a:t>2</a:t>
            </a:r>
            <a:endParaRPr lang="en-GB" dirty="0" smtClean="0">
              <a:latin typeface="Symbol" charset="2"/>
              <a:cs typeface="Symbol" charset="2"/>
            </a:endParaRPr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254" y="2385019"/>
            <a:ext cx="6379888" cy="42532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4739" y="3913414"/>
            <a:ext cx="20963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Example fit projections in low q</a:t>
            </a:r>
            <a:r>
              <a:rPr lang="en-GB" sz="2000" baseline="30000" dirty="0" smtClean="0">
                <a:solidFill>
                  <a:srgbClr val="000099"/>
                </a:solidFill>
                <a:latin typeface="+mj-lt"/>
              </a:rPr>
              <a:t>2</a:t>
            </a:r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 bin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10738" y="2143783"/>
            <a:ext cx="187282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1600" dirty="0">
                <a:solidFill>
                  <a:srgbClr val="000099"/>
                </a:solidFill>
                <a:latin typeface="Arial"/>
              </a:rPr>
              <a:t>JHEP02(2016)104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29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7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Searches for New Physics in Flavour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14469" y="3045409"/>
            <a:ext cx="8466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200" dirty="0" smtClean="0">
                <a:solidFill>
                  <a:srgbClr val="000000"/>
                </a:solidFill>
                <a:latin typeface="Arial"/>
              </a:rPr>
              <a:t>Flavour physics: Search for new heavy particles </a:t>
            </a:r>
            <a:br>
              <a:rPr lang="en-GB" sz="2200" dirty="0" smtClean="0">
                <a:solidFill>
                  <a:srgbClr val="000000"/>
                </a:solidFill>
                <a:latin typeface="Arial"/>
              </a:rPr>
            </a:br>
            <a:r>
              <a:rPr lang="en-GB" sz="2200" dirty="0" smtClean="0">
                <a:solidFill>
                  <a:srgbClr val="000000"/>
                </a:solidFill>
                <a:latin typeface="Arial"/>
              </a:rPr>
              <a:t>in precision measurements of quantum effects</a:t>
            </a:r>
            <a:endParaRPr lang="en-GB" sz="22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837" t="49191" r="13925" b="30127"/>
          <a:stretch/>
        </p:blipFill>
        <p:spPr>
          <a:xfrm>
            <a:off x="500667" y="4151101"/>
            <a:ext cx="3432635" cy="1467613"/>
          </a:xfrm>
        </p:spPr>
      </p:pic>
      <p:sp>
        <p:nvSpPr>
          <p:cNvPr id="16" name="Oval 15"/>
          <p:cNvSpPr/>
          <p:nvPr/>
        </p:nvSpPr>
        <p:spPr>
          <a:xfrm>
            <a:off x="2155743" y="4269766"/>
            <a:ext cx="1167220" cy="5042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137067" y="4381828"/>
            <a:ext cx="354837" cy="25214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81347" y="4393502"/>
            <a:ext cx="712587" cy="78834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469279" y="4033789"/>
            <a:ext cx="697244" cy="356795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175659" y="4307881"/>
            <a:ext cx="520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00FF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sz="2000" baseline="30000" dirty="0">
                <a:solidFill>
                  <a:srgbClr val="0000FF"/>
                </a:solidFill>
                <a:latin typeface="Brush Script MT Italic"/>
                <a:cs typeface="Brush Script MT Italic"/>
                <a:sym typeface="Wingdings"/>
              </a:rPr>
              <a:t>-</a:t>
            </a:r>
            <a:endParaRPr lang="en-GB" sz="2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81864" y="3793324"/>
            <a:ext cx="520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sz="2000" baseline="30000" dirty="0" smtClean="0">
                <a:solidFill>
                  <a:srgbClr val="0000FF"/>
                </a:solidFill>
                <a:latin typeface="Brush Script MT Italic"/>
                <a:cs typeface="Brush Script MT Italic"/>
                <a:sym typeface="Wingdings"/>
              </a:rPr>
              <a:t>+</a:t>
            </a:r>
            <a:endParaRPr lang="en-GB" sz="2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863611" y="4274470"/>
            <a:ext cx="254000" cy="30655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ounded Rectangle 22"/>
          <p:cNvSpPr/>
          <p:nvPr/>
        </p:nvSpPr>
        <p:spPr>
          <a:xfrm>
            <a:off x="1858357" y="4917352"/>
            <a:ext cx="268015" cy="30655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1189198" y="4397091"/>
            <a:ext cx="70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FF0000"/>
                </a:solidFill>
                <a:latin typeface="Times"/>
                <a:cs typeface="Times"/>
              </a:rPr>
              <a:t>W</a:t>
            </a:r>
            <a:r>
              <a:rPr lang="en-GB" sz="1800" baseline="30000" dirty="0" smtClean="0">
                <a:solidFill>
                  <a:srgbClr val="FF0000"/>
                </a:solidFill>
                <a:latin typeface="Times"/>
                <a:cs typeface="Times"/>
              </a:rPr>
              <a:t>±</a:t>
            </a:r>
            <a:endParaRPr lang="en-GB" sz="1800" dirty="0" smtClean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823321" y="4269215"/>
            <a:ext cx="70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FF0000"/>
                </a:solidFill>
                <a:latin typeface="Times"/>
                <a:cs typeface="Times"/>
              </a:rPr>
              <a:t>Z</a:t>
            </a:r>
            <a:r>
              <a:rPr lang="en-GB" sz="1800" baseline="30000" dirty="0" smtClean="0">
                <a:solidFill>
                  <a:srgbClr val="FF0000"/>
                </a:solidFill>
                <a:latin typeface="Times"/>
                <a:cs typeface="Times"/>
              </a:rPr>
              <a:t>0</a:t>
            </a:r>
            <a:endParaRPr lang="en-GB" sz="1800" dirty="0" smtClean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42893" y="4885821"/>
            <a:ext cx="70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</a:p>
        </p:txBody>
      </p:sp>
      <p:pic>
        <p:nvPicPr>
          <p:cNvPr id="27" name="Content Placeholder 6"/>
          <p:cNvPicPr>
            <a:picLocks noChangeAspect="1"/>
          </p:cNvPicPr>
          <p:nvPr/>
        </p:nvPicPr>
        <p:blipFill rotWithShape="1">
          <a:blip r:embed="rId2"/>
          <a:srcRect l="50837" t="49191" r="13925" b="30127"/>
          <a:stretch/>
        </p:blipFill>
        <p:spPr bwMode="auto">
          <a:xfrm>
            <a:off x="4655757" y="4154604"/>
            <a:ext cx="3432635" cy="146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Oval 27"/>
          <p:cNvSpPr/>
          <p:nvPr/>
        </p:nvSpPr>
        <p:spPr>
          <a:xfrm>
            <a:off x="6310833" y="4273269"/>
            <a:ext cx="1167220" cy="5042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6292156" y="4385330"/>
            <a:ext cx="354837" cy="25214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636437" y="4397005"/>
            <a:ext cx="712587" cy="78834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624369" y="4037293"/>
            <a:ext cx="697244" cy="356795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330749" y="4311384"/>
            <a:ext cx="520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00FF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sz="2000" baseline="30000" dirty="0">
                <a:solidFill>
                  <a:srgbClr val="0000FF"/>
                </a:solidFill>
                <a:latin typeface="Brush Script MT Italic"/>
                <a:cs typeface="Brush Script MT Italic"/>
                <a:sym typeface="Wingdings"/>
              </a:rPr>
              <a:t>-</a:t>
            </a:r>
            <a:endParaRPr lang="en-GB" sz="2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36953" y="3796827"/>
            <a:ext cx="520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sz="2000" baseline="30000" dirty="0" smtClean="0">
                <a:solidFill>
                  <a:srgbClr val="0000FF"/>
                </a:solidFill>
                <a:latin typeface="Brush Script MT Italic"/>
                <a:cs typeface="Brush Script MT Italic"/>
                <a:sym typeface="Wingdings"/>
              </a:rPr>
              <a:t>+</a:t>
            </a:r>
            <a:endParaRPr lang="en-GB" sz="2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018701" y="4277973"/>
            <a:ext cx="254000" cy="30655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ounded Rectangle 34"/>
          <p:cNvSpPr/>
          <p:nvPr/>
        </p:nvSpPr>
        <p:spPr>
          <a:xfrm>
            <a:off x="6013446" y="4920855"/>
            <a:ext cx="268015" cy="30655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/>
          <p:cNvSpPr txBox="1"/>
          <p:nvPr/>
        </p:nvSpPr>
        <p:spPr>
          <a:xfrm>
            <a:off x="5344289" y="4400594"/>
            <a:ext cx="70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FF0000"/>
                </a:solidFill>
                <a:latin typeface="Times"/>
                <a:cs typeface="Times"/>
              </a:rPr>
              <a:t>W</a:t>
            </a:r>
            <a:r>
              <a:rPr lang="en-GB" sz="1800" baseline="30000" dirty="0" smtClean="0">
                <a:solidFill>
                  <a:srgbClr val="FF0000"/>
                </a:solidFill>
                <a:latin typeface="Times"/>
                <a:cs typeface="Times"/>
              </a:rPr>
              <a:t>±</a:t>
            </a:r>
            <a:endParaRPr lang="en-GB" sz="1800" dirty="0" smtClean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978410" y="4272718"/>
            <a:ext cx="70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FF0000"/>
                </a:solidFill>
                <a:latin typeface="Times"/>
                <a:cs typeface="Times"/>
              </a:rPr>
              <a:t>Z</a:t>
            </a:r>
            <a:r>
              <a:rPr lang="en-GB" sz="1800" baseline="30000" dirty="0" smtClean="0">
                <a:solidFill>
                  <a:srgbClr val="FF0000"/>
                </a:solidFill>
                <a:latin typeface="Times"/>
                <a:cs typeface="Times"/>
              </a:rPr>
              <a:t>0</a:t>
            </a:r>
            <a:endParaRPr lang="en-GB" sz="1800" dirty="0" smtClean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97982" y="4889324"/>
            <a:ext cx="70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</a:p>
        </p:txBody>
      </p:sp>
      <p:sp>
        <p:nvSpPr>
          <p:cNvPr id="10" name="Oval 9"/>
          <p:cNvSpPr/>
          <p:nvPr/>
        </p:nvSpPr>
        <p:spPr>
          <a:xfrm>
            <a:off x="5336666" y="4300746"/>
            <a:ext cx="1624463" cy="1159411"/>
          </a:xfrm>
          <a:prstGeom prst="ellipse">
            <a:avLst/>
          </a:prstGeom>
          <a:solidFill>
            <a:srgbClr val="82C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4" name="Rectangle 3"/>
          <p:cNvSpPr/>
          <p:nvPr/>
        </p:nvSpPr>
        <p:spPr>
          <a:xfrm>
            <a:off x="5391000" y="4584469"/>
            <a:ext cx="157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b="1" dirty="0">
                <a:solidFill>
                  <a:srgbClr val="FFFFFF"/>
                </a:solidFill>
                <a:latin typeface="Arial"/>
                <a:cs typeface="+mn-cs"/>
              </a:rPr>
              <a:t>New </a:t>
            </a:r>
            <a:r>
              <a:rPr lang="en-GB" sz="1400" b="1" dirty="0" smtClean="0">
                <a:solidFill>
                  <a:srgbClr val="FFFFFF"/>
                </a:solidFill>
                <a:latin typeface="Arial"/>
                <a:cs typeface="+mn-cs"/>
              </a:rPr>
              <a:t/>
            </a:r>
            <a:br>
              <a:rPr lang="en-GB" sz="1400" b="1" dirty="0" smtClean="0">
                <a:solidFill>
                  <a:srgbClr val="FFFFFF"/>
                </a:solidFill>
                <a:latin typeface="Arial"/>
                <a:cs typeface="+mn-cs"/>
              </a:rPr>
            </a:br>
            <a:r>
              <a:rPr lang="en-GB" sz="1400" b="1" dirty="0" smtClean="0">
                <a:solidFill>
                  <a:srgbClr val="FFFFFF"/>
                </a:solidFill>
                <a:latin typeface="Arial"/>
                <a:cs typeface="+mn-cs"/>
              </a:rPr>
              <a:t>particles</a:t>
            </a:r>
            <a:endParaRPr lang="en-GB" sz="1400" b="1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754327"/>
            <a:ext cx="9051189" cy="1240010"/>
            <a:chOff x="0" y="976249"/>
            <a:chExt cx="9051189" cy="1240010"/>
          </a:xfrm>
        </p:grpSpPr>
        <p:cxnSp>
          <p:nvCxnSpPr>
            <p:cNvPr id="66" name="Straight Arrow Connector 65"/>
            <p:cNvCxnSpPr/>
            <p:nvPr/>
          </p:nvCxnSpPr>
          <p:spPr>
            <a:xfrm>
              <a:off x="141713" y="1424041"/>
              <a:ext cx="8909476" cy="0"/>
            </a:xfrm>
            <a:prstGeom prst="straightConnector1">
              <a:avLst/>
            </a:prstGeom>
            <a:ln>
              <a:solidFill>
                <a:srgbClr val="292929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3"/>
            <a:srcRect l="73617" t="1113" r="3955" b="63011"/>
            <a:stretch/>
          </p:blipFill>
          <p:spPr>
            <a:xfrm>
              <a:off x="158635" y="1321121"/>
              <a:ext cx="455041" cy="128589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3"/>
            <a:srcRect l="4207" t="5419" r="4893" b="62222"/>
            <a:stretch/>
          </p:blipFill>
          <p:spPr>
            <a:xfrm>
              <a:off x="616979" y="1335172"/>
              <a:ext cx="1844285" cy="115986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/>
            <a:srcRect l="4208" t="5420" r="4478" b="61707"/>
            <a:stretch/>
          </p:blipFill>
          <p:spPr>
            <a:xfrm>
              <a:off x="2482418" y="1336612"/>
              <a:ext cx="1852687" cy="117828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3"/>
            <a:srcRect l="4208" t="5419" r="4387" b="61195"/>
            <a:stretch/>
          </p:blipFill>
          <p:spPr>
            <a:xfrm>
              <a:off x="4347856" y="1338052"/>
              <a:ext cx="1854527" cy="119669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3"/>
            <a:srcRect l="4208" t="5419" b="63012"/>
            <a:stretch/>
          </p:blipFill>
          <p:spPr>
            <a:xfrm>
              <a:off x="6210013" y="1336210"/>
              <a:ext cx="1943535" cy="113154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2024844" y="979424"/>
              <a:ext cx="9611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+mj-lt"/>
                </a:rPr>
                <a:t>100GeV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715893" y="976249"/>
              <a:ext cx="765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+mj-lt"/>
                </a:rPr>
                <a:t>100TeV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52274" y="976249"/>
              <a:ext cx="765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+mj-lt"/>
                </a:rPr>
                <a:t>10TeV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983659" y="982890"/>
              <a:ext cx="765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+mj-lt"/>
                </a:rPr>
                <a:t>1TeV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59819" y="979424"/>
              <a:ext cx="96114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latin typeface="+mj-lt"/>
                </a:rPr>
                <a:t>10GeV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V="1">
              <a:off x="2640675" y="1426146"/>
              <a:ext cx="0" cy="238650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1841915" y="1838723"/>
              <a:ext cx="9745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 smtClean="0">
                  <a:solidFill>
                    <a:srgbClr val="000000"/>
                  </a:solidFill>
                  <a:latin typeface="Times"/>
                  <a:cs typeface="Times"/>
                </a:rPr>
                <a:t>W</a:t>
              </a:r>
              <a:r>
                <a:rPr lang="en-GB" sz="1800" baseline="30000" dirty="0" smtClean="0">
                  <a:solidFill>
                    <a:srgbClr val="000000"/>
                  </a:solidFill>
                  <a:latin typeface="Times"/>
                  <a:cs typeface="Times"/>
                </a:rPr>
                <a:t>±</a:t>
              </a:r>
              <a:r>
                <a:rPr lang="en-GB" sz="1800" dirty="0" smtClean="0">
                  <a:solidFill>
                    <a:srgbClr val="000000"/>
                  </a:solidFill>
                  <a:latin typeface="Times"/>
                  <a:cs typeface="Times"/>
                </a:rPr>
                <a:t>, Z</a:t>
              </a:r>
              <a:r>
                <a:rPr lang="en-GB" sz="1800" baseline="30000" dirty="0" smtClean="0">
                  <a:solidFill>
                    <a:srgbClr val="000000"/>
                  </a:solidFill>
                  <a:latin typeface="Times"/>
                  <a:cs typeface="Times"/>
                </a:rPr>
                <a:t>0</a:t>
              </a:r>
              <a:endParaRPr lang="en-GB" sz="1800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cxnSp>
          <p:nvCxnSpPr>
            <p:cNvPr id="80" name="Straight Arrow Connector 79"/>
            <p:cNvCxnSpPr/>
            <p:nvPr/>
          </p:nvCxnSpPr>
          <p:spPr>
            <a:xfrm flipH="1" flipV="1">
              <a:off x="2367195" y="1453999"/>
              <a:ext cx="1034" cy="376039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2930564" y="1452899"/>
              <a:ext cx="0" cy="481102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2807236" y="1846927"/>
              <a:ext cx="255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 smtClean="0">
                  <a:solidFill>
                    <a:srgbClr val="000000"/>
                  </a:solidFill>
                  <a:latin typeface="Times"/>
                  <a:cs typeface="Times"/>
                </a:rPr>
                <a:t>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0" y="1768333"/>
              <a:ext cx="2557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>
                  <a:solidFill>
                    <a:srgbClr val="000000"/>
                  </a:solidFill>
                  <a:latin typeface="Times"/>
                  <a:cs typeface="Times"/>
                </a:rPr>
                <a:t>b</a:t>
              </a:r>
              <a:endParaRPr lang="en-GB" sz="1800" dirty="0" smtClean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 flipV="1">
              <a:off x="128474" y="1461769"/>
              <a:ext cx="0" cy="385579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2381219" y="1592692"/>
              <a:ext cx="540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H</a:t>
              </a:r>
              <a:r>
                <a:rPr lang="en-GB" sz="1800" baseline="30000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0</a:t>
              </a:r>
              <a:endParaRPr lang="en-GB" sz="1800" dirty="0" smtClean="0">
                <a:solidFill>
                  <a:srgbClr val="0000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55" name="Left Arrow 54"/>
          <p:cNvSpPr/>
          <p:nvPr/>
        </p:nvSpPr>
        <p:spPr>
          <a:xfrm flipH="1">
            <a:off x="122551" y="1976149"/>
            <a:ext cx="5521371" cy="545486"/>
          </a:xfrm>
          <a:prstGeom prst="leftArrow">
            <a:avLst/>
          </a:prstGeom>
          <a:gradFill flip="none" rotWithShape="1">
            <a:gsLst>
              <a:gs pos="90000">
                <a:schemeClr val="accent3">
                  <a:lumMod val="50000"/>
                </a:schemeClr>
              </a:gs>
              <a:gs pos="100000">
                <a:srgbClr val="FFFFFF"/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/>
              <a:t>Particles produced at LHC</a:t>
            </a:r>
            <a:endParaRPr lang="en-GB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3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506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939"/>
          <a:stretch/>
        </p:blipFill>
        <p:spPr>
          <a:xfrm>
            <a:off x="332601" y="776140"/>
            <a:ext cx="8183993" cy="28616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4567" y="3738276"/>
            <a:ext cx="39894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99"/>
                </a:solidFill>
                <a:latin typeface="+mj-lt"/>
              </a:rPr>
              <a:t>References:</a:t>
            </a:r>
          </a:p>
          <a:p>
            <a:r>
              <a:rPr lang="en-US" sz="1600" dirty="0" smtClean="0">
                <a:solidFill>
                  <a:srgbClr val="000099"/>
                </a:solidFill>
                <a:latin typeface="+mj-lt"/>
              </a:rPr>
              <a:t>LHCb </a:t>
            </a:r>
            <a:r>
              <a:rPr lang="en-US" sz="1600" dirty="0">
                <a:solidFill>
                  <a:srgbClr val="000099"/>
                </a:solidFill>
                <a:latin typeface="+mj-lt"/>
              </a:rPr>
              <a:t>[JHEP 02 (2016) 104] ,</a:t>
            </a:r>
          </a:p>
          <a:p>
            <a:r>
              <a:rPr lang="en-US" sz="1600" dirty="0">
                <a:solidFill>
                  <a:srgbClr val="000099"/>
                </a:solidFill>
                <a:latin typeface="+mj-lt"/>
              </a:rPr>
              <a:t>CMS [PLB 753 (2016) 424]  </a:t>
            </a:r>
            <a:endParaRPr lang="en-US" sz="1600" dirty="0" smtClean="0">
              <a:solidFill>
                <a:srgbClr val="000099"/>
              </a:solidFill>
              <a:latin typeface="+mj-lt"/>
            </a:endParaRPr>
          </a:p>
          <a:p>
            <a:r>
              <a:rPr lang="en-US" sz="1600" dirty="0" err="1" smtClean="0">
                <a:solidFill>
                  <a:srgbClr val="000099"/>
                </a:solidFill>
                <a:latin typeface="+mj-lt"/>
              </a:rPr>
              <a:t>BaBar</a:t>
            </a:r>
            <a:r>
              <a:rPr lang="en-US" sz="16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1600" dirty="0">
                <a:solidFill>
                  <a:srgbClr val="000099"/>
                </a:solidFill>
                <a:latin typeface="+mj-lt"/>
              </a:rPr>
              <a:t>[arXiv:</a:t>
            </a:r>
            <a:r>
              <a:rPr lang="en-US" sz="1600" dirty="0" smtClean="0">
                <a:solidFill>
                  <a:srgbClr val="000099"/>
                </a:solidFill>
                <a:latin typeface="+mj-lt"/>
              </a:rPr>
              <a:t>1508.07960]</a:t>
            </a:r>
          </a:p>
          <a:p>
            <a:r>
              <a:rPr lang="en-US" sz="1600" dirty="0" smtClean="0">
                <a:solidFill>
                  <a:srgbClr val="000099"/>
                </a:solidFill>
                <a:latin typeface="+mj-lt"/>
              </a:rPr>
              <a:t>CDF </a:t>
            </a:r>
            <a:r>
              <a:rPr lang="en-US" sz="1600" dirty="0">
                <a:solidFill>
                  <a:srgbClr val="000099"/>
                </a:solidFill>
                <a:latin typeface="+mj-lt"/>
              </a:rPr>
              <a:t>[PRL 108 (2012) 081807] </a:t>
            </a:r>
            <a:endParaRPr lang="en-US" sz="1600" dirty="0" smtClean="0">
              <a:solidFill>
                <a:srgbClr val="000099"/>
              </a:solidFill>
              <a:latin typeface="+mj-lt"/>
            </a:endParaRPr>
          </a:p>
          <a:p>
            <a:r>
              <a:rPr lang="en-US" sz="1600" dirty="0" smtClean="0">
                <a:solidFill>
                  <a:srgbClr val="000099"/>
                </a:solidFill>
                <a:latin typeface="+mj-lt"/>
              </a:rPr>
              <a:t>Belle </a:t>
            </a:r>
            <a:r>
              <a:rPr lang="en-US" sz="1600" dirty="0">
                <a:solidFill>
                  <a:srgbClr val="000099"/>
                </a:solidFill>
                <a:latin typeface="+mj-lt"/>
              </a:rPr>
              <a:t>[PRL 103 (2009) 171801].</a:t>
            </a:r>
            <a:endParaRPr lang="en-GB" sz="1600" dirty="0" err="1" smtClean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30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858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Puzzling deviations: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baseline="30000" dirty="0">
                <a:latin typeface="Times New Roman"/>
                <a:cs typeface="Times New Roman"/>
              </a:rPr>
              <a:t>0 </a:t>
            </a:r>
            <a:r>
              <a:rPr lang="en-GB" dirty="0">
                <a:latin typeface="Times New Roman"/>
                <a:cs typeface="Times New Roman"/>
              </a:rPr>
              <a:t>→ K</a:t>
            </a:r>
            <a:r>
              <a:rPr lang="en-GB" baseline="30000" dirty="0">
                <a:latin typeface="Times New Roman"/>
                <a:cs typeface="Times New Roman"/>
              </a:rPr>
              <a:t>*0 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-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2013, LHCb has observed a deviation in angular observables in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baseline="30000" dirty="0">
                <a:latin typeface="Times New Roman"/>
                <a:cs typeface="Times New Roman"/>
              </a:rPr>
              <a:t>0 </a:t>
            </a:r>
            <a:r>
              <a:rPr lang="en-GB" dirty="0">
                <a:latin typeface="Times New Roman"/>
                <a:cs typeface="Times New Roman"/>
              </a:rPr>
              <a:t>→ K</a:t>
            </a:r>
            <a:r>
              <a:rPr lang="en-GB" baseline="30000" dirty="0">
                <a:latin typeface="Times New Roman"/>
                <a:cs typeface="Times New Roman"/>
              </a:rPr>
              <a:t>*0 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- </a:t>
            </a:r>
            <a:r>
              <a:rPr lang="en-GB" dirty="0" smtClean="0"/>
              <a:t>decays</a:t>
            </a:r>
          </a:p>
          <a:p>
            <a:pPr lvl="4"/>
            <a:endParaRPr lang="en-GB" dirty="0" smtClean="0"/>
          </a:p>
          <a:p>
            <a:pPr lvl="2"/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3944" t="6086" b="19409"/>
          <a:stretch/>
        </p:blipFill>
        <p:spPr>
          <a:xfrm>
            <a:off x="119634" y="1895660"/>
            <a:ext cx="4211370" cy="33404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7645" y="1858851"/>
            <a:ext cx="2558342" cy="248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27669" r="53000" b="-1"/>
          <a:stretch/>
        </p:blipFill>
        <p:spPr>
          <a:xfrm>
            <a:off x="0" y="1780054"/>
            <a:ext cx="4509307" cy="344315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11064" y="2834301"/>
            <a:ext cx="1656480" cy="1868063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31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7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Puzzling deviations: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baseline="30000" dirty="0">
                <a:latin typeface="Times New Roman"/>
                <a:cs typeface="Times New Roman"/>
              </a:rPr>
              <a:t>0 </a:t>
            </a:r>
            <a:r>
              <a:rPr lang="en-GB" dirty="0">
                <a:latin typeface="Times New Roman"/>
                <a:cs typeface="Times New Roman"/>
              </a:rPr>
              <a:t>→ K</a:t>
            </a:r>
            <a:r>
              <a:rPr lang="en-GB" baseline="30000" dirty="0">
                <a:latin typeface="Times New Roman"/>
                <a:cs typeface="Times New Roman"/>
              </a:rPr>
              <a:t>*0 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-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2013, LHCb has observed a deviation in angular observables in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baseline="30000" dirty="0">
                <a:latin typeface="Times New Roman"/>
                <a:cs typeface="Times New Roman"/>
              </a:rPr>
              <a:t>0 </a:t>
            </a:r>
            <a:r>
              <a:rPr lang="en-GB" dirty="0">
                <a:latin typeface="Times New Roman"/>
                <a:cs typeface="Times New Roman"/>
              </a:rPr>
              <a:t>→ K</a:t>
            </a:r>
            <a:r>
              <a:rPr lang="en-GB" baseline="30000" dirty="0">
                <a:latin typeface="Times New Roman"/>
                <a:cs typeface="Times New Roman"/>
              </a:rPr>
              <a:t>*0 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- </a:t>
            </a:r>
            <a:r>
              <a:rPr lang="en-GB" dirty="0" smtClean="0"/>
              <a:t>decays</a:t>
            </a:r>
          </a:p>
          <a:p>
            <a:pPr lvl="4"/>
            <a:endParaRPr lang="en-GB" dirty="0" smtClean="0"/>
          </a:p>
          <a:p>
            <a:pPr lvl="2"/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Full Run 1 analysis confirms effect</a:t>
            </a:r>
          </a:p>
          <a:p>
            <a:pPr lvl="4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3944" t="6086" b="19409"/>
          <a:stretch/>
        </p:blipFill>
        <p:spPr>
          <a:xfrm>
            <a:off x="119634" y="1895660"/>
            <a:ext cx="4211370" cy="33404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7645" y="1858851"/>
            <a:ext cx="2558342" cy="248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27669" r="53000" b="-1"/>
          <a:stretch/>
        </p:blipFill>
        <p:spPr>
          <a:xfrm>
            <a:off x="0" y="1780054"/>
            <a:ext cx="4509307" cy="344315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11064" y="2834301"/>
            <a:ext cx="1656480" cy="1868063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087" y="2121288"/>
            <a:ext cx="4609669" cy="291365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397842" y="3059147"/>
            <a:ext cx="1656480" cy="1868063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32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2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Puzzling deviations: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baseline="30000" dirty="0">
                <a:latin typeface="Times New Roman"/>
                <a:cs typeface="Times New Roman"/>
              </a:rPr>
              <a:t>0 </a:t>
            </a:r>
            <a:r>
              <a:rPr lang="en-GB" dirty="0">
                <a:latin typeface="Times New Roman"/>
                <a:cs typeface="Times New Roman"/>
              </a:rPr>
              <a:t>→ K</a:t>
            </a:r>
            <a:r>
              <a:rPr lang="en-GB" baseline="30000" dirty="0">
                <a:latin typeface="Times New Roman"/>
                <a:cs typeface="Times New Roman"/>
              </a:rPr>
              <a:t>*0 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-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2013, LHCb has observed a deviation in angular observables in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baseline="30000" dirty="0">
                <a:latin typeface="Times New Roman"/>
                <a:cs typeface="Times New Roman"/>
              </a:rPr>
              <a:t>0 </a:t>
            </a:r>
            <a:r>
              <a:rPr lang="en-GB" dirty="0">
                <a:latin typeface="Times New Roman"/>
                <a:cs typeface="Times New Roman"/>
              </a:rPr>
              <a:t>→ K</a:t>
            </a:r>
            <a:r>
              <a:rPr lang="en-GB" baseline="30000" dirty="0">
                <a:latin typeface="Times New Roman"/>
                <a:cs typeface="Times New Roman"/>
              </a:rPr>
              <a:t>*0 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- </a:t>
            </a:r>
            <a:r>
              <a:rPr lang="en-GB" dirty="0" smtClean="0"/>
              <a:t>decays</a:t>
            </a:r>
          </a:p>
          <a:p>
            <a:pPr lvl="4"/>
            <a:endParaRPr lang="en-GB" dirty="0" smtClean="0"/>
          </a:p>
          <a:p>
            <a:pPr lvl="2"/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Full Run 1 analysis confirms effect</a:t>
            </a:r>
          </a:p>
          <a:p>
            <a:pPr lvl="4"/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3944" t="6086" b="19409"/>
          <a:stretch/>
        </p:blipFill>
        <p:spPr>
          <a:xfrm>
            <a:off x="119634" y="1895660"/>
            <a:ext cx="4211370" cy="33404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7645" y="1858851"/>
            <a:ext cx="2558342" cy="248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27669" r="53000" b="-1"/>
          <a:stretch/>
        </p:blipFill>
        <p:spPr>
          <a:xfrm>
            <a:off x="0" y="1780054"/>
            <a:ext cx="4509307" cy="344315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11064" y="2834301"/>
            <a:ext cx="1656480" cy="1868063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087" y="2121288"/>
            <a:ext cx="4609669" cy="291365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397842" y="3059147"/>
            <a:ext cx="1656480" cy="1868063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704" y="713813"/>
            <a:ext cx="9069296" cy="5353598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598" t="2638" r="5030" b="3861"/>
          <a:stretch/>
        </p:blipFill>
        <p:spPr>
          <a:xfrm>
            <a:off x="1875905" y="2108238"/>
            <a:ext cx="5577913" cy="3660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01597" y="1577030"/>
            <a:ext cx="5976335" cy="406708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82C12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Belle still has a word to say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718197" y="2041838"/>
            <a:ext cx="5943132" cy="3793168"/>
          </a:xfrm>
          <a:prstGeom prst="rect">
            <a:avLst/>
          </a:prstGeom>
          <a:noFill/>
          <a:ln w="38100" cmpd="sng">
            <a:solidFill>
              <a:srgbClr val="82C1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33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578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Puzzling deviations: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baseline="30000" dirty="0">
                <a:latin typeface="Times New Roman"/>
                <a:cs typeface="Times New Roman"/>
              </a:rPr>
              <a:t>0 </a:t>
            </a:r>
            <a:r>
              <a:rPr lang="en-GB" dirty="0">
                <a:latin typeface="Times New Roman"/>
                <a:cs typeface="Times New Roman"/>
              </a:rPr>
              <a:t>→ K</a:t>
            </a:r>
            <a:r>
              <a:rPr lang="en-GB" baseline="30000" dirty="0">
                <a:latin typeface="Times New Roman"/>
                <a:cs typeface="Times New Roman"/>
              </a:rPr>
              <a:t>*0 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-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13" y="882150"/>
            <a:ext cx="8642350" cy="5683269"/>
          </a:xfrm>
        </p:spPr>
        <p:txBody>
          <a:bodyPr/>
          <a:lstStyle/>
          <a:p>
            <a:r>
              <a:rPr lang="en-GB" dirty="0"/>
              <a:t>2013, LHCb has observed a deviation in angular observables in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baseline="30000" dirty="0">
                <a:latin typeface="Times New Roman"/>
                <a:cs typeface="Times New Roman"/>
              </a:rPr>
              <a:t>0 </a:t>
            </a:r>
            <a:r>
              <a:rPr lang="en-GB" dirty="0">
                <a:latin typeface="Times New Roman"/>
                <a:cs typeface="Times New Roman"/>
              </a:rPr>
              <a:t>→ K</a:t>
            </a:r>
            <a:r>
              <a:rPr lang="en-GB" baseline="30000" dirty="0">
                <a:latin typeface="Times New Roman"/>
                <a:cs typeface="Times New Roman"/>
              </a:rPr>
              <a:t>*0 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m</a:t>
            </a:r>
            <a:r>
              <a:rPr lang="en-GB" baseline="30000" dirty="0">
                <a:latin typeface="Symbol" charset="2"/>
                <a:cs typeface="Symbol" charset="2"/>
              </a:rPr>
              <a:t>- </a:t>
            </a:r>
            <a:r>
              <a:rPr lang="en-GB" dirty="0" smtClean="0"/>
              <a:t>decays</a:t>
            </a:r>
          </a:p>
          <a:p>
            <a:pPr lvl="4"/>
            <a:endParaRPr lang="en-GB" dirty="0" smtClean="0"/>
          </a:p>
          <a:p>
            <a:pPr lvl="2"/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Full Run 1 analysis confirms effect</a:t>
            </a:r>
          </a:p>
          <a:p>
            <a:pPr marL="0" indent="0">
              <a:buNone/>
            </a:pPr>
            <a:endParaRPr lang="en-GB" sz="2000" dirty="0" smtClean="0"/>
          </a:p>
          <a:p>
            <a:pPr marL="0" indent="0">
              <a:buNone/>
            </a:pPr>
            <a:r>
              <a:rPr lang="en-GB" sz="2000" dirty="0" smtClean="0"/>
              <a:t>Situation </a:t>
            </a:r>
            <a:r>
              <a:rPr lang="en-GB" sz="2000" dirty="0"/>
              <a:t>unclear…. If real, expect discrepancies in </a:t>
            </a:r>
            <a:r>
              <a:rPr lang="en-GB" sz="2000" b="1" dirty="0" smtClean="0">
                <a:solidFill>
                  <a:srgbClr val="008000"/>
                </a:solidFill>
              </a:rPr>
              <a:t>other </a:t>
            </a:r>
            <a:r>
              <a:rPr lang="en-GB" sz="2000" b="1" dirty="0">
                <a:solidFill>
                  <a:srgbClr val="008000"/>
                </a:solidFill>
                <a:latin typeface="Times New Roman"/>
                <a:cs typeface="Times New Roman"/>
              </a:rPr>
              <a:t>b</a:t>
            </a:r>
            <a:r>
              <a:rPr lang="en-GB" sz="2000" b="1" baseline="30000" dirty="0">
                <a:solidFill>
                  <a:srgbClr val="008000"/>
                </a:solidFill>
                <a:latin typeface="Times New Roman"/>
                <a:cs typeface="Times New Roman"/>
              </a:rPr>
              <a:t> </a:t>
            </a:r>
            <a:r>
              <a:rPr lang="en-GB" sz="2000" b="1" dirty="0">
                <a:solidFill>
                  <a:srgbClr val="008000"/>
                </a:solidFill>
                <a:latin typeface="Times New Roman"/>
                <a:cs typeface="Times New Roman"/>
              </a:rPr>
              <a:t>→ s</a:t>
            </a:r>
            <a:r>
              <a:rPr lang="en-GB" sz="2000" b="1" baseline="30000" dirty="0">
                <a:solidFill>
                  <a:srgbClr val="008000"/>
                </a:solidFill>
                <a:latin typeface="Times New Roman"/>
                <a:cs typeface="Times New Roman"/>
              </a:rPr>
              <a:t>  </a:t>
            </a:r>
            <a:r>
              <a:rPr lang="en-GB" sz="2000" b="1" dirty="0">
                <a:solidFill>
                  <a:srgbClr val="008000"/>
                </a:solidFill>
              </a:rPr>
              <a:t>decays </a:t>
            </a:r>
            <a:r>
              <a:rPr lang="en-GB" sz="2000" dirty="0"/>
              <a:t>..</a:t>
            </a:r>
          </a:p>
          <a:p>
            <a:pPr marL="0" indent="0">
              <a:buNone/>
            </a:pPr>
            <a:endParaRPr lang="en-GB" dirty="0" smtClean="0"/>
          </a:p>
          <a:p>
            <a:pPr marL="1828800" lvl="4" indent="0">
              <a:buNone/>
            </a:pP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3944" t="6086" b="19409"/>
          <a:stretch/>
        </p:blipFill>
        <p:spPr>
          <a:xfrm>
            <a:off x="119634" y="1895660"/>
            <a:ext cx="4211370" cy="334042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97645" y="1858851"/>
            <a:ext cx="2558342" cy="2484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27669" r="53000" b="-1"/>
          <a:stretch/>
        </p:blipFill>
        <p:spPr>
          <a:xfrm>
            <a:off x="0" y="1780054"/>
            <a:ext cx="4509307" cy="344315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11064" y="2834301"/>
            <a:ext cx="1656480" cy="1868063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087" y="2121288"/>
            <a:ext cx="4609669" cy="291365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397842" y="3059147"/>
            <a:ext cx="1656480" cy="1868063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4704" y="763613"/>
            <a:ext cx="9069296" cy="5046493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1718197" y="1933935"/>
            <a:ext cx="5594513" cy="3901071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82C1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1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7680" t="2699" r="14996" b="14263"/>
          <a:stretch/>
        </p:blipFill>
        <p:spPr>
          <a:xfrm>
            <a:off x="1942309" y="1985813"/>
            <a:ext cx="4963677" cy="35275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0345" t="93482" r="15490" b="1438"/>
          <a:stretch/>
        </p:blipFill>
        <p:spPr>
          <a:xfrm>
            <a:off x="2025313" y="5519601"/>
            <a:ext cx="4673162" cy="2158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18198" y="1477428"/>
            <a:ext cx="5586211" cy="406708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82C12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… very recently ATLAS and CMS joined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34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44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Branching fractions of </a:t>
            </a:r>
            <a:r>
              <a:rPr lang="en-GB" dirty="0">
                <a:latin typeface="Times"/>
                <a:cs typeface="Times"/>
              </a:rPr>
              <a:t>b </a:t>
            </a:r>
            <a:r>
              <a:rPr lang="en-GB" dirty="0">
                <a:latin typeface="Times New Roman"/>
                <a:cs typeface="Times New Roman"/>
              </a:rPr>
              <a:t>→ </a:t>
            </a:r>
            <a:r>
              <a:rPr lang="en-GB" dirty="0">
                <a:latin typeface="Times"/>
                <a:cs typeface="Times"/>
                <a:sym typeface="Wingdings"/>
              </a:rPr>
              <a:t>s 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>
                <a:cs typeface="Arial" pitchFamily="34" charset="0"/>
              </a:rPr>
              <a:t>-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10" t="9987" r="662" b="13674"/>
          <a:stretch/>
        </p:blipFill>
        <p:spPr>
          <a:xfrm>
            <a:off x="89806" y="655712"/>
            <a:ext cx="8791692" cy="4233077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75846" y="4747687"/>
            <a:ext cx="8642350" cy="161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9pPr>
          </a:lstStyle>
          <a:p>
            <a:r>
              <a:rPr lang="en-GB" sz="2200" dirty="0" smtClean="0"/>
              <a:t>Analysis of large class of </a:t>
            </a:r>
            <a:r>
              <a:rPr lang="en-GB" sz="2200" dirty="0" smtClean="0">
                <a:latin typeface="Times"/>
                <a:cs typeface="Times"/>
              </a:rPr>
              <a:t>b </a:t>
            </a:r>
            <a:r>
              <a:rPr lang="en-GB" sz="2200" dirty="0" smtClean="0">
                <a:latin typeface="Times New Roman"/>
                <a:cs typeface="Times New Roman"/>
              </a:rPr>
              <a:t>→ </a:t>
            </a:r>
            <a:r>
              <a:rPr lang="en-GB" sz="2200" dirty="0" err="1" smtClean="0">
                <a:latin typeface="Times"/>
                <a:cs typeface="Times"/>
                <a:sym typeface="Wingdings"/>
              </a:rPr>
              <a:t>s,d</a:t>
            </a:r>
            <a:r>
              <a:rPr lang="en-GB" sz="2200" dirty="0" smtClean="0">
                <a:latin typeface="Times"/>
                <a:cs typeface="Times"/>
                <a:sym typeface="Wingdings"/>
              </a:rPr>
              <a:t> </a:t>
            </a:r>
            <a:r>
              <a:rPr lang="en-GB" sz="2200" dirty="0" smtClean="0">
                <a:latin typeface="Symbol" charset="2"/>
                <a:cs typeface="Symbol" charset="2"/>
              </a:rPr>
              <a:t>μ</a:t>
            </a:r>
            <a:r>
              <a:rPr lang="en-GB" sz="2200" baseline="30000" dirty="0" smtClean="0">
                <a:latin typeface="Symbol" charset="2"/>
                <a:cs typeface="Symbol" charset="2"/>
              </a:rPr>
              <a:t>+</a:t>
            </a:r>
            <a:r>
              <a:rPr lang="en-GB" sz="2200" dirty="0" smtClean="0">
                <a:latin typeface="Symbol" charset="2"/>
                <a:cs typeface="Symbol" charset="2"/>
              </a:rPr>
              <a:t>μ</a:t>
            </a:r>
            <a:r>
              <a:rPr lang="en-GB" sz="2200" baseline="30000" dirty="0" smtClean="0">
                <a:cs typeface="Arial" pitchFamily="34" charset="0"/>
              </a:rPr>
              <a:t>- </a:t>
            </a:r>
            <a:r>
              <a:rPr lang="en-GB" sz="2200" dirty="0" smtClean="0"/>
              <a:t>decays</a:t>
            </a:r>
          </a:p>
          <a:p>
            <a:pPr lvl="1"/>
            <a:r>
              <a:rPr lang="en-GB" dirty="0" smtClean="0"/>
              <a:t>Several tensions seen, but individual significance is moderate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  <a:sym typeface="Wingdings"/>
              </a:rPr>
              <a:t>Tendency to undershoot prediction of differential x-sections</a:t>
            </a:r>
            <a:br>
              <a:rPr lang="en-GB" dirty="0" smtClean="0">
                <a:solidFill>
                  <a:srgbClr val="000000"/>
                </a:solidFill>
                <a:sym typeface="Wingdings"/>
              </a:rPr>
            </a:br>
            <a:r>
              <a:rPr lang="en-GB" b="1" dirty="0" smtClean="0">
                <a:solidFill>
                  <a:srgbClr val="008000"/>
                </a:solidFill>
                <a:sym typeface="Wingdings"/>
              </a:rPr>
              <a:t> intriguing hint or TH issue in prediction?  </a:t>
            </a:r>
          </a:p>
          <a:p>
            <a:pPr marL="0" indent="0">
              <a:buNone/>
            </a:pPr>
            <a:r>
              <a:rPr lang="en-GB" b="1" dirty="0" smtClean="0">
                <a:solidFill>
                  <a:srgbClr val="008000"/>
                </a:solidFill>
                <a:sym typeface="Wingdings"/>
              </a:rPr>
              <a:t> We need cleaner tests … </a:t>
            </a:r>
            <a:br>
              <a:rPr lang="en-GB" b="1" dirty="0" smtClean="0">
                <a:solidFill>
                  <a:srgbClr val="008000"/>
                </a:solidFill>
                <a:sym typeface="Wingdings"/>
              </a:rPr>
            </a:br>
            <a:endParaRPr lang="en-GB" b="1" dirty="0" smtClean="0">
              <a:solidFill>
                <a:srgbClr val="008000"/>
              </a:solidFill>
              <a:sym typeface="Wingding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35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116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Lepton universality</a:t>
            </a:r>
            <a:endParaRPr lang="en-GB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69529" y="947833"/>
            <a:ext cx="8187722" cy="560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9pPr>
          </a:lstStyle>
          <a:p>
            <a:r>
              <a:rPr lang="en-GB" dirty="0" smtClean="0"/>
              <a:t>In the SM, leptons couple universal to W</a:t>
            </a:r>
            <a:r>
              <a:rPr lang="en-GB" baseline="30000" dirty="0" smtClean="0"/>
              <a:t>±</a:t>
            </a:r>
            <a:r>
              <a:rPr lang="en-GB" dirty="0" smtClean="0"/>
              <a:t> and Z</a:t>
            </a:r>
            <a:r>
              <a:rPr lang="en-GB" baseline="30000" dirty="0" smtClean="0"/>
              <a:t>0</a:t>
            </a:r>
            <a:br>
              <a:rPr lang="en-GB" baseline="30000" dirty="0" smtClean="0"/>
            </a:br>
            <a:r>
              <a:rPr lang="en-GB" dirty="0" smtClean="0">
                <a:sym typeface="Wingdings"/>
              </a:rPr>
              <a:t> test this in ratios of semileptonic decays</a:t>
            </a:r>
          </a:p>
          <a:p>
            <a:endParaRPr lang="en-GB" dirty="0">
              <a:sym typeface="Wingdings"/>
            </a:endParaRPr>
          </a:p>
          <a:p>
            <a:endParaRPr lang="en-GB" dirty="0" smtClean="0">
              <a:sym typeface="Wingdings"/>
            </a:endParaRPr>
          </a:p>
          <a:p>
            <a:endParaRPr lang="en-GB" dirty="0">
              <a:sym typeface="Wingdings"/>
            </a:endParaRPr>
          </a:p>
          <a:p>
            <a:endParaRPr lang="en-GB" dirty="0" smtClean="0">
              <a:sym typeface="Wingdings"/>
            </a:endParaRPr>
          </a:p>
          <a:p>
            <a:endParaRPr lang="en-GB" dirty="0">
              <a:sym typeface="Wingdings"/>
            </a:endParaRPr>
          </a:p>
          <a:p>
            <a:endParaRPr lang="en-GB" dirty="0" smtClean="0">
              <a:sym typeface="Wingdings"/>
            </a:endParaRPr>
          </a:p>
          <a:p>
            <a:endParaRPr lang="en-GB" dirty="0">
              <a:sym typeface="Wingdings"/>
            </a:endParaRPr>
          </a:p>
          <a:p>
            <a:endParaRPr lang="en-GB" dirty="0" smtClean="0">
              <a:sym typeface="Wingdings"/>
            </a:endParaRPr>
          </a:p>
          <a:p>
            <a:pPr lvl="4"/>
            <a:endParaRPr lang="en-GB" dirty="0" smtClean="0">
              <a:sym typeface="Wingdings"/>
            </a:endParaRPr>
          </a:p>
          <a:p>
            <a:r>
              <a:rPr lang="en-GB" dirty="0" smtClean="0">
                <a:sym typeface="Wingdings"/>
              </a:rPr>
              <a:t>Ratios differ from unity only by phase space</a:t>
            </a:r>
            <a:br>
              <a:rPr lang="en-GB" dirty="0" smtClean="0">
                <a:sym typeface="Wingdings"/>
              </a:rPr>
            </a:br>
            <a:r>
              <a:rPr lang="en-GB" dirty="0" smtClean="0">
                <a:sym typeface="Wingdings"/>
              </a:rPr>
              <a:t> hadronic uncertainties cancel in the ratio</a:t>
            </a:r>
            <a:endParaRPr lang="en-GB" dirty="0">
              <a:sym typeface="Wingdings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07569" y="1987693"/>
            <a:ext cx="3669212" cy="399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000" u="sng" dirty="0"/>
              <a:t>e</a:t>
            </a:r>
            <a:r>
              <a:rPr lang="en-GB" sz="2000" u="sng" dirty="0" smtClean="0"/>
              <a:t>lectrons / muons</a:t>
            </a:r>
          </a:p>
          <a:p>
            <a:endParaRPr lang="en-GB" sz="2000" dirty="0" smtClean="0"/>
          </a:p>
          <a:p>
            <a:endParaRPr lang="en-GB" sz="2000" dirty="0"/>
          </a:p>
          <a:p>
            <a:endParaRPr lang="en-GB" sz="2000" dirty="0" smtClean="0"/>
          </a:p>
          <a:p>
            <a:endParaRPr lang="en-GB" sz="20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940438" y="1983655"/>
            <a:ext cx="3669212" cy="399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2000" u="sng" dirty="0" smtClean="0"/>
              <a:t>tau / muons</a:t>
            </a:r>
            <a:br>
              <a:rPr lang="en-GB" sz="2000" u="sng" dirty="0" smtClean="0"/>
            </a:br>
            <a:r>
              <a:rPr lang="en-GB" sz="2000" u="sng" dirty="0" smtClean="0"/>
              <a:t/>
            </a:r>
            <a:br>
              <a:rPr lang="en-GB" sz="2000" u="sng" dirty="0" smtClean="0"/>
            </a:br>
            <a:r>
              <a:rPr lang="en-GB" sz="2000" u="sng" dirty="0" smtClean="0"/>
              <a:t/>
            </a:r>
            <a:br>
              <a:rPr lang="en-GB" sz="2000" u="sng" dirty="0" smtClean="0"/>
            </a:br>
            <a:r>
              <a:rPr lang="en-GB" sz="2000" u="sng" dirty="0" smtClean="0"/>
              <a:t/>
            </a:r>
            <a:br>
              <a:rPr lang="en-GB" sz="2000" u="sng" dirty="0" smtClean="0"/>
            </a:br>
            <a:endParaRPr lang="en-GB" sz="2000" u="sng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53038" t="14100" r="868" b="57321"/>
          <a:stretch/>
        </p:blipFill>
        <p:spPr>
          <a:xfrm>
            <a:off x="5401966" y="2585843"/>
            <a:ext cx="3272683" cy="1214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91534" y="2503019"/>
            <a:ext cx="2319072" cy="2576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954373"/>
              </p:ext>
            </p:extLst>
          </p:nvPr>
        </p:nvGraphicFramePr>
        <p:xfrm>
          <a:off x="671794" y="4103169"/>
          <a:ext cx="3482975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30" name="Equation" r:id="rId4" imgW="1536700" imgH="431800" progId="Equation.3">
                  <p:embed/>
                </p:oleObj>
              </mc:Choice>
              <mc:Fallback>
                <p:oleObj name="Equation" r:id="rId4" imgW="15367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794" y="4103169"/>
                        <a:ext cx="3482975" cy="979488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FF66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197084"/>
              </p:ext>
            </p:extLst>
          </p:nvPr>
        </p:nvGraphicFramePr>
        <p:xfrm>
          <a:off x="5136354" y="4107974"/>
          <a:ext cx="3713162" cy="1036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31" name="Equation" r:id="rId6" imgW="1638300" imgH="457200" progId="Equation.3">
                  <p:embed/>
                </p:oleObj>
              </mc:Choice>
              <mc:Fallback>
                <p:oleObj name="Equation" r:id="rId6" imgW="16383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36354" y="4107974"/>
                        <a:ext cx="3713162" cy="1036637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FF66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713840" y="2406067"/>
            <a:ext cx="2954966" cy="1661343"/>
            <a:chOff x="943906" y="740455"/>
            <a:chExt cx="2954966" cy="166134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8"/>
            <a:srcRect r="48961" b="52990"/>
            <a:stretch/>
          </p:blipFill>
          <p:spPr>
            <a:xfrm>
              <a:off x="1303060" y="875170"/>
              <a:ext cx="2350399" cy="1526628"/>
            </a:xfrm>
            <a:prstGeom prst="rect">
              <a:avLst/>
            </a:prstGeom>
          </p:spPr>
        </p:pic>
        <p:cxnSp>
          <p:nvCxnSpPr>
            <p:cNvPr id="19" name="Straight Connector 18"/>
            <p:cNvCxnSpPr/>
            <p:nvPr/>
          </p:nvCxnSpPr>
          <p:spPr>
            <a:xfrm>
              <a:off x="1626054" y="934969"/>
              <a:ext cx="1649619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43906" y="740455"/>
              <a:ext cx="6634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err="1">
                  <a:solidFill>
                    <a:srgbClr val="000000"/>
                  </a:solidFill>
                  <a:latin typeface="Times"/>
                  <a:cs typeface="Times"/>
                </a:rPr>
                <a:t>u</a:t>
              </a:r>
              <a:r>
                <a:rPr lang="en-GB" sz="1600" dirty="0" err="1" smtClean="0">
                  <a:solidFill>
                    <a:srgbClr val="000000"/>
                  </a:solidFill>
                  <a:latin typeface="Times"/>
                  <a:cs typeface="Times"/>
                </a:rPr>
                <a:t>,d</a:t>
              </a:r>
              <a:endParaRPr lang="en-GB" sz="1600" dirty="0" smtClean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398937" y="1047507"/>
              <a:ext cx="21556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0000"/>
                  </a:solidFill>
                  <a:latin typeface="Times"/>
                  <a:cs typeface="Times"/>
                </a:rPr>
                <a:t>b</a:t>
              </a:r>
              <a:endParaRPr lang="en-GB" sz="1600" dirty="0" smtClean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87486" y="766321"/>
              <a:ext cx="6113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err="1">
                  <a:solidFill>
                    <a:srgbClr val="000000"/>
                  </a:solidFill>
                  <a:latin typeface="Times"/>
                  <a:cs typeface="Times"/>
                </a:rPr>
                <a:t>u</a:t>
              </a:r>
              <a:r>
                <a:rPr lang="en-GB" sz="1600" dirty="0" err="1" smtClean="0">
                  <a:solidFill>
                    <a:srgbClr val="000000"/>
                  </a:solidFill>
                  <a:latin typeface="Times"/>
                  <a:cs typeface="Times"/>
                </a:rPr>
                <a:t>,d</a:t>
              </a:r>
              <a:endParaRPr lang="en-GB" sz="1600" dirty="0" smtClean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94613" y="1073373"/>
              <a:ext cx="21556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000000"/>
                  </a:solidFill>
                  <a:latin typeface="Times"/>
                  <a:cs typeface="Times"/>
                </a:rPr>
                <a:t>s</a:t>
              </a:r>
              <a:endParaRPr lang="en-GB" sz="1600" dirty="0" smtClean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36</a:t>
            </a:fld>
            <a:r>
              <a:rPr lang="en-US" smtClean="0"/>
              <a:t>/40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914900" y="1943100"/>
            <a:ext cx="4229100" cy="36703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033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LFU: electron vs</a:t>
            </a:r>
            <a:r>
              <a:rPr lang="en-GB" dirty="0"/>
              <a:t>.</a:t>
            </a:r>
            <a:r>
              <a:rPr lang="en-GB" dirty="0" smtClean="0"/>
              <a:t> muon (</a:t>
            </a:r>
            <a:r>
              <a:rPr lang="en-GB" dirty="0" err="1" smtClean="0"/>
              <a:t>R</a:t>
            </a:r>
            <a:r>
              <a:rPr lang="en-GB" baseline="-25000" dirty="0" err="1" smtClean="0"/>
              <a:t>k</a:t>
            </a:r>
            <a:r>
              <a:rPr lang="en-GB" dirty="0"/>
              <a:t>)</a:t>
            </a:r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3"/>
          <a:srcRect l="50439" t="19223" r="1925" b="37898"/>
          <a:stretch/>
        </p:blipFill>
        <p:spPr bwMode="auto">
          <a:xfrm>
            <a:off x="1685033" y="2873104"/>
            <a:ext cx="5769036" cy="3768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6"/>
          <p:cNvPicPr>
            <a:picLocks noChangeAspect="1"/>
          </p:cNvPicPr>
          <p:nvPr/>
        </p:nvPicPr>
        <p:blipFill rotWithShape="1">
          <a:blip r:embed="rId3"/>
          <a:srcRect l="55890" t="62542" r="13321" b="26609"/>
          <a:stretch/>
        </p:blipFill>
        <p:spPr bwMode="auto">
          <a:xfrm>
            <a:off x="4391020" y="5203923"/>
            <a:ext cx="2806817" cy="71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954272" y="2197498"/>
            <a:ext cx="530030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eaLnBrk="0" hangingPunct="0">
              <a:spcBef>
                <a:spcPct val="20000"/>
              </a:spcBef>
            </a:pPr>
            <a:r>
              <a:rPr lang="en-GB" kern="0" dirty="0" smtClean="0">
                <a:solidFill>
                  <a:srgbClr val="000000"/>
                </a:solidFill>
                <a:latin typeface="Arial"/>
                <a:cs typeface="+mn-cs"/>
              </a:rPr>
              <a:t>(SM: </a:t>
            </a:r>
            <a:r>
              <a:rPr lang="en-GB" kern="0" dirty="0" err="1" smtClean="0">
                <a:solidFill>
                  <a:srgbClr val="000000"/>
                </a:solidFill>
                <a:latin typeface="Arial"/>
                <a:cs typeface="+mn-cs"/>
              </a:rPr>
              <a:t>R</a:t>
            </a:r>
            <a:r>
              <a:rPr lang="en-GB" kern="0" baseline="-25000" dirty="0" err="1" smtClean="0">
                <a:solidFill>
                  <a:srgbClr val="000000"/>
                </a:solidFill>
                <a:latin typeface="Arial"/>
                <a:cs typeface="+mn-cs"/>
              </a:rPr>
              <a:t>k</a:t>
            </a:r>
            <a:r>
              <a:rPr lang="en-GB" kern="0" dirty="0" smtClean="0">
                <a:solidFill>
                  <a:srgbClr val="000000"/>
                </a:solidFill>
                <a:latin typeface="Arial"/>
                <a:cs typeface="+mn-cs"/>
              </a:rPr>
              <a:t>=1.0, consistent at </a:t>
            </a:r>
            <a:r>
              <a:rPr lang="en-GB" kern="0" dirty="0">
                <a:solidFill>
                  <a:srgbClr val="000000"/>
                </a:solidFill>
                <a:latin typeface="Arial"/>
                <a:cs typeface="+mn-cs"/>
              </a:rPr>
              <a:t>2.6</a:t>
            </a:r>
            <a:r>
              <a:rPr lang="en-GB" kern="0" dirty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GB" kern="0" dirty="0">
                <a:solidFill>
                  <a:srgbClr val="000000"/>
                </a:solidFill>
                <a:latin typeface="Arial"/>
                <a:cs typeface="+mn-cs"/>
              </a:rPr>
              <a:t>)</a:t>
            </a:r>
          </a:p>
          <a:p>
            <a:pPr lvl="0" algn="r" eaLnBrk="0" hangingPunct="0">
              <a:spcBef>
                <a:spcPct val="20000"/>
              </a:spcBef>
            </a:pPr>
            <a:endParaRPr lang="en-GB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853" y="81863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hangingPunct="0">
              <a:spcBef>
                <a:spcPct val="20000"/>
              </a:spcBef>
            </a:pPr>
            <a:r>
              <a:rPr lang="en-GB" kern="0" dirty="0" smtClean="0">
                <a:solidFill>
                  <a:srgbClr val="000000"/>
                </a:solidFill>
                <a:latin typeface="Arial"/>
                <a:cs typeface="+mn-cs"/>
              </a:rPr>
              <a:t>LHCb measures with 3fb</a:t>
            </a:r>
            <a:r>
              <a:rPr lang="en-GB" kern="0" baseline="30000" dirty="0" smtClean="0">
                <a:solidFill>
                  <a:srgbClr val="000000"/>
                </a:solidFill>
                <a:latin typeface="Arial"/>
                <a:cs typeface="+mn-cs"/>
              </a:rPr>
              <a:t>-1</a:t>
            </a:r>
            <a:endParaRPr lang="en-GB" kern="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4450854"/>
              </p:ext>
            </p:extLst>
          </p:nvPr>
        </p:nvGraphicFramePr>
        <p:xfrm>
          <a:off x="1073842" y="1330499"/>
          <a:ext cx="7145720" cy="891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44" name="Equation" r:id="rId4" imgW="3771900" imgH="469900" progId="Equation.3">
                  <p:embed/>
                </p:oleObj>
              </mc:Choice>
              <mc:Fallback>
                <p:oleObj name="Equation" r:id="rId4" imgW="37719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3842" y="1330499"/>
                        <a:ext cx="7145720" cy="891556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FF66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37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2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LFU: new Result with </a:t>
            </a:r>
            <a:r>
              <a:rPr lang="en-GB" dirty="0" smtClean="0">
                <a:latin typeface="Times New Roman"/>
                <a:cs typeface="Times New Roman"/>
              </a:rPr>
              <a:t>B</a:t>
            </a:r>
            <a:r>
              <a:rPr lang="en-GB" baseline="30000" dirty="0" smtClean="0">
                <a:latin typeface="Times New Roman"/>
                <a:cs typeface="Times New Roman"/>
              </a:rPr>
              <a:t>0 </a:t>
            </a:r>
            <a:r>
              <a:rPr lang="en-GB" dirty="0" smtClean="0">
                <a:latin typeface="Times New Roman"/>
                <a:cs typeface="Times New Roman"/>
              </a:rPr>
              <a:t>→ K</a:t>
            </a:r>
            <a:r>
              <a:rPr lang="en-GB" baseline="30000" dirty="0" smtClean="0">
                <a:latin typeface="Times New Roman"/>
                <a:cs typeface="Times New Roman"/>
              </a:rPr>
              <a:t>*</a:t>
            </a:r>
            <a:r>
              <a:rPr lang="en-GB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 </a:t>
            </a:r>
            <a:r>
              <a:rPr lang="en-GB" dirty="0" err="1">
                <a:solidFill>
                  <a:schemeClr val="tx1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baseline="30000" dirty="0" err="1">
                <a:solidFill>
                  <a:schemeClr val="tx1"/>
                </a:solidFill>
                <a:latin typeface="Brush Script MT Italic"/>
                <a:cs typeface="Brush Script MT Italic"/>
                <a:sym typeface="Wingdings"/>
              </a:rPr>
              <a:t>+</a:t>
            </a:r>
            <a:r>
              <a:rPr lang="en-GB" dirty="0" err="1" smtClean="0">
                <a:solidFill>
                  <a:schemeClr val="tx1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baseline="30000" dirty="0" smtClean="0">
                <a:solidFill>
                  <a:schemeClr val="tx1"/>
                </a:solidFill>
                <a:latin typeface="Brush Script MT Italic"/>
                <a:cs typeface="Brush Script MT Italic"/>
                <a:sym typeface="Wingdings"/>
              </a:rPr>
              <a:t>-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38</a:t>
            </a:fld>
            <a:r>
              <a:rPr lang="en-US" smtClean="0"/>
              <a:t>/40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77434" y="618643"/>
            <a:ext cx="22665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Arial"/>
                <a:cs typeface="Arial"/>
              </a:rPr>
              <a:t> arXiv:1705.05802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14313" y="742950"/>
            <a:ext cx="8642350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9pPr>
          </a:lstStyle>
          <a:p>
            <a:endParaRPr lang="en-GB" dirty="0" smtClean="0"/>
          </a:p>
          <a:p>
            <a:r>
              <a:rPr lang="en-GB" dirty="0" smtClean="0"/>
              <a:t>Analogous measurement with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baseline="30000" dirty="0">
                <a:latin typeface="Times New Roman"/>
                <a:cs typeface="Times New Roman"/>
              </a:rPr>
              <a:t>0 </a:t>
            </a:r>
            <a:r>
              <a:rPr lang="en-GB" dirty="0">
                <a:latin typeface="Times New Roman"/>
                <a:cs typeface="Times New Roman"/>
              </a:rPr>
              <a:t>→ K</a:t>
            </a:r>
            <a:r>
              <a:rPr lang="en-GB" baseline="30000" dirty="0">
                <a:latin typeface="Times New Roman"/>
                <a:cs typeface="Times New Roman"/>
              </a:rPr>
              <a:t>*0 </a:t>
            </a:r>
            <a:r>
              <a:rPr lang="en-GB" dirty="0" err="1"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baseline="30000" dirty="0" err="1">
                <a:latin typeface="Brush Script MT Italic"/>
                <a:cs typeface="Brush Script MT Italic"/>
                <a:sym typeface="Wingdings"/>
              </a:rPr>
              <a:t>+</a:t>
            </a:r>
            <a:r>
              <a:rPr lang="en-GB" dirty="0" err="1"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baseline="30000" dirty="0">
                <a:latin typeface="Brush Script MT Italic"/>
                <a:cs typeface="Brush Script MT Italic"/>
                <a:sym typeface="Wingdings"/>
              </a:rPr>
              <a:t>-</a:t>
            </a:r>
            <a:r>
              <a:rPr lang="en-GB" dirty="0"/>
              <a:t> </a:t>
            </a:r>
          </a:p>
          <a:p>
            <a:endParaRPr lang="en-GB" dirty="0" smtClean="0"/>
          </a:p>
          <a:p>
            <a:endParaRPr lang="en-GB" dirty="0"/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Double ratio: to first order systematics cancel  </a:t>
            </a:r>
          </a:p>
          <a:p>
            <a:endParaRPr lang="en-GB" dirty="0"/>
          </a:p>
          <a:p>
            <a:r>
              <a:rPr lang="en-GB" dirty="0" smtClean="0"/>
              <a:t>Measurement in regions</a:t>
            </a:r>
          </a:p>
          <a:p>
            <a:pPr lvl="1"/>
            <a:r>
              <a:rPr lang="en-GB" dirty="0" smtClean="0"/>
              <a:t>Low-q</a:t>
            </a:r>
            <a:r>
              <a:rPr lang="en-GB" baseline="30000" dirty="0" smtClean="0"/>
              <a:t>2</a:t>
            </a:r>
            <a:r>
              <a:rPr lang="en-GB" dirty="0" smtClean="0"/>
              <a:t>: 	0.045 &lt; q</a:t>
            </a:r>
            <a:r>
              <a:rPr lang="en-GB" baseline="30000" dirty="0" smtClean="0"/>
              <a:t>2</a:t>
            </a:r>
            <a:r>
              <a:rPr lang="en-GB" dirty="0" smtClean="0"/>
              <a:t>&lt; 1.1 GeV</a:t>
            </a:r>
            <a:r>
              <a:rPr lang="en-GB" baseline="30000" dirty="0" smtClean="0"/>
              <a:t>2</a:t>
            </a:r>
          </a:p>
          <a:p>
            <a:pPr lvl="1"/>
            <a:r>
              <a:rPr lang="en-GB" dirty="0"/>
              <a:t>M</a:t>
            </a:r>
            <a:r>
              <a:rPr lang="en-GB" dirty="0" smtClean="0"/>
              <a:t>id-</a:t>
            </a:r>
            <a:r>
              <a:rPr lang="en-GB" dirty="0"/>
              <a:t>q</a:t>
            </a:r>
            <a:r>
              <a:rPr lang="en-GB" baseline="30000" dirty="0"/>
              <a:t>2</a:t>
            </a:r>
            <a:r>
              <a:rPr lang="en-GB" dirty="0"/>
              <a:t> </a:t>
            </a:r>
            <a:r>
              <a:rPr lang="en-GB" dirty="0" smtClean="0"/>
              <a:t>:  	1.1     </a:t>
            </a:r>
            <a:r>
              <a:rPr lang="en-GB" dirty="0"/>
              <a:t>&lt; q</a:t>
            </a:r>
            <a:r>
              <a:rPr lang="en-GB" baseline="30000" dirty="0"/>
              <a:t>2</a:t>
            </a:r>
            <a:r>
              <a:rPr lang="en-GB" dirty="0" smtClean="0"/>
              <a:t>&lt; 6 </a:t>
            </a:r>
            <a:r>
              <a:rPr lang="en-GB" dirty="0"/>
              <a:t>GeV</a:t>
            </a:r>
            <a:r>
              <a:rPr lang="en-GB" baseline="30000" dirty="0"/>
              <a:t>2</a:t>
            </a:r>
          </a:p>
          <a:p>
            <a:pPr lvl="1"/>
            <a:r>
              <a:rPr lang="en-GB" dirty="0" smtClean="0"/>
              <a:t>High q</a:t>
            </a:r>
            <a:r>
              <a:rPr lang="en-GB" baseline="30000" dirty="0" smtClean="0"/>
              <a:t>2</a:t>
            </a:r>
            <a:r>
              <a:rPr lang="en-GB" dirty="0" smtClean="0"/>
              <a:t> region above resonances of </a:t>
            </a:r>
            <a:br>
              <a:rPr lang="en-GB" dirty="0" smtClean="0"/>
            </a:br>
            <a:r>
              <a:rPr lang="en-GB" dirty="0" smtClean="0"/>
              <a:t>interest, but different experimental </a:t>
            </a:r>
            <a:br>
              <a:rPr lang="en-GB" dirty="0" smtClean="0"/>
            </a:br>
            <a:r>
              <a:rPr lang="en-GB" dirty="0" smtClean="0"/>
              <a:t>challenges </a:t>
            </a:r>
            <a:r>
              <a:rPr lang="en-GB" dirty="0" smtClean="0">
                <a:sym typeface="Wingdings"/>
              </a:rPr>
              <a:t> separate analysis </a:t>
            </a:r>
            <a:endParaRPr lang="en-GB" baseline="30000" dirty="0"/>
          </a:p>
          <a:p>
            <a:pPr lvl="1"/>
            <a:endParaRPr lang="en-GB" dirty="0"/>
          </a:p>
        </p:txBody>
      </p:sp>
      <p:pic>
        <p:nvPicPr>
          <p:cNvPr id="11" name="Content Placeholder 6"/>
          <p:cNvPicPr>
            <a:picLocks noChangeAspect="1"/>
          </p:cNvPicPr>
          <p:nvPr/>
        </p:nvPicPr>
        <p:blipFill rotWithShape="1">
          <a:blip r:embed="rId2"/>
          <a:srcRect l="-2538" t="13771" r="2538" b="67039"/>
          <a:stretch/>
        </p:blipFill>
        <p:spPr bwMode="auto">
          <a:xfrm>
            <a:off x="0" y="1720424"/>
            <a:ext cx="8917648" cy="99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3"/>
          <a:srcRect l="46506" t="7522" r="2943" b="21560"/>
          <a:stretch/>
        </p:blipFill>
        <p:spPr bwMode="auto">
          <a:xfrm>
            <a:off x="5185043" y="3613074"/>
            <a:ext cx="3958957" cy="307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583454" y="3183391"/>
            <a:ext cx="3560546" cy="40011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Comic of di-lepton spectrum</a:t>
            </a:r>
          </a:p>
        </p:txBody>
      </p:sp>
    </p:spTree>
    <p:extLst>
      <p:ext uri="{BB962C8B-B14F-4D97-AF65-F5344CB8AC3E}">
        <p14:creationId xmlns:p14="http://schemas.microsoft.com/office/powerpoint/2010/main" val="227413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Mass distributions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13" y="857250"/>
            <a:ext cx="4916487" cy="2851150"/>
          </a:xfrm>
        </p:spPr>
        <p:txBody>
          <a:bodyPr/>
          <a:lstStyle/>
          <a:p>
            <a:r>
              <a:rPr lang="en-GB" sz="2000" dirty="0" smtClean="0"/>
              <a:t>Great efforts to check efficiencies from data with   </a:t>
            </a:r>
            <a:r>
              <a:rPr lang="en-GB" sz="2000" dirty="0" smtClean="0">
                <a:latin typeface="Times New Roman"/>
                <a:cs typeface="Times New Roman"/>
              </a:rPr>
              <a:t>B</a:t>
            </a:r>
            <a:r>
              <a:rPr lang="en-GB" sz="2000" baseline="30000" dirty="0" smtClean="0">
                <a:latin typeface="Times New Roman"/>
                <a:cs typeface="Times New Roman"/>
              </a:rPr>
              <a:t>0 </a:t>
            </a:r>
            <a:r>
              <a:rPr lang="en-GB" sz="2000" dirty="0">
                <a:latin typeface="Times New Roman"/>
                <a:cs typeface="Times New Roman"/>
              </a:rPr>
              <a:t>→ </a:t>
            </a:r>
            <a:r>
              <a:rPr lang="en-GB" sz="2000" dirty="0" smtClean="0">
                <a:latin typeface="Times New Roman"/>
                <a:cs typeface="Times New Roman"/>
              </a:rPr>
              <a:t>J/</a:t>
            </a:r>
            <a:r>
              <a:rPr lang="en-GB" sz="2000" dirty="0" smtClean="0">
                <a:latin typeface="Symbol" charset="2"/>
                <a:cs typeface="Symbol" charset="2"/>
              </a:rPr>
              <a:t>y</a:t>
            </a:r>
            <a:r>
              <a:rPr lang="en-GB" sz="2000" dirty="0" smtClean="0">
                <a:latin typeface="Times New Roman"/>
                <a:cs typeface="Times New Roman"/>
              </a:rPr>
              <a:t> K</a:t>
            </a:r>
            <a:r>
              <a:rPr lang="en-GB" sz="2000" baseline="30000" dirty="0">
                <a:latin typeface="Times New Roman"/>
                <a:cs typeface="Times New Roman"/>
              </a:rPr>
              <a:t>*</a:t>
            </a:r>
            <a:r>
              <a:rPr lang="en-GB" sz="2000" baseline="30000" dirty="0" smtClean="0">
                <a:latin typeface="Times New Roman"/>
                <a:cs typeface="Times New Roman"/>
              </a:rPr>
              <a:t>0</a:t>
            </a:r>
            <a:r>
              <a:rPr lang="en-GB" sz="2000" dirty="0" smtClean="0"/>
              <a:t> </a:t>
            </a:r>
          </a:p>
          <a:p>
            <a:endParaRPr lang="en-GB" sz="2000" dirty="0"/>
          </a:p>
          <a:p>
            <a:endParaRPr lang="en-GB" sz="2000" dirty="0" smtClean="0"/>
          </a:p>
          <a:p>
            <a:r>
              <a:rPr lang="en-GB" sz="2000" dirty="0" smtClean="0"/>
              <a:t>Similar cross check with </a:t>
            </a:r>
            <a:r>
              <a:rPr lang="en-GB" sz="2000" dirty="0" smtClean="0">
                <a:latin typeface="Symbol" charset="2"/>
                <a:cs typeface="Symbol" charset="2"/>
              </a:rPr>
              <a:t>y</a:t>
            </a:r>
            <a:r>
              <a:rPr lang="en-GB" sz="2000" dirty="0" smtClean="0"/>
              <a:t>(2S)</a:t>
            </a:r>
          </a:p>
          <a:p>
            <a:r>
              <a:rPr lang="en-GB" sz="2000" dirty="0" smtClean="0"/>
              <a:t>Attention paid to partially reconstructed region &amp; potential J/</a:t>
            </a:r>
            <a:r>
              <a:rPr lang="en-GB" sz="2000" dirty="0" smtClean="0">
                <a:latin typeface="Symbol" charset="2"/>
                <a:cs typeface="Symbol" charset="2"/>
              </a:rPr>
              <a:t>y</a:t>
            </a:r>
            <a:r>
              <a:rPr lang="en-GB" sz="2000" dirty="0" smtClean="0"/>
              <a:t> leakage</a:t>
            </a:r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39</a:t>
            </a:fld>
            <a:r>
              <a:rPr lang="en-US" smtClean="0"/>
              <a:t>/40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pic>
        <p:nvPicPr>
          <p:cNvPr id="7" name="Content Placeholder 6"/>
          <p:cNvPicPr>
            <a:picLocks noChangeAspect="1"/>
          </p:cNvPicPr>
          <p:nvPr/>
        </p:nvPicPr>
        <p:blipFill rotWithShape="1">
          <a:blip r:embed="rId2"/>
          <a:srcRect l="3475" t="10643" r="6724" b="43926"/>
          <a:stretch/>
        </p:blipFill>
        <p:spPr bwMode="auto">
          <a:xfrm>
            <a:off x="177712" y="3602479"/>
            <a:ext cx="8928188" cy="3001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946400" y="4686300"/>
            <a:ext cx="127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90</a:t>
            </a:r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2"/>
          <a:srcRect l="52911" t="56843" r="6723" b="482"/>
          <a:stretch/>
        </p:blipFill>
        <p:spPr bwMode="auto">
          <a:xfrm>
            <a:off x="5067299" y="749301"/>
            <a:ext cx="4013201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3"/>
          <a:srcRect l="5697" t="66134" r="10564" b="21404"/>
          <a:stretch/>
        </p:blipFill>
        <p:spPr bwMode="auto">
          <a:xfrm>
            <a:off x="50801" y="1663700"/>
            <a:ext cx="49784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4384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Searches for New Physics in Flavour</a:t>
            </a:r>
            <a:endParaRPr lang="en-GB" dirty="0"/>
          </a:p>
        </p:txBody>
      </p:sp>
      <p:sp>
        <p:nvSpPr>
          <p:cNvPr id="64" name="Left Arrow 63"/>
          <p:cNvSpPr/>
          <p:nvPr/>
        </p:nvSpPr>
        <p:spPr>
          <a:xfrm flipH="1">
            <a:off x="116625" y="2464288"/>
            <a:ext cx="8419873" cy="545486"/>
          </a:xfrm>
          <a:prstGeom prst="leftArrow">
            <a:avLst/>
          </a:prstGeom>
          <a:solidFill>
            <a:srgbClr val="82C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/>
              <a:t>Reach of Flavour Physics</a:t>
            </a:r>
            <a:endParaRPr lang="en-GB" sz="1800" dirty="0"/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141713" y="1202120"/>
            <a:ext cx="8909476" cy="0"/>
          </a:xfrm>
          <a:prstGeom prst="straightConnector1">
            <a:avLst/>
          </a:prstGeom>
          <a:ln>
            <a:solidFill>
              <a:srgbClr val="292929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73617" t="1113" r="3955" b="63011"/>
          <a:stretch/>
        </p:blipFill>
        <p:spPr>
          <a:xfrm>
            <a:off x="158635" y="1099200"/>
            <a:ext cx="455041" cy="128589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/>
          <a:srcRect l="4207" t="5419" r="4893" b="62222"/>
          <a:stretch/>
        </p:blipFill>
        <p:spPr>
          <a:xfrm>
            <a:off x="616979" y="1113251"/>
            <a:ext cx="1844285" cy="11598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2"/>
          <a:srcRect l="4208" t="5420" r="4478" b="61707"/>
          <a:stretch/>
        </p:blipFill>
        <p:spPr>
          <a:xfrm>
            <a:off x="2482418" y="1114691"/>
            <a:ext cx="1852687" cy="11782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2"/>
          <a:srcRect l="4208" t="5419" r="4387" b="61195"/>
          <a:stretch/>
        </p:blipFill>
        <p:spPr>
          <a:xfrm>
            <a:off x="4347856" y="1116131"/>
            <a:ext cx="1854527" cy="11966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2"/>
          <a:srcRect l="4208" t="5419" b="63012"/>
          <a:stretch/>
        </p:blipFill>
        <p:spPr>
          <a:xfrm>
            <a:off x="6210013" y="1114289"/>
            <a:ext cx="1943535" cy="113154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2024844" y="757503"/>
            <a:ext cx="961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+mj-lt"/>
              </a:rPr>
              <a:t>100GeV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715893" y="754328"/>
            <a:ext cx="765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+mj-lt"/>
              </a:rPr>
              <a:t>100TeV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852274" y="754328"/>
            <a:ext cx="765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+mj-lt"/>
              </a:rPr>
              <a:t>10TeV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983659" y="760969"/>
            <a:ext cx="765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+mj-lt"/>
              </a:rPr>
              <a:t>1TeV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59819" y="757503"/>
            <a:ext cx="961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latin typeface="+mj-lt"/>
              </a:rPr>
              <a:t>10GeV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 flipV="1">
            <a:off x="2640675" y="1204225"/>
            <a:ext cx="0" cy="23865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1841915" y="1616802"/>
            <a:ext cx="974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000000"/>
                </a:solidFill>
                <a:latin typeface="Times"/>
                <a:cs typeface="Times"/>
              </a:rPr>
              <a:t>W</a:t>
            </a:r>
            <a:r>
              <a:rPr lang="en-GB" sz="1800" baseline="30000" dirty="0" smtClean="0">
                <a:solidFill>
                  <a:srgbClr val="000000"/>
                </a:solidFill>
                <a:latin typeface="Times"/>
                <a:cs typeface="Times"/>
              </a:rPr>
              <a:t>±</a:t>
            </a:r>
            <a:r>
              <a:rPr lang="en-GB" sz="1800" dirty="0" smtClean="0">
                <a:solidFill>
                  <a:srgbClr val="000000"/>
                </a:solidFill>
                <a:latin typeface="Times"/>
                <a:cs typeface="Times"/>
              </a:rPr>
              <a:t>, Z</a:t>
            </a:r>
            <a:r>
              <a:rPr lang="en-GB" sz="1800" baseline="30000" dirty="0" smtClean="0">
                <a:solidFill>
                  <a:srgbClr val="000000"/>
                </a:solidFill>
                <a:latin typeface="Times"/>
                <a:cs typeface="Times"/>
              </a:rPr>
              <a:t>0</a:t>
            </a:r>
            <a:endParaRPr lang="en-GB" sz="1800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H="1" flipV="1">
            <a:off x="2367195" y="1232078"/>
            <a:ext cx="1034" cy="376039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2930564" y="1230978"/>
            <a:ext cx="0" cy="481102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807236" y="1625006"/>
            <a:ext cx="25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000000"/>
                </a:solidFill>
                <a:latin typeface="Times"/>
                <a:cs typeface="Times"/>
              </a:rPr>
              <a:t>t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0" y="1546412"/>
            <a:ext cx="25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rgbClr val="000000"/>
                </a:solidFill>
                <a:latin typeface="Times"/>
                <a:cs typeface="Times"/>
              </a:rPr>
              <a:t>b</a:t>
            </a:r>
            <a:endParaRPr lang="en-GB" sz="18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V="1">
            <a:off x="128474" y="1239848"/>
            <a:ext cx="0" cy="385579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876594" y="1501201"/>
            <a:ext cx="2543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000000"/>
                </a:solidFill>
                <a:latin typeface="Times"/>
                <a:cs typeface="Times"/>
              </a:rPr>
              <a:t>New particles ??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381219" y="1370771"/>
            <a:ext cx="540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H</a:t>
            </a:r>
            <a:r>
              <a:rPr lang="en-GB" sz="1800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0</a:t>
            </a:r>
            <a:endParaRPr lang="en-GB" sz="1800" dirty="0" smtClean="0">
              <a:solidFill>
                <a:srgbClr val="000000"/>
              </a:solidFill>
              <a:latin typeface="Symbol" charset="2"/>
              <a:cs typeface="Symbol" charset="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33110" y="5844525"/>
            <a:ext cx="88792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 smtClean="0">
                <a:latin typeface="+mj-lt"/>
              </a:rPr>
              <a:t>Precision data is sensitive </a:t>
            </a:r>
            <a:r>
              <a:rPr lang="en-GB" sz="2200" dirty="0">
                <a:solidFill>
                  <a:srgbClr val="000000"/>
                </a:solidFill>
                <a:latin typeface="+mj-lt"/>
              </a:rPr>
              <a:t>to new particles of masses up to </a:t>
            </a:r>
            <a:r>
              <a:rPr lang="en-GB" sz="2200" b="1" dirty="0" smtClean="0">
                <a:solidFill>
                  <a:srgbClr val="008000"/>
                </a:solidFill>
                <a:latin typeface="+mj-lt"/>
              </a:rPr>
              <a:t>~100TeV</a:t>
            </a:r>
            <a:endParaRPr lang="en-GB" sz="2200" dirty="0" smtClean="0">
              <a:solidFill>
                <a:srgbClr val="008000"/>
              </a:solidFill>
              <a:latin typeface="+mj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552715" y="6235471"/>
            <a:ext cx="3496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latin typeface="+mj-lt"/>
              </a:rPr>
              <a:t>[A. Buras et al, JHEP1411(2014)121]</a:t>
            </a:r>
          </a:p>
        </p:txBody>
      </p:sp>
      <p:sp>
        <p:nvSpPr>
          <p:cNvPr id="61" name="Left Arrow 60"/>
          <p:cNvSpPr/>
          <p:nvPr/>
        </p:nvSpPr>
        <p:spPr>
          <a:xfrm flipH="1">
            <a:off x="122551" y="1976149"/>
            <a:ext cx="5521371" cy="545486"/>
          </a:xfrm>
          <a:prstGeom prst="leftArrow">
            <a:avLst/>
          </a:prstGeom>
          <a:gradFill flip="none" rotWithShape="1">
            <a:gsLst>
              <a:gs pos="90000">
                <a:schemeClr val="accent3">
                  <a:lumMod val="50000"/>
                </a:schemeClr>
              </a:gs>
              <a:gs pos="100000">
                <a:srgbClr val="FFFFFF"/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 smtClean="0"/>
              <a:t>Particles produced at LHC</a:t>
            </a:r>
            <a:endParaRPr lang="en-GB" sz="1800" dirty="0"/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4478305" y="1477943"/>
            <a:ext cx="2986684" cy="0"/>
          </a:xfrm>
          <a:prstGeom prst="straightConnector1">
            <a:avLst/>
          </a:prstGeom>
          <a:ln>
            <a:solidFill>
              <a:srgbClr val="82C12F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14469" y="3045409"/>
            <a:ext cx="84666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200" dirty="0" smtClean="0">
                <a:solidFill>
                  <a:srgbClr val="000000"/>
                </a:solidFill>
                <a:latin typeface="Arial"/>
              </a:rPr>
              <a:t>Flavour physics: Search for new heavy particles </a:t>
            </a:r>
            <a:br>
              <a:rPr lang="en-GB" sz="2200" dirty="0" smtClean="0">
                <a:solidFill>
                  <a:srgbClr val="000000"/>
                </a:solidFill>
                <a:latin typeface="Arial"/>
              </a:rPr>
            </a:br>
            <a:r>
              <a:rPr lang="en-GB" sz="2200" dirty="0" smtClean="0">
                <a:solidFill>
                  <a:srgbClr val="000000"/>
                </a:solidFill>
                <a:latin typeface="Arial"/>
              </a:rPr>
              <a:t>in precision measurements of quantum effects</a:t>
            </a:r>
            <a:endParaRPr lang="en-GB" sz="22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0837" t="49191" r="13925" b="30127"/>
          <a:stretch/>
        </p:blipFill>
        <p:spPr>
          <a:xfrm>
            <a:off x="500667" y="4151101"/>
            <a:ext cx="3432635" cy="1467613"/>
          </a:xfrm>
        </p:spPr>
      </p:pic>
      <p:sp>
        <p:nvSpPr>
          <p:cNvPr id="88" name="Oval 87"/>
          <p:cNvSpPr/>
          <p:nvPr/>
        </p:nvSpPr>
        <p:spPr>
          <a:xfrm>
            <a:off x="2155743" y="4269766"/>
            <a:ext cx="1167220" cy="5042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2137067" y="4381828"/>
            <a:ext cx="354837" cy="25214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2481347" y="4393502"/>
            <a:ext cx="712587" cy="78834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2469279" y="4033789"/>
            <a:ext cx="697244" cy="356795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TextBox 91"/>
          <p:cNvSpPr txBox="1"/>
          <p:nvPr/>
        </p:nvSpPr>
        <p:spPr>
          <a:xfrm>
            <a:off x="3175659" y="4307881"/>
            <a:ext cx="520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00FF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sz="2000" baseline="30000" dirty="0">
                <a:solidFill>
                  <a:srgbClr val="0000FF"/>
                </a:solidFill>
                <a:latin typeface="Brush Script MT Italic"/>
                <a:cs typeface="Brush Script MT Italic"/>
                <a:sym typeface="Wingdings"/>
              </a:rPr>
              <a:t>-</a:t>
            </a:r>
            <a:endParaRPr lang="en-GB" sz="2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181864" y="3793324"/>
            <a:ext cx="520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sz="2000" baseline="30000" dirty="0" smtClean="0">
                <a:solidFill>
                  <a:srgbClr val="0000FF"/>
                </a:solidFill>
                <a:latin typeface="Brush Script MT Italic"/>
                <a:cs typeface="Brush Script MT Italic"/>
                <a:sym typeface="Wingdings"/>
              </a:rPr>
              <a:t>+</a:t>
            </a:r>
            <a:endParaRPr lang="en-GB" sz="2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94" name="Rounded Rectangle 93"/>
          <p:cNvSpPr/>
          <p:nvPr/>
        </p:nvSpPr>
        <p:spPr>
          <a:xfrm>
            <a:off x="1863611" y="4274470"/>
            <a:ext cx="254000" cy="30655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ounded Rectangle 94"/>
          <p:cNvSpPr/>
          <p:nvPr/>
        </p:nvSpPr>
        <p:spPr>
          <a:xfrm>
            <a:off x="1858357" y="4917352"/>
            <a:ext cx="268015" cy="30655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TextBox 95"/>
          <p:cNvSpPr txBox="1"/>
          <p:nvPr/>
        </p:nvSpPr>
        <p:spPr>
          <a:xfrm>
            <a:off x="1189198" y="4397091"/>
            <a:ext cx="70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FF0000"/>
                </a:solidFill>
                <a:latin typeface="Times"/>
                <a:cs typeface="Times"/>
              </a:rPr>
              <a:t>W</a:t>
            </a:r>
            <a:r>
              <a:rPr lang="en-GB" sz="1800" baseline="30000" dirty="0" smtClean="0">
                <a:solidFill>
                  <a:srgbClr val="FF0000"/>
                </a:solidFill>
                <a:latin typeface="Times"/>
                <a:cs typeface="Times"/>
              </a:rPr>
              <a:t>±</a:t>
            </a:r>
            <a:endParaRPr lang="en-GB" sz="1800" dirty="0" smtClean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823321" y="4269215"/>
            <a:ext cx="70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FF0000"/>
                </a:solidFill>
                <a:latin typeface="Times"/>
                <a:cs typeface="Times"/>
              </a:rPr>
              <a:t>Z</a:t>
            </a:r>
            <a:r>
              <a:rPr lang="en-GB" sz="1800" baseline="30000" dirty="0" smtClean="0">
                <a:solidFill>
                  <a:srgbClr val="FF0000"/>
                </a:solidFill>
                <a:latin typeface="Times"/>
                <a:cs typeface="Times"/>
              </a:rPr>
              <a:t>0</a:t>
            </a:r>
            <a:endParaRPr lang="en-GB" sz="1800" dirty="0" smtClean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642893" y="4885821"/>
            <a:ext cx="70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</a:p>
        </p:txBody>
      </p:sp>
      <p:pic>
        <p:nvPicPr>
          <p:cNvPr id="99" name="Content Placeholder 6"/>
          <p:cNvPicPr>
            <a:picLocks noChangeAspect="1"/>
          </p:cNvPicPr>
          <p:nvPr/>
        </p:nvPicPr>
        <p:blipFill rotWithShape="1">
          <a:blip r:embed="rId3"/>
          <a:srcRect l="50837" t="49191" r="13925" b="30127"/>
          <a:stretch/>
        </p:blipFill>
        <p:spPr bwMode="auto">
          <a:xfrm>
            <a:off x="4655757" y="4154604"/>
            <a:ext cx="3432635" cy="146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" name="Oval 99"/>
          <p:cNvSpPr/>
          <p:nvPr/>
        </p:nvSpPr>
        <p:spPr>
          <a:xfrm>
            <a:off x="6310833" y="4273269"/>
            <a:ext cx="1167220" cy="50428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1" name="Straight Connector 100"/>
          <p:cNvCxnSpPr/>
          <p:nvPr/>
        </p:nvCxnSpPr>
        <p:spPr>
          <a:xfrm flipV="1">
            <a:off x="6292156" y="4385330"/>
            <a:ext cx="354837" cy="25214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6636437" y="4397005"/>
            <a:ext cx="712587" cy="78834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6624369" y="4037293"/>
            <a:ext cx="697244" cy="356795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7330749" y="4311384"/>
            <a:ext cx="520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00FF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sz="2000" baseline="30000" dirty="0">
                <a:solidFill>
                  <a:srgbClr val="0000FF"/>
                </a:solidFill>
                <a:latin typeface="Brush Script MT Italic"/>
                <a:cs typeface="Brush Script MT Italic"/>
                <a:sym typeface="Wingdings"/>
              </a:rPr>
              <a:t>-</a:t>
            </a:r>
            <a:endParaRPr lang="en-GB" sz="2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336953" y="3796827"/>
            <a:ext cx="520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FF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sz="2000" baseline="30000" dirty="0" smtClean="0">
                <a:solidFill>
                  <a:srgbClr val="0000FF"/>
                </a:solidFill>
                <a:latin typeface="Brush Script MT Italic"/>
                <a:cs typeface="Brush Script MT Italic"/>
                <a:sym typeface="Wingdings"/>
              </a:rPr>
              <a:t>+</a:t>
            </a:r>
            <a:endParaRPr lang="en-GB" sz="2000" dirty="0" smtClean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06" name="Rounded Rectangle 105"/>
          <p:cNvSpPr/>
          <p:nvPr/>
        </p:nvSpPr>
        <p:spPr>
          <a:xfrm>
            <a:off x="6018701" y="4277973"/>
            <a:ext cx="254000" cy="30655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Rounded Rectangle 106"/>
          <p:cNvSpPr/>
          <p:nvPr/>
        </p:nvSpPr>
        <p:spPr>
          <a:xfrm>
            <a:off x="6013446" y="4920855"/>
            <a:ext cx="268015" cy="306552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TextBox 107"/>
          <p:cNvSpPr txBox="1"/>
          <p:nvPr/>
        </p:nvSpPr>
        <p:spPr>
          <a:xfrm>
            <a:off x="5344289" y="4400594"/>
            <a:ext cx="70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FF0000"/>
                </a:solidFill>
                <a:latin typeface="Times"/>
                <a:cs typeface="Times"/>
              </a:rPr>
              <a:t>W</a:t>
            </a:r>
            <a:r>
              <a:rPr lang="en-GB" sz="1800" baseline="30000" dirty="0" smtClean="0">
                <a:solidFill>
                  <a:srgbClr val="FF0000"/>
                </a:solidFill>
                <a:latin typeface="Times"/>
                <a:cs typeface="Times"/>
              </a:rPr>
              <a:t>±</a:t>
            </a:r>
            <a:endParaRPr lang="en-GB" sz="1800" dirty="0" smtClean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5978410" y="4272718"/>
            <a:ext cx="70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FF0000"/>
                </a:solidFill>
                <a:latin typeface="Times"/>
                <a:cs typeface="Times"/>
              </a:rPr>
              <a:t>Z</a:t>
            </a:r>
            <a:r>
              <a:rPr lang="en-GB" sz="1800" baseline="30000" dirty="0" smtClean="0">
                <a:solidFill>
                  <a:srgbClr val="FF0000"/>
                </a:solidFill>
                <a:latin typeface="Times"/>
                <a:cs typeface="Times"/>
              </a:rPr>
              <a:t>0</a:t>
            </a:r>
            <a:endParaRPr lang="en-GB" sz="1800" dirty="0" smtClean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797982" y="4889324"/>
            <a:ext cx="700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rgbClr val="FF0000"/>
                </a:solidFill>
                <a:latin typeface="Times"/>
                <a:cs typeface="Times"/>
              </a:rPr>
              <a:t>t</a:t>
            </a:r>
          </a:p>
        </p:txBody>
      </p:sp>
      <p:sp>
        <p:nvSpPr>
          <p:cNvPr id="111" name="Oval 110"/>
          <p:cNvSpPr/>
          <p:nvPr/>
        </p:nvSpPr>
        <p:spPr>
          <a:xfrm>
            <a:off x="5336666" y="4300746"/>
            <a:ext cx="1624463" cy="1159411"/>
          </a:xfrm>
          <a:prstGeom prst="ellipse">
            <a:avLst/>
          </a:prstGeom>
          <a:solidFill>
            <a:srgbClr val="82C1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/>
          </a:p>
        </p:txBody>
      </p:sp>
      <p:sp>
        <p:nvSpPr>
          <p:cNvPr id="112" name="Rectangle 111"/>
          <p:cNvSpPr/>
          <p:nvPr/>
        </p:nvSpPr>
        <p:spPr>
          <a:xfrm>
            <a:off x="5391000" y="4584469"/>
            <a:ext cx="157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400" b="1" dirty="0">
                <a:solidFill>
                  <a:srgbClr val="FFFFFF"/>
                </a:solidFill>
                <a:latin typeface="Arial"/>
                <a:cs typeface="+mn-cs"/>
              </a:rPr>
              <a:t>New </a:t>
            </a:r>
            <a:r>
              <a:rPr lang="en-GB" sz="1400" b="1" dirty="0" smtClean="0">
                <a:solidFill>
                  <a:srgbClr val="FFFFFF"/>
                </a:solidFill>
                <a:latin typeface="Arial"/>
                <a:cs typeface="+mn-cs"/>
              </a:rPr>
              <a:t/>
            </a:r>
            <a:br>
              <a:rPr lang="en-GB" sz="1400" b="1" dirty="0" smtClean="0">
                <a:solidFill>
                  <a:srgbClr val="FFFFFF"/>
                </a:solidFill>
                <a:latin typeface="Arial"/>
                <a:cs typeface="+mn-cs"/>
              </a:rPr>
            </a:br>
            <a:r>
              <a:rPr lang="en-GB" sz="1400" b="1" dirty="0" smtClean="0">
                <a:solidFill>
                  <a:srgbClr val="FFFFFF"/>
                </a:solidFill>
                <a:latin typeface="Arial"/>
                <a:cs typeface="+mn-cs"/>
              </a:rPr>
              <a:t>particles</a:t>
            </a:r>
            <a:endParaRPr lang="en-GB" sz="1400" b="1" dirty="0">
              <a:solidFill>
                <a:srgbClr val="FFFFFF"/>
              </a:solidFill>
              <a:latin typeface="Arial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4</a:t>
            </a:fld>
            <a:r>
              <a:rPr lang="en-US" dirty="0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306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01613" y="806450"/>
            <a:ext cx="8688387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9pPr>
          </a:lstStyle>
          <a:p>
            <a:endParaRPr lang="en-GB" dirty="0" smtClean="0"/>
          </a:p>
          <a:p>
            <a:r>
              <a:rPr lang="en-GB" dirty="0" smtClean="0"/>
              <a:t>Measurement: </a:t>
            </a:r>
            <a:br>
              <a:rPr lang="en-GB" dirty="0" smtClean="0"/>
            </a:br>
            <a:r>
              <a:rPr lang="en-GB" dirty="0" smtClean="0"/>
              <a:t>tension with SM</a:t>
            </a:r>
          </a:p>
          <a:p>
            <a:pPr lvl="1"/>
            <a:r>
              <a:rPr lang="en-GB" dirty="0" smtClean="0"/>
              <a:t>Low-q</a:t>
            </a:r>
            <a:r>
              <a:rPr lang="en-GB" baseline="30000" dirty="0" smtClean="0"/>
              <a:t>2</a:t>
            </a:r>
            <a:r>
              <a:rPr lang="en-GB" dirty="0" smtClean="0"/>
              <a:t>: </a:t>
            </a:r>
            <a:r>
              <a:rPr lang="en-GB" dirty="0" smtClean="0"/>
              <a:t>2.2</a:t>
            </a:r>
            <a:r>
              <a:rPr lang="en-GB" dirty="0" smtClean="0"/>
              <a:t>-2.4</a:t>
            </a:r>
            <a:r>
              <a:rPr lang="en-GB" dirty="0" smtClean="0">
                <a:latin typeface="Symbol" charset="2"/>
                <a:cs typeface="Symbol" charset="2"/>
              </a:rPr>
              <a:t>s</a:t>
            </a:r>
          </a:p>
          <a:p>
            <a:pPr lvl="1"/>
            <a:r>
              <a:rPr lang="en-GB" dirty="0" smtClean="0"/>
              <a:t>mid-q</a:t>
            </a:r>
            <a:r>
              <a:rPr lang="en-GB" baseline="30000" dirty="0" smtClean="0"/>
              <a:t>2</a:t>
            </a:r>
            <a:r>
              <a:rPr lang="en-GB" dirty="0"/>
              <a:t>: </a:t>
            </a:r>
            <a:r>
              <a:rPr lang="en-GB" dirty="0" smtClean="0"/>
              <a:t>2.</a:t>
            </a:r>
            <a:r>
              <a:rPr lang="en-GB" dirty="0" smtClean="0"/>
              <a:t>2</a:t>
            </a:r>
            <a:r>
              <a:rPr lang="en-GB" dirty="0"/>
              <a:t>-2.4</a:t>
            </a:r>
            <a:r>
              <a:rPr lang="en-GB" dirty="0">
                <a:latin typeface="Symbol" charset="2"/>
                <a:cs typeface="Symbol" charset="2"/>
              </a:rPr>
              <a:t>s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Interpretation?</a:t>
            </a:r>
          </a:p>
          <a:p>
            <a:pPr lvl="1"/>
            <a:r>
              <a:rPr lang="en-GB" dirty="0" smtClean="0"/>
              <a:t>Typical approach: </a:t>
            </a:r>
            <a:r>
              <a:rPr lang="en-GB" dirty="0"/>
              <a:t>g</a:t>
            </a:r>
            <a:r>
              <a:rPr lang="en-GB" dirty="0" smtClean="0"/>
              <a:t>lobal analysis of all observables and fit to </a:t>
            </a:r>
            <a:br>
              <a:rPr lang="en-GB" dirty="0" smtClean="0"/>
            </a:br>
            <a:r>
              <a:rPr lang="en-GB" dirty="0" smtClean="0"/>
              <a:t>Wilson coefficients</a:t>
            </a:r>
          </a:p>
          <a:p>
            <a:pPr lvl="1"/>
            <a:r>
              <a:rPr lang="en-GB" dirty="0" smtClean="0"/>
              <a:t>Intriguing: a coherent picture seems to emerge</a:t>
            </a:r>
            <a:br>
              <a:rPr lang="en-GB" dirty="0" smtClean="0"/>
            </a:br>
            <a:r>
              <a:rPr lang="en-GB" dirty="0" smtClean="0"/>
              <a:t>some analyses: large significances (e.g. arXiv:1704.05340, &gt; 5</a:t>
            </a:r>
            <a:r>
              <a:rPr lang="en-GB" dirty="0" smtClean="0">
                <a:latin typeface="Symbol" charset="2"/>
                <a:cs typeface="Symbol" charset="2"/>
              </a:rPr>
              <a:t>s</a:t>
            </a:r>
            <a:r>
              <a:rPr lang="en-GB" dirty="0" smtClean="0"/>
              <a:t>) which has lead to excited discussions of Z’s, </a:t>
            </a:r>
            <a:r>
              <a:rPr lang="en-GB" dirty="0" err="1" smtClean="0"/>
              <a:t>leptoquarks</a:t>
            </a:r>
            <a:r>
              <a:rPr lang="en-GB" dirty="0" smtClean="0"/>
              <a:t> </a:t>
            </a:r>
            <a:r>
              <a:rPr lang="en-GB" dirty="0" err="1" smtClean="0"/>
              <a:t>etc</a:t>
            </a:r>
            <a:endParaRPr lang="en-GB" dirty="0" smtClean="0"/>
          </a:p>
          <a:p>
            <a:pPr lvl="1"/>
            <a:r>
              <a:rPr lang="en-GB" dirty="0" smtClean="0"/>
              <a:t>Experimentalists view: Hypotheses non </a:t>
            </a:r>
            <a:r>
              <a:rPr lang="en-GB" dirty="0" err="1" smtClean="0"/>
              <a:t>fingo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Excitement premature: we need significant individual </a:t>
            </a:r>
            <a:r>
              <a:rPr lang="en-GB" dirty="0" err="1" smtClean="0"/>
              <a:t>measuremnts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Lepton Flavour Universality Measurement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17" t="4009" r="16880" b="8961"/>
          <a:stretch/>
        </p:blipFill>
        <p:spPr>
          <a:xfrm>
            <a:off x="2933700" y="711200"/>
            <a:ext cx="4744252" cy="3453670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40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45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13" y="857249"/>
            <a:ext cx="8642350" cy="5727151"/>
          </a:xfrm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The </a:t>
            </a:r>
            <a:r>
              <a:rPr lang="en-GB" dirty="0"/>
              <a:t>Standard Model is tested in a variety of channels</a:t>
            </a:r>
            <a:br>
              <a:rPr lang="en-GB" dirty="0"/>
            </a:br>
            <a:r>
              <a:rPr lang="en-GB" dirty="0"/>
              <a:t>	</a:t>
            </a:r>
            <a:r>
              <a:rPr lang="en-GB" sz="2000" dirty="0">
                <a:sym typeface="Wingdings"/>
              </a:rPr>
              <a:t> many measurements consistent with predictions</a:t>
            </a:r>
            <a:br>
              <a:rPr lang="en-GB" sz="2000" dirty="0">
                <a:sym typeface="Wingdings"/>
              </a:rPr>
            </a:br>
            <a:r>
              <a:rPr lang="en-GB" sz="2000" dirty="0">
                <a:sym typeface="Wingdings"/>
              </a:rPr>
              <a:t>	 </a:t>
            </a:r>
            <a:r>
              <a:rPr lang="en-GB" sz="2000" b="1" dirty="0">
                <a:solidFill>
                  <a:srgbClr val="008000"/>
                </a:solidFill>
                <a:sym typeface="Wingdings"/>
              </a:rPr>
              <a:t>significant deviations in </a:t>
            </a:r>
            <a:r>
              <a:rPr lang="en-GB" sz="2000" b="1" dirty="0">
                <a:solidFill>
                  <a:srgbClr val="008000"/>
                </a:solidFill>
              </a:rPr>
              <a:t>of </a:t>
            </a:r>
            <a:r>
              <a:rPr lang="en-GB" sz="2000" b="1" dirty="0">
                <a:solidFill>
                  <a:srgbClr val="008000"/>
                </a:solidFill>
                <a:latin typeface="Times"/>
                <a:cs typeface="Times"/>
              </a:rPr>
              <a:t>b </a:t>
            </a:r>
            <a:r>
              <a:rPr lang="en-GB" sz="2000" b="1" dirty="0">
                <a:solidFill>
                  <a:srgbClr val="008000"/>
                </a:solidFill>
                <a:latin typeface="Times New Roman"/>
                <a:cs typeface="Times New Roman"/>
              </a:rPr>
              <a:t>→ </a:t>
            </a:r>
            <a:r>
              <a:rPr lang="en-GB" sz="2000" b="1" dirty="0">
                <a:solidFill>
                  <a:srgbClr val="008000"/>
                </a:solidFill>
                <a:latin typeface="Times"/>
                <a:cs typeface="Times"/>
                <a:sym typeface="Wingdings"/>
              </a:rPr>
              <a:t>s</a:t>
            </a:r>
            <a:r>
              <a:rPr lang="en-GB" sz="2000" b="1" dirty="0">
                <a:solidFill>
                  <a:srgbClr val="008000"/>
                </a:solidFill>
                <a:sym typeface="Wingdings"/>
              </a:rPr>
              <a:t> </a:t>
            </a:r>
            <a:r>
              <a:rPr lang="en-GB" sz="2000" b="1" dirty="0" err="1">
                <a:solidFill>
                  <a:srgbClr val="00800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sz="2000" b="1" baseline="30000" dirty="0" err="1">
                <a:solidFill>
                  <a:srgbClr val="008000"/>
                </a:solidFill>
                <a:latin typeface="Brush Script MT Italic"/>
                <a:cs typeface="Brush Script MT Italic"/>
                <a:sym typeface="Wingdings"/>
              </a:rPr>
              <a:t>+</a:t>
            </a:r>
            <a:r>
              <a:rPr lang="en-GB" sz="2000" b="1" dirty="0" err="1">
                <a:solidFill>
                  <a:srgbClr val="008000"/>
                </a:solidFill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sz="2000" b="1" baseline="30000" dirty="0">
                <a:solidFill>
                  <a:srgbClr val="008000"/>
                </a:solidFill>
                <a:latin typeface="Brush Script MT Italic"/>
                <a:cs typeface="Brush Script MT Italic"/>
                <a:sym typeface="Wingdings"/>
              </a:rPr>
              <a:t>-</a:t>
            </a:r>
            <a:r>
              <a:rPr lang="en-GB" sz="2000" b="1" dirty="0">
                <a:solidFill>
                  <a:srgbClr val="008000"/>
                </a:solidFill>
              </a:rPr>
              <a:t> </a:t>
            </a:r>
            <a:r>
              <a:rPr lang="en-GB" sz="2000" b="1" dirty="0" smtClean="0">
                <a:solidFill>
                  <a:srgbClr val="008000"/>
                </a:solidFill>
              </a:rPr>
              <a:t>channels, </a:t>
            </a:r>
            <a:br>
              <a:rPr lang="en-GB" sz="2000" b="1" dirty="0" smtClean="0">
                <a:solidFill>
                  <a:srgbClr val="008000"/>
                </a:solidFill>
              </a:rPr>
            </a:br>
            <a:r>
              <a:rPr lang="en-GB" sz="2000" b="1" dirty="0" smtClean="0">
                <a:solidFill>
                  <a:srgbClr val="008000"/>
                </a:solidFill>
              </a:rPr>
              <a:t>	    lepton flavour universality is currently a hot topic	</a:t>
            </a:r>
          </a:p>
          <a:p>
            <a:pPr marL="457200" lvl="1" indent="0">
              <a:buNone/>
            </a:pPr>
            <a:r>
              <a:rPr lang="en-GB" sz="1800" b="1" dirty="0" smtClean="0">
                <a:solidFill>
                  <a:srgbClr val="008000"/>
                </a:solidFill>
              </a:rPr>
              <a:t>	</a:t>
            </a:r>
            <a:r>
              <a:rPr lang="en-GB" dirty="0">
                <a:sym typeface="Wingdings"/>
              </a:rPr>
              <a:t> </a:t>
            </a:r>
            <a:r>
              <a:rPr lang="en-GB" b="1" dirty="0" smtClean="0">
                <a:solidFill>
                  <a:srgbClr val="008000"/>
                </a:solidFill>
                <a:sym typeface="Wingdings"/>
              </a:rPr>
              <a:t>need for data to conclude</a:t>
            </a:r>
            <a:endParaRPr lang="en-GB" b="1" dirty="0">
              <a:solidFill>
                <a:srgbClr val="008000"/>
              </a:solidFill>
            </a:endParaRPr>
          </a:p>
          <a:p>
            <a:endParaRPr lang="en-GB" dirty="0" smtClean="0"/>
          </a:p>
          <a:p>
            <a:r>
              <a:rPr lang="en-GB" dirty="0"/>
              <a:t>Interesting flavour data coming </a:t>
            </a:r>
            <a:r>
              <a:rPr lang="en-GB" dirty="0" smtClean="0"/>
              <a:t>soon</a:t>
            </a:r>
          </a:p>
          <a:p>
            <a:pPr lvl="1"/>
            <a:r>
              <a:rPr lang="en-GB" dirty="0" smtClean="0"/>
              <a:t>LHCb Run 2 </a:t>
            </a:r>
            <a:r>
              <a:rPr lang="en-GB" dirty="0" smtClean="0">
                <a:sym typeface="Wingdings"/>
              </a:rPr>
              <a:t> tripling the dataset (~factor 2 already!)</a:t>
            </a:r>
          </a:p>
          <a:p>
            <a:pPr lvl="1"/>
            <a:r>
              <a:rPr lang="en-GB" dirty="0" smtClean="0"/>
              <a:t>LHCb Upgrade – record data with „Trigger-less Readout“ </a:t>
            </a:r>
          </a:p>
          <a:p>
            <a:pPr lvl="1"/>
            <a:r>
              <a:rPr lang="en-GB" dirty="0" smtClean="0"/>
              <a:t>Belle2 in the starting blocks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41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224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001" t="7225" r="4449" b="7225"/>
          <a:stretch/>
        </p:blipFill>
        <p:spPr>
          <a:xfrm>
            <a:off x="-1" y="9136"/>
            <a:ext cx="9144001" cy="6858000"/>
          </a:xfrm>
        </p:spPr>
      </p:pic>
      <p:sp>
        <p:nvSpPr>
          <p:cNvPr id="8" name="TextBox 7"/>
          <p:cNvSpPr txBox="1"/>
          <p:nvPr/>
        </p:nvSpPr>
        <p:spPr>
          <a:xfrm>
            <a:off x="1169549" y="5271695"/>
            <a:ext cx="52173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>
                <a:solidFill>
                  <a:srgbClr val="FFFF00"/>
                </a:solidFill>
                <a:latin typeface="+mj-lt"/>
              </a:rPr>
              <a:t>Backup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42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749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Expected future sensitivities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2386" y="6192460"/>
            <a:ext cx="8629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 smtClean="0"/>
              <a:t>Wilson </a:t>
            </a:r>
            <a:r>
              <a:rPr lang="de-DE" sz="2000" dirty="0" err="1" smtClean="0"/>
              <a:t>scan</a:t>
            </a:r>
            <a:r>
              <a:rPr lang="de-DE" sz="2000" dirty="0"/>
              <a:t>: </a:t>
            </a:r>
            <a:r>
              <a:rPr lang="de-DE" sz="2000" dirty="0" smtClean="0"/>
              <a:t>S</a:t>
            </a:r>
            <a:r>
              <a:rPr lang="de-DE" sz="2000" dirty="0"/>
              <a:t>. Reichert, D. Straub, F. </a:t>
            </a:r>
            <a:r>
              <a:rPr lang="de-DE" sz="2000" dirty="0" err="1" smtClean="0"/>
              <a:t>Bernlochner</a:t>
            </a:r>
            <a:r>
              <a:rPr lang="de-DE" sz="2000" dirty="0" smtClean="0"/>
              <a:t>, J.A.</a:t>
            </a:r>
            <a:endParaRPr lang="de-DE" sz="20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4511" y="712325"/>
            <a:ext cx="8642350" cy="2823932"/>
          </a:xfrm>
        </p:spPr>
        <p:txBody>
          <a:bodyPr/>
          <a:lstStyle/>
          <a:p>
            <a:r>
              <a:rPr lang="en-GB" sz="2000" dirty="0" smtClean="0"/>
              <a:t>Global fit to </a:t>
            </a:r>
            <a:r>
              <a:rPr lang="en-GB" sz="2000" dirty="0" smtClean="0">
                <a:latin typeface="Times New Roman"/>
                <a:cs typeface="Times New Roman"/>
              </a:rPr>
              <a:t>b</a:t>
            </a:r>
            <a:r>
              <a:rPr lang="en-GB" sz="2000" baseline="-25000" dirty="0" smtClean="0"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latin typeface="Times New Roman"/>
                <a:cs typeface="Times New Roman"/>
              </a:rPr>
              <a:t>→ s</a:t>
            </a:r>
            <a:r>
              <a:rPr lang="en-GB" sz="2000" baseline="-25000" dirty="0" smtClean="0">
                <a:latin typeface="Times New Roman"/>
                <a:cs typeface="Times New Roman"/>
              </a:rPr>
              <a:t>  </a:t>
            </a:r>
            <a:r>
              <a:rPr lang="en-GB" sz="2000" dirty="0" smtClean="0"/>
              <a:t>data</a:t>
            </a:r>
          </a:p>
          <a:p>
            <a:r>
              <a:rPr lang="en-GB" sz="2000" dirty="0" smtClean="0">
                <a:solidFill>
                  <a:srgbClr val="000000"/>
                </a:solidFill>
              </a:rPr>
              <a:t>Many such fits around </a:t>
            </a:r>
            <a:r>
              <a:rPr lang="en-GB" sz="2000" dirty="0" smtClean="0">
                <a:solidFill>
                  <a:srgbClr val="000000"/>
                </a:solidFill>
                <a:sym typeface="Wingdings"/>
              </a:rPr>
              <a:t> essentially consistent results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6004554" y="3471084"/>
            <a:ext cx="5878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Central value  moved for illustration</a:t>
            </a:r>
          </a:p>
        </p:txBody>
      </p:sp>
      <p:pic>
        <p:nvPicPr>
          <p:cNvPr id="15" name="Picture 14" descr="C9mumu_C9ee_Run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97" y="2000335"/>
            <a:ext cx="3960000" cy="3890700"/>
          </a:xfrm>
          <a:prstGeom prst="rect">
            <a:avLst/>
          </a:prstGeom>
        </p:spPr>
      </p:pic>
      <p:pic>
        <p:nvPicPr>
          <p:cNvPr id="16" name="Picture 15" descr="C9mumu_C10mumu_Run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6" y="2007441"/>
            <a:ext cx="3960000" cy="4031808"/>
          </a:xfrm>
          <a:prstGeom prst="rect">
            <a:avLst/>
          </a:prstGeom>
        </p:spPr>
      </p:pic>
      <p:pic>
        <p:nvPicPr>
          <p:cNvPr id="17" name="Picture 16" descr="C9mumu_C10mumu._current_only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2" y="2028812"/>
            <a:ext cx="3960000" cy="4031819"/>
          </a:xfrm>
          <a:prstGeom prst="rect">
            <a:avLst/>
          </a:prstGeom>
        </p:spPr>
      </p:pic>
      <p:pic>
        <p:nvPicPr>
          <p:cNvPr id="18" name="Picture 17" descr="C9mumu_C9ee._current_onl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51" y="1978364"/>
            <a:ext cx="3960000" cy="38907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43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868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Expected future sensitivities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52386" y="6192460"/>
            <a:ext cx="8629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dirty="0" smtClean="0"/>
              <a:t>Wilson </a:t>
            </a:r>
            <a:r>
              <a:rPr lang="de-DE" sz="2000" dirty="0" err="1" smtClean="0"/>
              <a:t>scan</a:t>
            </a:r>
            <a:r>
              <a:rPr lang="de-DE" sz="2000" dirty="0"/>
              <a:t>: </a:t>
            </a:r>
            <a:r>
              <a:rPr lang="de-DE" sz="2000" dirty="0" smtClean="0"/>
              <a:t>S</a:t>
            </a:r>
            <a:r>
              <a:rPr lang="de-DE" sz="2000" dirty="0"/>
              <a:t>. Reichert, D. Straub, F. </a:t>
            </a:r>
            <a:r>
              <a:rPr lang="de-DE" sz="2000" dirty="0" err="1" smtClean="0"/>
              <a:t>Bernlochner</a:t>
            </a:r>
            <a:r>
              <a:rPr lang="de-DE" sz="2000" dirty="0" smtClean="0"/>
              <a:t>, J.A.</a:t>
            </a:r>
            <a:endParaRPr lang="de-DE" sz="2000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234511" y="712325"/>
            <a:ext cx="8642350" cy="2823932"/>
          </a:xfrm>
        </p:spPr>
        <p:txBody>
          <a:bodyPr/>
          <a:lstStyle/>
          <a:p>
            <a:r>
              <a:rPr lang="en-GB" sz="2000" dirty="0" smtClean="0"/>
              <a:t>Global fit to </a:t>
            </a:r>
            <a:r>
              <a:rPr lang="en-GB" sz="2000" dirty="0" smtClean="0">
                <a:latin typeface="Times New Roman"/>
                <a:cs typeface="Times New Roman"/>
              </a:rPr>
              <a:t>b</a:t>
            </a:r>
            <a:r>
              <a:rPr lang="en-GB" sz="2000" baseline="-25000" dirty="0" smtClean="0"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latin typeface="Times New Roman"/>
                <a:cs typeface="Times New Roman"/>
              </a:rPr>
              <a:t>→ s</a:t>
            </a:r>
            <a:r>
              <a:rPr lang="en-GB" sz="2000" baseline="-25000" dirty="0" smtClean="0">
                <a:latin typeface="Times New Roman"/>
                <a:cs typeface="Times New Roman"/>
              </a:rPr>
              <a:t>  </a:t>
            </a:r>
            <a:r>
              <a:rPr lang="en-GB" sz="2000" dirty="0" smtClean="0"/>
              <a:t>data</a:t>
            </a:r>
          </a:p>
          <a:p>
            <a:r>
              <a:rPr lang="en-GB" sz="2000" dirty="0" smtClean="0">
                <a:solidFill>
                  <a:srgbClr val="000000"/>
                </a:solidFill>
              </a:rPr>
              <a:t>Many such fits around </a:t>
            </a:r>
            <a:r>
              <a:rPr lang="en-GB" sz="2000" dirty="0" smtClean="0">
                <a:solidFill>
                  <a:srgbClr val="000000"/>
                </a:solidFill>
                <a:sym typeface="Wingdings"/>
              </a:rPr>
              <a:t> essentially consistent results</a:t>
            </a:r>
          </a:p>
          <a:p>
            <a:r>
              <a:rPr lang="en-GB" sz="2000" dirty="0" smtClean="0">
                <a:solidFill>
                  <a:srgbClr val="000000"/>
                </a:solidFill>
                <a:sym typeface="Wingdings"/>
              </a:rPr>
              <a:t>Project sensitivity to final Belle2 &amp; LHCb dataset</a:t>
            </a:r>
            <a:endParaRPr lang="en-GB" sz="2000" dirty="0" smtClean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6004554" y="3471084"/>
            <a:ext cx="5878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Central value  moved for illustration</a:t>
            </a:r>
          </a:p>
        </p:txBody>
      </p:sp>
      <p:pic>
        <p:nvPicPr>
          <p:cNvPr id="15" name="Picture 14" descr="C9mumu_C9ee_Run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797" y="2000335"/>
            <a:ext cx="3960000" cy="3890700"/>
          </a:xfrm>
          <a:prstGeom prst="rect">
            <a:avLst/>
          </a:prstGeom>
        </p:spPr>
      </p:pic>
      <p:pic>
        <p:nvPicPr>
          <p:cNvPr id="16" name="Picture 15" descr="C9mumu_C10mumu_Run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6" y="2007441"/>
            <a:ext cx="3960000" cy="403180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44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4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Complementarity LHCb – Belle 2</a:t>
            </a:r>
            <a:endParaRPr lang="de-DE" dirty="0"/>
          </a:p>
        </p:txBody>
      </p:sp>
      <p:pic>
        <p:nvPicPr>
          <p:cNvPr id="9" name="Picture 8" descr="logo_LHC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738" y="1247831"/>
            <a:ext cx="1734130" cy="1198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205794" y="668424"/>
            <a:ext cx="4170947" cy="3979895"/>
          </a:xfrm>
          <a:prstGeom prst="rect">
            <a:avLst/>
          </a:prstGeom>
          <a:noFill/>
          <a:ln w="38100" cmpd="sng">
            <a:solidFill>
              <a:srgbClr val="4F81B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277980" y="1693440"/>
            <a:ext cx="4170947" cy="4800494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4104103" y="5895475"/>
            <a:ext cx="802105" cy="3074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Brace 19"/>
          <p:cNvSpPr/>
          <p:nvPr/>
        </p:nvSpPr>
        <p:spPr>
          <a:xfrm>
            <a:off x="6697579" y="2138947"/>
            <a:ext cx="334210" cy="244152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211226" y="4531895"/>
            <a:ext cx="1794041" cy="1489241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74" y="4627979"/>
            <a:ext cx="1592899" cy="1294231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2362199" y="654047"/>
            <a:ext cx="3987800" cy="5865283"/>
          </a:xfrm>
        </p:spPr>
        <p:txBody>
          <a:bodyPr/>
          <a:lstStyle/>
          <a:p>
            <a:r>
              <a:rPr lang="en-GB" sz="2000" dirty="0" smtClean="0"/>
              <a:t>Time dependent B</a:t>
            </a:r>
            <a:r>
              <a:rPr lang="en-GB" sz="2000" baseline="-25000" dirty="0" smtClean="0"/>
              <a:t>s</a:t>
            </a:r>
            <a:r>
              <a:rPr lang="en-GB" sz="2000" dirty="0" smtClean="0"/>
              <a:t> physics</a:t>
            </a:r>
          </a:p>
          <a:p>
            <a:pPr lvl="1"/>
            <a:r>
              <a:rPr lang="en-GB" sz="1600" dirty="0" smtClean="0"/>
              <a:t>CPV in </a:t>
            </a:r>
            <a:r>
              <a:rPr lang="en-GB" sz="1600" dirty="0" smtClean="0">
                <a:latin typeface="Times New Roman"/>
                <a:cs typeface="Times New Roman"/>
              </a:rPr>
              <a:t>B</a:t>
            </a:r>
            <a:r>
              <a:rPr lang="en-GB" sz="1600" baseline="-25000" dirty="0" smtClean="0">
                <a:latin typeface="Times New Roman"/>
                <a:cs typeface="Times New Roman"/>
              </a:rPr>
              <a:t>s</a:t>
            </a:r>
            <a:r>
              <a:rPr lang="en-GB" sz="1600" baseline="30000" dirty="0" smtClean="0">
                <a:latin typeface="Times New Roman"/>
                <a:cs typeface="Times New Roman"/>
              </a:rPr>
              <a:t> </a:t>
            </a:r>
            <a:r>
              <a:rPr lang="en-GB" sz="1600" dirty="0" smtClean="0">
                <a:latin typeface="Times New Roman"/>
                <a:cs typeface="Times New Roman"/>
              </a:rPr>
              <a:t>→ J/</a:t>
            </a:r>
            <a:r>
              <a:rPr lang="en-GB" sz="1600" dirty="0" smtClean="0">
                <a:latin typeface="Symbol" charset="2"/>
                <a:cs typeface="Symbol" charset="2"/>
              </a:rPr>
              <a:t>y f, </a:t>
            </a:r>
            <a:r>
              <a:rPr lang="en-GB" sz="1600" dirty="0" smtClean="0">
                <a:latin typeface="Times New Roman"/>
                <a:cs typeface="Times New Roman"/>
              </a:rPr>
              <a:t>B</a:t>
            </a:r>
            <a:r>
              <a:rPr lang="en-GB" sz="1600" baseline="-25000" dirty="0" smtClean="0">
                <a:latin typeface="Times New Roman"/>
                <a:cs typeface="Times New Roman"/>
              </a:rPr>
              <a:t>s</a:t>
            </a:r>
            <a:r>
              <a:rPr lang="en-GB" sz="1600" baseline="30000" dirty="0" smtClean="0">
                <a:latin typeface="Times New Roman"/>
                <a:cs typeface="Times New Roman"/>
              </a:rPr>
              <a:t> </a:t>
            </a:r>
            <a:r>
              <a:rPr lang="en-GB" sz="1600" dirty="0" smtClean="0">
                <a:latin typeface="Times New Roman"/>
                <a:cs typeface="Times New Roman"/>
              </a:rPr>
              <a:t>→ </a:t>
            </a:r>
            <a:r>
              <a:rPr lang="en-GB" sz="1600" dirty="0" err="1" smtClean="0">
                <a:latin typeface="Symbol" charset="2"/>
                <a:cs typeface="Symbol" charset="2"/>
              </a:rPr>
              <a:t>ff</a:t>
            </a:r>
            <a:r>
              <a:rPr lang="en-GB" sz="1600" dirty="0" smtClean="0"/>
              <a:t> </a:t>
            </a:r>
          </a:p>
          <a:p>
            <a:r>
              <a:rPr lang="en-GB" sz="2000" dirty="0" smtClean="0">
                <a:latin typeface="Times New Roman"/>
                <a:cs typeface="Times New Roman"/>
              </a:rPr>
              <a:t>B</a:t>
            </a:r>
            <a:r>
              <a:rPr lang="en-GB" sz="2000" baseline="-25000" dirty="0" smtClean="0">
                <a:latin typeface="Times New Roman"/>
                <a:cs typeface="Times New Roman"/>
              </a:rPr>
              <a:t>s</a:t>
            </a:r>
            <a:r>
              <a:rPr lang="en-GB" sz="2000" baseline="30000" dirty="0" smtClean="0"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latin typeface="Times New Roman"/>
                <a:cs typeface="Times New Roman"/>
              </a:rPr>
              <a:t>→</a:t>
            </a:r>
            <a:r>
              <a:rPr lang="en-GB" sz="2000" dirty="0" smtClean="0">
                <a:latin typeface="Symbol" charset="2"/>
                <a:cs typeface="Symbol" charset="2"/>
              </a:rPr>
              <a:t>m</a:t>
            </a:r>
            <a:r>
              <a:rPr lang="en-GB" sz="2000" baseline="30000" dirty="0" smtClean="0">
                <a:latin typeface="Symbol" charset="2"/>
                <a:cs typeface="Symbol" charset="2"/>
              </a:rPr>
              <a:t>+</a:t>
            </a:r>
            <a:r>
              <a:rPr lang="en-GB" sz="2000" dirty="0" smtClean="0">
                <a:latin typeface="Symbol" charset="2"/>
                <a:cs typeface="Symbol" charset="2"/>
              </a:rPr>
              <a:t>m</a:t>
            </a:r>
            <a:r>
              <a:rPr lang="en-GB" sz="2000" baseline="30000" dirty="0" smtClean="0">
                <a:latin typeface="Symbol" charset="2"/>
                <a:cs typeface="Symbol" charset="2"/>
              </a:rPr>
              <a:t>-</a:t>
            </a:r>
          </a:p>
          <a:p>
            <a:r>
              <a:rPr lang="en-GB" sz="2000" dirty="0" smtClean="0">
                <a:latin typeface="Arial"/>
                <a:cs typeface="Arial"/>
              </a:rPr>
              <a:t>CKM angle </a:t>
            </a:r>
            <a:r>
              <a:rPr lang="en-GB" sz="2000" dirty="0" smtClean="0">
                <a:latin typeface="Symbol" charset="2"/>
                <a:cs typeface="Symbol" charset="2"/>
              </a:rPr>
              <a:t>g</a:t>
            </a:r>
          </a:p>
          <a:p>
            <a:r>
              <a:rPr lang="en-GB" sz="2000" dirty="0" smtClean="0">
                <a:cs typeface="Arial"/>
              </a:rPr>
              <a:t>CPV in </a:t>
            </a:r>
            <a:r>
              <a:rPr lang="en-GB" sz="2000" dirty="0" smtClean="0">
                <a:latin typeface="Times New Roman"/>
                <a:cs typeface="Times New Roman"/>
              </a:rPr>
              <a:t>B</a:t>
            </a:r>
            <a:r>
              <a:rPr lang="en-GB" sz="2000" baseline="-25000" dirty="0" smtClean="0">
                <a:latin typeface="Times New Roman"/>
                <a:cs typeface="Times New Roman"/>
              </a:rPr>
              <a:t>d</a:t>
            </a:r>
            <a:endParaRPr lang="en-GB" sz="2000" dirty="0" smtClean="0">
              <a:cs typeface="Arial"/>
            </a:endParaRPr>
          </a:p>
          <a:p>
            <a:r>
              <a:rPr lang="en-GB" sz="2000" dirty="0" smtClean="0">
                <a:latin typeface="Times New Roman"/>
                <a:cs typeface="Times New Roman"/>
              </a:rPr>
              <a:t>B</a:t>
            </a:r>
            <a:r>
              <a:rPr lang="en-GB" sz="2000" baseline="-25000" dirty="0" smtClean="0"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latin typeface="Times New Roman"/>
                <a:cs typeface="Times New Roman"/>
              </a:rPr>
              <a:t>→ </a:t>
            </a:r>
            <a:r>
              <a:rPr lang="en-GB" sz="2000" dirty="0" err="1" smtClean="0">
                <a:latin typeface="Times New Roman"/>
                <a:cs typeface="Times New Roman"/>
              </a:rPr>
              <a:t>X</a:t>
            </a:r>
            <a:r>
              <a:rPr lang="en-GB" sz="2000" baseline="-25000" dirty="0" err="1" smtClean="0">
                <a:latin typeface="Times New Roman"/>
                <a:cs typeface="Times New Roman"/>
              </a:rPr>
              <a:t>s</a:t>
            </a:r>
            <a:r>
              <a:rPr lang="en-GB" sz="2000" dirty="0" smtClean="0">
                <a:latin typeface="Times"/>
                <a:cs typeface="Times"/>
                <a:sym typeface="Wingdings"/>
              </a:rPr>
              <a:t> </a:t>
            </a:r>
            <a:r>
              <a:rPr lang="en-GB" sz="2000" dirty="0" err="1" smtClean="0"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sz="2000" baseline="30000" dirty="0" err="1" smtClean="0">
                <a:latin typeface="Brush Script MT Italic"/>
                <a:cs typeface="Brush Script MT Italic"/>
                <a:sym typeface="Wingdings"/>
              </a:rPr>
              <a:t>+</a:t>
            </a:r>
            <a:r>
              <a:rPr lang="en-GB" sz="2000" dirty="0" err="1" smtClean="0"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sz="2000" baseline="30000" dirty="0" smtClean="0">
                <a:latin typeface="Brush Script MT Italic"/>
                <a:cs typeface="Brush Script MT Italic"/>
                <a:sym typeface="Wingdings"/>
              </a:rPr>
              <a:t>-</a:t>
            </a:r>
            <a:r>
              <a:rPr lang="en-GB" sz="2000" dirty="0" smtClean="0">
                <a:latin typeface="Symbol" charset="2"/>
                <a:cs typeface="Symbol" charset="2"/>
              </a:rPr>
              <a:t> </a:t>
            </a:r>
            <a:r>
              <a:rPr lang="en-GB" sz="2000" dirty="0" smtClean="0">
                <a:cs typeface="Arial"/>
              </a:rPr>
              <a:t>(</a:t>
            </a:r>
            <a:r>
              <a:rPr lang="en-GB" sz="2000" dirty="0" err="1" smtClean="0">
                <a:cs typeface="Arial"/>
              </a:rPr>
              <a:t>exklusive</a:t>
            </a:r>
            <a:r>
              <a:rPr lang="en-GB" sz="2000" dirty="0" smtClean="0">
                <a:cs typeface="Arial"/>
              </a:rPr>
              <a:t>) </a:t>
            </a:r>
            <a:r>
              <a:rPr lang="en-GB" sz="2000" b="1" dirty="0" smtClean="0">
                <a:solidFill>
                  <a:srgbClr val="FF0000"/>
                </a:solidFill>
                <a:cs typeface="Arial"/>
                <a:sym typeface="Wingdings"/>
              </a:rPr>
              <a:t> LFU</a:t>
            </a:r>
            <a:endParaRPr lang="en-GB" sz="2000" b="1" dirty="0" smtClean="0">
              <a:solidFill>
                <a:srgbClr val="FF0000"/>
              </a:solidFill>
              <a:cs typeface="Arial"/>
            </a:endParaRPr>
          </a:p>
          <a:p>
            <a:r>
              <a:rPr lang="en-GB" sz="2000" dirty="0" smtClean="0">
                <a:latin typeface="Times New Roman"/>
                <a:cs typeface="Times New Roman"/>
              </a:rPr>
              <a:t>B</a:t>
            </a:r>
            <a:r>
              <a:rPr lang="en-GB" sz="2000" baseline="-25000" dirty="0" smtClean="0"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latin typeface="Times New Roman"/>
                <a:cs typeface="Times New Roman"/>
              </a:rPr>
              <a:t>→ </a:t>
            </a:r>
            <a:r>
              <a:rPr lang="en-GB" sz="2000" dirty="0" err="1" smtClean="0">
                <a:latin typeface="Times New Roman"/>
                <a:cs typeface="Times New Roman"/>
              </a:rPr>
              <a:t>X</a:t>
            </a:r>
            <a:r>
              <a:rPr lang="en-GB" sz="2000" baseline="-25000" dirty="0" err="1" smtClean="0">
                <a:latin typeface="Times New Roman"/>
                <a:cs typeface="Times New Roman"/>
              </a:rPr>
              <a:t>s</a:t>
            </a:r>
            <a:r>
              <a:rPr lang="en-GB" sz="2000" dirty="0" smtClean="0"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latin typeface="Symbol" charset="2"/>
                <a:cs typeface="Symbol" charset="2"/>
              </a:rPr>
              <a:t>g </a:t>
            </a:r>
            <a:r>
              <a:rPr lang="en-GB" sz="2000" dirty="0" smtClean="0">
                <a:cs typeface="Arial"/>
              </a:rPr>
              <a:t>(</a:t>
            </a:r>
            <a:r>
              <a:rPr lang="en-GB" sz="2000" dirty="0" err="1" smtClean="0">
                <a:cs typeface="Arial"/>
              </a:rPr>
              <a:t>exklusive</a:t>
            </a:r>
            <a:r>
              <a:rPr lang="en-GB" sz="2000" dirty="0" smtClean="0">
                <a:cs typeface="Arial"/>
              </a:rPr>
              <a:t>)</a:t>
            </a:r>
          </a:p>
          <a:p>
            <a:r>
              <a:rPr lang="en-GB" sz="2000" dirty="0" smtClean="0">
                <a:cs typeface="Arial"/>
              </a:rPr>
              <a:t>Charm physics</a:t>
            </a:r>
          </a:p>
          <a:p>
            <a:r>
              <a:rPr lang="en-GB" sz="2000" dirty="0" smtClean="0">
                <a:cs typeface="Arial"/>
              </a:rPr>
              <a:t>Semileptonic B decays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GB" sz="2000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→ D </a:t>
            </a:r>
            <a:r>
              <a:rPr lang="en-GB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GB" sz="2000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-</a:t>
            </a:r>
            <a:r>
              <a:rPr lang="en-GB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n,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GB" sz="2000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→ D</a:t>
            </a:r>
            <a:r>
              <a:rPr lang="en-GB" sz="2000" baseline="30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*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GB" sz="2000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-</a:t>
            </a:r>
            <a:r>
              <a:rPr lang="en-GB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n</a:t>
            </a:r>
          </a:p>
          <a:p>
            <a:r>
              <a:rPr lang="en-GB" sz="2000" dirty="0" smtClean="0">
                <a:solidFill>
                  <a:srgbClr val="000000"/>
                </a:solidFill>
                <a:cs typeface="Arial"/>
              </a:rPr>
              <a:t>Dark matter  </a:t>
            </a:r>
            <a:endParaRPr lang="en-GB" sz="2000" dirty="0" smtClean="0">
              <a:solidFill>
                <a:srgbClr val="000000"/>
              </a:solidFill>
              <a:latin typeface="Symbol" charset="2"/>
              <a:cs typeface="Symbol" charset="2"/>
            </a:endParaRPr>
          </a:p>
          <a:p>
            <a:r>
              <a:rPr lang="en-GB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t –</a:t>
            </a:r>
            <a:r>
              <a:rPr lang="en-GB" sz="2000" dirty="0" smtClean="0">
                <a:solidFill>
                  <a:srgbClr val="000000"/>
                </a:solidFill>
                <a:cs typeface="Arial"/>
              </a:rPr>
              <a:t> physics: LFV</a:t>
            </a:r>
            <a:endParaRPr lang="en-GB" sz="20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GB" sz="2000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→ </a:t>
            </a:r>
            <a:r>
              <a:rPr lang="en-GB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t</a:t>
            </a:r>
            <a:r>
              <a:rPr lang="en-GB" sz="2000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-</a:t>
            </a:r>
            <a:r>
              <a:rPr lang="en-GB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n,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GB" sz="2000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→ </a:t>
            </a:r>
            <a:r>
              <a:rPr lang="en-GB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en-GB" sz="2000" baseline="30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-</a:t>
            </a:r>
            <a:r>
              <a:rPr lang="en-GB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n </a:t>
            </a:r>
          </a:p>
          <a:p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GB" sz="2000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→ K* </a:t>
            </a:r>
            <a:r>
              <a:rPr lang="en-GB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nn</a:t>
            </a:r>
            <a:r>
              <a:rPr lang="en-GB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, </a:t>
            </a:r>
            <a:r>
              <a:rPr lang="en-GB" sz="2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B</a:t>
            </a:r>
            <a:r>
              <a:rPr lang="en-GB" sz="2000" baseline="-25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latin typeface="Times New Roman"/>
                <a:cs typeface="Times New Roman"/>
              </a:rPr>
              <a:t>→ </a:t>
            </a:r>
            <a:r>
              <a:rPr lang="en-GB" sz="2000" dirty="0" err="1" smtClean="0">
                <a:latin typeface="Symbol" charset="2"/>
                <a:cs typeface="Symbol" charset="2"/>
              </a:rPr>
              <a:t>nn</a:t>
            </a:r>
            <a:endParaRPr lang="en-GB" sz="2000" dirty="0" smtClean="0"/>
          </a:p>
          <a:p>
            <a:r>
              <a:rPr lang="en-GB" sz="2000" dirty="0" smtClean="0">
                <a:latin typeface="Times New Roman"/>
                <a:cs typeface="Times New Roman"/>
              </a:rPr>
              <a:t>B</a:t>
            </a:r>
            <a:r>
              <a:rPr lang="en-GB" sz="2000" baseline="-25000" dirty="0" smtClean="0"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latin typeface="Times New Roman"/>
                <a:cs typeface="Times New Roman"/>
              </a:rPr>
              <a:t>→ </a:t>
            </a:r>
            <a:r>
              <a:rPr lang="en-GB" sz="2000" dirty="0" err="1" smtClean="0">
                <a:latin typeface="Times New Roman"/>
                <a:cs typeface="Times New Roman"/>
              </a:rPr>
              <a:t>X</a:t>
            </a:r>
            <a:r>
              <a:rPr lang="en-GB" sz="2000" baseline="-25000" dirty="0" err="1" smtClean="0">
                <a:latin typeface="Times New Roman"/>
                <a:cs typeface="Times New Roman"/>
              </a:rPr>
              <a:t>s</a:t>
            </a:r>
            <a:r>
              <a:rPr lang="en-GB" sz="2000" dirty="0" smtClean="0">
                <a:latin typeface="Times"/>
                <a:cs typeface="Times"/>
                <a:sym typeface="Wingdings"/>
              </a:rPr>
              <a:t> </a:t>
            </a:r>
            <a:r>
              <a:rPr lang="en-GB" sz="2000" dirty="0" err="1" smtClean="0"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sz="2000" baseline="30000" dirty="0" err="1" smtClean="0">
                <a:latin typeface="Brush Script MT Italic"/>
                <a:cs typeface="Brush Script MT Italic"/>
                <a:sym typeface="Wingdings"/>
              </a:rPr>
              <a:t>+</a:t>
            </a:r>
            <a:r>
              <a:rPr lang="en-GB" sz="2000" dirty="0" err="1" smtClean="0"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sz="2000" baseline="30000" dirty="0" smtClean="0">
                <a:latin typeface="Brush Script MT Italic"/>
                <a:cs typeface="Brush Script MT Italic"/>
                <a:sym typeface="Wingdings"/>
              </a:rPr>
              <a:t>-</a:t>
            </a:r>
            <a:r>
              <a:rPr lang="en-GB" sz="2000" dirty="0" smtClean="0">
                <a:latin typeface="Symbol" charset="2"/>
                <a:cs typeface="Symbol" charset="2"/>
              </a:rPr>
              <a:t> </a:t>
            </a:r>
            <a:r>
              <a:rPr lang="en-GB" sz="2000" dirty="0" smtClean="0">
                <a:cs typeface="Arial"/>
              </a:rPr>
              <a:t>(inclusive)</a:t>
            </a:r>
          </a:p>
          <a:p>
            <a:r>
              <a:rPr lang="en-GB" sz="2000" dirty="0" smtClean="0">
                <a:latin typeface="Times New Roman"/>
                <a:cs typeface="Times New Roman"/>
              </a:rPr>
              <a:t>B</a:t>
            </a:r>
            <a:r>
              <a:rPr lang="en-GB" sz="2000" baseline="-25000" dirty="0" smtClean="0"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latin typeface="Times New Roman"/>
                <a:cs typeface="Times New Roman"/>
              </a:rPr>
              <a:t>→ </a:t>
            </a:r>
            <a:r>
              <a:rPr lang="en-GB" sz="2000" dirty="0" err="1" smtClean="0">
                <a:latin typeface="Times New Roman"/>
                <a:cs typeface="Times New Roman"/>
              </a:rPr>
              <a:t>X</a:t>
            </a:r>
            <a:r>
              <a:rPr lang="en-GB" sz="2000" baseline="-25000" dirty="0" err="1" smtClean="0">
                <a:latin typeface="Times New Roman"/>
                <a:cs typeface="Times New Roman"/>
              </a:rPr>
              <a:t>s</a:t>
            </a:r>
            <a:r>
              <a:rPr lang="en-GB" sz="2000" dirty="0" smtClean="0">
                <a:latin typeface="Times New Roman"/>
                <a:cs typeface="Times New Roman"/>
              </a:rPr>
              <a:t> </a:t>
            </a:r>
            <a:r>
              <a:rPr lang="en-GB" sz="2000" dirty="0" smtClean="0">
                <a:latin typeface="Symbol" charset="2"/>
                <a:cs typeface="Symbol" charset="2"/>
              </a:rPr>
              <a:t>g </a:t>
            </a:r>
            <a:r>
              <a:rPr lang="en-GB" sz="2000" dirty="0" smtClean="0">
                <a:cs typeface="Arial"/>
              </a:rPr>
              <a:t>(inclusive)</a:t>
            </a:r>
            <a:endParaRPr lang="en-GB" sz="2000" dirty="0"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04703" y="2999683"/>
            <a:ext cx="1831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Important overlap:</a:t>
            </a:r>
            <a:br>
              <a:rPr lang="en-GB" sz="2000" dirty="0" smtClean="0">
                <a:solidFill>
                  <a:srgbClr val="000099"/>
                </a:solidFill>
                <a:latin typeface="+mj-lt"/>
              </a:rPr>
            </a:br>
            <a:r>
              <a:rPr lang="en-GB" sz="2000" dirty="0" smtClean="0">
                <a:solidFill>
                  <a:srgbClr val="000099"/>
                </a:solidFill>
                <a:latin typeface="+mj-lt"/>
              </a:rPr>
              <a:t>sporty competition!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12526" y="5352716"/>
            <a:ext cx="1831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F6600"/>
                </a:solidFill>
                <a:latin typeface="+mj-lt"/>
              </a:rPr>
              <a:t>“inclusive &amp; neutrals 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12526" y="914400"/>
            <a:ext cx="1831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307BB1"/>
                </a:solidFill>
                <a:latin typeface="+mj-lt"/>
              </a:rPr>
              <a:t>“B</a:t>
            </a:r>
            <a:r>
              <a:rPr lang="en-GB" sz="2000" baseline="-25000" dirty="0" smtClean="0">
                <a:solidFill>
                  <a:srgbClr val="307BB1"/>
                </a:solidFill>
                <a:latin typeface="+mj-lt"/>
              </a:rPr>
              <a:t>s</a:t>
            </a:r>
            <a:r>
              <a:rPr lang="en-GB" sz="2000" dirty="0" smtClean="0">
                <a:solidFill>
                  <a:srgbClr val="307BB1"/>
                </a:solidFill>
                <a:latin typeface="+mj-lt"/>
              </a:rPr>
              <a:t> &amp; </a:t>
            </a:r>
            <a:br>
              <a:rPr lang="en-GB" sz="2000" dirty="0" smtClean="0">
                <a:solidFill>
                  <a:srgbClr val="307BB1"/>
                </a:solidFill>
                <a:latin typeface="+mj-lt"/>
              </a:rPr>
            </a:br>
            <a:r>
              <a:rPr lang="en-GB" sz="2000" dirty="0" smtClean="0">
                <a:solidFill>
                  <a:srgbClr val="307BB1"/>
                </a:solidFill>
                <a:latin typeface="+mj-lt"/>
              </a:rPr>
              <a:t>charged tracks”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45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210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R(D) and R(D*)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3469" b="-3469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46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122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LHCb upgrade in a nutshell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99" y="1505323"/>
            <a:ext cx="8534400" cy="447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700" y="0"/>
            <a:ext cx="1257300" cy="10541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47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27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LHCb upgrade scheme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564" b="-564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48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691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LHCb upgrade DAQ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14313" y="4493646"/>
            <a:ext cx="8642350" cy="1908741"/>
          </a:xfrm>
        </p:spPr>
        <p:txBody>
          <a:bodyPr/>
          <a:lstStyle/>
          <a:p>
            <a:r>
              <a:rPr lang="en-US" sz="2000" dirty="0"/>
              <a:t>Detector readout and trigger at 40 MHz + higher rate to </a:t>
            </a:r>
            <a:r>
              <a:rPr lang="en-US" sz="2000" dirty="0" smtClean="0"/>
              <a:t>storage</a:t>
            </a:r>
            <a:r>
              <a:rPr lang="en-US" sz="2000" dirty="0"/>
              <a:t> </a:t>
            </a:r>
            <a:r>
              <a:rPr lang="en-US" sz="2000" dirty="0" smtClean="0"/>
              <a:t>will </a:t>
            </a:r>
            <a:r>
              <a:rPr lang="en-US" sz="2000" dirty="0"/>
              <a:t>be the drivers to handle 5x luminosity and collect larger samples </a:t>
            </a:r>
          </a:p>
          <a:p>
            <a:r>
              <a:rPr lang="en-US" sz="2000" dirty="0" smtClean="0"/>
              <a:t>Based </a:t>
            </a:r>
            <a:r>
              <a:rPr lang="en-US" sz="2000" dirty="0"/>
              <a:t>on new front-end electronics, large PC-based event-builder network, and large expansion of online CPU farm </a:t>
            </a:r>
            <a:endParaRPr lang="en-US" sz="2000" dirty="0" smtClean="0"/>
          </a:p>
          <a:p>
            <a:r>
              <a:rPr lang="en-US" sz="2000" dirty="0"/>
              <a:t>Real-time data calibration and reconstruction</a:t>
            </a:r>
          </a:p>
          <a:p>
            <a:endParaRPr lang="en-US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501" y="707819"/>
            <a:ext cx="7721600" cy="3708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33711" y="754844"/>
            <a:ext cx="4612434" cy="36424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511" y="790788"/>
            <a:ext cx="3656511" cy="3554941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49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968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Indirect discoveries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7" y="1681131"/>
            <a:ext cx="4978400" cy="47625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37924" y="790413"/>
            <a:ext cx="8642350" cy="5545138"/>
          </a:xfrm>
        </p:spPr>
        <p:txBody>
          <a:bodyPr/>
          <a:lstStyle/>
          <a:p>
            <a:r>
              <a:rPr lang="en-GB" dirty="0" smtClean="0"/>
              <a:t>Most discoveries in HEP were done indirectly first</a:t>
            </a:r>
          </a:p>
          <a:p>
            <a:pPr lvl="1"/>
            <a:r>
              <a:rPr lang="en-GB" dirty="0"/>
              <a:t>T</a:t>
            </a:r>
            <a:r>
              <a:rPr lang="en-GB" dirty="0" smtClean="0"/>
              <a:t>he muon was a real surprise, however.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  <a:p>
            <a:pPr marL="457200" lvl="1" indent="0">
              <a:buNone/>
            </a:pPr>
            <a:r>
              <a:rPr lang="en-GB" dirty="0" smtClean="0"/>
              <a:t>					       </a:t>
            </a:r>
            <a:r>
              <a:rPr lang="en-GB" u="sng" dirty="0" smtClean="0"/>
              <a:t>The way to the Higgs Boson: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4818737" y="5182886"/>
            <a:ext cx="202812" cy="166850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616690" y="3510969"/>
            <a:ext cx="3628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0099"/>
                </a:solidFill>
                <a:latin typeface="+mj-lt"/>
              </a:rPr>
              <a:t>ATLAS &amp; CMS (2016): </a:t>
            </a:r>
          </a:p>
          <a:p>
            <a:r>
              <a:rPr lang="en-GB" sz="1800" dirty="0">
                <a:solidFill>
                  <a:srgbClr val="000099"/>
                </a:solidFill>
                <a:latin typeface="+mj-lt"/>
              </a:rPr>
              <a:t>	</a:t>
            </a:r>
            <a:r>
              <a:rPr lang="en-GB" sz="1800" dirty="0" err="1" smtClean="0">
                <a:solidFill>
                  <a:srgbClr val="000099"/>
                </a:solidFill>
                <a:latin typeface="+mj-lt"/>
              </a:rPr>
              <a:t>m</a:t>
            </a:r>
            <a:r>
              <a:rPr lang="en-GB" sz="1800" baseline="-25000" dirty="0" err="1" smtClean="0">
                <a:solidFill>
                  <a:srgbClr val="000099"/>
                </a:solidFill>
                <a:latin typeface="+mj-lt"/>
              </a:rPr>
              <a:t>H</a:t>
            </a:r>
            <a:r>
              <a:rPr lang="en-GB" sz="1800" dirty="0" smtClean="0">
                <a:solidFill>
                  <a:srgbClr val="000099"/>
                </a:solidFill>
                <a:latin typeface="+mj-lt"/>
              </a:rPr>
              <a:t> = 125.09±0.24 </a:t>
            </a:r>
            <a:r>
              <a:rPr lang="en-GB" sz="1800" dirty="0" err="1" smtClean="0">
                <a:solidFill>
                  <a:srgbClr val="000099"/>
                </a:solidFill>
                <a:latin typeface="+mj-lt"/>
              </a:rPr>
              <a:t>GeV</a:t>
            </a:r>
            <a:endParaRPr lang="en-GB" sz="1800" dirty="0" smtClean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16690" y="2784933"/>
            <a:ext cx="3243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rgbClr val="000099"/>
                </a:solidFill>
                <a:latin typeface="+mj-lt"/>
              </a:rPr>
              <a:t>Pre-discovery (2011)</a:t>
            </a:r>
          </a:p>
          <a:p>
            <a:r>
              <a:rPr lang="en-GB" sz="1800" dirty="0">
                <a:solidFill>
                  <a:srgbClr val="000099"/>
                </a:solidFill>
                <a:latin typeface="+mj-lt"/>
              </a:rPr>
              <a:t>	</a:t>
            </a:r>
            <a:r>
              <a:rPr lang="en-GB" sz="1800" dirty="0" err="1" smtClean="0">
                <a:solidFill>
                  <a:srgbClr val="000099"/>
                </a:solidFill>
                <a:latin typeface="+mj-lt"/>
              </a:rPr>
              <a:t>m</a:t>
            </a:r>
            <a:r>
              <a:rPr lang="en-GB" sz="1800" baseline="-25000" dirty="0" err="1" smtClean="0">
                <a:solidFill>
                  <a:srgbClr val="000099"/>
                </a:solidFill>
                <a:latin typeface="+mj-lt"/>
              </a:rPr>
              <a:t>H</a:t>
            </a:r>
            <a:r>
              <a:rPr lang="en-GB" sz="1800" dirty="0" smtClean="0">
                <a:solidFill>
                  <a:srgbClr val="000099"/>
                </a:solidFill>
                <a:latin typeface="+mj-lt"/>
              </a:rPr>
              <a:t> = 94</a:t>
            </a:r>
            <a:r>
              <a:rPr lang="en-GB" sz="1800" baseline="30000" dirty="0" smtClean="0">
                <a:solidFill>
                  <a:srgbClr val="000099"/>
                </a:solidFill>
                <a:latin typeface="+mj-lt"/>
              </a:rPr>
              <a:t>+29 </a:t>
            </a:r>
            <a:r>
              <a:rPr lang="en-GB" sz="1800" baseline="-25000" dirty="0" smtClean="0">
                <a:solidFill>
                  <a:srgbClr val="000099"/>
                </a:solidFill>
                <a:latin typeface="+mj-lt"/>
              </a:rPr>
              <a:t>-24 </a:t>
            </a:r>
            <a:r>
              <a:rPr lang="en-GB" sz="1800" dirty="0" smtClean="0">
                <a:solidFill>
                  <a:srgbClr val="000099"/>
                </a:solidFill>
                <a:latin typeface="+mj-lt"/>
              </a:rPr>
              <a:t> </a:t>
            </a:r>
            <a:r>
              <a:rPr lang="en-GB" sz="1800" dirty="0" err="1" smtClean="0">
                <a:solidFill>
                  <a:srgbClr val="000099"/>
                </a:solidFill>
                <a:latin typeface="+mj-lt"/>
              </a:rPr>
              <a:t>GeV</a:t>
            </a:r>
            <a:endParaRPr lang="en-GB" sz="1800" dirty="0" smtClean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5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74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Status of current </a:t>
            </a:r>
            <a:r>
              <a:rPr lang="en-GB" dirty="0"/>
              <a:t>f</a:t>
            </a:r>
            <a:r>
              <a:rPr lang="en-GB" dirty="0" smtClean="0"/>
              <a:t>lavour data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00" y="1610401"/>
            <a:ext cx="3139235" cy="32677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793" y="1076346"/>
            <a:ext cx="278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Observed tensions</a:t>
            </a:r>
          </a:p>
        </p:txBody>
      </p:sp>
      <p:sp>
        <p:nvSpPr>
          <p:cNvPr id="16" name="TextBox 15"/>
          <p:cNvSpPr txBox="1"/>
          <p:nvPr/>
        </p:nvSpPr>
        <p:spPr>
          <a:xfrm rot="5400000">
            <a:off x="6639067" y="3315086"/>
            <a:ext cx="473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0000"/>
                </a:solidFill>
                <a:latin typeface="+mj-lt"/>
              </a:rPr>
              <a:t>Summary talks of Z. </a:t>
            </a:r>
            <a:r>
              <a:rPr lang="en-GB" sz="1200" dirty="0" err="1" smtClean="0">
                <a:solidFill>
                  <a:srgbClr val="000000"/>
                </a:solidFill>
                <a:latin typeface="+mj-lt"/>
              </a:rPr>
              <a:t>Ligeti</a:t>
            </a:r>
            <a:r>
              <a:rPr lang="en-GB" sz="1200" dirty="0" smtClean="0">
                <a:solidFill>
                  <a:srgbClr val="000000"/>
                </a:solidFill>
                <a:latin typeface="+mj-lt"/>
              </a:rPr>
              <a:t> and C. </a:t>
            </a:r>
            <a:r>
              <a:rPr lang="en-GB" sz="1200" dirty="0" err="1" smtClean="0">
                <a:solidFill>
                  <a:srgbClr val="000000"/>
                </a:solidFill>
                <a:latin typeface="+mj-lt"/>
              </a:rPr>
              <a:t>Bobeth</a:t>
            </a:r>
            <a:r>
              <a:rPr lang="en-GB" sz="12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1200" dirty="0" err="1" smtClean="0">
                <a:solidFill>
                  <a:srgbClr val="000000"/>
                </a:solidFill>
                <a:latin typeface="+mj-lt"/>
              </a:rPr>
              <a:t>Moriond</a:t>
            </a:r>
            <a:r>
              <a:rPr lang="en-GB" sz="1200" dirty="0" smtClean="0">
                <a:solidFill>
                  <a:srgbClr val="000000"/>
                </a:solidFill>
                <a:latin typeface="+mj-lt"/>
              </a:rPr>
              <a:t> QCD 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50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7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7967" r="7196" b="40646"/>
          <a:stretch/>
        </p:blipFill>
        <p:spPr>
          <a:xfrm>
            <a:off x="4423159" y="2309803"/>
            <a:ext cx="4264696" cy="19918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Status of current </a:t>
            </a:r>
            <a:r>
              <a:rPr lang="en-GB" dirty="0"/>
              <a:t>f</a:t>
            </a:r>
            <a:r>
              <a:rPr lang="en-GB" dirty="0" smtClean="0"/>
              <a:t>lavour data</a:t>
            </a:r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00" y="1610401"/>
            <a:ext cx="3139235" cy="3267741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>
            <a:off x="3239266" y="2547322"/>
            <a:ext cx="1188799" cy="1008679"/>
          </a:xfrm>
          <a:prstGeom prst="rightArrow">
            <a:avLst/>
          </a:prstGeom>
          <a:solidFill>
            <a:srgbClr val="82C12F"/>
          </a:solidFill>
          <a:ln>
            <a:solidFill>
              <a:srgbClr val="82C1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259667" y="2870202"/>
            <a:ext cx="108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latin typeface="+mj-lt"/>
              </a:rPr>
              <a:t>g</a:t>
            </a:r>
            <a:r>
              <a:rPr lang="en-GB" sz="1800" dirty="0" smtClean="0">
                <a:latin typeface="+mj-lt"/>
              </a:rPr>
              <a:t>lobal fit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13793" y="1076346"/>
            <a:ext cx="278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0000"/>
                </a:solidFill>
                <a:latin typeface="+mj-lt"/>
              </a:rPr>
              <a:t>Observed tensions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659774" y="5471893"/>
            <a:ext cx="76309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solidFill>
                  <a:srgbClr val="000000"/>
                </a:solidFill>
                <a:latin typeface="Arial"/>
              </a:rPr>
              <a:t>Results consistent </a:t>
            </a:r>
            <a:r>
              <a:rPr lang="en-GB" sz="20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GB" sz="2000" dirty="0" smtClean="0">
                <a:solidFill>
                  <a:srgbClr val="000000"/>
                </a:solidFill>
                <a:latin typeface="Arial"/>
              </a:rPr>
              <a:t>significance of </a:t>
            </a:r>
            <a:r>
              <a:rPr lang="en-GB" sz="2000" dirty="0">
                <a:solidFill>
                  <a:srgbClr val="000000"/>
                </a:solidFill>
                <a:latin typeface="Arial"/>
              </a:rPr>
              <a:t>4-</a:t>
            </a:r>
            <a:r>
              <a:rPr lang="en-GB" sz="2000" dirty="0" smtClean="0">
                <a:solidFill>
                  <a:srgbClr val="000000"/>
                </a:solidFill>
                <a:latin typeface="Arial"/>
              </a:rPr>
              <a:t>5</a:t>
            </a:r>
            <a:r>
              <a:rPr lang="en-GB" sz="2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GB" sz="2000" dirty="0" smtClean="0">
                <a:solidFill>
                  <a:srgbClr val="000000"/>
                </a:solidFill>
                <a:latin typeface="Arial"/>
              </a:rPr>
              <a:t>):</a:t>
            </a:r>
            <a:br>
              <a:rPr lang="en-GB" sz="2000" dirty="0" smtClean="0">
                <a:solidFill>
                  <a:srgbClr val="000000"/>
                </a:solidFill>
                <a:latin typeface="Arial"/>
              </a:rPr>
            </a:br>
            <a:r>
              <a:rPr lang="en-GB" sz="2000" dirty="0" smtClean="0">
                <a:solidFill>
                  <a:srgbClr val="000000"/>
                </a:solidFill>
                <a:latin typeface="Arial"/>
              </a:rPr>
              <a:t>Reduce strength of left handed EW </a:t>
            </a:r>
            <a:r>
              <a:rPr lang="en-GB" sz="2000" dirty="0">
                <a:solidFill>
                  <a:srgbClr val="000000"/>
                </a:solidFill>
                <a:latin typeface="Arial"/>
              </a:rPr>
              <a:t>penguin processes </a:t>
            </a:r>
            <a:r>
              <a:rPr lang="en-GB" sz="2000" dirty="0" smtClean="0">
                <a:solidFill>
                  <a:srgbClr val="000000"/>
                </a:solidFill>
                <a:latin typeface="Arial"/>
              </a:rPr>
              <a:t>by ~</a:t>
            </a:r>
            <a:r>
              <a:rPr lang="en-GB" sz="2000" dirty="0">
                <a:solidFill>
                  <a:srgbClr val="000000"/>
                </a:solidFill>
                <a:latin typeface="Arial"/>
              </a:rPr>
              <a:t>25</a:t>
            </a:r>
            <a:r>
              <a:rPr lang="en-GB" sz="2000" dirty="0" smtClean="0">
                <a:solidFill>
                  <a:srgbClr val="000000"/>
                </a:solidFill>
                <a:latin typeface="Arial"/>
              </a:rPr>
              <a:t>%</a:t>
            </a:r>
            <a:endParaRPr lang="en-GB" sz="2000" b="1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 rot="5400000">
            <a:off x="6639067" y="3315086"/>
            <a:ext cx="4732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 smtClean="0">
                <a:solidFill>
                  <a:srgbClr val="000000"/>
                </a:solidFill>
                <a:latin typeface="+mj-lt"/>
              </a:rPr>
              <a:t>Summary talks of Z. </a:t>
            </a:r>
            <a:r>
              <a:rPr lang="en-GB" sz="1200" dirty="0" err="1" smtClean="0">
                <a:solidFill>
                  <a:srgbClr val="000000"/>
                </a:solidFill>
                <a:latin typeface="+mj-lt"/>
              </a:rPr>
              <a:t>Ligeti</a:t>
            </a:r>
            <a:r>
              <a:rPr lang="en-GB" sz="1200" dirty="0" smtClean="0">
                <a:solidFill>
                  <a:srgbClr val="000000"/>
                </a:solidFill>
                <a:latin typeface="+mj-lt"/>
              </a:rPr>
              <a:t> and C. </a:t>
            </a:r>
            <a:r>
              <a:rPr lang="en-GB" sz="1200" dirty="0" err="1" smtClean="0">
                <a:solidFill>
                  <a:srgbClr val="000000"/>
                </a:solidFill>
                <a:latin typeface="+mj-lt"/>
              </a:rPr>
              <a:t>Bobeth</a:t>
            </a:r>
            <a:r>
              <a:rPr lang="en-GB" sz="12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en-GB" sz="1200" dirty="0" err="1" smtClean="0">
                <a:solidFill>
                  <a:srgbClr val="000000"/>
                </a:solidFill>
                <a:latin typeface="+mj-lt"/>
              </a:rPr>
              <a:t>Moriond</a:t>
            </a:r>
            <a:r>
              <a:rPr lang="en-GB" sz="1200" dirty="0" smtClean="0">
                <a:solidFill>
                  <a:srgbClr val="000000"/>
                </a:solidFill>
                <a:latin typeface="+mj-lt"/>
              </a:rPr>
              <a:t> QCD 2016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94552" y="1790899"/>
            <a:ext cx="4174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+mj-lt"/>
              </a:rPr>
              <a:t>Large effort to perform global fit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51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02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Current Flavour data hints at new particles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490238" y="4756716"/>
            <a:ext cx="8246579" cy="1581375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82C1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617779" y="4999126"/>
            <a:ext cx="8025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The coming years of LHCb running, together with inputs from the Belle2 experiment, will illuminate if we see fluctuations or exciting hints of something new</a:t>
            </a:r>
            <a:endParaRPr lang="en-GB" sz="2000" dirty="0" smtClean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9608" y="907647"/>
            <a:ext cx="2663603" cy="317062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82C1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 smtClean="0">
                <a:solidFill>
                  <a:srgbClr val="000000"/>
                </a:solidFill>
                <a:cs typeface="Arial"/>
              </a:rPr>
              <a:t/>
            </a:r>
            <a:br>
              <a:rPr lang="da-DK" sz="1600" dirty="0" smtClean="0">
                <a:solidFill>
                  <a:srgbClr val="000000"/>
                </a:solidFill>
                <a:cs typeface="Arial"/>
              </a:rPr>
            </a:br>
            <a:endParaRPr lang="da-DK" sz="1600" dirty="0" smtClean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72691" y="917195"/>
            <a:ext cx="2663603" cy="317062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82C1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rgbClr val="000000"/>
              </a:solidFill>
              <a:cs typeface="Arial"/>
            </a:endParaRPr>
          </a:p>
          <a:p>
            <a:pPr algn="ctr"/>
            <a:endParaRPr lang="fr-FR" sz="1600" dirty="0" smtClean="0">
              <a:solidFill>
                <a:srgbClr val="000000"/>
              </a:solidFill>
              <a:cs typeface="Arial"/>
            </a:endParaRPr>
          </a:p>
          <a:p>
            <a:pPr algn="ctr"/>
            <a:endParaRPr lang="fr-FR" sz="1600" dirty="0">
              <a:solidFill>
                <a:srgbClr val="000000"/>
              </a:solidFill>
              <a:cs typeface="Arial"/>
            </a:endParaRPr>
          </a:p>
          <a:p>
            <a:pPr algn="ctr"/>
            <a:endParaRPr lang="fr-FR" sz="1600" dirty="0" smtClean="0">
              <a:solidFill>
                <a:srgbClr val="000000"/>
              </a:solidFill>
              <a:cs typeface="Arial"/>
            </a:endParaRPr>
          </a:p>
          <a:p>
            <a:pPr algn="ctr"/>
            <a:endParaRPr lang="fr-FR" sz="16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35772" y="917195"/>
            <a:ext cx="2663603" cy="3170620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82C1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800" dirty="0" smtClean="0">
                <a:solidFill>
                  <a:srgbClr val="000000"/>
                </a:solidFill>
                <a:cs typeface="Arial"/>
              </a:rPr>
              <a:t/>
            </a:r>
            <a:br>
              <a:rPr lang="fr-FR" sz="1800" dirty="0" smtClean="0">
                <a:solidFill>
                  <a:srgbClr val="000000"/>
                </a:solidFill>
                <a:cs typeface="Arial"/>
              </a:rPr>
            </a:br>
            <a:r>
              <a:rPr lang="fr-FR" sz="1800" dirty="0" smtClean="0">
                <a:solidFill>
                  <a:srgbClr val="000000"/>
                </a:solidFill>
                <a:cs typeface="Arial"/>
              </a:rPr>
              <a:t/>
            </a:r>
            <a:br>
              <a:rPr lang="fr-FR" sz="1800" dirty="0" smtClean="0">
                <a:solidFill>
                  <a:srgbClr val="000000"/>
                </a:solidFill>
                <a:cs typeface="Arial"/>
              </a:rPr>
            </a:br>
            <a:endParaRPr lang="fr-FR" sz="1800" dirty="0" smtClean="0">
              <a:solidFill>
                <a:srgbClr val="000000"/>
              </a:solidFill>
              <a:cs typeface="Arial"/>
            </a:endParaRPr>
          </a:p>
          <a:p>
            <a:endParaRPr lang="fr-FR" sz="1800" dirty="0">
              <a:solidFill>
                <a:srgbClr val="000000"/>
              </a:solidFill>
              <a:cs typeface="Arial"/>
            </a:endParaRPr>
          </a:p>
          <a:p>
            <a:endParaRPr lang="fr-FR" sz="1800" dirty="0" smtClean="0">
              <a:solidFill>
                <a:srgbClr val="000000"/>
              </a:solidFill>
              <a:cs typeface="Arial"/>
            </a:endParaRPr>
          </a:p>
          <a:p>
            <a:endParaRPr lang="fr-FR" sz="1800" dirty="0">
              <a:solidFill>
                <a:srgbClr val="000000"/>
              </a:solidFill>
              <a:cs typeface="Arial"/>
            </a:endParaRPr>
          </a:p>
          <a:p>
            <a:endParaRPr lang="fr-FR" sz="1800" dirty="0" smtClean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163" y="1183616"/>
            <a:ext cx="1805063" cy="10343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17601" b="16449"/>
          <a:stretch/>
        </p:blipFill>
        <p:spPr>
          <a:xfrm>
            <a:off x="3700684" y="1290286"/>
            <a:ext cx="1625421" cy="10236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3812" y="1308100"/>
            <a:ext cx="2242651" cy="110232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217653" y="933184"/>
            <a:ext cx="2096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800" u="sng" dirty="0">
                <a:solidFill>
                  <a:srgbClr val="000000"/>
                </a:solidFill>
                <a:latin typeface="Arial"/>
                <a:cs typeface="Arial"/>
              </a:rPr>
              <a:t>Composite </a:t>
            </a:r>
            <a:r>
              <a:rPr lang="fr-FR" sz="1800" u="sng" dirty="0" err="1" smtClean="0">
                <a:solidFill>
                  <a:srgbClr val="000000"/>
                </a:solidFill>
                <a:latin typeface="Arial"/>
                <a:cs typeface="Arial"/>
              </a:rPr>
              <a:t>models</a:t>
            </a:r>
            <a:r>
              <a:rPr lang="fr-FR" sz="1800" u="sng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GB" u="sng" dirty="0"/>
          </a:p>
        </p:txBody>
      </p:sp>
      <p:sp>
        <p:nvSpPr>
          <p:cNvPr id="16" name="Rectangle 15"/>
          <p:cNvSpPr/>
          <p:nvPr/>
        </p:nvSpPr>
        <p:spPr>
          <a:xfrm>
            <a:off x="3771197" y="923927"/>
            <a:ext cx="1455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fr-FR" sz="1800" u="sng" dirty="0" err="1" smtClean="0">
                <a:solidFill>
                  <a:srgbClr val="000000"/>
                </a:solidFill>
                <a:latin typeface="Arial"/>
                <a:cs typeface="Arial"/>
              </a:rPr>
              <a:t>Leptoquarks</a:t>
            </a:r>
            <a:endParaRPr lang="fr-FR" sz="1800" u="sng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3297" y="913565"/>
            <a:ext cx="2611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a-DK" sz="1800" u="sng" dirty="0">
                <a:solidFill>
                  <a:srgbClr val="000000"/>
                </a:solidFill>
                <a:latin typeface="Arial"/>
                <a:cs typeface="Arial"/>
              </a:rPr>
              <a:t>Z</a:t>
            </a:r>
            <a:r>
              <a:rPr lang="da-DK" sz="1800" u="sng" dirty="0" smtClean="0">
                <a:solidFill>
                  <a:srgbClr val="000000"/>
                </a:solidFill>
                <a:latin typeface="Arial"/>
                <a:cs typeface="Arial"/>
              </a:rPr>
              <a:t>’ </a:t>
            </a:r>
            <a:r>
              <a:rPr lang="da-DK" sz="1800" u="sng" dirty="0" err="1" smtClean="0">
                <a:solidFill>
                  <a:srgbClr val="000000"/>
                </a:solidFill>
                <a:latin typeface="Arial"/>
                <a:cs typeface="Arial"/>
              </a:rPr>
              <a:t>boson</a:t>
            </a:r>
            <a:endParaRPr lang="da-DK" sz="1800" u="sng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62478" y="3070867"/>
            <a:ext cx="267275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1000" dirty="0" err="1" smtClean="0">
                <a:solidFill>
                  <a:srgbClr val="000000"/>
                </a:solidFill>
                <a:latin typeface="Arial"/>
                <a:cs typeface="Arial"/>
              </a:rPr>
              <a:t>e.g</a:t>
            </a:r>
            <a:r>
              <a:rPr lang="fr-FR" sz="1000" dirty="0">
                <a:solidFill>
                  <a:srgbClr val="000000"/>
                </a:solidFill>
                <a:latin typeface="Arial"/>
                <a:cs typeface="Arial"/>
              </a:rPr>
              <a:t>. Alonso:1505.05164, </a:t>
            </a:r>
            <a:r>
              <a:rPr lang="fr-FR" sz="1000" dirty="0">
                <a:solidFill>
                  <a:srgbClr val="0000FF"/>
                </a:solidFill>
                <a:latin typeface="Arial"/>
                <a:cs typeface="Arial"/>
              </a:rPr>
              <a:t>Bauer:1512</a:t>
            </a:r>
            <a:r>
              <a:rPr lang="fr-FR" sz="1000" dirty="0" smtClean="0">
                <a:solidFill>
                  <a:srgbClr val="0000FF"/>
                </a:solidFill>
                <a:latin typeface="Arial"/>
                <a:cs typeface="Arial"/>
              </a:rPr>
              <a:t>.</a:t>
            </a:r>
            <a:br>
              <a:rPr lang="fr-FR" sz="1000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fr-FR" sz="1000" dirty="0" smtClean="0">
                <a:solidFill>
                  <a:srgbClr val="0000FF"/>
                </a:solidFill>
                <a:latin typeface="Arial"/>
                <a:cs typeface="Arial"/>
              </a:rPr>
              <a:t>06828,1511.01900</a:t>
            </a:r>
            <a:r>
              <a:rPr lang="fr-FR" sz="1000" dirty="0">
                <a:solidFill>
                  <a:srgbClr val="000000"/>
                </a:solidFill>
                <a:latin typeface="Arial"/>
                <a:cs typeface="Arial"/>
              </a:rPr>
              <a:t>, Becirevic:1503.09024, Biswas:1409.0882, Buras:1409.4557, Hiller</a:t>
            </a:r>
            <a:r>
              <a:rPr lang="fr-FR" sz="1000" dirty="0" smtClean="0">
                <a:solidFill>
                  <a:srgbClr val="000000"/>
                </a:solidFill>
                <a:latin typeface="Arial"/>
                <a:cs typeface="Arial"/>
              </a:rPr>
              <a:t>:1408.1627,1411.4773</a:t>
            </a:r>
            <a:r>
              <a:rPr lang="fr-FR" sz="1000" dirty="0">
                <a:solidFill>
                  <a:srgbClr val="000000"/>
                </a:solidFill>
                <a:latin typeface="Arial"/>
                <a:cs typeface="Arial"/>
              </a:rPr>
              <a:t>, Sahoo:</a:t>
            </a:r>
            <a:r>
              <a:rPr lang="fr-FR" sz="1000" dirty="0" smtClean="0">
                <a:solidFill>
                  <a:srgbClr val="000000"/>
                </a:solidFill>
                <a:latin typeface="Arial"/>
                <a:cs typeface="Arial"/>
              </a:rPr>
              <a:t>1501.05193</a:t>
            </a:r>
            <a:r>
              <a:rPr lang="fr-FR" sz="1000" dirty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fr-FR" sz="1000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GB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26533" y="3065609"/>
            <a:ext cx="26994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1000" dirty="0" err="1">
                <a:solidFill>
                  <a:srgbClr val="000000"/>
                </a:solidFill>
                <a:latin typeface="Arial"/>
                <a:cs typeface="Arial"/>
              </a:rPr>
              <a:t>e.g</a:t>
            </a:r>
            <a:r>
              <a:rPr lang="fr-FR" sz="1000" dirty="0">
                <a:solidFill>
                  <a:srgbClr val="000000"/>
                </a:solidFill>
                <a:latin typeface="Arial"/>
                <a:cs typeface="Arial"/>
              </a:rPr>
              <a:t>. Carmona:1510.07658, Gripaios:1412.1791, </a:t>
            </a:r>
            <a:r>
              <a:rPr lang="fr-FR" sz="1000" dirty="0">
                <a:solidFill>
                  <a:srgbClr val="0000FF"/>
                </a:solidFill>
                <a:latin typeface="Arial"/>
                <a:cs typeface="Arial"/>
              </a:rPr>
              <a:t>Isidori:1604.03940</a:t>
            </a:r>
            <a:r>
              <a:rPr lang="fr-FR" sz="1000" dirty="0">
                <a:solidFill>
                  <a:srgbClr val="000000"/>
                </a:solidFill>
                <a:latin typeface="Arial"/>
                <a:cs typeface="Arial"/>
              </a:rPr>
              <a:t>, Niehoff:1503.03865,1508.00569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8594" y="3062757"/>
            <a:ext cx="27191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da-DK" sz="1000" dirty="0" smtClean="0">
                <a:solidFill>
                  <a:srgbClr val="000000"/>
                </a:solidFill>
                <a:latin typeface="Arial"/>
                <a:cs typeface="Arial"/>
              </a:rPr>
              <a:t>e.g.Altmannshofer1308.1501,</a:t>
            </a:r>
            <a:r>
              <a:rPr lang="fr-FR" sz="1000" dirty="0" smtClean="0">
                <a:solidFill>
                  <a:srgbClr val="000000"/>
                </a:solidFill>
                <a:latin typeface="Arial"/>
                <a:cs typeface="Arial"/>
              </a:rPr>
              <a:t>1411.3161</a:t>
            </a:r>
            <a:r>
              <a:rPr lang="da-DK" sz="1000" dirty="0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br>
              <a:rPr lang="da-DK" sz="10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nb-NO" sz="1000" dirty="0" smtClean="0">
                <a:solidFill>
                  <a:srgbClr val="000000"/>
                </a:solidFill>
                <a:latin typeface="Arial"/>
                <a:cs typeface="Arial"/>
              </a:rPr>
              <a:t>1403.1269,</a:t>
            </a:r>
            <a:r>
              <a:rPr lang="da-DK" sz="1000" dirty="0" smtClean="0">
                <a:solidFill>
                  <a:srgbClr val="000000"/>
                </a:solidFill>
                <a:latin typeface="Arial"/>
                <a:cs typeface="Arial"/>
              </a:rPr>
              <a:t>Buras</a:t>
            </a:r>
            <a:r>
              <a:rPr lang="da-DK" sz="1000" dirty="0">
                <a:solidFill>
                  <a:srgbClr val="000000"/>
                </a:solidFill>
                <a:latin typeface="Arial"/>
                <a:cs typeface="Arial"/>
              </a:rPr>
              <a:t>:1309.2466,</a:t>
            </a:r>
            <a:r>
              <a:rPr lang="nb-NO" sz="1000" dirty="0">
                <a:solidFill>
                  <a:srgbClr val="000000"/>
                </a:solidFill>
                <a:latin typeface="Arial"/>
                <a:cs typeface="Arial"/>
              </a:rPr>
              <a:t>1311.6729</a:t>
            </a:r>
            <a:r>
              <a:rPr lang="nb-NO" sz="1000" dirty="0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br>
              <a:rPr lang="nb-NO" sz="10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nb-NO" sz="1000" dirty="0" smtClean="0">
                <a:solidFill>
                  <a:srgbClr val="000000"/>
                </a:solidFill>
                <a:latin typeface="Arial"/>
                <a:cs typeface="Arial"/>
              </a:rPr>
              <a:t>1409.4557</a:t>
            </a:r>
            <a:r>
              <a:rPr lang="nb-NO" sz="1000" dirty="0">
                <a:solidFill>
                  <a:srgbClr val="000000"/>
                </a:solidFill>
                <a:latin typeface="Arial"/>
                <a:cs typeface="Arial"/>
              </a:rPr>
              <a:t>, </a:t>
            </a:r>
            <a:r>
              <a:rPr lang="fr-FR" sz="1000" dirty="0" smtClean="0">
                <a:solidFill>
                  <a:srgbClr val="000000"/>
                </a:solidFill>
                <a:latin typeface="Arial"/>
                <a:cs typeface="Arial"/>
              </a:rPr>
              <a:t>Celis</a:t>
            </a:r>
            <a:r>
              <a:rPr lang="fr-FR" sz="1000" dirty="0">
                <a:solidFill>
                  <a:srgbClr val="000000"/>
                </a:solidFill>
                <a:latin typeface="Arial"/>
                <a:cs typeface="Arial"/>
              </a:rPr>
              <a:t>:1505.03079</a:t>
            </a:r>
            <a:r>
              <a:rPr lang="fr-FR" sz="1000" dirty="0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nb-NO" sz="1000" dirty="0" smtClean="0">
                <a:solidFill>
                  <a:srgbClr val="000000"/>
                </a:solidFill>
                <a:latin typeface="Arial"/>
                <a:cs typeface="Arial"/>
              </a:rPr>
              <a:t>Crivellin</a:t>
            </a:r>
            <a:r>
              <a:rPr lang="nb-NO" sz="1000" dirty="0">
                <a:solidFill>
                  <a:srgbClr val="000000"/>
                </a:solidFill>
                <a:latin typeface="Arial"/>
                <a:cs typeface="Arial"/>
              </a:rPr>
              <a:t>:1501.00993,</a:t>
            </a:r>
            <a:r>
              <a:rPr lang="fr-FR" sz="1000" dirty="0">
                <a:solidFill>
                  <a:srgbClr val="000000"/>
                </a:solidFill>
                <a:latin typeface="Arial"/>
                <a:cs typeface="Arial"/>
              </a:rPr>
              <a:t>1503.03477,1505.02026, </a:t>
            </a:r>
            <a:r>
              <a:rPr lang="da-DK" sz="1000" dirty="0">
                <a:solidFill>
                  <a:srgbClr val="000000"/>
                </a:solidFill>
                <a:latin typeface="Arial"/>
                <a:cs typeface="Arial"/>
              </a:rPr>
              <a:t>Gauld:1308.1959,1310.1082</a:t>
            </a:r>
            <a:r>
              <a:rPr lang="da-DK" sz="1000" dirty="0" smtClean="0">
                <a:solidFill>
                  <a:srgbClr val="000000"/>
                </a:solidFill>
                <a:latin typeface="Arial"/>
                <a:cs typeface="Arial"/>
              </a:rPr>
              <a:t>,</a:t>
            </a:r>
            <a:r>
              <a:rPr lang="nb-NO" sz="1000" dirty="0" smtClean="0">
                <a:solidFill>
                  <a:srgbClr val="000000"/>
                </a:solidFill>
                <a:latin typeface="Arial"/>
                <a:cs typeface="Arial"/>
              </a:rPr>
              <a:t>Glashow</a:t>
            </a:r>
            <a:r>
              <a:rPr lang="nb-NO" sz="1000" dirty="0">
                <a:solidFill>
                  <a:srgbClr val="000000"/>
                </a:solidFill>
                <a:latin typeface="Arial"/>
                <a:cs typeface="Arial"/>
              </a:rPr>
              <a:t>:1411.0565,</a:t>
            </a:r>
            <a:br>
              <a:rPr lang="nb-NO" sz="10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nb-NO" sz="1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fr-FR" sz="1000" dirty="0">
                <a:solidFill>
                  <a:srgbClr val="000000"/>
                </a:solidFill>
                <a:latin typeface="Arial"/>
                <a:cs typeface="Arial"/>
              </a:rPr>
              <a:t>Niehoff:</a:t>
            </a:r>
            <a:r>
              <a:rPr lang="fr-FR" sz="1000" dirty="0" smtClean="0">
                <a:solidFill>
                  <a:srgbClr val="000000"/>
                </a:solidFill>
                <a:latin typeface="Arial"/>
                <a:cs typeface="Arial"/>
              </a:rPr>
              <a:t>1503.03865</a:t>
            </a:r>
            <a:endParaRPr lang="en-GB" sz="1000" dirty="0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6289" y="2385690"/>
            <a:ext cx="261127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600" smtClean="0">
                <a:solidFill>
                  <a:srgbClr val="000000"/>
                </a:solidFill>
                <a:latin typeface="Arial"/>
                <a:cs typeface="Arial"/>
              </a:rPr>
              <a:t>Additional U(1) vector boson, mass 1-10 TeV</a:t>
            </a:r>
            <a:endParaRPr lang="en-GB" sz="16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07080" y="2383823"/>
            <a:ext cx="2761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 smtClean="0">
                <a:solidFill>
                  <a:srgbClr val="000000"/>
                </a:solidFill>
                <a:latin typeface="Arial"/>
                <a:cs typeface="Arial"/>
              </a:rPr>
              <a:t>couples to quarks and leptons, mass ~TeV</a:t>
            </a:r>
          </a:p>
          <a:p>
            <a:pPr lvl="0" algn="ctr"/>
            <a:r>
              <a:rPr lang="en-GB" sz="16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 lang="en-GB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12569" y="2388245"/>
            <a:ext cx="272186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1600" dirty="0" smtClean="0">
                <a:solidFill>
                  <a:srgbClr val="000000"/>
                </a:solidFill>
                <a:latin typeface="Arial"/>
                <a:cs typeface="Arial"/>
              </a:rPr>
              <a:t>Some particles might </a:t>
            </a:r>
            <a:br>
              <a:rPr lang="en-GB" sz="16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GB" sz="1600" dirty="0" smtClean="0">
                <a:solidFill>
                  <a:srgbClr val="000000"/>
                </a:solidFill>
                <a:latin typeface="Arial"/>
                <a:cs typeface="Arial"/>
              </a:rPr>
              <a:t>not be  fundamental</a:t>
            </a:r>
            <a:endParaRPr lang="en-GB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99185" y="1263970"/>
            <a:ext cx="382328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pPr algn="ctr"/>
            <a:r>
              <a:rPr lang="en-GB" sz="1600" dirty="0" smtClean="0">
                <a:latin typeface="Symbol" charset="2"/>
                <a:cs typeface="Symbol" charset="2"/>
              </a:rPr>
              <a:t>m</a:t>
            </a:r>
            <a:r>
              <a:rPr lang="en-GB" sz="1600" baseline="30000" dirty="0" smtClean="0">
                <a:latin typeface="Symbol" charset="2"/>
                <a:cs typeface="Symbol" charset="2"/>
              </a:rPr>
              <a:t>-</a:t>
            </a:r>
            <a:endParaRPr lang="en-GB" sz="1600" dirty="0" smtClean="0">
              <a:latin typeface="Symbol" charset="2"/>
              <a:cs typeface="Symbol" charset="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088985" y="1992035"/>
            <a:ext cx="382328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pPr algn="ctr"/>
            <a:r>
              <a:rPr lang="en-GB" sz="1600" dirty="0" smtClean="0">
                <a:latin typeface="Symbol" charset="2"/>
                <a:cs typeface="Symbol" charset="2"/>
              </a:rPr>
              <a:t>m</a:t>
            </a:r>
            <a:r>
              <a:rPr lang="en-GB" sz="1600" baseline="30000" dirty="0" smtClean="0">
                <a:latin typeface="Symbol" charset="2"/>
                <a:cs typeface="Symbol" charset="2"/>
              </a:rPr>
              <a:t>+</a:t>
            </a:r>
            <a:endParaRPr lang="en-GB" sz="1600" dirty="0" smtClean="0">
              <a:latin typeface="Symbol" charset="2"/>
              <a:cs typeface="Symbol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09564" y="1139842"/>
            <a:ext cx="382328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pPr algn="ctr"/>
            <a:r>
              <a:rPr lang="en-GB" sz="1600" dirty="0" smtClean="0">
                <a:latin typeface="Symbol" charset="2"/>
                <a:cs typeface="Symbol" charset="2"/>
              </a:rPr>
              <a:t>m</a:t>
            </a:r>
            <a:r>
              <a:rPr lang="en-GB" sz="1600" baseline="30000" dirty="0" smtClean="0">
                <a:latin typeface="Symbol" charset="2"/>
                <a:cs typeface="Symbol" charset="2"/>
              </a:rPr>
              <a:t>-</a:t>
            </a:r>
            <a:endParaRPr lang="en-GB" sz="1600" dirty="0" smtClean="0">
              <a:latin typeface="Symbol" charset="2"/>
              <a:cs typeface="Symbol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09607" y="2052258"/>
            <a:ext cx="382328" cy="338554"/>
          </a:xfrm>
          <a:prstGeom prst="rect">
            <a:avLst/>
          </a:prstGeom>
          <a:solidFill>
            <a:schemeClr val="bg1"/>
          </a:solidFill>
        </p:spPr>
        <p:txBody>
          <a:bodyPr wrap="square" lIns="0" rtlCol="0">
            <a:spAutoFit/>
          </a:bodyPr>
          <a:lstStyle/>
          <a:p>
            <a:pPr algn="ctr"/>
            <a:r>
              <a:rPr lang="en-GB" sz="1600" dirty="0" smtClean="0">
                <a:latin typeface="Symbol" charset="2"/>
                <a:cs typeface="Symbol" charset="2"/>
              </a:rPr>
              <a:t>m</a:t>
            </a:r>
            <a:r>
              <a:rPr lang="en-GB" sz="1600" baseline="30000" dirty="0" smtClean="0">
                <a:latin typeface="Symbol" charset="2"/>
                <a:cs typeface="Symbol" charset="2"/>
              </a:rPr>
              <a:t>+</a:t>
            </a:r>
            <a:endParaRPr lang="en-GB" sz="1600" dirty="0" smtClean="0">
              <a:latin typeface="Symbol" charset="2"/>
              <a:cs typeface="Symbol" charset="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90019" y="1159101"/>
            <a:ext cx="382328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GB" sz="1600" dirty="0" smtClean="0">
                <a:latin typeface="Times"/>
                <a:cs typeface="Times"/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99024" y="2038651"/>
            <a:ext cx="354587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/>
            <a:r>
              <a:rPr lang="en-GB" sz="1600" dirty="0">
                <a:latin typeface="Times"/>
                <a:cs typeface="Times"/>
              </a:rPr>
              <a:t>s</a:t>
            </a:r>
            <a:endParaRPr lang="en-GB" sz="1600" dirty="0" smtClean="0">
              <a:latin typeface="Times"/>
              <a:cs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07332" y="4145650"/>
            <a:ext cx="8230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99"/>
                </a:solidFill>
                <a:latin typeface="+mj-lt"/>
              </a:rPr>
              <a:t>[I stopped collecting references in summer, </a:t>
            </a:r>
            <a:r>
              <a:rPr lang="en-GB" sz="1400" dirty="0">
                <a:solidFill>
                  <a:srgbClr val="000099"/>
                </a:solidFill>
                <a:latin typeface="+mj-lt"/>
              </a:rPr>
              <a:t>a</a:t>
            </a:r>
            <a:r>
              <a:rPr lang="en-GB" sz="1400" dirty="0" smtClean="0">
                <a:solidFill>
                  <a:srgbClr val="000099"/>
                </a:solidFill>
                <a:latin typeface="+mj-lt"/>
              </a:rPr>
              <a:t>pologies if I missed yours]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52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024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LHC(b) long term plan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41" y="698988"/>
            <a:ext cx="8864600" cy="58674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53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7750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</a:t>
            </a:r>
            <a:r>
              <a:rPr lang="en-GB" baseline="-25000" dirty="0" smtClean="0"/>
              <a:t>s</a:t>
            </a:r>
            <a:r>
              <a:rPr lang="en-GB" dirty="0" smtClean="0"/>
              <a:t> mixing and CP violation</a:t>
            </a:r>
            <a:endParaRPr lang="en-GB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l="-4321" r="-4321"/>
          <a:stretch>
            <a:fillRect/>
          </a:stretch>
        </p:blipFill>
        <p:spPr>
          <a:xfrm>
            <a:off x="200945" y="817145"/>
            <a:ext cx="8642350" cy="5545138"/>
          </a:xfrm>
        </p:spPr>
      </p:pic>
      <p:sp>
        <p:nvSpPr>
          <p:cNvPr id="3" name="Rectangle 2"/>
          <p:cNvSpPr/>
          <p:nvPr/>
        </p:nvSpPr>
        <p:spPr>
          <a:xfrm>
            <a:off x="534737" y="5106737"/>
            <a:ext cx="935789" cy="6015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178011" y="5180884"/>
            <a:ext cx="4095187" cy="414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54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75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Measurement of B</a:t>
            </a:r>
            <a:r>
              <a:rPr lang="en-GB" baseline="-25000" dirty="0" smtClean="0"/>
              <a:t>s</a:t>
            </a:r>
            <a:r>
              <a:rPr lang="en-GB" dirty="0" smtClean="0"/>
              <a:t> mixing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455" t="-1125" r="455" b="40671"/>
          <a:stretch/>
        </p:blipFill>
        <p:spPr>
          <a:xfrm>
            <a:off x="570210" y="926890"/>
            <a:ext cx="8077200" cy="34625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5317" y="4647152"/>
            <a:ext cx="6101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m</a:t>
            </a:r>
            <a:r>
              <a:rPr lang="en-GB" sz="2000" baseline="-25000" dirty="0" err="1" smtClean="0">
                <a:solidFill>
                  <a:srgbClr val="000000"/>
                </a:solidFill>
                <a:latin typeface="+mj-lt"/>
              </a:rPr>
              <a:t>s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= 17.768 ± 0.023</a:t>
            </a:r>
            <a:r>
              <a:rPr lang="en-GB" sz="2000" baseline="30000" dirty="0" smtClean="0">
                <a:solidFill>
                  <a:srgbClr val="000000"/>
                </a:solidFill>
                <a:latin typeface="+mj-lt"/>
              </a:rPr>
              <a:t>stat 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± 0.006</a:t>
            </a:r>
            <a:r>
              <a:rPr lang="en-GB" sz="2000" baseline="30000" dirty="0" smtClean="0">
                <a:solidFill>
                  <a:srgbClr val="000000"/>
                </a:solidFill>
                <a:latin typeface="+mj-lt"/>
              </a:rPr>
              <a:t>syst 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ps</a:t>
            </a:r>
            <a:r>
              <a:rPr lang="en-GB" sz="2000" baseline="30000" dirty="0" smtClean="0">
                <a:solidFill>
                  <a:srgbClr val="000000"/>
                </a:solidFill>
                <a:latin typeface="+mj-lt"/>
              </a:rPr>
              <a:t>-1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en-GB" sz="2000" dirty="0" smtClean="0">
                <a:solidFill>
                  <a:srgbClr val="000000"/>
                </a:solidFill>
                <a:latin typeface="+mj-lt"/>
              </a:rPr>
            </a:br>
            <a:endParaRPr lang="en-GB" sz="2000" dirty="0" smtClean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Standard Model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: </a:t>
            </a:r>
            <a:r>
              <a:rPr lang="en-GB" sz="2000" dirty="0" err="1">
                <a:solidFill>
                  <a:srgbClr val="000000"/>
                </a:solidFill>
                <a:latin typeface="Symbol" charset="2"/>
                <a:cs typeface="Symbol" charset="2"/>
              </a:rPr>
              <a:t>D</a:t>
            </a:r>
            <a:r>
              <a:rPr lang="en-GB" sz="2000" dirty="0" err="1">
                <a:solidFill>
                  <a:srgbClr val="000000"/>
                </a:solidFill>
                <a:latin typeface="+mj-lt"/>
              </a:rPr>
              <a:t>m</a:t>
            </a:r>
            <a:r>
              <a:rPr lang="en-GB" sz="2000" baseline="-25000" dirty="0" err="1">
                <a:solidFill>
                  <a:srgbClr val="000000"/>
                </a:solidFill>
                <a:latin typeface="+mj-lt"/>
              </a:rPr>
              <a:t>s</a:t>
            </a:r>
            <a:r>
              <a:rPr lang="en-GB" sz="2000" dirty="0">
                <a:solidFill>
                  <a:srgbClr val="000000"/>
                </a:solidFill>
                <a:latin typeface="+mj-lt"/>
              </a:rPr>
              <a:t> = 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17.3±1.5</a:t>
            </a:r>
            <a:br>
              <a:rPr lang="en-GB" sz="2000" dirty="0" smtClean="0">
                <a:solidFill>
                  <a:srgbClr val="000000"/>
                </a:solidFill>
                <a:latin typeface="+mj-lt"/>
              </a:rPr>
            </a:b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(U. </a:t>
            </a:r>
            <a:r>
              <a:rPr lang="en-GB" sz="2000" dirty="0" err="1" smtClean="0">
                <a:solidFill>
                  <a:srgbClr val="000000"/>
                </a:solidFill>
                <a:latin typeface="+mj-lt"/>
              </a:rPr>
              <a:t>Nierste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, 2012)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55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30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12" y="857250"/>
            <a:ext cx="4727519" cy="5096626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Measure CP violating phase in </a:t>
            </a:r>
            <a:r>
              <a:rPr lang="en-GB" dirty="0" smtClean="0">
                <a:latin typeface="Times New Roman"/>
                <a:cs typeface="Times New Roman"/>
              </a:rPr>
              <a:t>B</a:t>
            </a:r>
            <a:r>
              <a:rPr lang="en-GB" baseline="-25000" dirty="0" smtClean="0">
                <a:latin typeface="Times New Roman"/>
                <a:cs typeface="Times New Roman"/>
              </a:rPr>
              <a:t>s</a:t>
            </a:r>
            <a:r>
              <a:rPr lang="en-GB" baseline="30000" dirty="0" smtClean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→ </a:t>
            </a:r>
            <a:r>
              <a:rPr lang="en-GB" dirty="0" smtClean="0">
                <a:latin typeface="Times New Roman"/>
                <a:cs typeface="Times New Roman"/>
              </a:rPr>
              <a:t>J/</a:t>
            </a:r>
            <a:r>
              <a:rPr lang="en-GB" dirty="0" smtClean="0">
                <a:latin typeface="Symbol" charset="2"/>
                <a:cs typeface="Symbol" charset="2"/>
              </a:rPr>
              <a:t>y f</a:t>
            </a:r>
            <a:r>
              <a:rPr lang="en-GB" dirty="0" smtClean="0"/>
              <a:t> decays</a:t>
            </a:r>
          </a:p>
          <a:p>
            <a:endParaRPr lang="en-GB" dirty="0"/>
          </a:p>
          <a:p>
            <a:r>
              <a:rPr lang="en-GB" dirty="0">
                <a:solidFill>
                  <a:srgbClr val="000000"/>
                </a:solidFill>
              </a:rPr>
              <a:t>Standard Model prediction</a:t>
            </a:r>
            <a:r>
              <a:rPr lang="en-GB" dirty="0" smtClean="0">
                <a:solidFill>
                  <a:srgbClr val="000000"/>
                </a:solidFill>
              </a:rPr>
              <a:t>: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</a:rPr>
              <a:t/>
            </a:r>
            <a:br>
              <a:rPr lang="en-GB" dirty="0">
                <a:solidFill>
                  <a:srgbClr val="000000"/>
                </a:solidFill>
              </a:rPr>
            </a:br>
            <a:endParaRPr lang="en-GB" sz="16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rgbClr val="000000"/>
                </a:solidFill>
                <a:sym typeface="Wingdings"/>
              </a:rPr>
              <a:t>	</a:t>
            </a:r>
            <a:r>
              <a:rPr lang="en-GB" dirty="0" smtClean="0">
                <a:sym typeface="Wingdings"/>
              </a:rPr>
              <a:t> </a:t>
            </a:r>
            <a:r>
              <a:rPr lang="en-GB" dirty="0">
                <a:sym typeface="Wingdings"/>
              </a:rPr>
              <a:t>basically a NULL test</a:t>
            </a:r>
            <a:endParaRPr lang="en-GB" dirty="0"/>
          </a:p>
          <a:p>
            <a:pPr marL="0" indent="0">
              <a:buNone/>
            </a:pPr>
            <a:endParaRPr lang="en-GB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 rotWithShape="1">
          <a:blip r:embed="rId2"/>
          <a:srcRect l="56153" t="85274" r="16376" b="8254"/>
          <a:stretch/>
        </p:blipFill>
        <p:spPr bwMode="auto">
          <a:xfrm>
            <a:off x="1909213" y="3147179"/>
            <a:ext cx="2130760" cy="38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CP-violating phase </a:t>
            </a:r>
            <a:r>
              <a:rPr lang="en-GB" dirty="0" smtClean="0">
                <a:latin typeface="Symbol" charset="2"/>
                <a:cs typeface="Symbol" charset="2"/>
              </a:rPr>
              <a:t>f</a:t>
            </a:r>
            <a:r>
              <a:rPr lang="en-GB" baseline="-25000" dirty="0" smtClean="0"/>
              <a:t>s</a:t>
            </a:r>
            <a:endParaRPr lang="en-GB" dirty="0"/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3"/>
          <a:srcRect l="65184" t="54140" b="3158"/>
          <a:stretch/>
        </p:blipFill>
        <p:spPr bwMode="auto">
          <a:xfrm>
            <a:off x="5236317" y="1499972"/>
            <a:ext cx="3681938" cy="2438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1757709" y="3101170"/>
            <a:ext cx="2346681" cy="469315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7454016" y="2472464"/>
            <a:ext cx="1565641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0000"/>
                </a:solidFill>
                <a:latin typeface="Times"/>
                <a:cs typeface="Times"/>
                <a:sym typeface="Wingdings"/>
              </a:rPr>
              <a:t> </a:t>
            </a:r>
            <a:r>
              <a:rPr lang="en-GB" dirty="0" smtClean="0">
                <a:solidFill>
                  <a:srgbClr val="000000"/>
                </a:solidFill>
                <a:latin typeface="Times"/>
                <a:cs typeface="Times"/>
                <a:sym typeface="Wingdings"/>
              </a:rPr>
              <a:t>J</a:t>
            </a:r>
            <a:r>
              <a:rPr lang="en-GB" b="1" dirty="0" smtClean="0">
                <a:solidFill>
                  <a:srgbClr val="000000"/>
                </a:solidFill>
                <a:latin typeface="Times"/>
                <a:cs typeface="Times"/>
                <a:sym typeface="Wingdings"/>
              </a:rPr>
              <a:t>/</a:t>
            </a:r>
            <a:r>
              <a:rPr lang="en-GB" b="1" dirty="0" smtClean="0">
                <a:solidFill>
                  <a:srgbClr val="000000"/>
                </a:solidFill>
                <a:latin typeface="Symbol" charset="2"/>
                <a:cs typeface="Symbol" charset="2"/>
                <a:sym typeface="Wingdings"/>
              </a:rPr>
              <a:t>y f </a:t>
            </a:r>
            <a:endParaRPr lang="en-GB" b="1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24691" y="2042906"/>
            <a:ext cx="695319" cy="439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6327389" y="2949893"/>
            <a:ext cx="841332" cy="439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5807994" y="2467336"/>
            <a:ext cx="695319" cy="439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f</a:t>
            </a:r>
            <a:r>
              <a:rPr lang="en-GB" b="1" baseline="-25000" dirty="0" smtClean="0">
                <a:solidFill>
                  <a:srgbClr val="FF0000"/>
                </a:solidFill>
                <a:latin typeface="Times"/>
                <a:cs typeface="Times"/>
              </a:rPr>
              <a:t>s</a:t>
            </a:r>
            <a:endParaRPr lang="en-GB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56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813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CP-violating phase </a:t>
            </a:r>
            <a:r>
              <a:rPr lang="en-GB" dirty="0">
                <a:latin typeface="Symbol" charset="2"/>
                <a:cs typeface="Symbol" charset="2"/>
              </a:rPr>
              <a:t>f</a:t>
            </a:r>
            <a:r>
              <a:rPr lang="en-GB" baseline="-25000" dirty="0"/>
              <a:t>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96" b="14013"/>
          <a:stretch/>
        </p:blipFill>
        <p:spPr>
          <a:xfrm>
            <a:off x="214313" y="2226954"/>
            <a:ext cx="8642350" cy="3993790"/>
          </a:xfrm>
        </p:spPr>
      </p:pic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3"/>
          <a:srcRect l="20327" t="13084" r="10684" b="77788"/>
          <a:stretch/>
        </p:blipFill>
        <p:spPr bwMode="auto">
          <a:xfrm>
            <a:off x="2319072" y="1122680"/>
            <a:ext cx="5024656" cy="50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2190235" y="1076667"/>
            <a:ext cx="5245520" cy="662564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3182105" y="1219678"/>
            <a:ext cx="2100042" cy="36933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sz="1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  f</a:t>
            </a:r>
            <a:r>
              <a:rPr lang="en-GB" sz="1800" baseline="-25000" dirty="0" smtClean="0">
                <a:solidFill>
                  <a:srgbClr val="000000"/>
                </a:solidFill>
              </a:rPr>
              <a:t>s</a:t>
            </a:r>
            <a:r>
              <a:rPr lang="en-GB" sz="1800" dirty="0" smtClean="0">
                <a:solidFill>
                  <a:srgbClr val="000000"/>
                </a:solidFill>
              </a:rPr>
              <a:t> </a:t>
            </a:r>
            <a:r>
              <a:rPr lang="en-GB" sz="1800" dirty="0">
                <a:solidFill>
                  <a:srgbClr val="000000"/>
                </a:solidFill>
              </a:rPr>
              <a:t>= </a:t>
            </a:r>
            <a:r>
              <a:rPr lang="en-GB" sz="1800" dirty="0" smtClean="0">
                <a:solidFill>
                  <a:srgbClr val="000000"/>
                </a:solidFill>
              </a:rPr>
              <a:t>0.010±0.039     </a:t>
            </a:r>
            <a:r>
              <a:rPr lang="en-GB" sz="1800" baseline="30000" dirty="0" smtClean="0">
                <a:solidFill>
                  <a:srgbClr val="000000"/>
                </a:solidFill>
              </a:rPr>
              <a:t> </a:t>
            </a:r>
            <a:endParaRPr lang="en-GB" sz="18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57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14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LHCb Upgrade Projections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-5202" b="-5202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58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9905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imes"/>
                <a:cs typeface="Times"/>
              </a:rPr>
              <a:t>b </a:t>
            </a:r>
            <a:r>
              <a:rPr lang="en-GB" dirty="0" smtClean="0">
                <a:latin typeface="Times New Roman"/>
                <a:cs typeface="Times New Roman"/>
              </a:rPr>
              <a:t>→ </a:t>
            </a:r>
            <a:r>
              <a:rPr lang="en-GB" dirty="0" smtClean="0">
                <a:latin typeface="Times"/>
                <a:cs typeface="Times"/>
                <a:sym typeface="Wingdings"/>
              </a:rPr>
              <a:t>s</a:t>
            </a:r>
            <a:r>
              <a:rPr lang="en-GB" dirty="0" smtClean="0">
                <a:sym typeface="Wingdings"/>
              </a:rPr>
              <a:t> </a:t>
            </a:r>
            <a:r>
              <a:rPr lang="en-GB" dirty="0" err="1"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baseline="30000" dirty="0" err="1">
                <a:latin typeface="Brush Script MT Italic"/>
                <a:cs typeface="Brush Script MT Italic"/>
                <a:sym typeface="Wingdings"/>
              </a:rPr>
              <a:t>+</a:t>
            </a:r>
            <a:r>
              <a:rPr lang="en-GB" dirty="0" err="1"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baseline="30000" dirty="0">
                <a:latin typeface="Brush Script MT Italic"/>
                <a:cs typeface="Brush Script MT Italic"/>
                <a:sym typeface="Wingdings"/>
              </a:rPr>
              <a:t>-</a:t>
            </a:r>
            <a:r>
              <a:rPr lang="en-GB" dirty="0"/>
              <a:t> </a:t>
            </a:r>
            <a:r>
              <a:rPr lang="en-GB" dirty="0" smtClean="0"/>
              <a:t>as test bench for high scales</a:t>
            </a:r>
            <a:endParaRPr lang="de-DE" dirty="0">
              <a:solidFill>
                <a:srgbClr val="5A5A5A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55426" y="2801767"/>
            <a:ext cx="8210742" cy="1059848"/>
            <a:chOff x="304942" y="2215470"/>
            <a:chExt cx="8839058" cy="1290791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942" y="2303792"/>
              <a:ext cx="6428142" cy="1168753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337159" y="3180359"/>
              <a:ext cx="2933272" cy="325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32600" y="2215470"/>
              <a:ext cx="2311400" cy="1155700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384696" y="2722466"/>
            <a:ext cx="6042526" cy="1029369"/>
          </a:xfrm>
          <a:prstGeom prst="rect">
            <a:avLst/>
          </a:prstGeom>
          <a:noFill/>
          <a:ln w="38100" cmpd="sng">
            <a:solidFill>
              <a:srgbClr val="82C12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70235" y="955561"/>
            <a:ext cx="8642350" cy="177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9pPr>
          </a:lstStyle>
          <a:p>
            <a:r>
              <a:rPr lang="en-GB" dirty="0">
                <a:latin typeface="Times"/>
                <a:cs typeface="Times"/>
              </a:rPr>
              <a:t>b</a:t>
            </a:r>
            <a:r>
              <a:rPr lang="en-GB" dirty="0" smtClean="0">
                <a:latin typeface="Times"/>
                <a:cs typeface="Times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→ </a:t>
            </a:r>
            <a:r>
              <a:rPr lang="en-GB" dirty="0" smtClean="0">
                <a:latin typeface="Times"/>
                <a:cs typeface="Times"/>
                <a:sym typeface="Wingdings"/>
              </a:rPr>
              <a:t>s </a:t>
            </a:r>
            <a:r>
              <a:rPr lang="en-GB" dirty="0" err="1" smtClean="0"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baseline="30000" dirty="0" err="1" smtClean="0">
                <a:latin typeface="Brush Script MT Italic"/>
                <a:cs typeface="Brush Script MT Italic"/>
                <a:sym typeface="Wingdings"/>
              </a:rPr>
              <a:t>+</a:t>
            </a:r>
            <a:r>
              <a:rPr lang="en-GB" dirty="0" err="1" smtClean="0"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baseline="30000" dirty="0" smtClean="0">
                <a:latin typeface="Brush Script MT Italic"/>
                <a:cs typeface="Brush Script MT Italic"/>
                <a:sym typeface="Wingdings"/>
              </a:rPr>
              <a:t>-</a:t>
            </a:r>
            <a:r>
              <a:rPr lang="en-GB" dirty="0" smtClean="0"/>
              <a:t> decays allow precise tests of Lorentz structure </a:t>
            </a:r>
          </a:p>
          <a:p>
            <a:pPr lvl="1"/>
            <a:r>
              <a:rPr lang="en-GB" dirty="0" smtClean="0"/>
              <a:t>Sensitive to new phenomena via non-standard couplings</a:t>
            </a:r>
          </a:p>
          <a:p>
            <a:pPr lvl="1"/>
            <a:r>
              <a:rPr lang="en-GB" dirty="0" smtClean="0"/>
              <a:t>Best described with effective field theory, allows to extract potential New Physics amplitudes </a:t>
            </a:r>
            <a:endParaRPr lang="en-GB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97975" y="4017601"/>
            <a:ext cx="8642350" cy="177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9pPr>
          </a:lstStyle>
          <a:p>
            <a:r>
              <a:rPr lang="en-GB" dirty="0" smtClean="0">
                <a:latin typeface="Arial"/>
                <a:cs typeface="Arial"/>
              </a:rPr>
              <a:t>Menu for this talk:</a:t>
            </a:r>
          </a:p>
          <a:p>
            <a:pPr lvl="1"/>
            <a:r>
              <a:rPr lang="en-GB" dirty="0" smtClean="0">
                <a:latin typeface="Arial"/>
                <a:cs typeface="Arial"/>
              </a:rPr>
              <a:t>Purely leptonic decays: 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baseline="-25000" dirty="0">
                <a:latin typeface="Times New Roman"/>
                <a:cs typeface="Times New Roman"/>
              </a:rPr>
              <a:t>s</a:t>
            </a:r>
            <a:r>
              <a:rPr lang="en-GB" dirty="0">
                <a:latin typeface="Times New Roman"/>
                <a:cs typeface="Times New Roman"/>
              </a:rPr>
              <a:t>→ 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 smtClean="0"/>
              <a:t>-</a:t>
            </a:r>
            <a:br>
              <a:rPr lang="en-GB" baseline="30000" dirty="0" smtClean="0"/>
            </a:br>
            <a:r>
              <a:rPr lang="en-GB" baseline="30000" dirty="0" smtClean="0"/>
              <a:t>					</a:t>
            </a:r>
            <a:r>
              <a:rPr lang="en-GB" dirty="0" smtClean="0">
                <a:solidFill>
                  <a:srgbClr val="008000"/>
                </a:solidFill>
                <a:sym typeface="Wingdings"/>
              </a:rPr>
              <a:t> sensitive to C</a:t>
            </a:r>
            <a:r>
              <a:rPr lang="en-GB" baseline="-25000" dirty="0" smtClean="0">
                <a:solidFill>
                  <a:srgbClr val="008000"/>
                </a:solidFill>
                <a:sym typeface="Wingdings"/>
              </a:rPr>
              <a:t>S,P </a:t>
            </a:r>
            <a:r>
              <a:rPr lang="en-GB" dirty="0" smtClean="0">
                <a:solidFill>
                  <a:srgbClr val="008000"/>
                </a:solidFill>
                <a:sym typeface="Wingdings"/>
              </a:rPr>
              <a:t>and C</a:t>
            </a:r>
            <a:r>
              <a:rPr lang="en-GB" baseline="-25000" dirty="0" smtClean="0">
                <a:solidFill>
                  <a:srgbClr val="008000"/>
                </a:solidFill>
                <a:sym typeface="Wingdings"/>
              </a:rPr>
              <a:t>10</a:t>
            </a:r>
            <a:r>
              <a:rPr lang="en-GB" dirty="0" smtClean="0">
                <a:solidFill>
                  <a:srgbClr val="008000"/>
                </a:solidFill>
              </a:rPr>
              <a:t> </a:t>
            </a:r>
          </a:p>
          <a:p>
            <a:pPr lvl="1"/>
            <a:r>
              <a:rPr lang="en-GB" dirty="0" smtClean="0">
                <a:latin typeface="Arial"/>
                <a:cs typeface="Arial"/>
              </a:rPr>
              <a:t>Recent measurements of </a:t>
            </a:r>
            <a:r>
              <a:rPr lang="en-GB" dirty="0" smtClean="0">
                <a:latin typeface="Times"/>
                <a:cs typeface="Times"/>
              </a:rPr>
              <a:t>b </a:t>
            </a:r>
            <a:r>
              <a:rPr lang="en-GB" dirty="0">
                <a:latin typeface="Times New Roman"/>
                <a:cs typeface="Times New Roman"/>
              </a:rPr>
              <a:t>→ </a:t>
            </a:r>
            <a:r>
              <a:rPr lang="en-GB" dirty="0">
                <a:latin typeface="Times"/>
                <a:cs typeface="Times"/>
                <a:sym typeface="Wingdings"/>
              </a:rPr>
              <a:t>s</a:t>
            </a:r>
            <a:r>
              <a:rPr lang="en-GB" dirty="0">
                <a:sym typeface="Wingdings"/>
              </a:rPr>
              <a:t> </a:t>
            </a:r>
            <a:r>
              <a:rPr lang="en-GB" dirty="0" err="1"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baseline="30000" dirty="0" err="1">
                <a:latin typeface="Brush Script MT Italic"/>
                <a:cs typeface="Brush Script MT Italic"/>
                <a:sym typeface="Wingdings"/>
              </a:rPr>
              <a:t>+</a:t>
            </a:r>
            <a:r>
              <a:rPr lang="en-GB" dirty="0" err="1"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baseline="30000" dirty="0" smtClean="0">
                <a:latin typeface="Brush Script MT Italic"/>
                <a:cs typeface="Brush Script MT Italic"/>
                <a:sym typeface="Wingdings"/>
              </a:rPr>
              <a:t>-</a:t>
            </a:r>
            <a:r>
              <a:rPr lang="en-GB" dirty="0" smtClean="0">
                <a:sym typeface="Wingdings"/>
              </a:rPr>
              <a:t>, dominantly </a:t>
            </a:r>
            <a:r>
              <a:rPr lang="en-GB" dirty="0" smtClean="0">
                <a:latin typeface="Times New Roman"/>
                <a:cs typeface="Times New Roman"/>
              </a:rPr>
              <a:t>B</a:t>
            </a:r>
            <a:r>
              <a:rPr lang="en-GB" baseline="30000" dirty="0" smtClean="0">
                <a:latin typeface="Times New Roman"/>
                <a:cs typeface="Times New Roman"/>
              </a:rPr>
              <a:t>0</a:t>
            </a:r>
            <a:r>
              <a:rPr lang="en-GB" baseline="-25000" dirty="0" smtClean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→ K* </a:t>
            </a:r>
            <a:r>
              <a:rPr lang="en-GB" dirty="0" smtClean="0">
                <a:latin typeface="Symbol" charset="2"/>
                <a:cs typeface="Symbol" charset="2"/>
              </a:rPr>
              <a:t>μ</a:t>
            </a:r>
            <a:r>
              <a:rPr lang="en-GB" baseline="30000" dirty="0">
                <a:latin typeface="Symbol" charset="2"/>
                <a:cs typeface="Symbol" charset="2"/>
              </a:rPr>
              <a:t>+</a:t>
            </a:r>
            <a:r>
              <a:rPr lang="en-GB" dirty="0">
                <a:latin typeface="Symbol" charset="2"/>
                <a:cs typeface="Symbol" charset="2"/>
              </a:rPr>
              <a:t>μ</a:t>
            </a:r>
            <a:r>
              <a:rPr lang="en-GB" baseline="30000" dirty="0" smtClean="0"/>
              <a:t>-</a:t>
            </a:r>
            <a:r>
              <a:rPr lang="en-GB" dirty="0" smtClean="0">
                <a:latin typeface="Times"/>
                <a:cs typeface="Times"/>
              </a:rPr>
              <a:t> </a:t>
            </a:r>
            <a:br>
              <a:rPr lang="en-GB" dirty="0" smtClean="0">
                <a:latin typeface="Times"/>
                <a:cs typeface="Times"/>
              </a:rPr>
            </a:br>
            <a:r>
              <a:rPr lang="en-GB" dirty="0" smtClean="0">
                <a:latin typeface="Times"/>
                <a:cs typeface="Times"/>
              </a:rPr>
              <a:t>				</a:t>
            </a:r>
            <a:r>
              <a:rPr lang="en-GB" dirty="0" smtClean="0">
                <a:solidFill>
                  <a:srgbClr val="008000"/>
                </a:solidFill>
                <a:sym typeface="Wingdings"/>
              </a:rPr>
              <a:t> </a:t>
            </a:r>
            <a:r>
              <a:rPr lang="en-GB" dirty="0">
                <a:solidFill>
                  <a:srgbClr val="008000"/>
                </a:solidFill>
                <a:sym typeface="Wingdings"/>
              </a:rPr>
              <a:t>sensitive to </a:t>
            </a:r>
            <a:r>
              <a:rPr lang="en-GB" dirty="0" smtClean="0">
                <a:solidFill>
                  <a:srgbClr val="008000"/>
                </a:solidFill>
                <a:sym typeface="Wingdings"/>
              </a:rPr>
              <a:t>C</a:t>
            </a:r>
            <a:r>
              <a:rPr lang="en-GB" baseline="-25000" dirty="0" smtClean="0">
                <a:solidFill>
                  <a:srgbClr val="008000"/>
                </a:solidFill>
                <a:sym typeface="Wingdings"/>
              </a:rPr>
              <a:t>7,9 </a:t>
            </a:r>
            <a:r>
              <a:rPr lang="en-GB" dirty="0">
                <a:solidFill>
                  <a:srgbClr val="008000"/>
                </a:solidFill>
                <a:sym typeface="Wingdings"/>
              </a:rPr>
              <a:t>and </a:t>
            </a:r>
            <a:r>
              <a:rPr lang="en-GB" dirty="0" smtClean="0">
                <a:solidFill>
                  <a:srgbClr val="008000"/>
                </a:solidFill>
                <a:sym typeface="Wingdings"/>
              </a:rPr>
              <a:t>C</a:t>
            </a:r>
            <a:r>
              <a:rPr lang="en-GB" baseline="-25000" dirty="0" smtClean="0">
                <a:solidFill>
                  <a:srgbClr val="008000"/>
                </a:solidFill>
                <a:sym typeface="Wingdings"/>
              </a:rPr>
              <a:t>10</a:t>
            </a:r>
            <a:endParaRPr lang="en-GB" dirty="0" smtClean="0">
              <a:solidFill>
                <a:srgbClr val="008000"/>
              </a:solidFill>
              <a:latin typeface="Times"/>
              <a:cs typeface="Times"/>
            </a:endParaRPr>
          </a:p>
          <a:p>
            <a:pPr lvl="1"/>
            <a:r>
              <a:rPr lang="en-GB" dirty="0" smtClean="0">
                <a:latin typeface="Arial"/>
                <a:cs typeface="Arial"/>
              </a:rPr>
              <a:t>Lepton flavour universality</a:t>
            </a:r>
            <a:br>
              <a:rPr lang="en-GB" dirty="0" smtClean="0">
                <a:latin typeface="Arial"/>
                <a:cs typeface="Arial"/>
              </a:rPr>
            </a:br>
            <a:r>
              <a:rPr lang="en-GB" dirty="0" smtClean="0">
                <a:latin typeface="Arial"/>
                <a:cs typeface="Arial"/>
              </a:rPr>
              <a:t>				</a:t>
            </a:r>
            <a:r>
              <a:rPr lang="en-GB" dirty="0" smtClean="0">
                <a:solidFill>
                  <a:srgbClr val="008000"/>
                </a:solidFill>
                <a:sym typeface="Wingdings"/>
              </a:rPr>
              <a:t> </a:t>
            </a:r>
            <a:r>
              <a:rPr lang="en-GB" dirty="0">
                <a:solidFill>
                  <a:srgbClr val="008000"/>
                </a:solidFill>
                <a:sym typeface="Wingdings"/>
              </a:rPr>
              <a:t>sensitive to </a:t>
            </a:r>
            <a:r>
              <a:rPr lang="en-GB" dirty="0" err="1" smtClean="0">
                <a:solidFill>
                  <a:srgbClr val="008000"/>
                </a:solidFill>
                <a:sym typeface="Wingdings"/>
              </a:rPr>
              <a:t>C</a:t>
            </a:r>
            <a:r>
              <a:rPr lang="en-GB" baseline="30000" dirty="0" err="1" smtClean="0">
                <a:solidFill>
                  <a:srgbClr val="008000"/>
                </a:solidFill>
                <a:sym typeface="Wingdings"/>
              </a:rPr>
              <a:t>e</a:t>
            </a:r>
            <a:r>
              <a:rPr lang="en-GB" baseline="30000" dirty="0" smtClean="0">
                <a:solidFill>
                  <a:srgbClr val="008000"/>
                </a:solidFill>
                <a:sym typeface="Wingdings"/>
              </a:rPr>
              <a:t> </a:t>
            </a:r>
            <a:r>
              <a:rPr lang="en-GB" dirty="0" err="1" smtClean="0">
                <a:solidFill>
                  <a:srgbClr val="008000"/>
                </a:solidFill>
                <a:sym typeface="Wingdings"/>
              </a:rPr>
              <a:t>vs</a:t>
            </a:r>
            <a:r>
              <a:rPr lang="en-GB" dirty="0" smtClean="0">
                <a:solidFill>
                  <a:srgbClr val="008000"/>
                </a:solidFill>
                <a:sym typeface="Wingdings"/>
              </a:rPr>
              <a:t> C</a:t>
            </a:r>
            <a:r>
              <a:rPr lang="en-GB" baseline="30000" dirty="0" smtClean="0">
                <a:solidFill>
                  <a:srgbClr val="008000"/>
                </a:solidFill>
                <a:latin typeface="Symbol" charset="2"/>
                <a:cs typeface="Symbol" charset="2"/>
                <a:sym typeface="Wingdings"/>
              </a:rPr>
              <a:t>m</a:t>
            </a:r>
            <a:endParaRPr lang="en-GB" dirty="0" smtClean="0">
              <a:solidFill>
                <a:srgbClr val="008000"/>
              </a:solidFill>
              <a:latin typeface="Symbol" charset="2"/>
              <a:cs typeface="Symbol" charset="2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59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250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7344" b="7344"/>
          <a:stretch>
            <a:fillRect/>
          </a:stretch>
        </p:blipFill>
        <p:spPr/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6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596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Combine all </a:t>
            </a:r>
            <a:r>
              <a:rPr lang="en-GB" dirty="0" smtClean="0">
                <a:latin typeface="Times New Roman"/>
                <a:cs typeface="Times New Roman"/>
              </a:rPr>
              <a:t>b</a:t>
            </a:r>
            <a:r>
              <a:rPr lang="en-GB" baseline="-25000" dirty="0">
                <a:latin typeface="Times New Roman"/>
                <a:cs typeface="Times New Roman"/>
              </a:rPr>
              <a:t> </a:t>
            </a:r>
            <a:r>
              <a:rPr lang="en-GB" dirty="0" smtClean="0">
                <a:latin typeface="Times New Roman"/>
                <a:cs typeface="Times New Roman"/>
              </a:rPr>
              <a:t>→ s</a:t>
            </a:r>
            <a:r>
              <a:rPr lang="en-GB" baseline="-25000" dirty="0" smtClean="0">
                <a:latin typeface="Times New Roman"/>
                <a:cs typeface="Times New Roman"/>
              </a:rPr>
              <a:t>  </a:t>
            </a:r>
            <a:r>
              <a:rPr lang="en-GB" dirty="0" smtClean="0"/>
              <a:t>data in global fit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604" t="11237" r="23613" b="13962"/>
          <a:stretch/>
        </p:blipFill>
        <p:spPr>
          <a:xfrm>
            <a:off x="3351595" y="845541"/>
            <a:ext cx="5086817" cy="32514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49104" y="5355728"/>
            <a:ext cx="7969510" cy="7637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11464" y="4084229"/>
            <a:ext cx="8642350" cy="2773771"/>
          </a:xfrm>
        </p:spPr>
        <p:txBody>
          <a:bodyPr/>
          <a:lstStyle/>
          <a:p>
            <a:r>
              <a:rPr lang="en-GB" dirty="0" smtClean="0"/>
              <a:t>Global fit to all </a:t>
            </a:r>
            <a:r>
              <a:rPr lang="en-GB" dirty="0">
                <a:latin typeface="Times New Roman"/>
                <a:cs typeface="Times New Roman"/>
              </a:rPr>
              <a:t>b</a:t>
            </a:r>
            <a:r>
              <a:rPr lang="en-GB" baseline="-25000" dirty="0">
                <a:latin typeface="Times New Roman"/>
                <a:cs typeface="Times New Roman"/>
              </a:rPr>
              <a:t> </a:t>
            </a:r>
            <a:r>
              <a:rPr lang="en-GB" dirty="0">
                <a:latin typeface="Times New Roman"/>
                <a:cs typeface="Times New Roman"/>
              </a:rPr>
              <a:t>→ s</a:t>
            </a:r>
            <a:r>
              <a:rPr lang="en-GB" baseline="-25000" dirty="0">
                <a:latin typeface="Times New Roman"/>
                <a:cs typeface="Times New Roman"/>
              </a:rPr>
              <a:t> </a:t>
            </a:r>
            <a:r>
              <a:rPr lang="en-GB" dirty="0" smtClean="0"/>
              <a:t> data prefers a </a:t>
            </a:r>
            <a:r>
              <a:rPr lang="en-GB" dirty="0" smtClean="0">
                <a:solidFill>
                  <a:srgbClr val="008000"/>
                </a:solidFill>
              </a:rPr>
              <a:t>deviation from the Standard Model in a vector-like interaction</a:t>
            </a:r>
          </a:p>
          <a:p>
            <a:r>
              <a:rPr lang="en-GB" dirty="0" smtClean="0"/>
              <a:t>Interpretation: </a:t>
            </a:r>
          </a:p>
          <a:p>
            <a:pPr lvl="1"/>
            <a:r>
              <a:rPr lang="en-GB" dirty="0" smtClean="0"/>
              <a:t>“clearly New Physics”, or ..</a:t>
            </a:r>
          </a:p>
          <a:p>
            <a:pPr lvl="1"/>
            <a:r>
              <a:rPr lang="en-GB" dirty="0" smtClean="0"/>
              <a:t>Not well understood QCD contribution</a:t>
            </a:r>
          </a:p>
          <a:p>
            <a:pPr marL="0" indent="0">
              <a:buNone/>
            </a:pPr>
            <a:r>
              <a:rPr lang="en-GB" dirty="0">
                <a:solidFill>
                  <a:srgbClr val="008000"/>
                </a:solidFill>
              </a:rPr>
              <a:t> </a:t>
            </a:r>
            <a:r>
              <a:rPr lang="en-GB" dirty="0" smtClean="0">
                <a:solidFill>
                  <a:srgbClr val="008000"/>
                </a:solidFill>
              </a:rPr>
              <a:t>    </a:t>
            </a:r>
            <a:r>
              <a:rPr lang="en-GB" dirty="0" smtClean="0">
                <a:solidFill>
                  <a:srgbClr val="FF0000"/>
                </a:solidFill>
                <a:sym typeface="Wingdings"/>
              </a:rPr>
              <a:t> Understanding needs more </a:t>
            </a:r>
            <a:r>
              <a:rPr lang="en-GB" dirty="0" smtClean="0">
                <a:solidFill>
                  <a:srgbClr val="FF0000"/>
                </a:solidFill>
              </a:rPr>
              <a:t>data </a:t>
            </a:r>
            <a:r>
              <a:rPr lang="en-GB" dirty="0">
                <a:solidFill>
                  <a:srgbClr val="FF0000"/>
                </a:solidFill>
              </a:rPr>
              <a:t>and </a:t>
            </a:r>
            <a:r>
              <a:rPr lang="en-GB" dirty="0" smtClean="0">
                <a:solidFill>
                  <a:srgbClr val="FF0000"/>
                </a:solidFill>
              </a:rPr>
              <a:t>theoretical work </a:t>
            </a:r>
          </a:p>
          <a:p>
            <a:pPr lvl="1"/>
            <a:endParaRPr lang="en-GB" dirty="0" smtClean="0">
              <a:solidFill>
                <a:srgbClr val="FF0000"/>
              </a:solidFill>
            </a:endParaRPr>
          </a:p>
          <a:p>
            <a:endParaRPr lang="en-GB" dirty="0"/>
          </a:p>
          <a:p>
            <a:endParaRPr lang="en-GB" dirty="0" smtClean="0"/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3772530"/>
              </p:ext>
            </p:extLst>
          </p:nvPr>
        </p:nvGraphicFramePr>
        <p:xfrm>
          <a:off x="428037" y="1862921"/>
          <a:ext cx="3194275" cy="660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29" name="Equation" r:id="rId4" imgW="1409700" imgH="292100" progId="Equation.3">
                  <p:embed/>
                </p:oleObj>
              </mc:Choice>
              <mc:Fallback>
                <p:oleObj name="Equation" r:id="rId4" imgW="1409700" imgH="292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037" y="1862921"/>
                        <a:ext cx="3194275" cy="660647"/>
                      </a:xfrm>
                      <a:prstGeom prst="rect">
                        <a:avLst/>
                      </a:prstGeom>
                      <a:noFill/>
                      <a:ln w="38100" cmpd="sng">
                        <a:solidFill>
                          <a:srgbClr val="FF6600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7376981" y="1647793"/>
            <a:ext cx="1638075" cy="314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276448" y="1473862"/>
            <a:ext cx="207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8000"/>
                </a:solidFill>
                <a:latin typeface="+mj-lt"/>
              </a:rPr>
              <a:t>Branching fractions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2912122" y="2865310"/>
            <a:ext cx="2521530" cy="414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3024264" y="2788938"/>
            <a:ext cx="3180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FF0000"/>
                </a:solidFill>
                <a:latin typeface="+mj-lt"/>
              </a:rPr>
              <a:t>Angular variables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9634" y="1410090"/>
            <a:ext cx="2898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j-lt"/>
              </a:rPr>
              <a:t>Effective Hamiltonian: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60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242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Experimental overview of </a:t>
            </a:r>
            <a:r>
              <a:rPr lang="en-GB" dirty="0">
                <a:latin typeface="Times"/>
                <a:cs typeface="Times"/>
              </a:rPr>
              <a:t>b </a:t>
            </a:r>
            <a:r>
              <a:rPr lang="en-GB" dirty="0">
                <a:latin typeface="Times New Roman"/>
                <a:cs typeface="Times New Roman"/>
              </a:rPr>
              <a:t>→ </a:t>
            </a:r>
            <a:r>
              <a:rPr lang="en-GB" dirty="0" smtClean="0">
                <a:latin typeface="Times"/>
                <a:cs typeface="Times"/>
                <a:sym typeface="Wingdings"/>
              </a:rPr>
              <a:t>s (d)</a:t>
            </a:r>
            <a:r>
              <a:rPr lang="en-GB" dirty="0" smtClean="0">
                <a:sym typeface="Wingdings"/>
              </a:rPr>
              <a:t> </a:t>
            </a:r>
            <a:r>
              <a:rPr lang="en-GB" dirty="0" err="1"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baseline="30000" dirty="0" err="1">
                <a:latin typeface="Brush Script MT Italic"/>
                <a:cs typeface="Brush Script MT Italic"/>
                <a:sym typeface="Wingdings"/>
              </a:rPr>
              <a:t>+</a:t>
            </a:r>
            <a:r>
              <a:rPr lang="en-GB" dirty="0" err="1"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baseline="30000" dirty="0">
                <a:latin typeface="Brush Script MT Italic"/>
                <a:cs typeface="Brush Script MT Italic"/>
                <a:sym typeface="Wingdings"/>
              </a:rPr>
              <a:t>-</a:t>
            </a:r>
            <a:r>
              <a:rPr lang="en-GB" dirty="0"/>
              <a:t> </a:t>
            </a:r>
            <a:endParaRPr lang="de-DE" dirty="0">
              <a:solidFill>
                <a:srgbClr val="5A5A5A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70998" t="39599" r="1194" b="44951"/>
          <a:stretch/>
        </p:blipFill>
        <p:spPr>
          <a:xfrm>
            <a:off x="282053" y="5835804"/>
            <a:ext cx="1844778" cy="73004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273" y="5909431"/>
            <a:ext cx="1431090" cy="634027"/>
          </a:xfrm>
          <a:prstGeom prst="rect">
            <a:avLst/>
          </a:prstGeom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651325"/>
              </p:ext>
            </p:extLst>
          </p:nvPr>
        </p:nvGraphicFramePr>
        <p:xfrm>
          <a:off x="167220" y="2605575"/>
          <a:ext cx="8816612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261"/>
                <a:gridCol w="1058771"/>
                <a:gridCol w="1259516"/>
                <a:gridCol w="1259516"/>
                <a:gridCol w="1259516"/>
                <a:gridCol w="1259516"/>
                <a:gridCol w="1259516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# of events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/>
                        <a:t>BaBar</a:t>
                      </a:r>
                      <a:r>
                        <a:rPr lang="en-GB" dirty="0" smtClean="0"/>
                        <a:t/>
                      </a:r>
                      <a:br>
                        <a:rPr lang="en-GB" dirty="0" smtClean="0"/>
                      </a:br>
                      <a:r>
                        <a:rPr lang="en-GB" dirty="0" smtClean="0"/>
                        <a:t>433fb</a:t>
                      </a:r>
                      <a:r>
                        <a:rPr lang="en-GB" baseline="30000" dirty="0" smtClean="0"/>
                        <a:t>-1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Belle</a:t>
                      </a:r>
                      <a:br>
                        <a:rPr lang="en-GB" dirty="0" smtClean="0"/>
                      </a:br>
                      <a:r>
                        <a:rPr lang="en-GB" dirty="0" smtClean="0"/>
                        <a:t>605fb</a:t>
                      </a:r>
                      <a:r>
                        <a:rPr lang="en-GB" baseline="30000" dirty="0" smtClean="0"/>
                        <a:t>-1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CDF</a:t>
                      </a:r>
                      <a:br>
                        <a:rPr lang="en-GB" dirty="0" smtClean="0"/>
                      </a:br>
                      <a:r>
                        <a:rPr lang="en-GB" dirty="0" smtClean="0"/>
                        <a:t>9.6fb</a:t>
                      </a:r>
                      <a:r>
                        <a:rPr lang="en-GB" baseline="30000" dirty="0" smtClean="0"/>
                        <a:t>-1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LHCb</a:t>
                      </a:r>
                      <a:br>
                        <a:rPr lang="en-GB" dirty="0" smtClean="0"/>
                      </a:br>
                      <a:r>
                        <a:rPr lang="en-GB" dirty="0" smtClean="0"/>
                        <a:t>1</a:t>
                      </a:r>
                      <a:r>
                        <a:rPr lang="en-GB" baseline="0" dirty="0" smtClean="0"/>
                        <a:t> / </a:t>
                      </a:r>
                      <a:r>
                        <a:rPr lang="en-GB" baseline="0" dirty="0" smtClean="0">
                          <a:solidFill>
                            <a:srgbClr val="0000FF"/>
                          </a:solidFill>
                        </a:rPr>
                        <a:t>3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dirty="0" smtClean="0"/>
                        <a:t>fb</a:t>
                      </a:r>
                      <a:r>
                        <a:rPr lang="en-GB" baseline="30000" dirty="0" smtClean="0"/>
                        <a:t>-1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ATLAS</a:t>
                      </a:r>
                      <a:br>
                        <a:rPr lang="en-GB" dirty="0" smtClean="0"/>
                      </a:br>
                      <a:r>
                        <a:rPr lang="en-GB" dirty="0" smtClean="0"/>
                        <a:t>5fb</a:t>
                      </a:r>
                      <a:r>
                        <a:rPr lang="en-GB" baseline="30000" dirty="0" smtClean="0"/>
                        <a:t>-1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CMS</a:t>
                      </a:r>
                      <a:br>
                        <a:rPr lang="en-GB" dirty="0" smtClean="0"/>
                      </a:br>
                      <a:r>
                        <a:rPr lang="en-GB" dirty="0" smtClean="0"/>
                        <a:t>5fb</a:t>
                      </a:r>
                      <a:r>
                        <a:rPr lang="en-GB" baseline="30000" dirty="0" smtClean="0"/>
                        <a:t>-1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smtClean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GB" sz="1800" baseline="30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en-GB" sz="1800" dirty="0" smtClean="0">
                          <a:latin typeface="Times New Roman"/>
                          <a:cs typeface="Times New Roman"/>
                        </a:rPr>
                        <a:t> → K</a:t>
                      </a:r>
                      <a:r>
                        <a:rPr lang="en-GB" sz="1800" baseline="30000" dirty="0" smtClean="0">
                          <a:latin typeface="Times New Roman"/>
                          <a:cs typeface="Times New Roman"/>
                        </a:rPr>
                        <a:t>*0</a:t>
                      </a:r>
                      <a:r>
                        <a:rPr lang="en-GB" sz="18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GB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l</a:t>
                      </a:r>
                      <a:r>
                        <a:rPr lang="en-GB" baseline="30000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+</a:t>
                      </a:r>
                      <a:r>
                        <a:rPr lang="en-GB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l</a:t>
                      </a:r>
                      <a:r>
                        <a:rPr lang="en-GB" baseline="30000" dirty="0" smtClean="0">
                          <a:latin typeface="Brush Script MT Italic"/>
                          <a:cs typeface="Brush Script MT Italic"/>
                          <a:sym typeface="Wingdings"/>
                        </a:rPr>
                        <a:t>-</a:t>
                      </a:r>
                      <a:endParaRPr lang="de-DE" sz="1800" dirty="0" smtClean="0">
                        <a:solidFill>
                          <a:srgbClr val="5A5A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Times"/>
                          <a:cs typeface="Times"/>
                        </a:rPr>
                        <a:t>137±44*</a:t>
                      </a:r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Times"/>
                          <a:cs typeface="Times"/>
                        </a:rPr>
                        <a:t>247±54*</a:t>
                      </a:r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Times"/>
                          <a:cs typeface="Times"/>
                        </a:rPr>
                        <a:t>288±20</a:t>
                      </a:r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2361±56</a:t>
                      </a:r>
                      <a:endParaRPr lang="en-GB" sz="1800" dirty="0">
                        <a:solidFill>
                          <a:srgbClr val="0000FF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Times"/>
                          <a:cs typeface="Times"/>
                        </a:rPr>
                        <a:t>466±34</a:t>
                      </a:r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Times"/>
                          <a:cs typeface="Times"/>
                        </a:rPr>
                        <a:t>415±29</a:t>
                      </a:r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smtClean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GB" sz="1800" baseline="30000" dirty="0" smtClean="0">
                          <a:latin typeface="Times New Roman"/>
                          <a:cs typeface="Times New Roman"/>
                        </a:rPr>
                        <a:t>+</a:t>
                      </a:r>
                      <a:r>
                        <a:rPr lang="en-GB" sz="1800" dirty="0" smtClean="0">
                          <a:latin typeface="Times New Roman"/>
                          <a:cs typeface="Times New Roman"/>
                        </a:rPr>
                        <a:t> → K</a:t>
                      </a:r>
                      <a:r>
                        <a:rPr lang="en-GB" sz="1800" baseline="30000" dirty="0" smtClean="0">
                          <a:latin typeface="Times New Roman"/>
                          <a:cs typeface="Times New Roman"/>
                        </a:rPr>
                        <a:t>*+</a:t>
                      </a:r>
                      <a:r>
                        <a:rPr lang="en-GB" sz="18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GB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l</a:t>
                      </a:r>
                      <a:r>
                        <a:rPr lang="en-GB" baseline="30000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+</a:t>
                      </a:r>
                      <a:r>
                        <a:rPr lang="en-GB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l</a:t>
                      </a:r>
                      <a:r>
                        <a:rPr lang="en-GB" baseline="30000" dirty="0" smtClean="0">
                          <a:latin typeface="Brush Script MT Italic"/>
                          <a:cs typeface="Brush Script MT Italic"/>
                          <a:sym typeface="Wingdings"/>
                        </a:rPr>
                        <a:t>-</a:t>
                      </a:r>
                      <a:endParaRPr lang="de-DE" sz="1800" dirty="0" smtClean="0">
                        <a:solidFill>
                          <a:srgbClr val="5A5A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Times"/>
                          <a:cs typeface="Times"/>
                        </a:rPr>
                        <a:t>24</a:t>
                      </a:r>
                      <a:r>
                        <a:rPr lang="en-GB" sz="1800" baseline="0" dirty="0" smtClean="0">
                          <a:latin typeface="Times"/>
                          <a:cs typeface="Times"/>
                        </a:rPr>
                        <a:t>±6</a:t>
                      </a:r>
                      <a:endParaRPr lang="en-GB" sz="1800" baseline="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162±16</a:t>
                      </a:r>
                      <a:endParaRPr lang="en-GB" sz="1800" dirty="0">
                        <a:solidFill>
                          <a:srgbClr val="0000FF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smtClean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GB" sz="1800" baseline="30000" dirty="0" smtClean="0">
                          <a:latin typeface="Times New Roman"/>
                          <a:cs typeface="Times New Roman"/>
                        </a:rPr>
                        <a:t>+</a:t>
                      </a:r>
                      <a:r>
                        <a:rPr lang="en-GB" sz="1800" dirty="0" smtClean="0">
                          <a:latin typeface="Times New Roman"/>
                          <a:cs typeface="Times New Roman"/>
                        </a:rPr>
                        <a:t> → K</a:t>
                      </a:r>
                      <a:r>
                        <a:rPr lang="en-GB" sz="1800" baseline="30000" dirty="0" smtClean="0">
                          <a:latin typeface="Times New Roman"/>
                          <a:cs typeface="Times New Roman"/>
                        </a:rPr>
                        <a:t>+</a:t>
                      </a:r>
                      <a:r>
                        <a:rPr lang="en-GB" sz="18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GB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l</a:t>
                      </a:r>
                      <a:r>
                        <a:rPr lang="en-GB" baseline="30000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+</a:t>
                      </a:r>
                      <a:r>
                        <a:rPr lang="en-GB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l</a:t>
                      </a:r>
                      <a:r>
                        <a:rPr lang="en-GB" baseline="30000" dirty="0" smtClean="0">
                          <a:latin typeface="Brush Script MT Italic"/>
                          <a:cs typeface="Brush Script MT Italic"/>
                          <a:sym typeface="Wingdings"/>
                        </a:rPr>
                        <a:t>-</a:t>
                      </a:r>
                      <a:endParaRPr lang="de-DE" sz="1800" dirty="0" smtClean="0">
                        <a:solidFill>
                          <a:srgbClr val="5A5A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Times"/>
                          <a:cs typeface="Times"/>
                        </a:rPr>
                        <a:t>153±41*</a:t>
                      </a:r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Times"/>
                          <a:cs typeface="Times"/>
                        </a:rPr>
                        <a:t>162±38*</a:t>
                      </a:r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Times"/>
                          <a:cs typeface="Times"/>
                        </a:rPr>
                        <a:t>319±23</a:t>
                      </a:r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4746±81</a:t>
                      </a:r>
                      <a:endParaRPr lang="en-GB" sz="1800" dirty="0">
                        <a:solidFill>
                          <a:srgbClr val="0000FF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smtClean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GB" sz="1800" baseline="30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en-GB" sz="1800" dirty="0" smtClean="0">
                          <a:latin typeface="Times New Roman"/>
                          <a:cs typeface="Times New Roman"/>
                        </a:rPr>
                        <a:t> → K</a:t>
                      </a:r>
                      <a:r>
                        <a:rPr lang="en-GB" sz="1800" baseline="30000" dirty="0" smtClean="0">
                          <a:latin typeface="Times New Roman"/>
                          <a:cs typeface="Times New Roman"/>
                        </a:rPr>
                        <a:t>0</a:t>
                      </a:r>
                      <a:r>
                        <a:rPr lang="en-GB" sz="1800" baseline="-25000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GB" sz="18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GB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l</a:t>
                      </a:r>
                      <a:r>
                        <a:rPr lang="en-GB" baseline="30000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+</a:t>
                      </a:r>
                      <a:r>
                        <a:rPr lang="en-GB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l</a:t>
                      </a:r>
                      <a:r>
                        <a:rPr lang="en-GB" baseline="30000" dirty="0" smtClean="0">
                          <a:latin typeface="Brush Script MT Italic"/>
                          <a:cs typeface="Brush Script MT Italic"/>
                          <a:sym typeface="Wingdings"/>
                        </a:rPr>
                        <a:t>-</a:t>
                      </a:r>
                      <a:endParaRPr lang="de-DE" sz="1800" dirty="0" smtClean="0">
                        <a:solidFill>
                          <a:srgbClr val="5A5A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Times"/>
                          <a:cs typeface="Times"/>
                        </a:rPr>
                        <a:t>32±8</a:t>
                      </a:r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solidFill>
                            <a:srgbClr val="0000FF"/>
                          </a:solidFill>
                          <a:latin typeface="Times"/>
                          <a:cs typeface="Times"/>
                        </a:rPr>
                        <a:t>176±17</a:t>
                      </a:r>
                      <a:endParaRPr lang="en-GB" sz="1800" dirty="0">
                        <a:solidFill>
                          <a:srgbClr val="0000FF"/>
                        </a:solidFill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smtClean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GB" sz="1800" baseline="-25000" dirty="0" smtClean="0">
                          <a:latin typeface="Times New Roman"/>
                          <a:cs typeface="Times New Roman"/>
                        </a:rPr>
                        <a:t>s</a:t>
                      </a:r>
                      <a:r>
                        <a:rPr lang="en-GB" sz="1800" dirty="0" smtClean="0">
                          <a:latin typeface="Times New Roman"/>
                          <a:cs typeface="Times New Roman"/>
                        </a:rPr>
                        <a:t> → </a:t>
                      </a:r>
                      <a:r>
                        <a:rPr lang="en-GB" sz="1800" dirty="0" smtClean="0">
                          <a:latin typeface="Symbol" charset="2"/>
                          <a:cs typeface="Symbol" charset="2"/>
                        </a:rPr>
                        <a:t>f</a:t>
                      </a:r>
                      <a:r>
                        <a:rPr lang="en-GB" sz="18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GB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l</a:t>
                      </a:r>
                      <a:r>
                        <a:rPr lang="en-GB" baseline="30000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+</a:t>
                      </a:r>
                      <a:r>
                        <a:rPr lang="en-GB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l</a:t>
                      </a:r>
                      <a:r>
                        <a:rPr lang="en-GB" baseline="30000" dirty="0" smtClean="0">
                          <a:latin typeface="Brush Script MT Italic"/>
                          <a:cs typeface="Brush Script MT Italic"/>
                          <a:sym typeface="Wingdings"/>
                        </a:rPr>
                        <a:t>-</a:t>
                      </a:r>
                      <a:endParaRPr lang="de-DE" sz="1800" dirty="0" smtClean="0">
                        <a:solidFill>
                          <a:srgbClr val="5A5A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Times"/>
                          <a:cs typeface="Times"/>
                        </a:rPr>
                        <a:t>62±9</a:t>
                      </a:r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Times"/>
                          <a:cs typeface="Times"/>
                        </a:rPr>
                        <a:t>174±15</a:t>
                      </a:r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err="1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GB" sz="1800" baseline="-25000" dirty="0" err="1" smtClean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GB" sz="1800" dirty="0" smtClean="0">
                          <a:latin typeface="Times New Roman"/>
                          <a:cs typeface="Times New Roman"/>
                        </a:rPr>
                        <a:t>→ </a:t>
                      </a:r>
                      <a:r>
                        <a:rPr lang="en-GB" sz="1800" dirty="0" smtClean="0">
                          <a:latin typeface="Symbol" charset="2"/>
                          <a:cs typeface="Symbol" charset="2"/>
                        </a:rPr>
                        <a:t>L</a:t>
                      </a:r>
                      <a:r>
                        <a:rPr lang="en-GB" sz="18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GB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l</a:t>
                      </a:r>
                      <a:r>
                        <a:rPr lang="en-GB" baseline="30000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+</a:t>
                      </a:r>
                      <a:r>
                        <a:rPr lang="en-GB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l</a:t>
                      </a:r>
                      <a:r>
                        <a:rPr lang="en-GB" baseline="30000" dirty="0" smtClean="0">
                          <a:latin typeface="Brush Script MT Italic"/>
                          <a:cs typeface="Brush Script MT Italic"/>
                          <a:sym typeface="Wingdings"/>
                        </a:rPr>
                        <a:t>-</a:t>
                      </a:r>
                      <a:endParaRPr lang="de-DE" sz="1800" dirty="0" smtClean="0">
                        <a:solidFill>
                          <a:srgbClr val="5A5A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Times"/>
                          <a:cs typeface="Times"/>
                        </a:rPr>
                        <a:t>51±7</a:t>
                      </a:r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Times"/>
                          <a:cs typeface="Times"/>
                        </a:rPr>
                        <a:t>78±12</a:t>
                      </a:r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aseline="0" dirty="0" smtClean="0">
                          <a:latin typeface="Times New Roman"/>
                          <a:cs typeface="Times New Roman"/>
                        </a:rPr>
                        <a:t>B</a:t>
                      </a:r>
                      <a:r>
                        <a:rPr lang="en-GB" sz="1800" baseline="30000" dirty="0" smtClean="0">
                          <a:latin typeface="Times New Roman"/>
                          <a:cs typeface="Times New Roman"/>
                        </a:rPr>
                        <a:t>+</a:t>
                      </a:r>
                      <a:r>
                        <a:rPr lang="en-GB" sz="1800" dirty="0" smtClean="0">
                          <a:latin typeface="Times New Roman"/>
                          <a:cs typeface="Times New Roman"/>
                        </a:rPr>
                        <a:t> → </a:t>
                      </a:r>
                      <a:r>
                        <a:rPr lang="en-GB" sz="1800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lang="en-GB" sz="1800" baseline="30000" dirty="0" smtClean="0">
                          <a:latin typeface="Times New Roman"/>
                          <a:cs typeface="Times New Roman"/>
                        </a:rPr>
                        <a:t>+</a:t>
                      </a:r>
                      <a:r>
                        <a:rPr lang="en-GB" sz="1800" dirty="0" smtClean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GB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l</a:t>
                      </a:r>
                      <a:r>
                        <a:rPr lang="en-GB" baseline="30000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+</a:t>
                      </a:r>
                      <a:r>
                        <a:rPr lang="en-GB" dirty="0" err="1" smtClean="0">
                          <a:latin typeface="Brush Script MT Italic"/>
                          <a:cs typeface="Brush Script MT Italic"/>
                          <a:sym typeface="Wingdings"/>
                        </a:rPr>
                        <a:t>l</a:t>
                      </a:r>
                      <a:r>
                        <a:rPr lang="en-GB" baseline="30000" dirty="0" smtClean="0">
                          <a:latin typeface="Brush Script MT Italic"/>
                          <a:cs typeface="Brush Script MT Italic"/>
                          <a:sym typeface="Wingdings"/>
                        </a:rPr>
                        <a:t>-</a:t>
                      </a:r>
                      <a:endParaRPr lang="de-DE" sz="1800" dirty="0" smtClean="0">
                        <a:solidFill>
                          <a:srgbClr val="5A5A5A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Times"/>
                          <a:cs typeface="Times"/>
                        </a:rPr>
                        <a:t>limit</a:t>
                      </a:r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Times"/>
                          <a:cs typeface="Times"/>
                        </a:rPr>
                        <a:t>25±7</a:t>
                      </a:r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Times"/>
                        <a:cs typeface="Time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458493" y="5840202"/>
            <a:ext cx="12129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>
                <a:solidFill>
                  <a:srgbClr val="3366FF"/>
                </a:solidFill>
                <a:latin typeface="Arial"/>
                <a:cs typeface="Arial"/>
              </a:rPr>
              <a:t>LHCb</a:t>
            </a:r>
            <a:br>
              <a:rPr lang="en-GB" sz="900" b="1" dirty="0" smtClean="0">
                <a:solidFill>
                  <a:srgbClr val="3366FF"/>
                </a:solidFill>
                <a:latin typeface="Arial"/>
                <a:cs typeface="Arial"/>
              </a:rPr>
            </a:br>
            <a:r>
              <a:rPr lang="en-GB" sz="900" dirty="0" smtClean="0">
                <a:latin typeface="Arial"/>
                <a:cs typeface="Arial"/>
              </a:rPr>
              <a:t>arxiv</a:t>
            </a:r>
            <a:r>
              <a:rPr lang="en-GB" sz="900" dirty="0">
                <a:latin typeface="Arial"/>
                <a:cs typeface="Arial"/>
              </a:rPr>
              <a:t>:</a:t>
            </a:r>
            <a:r>
              <a:rPr lang="en-GB" sz="900" dirty="0" smtClean="0">
                <a:latin typeface="Arial"/>
                <a:cs typeface="Arial"/>
              </a:rPr>
              <a:t>1403.8044</a:t>
            </a:r>
            <a:br>
              <a:rPr lang="en-GB" sz="900" dirty="0" smtClean="0">
                <a:latin typeface="Arial"/>
                <a:cs typeface="Arial"/>
              </a:rPr>
            </a:br>
            <a:r>
              <a:rPr lang="en-GB" sz="900" dirty="0">
                <a:latin typeface="Arial"/>
                <a:cs typeface="Arial"/>
              </a:rPr>
              <a:t>+1305.2168</a:t>
            </a:r>
            <a:br>
              <a:rPr lang="en-GB" sz="900" dirty="0">
                <a:latin typeface="Arial"/>
                <a:cs typeface="Arial"/>
              </a:rPr>
            </a:br>
            <a:r>
              <a:rPr lang="en-GB" sz="900" dirty="0">
                <a:latin typeface="Arial"/>
                <a:cs typeface="Arial"/>
              </a:rPr>
              <a:t>+</a:t>
            </a:r>
            <a:r>
              <a:rPr lang="en-GB" sz="900" dirty="0" smtClean="0">
                <a:latin typeface="Arial"/>
                <a:cs typeface="Arial"/>
              </a:rPr>
              <a:t>1306.2577</a:t>
            </a:r>
            <a:br>
              <a:rPr lang="en-GB" sz="900" dirty="0" smtClean="0">
                <a:latin typeface="Arial"/>
                <a:cs typeface="Arial"/>
              </a:rPr>
            </a:br>
            <a:r>
              <a:rPr lang="en-GB" sz="900" dirty="0" smtClean="0">
                <a:latin typeface="Arial"/>
                <a:cs typeface="Arial"/>
              </a:rPr>
              <a:t>+JHEP12(2012)125</a:t>
            </a:r>
            <a:endParaRPr lang="en-GB" sz="900" b="1" dirty="0">
              <a:latin typeface="Arial"/>
              <a:cs typeface="Arial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14313" y="857250"/>
            <a:ext cx="8642350" cy="1666543"/>
          </a:xfrm>
        </p:spPr>
        <p:txBody>
          <a:bodyPr/>
          <a:lstStyle/>
          <a:p>
            <a:r>
              <a:rPr lang="en-GB" dirty="0"/>
              <a:t>FCNC decays </a:t>
            </a:r>
            <a:r>
              <a:rPr lang="en-GB" dirty="0">
                <a:latin typeface="Times"/>
                <a:cs typeface="Times"/>
              </a:rPr>
              <a:t>b </a:t>
            </a:r>
            <a:r>
              <a:rPr lang="en-GB" dirty="0">
                <a:latin typeface="Times New Roman"/>
                <a:cs typeface="Times New Roman"/>
              </a:rPr>
              <a:t>→ </a:t>
            </a:r>
            <a:r>
              <a:rPr lang="en-GB" dirty="0" smtClean="0">
                <a:latin typeface="Times"/>
                <a:cs typeface="Times"/>
                <a:sym typeface="Wingdings"/>
              </a:rPr>
              <a:t>s (d)</a:t>
            </a:r>
            <a:r>
              <a:rPr lang="en-GB" dirty="0" smtClean="0">
                <a:sym typeface="Wingdings"/>
              </a:rPr>
              <a:t> </a:t>
            </a:r>
            <a:r>
              <a:rPr lang="en-GB" dirty="0" err="1"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baseline="30000" dirty="0" err="1">
                <a:latin typeface="Brush Script MT Italic"/>
                <a:cs typeface="Brush Script MT Italic"/>
                <a:sym typeface="Wingdings"/>
              </a:rPr>
              <a:t>+</a:t>
            </a:r>
            <a:r>
              <a:rPr lang="en-GB" dirty="0" err="1">
                <a:latin typeface="Brush Script MT Italic"/>
                <a:cs typeface="Brush Script MT Italic"/>
                <a:sym typeface="Wingdings"/>
              </a:rPr>
              <a:t>l</a:t>
            </a:r>
            <a:r>
              <a:rPr lang="en-GB" baseline="30000" dirty="0">
                <a:latin typeface="Brush Script MT Italic"/>
                <a:cs typeface="Brush Script MT Italic"/>
                <a:sym typeface="Wingdings"/>
              </a:rPr>
              <a:t>-</a:t>
            </a:r>
            <a:r>
              <a:rPr lang="en-GB" dirty="0"/>
              <a:t> : large variety of final states</a:t>
            </a:r>
          </a:p>
          <a:p>
            <a:pPr lvl="1"/>
            <a:r>
              <a:rPr lang="en-GB" dirty="0" smtClean="0"/>
              <a:t>Allows detailed test of the structure of the underlying interaction</a:t>
            </a:r>
          </a:p>
          <a:p>
            <a:pPr lvl="1"/>
            <a:r>
              <a:rPr lang="en-GB" dirty="0" smtClean="0"/>
              <a:t>Effects in one decay can be cross checked in others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145851" y="5851408"/>
            <a:ext cx="381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latin typeface="+mj-lt"/>
              </a:rPr>
              <a:t>*mixture of B</a:t>
            </a:r>
            <a:r>
              <a:rPr lang="en-GB" sz="1600" baseline="30000" dirty="0" smtClean="0">
                <a:latin typeface="+mj-lt"/>
              </a:rPr>
              <a:t>0 </a:t>
            </a:r>
            <a:r>
              <a:rPr lang="en-GB" sz="1600" dirty="0" smtClean="0">
                <a:latin typeface="+mj-lt"/>
              </a:rPr>
              <a:t>and B</a:t>
            </a:r>
            <a:r>
              <a:rPr lang="en-GB" sz="1600" baseline="30000" dirty="0" smtClean="0">
                <a:latin typeface="+mj-lt"/>
              </a:rPr>
              <a:t>±</a:t>
            </a:r>
            <a:r>
              <a:rPr lang="en-GB" sz="1600" dirty="0" smtClean="0">
                <a:latin typeface="+mj-lt"/>
              </a:rPr>
              <a:t> and </a:t>
            </a:r>
            <a:r>
              <a:rPr lang="en-GB" sz="1600" dirty="0" smtClean="0">
                <a:latin typeface="Brush Script MT Italic"/>
                <a:cs typeface="Brush Script MT Italic"/>
                <a:sym typeface="Wingdings"/>
              </a:rPr>
              <a:t>l </a:t>
            </a:r>
            <a:r>
              <a:rPr lang="en-GB" sz="1600" dirty="0" smtClean="0">
                <a:latin typeface="+mj-lt"/>
              </a:rPr>
              <a:t>= </a:t>
            </a:r>
            <a:r>
              <a:rPr lang="en-GB" sz="1600" dirty="0" err="1" smtClean="0">
                <a:latin typeface="+mj-lt"/>
              </a:rPr>
              <a:t>e,</a:t>
            </a:r>
            <a:r>
              <a:rPr lang="en-GB" sz="1600" dirty="0" err="1" smtClean="0">
                <a:latin typeface="Symbol" charset="2"/>
                <a:cs typeface="Symbol" charset="2"/>
              </a:rPr>
              <a:t>m</a:t>
            </a:r>
            <a:r>
              <a:rPr lang="en-GB" sz="1600" dirty="0" smtClean="0">
                <a:latin typeface="Symbol" charset="2"/>
                <a:cs typeface="Symbol" charset="2"/>
              </a:rPr>
              <a:t/>
            </a:r>
            <a:br>
              <a:rPr lang="en-GB" sz="1600" dirty="0" smtClean="0">
                <a:latin typeface="Symbol" charset="2"/>
                <a:cs typeface="Symbol" charset="2"/>
              </a:rPr>
            </a:br>
            <a:r>
              <a:rPr lang="en-GB" sz="1600" dirty="0" smtClean="0">
                <a:latin typeface="Arial"/>
                <a:cs typeface="Arial"/>
              </a:rPr>
              <a:t>other experiments</a:t>
            </a:r>
            <a:r>
              <a:rPr lang="en-GB" sz="1600" dirty="0" smtClean="0">
                <a:latin typeface="Symbol" charset="2"/>
                <a:cs typeface="Symbol" charset="2"/>
              </a:rPr>
              <a:t>: </a:t>
            </a:r>
            <a:r>
              <a:rPr lang="en-GB" sz="1600" dirty="0" smtClean="0">
                <a:latin typeface="Brush Script MT Italic"/>
                <a:cs typeface="Brush Script MT Italic"/>
                <a:sym typeface="Wingdings"/>
              </a:rPr>
              <a:t>l </a:t>
            </a:r>
            <a:r>
              <a:rPr lang="en-GB" sz="1600" dirty="0" smtClean="0"/>
              <a:t>= </a:t>
            </a:r>
            <a:r>
              <a:rPr lang="en-GB" sz="1600" dirty="0" smtClean="0">
                <a:latin typeface="Symbol" charset="2"/>
                <a:cs typeface="Symbol" charset="2"/>
              </a:rPr>
              <a:t>m </a:t>
            </a:r>
            <a:r>
              <a:rPr lang="en-GB" sz="1600" dirty="0" smtClean="0">
                <a:latin typeface="Arial"/>
                <a:cs typeface="Arial"/>
              </a:rPr>
              <a:t>only</a:t>
            </a:r>
            <a:endParaRPr lang="en-GB" sz="1600" baseline="30000" dirty="0" smtClean="0">
              <a:latin typeface="Arial"/>
              <a:cs typeface="Arial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61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961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9869" r="-9869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62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07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LHCb and beauty production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8476"/>
          <a:stretch/>
        </p:blipFill>
        <p:spPr>
          <a:xfrm>
            <a:off x="4769093" y="758040"/>
            <a:ext cx="4311190" cy="298034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924734" y="3939010"/>
            <a:ext cx="7194508" cy="2574720"/>
            <a:chOff x="1949492" y="4000321"/>
            <a:chExt cx="7194508" cy="257472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b="20939"/>
            <a:stretch/>
          </p:blipFill>
          <p:spPr>
            <a:xfrm>
              <a:off x="1949492" y="4000321"/>
              <a:ext cx="7194508" cy="257472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3516342" y="6151680"/>
              <a:ext cx="1209552" cy="293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91592" y="6074440"/>
              <a:ext cx="17416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 smtClean="0">
                  <a:solidFill>
                    <a:srgbClr val="FF0000"/>
                  </a:solidFill>
                  <a:latin typeface="+mj-lt"/>
                </a:rPr>
                <a:t>&gt;5 (so far) </a:t>
              </a:r>
            </a:p>
          </p:txBody>
        </p:sp>
      </p:grp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0" y="1177815"/>
            <a:ext cx="5149237" cy="231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rgbClr val="000099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00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99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0099"/>
                </a:solidFill>
                <a:latin typeface="+mn-lt"/>
              </a:defRPr>
            </a:lvl9pPr>
          </a:lstStyle>
          <a:p>
            <a:r>
              <a:rPr lang="en-GB" dirty="0" smtClean="0"/>
              <a:t>Proton collisions at 7-13TeV: </a:t>
            </a:r>
            <a:br>
              <a:rPr lang="en-GB" dirty="0" smtClean="0"/>
            </a:br>
            <a:r>
              <a:rPr lang="en-GB" dirty="0" smtClean="0"/>
              <a:t>huge heavy flavour production cross sections </a:t>
            </a:r>
          </a:p>
          <a:p>
            <a:pPr lvl="1"/>
            <a:r>
              <a:rPr lang="en-GB" dirty="0" smtClean="0"/>
              <a:t>In LHCb acceptance: 75kHz bb </a:t>
            </a:r>
            <a:br>
              <a:rPr lang="en-GB" dirty="0" smtClean="0"/>
            </a:br>
            <a:r>
              <a:rPr lang="en-GB" dirty="0" smtClean="0"/>
              <a:t>and 1.5MHz cc</a:t>
            </a:r>
          </a:p>
          <a:p>
            <a:pPr lvl="1"/>
            <a:r>
              <a:rPr lang="en-GB" dirty="0" smtClean="0"/>
              <a:t>~1/10 events contains b or c signal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7</a:t>
            </a:fld>
            <a:r>
              <a:rPr lang="en-US" smtClean="0"/>
              <a:t>/40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44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of fundamental interactions I 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0" y="1463050"/>
            <a:ext cx="5854700" cy="39034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68500" y="1609775"/>
            <a:ext cx="5156200" cy="3976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 smtClean="0">
                <a:solidFill>
                  <a:srgbClr val="000000"/>
                </a:solidFill>
              </a:rPr>
              <a:t>CP violation</a:t>
            </a:r>
            <a:endParaRPr lang="en-GB" sz="20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12532" y="2301832"/>
            <a:ext cx="2565837" cy="25270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3502247" y="2230568"/>
            <a:ext cx="2672383" cy="1897903"/>
            <a:chOff x="3143150" y="1885669"/>
            <a:chExt cx="2672383" cy="189790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15751" t="10906" b="2568"/>
            <a:stretch/>
          </p:blipFill>
          <p:spPr>
            <a:xfrm>
              <a:off x="3295927" y="2074154"/>
              <a:ext cx="2413060" cy="165217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143150" y="1885669"/>
              <a:ext cx="1193114" cy="667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09182" y="2012414"/>
              <a:ext cx="306351" cy="3350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490194" y="3043691"/>
              <a:ext cx="306351" cy="739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768109" y="3280990"/>
              <a:ext cx="883416" cy="49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146480" y="2523749"/>
              <a:ext cx="162632" cy="653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702319" y="4360455"/>
            <a:ext cx="2342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B</a:t>
            </a:r>
            <a:r>
              <a:rPr lang="en-GB" sz="2000" baseline="-25000" dirty="0" smtClean="0">
                <a:solidFill>
                  <a:srgbClr val="000000"/>
                </a:solidFill>
                <a:latin typeface="+mj-lt"/>
              </a:rPr>
              <a:t>s</a:t>
            </a: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 mixing and </a:t>
            </a:r>
            <a:br>
              <a:rPr lang="en-GB" sz="2000" dirty="0" smtClean="0">
                <a:solidFill>
                  <a:srgbClr val="000000"/>
                </a:solidFill>
                <a:latin typeface="+mj-lt"/>
              </a:rPr>
            </a:br>
            <a:r>
              <a:rPr lang="en-GB" sz="2000" dirty="0" smtClean="0">
                <a:solidFill>
                  <a:srgbClr val="000000"/>
                </a:solidFill>
                <a:latin typeface="+mj-lt"/>
              </a:rPr>
              <a:t>CP violation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54200" y="2197100"/>
            <a:ext cx="5257800" cy="288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l="8333" t="21036" r="15833" b="20019"/>
          <a:stretch/>
        </p:blipFill>
        <p:spPr>
          <a:xfrm>
            <a:off x="1916804" y="2273299"/>
            <a:ext cx="5155540" cy="25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9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CP Violation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90" b="90"/>
          <a:stretch>
            <a:fillRect/>
          </a:stretch>
        </p:blipFill>
        <p:spPr/>
      </p:pic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Johannes Albrecht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24. Mai 2017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266B6B-861C-4F97-9781-3880CE396343}" type="slidenum">
              <a:rPr lang="en-US" smtClean="0"/>
              <a:pPr>
                <a:defRPr/>
              </a:pPr>
              <a:t>9</a:t>
            </a:fld>
            <a:r>
              <a:rPr lang="en-US" smtClean="0"/>
              <a:t>/40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" y="1600200"/>
            <a:ext cx="8610600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4000500" y="1295400"/>
            <a:ext cx="4813300" cy="317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725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ctr">
          <a:defRPr sz="2000" dirty="0" err="1" smtClean="0">
            <a:solidFill>
              <a:srgbClr val="000099"/>
            </a:solidFill>
            <a:latin typeface="+mj-lt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98686</TotalTime>
  <Words>2672</Words>
  <Application>Microsoft Macintosh PowerPoint</Application>
  <PresentationFormat>On-screen Show (4:3)</PresentationFormat>
  <Paragraphs>667</Paragraphs>
  <Slides>62</Slides>
  <Notes>13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Standarddesign</vt:lpstr>
      <vt:lpstr>Equation</vt:lpstr>
      <vt:lpstr>Challenging the Standard Model with LHCb data </vt:lpstr>
      <vt:lpstr>Searches for New Physics in Flavour</vt:lpstr>
      <vt:lpstr>Searches for New Physics in Flavour</vt:lpstr>
      <vt:lpstr>Searches for New Physics in Flavour</vt:lpstr>
      <vt:lpstr>Indirect discoveries</vt:lpstr>
      <vt:lpstr>PowerPoint Presentation</vt:lpstr>
      <vt:lpstr>LHCb and beauty production</vt:lpstr>
      <vt:lpstr>Test of fundamental interactions I </vt:lpstr>
      <vt:lpstr>CP Violation</vt:lpstr>
      <vt:lpstr>The unitarity triangle</vt:lpstr>
      <vt:lpstr>Unitarity triangle: sin2b</vt:lpstr>
      <vt:lpstr>Unitarity Triangle: sin2b</vt:lpstr>
      <vt:lpstr>Unitarity Triangle: sin2b</vt:lpstr>
      <vt:lpstr>Unitarity Triangle: Vub</vt:lpstr>
      <vt:lpstr>Unitarity Triangle: Vub</vt:lpstr>
      <vt:lpstr>Test of fundamental interactions II </vt:lpstr>
      <vt:lpstr>Rare menu</vt:lpstr>
      <vt:lpstr>Golden channel: Bs,d→ μ+μ-</vt:lpstr>
      <vt:lpstr>B→ μ+μ- : Progress through run 1 </vt:lpstr>
      <vt:lpstr>B→ μ+μ- : Progress through run 1 </vt:lpstr>
      <vt:lpstr>B→ μ+μ- : Progress through run 1 </vt:lpstr>
      <vt:lpstr>B→ μ+μ- : Progress through run 1 </vt:lpstr>
      <vt:lpstr>First observation of Bs→ μ+μ-</vt:lpstr>
      <vt:lpstr>ATLAS joins the game</vt:lpstr>
      <vt:lpstr>B→ μ+μ- : First news from run 2</vt:lpstr>
      <vt:lpstr>B→ μ+μ- : First news from run 2</vt:lpstr>
      <vt:lpstr>Rare menu</vt:lpstr>
      <vt:lpstr>Angular analysis of B0 → K*0 m+m-</vt:lpstr>
      <vt:lpstr>Angular analysis of B0 → K*0 m+m-</vt:lpstr>
      <vt:lpstr>Results</vt:lpstr>
      <vt:lpstr>Puzzling deviations: B0 → K*0 m+m-</vt:lpstr>
      <vt:lpstr>Puzzling deviations: B0 → K*0 m+m-</vt:lpstr>
      <vt:lpstr>Puzzling deviations: B0 → K*0 m+m-</vt:lpstr>
      <vt:lpstr>Puzzling deviations: B0 → K*0 m+m-</vt:lpstr>
      <vt:lpstr>Branching fractions of b → s μ+μ-</vt:lpstr>
      <vt:lpstr>Lepton universality</vt:lpstr>
      <vt:lpstr>LFU: electron vs. muon (Rk)</vt:lpstr>
      <vt:lpstr>LFU: new Result with B0 → K*0 l+l- </vt:lpstr>
      <vt:lpstr>Mass distributions</vt:lpstr>
      <vt:lpstr>Lepton Flavour Universality Measurement</vt:lpstr>
      <vt:lpstr>Summary</vt:lpstr>
      <vt:lpstr>PowerPoint Presentation</vt:lpstr>
      <vt:lpstr>Expected future sensitivities</vt:lpstr>
      <vt:lpstr>Expected future sensitivities</vt:lpstr>
      <vt:lpstr>Complementarity LHCb – Belle 2</vt:lpstr>
      <vt:lpstr>R(D) and R(D*)</vt:lpstr>
      <vt:lpstr>LHCb upgrade in a nutshell</vt:lpstr>
      <vt:lpstr>LHCb upgrade scheme</vt:lpstr>
      <vt:lpstr>LHCb upgrade DAQ</vt:lpstr>
      <vt:lpstr>Status of current flavour data</vt:lpstr>
      <vt:lpstr>Status of current flavour data</vt:lpstr>
      <vt:lpstr>Current Flavour data hints at new particles</vt:lpstr>
      <vt:lpstr>LHC(b) long term plan</vt:lpstr>
      <vt:lpstr>Bs mixing and CP violation</vt:lpstr>
      <vt:lpstr>Measurement of Bs mixing</vt:lpstr>
      <vt:lpstr>CP-violating phase fs</vt:lpstr>
      <vt:lpstr>CP-violating phase fs</vt:lpstr>
      <vt:lpstr>LHCb Upgrade Projections</vt:lpstr>
      <vt:lpstr>b → s l+l- as test bench for high scales</vt:lpstr>
      <vt:lpstr>Combine all b → s  data in global fit</vt:lpstr>
      <vt:lpstr>Experimental overview of b → s (d) l+l-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Johannes Albrecht</dc:creator>
  <cp:lastModifiedBy>Johannes Albrecht</cp:lastModifiedBy>
  <cp:revision>3392</cp:revision>
  <cp:lastPrinted>2014-07-07T12:57:37Z</cp:lastPrinted>
  <dcterms:created xsi:type="dcterms:W3CDTF">1601-01-01T00:00:00Z</dcterms:created>
  <dcterms:modified xsi:type="dcterms:W3CDTF">2017-05-24T07:50:35Z</dcterms:modified>
</cp:coreProperties>
</file>