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png" ContentType="image/png"/>
  <Default Extension="bin" ContentType="application/vnd.openxmlformats-officedocument.oleObjec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5"/>
  </p:notesMasterIdLst>
  <p:sldIdLst>
    <p:sldId id="341" r:id="rId2"/>
    <p:sldId id="310" r:id="rId3"/>
    <p:sldId id="312" r:id="rId4"/>
    <p:sldId id="313" r:id="rId5"/>
    <p:sldId id="314" r:id="rId6"/>
    <p:sldId id="344" r:id="rId7"/>
    <p:sldId id="353" r:id="rId8"/>
    <p:sldId id="317" r:id="rId9"/>
    <p:sldId id="352" r:id="rId10"/>
    <p:sldId id="383" r:id="rId11"/>
    <p:sldId id="384" r:id="rId12"/>
    <p:sldId id="343" r:id="rId13"/>
    <p:sldId id="319" r:id="rId14"/>
    <p:sldId id="362" r:id="rId15"/>
    <p:sldId id="363" r:id="rId16"/>
    <p:sldId id="364" r:id="rId17"/>
    <p:sldId id="356" r:id="rId18"/>
    <p:sldId id="325" r:id="rId19"/>
    <p:sldId id="381" r:id="rId20"/>
    <p:sldId id="324" r:id="rId21"/>
    <p:sldId id="382" r:id="rId22"/>
    <p:sldId id="385" r:id="rId23"/>
    <p:sldId id="392" r:id="rId24"/>
    <p:sldId id="386" r:id="rId25"/>
    <p:sldId id="387" r:id="rId26"/>
    <p:sldId id="388" r:id="rId27"/>
    <p:sldId id="389" r:id="rId28"/>
    <p:sldId id="393" r:id="rId29"/>
    <p:sldId id="394" r:id="rId30"/>
    <p:sldId id="391" r:id="rId31"/>
    <p:sldId id="395" r:id="rId32"/>
    <p:sldId id="398" r:id="rId33"/>
    <p:sldId id="399" r:id="rId34"/>
    <p:sldId id="410" r:id="rId35"/>
    <p:sldId id="411" r:id="rId36"/>
    <p:sldId id="409" r:id="rId37"/>
    <p:sldId id="400" r:id="rId38"/>
    <p:sldId id="407" r:id="rId39"/>
    <p:sldId id="408" r:id="rId40"/>
    <p:sldId id="320" r:id="rId41"/>
    <p:sldId id="402" r:id="rId42"/>
    <p:sldId id="421" r:id="rId43"/>
    <p:sldId id="423" r:id="rId44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Garamond" pitchFamily="-102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Garamond" pitchFamily="-102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Garamond" pitchFamily="-102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Garamond" pitchFamily="-102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Garamond" pitchFamily="-102" charset="0"/>
        <a:ea typeface="+mn-ea"/>
        <a:cs typeface="+mn-cs"/>
      </a:defRPr>
    </a:lvl5pPr>
    <a:lvl6pPr marL="2286000" algn="l" defTabSz="457200" rtl="0" eaLnBrk="1" latinLnBrk="0" hangingPunct="1">
      <a:defRPr sz="3200" kern="1200">
        <a:solidFill>
          <a:schemeClr val="tx1"/>
        </a:solidFill>
        <a:latin typeface="Garamond" pitchFamily="-102" charset="0"/>
        <a:ea typeface="+mn-ea"/>
        <a:cs typeface="+mn-cs"/>
      </a:defRPr>
    </a:lvl6pPr>
    <a:lvl7pPr marL="2743200" algn="l" defTabSz="457200" rtl="0" eaLnBrk="1" latinLnBrk="0" hangingPunct="1">
      <a:defRPr sz="3200" kern="1200">
        <a:solidFill>
          <a:schemeClr val="tx1"/>
        </a:solidFill>
        <a:latin typeface="Garamond" pitchFamily="-102" charset="0"/>
        <a:ea typeface="+mn-ea"/>
        <a:cs typeface="+mn-cs"/>
      </a:defRPr>
    </a:lvl7pPr>
    <a:lvl8pPr marL="3200400" algn="l" defTabSz="457200" rtl="0" eaLnBrk="1" latinLnBrk="0" hangingPunct="1">
      <a:defRPr sz="3200" kern="1200">
        <a:solidFill>
          <a:schemeClr val="tx1"/>
        </a:solidFill>
        <a:latin typeface="Garamond" pitchFamily="-102" charset="0"/>
        <a:ea typeface="+mn-ea"/>
        <a:cs typeface="+mn-cs"/>
      </a:defRPr>
    </a:lvl8pPr>
    <a:lvl9pPr marL="3657600" algn="l" defTabSz="457200" rtl="0" eaLnBrk="1" latinLnBrk="0" hangingPunct="1">
      <a:defRPr sz="3200" kern="1200">
        <a:solidFill>
          <a:schemeClr val="tx1"/>
        </a:solidFill>
        <a:latin typeface="Garamond" pitchFamily="-102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00000"/>
    <a:srgbClr val="8BEAFD"/>
    <a:srgbClr val="FFD10B"/>
    <a:srgbClr val="FFE702"/>
    <a:srgbClr val="585654"/>
    <a:srgbClr val="0F9D39"/>
    <a:srgbClr val="13B241"/>
    <a:srgbClr val="0033CC"/>
    <a:srgbClr val="FF3300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41625"/>
    <p:restoredTop sz="94526"/>
  </p:normalViewPr>
  <p:slideViewPr>
    <p:cSldViewPr>
      <p:cViewPr varScale="1">
        <p:scale>
          <a:sx n="75" d="100"/>
          <a:sy n="75" d="100"/>
        </p:scale>
        <p:origin x="168" y="4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8" d="100"/>
        <a:sy n="108" d="100"/>
      </p:scale>
      <p:origin x="0" y="2640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presProps" Target="presProps.xml"/><Relationship Id="rId47" Type="http://schemas.openxmlformats.org/officeDocument/2006/relationships/viewProps" Target="viewProps.xml"/><Relationship Id="rId48" Type="http://schemas.openxmlformats.org/officeDocument/2006/relationships/theme" Target="theme/theme1.xml"/><Relationship Id="rId49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Relationship Id="rId2" Type="http://schemas.openxmlformats.org/officeDocument/2006/relationships/image" Target="../media/image12.emf"/><Relationship Id="rId3" Type="http://schemas.openxmlformats.org/officeDocument/2006/relationships/image" Target="../media/image13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66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6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6.emf"/><Relationship Id="rId2" Type="http://schemas.openxmlformats.org/officeDocument/2006/relationships/image" Target="../media/image79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6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6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66.emf"/><Relationship Id="rId2" Type="http://schemas.openxmlformats.org/officeDocument/2006/relationships/image" Target="../media/image89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6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66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66.e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66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66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emf"/><Relationship Id="rId2" Type="http://schemas.openxmlformats.org/officeDocument/2006/relationships/image" Target="../media/image48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51.emf"/><Relationship Id="rId2" Type="http://schemas.openxmlformats.org/officeDocument/2006/relationships/image" Target="../media/image52.emf"/><Relationship Id="rId3" Type="http://schemas.openxmlformats.org/officeDocument/2006/relationships/image" Target="../media/image53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emf"/><Relationship Id="rId2" Type="http://schemas.openxmlformats.org/officeDocument/2006/relationships/image" Target="../media/image51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62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6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pitchFamily="-102" charset="0"/>
              </a:defRPr>
            </a:lvl1pPr>
          </a:lstStyle>
          <a:p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itchFamily="-102" charset="0"/>
              </a:defRPr>
            </a:lvl1pPr>
          </a:lstStyle>
          <a:p>
            <a:endParaRPr lang="en-US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pitchFamily="-102" charset="0"/>
              </a:defRPr>
            </a:lvl1pPr>
          </a:lstStyle>
          <a:p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itchFamily="-102" charset="0"/>
              </a:defRPr>
            </a:lvl1pPr>
          </a:lstStyle>
          <a:p>
            <a:fld id="{6112C1D3-7D9F-4845-BD07-9A95239F8206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A3576AA-B073-A743-B66A-39118708DD4C}" type="slidenum">
              <a:rPr lang="en-US"/>
              <a:pPr/>
              <a:t>1</a:t>
            </a:fld>
            <a:endParaRPr lang="en-US"/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-102" charset="0"/>
              <a:ea typeface="ＭＳ Ｐゴシック" pitchFamily="-102" charset="-128"/>
              <a:cs typeface="ＭＳ Ｐゴシック" pitchFamily="-102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-102" charset="0"/>
              <a:ea typeface="ＭＳ Ｐゴシック" pitchFamily="-102" charset="-128"/>
              <a:cs typeface="ＭＳ Ｐゴシック" pitchFamily="-102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82F4D20-E04D-7245-8394-3163423EEC26}" type="slidenum">
              <a:rPr lang="en-US"/>
              <a:pPr/>
              <a:t>13</a:t>
            </a:fld>
            <a:endParaRPr lang="en-US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2" charset="0"/>
              <a:ea typeface="ＭＳ Ｐゴシック" pitchFamily="-102" charset="-128"/>
              <a:cs typeface="ＭＳ Ｐゴシック" pitchFamily="-102" charset="-12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C9605AC-DBA4-B943-9B6A-06C65E9B62F2}" type="slidenum">
              <a:rPr lang="en-US"/>
              <a:pPr/>
              <a:t>14</a:t>
            </a:fld>
            <a:endParaRPr lang="en-US"/>
          </a:p>
        </p:txBody>
      </p:sp>
      <p:sp>
        <p:nvSpPr>
          <p:cNvPr id="174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0E29731-D610-9841-B7E6-A64D76F3BCF0}" type="slidenum">
              <a:rPr lang="en-US"/>
              <a:pPr/>
              <a:t>18</a:t>
            </a:fld>
            <a:endParaRPr lang="en-US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2" charset="0"/>
              <a:ea typeface="ＭＳ Ｐゴシック" pitchFamily="-102" charset="-128"/>
              <a:cs typeface="ＭＳ Ｐゴシック" pitchFamily="-102" charset="-128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9pPr>
          </a:lstStyle>
          <a:p>
            <a:fld id="{4886D9D0-0831-264E-8620-98E0188E90CF}" type="slidenum">
              <a:rPr lang="en-US" altLang="x-none" sz="1200">
                <a:latin typeface="Arial" charset="0"/>
              </a:rPr>
              <a:pPr/>
              <a:t>19</a:t>
            </a:fld>
            <a:endParaRPr lang="en-US" altLang="x-none" sz="1200">
              <a:latin typeface="Arial" charset="0"/>
            </a:endParaRPr>
          </a:p>
        </p:txBody>
      </p:sp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x-none" altLang="x-none">
              <a:latin typeface="Arial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8652484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1EF1508-4EA9-EE47-B61C-2611E2B3665E}" type="slidenum">
              <a:rPr lang="en-US"/>
              <a:pPr/>
              <a:t>20</a:t>
            </a:fld>
            <a:endParaRPr lang="en-US"/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2" charset="0"/>
              <a:ea typeface="ＭＳ Ｐゴシック" pitchFamily="-102" charset="-128"/>
              <a:cs typeface="ＭＳ Ｐゴシック" pitchFamily="-102" charset="-128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9pPr>
          </a:lstStyle>
          <a:p>
            <a:fld id="{83904CFE-D1AC-5B4B-9B83-DAB6A970371E}" type="slidenum">
              <a:rPr lang="en-US" altLang="x-none" sz="1200">
                <a:latin typeface="Arial" charset="0"/>
              </a:rPr>
              <a:pPr/>
              <a:t>21</a:t>
            </a:fld>
            <a:endParaRPr lang="en-US" altLang="x-none" sz="1200">
              <a:latin typeface="Arial" charset="0"/>
            </a:endParaRPr>
          </a:p>
        </p:txBody>
      </p:sp>
      <p:sp>
        <p:nvSpPr>
          <p:cNvPr id="3072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x-none" altLang="x-none">
              <a:latin typeface="Arial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1630938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9pPr>
          </a:lstStyle>
          <a:p>
            <a:fld id="{A25FD5D6-9666-154E-96BE-D6B6A02AE171}" type="slidenum">
              <a:rPr lang="en-US" altLang="x-none" sz="1200">
                <a:latin typeface="Arial" charset="0"/>
              </a:rPr>
              <a:pPr/>
              <a:t>22</a:t>
            </a:fld>
            <a:endParaRPr lang="en-US" altLang="x-none" sz="1200">
              <a:latin typeface="Arial" charset="0"/>
            </a:endParaRPr>
          </a:p>
        </p:txBody>
      </p:sp>
      <p:sp>
        <p:nvSpPr>
          <p:cNvPr id="4813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x-none" altLang="x-none">
              <a:latin typeface="Arial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0686179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5129CCC-AFF7-2B46-BDA0-4B3025C36267}" type="slidenum">
              <a:rPr lang="en-US"/>
              <a:pPr/>
              <a:t>23</a:t>
            </a:fld>
            <a:endParaRPr lang="en-US"/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2" charset="0"/>
              <a:ea typeface="ＭＳ Ｐゴシック" pitchFamily="-102" charset="-128"/>
              <a:cs typeface="ＭＳ Ｐゴシック" pitchFamily="-10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2240726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9pPr>
          </a:lstStyle>
          <a:p>
            <a:fld id="{6BAF3986-3293-BC4B-BDB0-176F7E0209E0}" type="slidenum">
              <a:rPr lang="en-US" altLang="x-none" sz="1200">
                <a:latin typeface="Arial" charset="0"/>
              </a:rPr>
              <a:pPr/>
              <a:t>24</a:t>
            </a:fld>
            <a:endParaRPr lang="en-US" altLang="x-none" sz="1200">
              <a:latin typeface="Arial" charset="0"/>
            </a:endParaRPr>
          </a:p>
        </p:txBody>
      </p:sp>
      <p:sp>
        <p:nvSpPr>
          <p:cNvPr id="5017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x-none" altLang="x-none">
              <a:latin typeface="Arial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651177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5129CCC-AFF7-2B46-BDA0-4B3025C36267}" type="slidenum">
              <a:rPr lang="en-US"/>
              <a:pPr/>
              <a:t>2</a:t>
            </a:fld>
            <a:endParaRPr lang="en-US"/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2" charset="0"/>
              <a:ea typeface="ＭＳ Ｐゴシック" pitchFamily="-102" charset="-128"/>
              <a:cs typeface="ＭＳ Ｐゴシック" pitchFamily="-102" charset="-128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9pPr>
          </a:lstStyle>
          <a:p>
            <a:fld id="{B6BA0F82-6212-224B-A3E8-6861A3D2B34C}" type="slidenum">
              <a:rPr lang="en-US" altLang="x-none" sz="1200">
                <a:latin typeface="Arial" charset="0"/>
              </a:rPr>
              <a:pPr/>
              <a:t>25</a:t>
            </a:fld>
            <a:endParaRPr lang="en-US" altLang="x-none" sz="1200">
              <a:latin typeface="Arial" charset="0"/>
            </a:endParaRPr>
          </a:p>
        </p:txBody>
      </p:sp>
      <p:sp>
        <p:nvSpPr>
          <p:cNvPr id="5222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x-none" altLang="x-none">
              <a:latin typeface="Arial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894498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9pPr>
          </a:lstStyle>
          <a:p>
            <a:fld id="{7E4E83E9-0C10-534C-B7B5-29DBB65F73B3}" type="slidenum">
              <a:rPr lang="en-US" altLang="x-none" sz="1200">
                <a:latin typeface="Arial" charset="0"/>
              </a:rPr>
              <a:pPr/>
              <a:t>26</a:t>
            </a:fld>
            <a:endParaRPr lang="en-US" altLang="x-none" sz="1200">
              <a:latin typeface="Arial" charset="0"/>
            </a:endParaRPr>
          </a:p>
        </p:txBody>
      </p:sp>
      <p:sp>
        <p:nvSpPr>
          <p:cNvPr id="5427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x-none" altLang="x-none">
              <a:latin typeface="Arial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8237920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9pPr>
          </a:lstStyle>
          <a:p>
            <a:fld id="{510824C6-BE4D-504C-B6D0-B1F13189C8EF}" type="slidenum">
              <a:rPr lang="en-US" altLang="x-none" sz="1200">
                <a:latin typeface="Arial" charset="0"/>
              </a:rPr>
              <a:pPr/>
              <a:t>27</a:t>
            </a:fld>
            <a:endParaRPr lang="en-US" altLang="x-none" sz="1200">
              <a:latin typeface="Arial" charset="0"/>
            </a:endParaRPr>
          </a:p>
        </p:txBody>
      </p:sp>
      <p:sp>
        <p:nvSpPr>
          <p:cNvPr id="5632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x-none" altLang="x-none">
              <a:latin typeface="Arial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987991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B0454F0-C5F4-A140-A3D3-BA7F07D00725}" type="slidenum">
              <a:rPr lang="en-US">
                <a:latin typeface="Arial" pitchFamily="-102" charset="0"/>
              </a:rPr>
              <a:pPr/>
              <a:t>28</a:t>
            </a:fld>
            <a:endParaRPr lang="en-US">
              <a:latin typeface="Arial" pitchFamily="-102" charset="0"/>
            </a:endParaRPr>
          </a:p>
        </p:txBody>
      </p:sp>
      <p:sp>
        <p:nvSpPr>
          <p:cNvPr id="4301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>
              <a:latin typeface="Arial" pitchFamily="-102" charset="0"/>
              <a:ea typeface="ＭＳ Ｐゴシック" pitchFamily="-102" charset="-128"/>
              <a:cs typeface="ＭＳ Ｐゴシック" pitchFamily="-10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0378848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B0454F0-C5F4-A140-A3D3-BA7F07D00725}" type="slidenum">
              <a:rPr lang="en-US">
                <a:latin typeface="Arial" pitchFamily="-102" charset="0"/>
              </a:rPr>
              <a:pPr/>
              <a:t>29</a:t>
            </a:fld>
            <a:endParaRPr lang="en-US">
              <a:latin typeface="Arial" pitchFamily="-102" charset="0"/>
            </a:endParaRPr>
          </a:p>
        </p:txBody>
      </p:sp>
      <p:sp>
        <p:nvSpPr>
          <p:cNvPr id="4301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>
              <a:latin typeface="Arial" pitchFamily="-102" charset="0"/>
              <a:ea typeface="ＭＳ Ｐゴシック" pitchFamily="-102" charset="-128"/>
              <a:cs typeface="ＭＳ Ｐゴシック" pitchFamily="-10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6748455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9pPr>
          </a:lstStyle>
          <a:p>
            <a:fld id="{628E2BC3-F66D-E244-8E00-D0B61E73B204}" type="slidenum">
              <a:rPr lang="en-US" altLang="x-none" sz="1200">
                <a:latin typeface="Arial" charset="0"/>
              </a:rPr>
              <a:pPr/>
              <a:t>30</a:t>
            </a:fld>
            <a:endParaRPr lang="en-US" altLang="x-none" sz="1200">
              <a:latin typeface="Arial" charset="0"/>
            </a:endParaRPr>
          </a:p>
        </p:txBody>
      </p:sp>
      <p:sp>
        <p:nvSpPr>
          <p:cNvPr id="6041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x-none" altLang="x-none">
              <a:latin typeface="Arial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3933858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B0454F0-C5F4-A140-A3D3-BA7F07D00725}" type="slidenum">
              <a:rPr lang="en-US">
                <a:latin typeface="Arial" pitchFamily="-102" charset="0"/>
              </a:rPr>
              <a:pPr/>
              <a:t>31</a:t>
            </a:fld>
            <a:endParaRPr lang="en-US">
              <a:latin typeface="Arial" pitchFamily="-102" charset="0"/>
            </a:endParaRPr>
          </a:p>
        </p:txBody>
      </p:sp>
      <p:sp>
        <p:nvSpPr>
          <p:cNvPr id="4301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>
              <a:latin typeface="Arial" pitchFamily="-102" charset="0"/>
              <a:ea typeface="ＭＳ Ｐゴシック" pitchFamily="-102" charset="-128"/>
              <a:cs typeface="ＭＳ Ｐゴシック" pitchFamily="-10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1783213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B0454F0-C5F4-A140-A3D3-BA7F07D00725}" type="slidenum">
              <a:rPr lang="en-US">
                <a:latin typeface="Arial" pitchFamily="-102" charset="0"/>
              </a:rPr>
              <a:pPr/>
              <a:t>32</a:t>
            </a:fld>
            <a:endParaRPr lang="en-US">
              <a:latin typeface="Arial" pitchFamily="-102" charset="0"/>
            </a:endParaRPr>
          </a:p>
        </p:txBody>
      </p:sp>
      <p:sp>
        <p:nvSpPr>
          <p:cNvPr id="4301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>
              <a:latin typeface="Arial" pitchFamily="-102" charset="0"/>
              <a:ea typeface="ＭＳ Ｐゴシック" pitchFamily="-102" charset="-128"/>
              <a:cs typeface="ＭＳ Ｐゴシック" pitchFamily="-10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9089870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9pPr>
          </a:lstStyle>
          <a:p>
            <a:fld id="{5C7DEB1E-E9AC-254F-ADD0-6A4683CFFCC2}" type="slidenum">
              <a:rPr lang="en-US" altLang="x-none" sz="1200">
                <a:latin typeface="Arial" charset="0"/>
              </a:rPr>
              <a:pPr/>
              <a:t>33</a:t>
            </a:fld>
            <a:endParaRPr lang="en-US" altLang="x-none" sz="1200">
              <a:latin typeface="Arial" charset="0"/>
            </a:endParaRPr>
          </a:p>
        </p:txBody>
      </p:sp>
      <p:sp>
        <p:nvSpPr>
          <p:cNvPr id="6451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x-none" altLang="x-none">
              <a:latin typeface="Arial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983489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B0454F0-C5F4-A140-A3D3-BA7F07D00725}" type="slidenum">
              <a:rPr lang="en-US">
                <a:latin typeface="Arial" pitchFamily="-102" charset="0"/>
              </a:rPr>
              <a:pPr/>
              <a:t>34</a:t>
            </a:fld>
            <a:endParaRPr lang="en-US">
              <a:latin typeface="Arial" pitchFamily="-102" charset="0"/>
            </a:endParaRPr>
          </a:p>
        </p:txBody>
      </p:sp>
      <p:sp>
        <p:nvSpPr>
          <p:cNvPr id="4301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>
              <a:latin typeface="Arial" pitchFamily="-102" charset="0"/>
              <a:ea typeface="ＭＳ Ｐゴシック" pitchFamily="-102" charset="-128"/>
              <a:cs typeface="ＭＳ Ｐゴシック" pitchFamily="-10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284795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4AE8CDC-4AFB-C549-BD70-E0209F5D6EA9}" type="slidenum">
              <a:rPr lang="en-US"/>
              <a:pPr/>
              <a:t>3</a:t>
            </a:fld>
            <a:endParaRPr lang="en-US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2" charset="0"/>
              <a:ea typeface="ＭＳ Ｐゴシック" pitchFamily="-102" charset="-128"/>
              <a:cs typeface="ＭＳ Ｐゴシック" pitchFamily="-102" charset="-128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B0454F0-C5F4-A140-A3D3-BA7F07D00725}" type="slidenum">
              <a:rPr lang="en-US">
                <a:latin typeface="Arial" pitchFamily="-102" charset="0"/>
              </a:rPr>
              <a:pPr/>
              <a:t>35</a:t>
            </a:fld>
            <a:endParaRPr lang="en-US">
              <a:latin typeface="Arial" pitchFamily="-102" charset="0"/>
            </a:endParaRPr>
          </a:p>
        </p:txBody>
      </p:sp>
      <p:sp>
        <p:nvSpPr>
          <p:cNvPr id="4301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>
              <a:latin typeface="Arial" pitchFamily="-102" charset="0"/>
              <a:ea typeface="ＭＳ Ｐゴシック" pitchFamily="-102" charset="-128"/>
              <a:cs typeface="ＭＳ Ｐゴシック" pitchFamily="-10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431420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9pPr>
          </a:lstStyle>
          <a:p>
            <a:fld id="{5C7DEB1E-E9AC-254F-ADD0-6A4683CFFCC2}" type="slidenum">
              <a:rPr lang="en-US" altLang="x-none" sz="1200">
                <a:latin typeface="Arial" charset="0"/>
              </a:rPr>
              <a:pPr/>
              <a:t>36</a:t>
            </a:fld>
            <a:endParaRPr lang="en-US" altLang="x-none" sz="1200">
              <a:latin typeface="Arial" charset="0"/>
            </a:endParaRPr>
          </a:p>
        </p:txBody>
      </p:sp>
      <p:sp>
        <p:nvSpPr>
          <p:cNvPr id="6451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x-none" altLang="x-none">
              <a:latin typeface="Arial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709567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9pPr>
          </a:lstStyle>
          <a:p>
            <a:fld id="{C57A63BE-5E4F-3446-A44B-79202A9DA535}" type="slidenum">
              <a:rPr lang="en-US" altLang="x-none" sz="1200">
                <a:latin typeface="Arial" charset="0"/>
              </a:rPr>
              <a:pPr/>
              <a:t>37</a:t>
            </a:fld>
            <a:endParaRPr lang="en-US" altLang="x-none" sz="1200">
              <a:latin typeface="Arial" charset="0"/>
            </a:endParaRPr>
          </a:p>
        </p:txBody>
      </p:sp>
      <p:sp>
        <p:nvSpPr>
          <p:cNvPr id="6656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32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9pPr>
          </a:lstStyle>
          <a:p>
            <a:pPr algn="r" eaLnBrk="1" hangingPunct="1"/>
            <a:fld id="{72F8CAFA-4A65-144D-948A-07F2408EA0F0}" type="slidenum">
              <a:rPr lang="en-US" altLang="x-none" sz="1200">
                <a:latin typeface="Arial" charset="0"/>
              </a:rPr>
              <a:pPr algn="r" eaLnBrk="1" hangingPunct="1"/>
              <a:t>37</a:t>
            </a:fld>
            <a:endParaRPr lang="en-US" altLang="x-none" sz="1200">
              <a:latin typeface="Arial" charset="0"/>
            </a:endParaRPr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86493" tIns="43247" rIns="86493" bIns="43247"/>
          <a:lstStyle/>
          <a:p>
            <a:endParaRPr lang="x-none" altLang="x-none">
              <a:latin typeface="Arial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232318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B0454F0-C5F4-A140-A3D3-BA7F07D00725}" type="slidenum">
              <a:rPr lang="en-US">
                <a:latin typeface="Arial" pitchFamily="-102" charset="0"/>
              </a:rPr>
              <a:pPr/>
              <a:t>38</a:t>
            </a:fld>
            <a:endParaRPr lang="en-US">
              <a:latin typeface="Arial" pitchFamily="-102" charset="0"/>
            </a:endParaRPr>
          </a:p>
        </p:txBody>
      </p:sp>
      <p:sp>
        <p:nvSpPr>
          <p:cNvPr id="4301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>
              <a:latin typeface="Arial" pitchFamily="-102" charset="0"/>
              <a:ea typeface="ＭＳ Ｐゴシック" pitchFamily="-102" charset="-128"/>
              <a:cs typeface="ＭＳ Ｐゴシック" pitchFamily="-10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1566835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B0454F0-C5F4-A140-A3D3-BA7F07D00725}" type="slidenum">
              <a:rPr lang="en-US">
                <a:latin typeface="Arial" pitchFamily="-102" charset="0"/>
              </a:rPr>
              <a:pPr/>
              <a:t>39</a:t>
            </a:fld>
            <a:endParaRPr lang="en-US">
              <a:latin typeface="Arial" pitchFamily="-102" charset="0"/>
            </a:endParaRPr>
          </a:p>
        </p:txBody>
      </p:sp>
      <p:sp>
        <p:nvSpPr>
          <p:cNvPr id="4301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>
              <a:latin typeface="Arial" pitchFamily="-102" charset="0"/>
              <a:ea typeface="ＭＳ Ｐゴシック" pitchFamily="-102" charset="-128"/>
              <a:cs typeface="ＭＳ Ｐゴシック" pitchFamily="-10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582577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072E58F-A028-384E-9721-E1F1B19783B3}" type="slidenum">
              <a:rPr lang="en-US"/>
              <a:pPr/>
              <a:t>40</a:t>
            </a:fld>
            <a:endParaRPr lang="en-US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2" charset="0"/>
              <a:ea typeface="ＭＳ Ｐゴシック" pitchFamily="-102" charset="-128"/>
              <a:cs typeface="ＭＳ Ｐゴシック" pitchFamily="-102" charset="-128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B0454F0-C5F4-A140-A3D3-BA7F07D00725}" type="slidenum">
              <a:rPr lang="en-US">
                <a:latin typeface="Arial" pitchFamily="-102" charset="0"/>
              </a:rPr>
              <a:pPr/>
              <a:t>41</a:t>
            </a:fld>
            <a:endParaRPr lang="en-US">
              <a:latin typeface="Arial" pitchFamily="-102" charset="0"/>
            </a:endParaRPr>
          </a:p>
        </p:txBody>
      </p:sp>
      <p:sp>
        <p:nvSpPr>
          <p:cNvPr id="4301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>
              <a:latin typeface="Arial" pitchFamily="-102" charset="0"/>
              <a:ea typeface="ＭＳ Ｐゴシック" pitchFamily="-102" charset="-128"/>
              <a:cs typeface="ＭＳ Ｐゴシック" pitchFamily="-10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0755534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CC0BC44-40A5-A84D-9509-FC21AF906C96}" type="slidenum">
              <a:rPr lang="en-US"/>
              <a:pPr/>
              <a:t>42</a:t>
            </a:fld>
            <a:endParaRPr lang="en-US"/>
          </a:p>
        </p:txBody>
      </p:sp>
      <p:sp>
        <p:nvSpPr>
          <p:cNvPr id="76803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 eaLnBrk="1" hangingPunct="1"/>
            <a:fld id="{4987D96F-789E-AA4D-B071-D67D1670E639}" type="slidenum">
              <a:rPr lang="en-US" sz="1200">
                <a:solidFill>
                  <a:schemeClr val="tx1"/>
                </a:solidFill>
                <a:latin typeface="Arial" pitchFamily="4" charset="0"/>
                <a:ea typeface="ＭＳ Ｐゴシック" pitchFamily="4" charset="-128"/>
                <a:cs typeface="ＭＳ Ｐゴシック" pitchFamily="4" charset="-128"/>
              </a:rPr>
              <a:pPr algn="r" eaLnBrk="1" hangingPunct="1"/>
              <a:t>42</a:t>
            </a:fld>
            <a:endParaRPr lang="en-US" sz="1200">
              <a:solidFill>
                <a:schemeClr val="tx1"/>
              </a:solidFill>
              <a:latin typeface="Arial" pitchFamily="4" charset="0"/>
              <a:ea typeface="ＭＳ Ｐゴシック" pitchFamily="4" charset="-128"/>
              <a:cs typeface="ＭＳ Ｐゴシック" pitchFamily="4" charset="-128"/>
            </a:endParaRPr>
          </a:p>
        </p:txBody>
      </p:sp>
      <p:sp>
        <p:nvSpPr>
          <p:cNvPr id="7680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7680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86493" tIns="43247" rIns="86493" bIns="43247"/>
          <a:lstStyle/>
          <a:p>
            <a:pPr eaLnBrk="1" hangingPunct="1"/>
            <a:endParaRPr lang="en-US">
              <a:latin typeface="Arial" pitchFamily="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103767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77CE674-4795-1640-9045-266B630FC249}" type="slidenum">
              <a:rPr lang="en-US"/>
              <a:pPr/>
              <a:t>43</a:t>
            </a:fld>
            <a:endParaRPr lang="en-US"/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2023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14916F2-67C9-2546-B74E-FAD9EBE9898C}" type="slidenum">
              <a:rPr lang="en-US"/>
              <a:pPr/>
              <a:t>4</a:t>
            </a:fld>
            <a:endParaRPr lang="en-US"/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2" charset="0"/>
              <a:ea typeface="ＭＳ Ｐゴシック" pitchFamily="-102" charset="-128"/>
              <a:cs typeface="ＭＳ Ｐゴシック" pitchFamily="-102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4F4D5A4-AF6D-2648-85BB-5A61BC2ECCAB}" type="slidenum">
              <a:rPr lang="en-US"/>
              <a:pPr/>
              <a:t>5</a:t>
            </a:fld>
            <a:endParaRPr lang="en-US"/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2" charset="0"/>
              <a:ea typeface="ＭＳ Ｐゴシック" pitchFamily="-102" charset="-128"/>
              <a:cs typeface="ＭＳ Ｐゴシック" pitchFamily="-102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 eaLnBrk="1" hangingPunct="1"/>
            <a:fld id="{BF7A25AB-F739-3544-B0E4-1097B6C2C1A0}" type="slidenum">
              <a:rPr lang="en-US" sz="1200">
                <a:latin typeface="Arial" pitchFamily="-102" charset="0"/>
              </a:rPr>
              <a:pPr algn="r" eaLnBrk="1" hangingPunct="1"/>
              <a:t>6</a:t>
            </a:fld>
            <a:endParaRPr lang="en-US" sz="1200">
              <a:latin typeface="Arial" pitchFamily="-102" charset="0"/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2" charset="0"/>
              <a:ea typeface="ＭＳ Ｐゴシック" pitchFamily="-102" charset="-128"/>
              <a:cs typeface="ＭＳ Ｐゴシック" pitchFamily="-102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3430CA9-BB90-DB46-BF85-70C93F5AAE7F}" type="slidenum">
              <a:rPr lang="en-US"/>
              <a:pPr/>
              <a:t>9</a:t>
            </a:fld>
            <a:endParaRPr lang="en-US"/>
          </a:p>
        </p:txBody>
      </p:sp>
      <p:sp>
        <p:nvSpPr>
          <p:cNvPr id="152578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2579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9pPr>
          </a:lstStyle>
          <a:p>
            <a:fld id="{A78297CD-0311-7442-B7A6-4338A6858F3B}" type="slidenum">
              <a:rPr lang="en-US" altLang="x-none" sz="1200">
                <a:latin typeface="Arial" charset="0"/>
              </a:rPr>
              <a:pPr/>
              <a:t>10</a:t>
            </a:fld>
            <a:endParaRPr lang="en-US" altLang="x-none" sz="1200">
              <a:latin typeface="Arial" charset="0"/>
            </a:endParaRPr>
          </a:p>
        </p:txBody>
      </p:sp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x-none" altLang="x-none">
              <a:latin typeface="Arial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573272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9pPr>
          </a:lstStyle>
          <a:p>
            <a:fld id="{A2288C22-0380-BC41-BE74-F60D5760877E}" type="slidenum">
              <a:rPr lang="en-US" altLang="x-none" sz="1200">
                <a:latin typeface="Arial" charset="0"/>
              </a:rPr>
              <a:pPr/>
              <a:t>11</a:t>
            </a:fld>
            <a:endParaRPr lang="en-US" altLang="x-none" sz="1200">
              <a:latin typeface="Arial" charset="0"/>
            </a:endParaRPr>
          </a:p>
        </p:txBody>
      </p:sp>
      <p:sp>
        <p:nvSpPr>
          <p:cNvPr id="30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x-none" altLang="x-none">
              <a:latin typeface="Arial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10084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8" name="Freeform 4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" name="Freeform 5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" name="Freeform 6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" name="Freeform 7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/>
                <a:ahLst/>
                <a:cxnLst>
                  <a:cxn ang="0">
                    <a:pos x="1433" y="474"/>
                  </a:cxn>
                  <a:cxn ang="0">
                    <a:pos x="1460" y="528"/>
                  </a:cxn>
                  <a:cxn ang="0">
                    <a:pos x="1541" y="593"/>
                  </a:cxn>
                  <a:cxn ang="0">
                    <a:pos x="1715" y="670"/>
                  </a:cxn>
                  <a:cxn ang="0">
                    <a:pos x="1927" y="735"/>
                  </a:cxn>
                  <a:cxn ang="0">
                    <a:pos x="2155" y="789"/>
                  </a:cxn>
                  <a:cxn ang="0">
                    <a:pos x="2372" y="849"/>
                  </a:cxn>
                  <a:cxn ang="0">
                    <a:pos x="2551" y="920"/>
                  </a:cxn>
                  <a:cxn ang="0">
                    <a:pos x="2638" y="980"/>
                  </a:cxn>
                  <a:cxn ang="0">
                    <a:pos x="2676" y="1029"/>
                  </a:cxn>
                  <a:cxn ang="0">
                    <a:pos x="2681" y="1083"/>
                  </a:cxn>
                  <a:cxn ang="0">
                    <a:pos x="2665" y="1127"/>
                  </a:cxn>
                  <a:cxn ang="0">
                    <a:pos x="2616" y="1170"/>
                  </a:cxn>
                  <a:cxn ang="0">
                    <a:pos x="2545" y="1208"/>
                  </a:cxn>
                  <a:cxn ang="0">
                    <a:pos x="2448" y="1241"/>
                  </a:cxn>
                  <a:cxn ang="0">
                    <a:pos x="2328" y="1274"/>
                  </a:cxn>
                  <a:cxn ang="0">
                    <a:pos x="2106" y="1328"/>
                  </a:cxn>
                  <a:cxn ang="0">
                    <a:pos x="1742" y="1421"/>
                  </a:cxn>
                  <a:cxn ang="0">
                    <a:pos x="1308" y="1540"/>
                  </a:cxn>
                  <a:cxn ang="0">
                    <a:pos x="820" y="1709"/>
                  </a:cxn>
                  <a:cxn ang="0">
                    <a:pos x="282" y="1943"/>
                  </a:cxn>
                  <a:cxn ang="0">
                    <a:pos x="152" y="2085"/>
                  </a:cxn>
                  <a:cxn ang="0">
                    <a:pos x="386" y="1992"/>
                  </a:cxn>
                  <a:cxn ang="0">
                    <a:pos x="700" y="1834"/>
                  </a:cxn>
                  <a:cxn ang="0">
                    <a:pos x="1064" y="1693"/>
                  </a:cxn>
                  <a:cxn ang="0">
                    <a:pos x="1661" y="1497"/>
                  </a:cxn>
                  <a:cxn ang="0">
                    <a:pos x="1845" y="1442"/>
                  </a:cxn>
                  <a:cxn ang="0">
                    <a:pos x="2252" y="1339"/>
                  </a:cxn>
                  <a:cxn ang="0">
                    <a:pos x="2551" y="1263"/>
                  </a:cxn>
                  <a:cxn ang="0">
                    <a:pos x="2730" y="1214"/>
                  </a:cxn>
                  <a:cxn ang="0">
                    <a:pos x="2876" y="1170"/>
                  </a:cxn>
                  <a:cxn ang="0">
                    <a:pos x="2974" y="1132"/>
                  </a:cxn>
                  <a:cxn ang="0">
                    <a:pos x="3007" y="871"/>
                  </a:cxn>
                  <a:cxn ang="0">
                    <a:pos x="2860" y="844"/>
                  </a:cxn>
                  <a:cxn ang="0">
                    <a:pos x="2670" y="806"/>
                  </a:cxn>
                  <a:cxn ang="0">
                    <a:pos x="2458" y="757"/>
                  </a:cxn>
                  <a:cxn ang="0">
                    <a:pos x="2138" y="670"/>
                  </a:cxn>
                  <a:cxn ang="0">
                    <a:pos x="1959" y="604"/>
                  </a:cxn>
                  <a:cxn ang="0">
                    <a:pos x="1824" y="534"/>
                  </a:cxn>
                  <a:cxn ang="0">
                    <a:pos x="1769" y="474"/>
                  </a:cxn>
                  <a:cxn ang="0">
                    <a:pos x="1753" y="436"/>
                  </a:cxn>
                  <a:cxn ang="0">
                    <a:pos x="1780" y="381"/>
                  </a:cxn>
                  <a:cxn ang="0">
                    <a:pos x="1862" y="316"/>
                  </a:cxn>
                  <a:cxn ang="0">
                    <a:pos x="1986" y="267"/>
                  </a:cxn>
                  <a:cxn ang="0">
                    <a:pos x="2149" y="229"/>
                  </a:cxn>
                  <a:cxn ang="0">
                    <a:pos x="2431" y="180"/>
                  </a:cxn>
                  <a:cxn ang="0">
                    <a:pos x="2827" y="125"/>
                  </a:cxn>
                  <a:cxn ang="0">
                    <a:pos x="3007" y="87"/>
                  </a:cxn>
                  <a:cxn ang="0">
                    <a:pos x="2909" y="22"/>
                  </a:cxn>
                  <a:cxn ang="0">
                    <a:pos x="2676" y="66"/>
                  </a:cxn>
                  <a:cxn ang="0">
                    <a:pos x="2285" y="120"/>
                  </a:cxn>
                  <a:cxn ang="0">
                    <a:pos x="2030" y="158"/>
                  </a:cxn>
                  <a:cxn ang="0">
                    <a:pos x="1791" y="202"/>
                  </a:cxn>
                  <a:cxn ang="0">
                    <a:pos x="1601" y="261"/>
                  </a:cxn>
                  <a:cxn ang="0">
                    <a:pos x="1471" y="338"/>
                  </a:cxn>
                  <a:cxn ang="0">
                    <a:pos x="1438" y="387"/>
                  </a:cxn>
                  <a:cxn ang="0">
                    <a:pos x="1427" y="441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" name="Freeform 8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6" name="Freeform 9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10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906"/>
                </a:cxn>
                <a:cxn ang="0">
                  <a:pos x="5740" y="1906"/>
                </a:cxn>
                <a:cxn ang="0">
                  <a:pos x="574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7179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36725"/>
            <a:ext cx="7772400" cy="1920875"/>
          </a:xfrm>
        </p:spPr>
        <p:txBody>
          <a:bodyPr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180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-11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5157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5475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E27BCC3C-C0AB-6F47-826F-D3A3FB1F9A7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95223E2-7958-A146-AA5D-C983B0CCA85A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387CE3F-3223-E74E-8F52-D396090900CE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8C722B2-5CDC-AE48-8A06-140279814F95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CC6BFD0-186A-844D-B335-E09A0FB799B3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708FCD9-EE35-D746-B12D-665AE62E5663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CFFB618-A277-5346-8417-AB0FEF94D072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671FE99-7FAC-0449-BB88-F76EDD444C0D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C4ABCD5-E586-4143-B636-4028CBEF185B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31B8104-ADC0-724B-9DF1-9DA800B4D494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73C7408-AA7B-5F41-940D-9CDBEFC6F9FE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6814A97-5E2B-2A48-B5B2-06013AC1DFC4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5157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pitchFamily="-102" charset="0"/>
              </a:defRPr>
            </a:lvl1pPr>
          </a:lstStyle>
          <a:p>
            <a:endParaRPr lang="en-US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itchFamily="-102" charset="0"/>
              </a:defRPr>
            </a:lvl1pPr>
          </a:lstStyle>
          <a:p>
            <a:fld id="{1BE77AF3-7708-154B-ACA6-7816E2735F8D}" type="slidenum">
              <a:rPr lang="en-US"/>
              <a:pPr/>
              <a:t>‹#›</a:t>
            </a:fld>
            <a:endParaRPr lang="en-US"/>
          </a:p>
        </p:txBody>
      </p:sp>
      <p:grpSp>
        <p:nvGrpSpPr>
          <p:cNvPr id="1028" name="Group 4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1032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6150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51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52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53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/>
                <a:ahLst/>
                <a:cxnLst>
                  <a:cxn ang="0">
                    <a:pos x="1433" y="474"/>
                  </a:cxn>
                  <a:cxn ang="0">
                    <a:pos x="1460" y="528"/>
                  </a:cxn>
                  <a:cxn ang="0">
                    <a:pos x="1541" y="593"/>
                  </a:cxn>
                  <a:cxn ang="0">
                    <a:pos x="1715" y="670"/>
                  </a:cxn>
                  <a:cxn ang="0">
                    <a:pos x="1927" y="735"/>
                  </a:cxn>
                  <a:cxn ang="0">
                    <a:pos x="2155" y="789"/>
                  </a:cxn>
                  <a:cxn ang="0">
                    <a:pos x="2372" y="849"/>
                  </a:cxn>
                  <a:cxn ang="0">
                    <a:pos x="2551" y="920"/>
                  </a:cxn>
                  <a:cxn ang="0">
                    <a:pos x="2638" y="980"/>
                  </a:cxn>
                  <a:cxn ang="0">
                    <a:pos x="2676" y="1029"/>
                  </a:cxn>
                  <a:cxn ang="0">
                    <a:pos x="2681" y="1083"/>
                  </a:cxn>
                  <a:cxn ang="0">
                    <a:pos x="2665" y="1127"/>
                  </a:cxn>
                  <a:cxn ang="0">
                    <a:pos x="2616" y="1170"/>
                  </a:cxn>
                  <a:cxn ang="0">
                    <a:pos x="2545" y="1208"/>
                  </a:cxn>
                  <a:cxn ang="0">
                    <a:pos x="2448" y="1241"/>
                  </a:cxn>
                  <a:cxn ang="0">
                    <a:pos x="2328" y="1274"/>
                  </a:cxn>
                  <a:cxn ang="0">
                    <a:pos x="2106" y="1328"/>
                  </a:cxn>
                  <a:cxn ang="0">
                    <a:pos x="1742" y="1421"/>
                  </a:cxn>
                  <a:cxn ang="0">
                    <a:pos x="1308" y="1540"/>
                  </a:cxn>
                  <a:cxn ang="0">
                    <a:pos x="820" y="1709"/>
                  </a:cxn>
                  <a:cxn ang="0">
                    <a:pos x="282" y="1943"/>
                  </a:cxn>
                  <a:cxn ang="0">
                    <a:pos x="152" y="2085"/>
                  </a:cxn>
                  <a:cxn ang="0">
                    <a:pos x="386" y="1992"/>
                  </a:cxn>
                  <a:cxn ang="0">
                    <a:pos x="700" y="1834"/>
                  </a:cxn>
                  <a:cxn ang="0">
                    <a:pos x="1064" y="1693"/>
                  </a:cxn>
                  <a:cxn ang="0">
                    <a:pos x="1661" y="1497"/>
                  </a:cxn>
                  <a:cxn ang="0">
                    <a:pos x="1845" y="1442"/>
                  </a:cxn>
                  <a:cxn ang="0">
                    <a:pos x="2252" y="1339"/>
                  </a:cxn>
                  <a:cxn ang="0">
                    <a:pos x="2551" y="1263"/>
                  </a:cxn>
                  <a:cxn ang="0">
                    <a:pos x="2730" y="1214"/>
                  </a:cxn>
                  <a:cxn ang="0">
                    <a:pos x="2876" y="1170"/>
                  </a:cxn>
                  <a:cxn ang="0">
                    <a:pos x="2974" y="1132"/>
                  </a:cxn>
                  <a:cxn ang="0">
                    <a:pos x="3007" y="871"/>
                  </a:cxn>
                  <a:cxn ang="0">
                    <a:pos x="2860" y="844"/>
                  </a:cxn>
                  <a:cxn ang="0">
                    <a:pos x="2670" y="806"/>
                  </a:cxn>
                  <a:cxn ang="0">
                    <a:pos x="2458" y="757"/>
                  </a:cxn>
                  <a:cxn ang="0">
                    <a:pos x="2138" y="670"/>
                  </a:cxn>
                  <a:cxn ang="0">
                    <a:pos x="1959" y="604"/>
                  </a:cxn>
                  <a:cxn ang="0">
                    <a:pos x="1824" y="534"/>
                  </a:cxn>
                  <a:cxn ang="0">
                    <a:pos x="1769" y="474"/>
                  </a:cxn>
                  <a:cxn ang="0">
                    <a:pos x="1753" y="436"/>
                  </a:cxn>
                  <a:cxn ang="0">
                    <a:pos x="1780" y="381"/>
                  </a:cxn>
                  <a:cxn ang="0">
                    <a:pos x="1862" y="316"/>
                  </a:cxn>
                  <a:cxn ang="0">
                    <a:pos x="1986" y="267"/>
                  </a:cxn>
                  <a:cxn ang="0">
                    <a:pos x="2149" y="229"/>
                  </a:cxn>
                  <a:cxn ang="0">
                    <a:pos x="2431" y="180"/>
                  </a:cxn>
                  <a:cxn ang="0">
                    <a:pos x="2827" y="125"/>
                  </a:cxn>
                  <a:cxn ang="0">
                    <a:pos x="3007" y="87"/>
                  </a:cxn>
                  <a:cxn ang="0">
                    <a:pos x="2909" y="22"/>
                  </a:cxn>
                  <a:cxn ang="0">
                    <a:pos x="2676" y="66"/>
                  </a:cxn>
                  <a:cxn ang="0">
                    <a:pos x="2285" y="120"/>
                  </a:cxn>
                  <a:cxn ang="0">
                    <a:pos x="2030" y="158"/>
                  </a:cxn>
                  <a:cxn ang="0">
                    <a:pos x="1791" y="202"/>
                  </a:cxn>
                  <a:cxn ang="0">
                    <a:pos x="1601" y="261"/>
                  </a:cxn>
                  <a:cxn ang="0">
                    <a:pos x="1471" y="338"/>
                  </a:cxn>
                  <a:cxn ang="0">
                    <a:pos x="1438" y="387"/>
                  </a:cxn>
                  <a:cxn ang="0">
                    <a:pos x="1427" y="441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54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6155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56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906"/>
                </a:cxn>
                <a:cxn ang="0">
                  <a:pos x="5740" y="1906"/>
                </a:cxn>
                <a:cxn ang="0">
                  <a:pos x="574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6157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158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latin typeface="Arial" pitchFamily="-102" charset="0"/>
              </a:defRPr>
            </a:lvl1pPr>
          </a:lstStyle>
          <a:p>
            <a:endParaRPr lang="en-US"/>
          </a:p>
        </p:txBody>
      </p:sp>
      <p:sp>
        <p:nvSpPr>
          <p:cNvPr id="6159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12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12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12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12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12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12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12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12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-10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-10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2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itchFamily="-10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2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-10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2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-10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2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-11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2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-11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2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-11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2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-11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hyperlink" Target="http://arxiv.org/abs/arXiv:1606.09220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4" Type="http://schemas.openxmlformats.org/officeDocument/2006/relationships/oleObject" Target="../embeddings/oleObject1.bin"/><Relationship Id="rId5" Type="http://schemas.openxmlformats.org/officeDocument/2006/relationships/image" Target="../media/image11.emf"/><Relationship Id="rId6" Type="http://schemas.openxmlformats.org/officeDocument/2006/relationships/oleObject" Target="../embeddings/oleObject2.bin"/><Relationship Id="rId7" Type="http://schemas.openxmlformats.org/officeDocument/2006/relationships/image" Target="../media/image12.emf"/><Relationship Id="rId8" Type="http://schemas.openxmlformats.org/officeDocument/2006/relationships/oleObject" Target="../embeddings/oleObject3.bin"/><Relationship Id="rId9" Type="http://schemas.openxmlformats.org/officeDocument/2006/relationships/image" Target="../media/image13.emf"/><Relationship Id="rId10" Type="http://schemas.openxmlformats.org/officeDocument/2006/relationships/image" Target="../media/image14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4" Type="http://schemas.openxmlformats.org/officeDocument/2006/relationships/oleObject" Target="../embeddings/oleObject4.bin"/><Relationship Id="rId5" Type="http://schemas.openxmlformats.org/officeDocument/2006/relationships/image" Target="../media/image15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emf"/><Relationship Id="rId3" Type="http://schemas.openxmlformats.org/officeDocument/2006/relationships/image" Target="../media/image23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4" Type="http://schemas.openxmlformats.org/officeDocument/2006/relationships/image" Target="../media/image27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4" Type="http://schemas.openxmlformats.org/officeDocument/2006/relationships/oleObject" Target="../embeddings/oleObject5.bin"/><Relationship Id="rId5" Type="http://schemas.openxmlformats.org/officeDocument/2006/relationships/image" Target="../media/image29.emf"/><Relationship Id="rId6" Type="http://schemas.openxmlformats.org/officeDocument/2006/relationships/image" Target="../media/image30.emf"/><Relationship Id="rId7" Type="http://schemas.openxmlformats.org/officeDocument/2006/relationships/image" Target="../media/image31.emf"/><Relationship Id="rId8" Type="http://schemas.openxmlformats.org/officeDocument/2006/relationships/image" Target="../media/image32.emf"/><Relationship Id="rId9" Type="http://schemas.openxmlformats.org/officeDocument/2006/relationships/image" Target="../media/image33.emf"/><Relationship Id="rId10" Type="http://schemas.openxmlformats.org/officeDocument/2006/relationships/image" Target="../media/image34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0.emf"/><Relationship Id="rId12" Type="http://schemas.openxmlformats.org/officeDocument/2006/relationships/image" Target="../media/image41.e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7.xml"/><Relationship Id="rId4" Type="http://schemas.openxmlformats.org/officeDocument/2006/relationships/oleObject" Target="../embeddings/oleObject6.bin"/><Relationship Id="rId5" Type="http://schemas.openxmlformats.org/officeDocument/2006/relationships/image" Target="../media/image29.emf"/><Relationship Id="rId6" Type="http://schemas.openxmlformats.org/officeDocument/2006/relationships/image" Target="../media/image35.emf"/><Relationship Id="rId7" Type="http://schemas.openxmlformats.org/officeDocument/2006/relationships/image" Target="../media/image36.emf"/><Relationship Id="rId8" Type="http://schemas.openxmlformats.org/officeDocument/2006/relationships/image" Target="../media/image37.emf"/><Relationship Id="rId9" Type="http://schemas.openxmlformats.org/officeDocument/2006/relationships/image" Target="../media/image38.emf"/><Relationship Id="rId10" Type="http://schemas.openxmlformats.org/officeDocument/2006/relationships/image" Target="../media/image39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4" Type="http://schemas.openxmlformats.org/officeDocument/2006/relationships/image" Target="../media/image43.emf"/><Relationship Id="rId5" Type="http://schemas.openxmlformats.org/officeDocument/2006/relationships/image" Target="../media/image44.emf"/><Relationship Id="rId6" Type="http://schemas.openxmlformats.org/officeDocument/2006/relationships/image" Target="../media/image45.emf"/><Relationship Id="rId7" Type="http://schemas.openxmlformats.org/officeDocument/2006/relationships/image" Target="../media/image46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4" Type="http://schemas.openxmlformats.org/officeDocument/2006/relationships/image" Target="../media/image49.emf"/><Relationship Id="rId5" Type="http://schemas.openxmlformats.org/officeDocument/2006/relationships/image" Target="../media/image50.emf"/><Relationship Id="rId6" Type="http://schemas.openxmlformats.org/officeDocument/2006/relationships/oleObject" Target="../embeddings/oleObject7.bin"/><Relationship Id="rId7" Type="http://schemas.openxmlformats.org/officeDocument/2006/relationships/image" Target="../media/image47.emf"/><Relationship Id="rId8" Type="http://schemas.openxmlformats.org/officeDocument/2006/relationships/oleObject" Target="../embeddings/oleObject8.bin"/><Relationship Id="rId9" Type="http://schemas.openxmlformats.org/officeDocument/2006/relationships/image" Target="../media/image48.emf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12.bin"/><Relationship Id="rId12" Type="http://schemas.openxmlformats.org/officeDocument/2006/relationships/image" Target="../media/image53.emf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0.xml"/><Relationship Id="rId4" Type="http://schemas.openxmlformats.org/officeDocument/2006/relationships/image" Target="../media/image54.emf"/><Relationship Id="rId5" Type="http://schemas.openxmlformats.org/officeDocument/2006/relationships/image" Target="../media/image55.emf"/><Relationship Id="rId6" Type="http://schemas.openxmlformats.org/officeDocument/2006/relationships/oleObject" Target="../embeddings/oleObject9.bin"/><Relationship Id="rId7" Type="http://schemas.openxmlformats.org/officeDocument/2006/relationships/image" Target="../media/image51.emf"/><Relationship Id="rId8" Type="http://schemas.openxmlformats.org/officeDocument/2006/relationships/oleObject" Target="../embeddings/oleObject10.bin"/><Relationship Id="rId9" Type="http://schemas.openxmlformats.org/officeDocument/2006/relationships/image" Target="../media/image52.emf"/><Relationship Id="rId10" Type="http://schemas.openxmlformats.org/officeDocument/2006/relationships/oleObject" Target="../embeddings/oleObject11.bin"/></Relationships>
</file>

<file path=ppt/slides/_rels/slide2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9.emf"/><Relationship Id="rId12" Type="http://schemas.openxmlformats.org/officeDocument/2006/relationships/image" Target="../media/image60.emf"/><Relationship Id="rId13" Type="http://schemas.openxmlformats.org/officeDocument/2006/relationships/image" Target="../media/image61.emf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1.xml"/><Relationship Id="rId4" Type="http://schemas.openxmlformats.org/officeDocument/2006/relationships/image" Target="../media/image56.emf"/><Relationship Id="rId5" Type="http://schemas.openxmlformats.org/officeDocument/2006/relationships/oleObject" Target="../embeddings/oleObject13.bin"/><Relationship Id="rId6" Type="http://schemas.openxmlformats.org/officeDocument/2006/relationships/image" Target="../media/image47.emf"/><Relationship Id="rId7" Type="http://schemas.openxmlformats.org/officeDocument/2006/relationships/image" Target="../media/image57.emf"/><Relationship Id="rId8" Type="http://schemas.openxmlformats.org/officeDocument/2006/relationships/oleObject" Target="../embeddings/oleObject14.bin"/><Relationship Id="rId9" Type="http://schemas.openxmlformats.org/officeDocument/2006/relationships/image" Target="../media/image51.emf"/><Relationship Id="rId10" Type="http://schemas.openxmlformats.org/officeDocument/2006/relationships/image" Target="../media/image58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4" Type="http://schemas.openxmlformats.org/officeDocument/2006/relationships/image" Target="../media/image63.emf"/><Relationship Id="rId5" Type="http://schemas.openxmlformats.org/officeDocument/2006/relationships/oleObject" Target="../embeddings/oleObject15.bin"/><Relationship Id="rId6" Type="http://schemas.openxmlformats.org/officeDocument/2006/relationships/image" Target="../media/image62.emf"/><Relationship Id="rId7" Type="http://schemas.openxmlformats.org/officeDocument/2006/relationships/image" Target="../media/image64.emf"/><Relationship Id="rId8" Type="http://schemas.openxmlformats.org/officeDocument/2006/relationships/image" Target="../media/image65.emf"/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4" Type="http://schemas.openxmlformats.org/officeDocument/2006/relationships/oleObject" Target="../embeddings/oleObject16.bin"/><Relationship Id="rId5" Type="http://schemas.openxmlformats.org/officeDocument/2006/relationships/image" Target="../media/image66.emf"/><Relationship Id="rId6" Type="http://schemas.openxmlformats.org/officeDocument/2006/relationships/image" Target="../media/image67.emf"/><Relationship Id="rId7" Type="http://schemas.openxmlformats.org/officeDocument/2006/relationships/image" Target="../media/image68.emf"/><Relationship Id="rId8" Type="http://schemas.openxmlformats.org/officeDocument/2006/relationships/image" Target="../media/image69.emf"/><Relationship Id="rId9" Type="http://schemas.openxmlformats.org/officeDocument/2006/relationships/image" Target="../media/image70.emf"/><Relationship Id="rId1" Type="http://schemas.openxmlformats.org/officeDocument/2006/relationships/vmlDrawing" Target="../drawings/vmlDrawing9.vml"/><Relationship Id="rId2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4" Type="http://schemas.openxmlformats.org/officeDocument/2006/relationships/oleObject" Target="../embeddings/oleObject17.bin"/><Relationship Id="rId5" Type="http://schemas.openxmlformats.org/officeDocument/2006/relationships/image" Target="../media/image66.emf"/><Relationship Id="rId6" Type="http://schemas.openxmlformats.org/officeDocument/2006/relationships/image" Target="../media/image71.emf"/><Relationship Id="rId7" Type="http://schemas.openxmlformats.org/officeDocument/2006/relationships/image" Target="../media/image72.emf"/><Relationship Id="rId8" Type="http://schemas.openxmlformats.org/officeDocument/2006/relationships/image" Target="../media/image73.emf"/><Relationship Id="rId9" Type="http://schemas.openxmlformats.org/officeDocument/2006/relationships/image" Target="../media/image74.emf"/><Relationship Id="rId1" Type="http://schemas.openxmlformats.org/officeDocument/2006/relationships/vmlDrawing" Target="../drawings/vmlDrawing10.vml"/><Relationship Id="rId2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4" Type="http://schemas.openxmlformats.org/officeDocument/2006/relationships/image" Target="../media/image1.png"/><Relationship Id="rId1" Type="http://schemas.openxmlformats.org/officeDocument/2006/relationships/themeOverride" Target="../theme/themeOverride1.xml"/><Relationship Id="rId2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4" Type="http://schemas.openxmlformats.org/officeDocument/2006/relationships/oleObject" Target="../embeddings/oleObject18.bin"/><Relationship Id="rId5" Type="http://schemas.openxmlformats.org/officeDocument/2006/relationships/image" Target="../media/image66.emf"/><Relationship Id="rId6" Type="http://schemas.openxmlformats.org/officeDocument/2006/relationships/image" Target="../media/image75.emf"/><Relationship Id="rId7" Type="http://schemas.openxmlformats.org/officeDocument/2006/relationships/image" Target="../media/image76.emf"/><Relationship Id="rId8" Type="http://schemas.openxmlformats.org/officeDocument/2006/relationships/image" Target="../media/image77.emf"/><Relationship Id="rId9" Type="http://schemas.openxmlformats.org/officeDocument/2006/relationships/image" Target="../media/image78.emf"/><Relationship Id="rId1" Type="http://schemas.openxmlformats.org/officeDocument/2006/relationships/vmlDrawing" Target="../drawings/vmlDrawing11.vml"/><Relationship Id="rId2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4" Type="http://schemas.openxmlformats.org/officeDocument/2006/relationships/oleObject" Target="../embeddings/oleObject19.bin"/><Relationship Id="rId5" Type="http://schemas.openxmlformats.org/officeDocument/2006/relationships/image" Target="../media/image66.emf"/><Relationship Id="rId6" Type="http://schemas.openxmlformats.org/officeDocument/2006/relationships/image" Target="../media/image80.emf"/><Relationship Id="rId7" Type="http://schemas.openxmlformats.org/officeDocument/2006/relationships/image" Target="../media/image81.emf"/><Relationship Id="rId8" Type="http://schemas.openxmlformats.org/officeDocument/2006/relationships/oleObject" Target="../embeddings/oleObject20.bin"/><Relationship Id="rId9" Type="http://schemas.openxmlformats.org/officeDocument/2006/relationships/image" Target="../media/image79.emf"/><Relationship Id="rId1" Type="http://schemas.openxmlformats.org/officeDocument/2006/relationships/vmlDrawing" Target="../drawings/vmlDrawing12.vml"/><Relationship Id="rId2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4" Type="http://schemas.openxmlformats.org/officeDocument/2006/relationships/oleObject" Target="../embeddings/oleObject21.bin"/><Relationship Id="rId5" Type="http://schemas.openxmlformats.org/officeDocument/2006/relationships/image" Target="../media/image66.emf"/><Relationship Id="rId6" Type="http://schemas.openxmlformats.org/officeDocument/2006/relationships/image" Target="../media/image82.emf"/><Relationship Id="rId7" Type="http://schemas.openxmlformats.org/officeDocument/2006/relationships/image" Target="../media/image83.emf"/><Relationship Id="rId8" Type="http://schemas.openxmlformats.org/officeDocument/2006/relationships/image" Target="../media/image84.emf"/><Relationship Id="rId9" Type="http://schemas.openxmlformats.org/officeDocument/2006/relationships/image" Target="../media/image85.emf"/><Relationship Id="rId10" Type="http://schemas.openxmlformats.org/officeDocument/2006/relationships/image" Target="../media/image86.emf"/><Relationship Id="rId1" Type="http://schemas.openxmlformats.org/officeDocument/2006/relationships/vmlDrawing" Target="../drawings/vmlDrawing13.vml"/><Relationship Id="rId2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4" Type="http://schemas.openxmlformats.org/officeDocument/2006/relationships/oleObject" Target="../embeddings/oleObject22.bin"/><Relationship Id="rId5" Type="http://schemas.openxmlformats.org/officeDocument/2006/relationships/image" Target="../media/image66.emf"/><Relationship Id="rId6" Type="http://schemas.openxmlformats.org/officeDocument/2006/relationships/image" Target="../media/image80.emf"/><Relationship Id="rId7" Type="http://schemas.openxmlformats.org/officeDocument/2006/relationships/image" Target="../media/image87.emf"/><Relationship Id="rId8" Type="http://schemas.openxmlformats.org/officeDocument/2006/relationships/image" Target="../media/image88.emf"/><Relationship Id="rId1" Type="http://schemas.openxmlformats.org/officeDocument/2006/relationships/vmlDrawing" Target="../drawings/vmlDrawing14.vml"/><Relationship Id="rId2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4" Type="http://schemas.openxmlformats.org/officeDocument/2006/relationships/oleObject" Target="../embeddings/oleObject23.bin"/><Relationship Id="rId5" Type="http://schemas.openxmlformats.org/officeDocument/2006/relationships/image" Target="../media/image66.emf"/><Relationship Id="rId6" Type="http://schemas.openxmlformats.org/officeDocument/2006/relationships/image" Target="../media/image90.emf"/><Relationship Id="rId7" Type="http://schemas.openxmlformats.org/officeDocument/2006/relationships/image" Target="../media/image91.emf"/><Relationship Id="rId8" Type="http://schemas.openxmlformats.org/officeDocument/2006/relationships/oleObject" Target="../embeddings/oleObject24.bin"/><Relationship Id="rId9" Type="http://schemas.openxmlformats.org/officeDocument/2006/relationships/image" Target="../media/image89.emf"/><Relationship Id="rId1" Type="http://schemas.openxmlformats.org/officeDocument/2006/relationships/vmlDrawing" Target="../drawings/vmlDrawing15.vml"/><Relationship Id="rId2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4" Type="http://schemas.openxmlformats.org/officeDocument/2006/relationships/oleObject" Target="../embeddings/oleObject25.bin"/><Relationship Id="rId5" Type="http://schemas.openxmlformats.org/officeDocument/2006/relationships/image" Target="../media/image66.emf"/><Relationship Id="rId6" Type="http://schemas.openxmlformats.org/officeDocument/2006/relationships/image" Target="../media/image92.emf"/><Relationship Id="rId1" Type="http://schemas.openxmlformats.org/officeDocument/2006/relationships/vmlDrawing" Target="../drawings/vmlDrawing16.vml"/><Relationship Id="rId2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4" Type="http://schemas.openxmlformats.org/officeDocument/2006/relationships/oleObject" Target="../embeddings/oleObject26.bin"/><Relationship Id="rId5" Type="http://schemas.openxmlformats.org/officeDocument/2006/relationships/image" Target="../media/image66.emf"/><Relationship Id="rId6" Type="http://schemas.openxmlformats.org/officeDocument/2006/relationships/image" Target="../media/image93.tiff"/><Relationship Id="rId7" Type="http://schemas.openxmlformats.org/officeDocument/2006/relationships/image" Target="../media/image94.tiff"/><Relationship Id="rId8" Type="http://schemas.openxmlformats.org/officeDocument/2006/relationships/image" Target="../media/image95.tiff"/><Relationship Id="rId9" Type="http://schemas.openxmlformats.org/officeDocument/2006/relationships/image" Target="../media/image96.tiff"/><Relationship Id="rId1" Type="http://schemas.openxmlformats.org/officeDocument/2006/relationships/vmlDrawing" Target="../drawings/vmlDrawing17.vml"/><Relationship Id="rId2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9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4" Type="http://schemas.openxmlformats.org/officeDocument/2006/relationships/oleObject" Target="../embeddings/oleObject27.bin"/><Relationship Id="rId5" Type="http://schemas.openxmlformats.org/officeDocument/2006/relationships/image" Target="../media/image66.emf"/><Relationship Id="rId6" Type="http://schemas.openxmlformats.org/officeDocument/2006/relationships/image" Target="../media/image98.emf"/><Relationship Id="rId7" Type="http://schemas.openxmlformats.org/officeDocument/2006/relationships/image" Target="../media/image46.emf"/><Relationship Id="rId1" Type="http://schemas.openxmlformats.org/officeDocument/2006/relationships/vmlDrawing" Target="../drawings/vmlDrawing18.vml"/><Relationship Id="rId2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4" Type="http://schemas.openxmlformats.org/officeDocument/2006/relationships/oleObject" Target="../embeddings/oleObject28.bin"/><Relationship Id="rId5" Type="http://schemas.openxmlformats.org/officeDocument/2006/relationships/image" Target="../media/image66.emf"/><Relationship Id="rId1" Type="http://schemas.openxmlformats.org/officeDocument/2006/relationships/vmlDrawing" Target="../drawings/vmlDrawing19.vml"/><Relationship Id="rId2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4" Type="http://schemas.openxmlformats.org/officeDocument/2006/relationships/oleObject" Target="../embeddings/oleObject29.bin"/><Relationship Id="rId5" Type="http://schemas.openxmlformats.org/officeDocument/2006/relationships/image" Target="../media/image66.emf"/><Relationship Id="rId6" Type="http://schemas.openxmlformats.org/officeDocument/2006/relationships/image" Target="../media/image99.emf"/><Relationship Id="rId7" Type="http://schemas.openxmlformats.org/officeDocument/2006/relationships/image" Target="../media/image100.emf"/><Relationship Id="rId1" Type="http://schemas.openxmlformats.org/officeDocument/2006/relationships/vmlDrawing" Target="../drawings/vmlDrawing20.vml"/><Relationship Id="rId2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10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4" Type="http://schemas.openxmlformats.org/officeDocument/2006/relationships/image" Target="../media/image6.emf"/><Relationship Id="rId5" Type="http://schemas.openxmlformats.org/officeDocument/2006/relationships/image" Target="../media/image7.jpeg"/><Relationship Id="rId6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emf"/><Relationship Id="rId3" Type="http://schemas.openxmlformats.org/officeDocument/2006/relationships/image" Target="../media/image10.gi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8600" y="152400"/>
            <a:ext cx="8763000" cy="1371600"/>
          </a:xfrm>
        </p:spPr>
        <p:txBody>
          <a:bodyPr/>
          <a:lstStyle/>
          <a:p>
            <a:r>
              <a:rPr lang="en-US" sz="3600" i="1" dirty="0" smtClean="0">
                <a:solidFill>
                  <a:schemeClr val="hlink"/>
                </a:solidFill>
                <a:latin typeface="Palatino" pitchFamily="-102" charset="0"/>
                <a:ea typeface="ＭＳ Ｐゴシック" pitchFamily="-102" charset="-128"/>
                <a:cs typeface="ＭＳ Ｐゴシック" pitchFamily="-102" charset="-128"/>
              </a:rPr>
              <a:t>What’s the </a:t>
            </a:r>
            <a:r>
              <a:rPr lang="en-US" sz="3600" i="1" dirty="0" smtClean="0">
                <a:solidFill>
                  <a:srgbClr val="FF6600"/>
                </a:solidFill>
                <a:latin typeface="Palatino" pitchFamily="-102" charset="0"/>
                <a:ea typeface="ＭＳ Ｐゴシック" pitchFamily="-102" charset="-128"/>
                <a:cs typeface="ＭＳ Ｐゴシック" pitchFamily="-102" charset="-128"/>
              </a:rPr>
              <a:t>(Quantum) </a:t>
            </a:r>
            <a:r>
              <a:rPr lang="en-US" sz="3600" i="1" dirty="0" smtClean="0">
                <a:solidFill>
                  <a:schemeClr val="hlink"/>
                </a:solidFill>
                <a:latin typeface="Palatino" pitchFamily="-102" charset="0"/>
                <a:ea typeface="ＭＳ Ｐゴシック" pitchFamily="-102" charset="-128"/>
                <a:cs typeface="ＭＳ Ｐゴシック" pitchFamily="-102" charset="-128"/>
              </a:rPr>
              <a:t>Matter </a:t>
            </a:r>
            <a:br>
              <a:rPr lang="en-US" sz="3600" i="1" dirty="0" smtClean="0">
                <a:solidFill>
                  <a:schemeClr val="hlink"/>
                </a:solidFill>
                <a:latin typeface="Palatino" pitchFamily="-102" charset="0"/>
                <a:ea typeface="ＭＳ Ｐゴシック" pitchFamily="-102" charset="-128"/>
                <a:cs typeface="ＭＳ Ｐゴシック" pitchFamily="-102" charset="-128"/>
              </a:rPr>
            </a:br>
            <a:r>
              <a:rPr lang="en-US" sz="3600" i="1" dirty="0" smtClean="0">
                <a:solidFill>
                  <a:schemeClr val="hlink"/>
                </a:solidFill>
                <a:latin typeface="Palatino" pitchFamily="-102" charset="0"/>
                <a:ea typeface="ＭＳ Ｐゴシック" pitchFamily="-102" charset="-128"/>
                <a:cs typeface="ＭＳ Ｐゴシック" pitchFamily="-102" charset="-128"/>
              </a:rPr>
              <a:t>with Black Holes?</a:t>
            </a:r>
            <a:endParaRPr lang="en-US" sz="4000" i="1" dirty="0" smtClean="0">
              <a:solidFill>
                <a:schemeClr val="hlink"/>
              </a:solidFill>
              <a:latin typeface="Palatino" pitchFamily="-102" charset="0"/>
              <a:ea typeface="ＭＳ Ｐゴシック" pitchFamily="-102" charset="-128"/>
              <a:cs typeface="ＭＳ Ｐゴシック" pitchFamily="-102" charset="-128"/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81000" y="1676400"/>
            <a:ext cx="8382000" cy="4953000"/>
          </a:xfrm>
        </p:spPr>
        <p:txBody>
          <a:bodyPr/>
          <a:lstStyle/>
          <a:p>
            <a:pPr>
              <a:lnSpc>
                <a:spcPct val="75000"/>
              </a:lnSpc>
              <a:buFont typeface="Wingdings" pitchFamily="-102" charset="2"/>
              <a:buNone/>
            </a:pPr>
            <a:r>
              <a:rPr lang="en-US" sz="2800" b="1" dirty="0">
                <a:solidFill>
                  <a:srgbClr val="8BEAFD"/>
                </a:solidFill>
                <a:ea typeface="ＭＳ Ｐゴシック" pitchFamily="-102" charset="-128"/>
                <a:cs typeface="ＭＳ Ｐゴシック" pitchFamily="-102" charset="-128"/>
              </a:rPr>
              <a:t>T</a:t>
            </a:r>
            <a:r>
              <a:rPr lang="en-US" sz="2800" b="1" dirty="0" smtClean="0">
                <a:solidFill>
                  <a:srgbClr val="8BEAFD"/>
                </a:solidFill>
                <a:ea typeface="ＭＳ Ｐゴシック" pitchFamily="-102" charset="-128"/>
                <a:cs typeface="ＭＳ Ｐゴシック" pitchFamily="-102" charset="-128"/>
              </a:rPr>
              <a:t>he Non-Singular Endpoint of Gravitational Collapse</a:t>
            </a:r>
          </a:p>
          <a:p>
            <a:pPr>
              <a:lnSpc>
                <a:spcPct val="75000"/>
              </a:lnSpc>
              <a:buFont typeface="Wingdings" pitchFamily="-102" charset="2"/>
              <a:buNone/>
            </a:pPr>
            <a:r>
              <a:rPr lang="en-US" sz="2800" b="1" dirty="0" smtClean="0">
                <a:solidFill>
                  <a:srgbClr val="8BEAFD"/>
                </a:solidFill>
                <a:ea typeface="ＭＳ Ｐゴシック" pitchFamily="-102" charset="-128"/>
                <a:cs typeface="ＭＳ Ｐゴシック" pitchFamily="-102" charset="-128"/>
              </a:rPr>
              <a:t>(1916-2015) </a:t>
            </a:r>
            <a:endParaRPr lang="en-US" b="1" dirty="0" smtClean="0">
              <a:solidFill>
                <a:schemeClr val="folHlink"/>
              </a:solidFill>
              <a:ea typeface="ＭＳ Ｐゴシック" pitchFamily="-102" charset="-128"/>
              <a:cs typeface="ＭＳ Ｐゴシック" pitchFamily="-102" charset="-128"/>
            </a:endParaRPr>
          </a:p>
          <a:p>
            <a:pPr>
              <a:lnSpc>
                <a:spcPct val="75000"/>
              </a:lnSpc>
              <a:buFont typeface="Wingdings" pitchFamily="-102" charset="2"/>
              <a:buNone/>
            </a:pPr>
            <a:endParaRPr lang="en-US" b="1" dirty="0" smtClean="0">
              <a:solidFill>
                <a:schemeClr val="folHlink"/>
              </a:solidFill>
              <a:ea typeface="ＭＳ Ｐゴシック" pitchFamily="-102" charset="-128"/>
              <a:cs typeface="ＭＳ Ｐゴシック" pitchFamily="-102" charset="-128"/>
            </a:endParaRPr>
          </a:p>
          <a:p>
            <a:pPr>
              <a:spcBef>
                <a:spcPct val="25000"/>
              </a:spcBef>
              <a:spcAft>
                <a:spcPts val="2400"/>
              </a:spcAft>
              <a:buFont typeface="Wingdings" pitchFamily="-102" charset="2"/>
              <a:buNone/>
            </a:pPr>
            <a:r>
              <a:rPr lang="en-US" sz="2300" b="1" dirty="0" smtClean="0">
                <a:solidFill>
                  <a:schemeClr val="folHlink"/>
                </a:solidFill>
                <a:ea typeface="ＭＳ Ｐゴシック" pitchFamily="-102" charset="-128"/>
                <a:cs typeface="ＭＳ Ｐゴシック" pitchFamily="-102" charset="-128"/>
              </a:rPr>
              <a:t>E. </a:t>
            </a:r>
            <a:r>
              <a:rPr lang="en-US" sz="2300" b="1" dirty="0" err="1" smtClean="0">
                <a:solidFill>
                  <a:schemeClr val="folHlink"/>
                </a:solidFill>
                <a:ea typeface="ＭＳ Ｐゴシック" pitchFamily="-102" charset="-128"/>
                <a:cs typeface="ＭＳ Ｐゴシック" pitchFamily="-102" charset="-128"/>
              </a:rPr>
              <a:t>Mottola</a:t>
            </a:r>
            <a:r>
              <a:rPr lang="en-US" sz="2300" b="1" dirty="0" smtClean="0">
                <a:solidFill>
                  <a:schemeClr val="folHlink"/>
                </a:solidFill>
                <a:ea typeface="ＭＳ Ｐゴシック" pitchFamily="-102" charset="-128"/>
                <a:cs typeface="ＭＳ Ｐゴシック" pitchFamily="-102" charset="-128"/>
              </a:rPr>
              <a:t>, LANL</a:t>
            </a:r>
            <a:r>
              <a:rPr lang="en-US" sz="2400" b="1" dirty="0" smtClean="0">
                <a:solidFill>
                  <a:srgbClr val="FFEE0E"/>
                </a:solidFill>
                <a:ea typeface="ＭＳ Ｐゴシック" pitchFamily="-102" charset="-128"/>
                <a:cs typeface="ＭＳ Ｐゴシック" pitchFamily="-102" charset="-128"/>
              </a:rPr>
              <a:t> </a:t>
            </a:r>
          </a:p>
          <a:p>
            <a:pPr algn="l">
              <a:lnSpc>
                <a:spcPct val="70000"/>
              </a:lnSpc>
              <a:spcBef>
                <a:spcPct val="25000"/>
              </a:spcBef>
              <a:buFont typeface="Wingdings" pitchFamily="-102" charset="2"/>
              <a:buNone/>
            </a:pPr>
            <a:r>
              <a:rPr lang="en-US" sz="1800" b="1" dirty="0" smtClean="0">
                <a:solidFill>
                  <a:srgbClr val="FF3300"/>
                </a:solidFill>
                <a:ea typeface="ＭＳ Ｐゴシック" pitchFamily="-102" charset="-128"/>
                <a:cs typeface="ＭＳ Ｐゴシック" pitchFamily="-102" charset="-128"/>
              </a:rPr>
              <a:t>		 Review: </a:t>
            </a:r>
          </a:p>
          <a:p>
            <a:pPr>
              <a:lnSpc>
                <a:spcPct val="0"/>
              </a:lnSpc>
              <a:spcBef>
                <a:spcPct val="160000"/>
              </a:spcBef>
              <a:buFont typeface="Wingdings" pitchFamily="-102" charset="2"/>
              <a:buNone/>
            </a:pPr>
            <a:r>
              <a:rPr lang="en-US" sz="1800" b="1" dirty="0" err="1" smtClean="0">
                <a:solidFill>
                  <a:schemeClr val="folHlink"/>
                </a:solidFill>
                <a:ea typeface="ＭＳ Ｐゴシック" pitchFamily="-102" charset="-128"/>
                <a:cs typeface="ＭＳ Ｐゴシック" pitchFamily="-102" charset="-128"/>
              </a:rPr>
              <a:t>w</a:t>
            </a:r>
            <a:r>
              <a:rPr lang="en-US" sz="1800" b="1" dirty="0" smtClean="0">
                <a:solidFill>
                  <a:schemeClr val="folHlink"/>
                </a:solidFill>
                <a:ea typeface="ＭＳ Ｐゴシック" pitchFamily="-102" charset="-128"/>
                <a:cs typeface="ＭＳ Ｐゴシック" pitchFamily="-102" charset="-128"/>
              </a:rPr>
              <a:t>. </a:t>
            </a:r>
            <a:r>
              <a:rPr lang="en-US" sz="1800" b="1" dirty="0" smtClean="0">
                <a:solidFill>
                  <a:srgbClr val="FF3300"/>
                </a:solidFill>
                <a:ea typeface="ＭＳ Ｐゴシック" pitchFamily="-102" charset="-128"/>
                <a:cs typeface="ＭＳ Ｐゴシック" pitchFamily="-102" charset="-128"/>
              </a:rPr>
              <a:t>R. </a:t>
            </a:r>
            <a:r>
              <a:rPr lang="en-US" sz="1800" b="1" dirty="0" err="1" smtClean="0">
                <a:solidFill>
                  <a:srgbClr val="FF3300"/>
                </a:solidFill>
                <a:ea typeface="ＭＳ Ｐゴシック" pitchFamily="-102" charset="-128"/>
                <a:cs typeface="ＭＳ Ｐゴシック" pitchFamily="-102" charset="-128"/>
              </a:rPr>
              <a:t>Vaulin</a:t>
            </a:r>
            <a:r>
              <a:rPr lang="en-US" sz="1800" b="1" dirty="0" smtClean="0">
                <a:solidFill>
                  <a:schemeClr val="folHlink"/>
                </a:solidFill>
                <a:ea typeface="ＭＳ Ｐゴシック" pitchFamily="-102" charset="-128"/>
                <a:cs typeface="ＭＳ Ｐゴシック" pitchFamily="-102" charset="-128"/>
              </a:rPr>
              <a:t>, </a:t>
            </a:r>
            <a:r>
              <a:rPr lang="en-US" sz="1800" b="1" i="1" u="sng" dirty="0" smtClean="0">
                <a:solidFill>
                  <a:srgbClr val="FFEE0E"/>
                </a:solidFill>
                <a:ea typeface="ＭＳ Ｐゴシック" pitchFamily="-102" charset="-128"/>
                <a:cs typeface="ＭＳ Ｐゴシック" pitchFamily="-102" charset="-128"/>
              </a:rPr>
              <a:t>Phys. Rev. D</a:t>
            </a:r>
            <a:r>
              <a:rPr lang="en-US" sz="1800" b="1" dirty="0" smtClean="0">
                <a:solidFill>
                  <a:schemeClr val="folHlink"/>
                </a:solidFill>
                <a:ea typeface="ＭＳ Ｐゴシック" pitchFamily="-102" charset="-128"/>
                <a:cs typeface="ＭＳ Ｐゴシック" pitchFamily="-102" charset="-128"/>
              </a:rPr>
              <a:t> 74, 064004 (2006)</a:t>
            </a:r>
          </a:p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sz="1800" b="1" dirty="0" err="1" smtClean="0">
                <a:solidFill>
                  <a:schemeClr val="folHlink"/>
                </a:solidFill>
                <a:ea typeface="ＭＳ Ｐゴシック" pitchFamily="-102" charset="-128"/>
                <a:cs typeface="ＭＳ Ｐゴシック" pitchFamily="-102" charset="-128"/>
              </a:rPr>
              <a:t>w</a:t>
            </a:r>
            <a:r>
              <a:rPr lang="en-US" sz="1800" b="1" dirty="0" smtClean="0">
                <a:solidFill>
                  <a:schemeClr val="folHlink"/>
                </a:solidFill>
                <a:ea typeface="ＭＳ Ｐゴシック" pitchFamily="-102" charset="-128"/>
                <a:cs typeface="ＭＳ Ｐゴシック" pitchFamily="-102" charset="-128"/>
              </a:rPr>
              <a:t>. </a:t>
            </a:r>
            <a:r>
              <a:rPr lang="en-US" sz="1800" b="1" dirty="0" smtClean="0">
                <a:solidFill>
                  <a:srgbClr val="FF3300"/>
                </a:solidFill>
                <a:ea typeface="ＭＳ Ｐゴシック" pitchFamily="-102" charset="-128"/>
                <a:cs typeface="ＭＳ Ｐゴシック" pitchFamily="-102" charset="-128"/>
              </a:rPr>
              <a:t>P. Anderson</a:t>
            </a:r>
            <a:r>
              <a:rPr lang="en-US" sz="1800" b="1" dirty="0" smtClean="0">
                <a:solidFill>
                  <a:schemeClr val="folHlink"/>
                </a:solidFill>
                <a:ea typeface="ＭＳ Ｐゴシック" pitchFamily="-102" charset="-128"/>
                <a:cs typeface="ＭＳ Ｐゴシック" pitchFamily="-102" charset="-128"/>
              </a:rPr>
              <a:t>, </a:t>
            </a:r>
            <a:r>
              <a:rPr lang="en-US" sz="1800" b="1" i="1" u="sng" dirty="0" smtClean="0">
                <a:solidFill>
                  <a:srgbClr val="FFFF00"/>
                </a:solidFill>
                <a:ea typeface="ＭＳ Ｐゴシック" pitchFamily="-102" charset="-128"/>
                <a:cs typeface="ＭＳ Ｐゴシック" pitchFamily="-102" charset="-128"/>
              </a:rPr>
              <a:t>Phys. Rev. D</a:t>
            </a:r>
            <a:r>
              <a:rPr lang="en-US" sz="1800" b="1" dirty="0">
                <a:solidFill>
                  <a:schemeClr val="folHlink"/>
                </a:solidFill>
                <a:ea typeface="ＭＳ Ｐゴシック" pitchFamily="-102" charset="-128"/>
                <a:cs typeface="ＭＳ Ｐゴシック" pitchFamily="-102" charset="-128"/>
              </a:rPr>
              <a:t> </a:t>
            </a:r>
            <a:r>
              <a:rPr lang="is-IS" sz="1800" b="1" dirty="0" smtClean="0">
                <a:solidFill>
                  <a:schemeClr val="folHlink"/>
                </a:solidFill>
                <a:ea typeface="ＭＳ Ｐゴシック" pitchFamily="-102" charset="-128"/>
                <a:cs typeface="ＭＳ Ｐゴシック" pitchFamily="-102" charset="-128"/>
              </a:rPr>
              <a:t>80. 084005</a:t>
            </a:r>
            <a:r>
              <a:rPr lang="en-US" sz="1800" b="1" dirty="0">
                <a:solidFill>
                  <a:schemeClr val="folHlink"/>
                </a:solidFill>
                <a:ea typeface="ＭＳ Ｐゴシック" pitchFamily="-102" charset="-128"/>
                <a:cs typeface="ＭＳ Ｐゴシック" pitchFamily="-102" charset="-128"/>
              </a:rPr>
              <a:t> </a:t>
            </a:r>
            <a:r>
              <a:rPr lang="en-US" sz="1800" b="1" dirty="0" smtClean="0">
                <a:solidFill>
                  <a:schemeClr val="folHlink"/>
                </a:solidFill>
                <a:ea typeface="ＭＳ Ｐゴシック" pitchFamily="-102" charset="-128"/>
                <a:cs typeface="ＭＳ Ｐゴシック" pitchFamily="-102" charset="-128"/>
              </a:rPr>
              <a:t>(2009)</a:t>
            </a:r>
          </a:p>
          <a:p>
            <a:pPr>
              <a:spcBef>
                <a:spcPct val="25000"/>
              </a:spcBef>
              <a:buFont typeface="Wingdings" pitchFamily="-102" charset="2"/>
              <a:buNone/>
            </a:pPr>
            <a:r>
              <a:rPr lang="en-US" sz="1800" b="1" dirty="0" smtClean="0">
                <a:solidFill>
                  <a:schemeClr val="folHlink"/>
                </a:solidFill>
                <a:ea typeface="ＭＳ Ｐゴシック" pitchFamily="-102" charset="-128"/>
                <a:cs typeface="ＭＳ Ｐゴシック" pitchFamily="-102" charset="-128"/>
              </a:rPr>
              <a:t>Review Article: </a:t>
            </a:r>
            <a:r>
              <a:rPr lang="en-US" sz="1800" b="1" dirty="0" err="1" smtClean="0">
                <a:solidFill>
                  <a:schemeClr val="folHlink"/>
                </a:solidFill>
                <a:ea typeface="ＭＳ Ｐゴシック" pitchFamily="-102" charset="-128"/>
                <a:cs typeface="ＭＳ Ｐゴシック" pitchFamily="-102" charset="-128"/>
              </a:rPr>
              <a:t>w</a:t>
            </a:r>
            <a:r>
              <a:rPr lang="en-US" sz="1800" b="1" dirty="0" smtClean="0">
                <a:solidFill>
                  <a:schemeClr val="folHlink"/>
                </a:solidFill>
                <a:ea typeface="ＭＳ Ｐゴシック" pitchFamily="-102" charset="-128"/>
                <a:cs typeface="ＭＳ Ｐゴシック" pitchFamily="-102" charset="-128"/>
              </a:rPr>
              <a:t>. </a:t>
            </a:r>
            <a:r>
              <a:rPr lang="en-US" sz="1800" b="1" dirty="0" smtClean="0">
                <a:solidFill>
                  <a:srgbClr val="FF3300"/>
                </a:solidFill>
                <a:ea typeface="ＭＳ Ｐゴシック" pitchFamily="-102" charset="-128"/>
                <a:cs typeface="ＭＳ Ｐゴシック" pitchFamily="-102" charset="-128"/>
              </a:rPr>
              <a:t>I. Antoniadis &amp; Mazur</a:t>
            </a:r>
            <a:r>
              <a:rPr lang="en-US" sz="1800" b="1" dirty="0" smtClean="0">
                <a:solidFill>
                  <a:schemeClr val="folHlink"/>
                </a:solidFill>
                <a:ea typeface="ＭＳ Ｐゴシック" pitchFamily="-102" charset="-128"/>
                <a:cs typeface="ＭＳ Ｐゴシック" pitchFamily="-102" charset="-128"/>
              </a:rPr>
              <a:t>, </a:t>
            </a:r>
            <a:r>
              <a:rPr lang="en-US" sz="1800" b="1" i="1" u="sng" dirty="0" smtClean="0">
                <a:solidFill>
                  <a:srgbClr val="FFEE0E"/>
                </a:solidFill>
                <a:ea typeface="ＭＳ Ｐゴシック" pitchFamily="-102" charset="-128"/>
                <a:cs typeface="ＭＳ Ｐゴシック" pitchFamily="-102" charset="-128"/>
              </a:rPr>
              <a:t>N. Jour. Phys.</a:t>
            </a:r>
            <a:r>
              <a:rPr lang="en-US" sz="1800" b="1" dirty="0" smtClean="0">
                <a:solidFill>
                  <a:schemeClr val="folHlink"/>
                </a:solidFill>
                <a:ea typeface="ＭＳ Ｐゴシック" pitchFamily="-102" charset="-128"/>
                <a:cs typeface="ＭＳ Ｐゴシック" pitchFamily="-102" charset="-128"/>
              </a:rPr>
              <a:t> 9, 11 (2007)</a:t>
            </a:r>
          </a:p>
          <a:p>
            <a:pPr algn="l">
              <a:lnSpc>
                <a:spcPct val="150000"/>
              </a:lnSpc>
              <a:spcBef>
                <a:spcPct val="25000"/>
              </a:spcBef>
              <a:buFont typeface="Wingdings" pitchFamily="-102" charset="2"/>
              <a:buNone/>
            </a:pPr>
            <a:r>
              <a:rPr lang="en-US" sz="1800" b="1" dirty="0" smtClean="0">
                <a:solidFill>
                  <a:schemeClr val="folHlink"/>
                </a:solidFill>
                <a:ea typeface="ＭＳ Ｐゴシック" pitchFamily="-102" charset="-128"/>
                <a:cs typeface="ＭＳ Ｐゴシック" pitchFamily="-102" charset="-128"/>
              </a:rPr>
              <a:t>                    </a:t>
            </a:r>
            <a:r>
              <a:rPr lang="en-US" sz="1800" b="1" dirty="0" err="1" smtClean="0">
                <a:solidFill>
                  <a:schemeClr val="folHlink"/>
                </a:solidFill>
                <a:ea typeface="ＭＳ Ｐゴシック" pitchFamily="-102" charset="-128"/>
                <a:cs typeface="ＭＳ Ｐゴシック" pitchFamily="-102" charset="-128"/>
              </a:rPr>
              <a:t>w</a:t>
            </a:r>
            <a:r>
              <a:rPr lang="en-US" sz="1800" b="1" dirty="0" smtClean="0">
                <a:solidFill>
                  <a:schemeClr val="folHlink"/>
                </a:solidFill>
                <a:ea typeface="ＭＳ Ｐゴシック" pitchFamily="-102" charset="-128"/>
                <a:cs typeface="ＭＳ Ｐゴシック" pitchFamily="-102" charset="-128"/>
              </a:rPr>
              <a:t>. </a:t>
            </a:r>
            <a:r>
              <a:rPr lang="en-US" sz="1800" b="1" dirty="0" smtClean="0">
                <a:solidFill>
                  <a:srgbClr val="FF3300"/>
                </a:solidFill>
                <a:ea typeface="ＭＳ Ｐゴシック" pitchFamily="-102" charset="-128"/>
                <a:cs typeface="ＭＳ Ｐゴシック" pitchFamily="-102" charset="-128"/>
              </a:rPr>
              <a:t>P. O. Mazur</a:t>
            </a:r>
          </a:p>
          <a:p>
            <a:pPr algn="l">
              <a:lnSpc>
                <a:spcPct val="150000"/>
              </a:lnSpc>
              <a:spcBef>
                <a:spcPct val="25000"/>
              </a:spcBef>
            </a:pPr>
            <a:r>
              <a:rPr lang="en-US" sz="1800" b="1" dirty="0" smtClean="0">
                <a:solidFill>
                  <a:srgbClr val="FF3300"/>
                </a:solidFill>
                <a:ea typeface="ＭＳ Ｐゴシック" pitchFamily="-102" charset="-128"/>
                <a:cs typeface="ＭＳ Ｐゴシック" pitchFamily="-102" charset="-128"/>
              </a:rPr>
              <a:t>	      </a:t>
            </a:r>
          </a:p>
          <a:p>
            <a:pPr algn="l">
              <a:spcBef>
                <a:spcPts val="0"/>
              </a:spcBef>
            </a:pPr>
            <a:r>
              <a:rPr lang="en-US" sz="1800" b="1" dirty="0" smtClean="0">
                <a:solidFill>
                  <a:schemeClr val="folHlink"/>
                </a:solidFill>
                <a:ea typeface="ＭＳ Ｐゴシック" pitchFamily="-102" charset="-128"/>
                <a:cs typeface="ＭＳ Ｐゴシック" pitchFamily="-102" charset="-128"/>
              </a:rPr>
              <a:t>			     </a:t>
            </a:r>
            <a:r>
              <a:rPr lang="is-IS" sz="2400" b="1" dirty="0" smtClean="0">
                <a:hlinkClick r:id="rId3"/>
              </a:rPr>
              <a:t>arXiv:1606.09220</a:t>
            </a:r>
            <a:r>
              <a:rPr lang="is-IS" sz="2400" b="1" dirty="0" smtClean="0"/>
              <a:t> </a:t>
            </a:r>
            <a:endParaRPr lang="en-US" sz="2400" b="1" dirty="0" smtClean="0">
              <a:solidFill>
                <a:srgbClr val="FFFFFF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ea typeface="ＭＳ Ｐゴシック" pitchFamily="-102" charset="-128"/>
              <a:cs typeface="ＭＳ Ｐゴシック" pitchFamily="-102" charset="-128"/>
            </a:endParaRPr>
          </a:p>
        </p:txBody>
      </p:sp>
      <p:sp>
        <p:nvSpPr>
          <p:cNvPr id="2052" name="Comment 4"/>
          <p:cNvSpPr>
            <a:spLocks noChangeArrowheads="1"/>
          </p:cNvSpPr>
          <p:nvPr/>
        </p:nvSpPr>
        <p:spPr bwMode="auto">
          <a:xfrm>
            <a:off x="3172691" y="5177847"/>
            <a:ext cx="3886200" cy="314325"/>
          </a:xfrm>
          <a:prstGeom prst="rect">
            <a:avLst/>
          </a:prstGeom>
          <a:solidFill>
            <a:srgbClr val="FFCC99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Geneva" pitchFamily="-102" charset="0"/>
              </a:rPr>
              <a:t> Proc. Natl. Acad. Sci., 101,  9545 (2004)</a:t>
            </a:r>
          </a:p>
        </p:txBody>
      </p:sp>
      <p:sp>
        <p:nvSpPr>
          <p:cNvPr id="7" name="Comment 6"/>
          <p:cNvSpPr>
            <a:spLocks noChangeArrowheads="1"/>
          </p:cNvSpPr>
          <p:nvPr/>
        </p:nvSpPr>
        <p:spPr bwMode="auto">
          <a:xfrm>
            <a:off x="3200400" y="3657600"/>
            <a:ext cx="3276600" cy="317500"/>
          </a:xfrm>
          <a:prstGeom prst="rect">
            <a:avLst/>
          </a:prstGeom>
          <a:solidFill>
            <a:srgbClr val="FFCC99"/>
          </a:solidFill>
          <a:ln w="12700">
            <a:solidFill>
              <a:srgbClr val="FF33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400" dirty="0" err="1">
                <a:solidFill>
                  <a:srgbClr val="000000"/>
                </a:solidFill>
                <a:latin typeface="Geneva" pitchFamily="-102" charset="0"/>
              </a:rPr>
              <a:t>Acta</a:t>
            </a:r>
            <a:r>
              <a:rPr lang="en-US" sz="1400" dirty="0">
                <a:solidFill>
                  <a:srgbClr val="000000"/>
                </a:solidFill>
                <a:latin typeface="Geneva" pitchFamily="-102" charset="0"/>
              </a:rPr>
              <a:t> Phys. Pol. B 41, 2031 (2010)</a:t>
            </a:r>
          </a:p>
        </p:txBody>
      </p:sp>
      <p:sp>
        <p:nvSpPr>
          <p:cNvPr id="6" name="Comment 6"/>
          <p:cNvSpPr>
            <a:spLocks noChangeArrowheads="1"/>
          </p:cNvSpPr>
          <p:nvPr/>
        </p:nvSpPr>
        <p:spPr bwMode="auto">
          <a:xfrm>
            <a:off x="2944091" y="5599120"/>
            <a:ext cx="4114800" cy="307777"/>
          </a:xfrm>
          <a:prstGeom prst="rect">
            <a:avLst/>
          </a:prstGeom>
          <a:solidFill>
            <a:srgbClr val="FFCC99"/>
          </a:solidFill>
          <a:ln w="12700">
            <a:solidFill>
              <a:srgbClr val="FF33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it-IT" sz="1400" b="1" dirty="0" err="1" smtClean="0">
                <a:solidFill>
                  <a:srgbClr val="000000"/>
                </a:solidFill>
                <a:latin typeface="Geneva" charset="0"/>
                <a:ea typeface="Geneva" charset="0"/>
                <a:cs typeface="Geneva" charset="0"/>
              </a:rPr>
              <a:t>Class.Quant.Grav</a:t>
            </a:r>
            <a:r>
              <a:rPr lang="it-IT" sz="1400" b="1" dirty="0" smtClean="0">
                <a:solidFill>
                  <a:srgbClr val="000000"/>
                </a:solidFill>
                <a:latin typeface="Geneva" charset="0"/>
                <a:ea typeface="Geneva" charset="0"/>
                <a:cs typeface="Geneva" charset="0"/>
              </a:rPr>
              <a:t>. 32 (2015) no.21, 215024</a:t>
            </a:r>
            <a:endParaRPr lang="en-US" sz="1400" dirty="0">
              <a:solidFill>
                <a:srgbClr val="000000"/>
              </a:solidFill>
              <a:latin typeface="Geneva" charset="0"/>
              <a:ea typeface="Geneva" charset="0"/>
              <a:cs typeface="Geneva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81000" y="304800"/>
            <a:ext cx="8229600" cy="609600"/>
          </a:xfrm>
        </p:spPr>
        <p:txBody>
          <a:bodyPr/>
          <a:lstStyle/>
          <a:p>
            <a:r>
              <a:rPr lang="en-US" altLang="x-none" sz="3200">
                <a:solidFill>
                  <a:schemeClr val="hlink"/>
                </a:solidFill>
                <a:ea typeface="ＭＳ Ｐゴシック" charset="-128"/>
              </a:rPr>
              <a:t>Black Holes, Quantum Mechanics &amp; Entropy</a:t>
            </a:r>
          </a:p>
        </p:txBody>
      </p:sp>
      <p:sp>
        <p:nvSpPr>
          <p:cNvPr id="144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066800"/>
            <a:ext cx="8229600" cy="5562600"/>
          </a:xfrm>
        </p:spPr>
        <p:txBody>
          <a:bodyPr/>
          <a:lstStyle/>
          <a:p>
            <a:pPr marL="339725" indent="-339725">
              <a:lnSpc>
                <a:spcPct val="90000"/>
              </a:lnSpc>
              <a:buClr>
                <a:srgbClr val="FA0000"/>
              </a:buClr>
              <a:buSzPct val="100000"/>
              <a:buFont typeface="Times" charset="0"/>
              <a:buChar char="•"/>
            </a:pPr>
            <a:r>
              <a:rPr lang="en-US" altLang="x-none" sz="2400">
                <a:solidFill>
                  <a:schemeClr val="folHlink"/>
                </a:solidFill>
                <a:ea typeface="ＭＳ Ｐゴシック" charset="-128"/>
              </a:rPr>
              <a:t>A fixed classical solution usually has </a:t>
            </a:r>
            <a:r>
              <a:rPr lang="en-US" altLang="x-none" sz="2400" b="1">
                <a:solidFill>
                  <a:srgbClr val="FF3300"/>
                </a:solidFill>
                <a:ea typeface="ＭＳ Ｐゴシック" charset="-128"/>
              </a:rPr>
              <a:t>no entropy</a:t>
            </a:r>
            <a:r>
              <a:rPr lang="en-US" altLang="x-none" sz="2400" b="1">
                <a:solidFill>
                  <a:schemeClr val="folHlink"/>
                </a:solidFill>
                <a:ea typeface="ＭＳ Ｐゴシック" charset="-128"/>
              </a:rPr>
              <a:t> </a:t>
            </a:r>
            <a:r>
              <a:rPr lang="en-US" altLang="x-none" sz="2400">
                <a:solidFill>
                  <a:schemeClr val="folHlink"/>
                </a:solidFill>
                <a:ea typeface="ＭＳ Ｐゴシック" charset="-128"/>
              </a:rPr>
              <a:t>: </a:t>
            </a:r>
          </a:p>
          <a:p>
            <a:pPr marL="339725" indent="-339725">
              <a:lnSpc>
                <a:spcPct val="90000"/>
              </a:lnSpc>
              <a:buClr>
                <a:srgbClr val="FA0000"/>
              </a:buClr>
              <a:buSzPct val="100000"/>
              <a:buFont typeface="Wingdings" charset="2"/>
              <a:buNone/>
            </a:pPr>
            <a:r>
              <a:rPr lang="en-US" altLang="x-none" sz="2400">
                <a:solidFill>
                  <a:schemeClr val="folHlink"/>
                </a:solidFill>
                <a:ea typeface="ＭＳ Ｐゴシック" charset="-128"/>
              </a:rPr>
              <a:t>	(What is the </a:t>
            </a:r>
            <a:r>
              <a:rPr lang="en-US" altLang="en-US" sz="2400">
                <a:solidFill>
                  <a:schemeClr val="folHlink"/>
                </a:solidFill>
                <a:latin typeface="Arial" charset="0"/>
                <a:ea typeface="ＭＳ Ｐゴシック" charset="-128"/>
              </a:rPr>
              <a:t>‘</a:t>
            </a:r>
            <a:r>
              <a:rPr lang="en-US" altLang="ja-JP" sz="2400">
                <a:solidFill>
                  <a:schemeClr val="folHlink"/>
                </a:solidFill>
                <a:ea typeface="ＭＳ Ｐゴシック" charset="-128"/>
              </a:rPr>
              <a:t>entropy</a:t>
            </a:r>
            <a:r>
              <a:rPr lang="en-US" altLang="en-US" sz="2400">
                <a:solidFill>
                  <a:schemeClr val="folHlink"/>
                </a:solidFill>
                <a:latin typeface="Arial" charset="0"/>
                <a:ea typeface="ＭＳ Ｐゴシック" charset="-128"/>
              </a:rPr>
              <a:t>’</a:t>
            </a:r>
            <a:r>
              <a:rPr lang="en-US" altLang="ja-JP" sz="2400">
                <a:solidFill>
                  <a:schemeClr val="folHlink"/>
                </a:solidFill>
                <a:ea typeface="ＭＳ Ｐゴシック" charset="-128"/>
              </a:rPr>
              <a:t> of the Coulomb potential </a:t>
            </a:r>
            <a:r>
              <a:rPr lang="en-US" altLang="ja-JP" sz="2400">
                <a:solidFill>
                  <a:schemeClr val="hlink"/>
                </a:solidFill>
                <a:ea typeface="ＭＳ Ｐゴシック" charset="-128"/>
                <a:sym typeface="Symbol" charset="2"/>
              </a:rPr>
              <a:t> = Q/r</a:t>
            </a:r>
            <a:r>
              <a:rPr lang="en-US" altLang="ja-JP" sz="2400">
                <a:solidFill>
                  <a:schemeClr val="folHlink"/>
                </a:solidFill>
                <a:ea typeface="ＭＳ Ｐゴシック" charset="-128"/>
                <a:sym typeface="Symbol" charset="2"/>
              </a:rPr>
              <a:t>  ?)</a:t>
            </a:r>
          </a:p>
          <a:p>
            <a:pPr marL="339725" indent="-339725">
              <a:lnSpc>
                <a:spcPct val="90000"/>
              </a:lnSpc>
              <a:buClr>
                <a:srgbClr val="FA0000"/>
              </a:buClr>
              <a:buSzPct val="100000"/>
              <a:buFont typeface="Wingdings" charset="2"/>
              <a:buNone/>
            </a:pPr>
            <a:r>
              <a:rPr lang="en-US" altLang="x-none" sz="2400">
                <a:solidFill>
                  <a:schemeClr val="folHlink"/>
                </a:solidFill>
                <a:ea typeface="ＭＳ Ｐゴシック" charset="-128"/>
              </a:rPr>
              <a:t>     … But if matter/radiation disappears into the black </a:t>
            </a:r>
            <a:r>
              <a:rPr lang="en-US" altLang="en-US" sz="2400">
                <a:solidFill>
                  <a:schemeClr val="folHlink"/>
                </a:solidFill>
                <a:ea typeface="ＭＳ Ｐゴシック" charset="-128"/>
              </a:rPr>
              <a:t>‘</a:t>
            </a:r>
            <a:r>
              <a:rPr lang="en-US" altLang="x-none" sz="2400">
                <a:solidFill>
                  <a:schemeClr val="folHlink"/>
                </a:solidFill>
                <a:ea typeface="ＭＳ Ｐゴシック" charset="-128"/>
              </a:rPr>
              <a:t>hole,</a:t>
            </a:r>
            <a:r>
              <a:rPr lang="en-US" altLang="en-US" sz="2400">
                <a:solidFill>
                  <a:schemeClr val="folHlink"/>
                </a:solidFill>
                <a:ea typeface="ＭＳ Ｐゴシック" charset="-128"/>
              </a:rPr>
              <a:t>’</a:t>
            </a:r>
            <a:r>
              <a:rPr lang="en-US" altLang="x-none" sz="2400">
                <a:solidFill>
                  <a:schemeClr val="folHlink"/>
                </a:solidFill>
                <a:ea typeface="ＭＳ Ｐゴシック" charset="-128"/>
              </a:rPr>
              <a:t> </a:t>
            </a:r>
          </a:p>
          <a:p>
            <a:pPr marL="339725" indent="-339725">
              <a:lnSpc>
                <a:spcPct val="90000"/>
              </a:lnSpc>
              <a:buClr>
                <a:srgbClr val="FA0000"/>
              </a:buClr>
              <a:buSzPct val="100000"/>
              <a:buFont typeface="Wingdings" charset="2"/>
              <a:buNone/>
            </a:pPr>
            <a:r>
              <a:rPr lang="en-US" altLang="x-none" sz="2400">
                <a:solidFill>
                  <a:schemeClr val="folHlink"/>
                </a:solidFill>
                <a:ea typeface="ＭＳ Ｐゴシック" charset="-128"/>
              </a:rPr>
              <a:t>		what happens to its entropy? (Only </a:t>
            </a:r>
            <a:r>
              <a:rPr lang="en-US" altLang="x-none" sz="2400">
                <a:solidFill>
                  <a:schemeClr val="hlink"/>
                </a:solidFill>
                <a:ea typeface="ＭＳ Ｐゴシック" charset="-128"/>
              </a:rPr>
              <a:t>M, J, Q</a:t>
            </a:r>
            <a:r>
              <a:rPr lang="en-US" altLang="x-none" sz="2400">
                <a:solidFill>
                  <a:schemeClr val="folHlink"/>
                </a:solidFill>
                <a:ea typeface="ＭＳ Ｐゴシック" charset="-128"/>
              </a:rPr>
              <a:t> remain)</a:t>
            </a:r>
          </a:p>
          <a:p>
            <a:pPr marL="339725" indent="-339725">
              <a:lnSpc>
                <a:spcPct val="90000"/>
              </a:lnSpc>
              <a:buClr>
                <a:srgbClr val="FA0000"/>
              </a:buClr>
              <a:buSzPct val="100000"/>
              <a:buFont typeface="Times" charset="0"/>
              <a:buChar char="•"/>
            </a:pPr>
            <a:r>
              <a:rPr lang="en-US" altLang="x-none" sz="2400">
                <a:solidFill>
                  <a:schemeClr val="folHlink"/>
                </a:solidFill>
                <a:ea typeface="ＭＳ Ｐゴシック" charset="-128"/>
              </a:rPr>
              <a:t>Is the horizon area </a:t>
            </a:r>
            <a:r>
              <a:rPr lang="en-US" altLang="x-none" sz="2400" b="1">
                <a:solidFill>
                  <a:schemeClr val="hlink"/>
                </a:solidFill>
                <a:ea typeface="ＭＳ Ｐゴシック" charset="-128"/>
              </a:rPr>
              <a:t>A</a:t>
            </a:r>
            <a:r>
              <a:rPr lang="en-US" altLang="x-none" sz="2400">
                <a:solidFill>
                  <a:schemeClr val="folHlink"/>
                </a:solidFill>
                <a:ea typeface="ＭＳ Ｐゴシック" charset="-128"/>
              </a:rPr>
              <a:t>--which always increases when matter</a:t>
            </a:r>
          </a:p>
          <a:p>
            <a:pPr marL="339725" indent="-339725">
              <a:lnSpc>
                <a:spcPct val="90000"/>
              </a:lnSpc>
              <a:buClr>
                <a:srgbClr val="FA0000"/>
              </a:buClr>
              <a:buSzPct val="100000"/>
              <a:buFont typeface="Wingdings" charset="2"/>
              <a:buNone/>
            </a:pPr>
            <a:r>
              <a:rPr lang="en-US" altLang="x-none" sz="2400">
                <a:solidFill>
                  <a:schemeClr val="folHlink"/>
                </a:solidFill>
                <a:ea typeface="ＭＳ Ｐゴシック" charset="-128"/>
              </a:rPr>
              <a:t>	   is thrown in–a kind of </a:t>
            </a:r>
            <a:r>
              <a:rPr lang="en-US" altLang="en-US" sz="2400">
                <a:solidFill>
                  <a:schemeClr val="folHlink"/>
                </a:solidFill>
                <a:latin typeface="Arial" charset="0"/>
                <a:ea typeface="ＭＳ Ｐゴシック" charset="-128"/>
              </a:rPr>
              <a:t>‘</a:t>
            </a:r>
            <a:r>
              <a:rPr lang="en-US" altLang="ja-JP" sz="2400">
                <a:solidFill>
                  <a:schemeClr val="folHlink"/>
                </a:solidFill>
                <a:ea typeface="ＭＳ Ｐゴシック" charset="-128"/>
              </a:rPr>
              <a:t>entropy</a:t>
            </a:r>
            <a:r>
              <a:rPr lang="en-US" altLang="en-US" sz="2400">
                <a:solidFill>
                  <a:schemeClr val="folHlink"/>
                </a:solidFill>
                <a:latin typeface="Arial" charset="0"/>
                <a:ea typeface="ＭＳ Ｐゴシック" charset="-128"/>
              </a:rPr>
              <a:t>’</a:t>
            </a:r>
            <a:r>
              <a:rPr lang="en-US" altLang="ja-JP" sz="2400">
                <a:solidFill>
                  <a:schemeClr val="folHlink"/>
                </a:solidFill>
                <a:ea typeface="ＭＳ Ｐゴシック" charset="-128"/>
              </a:rPr>
              <a:t>?</a:t>
            </a:r>
          </a:p>
          <a:p>
            <a:pPr marL="339725" indent="-339725">
              <a:lnSpc>
                <a:spcPct val="90000"/>
              </a:lnSpc>
              <a:buClr>
                <a:srgbClr val="FA0000"/>
              </a:buClr>
              <a:buSzPct val="100000"/>
              <a:buFont typeface="Wingdings" charset="2"/>
              <a:buNone/>
            </a:pPr>
            <a:r>
              <a:rPr lang="en-US" altLang="x-none" sz="2400">
                <a:solidFill>
                  <a:schemeClr val="folHlink"/>
                </a:solidFill>
                <a:ea typeface="ＭＳ Ｐゴシック" charset="-128"/>
              </a:rPr>
              <a:t>	  To get units of entropy need to divide Area, </a:t>
            </a:r>
            <a:r>
              <a:rPr lang="en-US" altLang="x-none" sz="2400" b="1">
                <a:solidFill>
                  <a:schemeClr val="hlink"/>
                </a:solidFill>
                <a:ea typeface="ＭＳ Ｐゴシック" charset="-128"/>
              </a:rPr>
              <a:t>A</a:t>
            </a:r>
            <a:r>
              <a:rPr lang="en-US" altLang="x-none" sz="2400">
                <a:solidFill>
                  <a:schemeClr val="folHlink"/>
                </a:solidFill>
                <a:ea typeface="ＭＳ Ｐゴシック" charset="-128"/>
              </a:rPr>
              <a:t> by (length)</a:t>
            </a:r>
            <a:r>
              <a:rPr lang="en-US" altLang="x-none" sz="2400" baseline="30000">
                <a:solidFill>
                  <a:schemeClr val="folHlink"/>
                </a:solidFill>
                <a:ea typeface="ＭＳ Ｐゴシック" charset="-128"/>
              </a:rPr>
              <a:t>2</a:t>
            </a:r>
          </a:p>
          <a:p>
            <a:pPr marL="339725" indent="-339725">
              <a:lnSpc>
                <a:spcPct val="90000"/>
              </a:lnSpc>
              <a:buClr>
                <a:srgbClr val="FA0000"/>
              </a:buClr>
              <a:buSzPct val="100000"/>
              <a:buFont typeface="Wingdings" charset="2"/>
              <a:buNone/>
            </a:pPr>
            <a:r>
              <a:rPr lang="en-US" altLang="x-none" sz="2400">
                <a:solidFill>
                  <a:schemeClr val="folHlink"/>
                </a:solidFill>
                <a:ea typeface="ＭＳ Ｐゴシック" charset="-128"/>
              </a:rPr>
              <a:t>	   … But there is </a:t>
            </a:r>
            <a:r>
              <a:rPr lang="en-US" altLang="x-none" sz="2400" u="sng">
                <a:solidFill>
                  <a:srgbClr val="FF3300"/>
                </a:solidFill>
                <a:ea typeface="ＭＳ Ｐゴシック" charset="-128"/>
              </a:rPr>
              <a:t>no</a:t>
            </a:r>
            <a:r>
              <a:rPr lang="en-US" altLang="x-none" sz="2400">
                <a:solidFill>
                  <a:schemeClr val="folHlink"/>
                </a:solidFill>
                <a:ea typeface="ＭＳ Ｐゴシック" charset="-128"/>
              </a:rPr>
              <a:t> fixed length scale in </a:t>
            </a:r>
            <a:r>
              <a:rPr lang="en-US" altLang="x-none" sz="2400" u="sng">
                <a:solidFill>
                  <a:schemeClr val="folHlink"/>
                </a:solidFill>
                <a:ea typeface="ＭＳ Ｐゴシック" charset="-128"/>
              </a:rPr>
              <a:t>classical</a:t>
            </a:r>
            <a:r>
              <a:rPr lang="en-US" altLang="x-none" sz="2400">
                <a:solidFill>
                  <a:schemeClr val="folHlink"/>
                </a:solidFill>
                <a:ea typeface="ＭＳ Ｐゴシック" charset="-128"/>
              </a:rPr>
              <a:t> Gen. Rel. </a:t>
            </a:r>
          </a:p>
          <a:p>
            <a:pPr marL="339725" indent="-339725">
              <a:lnSpc>
                <a:spcPct val="90000"/>
              </a:lnSpc>
              <a:spcBef>
                <a:spcPts val="1200"/>
              </a:spcBef>
              <a:buClr>
                <a:srgbClr val="FA0000"/>
              </a:buClr>
              <a:buSzPct val="100000"/>
              <a:buFont typeface="Times" charset="0"/>
              <a:buChar char="•"/>
            </a:pPr>
            <a:r>
              <a:rPr lang="en-US" altLang="x-none" sz="2400">
                <a:solidFill>
                  <a:schemeClr val="folHlink"/>
                </a:solidFill>
                <a:ea typeface="ＭＳ Ｐゴシック" charset="-128"/>
              </a:rPr>
              <a:t>Planck length  </a:t>
            </a:r>
            <a:r>
              <a:rPr lang="en-US" altLang="x-none" sz="2400">
                <a:solidFill>
                  <a:schemeClr val="folHlink"/>
                </a:solidFill>
                <a:latin typeface="Symbol" charset="2"/>
                <a:ea typeface="ＭＳ Ｐゴシック" charset="-128"/>
                <a:sym typeface="Symbol" charset="2"/>
              </a:rPr>
              <a:t></a:t>
            </a:r>
            <a:r>
              <a:rPr lang="en-US" altLang="x-none" sz="2400">
                <a:solidFill>
                  <a:schemeClr val="folHlink"/>
                </a:solidFill>
                <a:ea typeface="ＭＳ Ｐゴシック" charset="-128"/>
              </a:rPr>
              <a:t>involves </a:t>
            </a:r>
          </a:p>
          <a:p>
            <a:pPr marL="339725" indent="-339725">
              <a:lnSpc>
                <a:spcPct val="80000"/>
              </a:lnSpc>
              <a:buClr>
                <a:srgbClr val="FA0000"/>
              </a:buClr>
              <a:buSzPct val="100000"/>
              <a:buFont typeface="Times" charset="0"/>
              <a:buChar char="•"/>
            </a:pPr>
            <a:r>
              <a:rPr lang="en-US" altLang="x-none" sz="2400">
                <a:solidFill>
                  <a:schemeClr val="folHlink"/>
                </a:solidFill>
                <a:ea typeface="ＭＳ Ｐゴシック" charset="-128"/>
              </a:rPr>
              <a:t>Bekenstein suggested   </a:t>
            </a:r>
            <a:r>
              <a:rPr lang="en-US" altLang="x-none" sz="2400">
                <a:solidFill>
                  <a:schemeClr val="hlink"/>
                </a:solidFill>
                <a:ea typeface="ＭＳ Ｐゴシック" charset="-128"/>
              </a:rPr>
              <a:t>                      </a:t>
            </a:r>
            <a:r>
              <a:rPr lang="en-US" altLang="x-none" sz="2400">
                <a:solidFill>
                  <a:schemeClr val="folHlink"/>
                </a:solidFill>
                <a:ea typeface="ＭＳ Ｐゴシック" charset="-128"/>
              </a:rPr>
              <a:t>    with </a:t>
            </a:r>
            <a:r>
              <a:rPr lang="en-US" altLang="x-none" sz="2400" i="1">
                <a:solidFill>
                  <a:schemeClr val="folHlink"/>
                </a:solidFill>
                <a:ea typeface="ＭＳ Ｐゴシック" charset="-128"/>
                <a:sym typeface="Symbol" charset="2"/>
              </a:rPr>
              <a:t> ~ O(1)</a:t>
            </a:r>
          </a:p>
          <a:p>
            <a:pPr marL="339725" indent="-339725">
              <a:lnSpc>
                <a:spcPct val="80000"/>
              </a:lnSpc>
              <a:buClr>
                <a:srgbClr val="FA0000"/>
              </a:buClr>
              <a:buSzPct val="100000"/>
              <a:buFont typeface="Times" charset="0"/>
              <a:buChar char="•"/>
            </a:pPr>
            <a:r>
              <a:rPr lang="en-US" altLang="x-none" sz="2400">
                <a:solidFill>
                  <a:schemeClr val="folHlink"/>
                </a:solidFill>
                <a:ea typeface="ＭＳ Ｐゴシック" charset="-128"/>
              </a:rPr>
              <a:t>Hawking </a:t>
            </a:r>
            <a:r>
              <a:rPr lang="en-US" altLang="x-none" sz="2000">
                <a:solidFill>
                  <a:schemeClr val="tx2"/>
                </a:solidFill>
                <a:ea typeface="ＭＳ Ｐゴシック" charset="-128"/>
              </a:rPr>
              <a:t>(1974)</a:t>
            </a:r>
            <a:r>
              <a:rPr lang="en-US" altLang="x-none" sz="2400">
                <a:solidFill>
                  <a:schemeClr val="folHlink"/>
                </a:solidFill>
                <a:ea typeface="ＭＳ Ｐゴシック" charset="-128"/>
              </a:rPr>
              <a:t> argued black holes emit </a:t>
            </a:r>
            <a:r>
              <a:rPr lang="en-US" altLang="x-none" sz="2400">
                <a:solidFill>
                  <a:srgbClr val="FF3300"/>
                </a:solidFill>
                <a:ea typeface="ＭＳ Ｐゴシック" charset="-128"/>
              </a:rPr>
              <a:t>thermal</a:t>
            </a:r>
            <a:r>
              <a:rPr lang="en-US" altLang="x-none" sz="2400">
                <a:solidFill>
                  <a:schemeClr val="folHlink"/>
                </a:solidFill>
                <a:ea typeface="ＭＳ Ｐゴシック" charset="-128"/>
              </a:rPr>
              <a:t> radiation at</a:t>
            </a:r>
          </a:p>
          <a:p>
            <a:pPr marL="339725" indent="-339725">
              <a:lnSpc>
                <a:spcPct val="80000"/>
              </a:lnSpc>
              <a:buClr>
                <a:srgbClr val="FA0000"/>
              </a:buClr>
              <a:buFont typeface="Wingdings" charset="2"/>
              <a:buNone/>
            </a:pPr>
            <a:r>
              <a:rPr lang="en-US" altLang="x-none" sz="2400">
                <a:solidFill>
                  <a:schemeClr val="folHlink"/>
                </a:solidFill>
                <a:ea typeface="ＭＳ Ｐゴシック" charset="-128"/>
              </a:rPr>
              <a:t>					Apparently then the first law, </a:t>
            </a:r>
          </a:p>
          <a:p>
            <a:pPr marL="339725" indent="-339725">
              <a:spcBef>
                <a:spcPct val="0"/>
              </a:spcBef>
              <a:spcAft>
                <a:spcPts val="1800"/>
              </a:spcAft>
              <a:buClr>
                <a:srgbClr val="FA0000"/>
              </a:buClr>
              <a:buFont typeface="Wingdings" charset="2"/>
              <a:buNone/>
            </a:pPr>
            <a:r>
              <a:rPr lang="en-US" altLang="x-none" sz="2400">
                <a:solidFill>
                  <a:schemeClr val="hlink"/>
                </a:solidFill>
                <a:ea typeface="ＭＳ Ｐゴシック" charset="-128"/>
              </a:rPr>
              <a:t>					dE  = T</a:t>
            </a:r>
            <a:r>
              <a:rPr lang="en-US" altLang="x-none" sz="2400" baseline="-25000">
                <a:solidFill>
                  <a:schemeClr val="hlink"/>
                </a:solidFill>
                <a:ea typeface="ＭＳ Ｐゴシック" charset="-128"/>
              </a:rPr>
              <a:t>H</a:t>
            </a:r>
            <a:r>
              <a:rPr lang="en-US" altLang="x-none" sz="2400">
                <a:solidFill>
                  <a:schemeClr val="hlink"/>
                </a:solidFill>
                <a:ea typeface="ＭＳ Ｐゴシック" charset="-128"/>
              </a:rPr>
              <a:t> dS</a:t>
            </a:r>
            <a:r>
              <a:rPr lang="en-US" altLang="x-none" sz="2400" baseline="-25000">
                <a:solidFill>
                  <a:schemeClr val="hlink"/>
                </a:solidFill>
                <a:ea typeface="ＭＳ Ｐゴシック" charset="-128"/>
              </a:rPr>
              <a:t>BH</a:t>
            </a:r>
            <a:r>
              <a:rPr lang="en-US" altLang="x-none" sz="2400" baseline="-25000">
                <a:solidFill>
                  <a:schemeClr val="folHlink"/>
                </a:solidFill>
                <a:ea typeface="ＭＳ Ｐゴシック" charset="-128"/>
              </a:rPr>
              <a:t>     </a:t>
            </a:r>
            <a:r>
              <a:rPr lang="en-US" altLang="x-none" sz="2400">
                <a:solidFill>
                  <a:schemeClr val="folHlink"/>
                </a:solidFill>
                <a:ea typeface="ＭＳ Ｐゴシック" charset="-128"/>
              </a:rPr>
              <a:t>fixes </a:t>
            </a:r>
            <a:r>
              <a:rPr lang="en-US" altLang="x-none" sz="2400">
                <a:solidFill>
                  <a:schemeClr val="hlink"/>
                </a:solidFill>
                <a:ea typeface="ＭＳ Ｐゴシック" charset="-128"/>
                <a:sym typeface="Symbol" charset="2"/>
              </a:rPr>
              <a:t></a:t>
            </a:r>
            <a:r>
              <a:rPr lang="en-US" altLang="x-none" sz="2400">
                <a:solidFill>
                  <a:schemeClr val="hlink"/>
                </a:solidFill>
                <a:ea typeface="ＭＳ Ｐゴシック" charset="-128"/>
              </a:rPr>
              <a:t> = ¼</a:t>
            </a:r>
          </a:p>
          <a:p>
            <a:pPr marL="339725" indent="-339725">
              <a:lnSpc>
                <a:spcPts val="1000"/>
              </a:lnSpc>
              <a:spcBef>
                <a:spcPct val="0"/>
              </a:spcBef>
              <a:buClr>
                <a:srgbClr val="FA0000"/>
              </a:buClr>
              <a:buFont typeface="Wingdings" charset="2"/>
              <a:buNone/>
            </a:pPr>
            <a:r>
              <a:rPr lang="en-US" altLang="x-none" sz="2400">
                <a:solidFill>
                  <a:schemeClr val="hlink"/>
                </a:solidFill>
                <a:ea typeface="ＭＳ Ｐゴシック" charset="-128"/>
              </a:rPr>
              <a:t>            					</a:t>
            </a:r>
            <a:r>
              <a:rPr lang="en-US" altLang="x-none" sz="2400" b="1" i="1">
                <a:solidFill>
                  <a:schemeClr val="hlink"/>
                </a:solidFill>
                <a:ea typeface="ＭＳ Ｐゴシック" charset="-128"/>
                <a:sym typeface="Symbol" charset="2"/>
              </a:rPr>
              <a:t> But …</a:t>
            </a:r>
          </a:p>
        </p:txBody>
      </p:sp>
      <p:graphicFrame>
        <p:nvGraphicFramePr>
          <p:cNvPr id="27651" name="Object 5"/>
          <p:cNvGraphicFramePr>
            <a:graphicFrameLocks noChangeAspect="1"/>
          </p:cNvGraphicFramePr>
          <p:nvPr/>
        </p:nvGraphicFramePr>
        <p:xfrm>
          <a:off x="2590800" y="4419600"/>
          <a:ext cx="1447800" cy="320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0871" name="Equation" r:id="rId4" imgW="762000" imgH="203200" progId="Equation.3">
                  <p:embed/>
                </p:oleObj>
              </mc:Choice>
              <mc:Fallback>
                <p:oleObj name="Equation" r:id="rId4" imgW="762000" imgH="203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90800" y="4419600"/>
                        <a:ext cx="1447800" cy="320675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 w="9525">
                        <a:solidFill>
                          <a:srgbClr val="FF330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652" name="Object 6"/>
          <p:cNvGraphicFramePr>
            <a:graphicFrameLocks noChangeAspect="1"/>
          </p:cNvGraphicFramePr>
          <p:nvPr/>
        </p:nvGraphicFramePr>
        <p:xfrm>
          <a:off x="5410200" y="4419600"/>
          <a:ext cx="274638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0872" name="Equation" r:id="rId6" imgW="114300" imgH="127000" progId="Equation.3">
                  <p:embed/>
                </p:oleObj>
              </mc:Choice>
              <mc:Fallback>
                <p:oleObj name="Equation" r:id="rId6" imgW="114300" imgH="127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10200" y="4419600"/>
                        <a:ext cx="274638" cy="304800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 w="9525">
                        <a:solidFill>
                          <a:srgbClr val="FF330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653" name="Object 7"/>
          <p:cNvGraphicFramePr>
            <a:graphicFrameLocks noChangeAspect="1"/>
          </p:cNvGraphicFramePr>
          <p:nvPr/>
        </p:nvGraphicFramePr>
        <p:xfrm>
          <a:off x="1600200" y="5638800"/>
          <a:ext cx="2057400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0873" name="Equation" r:id="rId8" imgW="927100" imgH="431800" progId="Equation.DSMT4">
                  <p:embed/>
                </p:oleObj>
              </mc:Choice>
              <mc:Fallback>
                <p:oleObj name="Equation" r:id="rId8" imgW="927100" imgH="431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00200" y="5638800"/>
                        <a:ext cx="2057400" cy="838200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 w="19050">
                        <a:solidFill>
                          <a:srgbClr val="FF33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7654" name="Picture 1" descr="latex-image-1.pd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4800600"/>
            <a:ext cx="19177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6825900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76200" y="228600"/>
            <a:ext cx="9067800" cy="838200"/>
          </a:xfrm>
        </p:spPr>
        <p:txBody>
          <a:bodyPr/>
          <a:lstStyle/>
          <a:p>
            <a:r>
              <a:rPr lang="en-US" altLang="x-none" sz="3200" i="1">
                <a:solidFill>
                  <a:schemeClr val="hlink"/>
                </a:solidFill>
                <a:latin typeface="Palatino" charset="0"/>
                <a:ea typeface="ＭＳ Ｐゴシック" charset="-128"/>
              </a:rPr>
              <a:t>What</a:t>
            </a:r>
            <a:r>
              <a:rPr lang="en-US" altLang="en-US" sz="3200" i="1">
                <a:solidFill>
                  <a:schemeClr val="hlink"/>
                </a:solidFill>
                <a:latin typeface="Palatino" charset="0"/>
                <a:ea typeface="ＭＳ Ｐゴシック" charset="-128"/>
              </a:rPr>
              <a:t>’</a:t>
            </a:r>
            <a:r>
              <a:rPr lang="en-US" altLang="x-none" sz="3200" i="1">
                <a:solidFill>
                  <a:schemeClr val="hlink"/>
                </a:solidFill>
                <a:latin typeface="Palatino" charset="0"/>
                <a:ea typeface="ＭＳ Ｐゴシック" charset="-128"/>
              </a:rPr>
              <a:t>s the </a:t>
            </a:r>
            <a:r>
              <a:rPr lang="en-US" altLang="x-none" sz="3200" i="1">
                <a:solidFill>
                  <a:srgbClr val="FF6600"/>
                </a:solidFill>
                <a:latin typeface="Palatino" charset="0"/>
                <a:ea typeface="ＭＳ Ｐゴシック" charset="-128"/>
              </a:rPr>
              <a:t>(Quantum) </a:t>
            </a:r>
            <a:r>
              <a:rPr lang="en-US" altLang="x-none" sz="3200" i="1">
                <a:solidFill>
                  <a:schemeClr val="hlink"/>
                </a:solidFill>
                <a:latin typeface="Palatino" charset="0"/>
                <a:ea typeface="ＭＳ Ｐゴシック" charset="-128"/>
              </a:rPr>
              <a:t>Matter with Black Holes?</a:t>
            </a:r>
            <a:br>
              <a:rPr lang="en-US" altLang="x-none" sz="3200" i="1">
                <a:solidFill>
                  <a:schemeClr val="hlink"/>
                </a:solidFill>
                <a:latin typeface="Palatino" charset="0"/>
                <a:ea typeface="ＭＳ Ｐゴシック" charset="-128"/>
              </a:rPr>
            </a:br>
            <a:endParaRPr lang="en-US" altLang="x-none" sz="3200">
              <a:solidFill>
                <a:schemeClr val="hlink"/>
              </a:solidFill>
              <a:ea typeface="ＭＳ Ｐゴシック" charset="-128"/>
            </a:endParaRPr>
          </a:p>
        </p:txBody>
      </p:sp>
      <p:sp>
        <p:nvSpPr>
          <p:cNvPr id="145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143000"/>
            <a:ext cx="8610600" cy="5410200"/>
          </a:xfrm>
          <a:ln>
            <a:solidFill>
              <a:srgbClr val="FDD436"/>
            </a:solidFill>
          </a:ln>
        </p:spPr>
        <p:txBody>
          <a:bodyPr/>
          <a:lstStyle/>
          <a:p>
            <a:pPr marL="339725" indent="-339725">
              <a:lnSpc>
                <a:spcPct val="90000"/>
              </a:lnSpc>
              <a:buClr>
                <a:srgbClr val="FF3300"/>
              </a:buClr>
              <a:buFont typeface="Times" charset="0"/>
              <a:buChar char="•"/>
            </a:pPr>
            <a:r>
              <a:rPr lang="en-US" altLang="x-none" sz="2800" i="1">
                <a:solidFill>
                  <a:schemeClr val="hlink"/>
                </a:solidFill>
                <a:ea typeface="ＭＳ Ｐゴシック" charset="-128"/>
                <a:sym typeface="Symbol" charset="2"/>
              </a:rPr>
              <a:t>T</a:t>
            </a:r>
            <a:r>
              <a:rPr lang="en-US" altLang="x-none" sz="2800" i="1" baseline="-25000">
                <a:solidFill>
                  <a:schemeClr val="hlink"/>
                </a:solidFill>
                <a:ea typeface="ＭＳ Ｐゴシック" charset="-128"/>
                <a:sym typeface="Symbol" charset="2"/>
              </a:rPr>
              <a:t>H</a:t>
            </a:r>
            <a:r>
              <a:rPr lang="en-US" altLang="x-none" sz="2800" baseline="-25000">
                <a:solidFill>
                  <a:schemeClr val="folHlink"/>
                </a:solidFill>
                <a:ea typeface="ＭＳ Ｐゴシック" charset="-128"/>
                <a:sym typeface="Symbol" charset="2"/>
              </a:rPr>
              <a:t> </a:t>
            </a:r>
            <a:r>
              <a:rPr lang="en-US" altLang="x-none" sz="2800">
                <a:solidFill>
                  <a:schemeClr val="folHlink"/>
                </a:solidFill>
                <a:ea typeface="ＭＳ Ｐゴシック" charset="-128"/>
                <a:sym typeface="Symbol" charset="2"/>
              </a:rPr>
              <a:t>requires </a:t>
            </a:r>
            <a:r>
              <a:rPr lang="en-US" altLang="x-none" sz="2800">
                <a:solidFill>
                  <a:srgbClr val="FDD436"/>
                </a:solidFill>
                <a:ea typeface="ＭＳ Ｐゴシック" charset="-128"/>
                <a:sym typeface="Symbol" charset="2"/>
              </a:rPr>
              <a:t>trans-Planckian </a:t>
            </a:r>
            <a:r>
              <a:rPr lang="en-US" altLang="x-none" sz="2800">
                <a:solidFill>
                  <a:schemeClr val="folHlink"/>
                </a:solidFill>
                <a:ea typeface="ＭＳ Ｐゴシック" charset="-128"/>
                <a:sym typeface="Symbol" charset="2"/>
              </a:rPr>
              <a:t>frequencies at the horizon</a:t>
            </a:r>
          </a:p>
          <a:p>
            <a:pPr marL="339725" indent="-339725">
              <a:lnSpc>
                <a:spcPct val="90000"/>
              </a:lnSpc>
              <a:buClr>
                <a:srgbClr val="FF3300"/>
              </a:buClr>
              <a:buFont typeface="Times" charset="0"/>
              <a:buChar char="•"/>
            </a:pPr>
            <a:r>
              <a:rPr lang="en-US" altLang="x-none" sz="2400" i="1">
                <a:solidFill>
                  <a:srgbClr val="FDD436"/>
                </a:solidFill>
                <a:latin typeface="Lucida Grande" charset="0"/>
                <a:ea typeface="ＭＳ Ｐゴシック" charset="-128"/>
              </a:rPr>
              <a:t>ħ</a:t>
            </a:r>
            <a:r>
              <a:rPr lang="en-US" altLang="x-none" sz="2800">
                <a:solidFill>
                  <a:schemeClr val="folHlink"/>
                </a:solidFill>
                <a:ea typeface="ＭＳ Ｐゴシック" charset="-128"/>
                <a:sym typeface="Symbol" charset="2"/>
              </a:rPr>
              <a:t> cancels out of </a:t>
            </a:r>
            <a:r>
              <a:rPr lang="en-US" altLang="x-none" sz="2800">
                <a:solidFill>
                  <a:schemeClr val="hlink"/>
                </a:solidFill>
                <a:ea typeface="ＭＳ Ｐゴシック" charset="-128"/>
                <a:sym typeface="Symbol" charset="2"/>
              </a:rPr>
              <a:t>dE = T</a:t>
            </a:r>
            <a:r>
              <a:rPr lang="en-US" altLang="x-none" sz="2800" baseline="-25000">
                <a:solidFill>
                  <a:schemeClr val="hlink"/>
                </a:solidFill>
                <a:ea typeface="ＭＳ Ｐゴシック" charset="-128"/>
                <a:sym typeface="Symbol" charset="2"/>
              </a:rPr>
              <a:t>H </a:t>
            </a:r>
            <a:r>
              <a:rPr lang="en-US" altLang="x-none" sz="2800">
                <a:solidFill>
                  <a:schemeClr val="hlink"/>
                </a:solidFill>
                <a:ea typeface="ＭＳ Ｐゴシック" charset="-128"/>
                <a:sym typeface="Symbol" charset="2"/>
              </a:rPr>
              <a:t>dS</a:t>
            </a:r>
            <a:r>
              <a:rPr lang="en-US" altLang="x-none" sz="2800" baseline="-25000">
                <a:solidFill>
                  <a:schemeClr val="hlink"/>
                </a:solidFill>
                <a:ea typeface="ＭＳ Ｐゴシック" charset="-128"/>
                <a:sym typeface="Symbol" charset="2"/>
              </a:rPr>
              <a:t>BH  </a:t>
            </a:r>
            <a:r>
              <a:rPr lang="en-US" altLang="x-none" sz="2800">
                <a:solidFill>
                  <a:schemeClr val="folHlink"/>
                </a:solidFill>
                <a:ea typeface="ＭＳ Ｐゴシック" charset="-128"/>
                <a:sym typeface="Symbol" charset="2"/>
              </a:rPr>
              <a:t>: Quantum or Classical?</a:t>
            </a:r>
            <a:endParaRPr lang="en-US" altLang="x-none" sz="2800">
              <a:solidFill>
                <a:schemeClr val="folHlink"/>
              </a:solidFill>
              <a:ea typeface="ＭＳ Ｐゴシック" charset="-128"/>
            </a:endParaRPr>
          </a:p>
          <a:p>
            <a:pPr marL="339725" indent="-339725">
              <a:lnSpc>
                <a:spcPct val="90000"/>
              </a:lnSpc>
              <a:buClr>
                <a:srgbClr val="FF3300"/>
              </a:buClr>
              <a:buFont typeface="Times" charset="0"/>
              <a:buChar char="•"/>
            </a:pPr>
            <a:r>
              <a:rPr lang="en-US" altLang="x-none" sz="2800">
                <a:solidFill>
                  <a:schemeClr val="folHlink"/>
                </a:solidFill>
                <a:ea typeface="ＭＳ Ｐゴシック" charset="-128"/>
              </a:rPr>
              <a:t>In the classical limit </a:t>
            </a:r>
            <a:r>
              <a:rPr lang="en-US" altLang="x-none" sz="2800">
                <a:solidFill>
                  <a:schemeClr val="hlink"/>
                </a:solidFill>
                <a:ea typeface="ＭＳ Ｐゴシック" charset="-128"/>
              </a:rPr>
              <a:t>T</a:t>
            </a:r>
            <a:r>
              <a:rPr lang="en-US" altLang="x-none" sz="2800" baseline="-25000">
                <a:solidFill>
                  <a:schemeClr val="hlink"/>
                </a:solidFill>
                <a:ea typeface="ＭＳ Ｐゴシック" charset="-128"/>
              </a:rPr>
              <a:t>H </a:t>
            </a:r>
            <a:r>
              <a:rPr lang="en-US" altLang="x-none" sz="2800">
                <a:solidFill>
                  <a:schemeClr val="hlink"/>
                </a:solidFill>
                <a:ea typeface="ＭＳ Ｐゴシック" charset="-128"/>
                <a:sym typeface="Symbol" charset="2"/>
              </a:rPr>
              <a:t> 0 </a:t>
            </a:r>
            <a:r>
              <a:rPr lang="en-US" altLang="x-none" sz="2800" b="1">
                <a:solidFill>
                  <a:srgbClr val="8BEAFD"/>
                </a:solidFill>
                <a:ea typeface="ＭＳ Ｐゴシック" charset="-128"/>
                <a:sym typeface="Symbol" charset="2"/>
              </a:rPr>
              <a:t>(cold)</a:t>
            </a:r>
            <a:r>
              <a:rPr lang="en-US" altLang="x-none" sz="2800" b="1">
                <a:solidFill>
                  <a:schemeClr val="hlink"/>
                </a:solidFill>
                <a:ea typeface="ＭＳ Ｐゴシック" charset="-128"/>
                <a:sym typeface="Symbol" charset="2"/>
              </a:rPr>
              <a:t> </a:t>
            </a:r>
            <a:r>
              <a:rPr lang="en-US" altLang="x-none" sz="2800">
                <a:solidFill>
                  <a:schemeClr val="folHlink"/>
                </a:solidFill>
                <a:ea typeface="ＭＳ Ｐゴシック" charset="-128"/>
                <a:sym typeface="Symbol" charset="2"/>
              </a:rPr>
              <a:t>but</a:t>
            </a:r>
            <a:r>
              <a:rPr lang="en-US" altLang="x-none" sz="2800">
                <a:solidFill>
                  <a:schemeClr val="hlink"/>
                </a:solidFill>
                <a:ea typeface="ＭＳ Ｐゴシック" charset="-128"/>
                <a:sym typeface="Symbol" charset="2"/>
              </a:rPr>
              <a:t> </a:t>
            </a:r>
            <a:r>
              <a:rPr lang="en-US" altLang="x-none" sz="2800">
                <a:solidFill>
                  <a:schemeClr val="hlink"/>
                </a:solidFill>
                <a:ea typeface="ＭＳ Ｐゴシック" charset="-128"/>
              </a:rPr>
              <a:t>S</a:t>
            </a:r>
            <a:r>
              <a:rPr lang="en-US" altLang="x-none" sz="2800" baseline="-25000">
                <a:solidFill>
                  <a:schemeClr val="hlink"/>
                </a:solidFill>
                <a:ea typeface="ＭＳ Ｐゴシック" charset="-128"/>
              </a:rPr>
              <a:t>BH </a:t>
            </a:r>
            <a:r>
              <a:rPr lang="en-US" altLang="x-none" sz="2800">
                <a:solidFill>
                  <a:schemeClr val="hlink"/>
                </a:solidFill>
                <a:ea typeface="ＭＳ Ｐゴシック" charset="-128"/>
                <a:sym typeface="Symbol" charset="2"/>
              </a:rPr>
              <a:t>  </a:t>
            </a:r>
            <a:r>
              <a:rPr lang="en-US" altLang="x-none" sz="2800">
                <a:solidFill>
                  <a:srgbClr val="FF3300"/>
                </a:solidFill>
                <a:ea typeface="ＭＳ Ｐゴシック" charset="-128"/>
                <a:sym typeface="Symbol" charset="2"/>
              </a:rPr>
              <a:t>(?)</a:t>
            </a:r>
            <a:r>
              <a:rPr lang="en-US" altLang="x-none" sz="2800">
                <a:solidFill>
                  <a:schemeClr val="folHlink"/>
                </a:solidFill>
                <a:ea typeface="ＭＳ Ｐゴシック" charset="-128"/>
                <a:sym typeface="Symbol" charset="2"/>
              </a:rPr>
              <a:t> </a:t>
            </a:r>
          </a:p>
          <a:p>
            <a:pPr marL="339725" indent="-339725">
              <a:lnSpc>
                <a:spcPct val="90000"/>
              </a:lnSpc>
              <a:buClr>
                <a:srgbClr val="FF3300"/>
              </a:buClr>
              <a:buFont typeface="Times" charset="0"/>
              <a:buChar char="•"/>
            </a:pPr>
            <a:r>
              <a:rPr lang="en-US" altLang="x-none" sz="2800">
                <a:solidFill>
                  <a:schemeClr val="hlink"/>
                </a:solidFill>
                <a:ea typeface="ＭＳ Ｐゴシック" charset="-128"/>
              </a:rPr>
              <a:t>S</a:t>
            </a:r>
            <a:r>
              <a:rPr lang="en-US" altLang="x-none" sz="2800" baseline="-25000">
                <a:solidFill>
                  <a:schemeClr val="hlink"/>
                </a:solidFill>
                <a:ea typeface="ＭＳ Ｐゴシック" charset="-128"/>
              </a:rPr>
              <a:t>BH </a:t>
            </a:r>
            <a:r>
              <a:rPr lang="en-US" altLang="x-none" sz="2800">
                <a:solidFill>
                  <a:schemeClr val="hlink"/>
                </a:solidFill>
                <a:ea typeface="ＭＳ Ｐゴシック" charset="-128"/>
                <a:sym typeface="Symbol" charset="2"/>
              </a:rPr>
              <a:t></a:t>
            </a:r>
            <a:r>
              <a:rPr lang="en-US" altLang="x-none" sz="2800">
                <a:solidFill>
                  <a:schemeClr val="hlink"/>
                </a:solidFill>
                <a:ea typeface="ＭＳ Ｐゴシック" charset="-128"/>
              </a:rPr>
              <a:t> A</a:t>
            </a:r>
            <a:r>
              <a:rPr lang="en-US" altLang="x-none" sz="2800">
                <a:solidFill>
                  <a:schemeClr val="folHlink"/>
                </a:solidFill>
                <a:ea typeface="ＭＳ Ｐゴシック" charset="-128"/>
              </a:rPr>
              <a:t>  is </a:t>
            </a:r>
            <a:r>
              <a:rPr lang="en-US" altLang="x-none" sz="2800">
                <a:solidFill>
                  <a:srgbClr val="FDD436"/>
                </a:solidFill>
                <a:ea typeface="ＭＳ Ｐゴシック" charset="-128"/>
              </a:rPr>
              <a:t>non-extensive  </a:t>
            </a:r>
            <a:r>
              <a:rPr lang="en-US" altLang="x-none" sz="2800">
                <a:solidFill>
                  <a:schemeClr val="folHlink"/>
                </a:solidFill>
                <a:ea typeface="ＭＳ Ｐゴシック" charset="-128"/>
              </a:rPr>
              <a:t>and  </a:t>
            </a:r>
            <a:r>
              <a:rPr lang="en-US" altLang="x-none" sz="2800" b="1">
                <a:solidFill>
                  <a:srgbClr val="FDD436"/>
                </a:solidFill>
                <a:ea typeface="ＭＳ Ｐゴシック" charset="-128"/>
              </a:rPr>
              <a:t>HUGE</a:t>
            </a:r>
            <a:r>
              <a:rPr lang="en-US" altLang="x-none" sz="2800" b="1">
                <a:solidFill>
                  <a:srgbClr val="FF3300"/>
                </a:solidFill>
                <a:ea typeface="ＭＳ Ｐゴシック" charset="-128"/>
              </a:rPr>
              <a:t> </a:t>
            </a:r>
            <a:endParaRPr lang="en-US" altLang="x-none" sz="2800" b="1">
              <a:solidFill>
                <a:schemeClr val="folHlink"/>
              </a:solidFill>
              <a:ea typeface="ＭＳ Ｐゴシック" charset="-128"/>
            </a:endParaRPr>
          </a:p>
          <a:p>
            <a:pPr marL="339725" indent="-339725">
              <a:lnSpc>
                <a:spcPct val="90000"/>
              </a:lnSpc>
              <a:buClr>
                <a:srgbClr val="FF3300"/>
              </a:buClr>
              <a:buFont typeface="Times" charset="0"/>
              <a:buChar char="•"/>
            </a:pPr>
            <a:r>
              <a:rPr lang="en-US" altLang="x-none" sz="2800">
                <a:solidFill>
                  <a:schemeClr val="hlink"/>
                </a:solidFill>
                <a:ea typeface="ＭＳ Ｐゴシック" charset="-128"/>
                <a:sym typeface="Symbol" charset="2"/>
              </a:rPr>
              <a:t>E  T</a:t>
            </a:r>
            <a:r>
              <a:rPr lang="en-US" altLang="x-none" sz="2800" baseline="30000">
                <a:solidFill>
                  <a:schemeClr val="hlink"/>
                </a:solidFill>
                <a:ea typeface="ＭＳ Ｐゴシック" charset="-128"/>
                <a:sym typeface="Symbol" charset="2"/>
              </a:rPr>
              <a:t>-1 </a:t>
            </a:r>
            <a:r>
              <a:rPr lang="en-US" altLang="x-none" sz="2800">
                <a:solidFill>
                  <a:schemeClr val="folHlink"/>
                </a:solidFill>
                <a:ea typeface="ＭＳ Ｐゴシック" charset="-128"/>
                <a:sym typeface="Symbol" charset="2"/>
              </a:rPr>
              <a:t>implies </a:t>
            </a:r>
            <a:r>
              <a:rPr lang="en-US" altLang="x-none" sz="2800" u="sng">
                <a:solidFill>
                  <a:srgbClr val="FDD436"/>
                </a:solidFill>
                <a:ea typeface="ＭＳ Ｐゴシック" charset="-128"/>
                <a:sym typeface="Symbol" charset="2"/>
              </a:rPr>
              <a:t>negative</a:t>
            </a:r>
            <a:r>
              <a:rPr lang="en-US" altLang="x-none" sz="2800">
                <a:solidFill>
                  <a:schemeClr val="folHlink"/>
                </a:solidFill>
                <a:ea typeface="ＭＳ Ｐゴシック" charset="-128"/>
                <a:sym typeface="Symbol" charset="2"/>
              </a:rPr>
              <a:t> heat capacity: </a:t>
            </a:r>
            <a:r>
              <a:rPr lang="en-US" altLang="x-none" sz="2800">
                <a:solidFill>
                  <a:schemeClr val="hlink"/>
                </a:solidFill>
                <a:ea typeface="ＭＳ Ｐゴシック" charset="-128"/>
                <a:sym typeface="Symbol" charset="2"/>
              </a:rPr>
              <a:t>(H-E)</a:t>
            </a:r>
            <a:r>
              <a:rPr lang="en-US" altLang="x-none" sz="2800" baseline="30000">
                <a:solidFill>
                  <a:schemeClr val="hlink"/>
                </a:solidFill>
                <a:ea typeface="ＭＳ Ｐゴシック" charset="-128"/>
                <a:sym typeface="Symbol" charset="2"/>
              </a:rPr>
              <a:t>2</a:t>
            </a:r>
            <a:r>
              <a:rPr lang="en-US" altLang="x-none" sz="2800">
                <a:solidFill>
                  <a:schemeClr val="hlink"/>
                </a:solidFill>
                <a:ea typeface="ＭＳ Ｐゴシック" charset="-128"/>
                <a:sym typeface="Symbol" charset="2"/>
              </a:rPr>
              <a:t> &lt; 0</a:t>
            </a:r>
            <a:r>
              <a:rPr lang="en-US" altLang="x-none" sz="2800">
                <a:solidFill>
                  <a:schemeClr val="folHlink"/>
                </a:solidFill>
                <a:ea typeface="ＭＳ Ｐゴシック" charset="-128"/>
                <a:sym typeface="Symbol" charset="2"/>
              </a:rPr>
              <a:t> </a:t>
            </a:r>
            <a:r>
              <a:rPr lang="en-US" altLang="x-none" sz="2800">
                <a:solidFill>
                  <a:srgbClr val="FF3300"/>
                </a:solidFill>
                <a:ea typeface="ＭＳ Ｐゴシック" charset="-128"/>
                <a:sym typeface="Symbol" charset="2"/>
              </a:rPr>
              <a:t>(?)</a:t>
            </a:r>
            <a:endParaRPr lang="en-US" altLang="x-none" sz="2800">
              <a:solidFill>
                <a:schemeClr val="folHlink"/>
              </a:solidFill>
              <a:ea typeface="ＭＳ Ｐゴシック" charset="-128"/>
              <a:sym typeface="Symbol" charset="2"/>
            </a:endParaRPr>
          </a:p>
          <a:p>
            <a:pPr marL="339725" indent="-339725">
              <a:lnSpc>
                <a:spcPct val="90000"/>
              </a:lnSpc>
              <a:buClr>
                <a:srgbClr val="FF3300"/>
              </a:buClr>
              <a:buFont typeface="Wingdings" charset="2"/>
              <a:buNone/>
            </a:pPr>
            <a:r>
              <a:rPr lang="en-US" altLang="x-none" sz="2800">
                <a:solidFill>
                  <a:schemeClr val="folHlink"/>
                </a:solidFill>
                <a:ea typeface="ＭＳ Ｐゴシック" charset="-128"/>
                <a:sym typeface="Symbol" charset="2"/>
              </a:rPr>
              <a:t>					 </a:t>
            </a:r>
            <a:r>
              <a:rPr lang="en-US" altLang="x-none" sz="2800" u="sng">
                <a:solidFill>
                  <a:schemeClr val="folHlink"/>
                </a:solidFill>
                <a:ea typeface="ＭＳ Ｐゴシック" charset="-128"/>
                <a:sym typeface="Symbol" charset="2"/>
              </a:rPr>
              <a:t>highly</a:t>
            </a:r>
            <a:r>
              <a:rPr lang="en-US" altLang="x-none" sz="2800">
                <a:solidFill>
                  <a:schemeClr val="folHlink"/>
                </a:solidFill>
                <a:ea typeface="ＭＳ Ｐゴシック" charset="-128"/>
                <a:sym typeface="Symbol" charset="2"/>
              </a:rPr>
              <a:t> </a:t>
            </a:r>
            <a:r>
              <a:rPr lang="en-US" altLang="x-none" sz="2800" u="sng">
                <a:solidFill>
                  <a:srgbClr val="FDD436"/>
                </a:solidFill>
                <a:ea typeface="ＭＳ Ｐゴシック" charset="-128"/>
              </a:rPr>
              <a:t>unstable</a:t>
            </a:r>
          </a:p>
          <a:p>
            <a:pPr marL="339725" indent="-339725">
              <a:lnSpc>
                <a:spcPct val="90000"/>
              </a:lnSpc>
              <a:spcBef>
                <a:spcPct val="50000"/>
              </a:spcBef>
              <a:buClr>
                <a:srgbClr val="FF3300"/>
              </a:buClr>
              <a:buFont typeface="Wingdings" charset="2"/>
              <a:buNone/>
            </a:pPr>
            <a:r>
              <a:rPr lang="en-US" altLang="x-none" sz="2800">
                <a:solidFill>
                  <a:schemeClr val="folHlink"/>
                </a:solidFill>
                <a:ea typeface="ＭＳ Ｐゴシック" charset="-128"/>
                <a:sym typeface="Symbol" charset="2"/>
              </a:rPr>
              <a:t>	  Equilibrium Thermodynamics cannot be applied </a:t>
            </a:r>
            <a:r>
              <a:rPr lang="en-US" altLang="x-none" sz="2800">
                <a:solidFill>
                  <a:srgbClr val="FF3300"/>
                </a:solidFill>
                <a:ea typeface="ＭＳ Ｐゴシック" charset="-128"/>
                <a:sym typeface="Symbol" charset="2"/>
              </a:rPr>
              <a:t>(?)</a:t>
            </a:r>
            <a:endParaRPr lang="en-US" altLang="x-none" sz="2800">
              <a:solidFill>
                <a:schemeClr val="folHlink"/>
              </a:solidFill>
              <a:ea typeface="ＭＳ Ｐゴシック" charset="-128"/>
              <a:sym typeface="Symbol" charset="2"/>
            </a:endParaRPr>
          </a:p>
          <a:p>
            <a:pPr marL="339725" indent="-339725">
              <a:lnSpc>
                <a:spcPct val="90000"/>
              </a:lnSpc>
              <a:buClr>
                <a:srgbClr val="FF3300"/>
              </a:buClr>
              <a:buFont typeface="Times" charset="0"/>
              <a:buChar char="•"/>
            </a:pPr>
            <a:r>
              <a:rPr lang="en-US" altLang="x-none" sz="2800">
                <a:solidFill>
                  <a:schemeClr val="hlink"/>
                </a:solidFill>
                <a:ea typeface="ＭＳ Ｐゴシック" charset="-128"/>
                <a:sym typeface="Symbol" charset="2"/>
              </a:rPr>
              <a:t>Information Paradox</a:t>
            </a:r>
            <a:r>
              <a:rPr lang="en-US" altLang="x-none" sz="2800">
                <a:solidFill>
                  <a:schemeClr val="folHlink"/>
                </a:solidFill>
                <a:ea typeface="ＭＳ Ｐゴシック" charset="-128"/>
                <a:sym typeface="Symbol" charset="2"/>
              </a:rPr>
              <a:t>: Where does the information go? </a:t>
            </a:r>
          </a:p>
          <a:p>
            <a:pPr marL="339725" indent="-339725">
              <a:lnSpc>
                <a:spcPct val="90000"/>
              </a:lnSpc>
              <a:buClr>
                <a:srgbClr val="FF3300"/>
              </a:buClr>
              <a:buFont typeface="Wingdings" charset="2"/>
              <a:buNone/>
            </a:pPr>
            <a:r>
              <a:rPr lang="en-US" altLang="x-none" sz="2800">
                <a:solidFill>
                  <a:schemeClr val="folHlink"/>
                </a:solidFill>
                <a:ea typeface="ＭＳ Ｐゴシック" charset="-128"/>
                <a:sym typeface="Symbol" charset="2"/>
              </a:rPr>
              <a:t>		(Pure states  Mixed States? </a:t>
            </a:r>
            <a:r>
              <a:rPr lang="en-US" altLang="x-none" sz="2800">
                <a:solidFill>
                  <a:srgbClr val="FDD436"/>
                </a:solidFill>
                <a:ea typeface="ＭＳ Ｐゴシック" charset="-128"/>
                <a:sym typeface="Symbol" charset="2"/>
              </a:rPr>
              <a:t>Unitarity ? </a:t>
            </a:r>
            <a:r>
              <a:rPr lang="en-US" altLang="x-none" sz="2800">
                <a:solidFill>
                  <a:schemeClr val="folHlink"/>
                </a:solidFill>
                <a:ea typeface="ＭＳ Ｐゴシック" charset="-128"/>
                <a:sym typeface="Symbol" charset="2"/>
              </a:rPr>
              <a:t>)</a:t>
            </a:r>
          </a:p>
          <a:p>
            <a:pPr marL="339725" indent="-339725">
              <a:lnSpc>
                <a:spcPct val="90000"/>
              </a:lnSpc>
              <a:buClr>
                <a:srgbClr val="FF3300"/>
              </a:buClr>
              <a:buFont typeface="Times" charset="0"/>
              <a:buChar char="•"/>
            </a:pPr>
            <a:r>
              <a:rPr lang="en-US" altLang="x-none" sz="2800">
                <a:solidFill>
                  <a:schemeClr val="folHlink"/>
                </a:solidFill>
                <a:ea typeface="ＭＳ Ｐゴシック" charset="-128"/>
                <a:sym typeface="Symbol" charset="2"/>
              </a:rPr>
              <a:t>What is the statistical interpretation of </a:t>
            </a:r>
            <a:r>
              <a:rPr lang="en-US" altLang="x-none" sz="2800">
                <a:solidFill>
                  <a:schemeClr val="hlink"/>
                </a:solidFill>
                <a:ea typeface="ＭＳ Ｐゴシック" charset="-128"/>
              </a:rPr>
              <a:t>S</a:t>
            </a:r>
            <a:r>
              <a:rPr lang="en-US" altLang="x-none" sz="2800" baseline="-25000">
                <a:solidFill>
                  <a:schemeClr val="hlink"/>
                </a:solidFill>
                <a:ea typeface="ＭＳ Ｐゴシック" charset="-128"/>
              </a:rPr>
              <a:t>BH</a:t>
            </a:r>
            <a:r>
              <a:rPr lang="en-US" altLang="x-none" sz="2800" i="1" baseline="-25000">
                <a:solidFill>
                  <a:schemeClr val="hlink"/>
                </a:solidFill>
                <a:ea typeface="ＭＳ Ｐゴシック" charset="-128"/>
              </a:rPr>
              <a:t> </a:t>
            </a:r>
            <a:r>
              <a:rPr lang="en-US" altLang="x-none" sz="2800" i="1">
                <a:solidFill>
                  <a:schemeClr val="folHlink"/>
                </a:solidFill>
                <a:ea typeface="ＭＳ Ｐゴシック" charset="-128"/>
              </a:rPr>
              <a:t>?</a:t>
            </a:r>
          </a:p>
          <a:p>
            <a:pPr marL="339725" indent="-339725">
              <a:lnSpc>
                <a:spcPct val="90000"/>
              </a:lnSpc>
              <a:buClr>
                <a:srgbClr val="FF3300"/>
              </a:buClr>
              <a:buFont typeface="Wingdings" charset="2"/>
              <a:buNone/>
            </a:pPr>
            <a:r>
              <a:rPr lang="en-US" altLang="x-none" sz="2800">
                <a:solidFill>
                  <a:schemeClr val="folHlink"/>
                </a:solidFill>
                <a:ea typeface="ＭＳ Ｐゴシック" charset="-128"/>
                <a:sym typeface="Symbol" charset="2"/>
              </a:rPr>
              <a:t>	 Boltzmann asks: What about  </a:t>
            </a:r>
            <a:r>
              <a:rPr lang="en-US" altLang="x-none" sz="2800" b="1">
                <a:solidFill>
                  <a:srgbClr val="FDD436"/>
                </a:solidFill>
                <a:ea typeface="ＭＳ Ｐゴシック" charset="-128"/>
                <a:sym typeface="Symbol" charset="2"/>
              </a:rPr>
              <a:t>S = k</a:t>
            </a:r>
            <a:r>
              <a:rPr lang="en-US" altLang="x-none" sz="2800" b="1" baseline="-25000">
                <a:solidFill>
                  <a:srgbClr val="FDD436"/>
                </a:solidFill>
                <a:ea typeface="ＭＳ Ｐゴシック" charset="-128"/>
                <a:sym typeface="Symbol" charset="2"/>
              </a:rPr>
              <a:t>B </a:t>
            </a:r>
            <a:r>
              <a:rPr lang="en-US" altLang="x-none" sz="2800" b="1">
                <a:solidFill>
                  <a:srgbClr val="FDD436"/>
                </a:solidFill>
                <a:ea typeface="ＭＳ Ｐゴシック" charset="-128"/>
                <a:sym typeface="Symbol" charset="2"/>
              </a:rPr>
              <a:t>ln W</a:t>
            </a:r>
            <a:r>
              <a:rPr lang="en-US" altLang="x-none" sz="2800">
                <a:solidFill>
                  <a:srgbClr val="FDD436"/>
                </a:solidFill>
                <a:ea typeface="ＭＳ Ｐゴシック" charset="-128"/>
                <a:sym typeface="Symbol" charset="2"/>
              </a:rPr>
              <a:t> ? </a:t>
            </a:r>
            <a:endParaRPr lang="en-US" altLang="x-none" sz="2800" baseline="-25000">
              <a:solidFill>
                <a:srgbClr val="FDD436"/>
              </a:solidFill>
              <a:ea typeface="ＭＳ Ｐゴシック" charset="-128"/>
            </a:endParaRPr>
          </a:p>
        </p:txBody>
      </p:sp>
      <p:graphicFrame>
        <p:nvGraphicFramePr>
          <p:cNvPr id="29699" name="Object 4"/>
          <p:cNvGraphicFramePr>
            <a:graphicFrameLocks noChangeAspect="1"/>
          </p:cNvGraphicFramePr>
          <p:nvPr/>
        </p:nvGraphicFramePr>
        <p:xfrm>
          <a:off x="2667000" y="3505200"/>
          <a:ext cx="990600" cy="60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895" name="Equation" r:id="rId4" imgW="558800" imgH="368300" progId="Equation.DSMT4">
                  <p:embed/>
                </p:oleObj>
              </mc:Choice>
              <mc:Fallback>
                <p:oleObj name="Equation" r:id="rId4" imgW="558800" imgH="3683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67000" y="3505200"/>
                        <a:ext cx="990600" cy="609600"/>
                      </a:xfrm>
                      <a:prstGeom prst="rect">
                        <a:avLst/>
                      </a:prstGeom>
                      <a:solidFill>
                        <a:schemeClr val="tx2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0619612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52600" y="228600"/>
            <a:ext cx="5080000" cy="6451600"/>
          </a:xfrm>
          <a:prstGeom prst="rect">
            <a:avLst/>
          </a:prstGeom>
          <a:noFill/>
          <a:ln w="9525">
            <a:solidFill>
              <a:srgbClr val="CC0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228600"/>
            <a:ext cx="8229600" cy="639763"/>
          </a:xfrm>
        </p:spPr>
        <p:txBody>
          <a:bodyPr/>
          <a:lstStyle/>
          <a:p>
            <a:pPr eaLnBrk="1" hangingPunct="1"/>
            <a:r>
              <a:rPr lang="en-US" sz="3200" dirty="0">
                <a:solidFill>
                  <a:schemeClr val="hlink"/>
                </a:solidFill>
                <a:ea typeface="ＭＳ Ｐゴシック" pitchFamily="-102" charset="-128"/>
                <a:cs typeface="ＭＳ Ｐゴシック" pitchFamily="-102" charset="-128"/>
              </a:rPr>
              <a:t>Statistical Entropy of a Relativistic Star</a:t>
            </a:r>
            <a:endParaRPr lang="en-US" dirty="0">
              <a:ea typeface="ＭＳ Ｐゴシック" pitchFamily="-102" charset="-128"/>
              <a:cs typeface="ＭＳ Ｐゴシック" pitchFamily="-102" charset="-128"/>
            </a:endParaRPr>
          </a:p>
        </p:txBody>
      </p:sp>
      <p:sp>
        <p:nvSpPr>
          <p:cNvPr id="146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19200"/>
            <a:ext cx="8382000" cy="53340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Clr>
                <a:srgbClr val="FF3300"/>
              </a:buClr>
              <a:buFont typeface="Times" pitchFamily="-102" charset="0"/>
              <a:buChar char="•"/>
            </a:pPr>
            <a:r>
              <a:rPr lang="en-US" sz="2800" i="1" dirty="0">
                <a:solidFill>
                  <a:schemeClr val="hlink"/>
                </a:solidFill>
                <a:latin typeface="Palatino" pitchFamily="-102" charset="0"/>
                <a:ea typeface="ＭＳ Ｐゴシック" pitchFamily="-102" charset="-128"/>
                <a:cs typeface="ＭＳ Ｐゴシック" pitchFamily="-102" charset="-128"/>
              </a:rPr>
              <a:t>S = </a:t>
            </a:r>
            <a:r>
              <a:rPr lang="en-US" sz="2800" i="1" dirty="0" err="1">
                <a:solidFill>
                  <a:schemeClr val="hlink"/>
                </a:solidFill>
                <a:latin typeface="Palatino" pitchFamily="-102" charset="0"/>
                <a:ea typeface="ＭＳ Ｐゴシック" pitchFamily="-102" charset="-128"/>
                <a:cs typeface="ＭＳ Ｐゴシック" pitchFamily="-102" charset="-128"/>
              </a:rPr>
              <a:t>k</a:t>
            </a:r>
            <a:r>
              <a:rPr lang="en-US" sz="2800" i="1" baseline="-25000" dirty="0" err="1">
                <a:solidFill>
                  <a:schemeClr val="hlink"/>
                </a:solidFill>
                <a:latin typeface="Palatino" pitchFamily="-102" charset="0"/>
                <a:ea typeface="ＭＳ Ｐゴシック" pitchFamily="-102" charset="-128"/>
                <a:cs typeface="ＭＳ Ｐゴシック" pitchFamily="-102" charset="-128"/>
              </a:rPr>
              <a:t>B</a:t>
            </a:r>
            <a:r>
              <a:rPr lang="en-US" sz="2800" i="1" dirty="0">
                <a:solidFill>
                  <a:schemeClr val="hlink"/>
                </a:solidFill>
                <a:latin typeface="Palatino" pitchFamily="-102" charset="0"/>
                <a:ea typeface="ＭＳ Ｐゴシック" pitchFamily="-102" charset="-128"/>
                <a:cs typeface="ＭＳ Ｐゴシック" pitchFamily="-102" charset="-128"/>
              </a:rPr>
              <a:t> </a:t>
            </a:r>
            <a:r>
              <a:rPr lang="en-US" sz="2800" i="1" dirty="0" err="1">
                <a:solidFill>
                  <a:schemeClr val="hlink"/>
                </a:solidFill>
                <a:latin typeface="Palatino" pitchFamily="-102" charset="0"/>
                <a:ea typeface="ＭＳ Ｐゴシック" pitchFamily="-102" charset="-128"/>
                <a:cs typeface="ＭＳ Ｐゴシック" pitchFamily="-102" charset="-128"/>
              </a:rPr>
              <a:t>ln</a:t>
            </a:r>
            <a:r>
              <a:rPr lang="en-US" sz="2800" i="1" dirty="0">
                <a:solidFill>
                  <a:schemeClr val="hlink"/>
                </a:solidFill>
                <a:latin typeface="Palatino" pitchFamily="-102" charset="0"/>
                <a:ea typeface="ＭＳ Ｐゴシック" pitchFamily="-102" charset="-128"/>
                <a:cs typeface="ＭＳ Ｐゴシック" pitchFamily="-102" charset="-128"/>
              </a:rPr>
              <a:t> W(E)</a:t>
            </a:r>
            <a:r>
              <a:rPr lang="en-US" sz="2800" dirty="0">
                <a:solidFill>
                  <a:schemeClr val="hlink"/>
                </a:solidFill>
                <a:ea typeface="ＭＳ Ｐゴシック" pitchFamily="-102" charset="-128"/>
                <a:cs typeface="ＭＳ Ｐゴシック" pitchFamily="-102" charset="-128"/>
                <a:sym typeface="Symbol" pitchFamily="-102" charset="2"/>
              </a:rPr>
              <a:t> </a:t>
            </a:r>
            <a:r>
              <a:rPr lang="en-US" sz="2800" dirty="0">
                <a:solidFill>
                  <a:schemeClr val="folHlink"/>
                </a:solidFill>
                <a:ea typeface="ＭＳ Ｐゴシック" pitchFamily="-102" charset="-128"/>
                <a:cs typeface="ＭＳ Ｐゴシック" pitchFamily="-102" charset="-128"/>
                <a:sym typeface="Symbol" pitchFamily="-102" charset="2"/>
              </a:rPr>
              <a:t>(</a:t>
            </a:r>
            <a:r>
              <a:rPr lang="en-US" sz="2800" dirty="0" err="1">
                <a:solidFill>
                  <a:schemeClr val="folHlink"/>
                </a:solidFill>
                <a:ea typeface="ＭＳ Ｐゴシック" pitchFamily="-102" charset="-128"/>
                <a:cs typeface="ＭＳ Ｐゴシック" pitchFamily="-102" charset="-128"/>
                <a:sym typeface="Symbol" pitchFamily="-102" charset="2"/>
              </a:rPr>
              <a:t>microcanonical</a:t>
            </a:r>
            <a:r>
              <a:rPr lang="en-US" sz="2800" dirty="0">
                <a:solidFill>
                  <a:schemeClr val="folHlink"/>
                </a:solidFill>
                <a:ea typeface="ＭＳ Ｐゴシック" pitchFamily="-102" charset="-128"/>
                <a:cs typeface="ＭＳ Ｐゴシック" pitchFamily="-102" charset="-128"/>
                <a:sym typeface="Symbol" pitchFamily="-102" charset="2"/>
              </a:rPr>
              <a:t>) is equivalent to</a:t>
            </a:r>
          </a:p>
          <a:p>
            <a:pPr eaLnBrk="1" hangingPunct="1">
              <a:lnSpc>
                <a:spcPct val="90000"/>
              </a:lnSpc>
              <a:buClr>
                <a:srgbClr val="FF3300"/>
              </a:buClr>
              <a:buFont typeface="Times" pitchFamily="-102" charset="0"/>
              <a:buNone/>
            </a:pPr>
            <a:r>
              <a:rPr lang="en-US" sz="2800" i="1" dirty="0">
                <a:solidFill>
                  <a:schemeClr val="hlink"/>
                </a:solidFill>
                <a:latin typeface="Palatino" pitchFamily="-102" charset="0"/>
                <a:ea typeface="ＭＳ Ｐゴシック" pitchFamily="-102" charset="-128"/>
                <a:cs typeface="ＭＳ Ｐゴシック" pitchFamily="-102" charset="-128"/>
              </a:rPr>
              <a:t>			    S = - </a:t>
            </a:r>
            <a:r>
              <a:rPr lang="en-US" sz="2800" i="1" dirty="0" err="1">
                <a:solidFill>
                  <a:schemeClr val="hlink"/>
                </a:solidFill>
                <a:latin typeface="Palatino" pitchFamily="-102" charset="0"/>
                <a:ea typeface="ＭＳ Ｐゴシック" pitchFamily="-102" charset="-128"/>
                <a:cs typeface="ＭＳ Ｐゴシック" pitchFamily="-102" charset="-128"/>
              </a:rPr>
              <a:t>k</a:t>
            </a:r>
            <a:r>
              <a:rPr lang="en-US" sz="2800" i="1" baseline="-25000" dirty="0" err="1">
                <a:solidFill>
                  <a:schemeClr val="hlink"/>
                </a:solidFill>
                <a:latin typeface="Palatino" pitchFamily="-102" charset="0"/>
                <a:ea typeface="ＭＳ Ｐゴシック" pitchFamily="-102" charset="-128"/>
                <a:cs typeface="ＭＳ Ｐゴシック" pitchFamily="-102" charset="-128"/>
              </a:rPr>
              <a:t>B</a:t>
            </a:r>
            <a:r>
              <a:rPr lang="en-US" sz="2800" i="1" dirty="0">
                <a:solidFill>
                  <a:schemeClr val="hlink"/>
                </a:solidFill>
                <a:latin typeface="Palatino" pitchFamily="-102" charset="0"/>
                <a:ea typeface="ＭＳ Ｐゴシック" pitchFamily="-102" charset="-128"/>
                <a:cs typeface="ＭＳ Ｐゴシック" pitchFamily="-102" charset="-128"/>
              </a:rPr>
              <a:t> </a:t>
            </a:r>
            <a:r>
              <a:rPr lang="en-US" sz="2800" i="1" dirty="0" err="1">
                <a:solidFill>
                  <a:schemeClr val="hlink"/>
                </a:solidFill>
                <a:latin typeface="Palatino" pitchFamily="-102" charset="0"/>
                <a:ea typeface="ＭＳ Ｐゴシック" pitchFamily="-102" charset="-128"/>
                <a:cs typeface="ＭＳ Ｐゴシック" pitchFamily="-102" charset="-128"/>
              </a:rPr>
              <a:t>Tr</a:t>
            </a:r>
            <a:r>
              <a:rPr lang="en-US" sz="2800" i="1" dirty="0">
                <a:solidFill>
                  <a:schemeClr val="hlink"/>
                </a:solidFill>
                <a:latin typeface="Palatino" pitchFamily="-102" charset="0"/>
                <a:ea typeface="ＭＳ Ｐゴシック" pitchFamily="-102" charset="-128"/>
                <a:cs typeface="ＭＳ Ｐゴシック" pitchFamily="-102" charset="-128"/>
              </a:rPr>
              <a:t> (</a:t>
            </a:r>
            <a:r>
              <a:rPr lang="en-US" sz="2800" i="1" dirty="0" err="1">
                <a:solidFill>
                  <a:schemeClr val="hlink"/>
                </a:solidFill>
                <a:latin typeface="Symbol" pitchFamily="-102" charset="2"/>
                <a:ea typeface="ＭＳ Ｐゴシック" pitchFamily="-102" charset="-128"/>
                <a:cs typeface="ＭＳ Ｐゴシック" pitchFamily="-102" charset="-128"/>
                <a:sym typeface="Symbol" pitchFamily="-102" charset="2"/>
              </a:rPr>
              <a:t></a:t>
            </a:r>
            <a:r>
              <a:rPr lang="en-US" sz="2800" i="1" dirty="0">
                <a:solidFill>
                  <a:schemeClr val="hlink"/>
                </a:solidFill>
                <a:latin typeface="Palatino" pitchFamily="-102" charset="0"/>
                <a:ea typeface="ＭＳ Ｐゴシック" pitchFamily="-102" charset="-128"/>
                <a:cs typeface="ＭＳ Ｐゴシック" pitchFamily="-102" charset="-128"/>
              </a:rPr>
              <a:t> </a:t>
            </a:r>
            <a:r>
              <a:rPr lang="en-US" sz="2800" i="1" dirty="0" err="1">
                <a:solidFill>
                  <a:schemeClr val="hlink"/>
                </a:solidFill>
                <a:latin typeface="Palatino" pitchFamily="-102" charset="0"/>
                <a:ea typeface="ＭＳ Ｐゴシック" pitchFamily="-102" charset="-128"/>
                <a:cs typeface="ＭＳ Ｐゴシック" pitchFamily="-102" charset="-128"/>
              </a:rPr>
              <a:t>ln</a:t>
            </a:r>
            <a:r>
              <a:rPr lang="en-US" sz="2800" i="1" dirty="0">
                <a:solidFill>
                  <a:schemeClr val="hlink"/>
                </a:solidFill>
                <a:latin typeface="Palatino" pitchFamily="-102" charset="0"/>
                <a:ea typeface="ＭＳ Ｐゴシック" pitchFamily="-102" charset="-128"/>
                <a:cs typeface="ＭＳ Ｐゴシック" pitchFamily="-102" charset="-128"/>
              </a:rPr>
              <a:t> </a:t>
            </a:r>
            <a:r>
              <a:rPr lang="en-US" sz="2800" i="1" dirty="0" err="1">
                <a:solidFill>
                  <a:schemeClr val="hlink"/>
                </a:solidFill>
                <a:latin typeface="Symbol" pitchFamily="-102" charset="2"/>
                <a:ea typeface="ＭＳ Ｐゴシック" pitchFamily="-102" charset="-128"/>
                <a:cs typeface="ＭＳ Ｐゴシック" pitchFamily="-102" charset="-128"/>
                <a:sym typeface="Symbol" pitchFamily="-102" charset="2"/>
              </a:rPr>
              <a:t></a:t>
            </a:r>
            <a:r>
              <a:rPr lang="en-US" sz="2800" i="1" dirty="0">
                <a:solidFill>
                  <a:schemeClr val="hlink"/>
                </a:solidFill>
                <a:latin typeface="Palatino" pitchFamily="-102" charset="0"/>
                <a:ea typeface="ＭＳ Ｐゴシック" pitchFamily="-102" charset="-128"/>
                <a:cs typeface="ＭＳ Ｐゴシック" pitchFamily="-102" charset="-128"/>
              </a:rPr>
              <a:t>)</a:t>
            </a:r>
            <a:r>
              <a:rPr lang="en-US" sz="2800" b="1" i="1" dirty="0">
                <a:solidFill>
                  <a:schemeClr val="hlink"/>
                </a:solidFill>
                <a:latin typeface="Palatino" pitchFamily="-102" charset="0"/>
                <a:ea typeface="ＭＳ Ｐゴシック" pitchFamily="-102" charset="-128"/>
                <a:cs typeface="ＭＳ Ｐゴシック" pitchFamily="-102" charset="-128"/>
              </a:rPr>
              <a:t> </a:t>
            </a:r>
            <a:r>
              <a:rPr lang="en-US" sz="2800" dirty="0">
                <a:solidFill>
                  <a:schemeClr val="hlink"/>
                </a:solidFill>
                <a:ea typeface="ＭＳ Ｐゴシック" pitchFamily="-102" charset="-128"/>
                <a:cs typeface="ＭＳ Ｐゴシック" pitchFamily="-102" charset="-128"/>
                <a:sym typeface="Symbol" pitchFamily="-102" charset="2"/>
              </a:rPr>
              <a:t> </a:t>
            </a:r>
            <a:endParaRPr lang="en-US" sz="2800" dirty="0">
              <a:solidFill>
                <a:schemeClr val="folHlink"/>
              </a:solidFill>
              <a:ea typeface="ＭＳ Ｐゴシック" pitchFamily="-102" charset="-128"/>
              <a:cs typeface="ＭＳ Ｐゴシック" pitchFamily="-102" charset="-128"/>
              <a:sym typeface="Symbol" pitchFamily="-102" charset="2"/>
            </a:endParaRPr>
          </a:p>
          <a:p>
            <a:pPr eaLnBrk="1" hangingPunct="1">
              <a:lnSpc>
                <a:spcPct val="90000"/>
              </a:lnSpc>
              <a:buClr>
                <a:srgbClr val="FF3300"/>
              </a:buClr>
              <a:buFont typeface="Times" pitchFamily="-102" charset="0"/>
              <a:buChar char="•"/>
            </a:pPr>
            <a:r>
              <a:rPr lang="en-US" sz="2800" dirty="0">
                <a:solidFill>
                  <a:srgbClr val="FF3300"/>
                </a:solidFill>
                <a:ea typeface="ＭＳ Ｐゴシック" pitchFamily="-102" charset="-128"/>
                <a:cs typeface="ＭＳ Ｐゴシック" pitchFamily="-102" charset="-128"/>
                <a:sym typeface="Symbol" pitchFamily="-102" charset="2"/>
              </a:rPr>
              <a:t>Maximized</a:t>
            </a:r>
            <a:r>
              <a:rPr lang="en-US" sz="2800" dirty="0">
                <a:solidFill>
                  <a:schemeClr val="folHlink"/>
                </a:solidFill>
                <a:ea typeface="ＭＳ Ｐゴシック" pitchFamily="-102" charset="-128"/>
                <a:cs typeface="ＭＳ Ｐゴシック" pitchFamily="-102" charset="-128"/>
                <a:sym typeface="Symbol" pitchFamily="-102" charset="2"/>
              </a:rPr>
              <a:t> by canonical thermal distribution</a:t>
            </a:r>
          </a:p>
          <a:p>
            <a:pPr eaLnBrk="1" hangingPunct="1">
              <a:lnSpc>
                <a:spcPct val="90000"/>
              </a:lnSpc>
              <a:buClr>
                <a:srgbClr val="FF3300"/>
              </a:buClr>
              <a:buFont typeface="Times" pitchFamily="-102" charset="0"/>
              <a:buNone/>
            </a:pPr>
            <a:r>
              <a:rPr lang="en-US" sz="2800" dirty="0">
                <a:solidFill>
                  <a:schemeClr val="folHlink"/>
                </a:solidFill>
                <a:ea typeface="ＭＳ Ｐゴシック" pitchFamily="-102" charset="-128"/>
                <a:cs typeface="ＭＳ Ｐゴシック" pitchFamily="-102" charset="-128"/>
                <a:sym typeface="Symbol" pitchFamily="-102" charset="2"/>
              </a:rPr>
              <a:t>		</a:t>
            </a:r>
            <a:r>
              <a:rPr lang="en-US" sz="2800" dirty="0" err="1">
                <a:solidFill>
                  <a:schemeClr val="folHlink"/>
                </a:solidFill>
                <a:ea typeface="ＭＳ Ｐゴシック" pitchFamily="-102" charset="-128"/>
                <a:cs typeface="ＭＳ Ｐゴシック" pitchFamily="-102" charset="-128"/>
                <a:sym typeface="Symbol" pitchFamily="-102" charset="2"/>
              </a:rPr>
              <a:t>Eg</a:t>
            </a:r>
            <a:r>
              <a:rPr lang="en-US" sz="2800" dirty="0">
                <a:solidFill>
                  <a:schemeClr val="folHlink"/>
                </a:solidFill>
                <a:ea typeface="ＭＳ Ｐゴシック" pitchFamily="-102" charset="-128"/>
                <a:cs typeface="ＭＳ Ｐゴシック" pitchFamily="-102" charset="-128"/>
                <a:sym typeface="Symbol" pitchFamily="-102" charset="2"/>
              </a:rPr>
              <a:t>. </a:t>
            </a:r>
            <a:r>
              <a:rPr lang="en-US" sz="2800" dirty="0">
                <a:solidFill>
                  <a:srgbClr val="FF3300"/>
                </a:solidFill>
                <a:ea typeface="ＭＳ Ｐゴシック" pitchFamily="-102" charset="-128"/>
                <a:cs typeface="ＭＳ Ｐゴシック" pitchFamily="-102" charset="-128"/>
                <a:sym typeface="Symbol" pitchFamily="-102" charset="2"/>
              </a:rPr>
              <a:t>Blackbody Radiation</a:t>
            </a:r>
            <a:r>
              <a:rPr lang="en-US" sz="2800" dirty="0">
                <a:solidFill>
                  <a:schemeClr val="folHlink"/>
                </a:solidFill>
                <a:ea typeface="ＭＳ Ｐゴシック" pitchFamily="-102" charset="-128"/>
                <a:cs typeface="ＭＳ Ｐゴシック" pitchFamily="-102" charset="-128"/>
                <a:sym typeface="Symbol" pitchFamily="-102" charset="2"/>
              </a:rPr>
              <a:t> </a:t>
            </a:r>
            <a:r>
              <a:rPr lang="en-US" sz="2800" i="1" dirty="0">
                <a:solidFill>
                  <a:schemeClr val="hlink"/>
                </a:solidFill>
                <a:latin typeface="Palatino" pitchFamily="-102" charset="0"/>
                <a:ea typeface="ＭＳ Ｐゴシック" pitchFamily="-102" charset="-128"/>
                <a:cs typeface="ＭＳ Ｐゴシック" pitchFamily="-102" charset="-128"/>
              </a:rPr>
              <a:t>E ~ V T</a:t>
            </a:r>
            <a:r>
              <a:rPr lang="en-US" sz="2800" i="1" baseline="30000" dirty="0">
                <a:solidFill>
                  <a:schemeClr val="hlink"/>
                </a:solidFill>
                <a:latin typeface="Palatino" pitchFamily="-102" charset="0"/>
                <a:ea typeface="ＭＳ Ｐゴシック" pitchFamily="-102" charset="-128"/>
                <a:cs typeface="ＭＳ Ｐゴシック" pitchFamily="-102" charset="-128"/>
              </a:rPr>
              <a:t>4 </a:t>
            </a:r>
            <a:r>
              <a:rPr lang="en-US" sz="2800" dirty="0">
                <a:solidFill>
                  <a:schemeClr val="folHlink"/>
                </a:solidFill>
                <a:ea typeface="ＭＳ Ｐゴシック" pitchFamily="-102" charset="-128"/>
                <a:cs typeface="ＭＳ Ｐゴシック" pitchFamily="-102" charset="-128"/>
              </a:rPr>
              <a:t>,</a:t>
            </a:r>
            <a:r>
              <a:rPr lang="en-US" sz="2800" i="1" dirty="0">
                <a:solidFill>
                  <a:schemeClr val="hlink"/>
                </a:solidFill>
                <a:latin typeface="Palatino" pitchFamily="-102" charset="0"/>
                <a:ea typeface="ＭＳ Ｐゴシック" pitchFamily="-102" charset="-128"/>
                <a:cs typeface="ＭＳ Ｐゴシック" pitchFamily="-102" charset="-128"/>
              </a:rPr>
              <a:t>  S ~ V T</a:t>
            </a:r>
            <a:r>
              <a:rPr lang="en-US" sz="2800" i="1" baseline="30000" dirty="0">
                <a:solidFill>
                  <a:schemeClr val="hlink"/>
                </a:solidFill>
                <a:latin typeface="Palatino" pitchFamily="-102" charset="0"/>
                <a:ea typeface="ＭＳ Ｐゴシック" pitchFamily="-102" charset="-128"/>
                <a:cs typeface="ＭＳ Ｐゴシック" pitchFamily="-102" charset="-128"/>
              </a:rPr>
              <a:t>3</a:t>
            </a:r>
          </a:p>
          <a:p>
            <a:pPr eaLnBrk="1" hangingPunct="1">
              <a:lnSpc>
                <a:spcPct val="90000"/>
              </a:lnSpc>
              <a:buClr>
                <a:srgbClr val="FF3300"/>
              </a:buClr>
              <a:buFont typeface="Times" pitchFamily="-102" charset="0"/>
              <a:buNone/>
            </a:pPr>
            <a:r>
              <a:rPr lang="en-US" sz="2800" i="1" baseline="30000" dirty="0">
                <a:solidFill>
                  <a:schemeClr val="hlink"/>
                </a:solidFill>
                <a:latin typeface="Palatino" pitchFamily="-102" charset="0"/>
                <a:ea typeface="ＭＳ Ｐゴシック" pitchFamily="-102" charset="-128"/>
                <a:cs typeface="ＭＳ Ｐゴシック" pitchFamily="-102" charset="-128"/>
              </a:rPr>
              <a:t>			</a:t>
            </a:r>
            <a:r>
              <a:rPr lang="en-US" sz="2800" i="1" dirty="0">
                <a:solidFill>
                  <a:schemeClr val="hlink"/>
                </a:solidFill>
                <a:latin typeface="Palatino" pitchFamily="-102" charset="0"/>
                <a:ea typeface="ＭＳ Ｐゴシック" pitchFamily="-102" charset="-128"/>
                <a:cs typeface="ＭＳ Ｐゴシック" pitchFamily="-102" charset="-128"/>
              </a:rPr>
              <a:t>S ~ V</a:t>
            </a:r>
            <a:r>
              <a:rPr lang="en-US" sz="2800" i="1" baseline="30000" dirty="0">
                <a:solidFill>
                  <a:schemeClr val="hlink"/>
                </a:solidFill>
                <a:latin typeface="Palatino" pitchFamily="-102" charset="0"/>
                <a:ea typeface="ＭＳ Ｐゴシック" pitchFamily="-102" charset="-128"/>
                <a:cs typeface="ＭＳ Ｐゴシック" pitchFamily="-102" charset="-128"/>
              </a:rPr>
              <a:t>1/4 </a:t>
            </a:r>
            <a:r>
              <a:rPr lang="en-US" sz="2800" i="1" dirty="0">
                <a:solidFill>
                  <a:schemeClr val="hlink"/>
                </a:solidFill>
                <a:latin typeface="Palatino" pitchFamily="-102" charset="0"/>
                <a:ea typeface="ＭＳ Ｐゴシック" pitchFamily="-102" charset="-128"/>
                <a:cs typeface="ＭＳ Ｐゴシック" pitchFamily="-102" charset="-128"/>
              </a:rPr>
              <a:t>E</a:t>
            </a:r>
            <a:r>
              <a:rPr lang="en-US" sz="2800" i="1" baseline="30000" dirty="0">
                <a:solidFill>
                  <a:schemeClr val="hlink"/>
                </a:solidFill>
                <a:latin typeface="Palatino" pitchFamily="-102" charset="0"/>
                <a:ea typeface="ＭＳ Ｐゴシック" pitchFamily="-102" charset="-128"/>
                <a:cs typeface="ＭＳ Ｐゴシック" pitchFamily="-102" charset="-128"/>
              </a:rPr>
              <a:t>3/4 </a:t>
            </a:r>
            <a:r>
              <a:rPr lang="en-US" sz="2800" i="1" dirty="0">
                <a:solidFill>
                  <a:schemeClr val="hlink"/>
                </a:solidFill>
                <a:latin typeface="Palatino" pitchFamily="-102" charset="0"/>
                <a:ea typeface="ＭＳ Ｐゴシック" pitchFamily="-102" charset="-128"/>
                <a:cs typeface="ＭＳ Ｐゴシック" pitchFamily="-102" charset="-128"/>
              </a:rPr>
              <a:t>~ R</a:t>
            </a:r>
            <a:r>
              <a:rPr lang="en-US" sz="2800" i="1" baseline="30000" dirty="0">
                <a:solidFill>
                  <a:schemeClr val="hlink"/>
                </a:solidFill>
                <a:latin typeface="Palatino" pitchFamily="-102" charset="0"/>
                <a:ea typeface="ＭＳ Ｐゴシック" pitchFamily="-102" charset="-128"/>
                <a:cs typeface="ＭＳ Ｐゴシック" pitchFamily="-102" charset="-128"/>
              </a:rPr>
              <a:t>3/4 </a:t>
            </a:r>
            <a:r>
              <a:rPr lang="en-US" sz="2800" i="1" dirty="0">
                <a:solidFill>
                  <a:schemeClr val="hlink"/>
                </a:solidFill>
                <a:latin typeface="Palatino" pitchFamily="-102" charset="0"/>
                <a:ea typeface="ＭＳ Ｐゴシック" pitchFamily="-102" charset="-128"/>
                <a:cs typeface="ＭＳ Ｐゴシック" pitchFamily="-102" charset="-128"/>
              </a:rPr>
              <a:t>E</a:t>
            </a:r>
            <a:r>
              <a:rPr lang="en-US" sz="2800" i="1" baseline="30000" dirty="0">
                <a:solidFill>
                  <a:schemeClr val="hlink"/>
                </a:solidFill>
                <a:latin typeface="Palatino" pitchFamily="-102" charset="0"/>
                <a:ea typeface="ＭＳ Ｐゴシック" pitchFamily="-102" charset="-128"/>
                <a:cs typeface="ＭＳ Ｐゴシック" pitchFamily="-102" charset="-128"/>
              </a:rPr>
              <a:t>3/4</a:t>
            </a:r>
          </a:p>
          <a:p>
            <a:pPr eaLnBrk="1" hangingPunct="1">
              <a:lnSpc>
                <a:spcPct val="90000"/>
              </a:lnSpc>
              <a:buClr>
                <a:srgbClr val="FF3300"/>
              </a:buClr>
              <a:buFont typeface="Times" pitchFamily="-102" charset="0"/>
              <a:buNone/>
            </a:pPr>
            <a:r>
              <a:rPr lang="en-US" sz="2800" i="1" baseline="30000" dirty="0">
                <a:solidFill>
                  <a:schemeClr val="hlink"/>
                </a:solidFill>
                <a:latin typeface="Palatino" pitchFamily="-102" charset="0"/>
                <a:ea typeface="ＭＳ Ｐゴシック" pitchFamily="-102" charset="-128"/>
                <a:cs typeface="ＭＳ Ｐゴシック" pitchFamily="-102" charset="-128"/>
              </a:rPr>
              <a:t>	</a:t>
            </a:r>
            <a:r>
              <a:rPr lang="en-US" sz="2800" dirty="0">
                <a:solidFill>
                  <a:schemeClr val="folHlink"/>
                </a:solidFill>
                <a:ea typeface="ＭＳ Ｐゴシック" pitchFamily="-102" charset="-128"/>
                <a:cs typeface="ＭＳ Ｐゴシック" pitchFamily="-102" charset="-128"/>
              </a:rPr>
              <a:t>For a fully collapsed relativistic star </a:t>
            </a:r>
            <a:r>
              <a:rPr lang="en-US" sz="2800" i="1" dirty="0">
                <a:solidFill>
                  <a:schemeClr val="hlink"/>
                </a:solidFill>
                <a:latin typeface="Palatino" pitchFamily="-102" charset="0"/>
                <a:ea typeface="ＭＳ Ｐゴシック" pitchFamily="-102" charset="-128"/>
                <a:cs typeface="ＭＳ Ｐゴシック" pitchFamily="-102" charset="-128"/>
              </a:rPr>
              <a:t>E = M </a:t>
            </a:r>
            <a:r>
              <a:rPr lang="en-US" sz="2800" dirty="0">
                <a:solidFill>
                  <a:schemeClr val="folHlink"/>
                </a:solidFill>
                <a:ea typeface="ＭＳ Ｐゴシック" pitchFamily="-102" charset="-128"/>
                <a:cs typeface="ＭＳ Ｐゴシック" pitchFamily="-102" charset="-128"/>
              </a:rPr>
              <a:t>, </a:t>
            </a:r>
            <a:r>
              <a:rPr lang="en-US" sz="2800" i="1" dirty="0">
                <a:solidFill>
                  <a:schemeClr val="hlink"/>
                </a:solidFill>
                <a:latin typeface="Palatino" pitchFamily="-102" charset="0"/>
                <a:ea typeface="ＭＳ Ｐゴシック" pitchFamily="-102" charset="-128"/>
                <a:cs typeface="ＭＳ Ｐゴシック" pitchFamily="-102" charset="-128"/>
              </a:rPr>
              <a:t>R </a:t>
            </a:r>
            <a:r>
              <a:rPr lang="en-US" sz="2800" i="1" dirty="0">
                <a:solidFill>
                  <a:schemeClr val="hlink"/>
                </a:solidFill>
                <a:latin typeface="Palatino" pitchFamily="-102" charset="0"/>
                <a:ea typeface="ＭＳ Ｐゴシック" pitchFamily="-102" charset="-128"/>
                <a:cs typeface="ＭＳ Ｐゴシック" pitchFamily="-102" charset="-128"/>
                <a:sym typeface="Symbol" pitchFamily="-102" charset="2"/>
              </a:rPr>
              <a:t>~ 2GM </a:t>
            </a:r>
            <a:r>
              <a:rPr lang="en-US" sz="2800" dirty="0">
                <a:solidFill>
                  <a:schemeClr val="folHlink"/>
                </a:solidFill>
                <a:ea typeface="ＭＳ Ｐゴシック" pitchFamily="-102" charset="-128"/>
                <a:cs typeface="ＭＳ Ｐゴシック" pitchFamily="-102" charset="-128"/>
              </a:rPr>
              <a:t>,</a:t>
            </a:r>
            <a:endParaRPr lang="en-US" sz="2400" dirty="0">
              <a:solidFill>
                <a:schemeClr val="folHlink"/>
              </a:solidFill>
              <a:ea typeface="ＭＳ Ｐゴシック" pitchFamily="-102" charset="-128"/>
              <a:cs typeface="ＭＳ Ｐゴシック" pitchFamily="-102" charset="-128"/>
            </a:endParaRPr>
          </a:p>
          <a:p>
            <a:pPr eaLnBrk="1" hangingPunct="1">
              <a:lnSpc>
                <a:spcPct val="90000"/>
              </a:lnSpc>
              <a:buClr>
                <a:srgbClr val="FF3300"/>
              </a:buClr>
              <a:buFont typeface="Times" pitchFamily="-102" charset="0"/>
              <a:buNone/>
            </a:pPr>
            <a:r>
              <a:rPr lang="en-US" sz="2400" dirty="0">
                <a:solidFill>
                  <a:schemeClr val="folHlink"/>
                </a:solidFill>
                <a:ea typeface="ＭＳ Ｐゴシック" pitchFamily="-102" charset="-128"/>
                <a:cs typeface="ＭＳ Ｐゴシック" pitchFamily="-102" charset="-128"/>
              </a:rPr>
              <a:t>		  so	</a:t>
            </a:r>
            <a:r>
              <a:rPr lang="en-US" i="1" dirty="0">
                <a:solidFill>
                  <a:schemeClr val="hlink"/>
                </a:solidFill>
                <a:latin typeface="Palatino" pitchFamily="-102" charset="0"/>
                <a:ea typeface="ＭＳ Ｐゴシック" pitchFamily="-102" charset="-128"/>
                <a:cs typeface="ＭＳ Ｐゴシック" pitchFamily="-102" charset="-128"/>
              </a:rPr>
              <a:t>S ~ </a:t>
            </a:r>
            <a:r>
              <a:rPr lang="en-US" i="1" dirty="0" err="1">
                <a:solidFill>
                  <a:schemeClr val="hlink"/>
                </a:solidFill>
                <a:latin typeface="Palatino" pitchFamily="-102" charset="0"/>
                <a:ea typeface="ＭＳ Ｐゴシック" pitchFamily="-102" charset="-128"/>
                <a:cs typeface="ＭＳ Ｐゴシック" pitchFamily="-102" charset="-128"/>
              </a:rPr>
              <a:t>k</a:t>
            </a:r>
            <a:r>
              <a:rPr lang="en-US" i="1" baseline="-25000" dirty="0" err="1">
                <a:solidFill>
                  <a:schemeClr val="hlink"/>
                </a:solidFill>
                <a:latin typeface="Palatino" pitchFamily="-102" charset="0"/>
                <a:ea typeface="ＭＳ Ｐゴシック" pitchFamily="-102" charset="-128"/>
                <a:cs typeface="ＭＳ Ｐゴシック" pitchFamily="-102" charset="-128"/>
              </a:rPr>
              <a:t>B</a:t>
            </a:r>
            <a:r>
              <a:rPr lang="en-US" i="1" baseline="-25000" dirty="0">
                <a:solidFill>
                  <a:schemeClr val="hlink"/>
                </a:solidFill>
                <a:latin typeface="Palatino" pitchFamily="-102" charset="0"/>
                <a:ea typeface="ＭＳ Ｐゴシック" pitchFamily="-102" charset="-128"/>
                <a:cs typeface="ＭＳ Ｐゴシック" pitchFamily="-102" charset="-128"/>
              </a:rPr>
              <a:t> </a:t>
            </a:r>
            <a:r>
              <a:rPr lang="en-US" i="1" dirty="0">
                <a:solidFill>
                  <a:schemeClr val="hlink"/>
                </a:solidFill>
                <a:latin typeface="Palatino" pitchFamily="-102" charset="0"/>
                <a:ea typeface="ＭＳ Ｐゴシック" pitchFamily="-102" charset="-128"/>
                <a:cs typeface="ＭＳ Ｐゴシック" pitchFamily="-102" charset="-128"/>
              </a:rPr>
              <a:t>(M/M</a:t>
            </a:r>
            <a:r>
              <a:rPr lang="en-US" i="1" baseline="-25000" dirty="0">
                <a:solidFill>
                  <a:schemeClr val="hlink"/>
                </a:solidFill>
                <a:latin typeface="Palatino" pitchFamily="-102" charset="0"/>
                <a:ea typeface="ＭＳ Ｐゴシック" pitchFamily="-102" charset="-128"/>
                <a:cs typeface="ＭＳ Ｐゴシック" pitchFamily="-102" charset="-128"/>
              </a:rPr>
              <a:t>Pl</a:t>
            </a:r>
            <a:r>
              <a:rPr lang="en-US" i="1" dirty="0">
                <a:solidFill>
                  <a:schemeClr val="hlink"/>
                </a:solidFill>
                <a:latin typeface="Palatino" pitchFamily="-102" charset="0"/>
                <a:ea typeface="ＭＳ Ｐゴシック" pitchFamily="-102" charset="-128"/>
                <a:cs typeface="ＭＳ Ｐゴシック" pitchFamily="-102" charset="-128"/>
              </a:rPr>
              <a:t>)</a:t>
            </a:r>
            <a:r>
              <a:rPr lang="en-US" i="1" baseline="30000" dirty="0">
                <a:solidFill>
                  <a:schemeClr val="hlink"/>
                </a:solidFill>
                <a:latin typeface="Palatino" pitchFamily="-102" charset="0"/>
                <a:ea typeface="ＭＳ Ｐゴシック" pitchFamily="-102" charset="-128"/>
                <a:cs typeface="ＭＳ Ｐゴシック" pitchFamily="-102" charset="-128"/>
              </a:rPr>
              <a:t>3/2  </a:t>
            </a:r>
            <a:r>
              <a:rPr lang="en-US" i="1" baseline="30000" dirty="0" smtClean="0">
                <a:solidFill>
                  <a:schemeClr val="hlink"/>
                </a:solidFill>
                <a:latin typeface="Palatino" pitchFamily="-102" charset="0"/>
                <a:ea typeface="ＭＳ Ｐゴシック" pitchFamily="-102" charset="-128"/>
                <a:cs typeface="ＭＳ Ｐゴシック" pitchFamily="-102" charset="-128"/>
              </a:rPr>
              <a:t>    </a:t>
            </a:r>
            <a:r>
              <a:rPr lang="en-US" i="1" baseline="30000" dirty="0" err="1" smtClean="0">
                <a:solidFill>
                  <a:srgbClr val="FF3300"/>
                </a:solidFill>
                <a:latin typeface="Palatino" pitchFamily="-102" charset="0"/>
                <a:ea typeface="ＭＳ Ｐゴシック" pitchFamily="-102" charset="-128"/>
                <a:cs typeface="ＭＳ Ｐゴシック" pitchFamily="-102" charset="-128"/>
                <a:sym typeface="Symbol" pitchFamily="-102" charset="2"/>
              </a:rPr>
              <a:t></a:t>
            </a:r>
            <a:r>
              <a:rPr lang="en-US" i="1" baseline="30000" dirty="0" smtClean="0">
                <a:solidFill>
                  <a:srgbClr val="FF3300"/>
                </a:solidFill>
                <a:latin typeface="Palatino" pitchFamily="-102" charset="0"/>
                <a:ea typeface="ＭＳ Ｐゴシック" pitchFamily="-102" charset="-128"/>
                <a:cs typeface="ＭＳ Ｐゴシック" pitchFamily="-102" charset="-128"/>
                <a:sym typeface="Symbol" pitchFamily="-102" charset="2"/>
              </a:rPr>
              <a:t> </a:t>
            </a:r>
            <a:r>
              <a:rPr lang="en-US" i="1" baseline="30000" dirty="0">
                <a:solidFill>
                  <a:srgbClr val="FF3300"/>
                </a:solidFill>
                <a:latin typeface="Palatino" pitchFamily="-102" charset="0"/>
                <a:ea typeface="ＭＳ Ｐゴシック" pitchFamily="-102" charset="-128"/>
                <a:cs typeface="ＭＳ Ｐゴシック" pitchFamily="-102" charset="-128"/>
                <a:sym typeface="Symbol" pitchFamily="-102" charset="2"/>
              </a:rPr>
              <a:t>note 3/2 power</a:t>
            </a:r>
            <a:endParaRPr lang="en-US" sz="2800" i="1" baseline="30000" dirty="0">
              <a:solidFill>
                <a:schemeClr val="hlink"/>
              </a:solidFill>
              <a:latin typeface="Palatino" pitchFamily="-102" charset="0"/>
              <a:ea typeface="ＭＳ Ｐゴシック" pitchFamily="-102" charset="-128"/>
              <a:cs typeface="ＭＳ Ｐゴシック" pitchFamily="-102" charset="-128"/>
            </a:endParaRPr>
          </a:p>
          <a:p>
            <a:pPr eaLnBrk="1" hangingPunct="1">
              <a:lnSpc>
                <a:spcPct val="90000"/>
              </a:lnSpc>
              <a:spcBef>
                <a:spcPct val="35000"/>
              </a:spcBef>
              <a:buClr>
                <a:srgbClr val="FF3300"/>
              </a:buClr>
              <a:buFont typeface="Times" pitchFamily="-102" charset="0"/>
              <a:buNone/>
            </a:pPr>
            <a:r>
              <a:rPr lang="en-US" sz="2800" i="1" dirty="0">
                <a:solidFill>
                  <a:schemeClr val="hlink"/>
                </a:solidFill>
                <a:latin typeface="Palatino" pitchFamily="-102" charset="0"/>
                <a:ea typeface="ＭＳ Ｐゴシック" pitchFamily="-102" charset="-128"/>
                <a:cs typeface="ＭＳ Ｐゴシック" pitchFamily="-102" charset="-128"/>
              </a:rPr>
              <a:t>S</a:t>
            </a:r>
            <a:r>
              <a:rPr lang="en-US" sz="2800" i="1" baseline="-25000" dirty="0">
                <a:solidFill>
                  <a:schemeClr val="hlink"/>
                </a:solidFill>
                <a:latin typeface="Palatino" pitchFamily="-102" charset="0"/>
                <a:ea typeface="ＭＳ Ｐゴシック" pitchFamily="-102" charset="-128"/>
                <a:cs typeface="ＭＳ Ｐゴシック" pitchFamily="-102" charset="-128"/>
              </a:rPr>
              <a:t>BH</a:t>
            </a:r>
            <a:r>
              <a:rPr lang="en-US" sz="2800" i="1" dirty="0">
                <a:solidFill>
                  <a:schemeClr val="hlink"/>
                </a:solidFill>
                <a:latin typeface="Palatino" pitchFamily="-102" charset="0"/>
                <a:ea typeface="ＭＳ Ｐゴシック" pitchFamily="-102" charset="-128"/>
                <a:cs typeface="ＭＳ Ｐゴシック" pitchFamily="-102" charset="-128"/>
              </a:rPr>
              <a:t> ~ M</a:t>
            </a:r>
            <a:r>
              <a:rPr lang="en-US" sz="2800" i="1" baseline="30000" dirty="0">
                <a:solidFill>
                  <a:schemeClr val="hlink"/>
                </a:solidFill>
                <a:latin typeface="Palatino" pitchFamily="-102" charset="0"/>
                <a:ea typeface="ＭＳ Ｐゴシック" pitchFamily="-102" charset="-128"/>
                <a:cs typeface="ＭＳ Ｐゴシック" pitchFamily="-102" charset="-128"/>
              </a:rPr>
              <a:t>2 </a:t>
            </a:r>
            <a:r>
              <a:rPr lang="en-US" sz="2800" dirty="0">
                <a:solidFill>
                  <a:schemeClr val="folHlink"/>
                </a:solidFill>
                <a:ea typeface="ＭＳ Ｐゴシック" pitchFamily="-102" charset="-128"/>
                <a:cs typeface="ＭＳ Ｐゴシック" pitchFamily="-102" charset="-128"/>
              </a:rPr>
              <a:t>is a factor </a:t>
            </a:r>
            <a:r>
              <a:rPr lang="en-US" sz="2800" i="1" dirty="0">
                <a:solidFill>
                  <a:schemeClr val="hlink"/>
                </a:solidFill>
                <a:latin typeface="Palatino" pitchFamily="-102" charset="0"/>
                <a:ea typeface="ＭＳ Ｐゴシック" pitchFamily="-102" charset="-128"/>
                <a:cs typeface="ＭＳ Ｐゴシック" pitchFamily="-102" charset="-128"/>
              </a:rPr>
              <a:t>(M/M</a:t>
            </a:r>
            <a:r>
              <a:rPr lang="en-US" sz="2800" i="1" baseline="-25000" dirty="0">
                <a:solidFill>
                  <a:schemeClr val="hlink"/>
                </a:solidFill>
                <a:latin typeface="Palatino" pitchFamily="-102" charset="0"/>
                <a:ea typeface="ＭＳ Ｐゴシック" pitchFamily="-102" charset="-128"/>
                <a:cs typeface="ＭＳ Ｐゴシック" pitchFamily="-102" charset="-128"/>
              </a:rPr>
              <a:t>Pl</a:t>
            </a:r>
            <a:r>
              <a:rPr lang="en-US" sz="2800" i="1" dirty="0">
                <a:solidFill>
                  <a:schemeClr val="hlink"/>
                </a:solidFill>
                <a:latin typeface="Palatino" pitchFamily="-102" charset="0"/>
                <a:ea typeface="ＭＳ Ｐゴシック" pitchFamily="-102" charset="-128"/>
                <a:cs typeface="ＭＳ Ｐゴシック" pitchFamily="-102" charset="-128"/>
              </a:rPr>
              <a:t>)</a:t>
            </a:r>
            <a:r>
              <a:rPr lang="en-US" sz="2800" i="1" baseline="30000" dirty="0">
                <a:solidFill>
                  <a:schemeClr val="hlink"/>
                </a:solidFill>
                <a:latin typeface="Palatino" pitchFamily="-102" charset="0"/>
                <a:ea typeface="ＭＳ Ｐゴシック" pitchFamily="-102" charset="-128"/>
                <a:cs typeface="ＭＳ Ｐゴシック" pitchFamily="-102" charset="-128"/>
              </a:rPr>
              <a:t>1/2</a:t>
            </a:r>
            <a:r>
              <a:rPr lang="en-US" sz="2800" dirty="0">
                <a:solidFill>
                  <a:schemeClr val="folHlink"/>
                </a:solidFill>
                <a:ea typeface="ＭＳ Ｐゴシック" pitchFamily="-102" charset="-128"/>
                <a:cs typeface="ＭＳ Ｐゴシック" pitchFamily="-102" charset="-128"/>
              </a:rPr>
              <a:t> </a:t>
            </a:r>
            <a:r>
              <a:rPr lang="en-US" sz="2800" u="sng" dirty="0">
                <a:solidFill>
                  <a:srgbClr val="FF3300"/>
                </a:solidFill>
                <a:ea typeface="ＭＳ Ｐゴシック" pitchFamily="-102" charset="-128"/>
                <a:cs typeface="ＭＳ Ｐゴシック" pitchFamily="-102" charset="-128"/>
              </a:rPr>
              <a:t>larger</a:t>
            </a:r>
            <a:r>
              <a:rPr lang="en-US" sz="2800" dirty="0">
                <a:solidFill>
                  <a:schemeClr val="folHlink"/>
                </a:solidFill>
                <a:ea typeface="ＭＳ Ｐゴシック" pitchFamily="-102" charset="-128"/>
                <a:cs typeface="ＭＳ Ｐゴシック" pitchFamily="-102" charset="-128"/>
              </a:rPr>
              <a:t> or </a:t>
            </a:r>
            <a:r>
              <a:rPr lang="en-US" sz="2800" b="1" i="1" dirty="0">
                <a:solidFill>
                  <a:srgbClr val="FF3300"/>
                </a:solidFill>
                <a:ea typeface="ＭＳ Ｐゴシック" pitchFamily="-102" charset="-128"/>
                <a:cs typeface="ＭＳ Ｐゴシック" pitchFamily="-102" charset="-128"/>
              </a:rPr>
              <a:t>10</a:t>
            </a:r>
            <a:r>
              <a:rPr lang="en-US" sz="2800" b="1" i="1" baseline="30000" dirty="0">
                <a:solidFill>
                  <a:srgbClr val="FF3300"/>
                </a:solidFill>
                <a:ea typeface="ＭＳ Ｐゴシック" pitchFamily="-102" charset="-128"/>
                <a:cs typeface="ＭＳ Ｐゴシック" pitchFamily="-102" charset="-128"/>
              </a:rPr>
              <a:t>19</a:t>
            </a:r>
            <a:r>
              <a:rPr lang="en-US" sz="2800" dirty="0">
                <a:solidFill>
                  <a:schemeClr val="folHlink"/>
                </a:solidFill>
                <a:ea typeface="ＭＳ Ｐゴシック" pitchFamily="-102" charset="-128"/>
                <a:cs typeface="ＭＳ Ｐゴシック" pitchFamily="-102" charset="-128"/>
              </a:rPr>
              <a:t> for </a:t>
            </a:r>
            <a:r>
              <a:rPr lang="en-US" sz="2800" i="1" dirty="0">
                <a:solidFill>
                  <a:schemeClr val="hlink"/>
                </a:solidFill>
                <a:latin typeface="Palatino" pitchFamily="-102" charset="0"/>
                <a:ea typeface="ＭＳ Ｐゴシック" pitchFamily="-102" charset="-128"/>
                <a:cs typeface="ＭＳ Ｐゴシック" pitchFamily="-102" charset="-128"/>
              </a:rPr>
              <a:t>M = M</a:t>
            </a:r>
            <a:r>
              <a:rPr lang="en-US" sz="2000" i="1" baseline="-25000" dirty="0">
                <a:solidFill>
                  <a:schemeClr val="hlink"/>
                </a:solidFill>
                <a:latin typeface="Palatino" pitchFamily="-102" charset="0"/>
                <a:ea typeface="ＭＳ Ｐゴシック" pitchFamily="-102" charset="-128"/>
                <a:cs typeface="ＭＳ Ｐゴシック" pitchFamily="-102" charset="-128"/>
                <a:sym typeface="Wingdings 2" pitchFamily="-102" charset="2"/>
              </a:rPr>
              <a:t></a:t>
            </a:r>
            <a:endParaRPr lang="en-US" sz="2800" i="1" baseline="-25000" dirty="0">
              <a:solidFill>
                <a:schemeClr val="hlink"/>
              </a:solidFill>
              <a:latin typeface="Palatino" pitchFamily="-102" charset="0"/>
              <a:ea typeface="ＭＳ Ｐゴシック" pitchFamily="-102" charset="-128"/>
              <a:cs typeface="ＭＳ Ｐゴシック" pitchFamily="-102" charset="-128"/>
            </a:endParaRPr>
          </a:p>
          <a:p>
            <a:pPr eaLnBrk="1" hangingPunct="1">
              <a:lnSpc>
                <a:spcPct val="90000"/>
              </a:lnSpc>
              <a:spcBef>
                <a:spcPct val="35000"/>
              </a:spcBef>
              <a:buClr>
                <a:srgbClr val="FF3300"/>
              </a:buClr>
              <a:buFont typeface="Times" pitchFamily="-102" charset="0"/>
              <a:buChar char="•"/>
            </a:pPr>
            <a:r>
              <a:rPr lang="en-US" sz="2800" dirty="0">
                <a:solidFill>
                  <a:schemeClr val="folHlink"/>
                </a:solidFill>
                <a:latin typeface="Palatino" pitchFamily="-102" charset="0"/>
                <a:ea typeface="ＭＳ Ｐゴシック" pitchFamily="-102" charset="-128"/>
                <a:cs typeface="ＭＳ Ｐゴシック" pitchFamily="-102" charset="-128"/>
              </a:rPr>
              <a:t>There is </a:t>
            </a:r>
            <a:r>
              <a:rPr lang="en-US" sz="2800" i="1" u="sng" dirty="0">
                <a:solidFill>
                  <a:srgbClr val="FF3300"/>
                </a:solidFill>
                <a:latin typeface="Palatino" pitchFamily="-102" charset="0"/>
                <a:ea typeface="ＭＳ Ｐゴシック" pitchFamily="-102" charset="-128"/>
                <a:cs typeface="ＭＳ Ｐゴシック" pitchFamily="-102" charset="-128"/>
              </a:rPr>
              <a:t>no</a:t>
            </a:r>
            <a:r>
              <a:rPr lang="en-US" sz="2800" i="1" dirty="0">
                <a:solidFill>
                  <a:srgbClr val="FF3300"/>
                </a:solidFill>
                <a:latin typeface="Palatino" pitchFamily="-102" charset="0"/>
                <a:ea typeface="ＭＳ Ｐゴシック" pitchFamily="-102" charset="-128"/>
                <a:cs typeface="ＭＳ Ｐゴシック" pitchFamily="-102" charset="-128"/>
              </a:rPr>
              <a:t> </a:t>
            </a:r>
            <a:r>
              <a:rPr lang="en-US" sz="2800" i="1" u="sng" dirty="0" smtClean="0">
                <a:solidFill>
                  <a:srgbClr val="FF3300"/>
                </a:solidFill>
                <a:latin typeface="Palatino" pitchFamily="-102" charset="0"/>
                <a:ea typeface="ＭＳ Ｐゴシック" pitchFamily="-102" charset="-128"/>
                <a:cs typeface="ＭＳ Ｐゴシック" pitchFamily="-102" charset="-128"/>
              </a:rPr>
              <a:t>way</a:t>
            </a:r>
            <a:r>
              <a:rPr lang="en-US" sz="2800" dirty="0">
                <a:solidFill>
                  <a:schemeClr val="folHlink"/>
                </a:solidFill>
                <a:latin typeface="Palatino" pitchFamily="-102" charset="0"/>
                <a:ea typeface="ＭＳ Ｐゴシック" pitchFamily="-102" charset="-128"/>
                <a:cs typeface="ＭＳ Ｐゴシック" pitchFamily="-102" charset="-128"/>
              </a:rPr>
              <a:t> </a:t>
            </a:r>
            <a:r>
              <a:rPr lang="en-US" sz="2800" dirty="0" smtClean="0">
                <a:solidFill>
                  <a:schemeClr val="folHlink"/>
                </a:solidFill>
                <a:latin typeface="Palatino" pitchFamily="-102" charset="0"/>
                <a:ea typeface="ＭＳ Ｐゴシック" pitchFamily="-102" charset="-128"/>
                <a:cs typeface="ＭＳ Ｐゴシック" pitchFamily="-102" charset="-128"/>
              </a:rPr>
              <a:t>to </a:t>
            </a:r>
            <a:r>
              <a:rPr lang="en-US" sz="2800" dirty="0">
                <a:solidFill>
                  <a:schemeClr val="folHlink"/>
                </a:solidFill>
                <a:latin typeface="Palatino" pitchFamily="-102" charset="0"/>
                <a:ea typeface="ＭＳ Ｐゴシック" pitchFamily="-102" charset="-128"/>
                <a:cs typeface="ＭＳ Ｐゴシック" pitchFamily="-102" charset="-128"/>
              </a:rPr>
              <a:t>get </a:t>
            </a:r>
            <a:r>
              <a:rPr lang="en-US" sz="2800" i="1" dirty="0">
                <a:solidFill>
                  <a:schemeClr val="hlink"/>
                </a:solidFill>
                <a:latin typeface="Palatino" pitchFamily="-102" charset="0"/>
                <a:ea typeface="ＭＳ Ｐゴシック" pitchFamily="-102" charset="-128"/>
                <a:cs typeface="ＭＳ Ｐゴシック" pitchFamily="-102" charset="-128"/>
              </a:rPr>
              <a:t>S</a:t>
            </a:r>
            <a:r>
              <a:rPr lang="en-US" sz="2800" i="1" baseline="-25000" dirty="0">
                <a:solidFill>
                  <a:schemeClr val="hlink"/>
                </a:solidFill>
                <a:latin typeface="Palatino" pitchFamily="-102" charset="0"/>
                <a:ea typeface="ＭＳ Ｐゴシック" pitchFamily="-102" charset="-128"/>
                <a:cs typeface="ＭＳ Ｐゴシック" pitchFamily="-102" charset="-128"/>
              </a:rPr>
              <a:t>BH</a:t>
            </a:r>
            <a:r>
              <a:rPr lang="en-US" sz="2800" i="1" dirty="0">
                <a:solidFill>
                  <a:schemeClr val="hlink"/>
                </a:solidFill>
                <a:latin typeface="Palatino" pitchFamily="-102" charset="0"/>
                <a:ea typeface="ＭＳ Ｐゴシック" pitchFamily="-102" charset="-128"/>
                <a:cs typeface="ＭＳ Ｐゴシック" pitchFamily="-102" charset="-128"/>
              </a:rPr>
              <a:t> ~ M</a:t>
            </a:r>
            <a:r>
              <a:rPr lang="en-US" sz="2800" i="1" baseline="30000" dirty="0">
                <a:solidFill>
                  <a:schemeClr val="hlink"/>
                </a:solidFill>
                <a:latin typeface="Palatino" pitchFamily="-102" charset="0"/>
                <a:ea typeface="ＭＳ Ｐゴシック" pitchFamily="-102" charset="-128"/>
                <a:cs typeface="ＭＳ Ｐゴシック" pitchFamily="-102" charset="-128"/>
              </a:rPr>
              <a:t>2  </a:t>
            </a:r>
            <a:r>
              <a:rPr lang="en-US" sz="2800" dirty="0">
                <a:solidFill>
                  <a:schemeClr val="folHlink"/>
                </a:solidFill>
                <a:latin typeface="Palatino" pitchFamily="-102" charset="0"/>
                <a:ea typeface="ＭＳ Ｐゴシック" pitchFamily="-102" charset="-128"/>
                <a:cs typeface="ＭＳ Ｐゴシック" pitchFamily="-102" charset="-128"/>
              </a:rPr>
              <a:t>by any standard</a:t>
            </a:r>
          </a:p>
          <a:p>
            <a:pPr eaLnBrk="1" hangingPunct="1">
              <a:lnSpc>
                <a:spcPct val="90000"/>
              </a:lnSpc>
              <a:spcBef>
                <a:spcPct val="35000"/>
              </a:spcBef>
              <a:buClr>
                <a:srgbClr val="FF3300"/>
              </a:buClr>
              <a:buFont typeface="Times" pitchFamily="-102" charset="0"/>
              <a:buNone/>
            </a:pPr>
            <a:r>
              <a:rPr lang="en-US" sz="2800" dirty="0">
                <a:solidFill>
                  <a:schemeClr val="folHlink"/>
                </a:solidFill>
                <a:latin typeface="Palatino" pitchFamily="-102" charset="0"/>
                <a:ea typeface="ＭＳ Ｐゴシック" pitchFamily="-102" charset="-128"/>
                <a:cs typeface="ＭＳ Ｐゴシック" pitchFamily="-102" charset="-128"/>
              </a:rPr>
              <a:t>	  statistical thermodynamic counting of states</a:t>
            </a:r>
            <a:r>
              <a:rPr lang="en-US" sz="2800" dirty="0">
                <a:solidFill>
                  <a:schemeClr val="folHlink"/>
                </a:solidFill>
                <a:ea typeface="ＭＳ Ｐゴシック" pitchFamily="-102" charset="-128"/>
                <a:cs typeface="ＭＳ Ｐゴシック" pitchFamily="-102" charset="-128"/>
              </a:rPr>
              <a:t> </a:t>
            </a:r>
          </a:p>
        </p:txBody>
      </p:sp>
      <p:sp>
        <p:nvSpPr>
          <p:cNvPr id="37892" name="Text Box 5"/>
          <p:cNvSpPr txBox="1">
            <a:spLocks noChangeArrowheads="1"/>
          </p:cNvSpPr>
          <p:nvPr/>
        </p:nvSpPr>
        <p:spPr bwMode="auto">
          <a:xfrm>
            <a:off x="2286000" y="4038600"/>
            <a:ext cx="3200400" cy="598488"/>
          </a:xfrm>
          <a:prstGeom prst="rect">
            <a:avLst/>
          </a:prstGeom>
          <a:noFill/>
          <a:ln w="19050">
            <a:solidFill>
              <a:srgbClr val="CCFFFF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>
              <a:latin typeface="Palatino" pitchFamily="-10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alpha val="3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05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28800" y="2895600"/>
            <a:ext cx="2057400" cy="234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3059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53000" y="3048000"/>
            <a:ext cx="3581400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3060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47800" y="5334000"/>
            <a:ext cx="3124200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3061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143000" y="152400"/>
            <a:ext cx="68580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73062" name="Rectangle 6"/>
          <p:cNvSpPr>
            <a:spLocks noChangeArrowheads="1"/>
          </p:cNvSpPr>
          <p:nvPr/>
        </p:nvSpPr>
        <p:spPr bwMode="auto">
          <a:xfrm>
            <a:off x="152400" y="609600"/>
            <a:ext cx="8839200" cy="22921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dirty="0">
                <a:solidFill>
                  <a:schemeClr val="bg2"/>
                </a:solidFill>
                <a:latin typeface="Verdana" pitchFamily="-102" charset="0"/>
              </a:rPr>
              <a:t>Thursday, </a:t>
            </a:r>
            <a:r>
              <a:rPr lang="en-US" sz="1400" u="sng" dirty="0">
                <a:solidFill>
                  <a:schemeClr val="bg2"/>
                </a:solidFill>
                <a:latin typeface="Verdana" pitchFamily="-102" charset="0"/>
              </a:rPr>
              <a:t>15 July, 2004</a:t>
            </a:r>
            <a:r>
              <a:rPr lang="en-US" sz="1400" dirty="0">
                <a:solidFill>
                  <a:schemeClr val="bg2"/>
                </a:solidFill>
                <a:latin typeface="Verdana" pitchFamily="-102" charset="0"/>
              </a:rPr>
              <a:t>, 17:08 GMT 18:08 UK</a:t>
            </a:r>
            <a:r>
              <a:rPr lang="en-US" sz="1600" dirty="0">
                <a:latin typeface="Verdana" pitchFamily="-102" charset="0"/>
              </a:rPr>
              <a:t>   </a:t>
            </a:r>
            <a:r>
              <a:rPr lang="en-US" sz="1600" dirty="0">
                <a:solidFill>
                  <a:srgbClr val="000099"/>
                </a:solidFill>
                <a:latin typeface="Verdana" pitchFamily="-102" charset="0"/>
              </a:rPr>
              <a:t> </a:t>
            </a:r>
          </a:p>
          <a:p>
            <a:pPr algn="ctr"/>
            <a:r>
              <a:rPr lang="en-US" sz="2000" b="1" dirty="0">
                <a:solidFill>
                  <a:srgbClr val="000099"/>
                </a:solidFill>
                <a:latin typeface="Verdana-Bold" charset="0"/>
              </a:rPr>
              <a:t> Hawking backs down on black holes</a:t>
            </a:r>
            <a:r>
              <a:rPr lang="en-US" sz="1600" dirty="0">
                <a:solidFill>
                  <a:srgbClr val="000099"/>
                </a:solidFill>
                <a:latin typeface="Verdana" pitchFamily="-102" charset="0"/>
              </a:rPr>
              <a:t> </a:t>
            </a:r>
            <a:endParaRPr lang="en-US" sz="1600" dirty="0">
              <a:solidFill>
                <a:srgbClr val="666666"/>
              </a:solidFill>
              <a:latin typeface="Verdana" pitchFamily="-102" charset="0"/>
            </a:endParaRPr>
          </a:p>
          <a:p>
            <a:pPr algn="ctr"/>
            <a:r>
              <a:rPr lang="en-US" sz="2400" b="1" dirty="0">
                <a:solidFill>
                  <a:srgbClr val="666666"/>
                </a:solidFill>
                <a:latin typeface="Verdana-Bold" charset="0"/>
              </a:rPr>
              <a:t> </a:t>
            </a:r>
            <a:r>
              <a:rPr lang="en-US" sz="2000" b="1" dirty="0">
                <a:solidFill>
                  <a:srgbClr val="666666"/>
                </a:solidFill>
                <a:latin typeface="Verdana-Bold" charset="0"/>
              </a:rPr>
              <a:t>Stephen Hawking says he was wrong about a key </a:t>
            </a:r>
            <a:r>
              <a:rPr lang="en-US" sz="2000" b="1" dirty="0" smtClean="0">
                <a:solidFill>
                  <a:srgbClr val="666666"/>
                </a:solidFill>
                <a:latin typeface="Verdana-Bold" charset="0"/>
              </a:rPr>
              <a:t>argument he </a:t>
            </a:r>
            <a:r>
              <a:rPr lang="en-US" sz="2000" b="1" dirty="0">
                <a:solidFill>
                  <a:srgbClr val="666666"/>
                </a:solidFill>
                <a:latin typeface="Verdana-Bold" charset="0"/>
              </a:rPr>
              <a:t>put forward 30 years ago on the </a:t>
            </a:r>
            <a:r>
              <a:rPr lang="en-US" sz="2000" b="1" dirty="0" err="1">
                <a:solidFill>
                  <a:srgbClr val="666666"/>
                </a:solidFill>
                <a:latin typeface="Verdana-Bold" charset="0"/>
              </a:rPr>
              <a:t>behaviour</a:t>
            </a:r>
            <a:r>
              <a:rPr lang="en-US" sz="2000" b="1" dirty="0">
                <a:solidFill>
                  <a:srgbClr val="666666"/>
                </a:solidFill>
                <a:latin typeface="Verdana-Bold" charset="0"/>
              </a:rPr>
              <a:t> of black holes.</a:t>
            </a:r>
            <a:r>
              <a:rPr lang="en-US" sz="2400" dirty="0">
                <a:solidFill>
                  <a:srgbClr val="666666"/>
                </a:solidFill>
                <a:latin typeface="Verdana" pitchFamily="-102" charset="0"/>
              </a:rPr>
              <a:t>  </a:t>
            </a:r>
          </a:p>
          <a:p>
            <a:pPr algn="ctr"/>
            <a:r>
              <a:rPr lang="en-US" sz="1800" dirty="0">
                <a:solidFill>
                  <a:srgbClr val="666666"/>
                </a:solidFill>
                <a:latin typeface="Verdana" pitchFamily="-102" charset="0"/>
              </a:rPr>
              <a:t> </a:t>
            </a:r>
            <a:r>
              <a:rPr lang="en-US" sz="1400" dirty="0">
                <a:solidFill>
                  <a:srgbClr val="666666"/>
                </a:solidFill>
                <a:latin typeface="Verdana" pitchFamily="-102" charset="0"/>
              </a:rPr>
              <a:t>The world-famous physicist addresses an international conference on Wednesday to revise his claim that black holes destroy everything that falls into them.</a:t>
            </a:r>
            <a:r>
              <a:rPr lang="en-US" sz="1600" dirty="0">
                <a:solidFill>
                  <a:srgbClr val="666666"/>
                </a:solidFill>
                <a:latin typeface="Verdana" pitchFamily="-102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57200" y="228600"/>
            <a:ext cx="838200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hlink"/>
                </a:solidFill>
                <a:ea typeface="ＭＳ Ｐゴシック" pitchFamily="-102" charset="-128"/>
                <a:cs typeface="ＭＳ Ｐゴシック" pitchFamily="-102" charset="-128"/>
              </a:rPr>
              <a:t>Late Report from the Front of ‘Black Hole Wars’</a:t>
            </a:r>
            <a:endParaRPr lang="en-US" dirty="0"/>
          </a:p>
        </p:txBody>
      </p:sp>
      <p:pic>
        <p:nvPicPr>
          <p:cNvPr id="3" name="Picture 2" descr="FireWallNature1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5200" y="1066800"/>
            <a:ext cx="5638800" cy="56388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2400" y="990600"/>
            <a:ext cx="3657600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</a:pPr>
            <a:r>
              <a:rPr lang="en-US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en-US" sz="24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~60 ‘Firewall’ papers in last few years arguing about </a:t>
            </a:r>
            <a:r>
              <a:rPr lang="en-US" sz="2400" dirty="0" smtClean="0">
                <a:solidFill>
                  <a:srgbClr val="FF66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Helvetica Neue Medium"/>
              </a:rPr>
              <a:t>mutual inconsistency</a:t>
            </a:r>
            <a:r>
              <a:rPr lang="en-US" sz="24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 of:</a:t>
            </a:r>
          </a:p>
          <a:p>
            <a:pPr>
              <a:buClr>
                <a:srgbClr val="FF0000"/>
              </a:buClr>
              <a:buFont typeface="Arial"/>
              <a:buChar char="•"/>
            </a:pPr>
            <a:r>
              <a:rPr lang="en-US" sz="24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en-US" sz="2400" dirty="0" smtClean="0">
                <a:solidFill>
                  <a:srgbClr val="FFE702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PT Sans"/>
              </a:rPr>
              <a:t>Hawking radiation is in a pure state (QM: </a:t>
            </a:r>
            <a:r>
              <a:rPr lang="en-US" sz="2400" dirty="0" err="1" smtClean="0">
                <a:solidFill>
                  <a:srgbClr val="FFE702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PT Sans"/>
              </a:rPr>
              <a:t>unitarity</a:t>
            </a:r>
            <a:r>
              <a:rPr lang="en-US" sz="2400" dirty="0" smtClean="0">
                <a:solidFill>
                  <a:srgbClr val="FFE702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PT Sans"/>
              </a:rPr>
              <a:t>)</a:t>
            </a:r>
          </a:p>
          <a:p>
            <a:pPr>
              <a:buClr>
                <a:srgbClr val="FF0000"/>
              </a:buClr>
              <a:buFont typeface="Arial"/>
              <a:buChar char="•"/>
            </a:pPr>
            <a:r>
              <a:rPr lang="en-US" sz="2400" dirty="0" smtClean="0">
                <a:solidFill>
                  <a:srgbClr val="FFE702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PT Sans"/>
              </a:rPr>
              <a:t> information carried by radiation in low-energy   	EFT</a:t>
            </a:r>
          </a:p>
          <a:p>
            <a:pPr>
              <a:buClr>
                <a:srgbClr val="FF0000"/>
              </a:buClr>
              <a:buFont typeface="Arial"/>
              <a:buChar char="•"/>
            </a:pPr>
            <a:r>
              <a:rPr lang="en-US" sz="2400" dirty="0" smtClean="0">
                <a:solidFill>
                  <a:srgbClr val="FFE702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PT Sans"/>
              </a:rPr>
              <a:t> Nothing happens at the horizon to </a:t>
            </a:r>
            <a:r>
              <a:rPr lang="en-US" sz="2400" dirty="0" err="1" smtClean="0">
                <a:solidFill>
                  <a:srgbClr val="FFE702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PT Sans"/>
              </a:rPr>
              <a:t>infalling</a:t>
            </a:r>
            <a:r>
              <a:rPr lang="en-US" sz="2400" dirty="0" smtClean="0">
                <a:solidFill>
                  <a:srgbClr val="FFE702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PT Sans"/>
              </a:rPr>
              <a:t> observer</a:t>
            </a:r>
          </a:p>
          <a:p>
            <a:pPr algn="ctr">
              <a:buClr>
                <a:srgbClr val="FF0000"/>
              </a:buClr>
            </a:pPr>
            <a:r>
              <a:rPr lang="en-US" sz="2400" dirty="0" smtClean="0">
                <a:solidFill>
                  <a:srgbClr val="FFD10B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Perpetua"/>
              </a:rPr>
              <a:t>“Proof” by contradiction,  many assumptions but still doesn’t tell you what actually  happens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52600" y="304800"/>
            <a:ext cx="655320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hlink"/>
                </a:solidFill>
                <a:ea typeface="ＭＳ Ｐゴシック" pitchFamily="-102" charset="-128"/>
                <a:cs typeface="ＭＳ Ｐゴシック" pitchFamily="-102" charset="-128"/>
              </a:rPr>
              <a:t>Crisis in Foundations of Physics ?!</a:t>
            </a:r>
            <a:endParaRPr lang="en-US" dirty="0"/>
          </a:p>
        </p:txBody>
      </p:sp>
      <p:pic>
        <p:nvPicPr>
          <p:cNvPr id="5" name="Picture 4" descr="Giddings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7599" y="1066800"/>
            <a:ext cx="5466859" cy="4648200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6" name="Picture 5" descr="GiddingsFig4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3048000"/>
            <a:ext cx="3505200" cy="35052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343400" y="5715000"/>
            <a:ext cx="39463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D10B"/>
                </a:solidFill>
              </a:rPr>
              <a:t>Faster than Light Propagation ?</a:t>
            </a:r>
            <a:endParaRPr lang="en-US" sz="2400" dirty="0">
              <a:solidFill>
                <a:srgbClr val="FFD10B"/>
              </a:solidFill>
            </a:endParaRPr>
          </a:p>
        </p:txBody>
      </p:sp>
      <p:sp>
        <p:nvSpPr>
          <p:cNvPr id="8" name="Left Arrow 7"/>
          <p:cNvSpPr/>
          <p:nvPr/>
        </p:nvSpPr>
        <p:spPr bwMode="auto">
          <a:xfrm>
            <a:off x="3733800" y="5791200"/>
            <a:ext cx="381000" cy="332232"/>
          </a:xfrm>
          <a:prstGeom prst="leftArrow">
            <a:avLst>
              <a:gd name="adj1" fmla="val 50000"/>
              <a:gd name="adj2" fmla="val 52032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aramond" pitchFamily="-11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04800" y="1676400"/>
            <a:ext cx="28956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D10B"/>
                </a:solidFill>
              </a:rPr>
              <a:t>Desperate conditions</a:t>
            </a:r>
          </a:p>
          <a:p>
            <a:r>
              <a:rPr lang="en-US" sz="2400" dirty="0" smtClean="0">
                <a:solidFill>
                  <a:srgbClr val="FFD10B"/>
                </a:solidFill>
              </a:rPr>
              <a:t>demand desperate </a:t>
            </a:r>
          </a:p>
          <a:p>
            <a:r>
              <a:rPr lang="en-US" sz="2400" dirty="0" smtClean="0">
                <a:solidFill>
                  <a:srgbClr val="FFD10B"/>
                </a:solidFill>
              </a:rPr>
              <a:t>       measures ?!</a:t>
            </a:r>
            <a:endParaRPr lang="en-US" sz="2400" dirty="0">
              <a:solidFill>
                <a:srgbClr val="FFD10B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ChangeArrowheads="1"/>
          </p:cNvSpPr>
          <p:nvPr/>
        </p:nvSpPr>
        <p:spPr bwMode="auto">
          <a:xfrm>
            <a:off x="3400513" y="2399109"/>
            <a:ext cx="184666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1" hangingPunct="1"/>
            <a:endParaRPr lang="en-US" sz="4400">
              <a:solidFill>
                <a:schemeClr val="tx2"/>
              </a:solidFill>
            </a:endParaRPr>
          </a:p>
        </p:txBody>
      </p:sp>
      <p:pic>
        <p:nvPicPr>
          <p:cNvPr id="58371" name="Picture 3" descr="fau5.pdf                                                       00043963Macintosh HD                   BCFB23ED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47800" y="-762000"/>
            <a:ext cx="7124287" cy="77724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2438400" y="5562600"/>
            <a:ext cx="5377018" cy="1015663"/>
          </a:xfrm>
          <a:prstGeom prst="rect">
            <a:avLst/>
          </a:prstGeom>
          <a:noFill/>
          <a:ln w="19050" cmpd="sng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33CC"/>
                </a:solidFill>
              </a:rPr>
              <a:t>The ‘crisis’ is caused by </a:t>
            </a:r>
            <a:r>
              <a:rPr lang="en-US" sz="2000" u="sng" dirty="0" smtClean="0">
                <a:solidFill>
                  <a:srgbClr val="FF0000"/>
                </a:solidFill>
              </a:rPr>
              <a:t>assuming</a:t>
            </a:r>
            <a:r>
              <a:rPr lang="en-US" sz="2000" dirty="0" smtClean="0">
                <a:solidFill>
                  <a:srgbClr val="0033CC"/>
                </a:solidFill>
              </a:rPr>
              <a:t> ‘nothing happens’</a:t>
            </a:r>
          </a:p>
          <a:p>
            <a:r>
              <a:rPr lang="en-US" sz="2000" dirty="0" smtClean="0">
                <a:solidFill>
                  <a:srgbClr val="0033CC"/>
                </a:solidFill>
              </a:rPr>
              <a:t>  at the black hole horizon - tacitly assuming SEP.</a:t>
            </a:r>
          </a:p>
          <a:p>
            <a:r>
              <a:rPr lang="en-US" sz="2000" dirty="0" smtClean="0">
                <a:solidFill>
                  <a:srgbClr val="0033CC"/>
                </a:solidFill>
              </a:rPr>
              <a:t>The quantum ‘vacuum’ is </a:t>
            </a:r>
            <a:r>
              <a:rPr lang="en-US" sz="2000" dirty="0" smtClean="0">
                <a:solidFill>
                  <a:srgbClr val="FF0000"/>
                </a:solidFill>
              </a:rPr>
              <a:t>not</a:t>
            </a:r>
            <a:r>
              <a:rPr lang="en-US" sz="2000" dirty="0" smtClean="0">
                <a:solidFill>
                  <a:srgbClr val="0033CC"/>
                </a:solidFill>
              </a:rPr>
              <a:t> featureless ‘nothing.’  </a:t>
            </a:r>
            <a:endParaRPr lang="en-US" sz="2000" dirty="0">
              <a:solidFill>
                <a:srgbClr val="0033CC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3000" y="-533400"/>
            <a:ext cx="7031038" cy="800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2819" name="Text Box 3"/>
          <p:cNvSpPr txBox="1">
            <a:spLocks noChangeArrowheads="1"/>
          </p:cNvSpPr>
          <p:nvPr/>
        </p:nvSpPr>
        <p:spPr bwMode="auto">
          <a:xfrm>
            <a:off x="2590800" y="6143625"/>
            <a:ext cx="40036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>
                <a:solidFill>
                  <a:srgbClr val="CC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A Macroscopic Quantum Effect</a:t>
            </a:r>
            <a:endParaRPr lang="en-US" sz="2800">
              <a:solidFill>
                <a:srgbClr val="0033CC"/>
              </a:solidFill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76200"/>
            <a:ext cx="8229600" cy="914400"/>
          </a:xfrm>
        </p:spPr>
        <p:txBody>
          <a:bodyPr/>
          <a:lstStyle/>
          <a:p>
            <a:pPr eaLnBrk="1" hangingPunct="1"/>
            <a:r>
              <a:rPr lang="en-US" altLang="x-none" sz="4000">
                <a:solidFill>
                  <a:schemeClr val="hlink"/>
                </a:solidFill>
                <a:ea typeface="ＭＳ Ｐゴシック" charset="-128"/>
              </a:rPr>
              <a:t>Black </a:t>
            </a:r>
            <a:r>
              <a:rPr lang="en-US" altLang="en-US" sz="4000">
                <a:solidFill>
                  <a:schemeClr val="hlink"/>
                </a:solidFill>
                <a:ea typeface="ＭＳ Ｐゴシック" charset="-128"/>
              </a:rPr>
              <a:t>‘</a:t>
            </a:r>
            <a:r>
              <a:rPr lang="en-US" altLang="x-none" sz="4000">
                <a:solidFill>
                  <a:schemeClr val="hlink"/>
                </a:solidFill>
                <a:ea typeface="ＭＳ Ｐゴシック" charset="-128"/>
              </a:rPr>
              <a:t>Holes</a:t>
            </a:r>
            <a:r>
              <a:rPr lang="en-US" altLang="en-US" sz="4000">
                <a:solidFill>
                  <a:schemeClr val="hlink"/>
                </a:solidFill>
                <a:ea typeface="ＭＳ Ｐゴシック" charset="-128"/>
              </a:rPr>
              <a:t>’</a:t>
            </a:r>
            <a:r>
              <a:rPr lang="en-US" altLang="x-none" sz="4000">
                <a:solidFill>
                  <a:schemeClr val="hlink"/>
                </a:solidFill>
                <a:ea typeface="ＭＳ Ｐゴシック" charset="-128"/>
              </a:rPr>
              <a:t>… or Not </a:t>
            </a:r>
            <a:endParaRPr lang="en-US" altLang="x-none">
              <a:ea typeface="ＭＳ Ｐゴシック" charset="-128"/>
            </a:endParaRPr>
          </a:p>
        </p:txBody>
      </p:sp>
      <p:sp>
        <p:nvSpPr>
          <p:cNvPr id="134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2863" y="990600"/>
            <a:ext cx="9101137" cy="5486400"/>
          </a:xfrm>
        </p:spPr>
        <p:txBody>
          <a:bodyPr/>
          <a:lstStyle/>
          <a:p>
            <a:pPr marL="0" indent="0" eaLnBrk="1" hangingPunct="1">
              <a:buClr>
                <a:srgbClr val="CC0000"/>
              </a:buClr>
              <a:buFont typeface="Wingdings" charset="2"/>
              <a:buNone/>
            </a:pPr>
            <a:r>
              <a:rPr lang="en-US" altLang="x-none" sz="2800">
                <a:solidFill>
                  <a:srgbClr val="FFD10B"/>
                </a:solidFill>
                <a:ea typeface="ＭＳ Ｐゴシック" charset="-128"/>
              </a:rPr>
              <a:t>    Black Holes believed </a:t>
            </a:r>
            <a:r>
              <a:rPr lang="en-US" altLang="en-US" sz="2800">
                <a:solidFill>
                  <a:srgbClr val="FFD10B"/>
                </a:solidFill>
                <a:ea typeface="ＭＳ Ｐゴシック" charset="-128"/>
              </a:rPr>
              <a:t>‘</a:t>
            </a:r>
            <a:r>
              <a:rPr lang="en-US" altLang="x-none" sz="2800">
                <a:solidFill>
                  <a:srgbClr val="FFD10B"/>
                </a:solidFill>
                <a:ea typeface="ＭＳ Ｐゴシック" charset="-128"/>
              </a:rPr>
              <a:t>inevitable</a:t>
            </a:r>
            <a:r>
              <a:rPr lang="en-US" altLang="en-US" sz="2800">
                <a:solidFill>
                  <a:srgbClr val="FFD10B"/>
                </a:solidFill>
                <a:ea typeface="ＭＳ Ｐゴシック" charset="-128"/>
              </a:rPr>
              <a:t>’</a:t>
            </a:r>
            <a:r>
              <a:rPr lang="en-US" altLang="x-none" sz="2800">
                <a:solidFill>
                  <a:srgbClr val="FFD10B"/>
                </a:solidFill>
                <a:ea typeface="ＭＳ Ｐゴシック" charset="-128"/>
              </a:rPr>
              <a:t>  in General Relativity but</a:t>
            </a:r>
          </a:p>
          <a:p>
            <a:pPr marL="0" indent="0" eaLnBrk="1" hangingPunct="1">
              <a:lnSpc>
                <a:spcPct val="120000"/>
              </a:lnSpc>
              <a:buClr>
                <a:srgbClr val="CC0000"/>
              </a:buClr>
              <a:buSzPct val="90000"/>
              <a:buFont typeface="Times" charset="0"/>
              <a:buChar char="•"/>
            </a:pPr>
            <a:r>
              <a:rPr lang="en-US" altLang="x-none" sz="2800">
                <a:solidFill>
                  <a:srgbClr val="FFD10B"/>
                </a:solidFill>
                <a:ea typeface="ＭＳ Ｐゴシック" charset="-128"/>
              </a:rPr>
              <a:t>Difficulties reconciling Black Holes with Quantum Mechanics </a:t>
            </a:r>
          </a:p>
          <a:p>
            <a:pPr lvl="1" eaLnBrk="1" hangingPunct="1">
              <a:lnSpc>
                <a:spcPct val="70000"/>
              </a:lnSpc>
              <a:buFont typeface="Times" charset="0"/>
              <a:buChar char="•"/>
            </a:pPr>
            <a:r>
              <a:rPr lang="en-US" altLang="x-none">
                <a:ea typeface="ＭＳ Ｐゴシック" charset="-128"/>
              </a:rPr>
              <a:t>Hawking Temperature &amp; the </a:t>
            </a:r>
            <a:r>
              <a:rPr lang="en-US" altLang="en-US">
                <a:solidFill>
                  <a:srgbClr val="FF6600"/>
                </a:solidFill>
                <a:ea typeface="ＭＳ Ｐゴシック" charset="-128"/>
              </a:rPr>
              <a:t>‘</a:t>
            </a:r>
            <a:r>
              <a:rPr lang="en-US" altLang="x-none">
                <a:solidFill>
                  <a:srgbClr val="FF6600"/>
                </a:solidFill>
                <a:ea typeface="ＭＳ Ｐゴシック" charset="-128"/>
              </a:rPr>
              <a:t>Trans-Planckian Problem</a:t>
            </a:r>
            <a:r>
              <a:rPr lang="en-US" altLang="en-US">
                <a:solidFill>
                  <a:srgbClr val="FF6600"/>
                </a:solidFill>
                <a:ea typeface="ＭＳ Ｐゴシック" charset="-128"/>
              </a:rPr>
              <a:t>’</a:t>
            </a:r>
            <a:endParaRPr lang="en-US" altLang="x-none">
              <a:solidFill>
                <a:srgbClr val="FF6600"/>
              </a:solidFill>
              <a:ea typeface="ＭＳ Ｐゴシック" charset="-128"/>
            </a:endParaRPr>
          </a:p>
          <a:p>
            <a:pPr lvl="1" eaLnBrk="1" hangingPunct="1">
              <a:lnSpc>
                <a:spcPct val="70000"/>
              </a:lnSpc>
              <a:buFont typeface="Times" charset="0"/>
              <a:buChar char="•"/>
            </a:pPr>
            <a:r>
              <a:rPr lang="en-US" altLang="x-none">
                <a:solidFill>
                  <a:srgbClr val="FF6600"/>
                </a:solidFill>
                <a:ea typeface="ＭＳ Ｐゴシック" charset="-128"/>
              </a:rPr>
              <a:t>Entropy</a:t>
            </a:r>
            <a:r>
              <a:rPr lang="en-US" altLang="x-none">
                <a:ea typeface="ＭＳ Ｐゴシック" charset="-128"/>
              </a:rPr>
              <a:t> &amp; the Second Law of Thermodynamics</a:t>
            </a:r>
          </a:p>
          <a:p>
            <a:pPr lvl="1" eaLnBrk="1" hangingPunct="1">
              <a:lnSpc>
                <a:spcPct val="70000"/>
              </a:lnSpc>
              <a:buFont typeface="Times" charset="0"/>
              <a:buChar char="•"/>
            </a:pPr>
            <a:r>
              <a:rPr lang="en-US" altLang="x-none">
                <a:ea typeface="ＭＳ Ｐゴシック" charset="-128"/>
              </a:rPr>
              <a:t>Negative Heat Capacity &amp; the </a:t>
            </a:r>
            <a:r>
              <a:rPr lang="en-US" altLang="en-US">
                <a:solidFill>
                  <a:srgbClr val="FF6600"/>
                </a:solidFill>
                <a:ea typeface="ＭＳ Ｐゴシック" charset="-128"/>
              </a:rPr>
              <a:t>‘</a:t>
            </a:r>
            <a:r>
              <a:rPr lang="en-US" altLang="x-none">
                <a:solidFill>
                  <a:srgbClr val="FF6600"/>
                </a:solidFill>
                <a:ea typeface="ＭＳ Ｐゴシック" charset="-128"/>
              </a:rPr>
              <a:t>Information Paradox</a:t>
            </a:r>
            <a:r>
              <a:rPr lang="en-US" altLang="en-US">
                <a:solidFill>
                  <a:srgbClr val="FF6600"/>
                </a:solidFill>
                <a:ea typeface="ＭＳ Ｐゴシック" charset="-128"/>
              </a:rPr>
              <a:t>’</a:t>
            </a:r>
            <a:endParaRPr lang="en-US" altLang="x-none">
              <a:solidFill>
                <a:srgbClr val="FF6600"/>
              </a:solidFill>
              <a:ea typeface="ＭＳ Ｐゴシック" charset="-128"/>
            </a:endParaRPr>
          </a:p>
          <a:p>
            <a:pPr marL="0" indent="0" eaLnBrk="1" hangingPunct="1">
              <a:buClr>
                <a:srgbClr val="CC0000"/>
              </a:buClr>
              <a:buSzPct val="90000"/>
              <a:buFont typeface="Times" charset="0"/>
              <a:buChar char="•"/>
            </a:pPr>
            <a:r>
              <a:rPr lang="en-US" altLang="x-none" sz="2800">
                <a:solidFill>
                  <a:srgbClr val="FFD10B"/>
                </a:solidFill>
                <a:ea typeface="ＭＳ Ｐゴシック" charset="-128"/>
              </a:rPr>
              <a:t>Singularity Theorems assume Trapped Surface and</a:t>
            </a:r>
          </a:p>
          <a:p>
            <a:pPr marL="0" indent="0" eaLnBrk="1" hangingPunct="1">
              <a:lnSpc>
                <a:spcPct val="70000"/>
              </a:lnSpc>
              <a:buClr>
                <a:srgbClr val="CC0000"/>
              </a:buClr>
              <a:buSzPct val="90000"/>
              <a:buFont typeface="Wingdings" charset="2"/>
              <a:buNone/>
            </a:pPr>
            <a:r>
              <a:rPr lang="en-US" altLang="x-none" sz="2800">
                <a:solidFill>
                  <a:srgbClr val="FFD10B"/>
                </a:solidFill>
                <a:ea typeface="ＭＳ Ｐゴシック" charset="-128"/>
              </a:rPr>
              <a:t>	Energy Conditions: Strong Energy Condition</a:t>
            </a:r>
          </a:p>
          <a:p>
            <a:pPr marL="0" indent="0" eaLnBrk="1" hangingPunct="1">
              <a:buClr>
                <a:srgbClr val="CC0000"/>
              </a:buClr>
              <a:buFont typeface="Wingdings" charset="2"/>
              <a:buNone/>
            </a:pPr>
            <a:r>
              <a:rPr lang="en-US" altLang="x-none" sz="2800">
                <a:solidFill>
                  <a:srgbClr val="FFD10B"/>
                </a:solidFill>
                <a:ea typeface="ＭＳ Ｐゴシック" charset="-128"/>
              </a:rPr>
              <a:t>		 </a:t>
            </a:r>
          </a:p>
          <a:p>
            <a:pPr marL="0" indent="0" eaLnBrk="1" hangingPunct="1">
              <a:lnSpc>
                <a:spcPct val="200000"/>
              </a:lnSpc>
              <a:spcBef>
                <a:spcPts val="1825"/>
              </a:spcBef>
              <a:buClr>
                <a:srgbClr val="CC0000"/>
              </a:buClr>
              <a:buFont typeface="Wingdings" charset="2"/>
              <a:buNone/>
            </a:pPr>
            <a:r>
              <a:rPr lang="en-US" altLang="x-none" sz="2800">
                <a:solidFill>
                  <a:srgbClr val="FFD10B"/>
                </a:solidFill>
                <a:ea typeface="ＭＳ Ｐゴシック" charset="-128"/>
              </a:rPr>
              <a:t>       </a:t>
            </a:r>
            <a:r>
              <a:rPr lang="en-US" altLang="x-none" sz="2800" u="sng">
                <a:solidFill>
                  <a:srgbClr val="FF6600"/>
                </a:solidFill>
                <a:ea typeface="ＭＳ Ｐゴシック" charset="-128"/>
              </a:rPr>
              <a:t>Violated</a:t>
            </a:r>
            <a:r>
              <a:rPr lang="en-US" altLang="x-none" sz="2800">
                <a:solidFill>
                  <a:srgbClr val="FFD10B"/>
                </a:solidFill>
                <a:ea typeface="ＭＳ Ｐゴシック" charset="-128"/>
              </a:rPr>
              <a:t> by Quantum Fields, e.g. by Casimir Effect &amp; </a:t>
            </a:r>
          </a:p>
          <a:p>
            <a:pPr marL="0" indent="0" eaLnBrk="1" hangingPunct="1">
              <a:lnSpc>
                <a:spcPct val="50000"/>
              </a:lnSpc>
              <a:buClr>
                <a:srgbClr val="CC0000"/>
              </a:buClr>
              <a:buFont typeface="Wingdings" charset="2"/>
              <a:buNone/>
            </a:pPr>
            <a:r>
              <a:rPr lang="en-US" altLang="x-none" sz="2800">
                <a:solidFill>
                  <a:srgbClr val="FFD10B"/>
                </a:solidFill>
                <a:ea typeface="ＭＳ Ｐゴシック" charset="-128"/>
              </a:rPr>
              <a:t>    Hadron </a:t>
            </a:r>
            <a:r>
              <a:rPr lang="en-US" altLang="en-US" sz="2800">
                <a:solidFill>
                  <a:srgbClr val="FFD10B"/>
                </a:solidFill>
                <a:ea typeface="ＭＳ Ｐゴシック" charset="-128"/>
              </a:rPr>
              <a:t>‘</a:t>
            </a:r>
            <a:r>
              <a:rPr lang="en-US" altLang="x-none" sz="2800">
                <a:solidFill>
                  <a:srgbClr val="FFD10B"/>
                </a:solidFill>
                <a:ea typeface="ＭＳ Ｐゴシック" charset="-128"/>
              </a:rPr>
              <a:t>Bag</a:t>
            </a:r>
            <a:r>
              <a:rPr lang="en-US" altLang="en-US" sz="2800">
                <a:solidFill>
                  <a:srgbClr val="FFD10B"/>
                </a:solidFill>
                <a:ea typeface="ＭＳ Ｐゴシック" charset="-128"/>
              </a:rPr>
              <a:t>’</a:t>
            </a:r>
            <a:r>
              <a:rPr lang="en-US" altLang="x-none" sz="2800">
                <a:solidFill>
                  <a:srgbClr val="FFD10B"/>
                </a:solidFill>
                <a:ea typeface="ＭＳ Ｐゴシック" charset="-128"/>
              </a:rPr>
              <a:t>, Cosmological </a:t>
            </a:r>
            <a:r>
              <a:rPr lang="en-US" altLang="x-none" sz="2800" u="sng">
                <a:solidFill>
                  <a:srgbClr val="FFD10B"/>
                </a:solidFill>
                <a:ea typeface="ＭＳ Ｐゴシック" charset="-128"/>
              </a:rPr>
              <a:t>Dark Energy</a:t>
            </a:r>
            <a:r>
              <a:rPr lang="en-US" altLang="x-none" sz="2800">
                <a:solidFill>
                  <a:srgbClr val="FFD10B"/>
                </a:solidFill>
                <a:ea typeface="ＭＳ Ｐゴシック" charset="-128"/>
              </a:rPr>
              <a:t>, </a:t>
            </a:r>
            <a:r>
              <a:rPr lang="en-US" altLang="x-none" sz="2800" u="sng">
                <a:solidFill>
                  <a:srgbClr val="FFD10B"/>
                </a:solidFill>
                <a:ea typeface="ＭＳ Ｐゴシック" charset="-128"/>
              </a:rPr>
              <a:t>Inflation</a:t>
            </a:r>
            <a:r>
              <a:rPr lang="en-US" altLang="x-none" sz="2800">
                <a:solidFill>
                  <a:srgbClr val="FFD10B"/>
                </a:solidFill>
                <a:ea typeface="ＭＳ Ｐゴシック" charset="-128"/>
              </a:rPr>
              <a:t> V(φ): </a:t>
            </a:r>
          </a:p>
          <a:p>
            <a:pPr marL="0" indent="0" eaLnBrk="1" hangingPunct="1">
              <a:spcBef>
                <a:spcPts val="600"/>
              </a:spcBef>
              <a:buClr>
                <a:srgbClr val="CC0000"/>
              </a:buClr>
              <a:buFont typeface="Wingdings" charset="2"/>
              <a:buNone/>
            </a:pPr>
            <a:r>
              <a:rPr lang="en-US" altLang="x-none">
                <a:solidFill>
                  <a:srgbClr val="FFD10B"/>
                </a:solidFill>
                <a:ea typeface="ＭＳ Ｐゴシック" charset="-128"/>
              </a:rPr>
              <a:t>  </a:t>
            </a:r>
            <a:r>
              <a:rPr lang="en-US" altLang="x-none" sz="3000" u="sng">
                <a:solidFill>
                  <a:srgbClr val="FF6600"/>
                </a:solidFill>
                <a:ea typeface="ＭＳ Ｐゴシック" charset="-128"/>
              </a:rPr>
              <a:t>Negative Pressure</a:t>
            </a:r>
            <a:r>
              <a:rPr lang="en-US" altLang="x-none" sz="3000">
                <a:solidFill>
                  <a:srgbClr val="FF6600"/>
                </a:solidFill>
                <a:ea typeface="ＭＳ Ｐゴシック" charset="-128"/>
              </a:rPr>
              <a:t>			   Effective </a:t>
            </a:r>
            <a:r>
              <a:rPr lang="en-US" altLang="x-none" sz="3000" b="1">
                <a:solidFill>
                  <a:srgbClr val="FF6600"/>
                </a:solidFill>
                <a:ea typeface="ＭＳ Ｐゴシック" charset="-128"/>
              </a:rPr>
              <a:t>Repulsion</a:t>
            </a:r>
          </a:p>
          <a:p>
            <a:pPr lvl="1" eaLnBrk="1" hangingPunct="1">
              <a:lnSpc>
                <a:spcPct val="70000"/>
              </a:lnSpc>
              <a:buFont typeface="Times" charset="0"/>
              <a:buChar char="•"/>
            </a:pPr>
            <a:endParaRPr lang="en-US" altLang="x-none">
              <a:ea typeface="ＭＳ Ｐゴシック" charset="-128"/>
            </a:endParaRPr>
          </a:p>
        </p:txBody>
      </p:sp>
      <p:pic>
        <p:nvPicPr>
          <p:cNvPr id="27651" name="Picture 1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4114800"/>
            <a:ext cx="2438400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2" name="Picture 2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6172200"/>
            <a:ext cx="2678113" cy="465138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9094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76200"/>
            <a:ext cx="8229600" cy="914400"/>
          </a:xfrm>
        </p:spPr>
        <p:txBody>
          <a:bodyPr/>
          <a:lstStyle/>
          <a:p>
            <a:pPr eaLnBrk="1" hangingPunct="1"/>
            <a:r>
              <a:rPr lang="en-US" sz="4000">
                <a:solidFill>
                  <a:schemeClr val="hlink"/>
                </a:solidFill>
                <a:ea typeface="ＭＳ Ｐゴシック" pitchFamily="-102" charset="-128"/>
                <a:cs typeface="ＭＳ Ｐゴシック" pitchFamily="-102" charset="-128"/>
              </a:rPr>
              <a:t>Outline</a:t>
            </a:r>
            <a:endParaRPr lang="en-US">
              <a:ea typeface="ＭＳ Ｐゴシック" pitchFamily="-102" charset="-128"/>
              <a:cs typeface="ＭＳ Ｐゴシック" pitchFamily="-102" charset="-128"/>
            </a:endParaRPr>
          </a:p>
        </p:txBody>
      </p:sp>
      <p:sp>
        <p:nvSpPr>
          <p:cNvPr id="134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219200"/>
            <a:ext cx="8229600" cy="4876800"/>
          </a:xfrm>
        </p:spPr>
        <p:txBody>
          <a:bodyPr/>
          <a:lstStyle/>
          <a:p>
            <a:pPr eaLnBrk="1" hangingPunct="1">
              <a:buClr>
                <a:srgbClr val="CC0000"/>
              </a:buClr>
              <a:buFont typeface="Times" pitchFamily="-102" charset="0"/>
              <a:buChar char="•"/>
            </a:pPr>
            <a:r>
              <a:rPr lang="en-US" sz="2400" dirty="0">
                <a:solidFill>
                  <a:srgbClr val="FFD10B"/>
                </a:solidFill>
                <a:ea typeface="ＭＳ Ｐゴシック" pitchFamily="-102" charset="-128"/>
                <a:cs typeface="ＭＳ Ｐゴシック" pitchFamily="-102" charset="-128"/>
              </a:rPr>
              <a:t>Classical Black Holes in General Relativity</a:t>
            </a:r>
            <a:endParaRPr lang="en-US" sz="2400" dirty="0" smtClean="0">
              <a:solidFill>
                <a:srgbClr val="FFD10B"/>
              </a:solidFill>
              <a:ea typeface="ＭＳ Ｐゴシック" pitchFamily="-102" charset="-128"/>
              <a:cs typeface="ＭＳ Ｐゴシック" pitchFamily="-102" charset="-128"/>
            </a:endParaRPr>
          </a:p>
          <a:p>
            <a:pPr eaLnBrk="1" hangingPunct="1">
              <a:buClr>
                <a:srgbClr val="CC0000"/>
              </a:buClr>
              <a:buFont typeface="Times" pitchFamily="-102" charset="0"/>
              <a:buChar char="•"/>
            </a:pPr>
            <a:r>
              <a:rPr lang="en-US" sz="2400" dirty="0" smtClean="0">
                <a:solidFill>
                  <a:srgbClr val="FFD10B"/>
                </a:solidFill>
                <a:ea typeface="ＭＳ Ｐゴシック" pitchFamily="-102" charset="-128"/>
                <a:cs typeface="ＭＳ Ｐゴシック" pitchFamily="-102" charset="-128"/>
              </a:rPr>
              <a:t>The Problems reconciling Black Holes with Quantum Mechanics </a:t>
            </a:r>
          </a:p>
          <a:p>
            <a:pPr lvl="1" eaLnBrk="1" hangingPunct="1">
              <a:buFont typeface="Times" pitchFamily="-102" charset="0"/>
              <a:buChar char="•"/>
            </a:pPr>
            <a:r>
              <a:rPr lang="en-US" sz="2000" dirty="0" smtClean="0"/>
              <a:t>Entropy &amp; the Second Law of Thermodynamics</a:t>
            </a:r>
          </a:p>
          <a:p>
            <a:pPr lvl="1" eaLnBrk="1" hangingPunct="1">
              <a:buFont typeface="Times" pitchFamily="-102" charset="0"/>
              <a:buChar char="•"/>
            </a:pPr>
            <a:r>
              <a:rPr lang="en-US" sz="2000" dirty="0" smtClean="0"/>
              <a:t>Temperature &amp; the ‘Trans-</a:t>
            </a:r>
            <a:r>
              <a:rPr lang="en-US" sz="2000" dirty="0" err="1" smtClean="0"/>
              <a:t>Planckian</a:t>
            </a:r>
            <a:r>
              <a:rPr lang="en-US" sz="2000" dirty="0" smtClean="0"/>
              <a:t> Problem’</a:t>
            </a:r>
          </a:p>
          <a:p>
            <a:pPr lvl="1" eaLnBrk="1" hangingPunct="1">
              <a:buFont typeface="Times" pitchFamily="-102" charset="0"/>
              <a:buChar char="•"/>
            </a:pPr>
            <a:r>
              <a:rPr lang="en-US" sz="2000" dirty="0" smtClean="0"/>
              <a:t>Negative </a:t>
            </a:r>
            <a:r>
              <a:rPr lang="en-US" sz="2000" dirty="0"/>
              <a:t>Heat Capacity &amp; the ‘Information Paradox</a:t>
            </a:r>
            <a:r>
              <a:rPr lang="en-US" sz="2000" dirty="0" smtClean="0"/>
              <a:t>’</a:t>
            </a:r>
          </a:p>
          <a:p>
            <a:pPr lvl="1" eaLnBrk="1" hangingPunct="1">
              <a:buFont typeface="Times" pitchFamily="-102" charset="0"/>
              <a:buChar char="•"/>
            </a:pPr>
            <a:r>
              <a:rPr lang="en-US" sz="2000" dirty="0" smtClean="0"/>
              <a:t>Update on Recent ‘Firewall’ Controversies  </a:t>
            </a:r>
          </a:p>
          <a:p>
            <a:pPr eaLnBrk="1" hangingPunct="1">
              <a:buClr>
                <a:srgbClr val="CC0000"/>
              </a:buClr>
              <a:buFont typeface="Times" pitchFamily="-102" charset="0"/>
              <a:buChar char="•"/>
            </a:pPr>
            <a:r>
              <a:rPr lang="en-US" sz="2400" dirty="0" smtClean="0">
                <a:solidFill>
                  <a:srgbClr val="FFD10B"/>
                </a:solidFill>
                <a:ea typeface="ＭＳ Ｐゴシック" pitchFamily="-102" charset="-128"/>
                <a:cs typeface="ＭＳ Ｐゴシック" pitchFamily="-102" charset="-128"/>
              </a:rPr>
              <a:t>Effective </a:t>
            </a:r>
            <a:r>
              <a:rPr lang="en-US" sz="2400" dirty="0">
                <a:solidFill>
                  <a:srgbClr val="FFD10B"/>
                </a:solidFill>
                <a:ea typeface="ＭＳ Ｐゴシック" pitchFamily="-102" charset="-128"/>
                <a:cs typeface="ＭＳ Ｐゴシック" pitchFamily="-102" charset="-128"/>
              </a:rPr>
              <a:t>Theory of Low Energy Gravity</a:t>
            </a:r>
          </a:p>
          <a:p>
            <a:pPr lvl="1" eaLnBrk="1" hangingPunct="1">
              <a:buFont typeface="Times" pitchFamily="-102" charset="0"/>
              <a:buChar char="•"/>
            </a:pPr>
            <a:r>
              <a:rPr lang="en-US" sz="2000" dirty="0">
                <a:solidFill>
                  <a:schemeClr val="tx2"/>
                </a:solidFill>
              </a:rPr>
              <a:t>New Scalar Degrees of Freedom</a:t>
            </a:r>
            <a:endParaRPr lang="en-US" sz="2000" dirty="0">
              <a:solidFill>
                <a:schemeClr val="folHlink"/>
              </a:solidFill>
            </a:endParaRPr>
          </a:p>
          <a:p>
            <a:pPr lvl="1" eaLnBrk="1" hangingPunct="1">
              <a:buFont typeface="Times" pitchFamily="-102" charset="0"/>
              <a:buChar char="•"/>
            </a:pPr>
            <a:r>
              <a:rPr lang="en-US" sz="2000" dirty="0">
                <a:solidFill>
                  <a:schemeClr val="tx2"/>
                </a:solidFill>
              </a:rPr>
              <a:t>Conformal Phase Transition</a:t>
            </a:r>
          </a:p>
          <a:p>
            <a:pPr lvl="1" eaLnBrk="1" hangingPunct="1">
              <a:buFont typeface="Times" pitchFamily="-102" charset="0"/>
              <a:buChar char="•"/>
            </a:pPr>
            <a:r>
              <a:rPr lang="en-US" sz="2000" dirty="0">
                <a:solidFill>
                  <a:schemeClr val="tx2"/>
                </a:solidFill>
              </a:rPr>
              <a:t>Near Horizon Boundary Layer</a:t>
            </a:r>
            <a:endParaRPr lang="en-US" sz="2000" dirty="0">
              <a:solidFill>
                <a:schemeClr val="folHlink"/>
              </a:solidFill>
            </a:endParaRPr>
          </a:p>
          <a:p>
            <a:pPr eaLnBrk="1" hangingPunct="1">
              <a:buClr>
                <a:srgbClr val="CC0000"/>
              </a:buClr>
              <a:buFont typeface="Times" pitchFamily="-102" charset="0"/>
              <a:buChar char="•"/>
            </a:pPr>
            <a:r>
              <a:rPr lang="en-US" sz="2400" dirty="0">
                <a:solidFill>
                  <a:srgbClr val="FFD10B"/>
                </a:solidFill>
                <a:ea typeface="ＭＳ Ｐゴシック" pitchFamily="-102" charset="-128"/>
                <a:cs typeface="ＭＳ Ｐゴシック" pitchFamily="-102" charset="-128"/>
              </a:rPr>
              <a:t>Gravitational</a:t>
            </a:r>
            <a:r>
              <a:rPr lang="en-US" sz="2400" dirty="0" smtClean="0">
                <a:solidFill>
                  <a:srgbClr val="FFD10B"/>
                </a:solidFill>
                <a:ea typeface="ＭＳ Ｐゴシック" pitchFamily="-102" charset="-128"/>
                <a:cs typeface="ＭＳ Ｐゴシック" pitchFamily="-102" charset="-128"/>
              </a:rPr>
              <a:t> Vacuum Condensate Stars</a:t>
            </a:r>
          </a:p>
          <a:p>
            <a:pPr eaLnBrk="1" hangingPunct="1">
              <a:buClr>
                <a:srgbClr val="CC0000"/>
              </a:buClr>
              <a:buFont typeface="Times" pitchFamily="-102" charset="0"/>
              <a:buChar char="•"/>
            </a:pPr>
            <a:r>
              <a:rPr lang="en-US" sz="2400" dirty="0" smtClean="0">
                <a:solidFill>
                  <a:srgbClr val="FFD10B"/>
                </a:solidFill>
                <a:ea typeface="ＭＳ Ｐゴシック" pitchFamily="-102" charset="-128"/>
                <a:cs typeface="ＭＳ Ｐゴシック" pitchFamily="-102" charset="-128"/>
              </a:rPr>
              <a:t>Astrophysical Observations and Tests</a:t>
            </a:r>
          </a:p>
          <a:p>
            <a:pPr eaLnBrk="1" hangingPunct="1">
              <a:buClr>
                <a:srgbClr val="CC0000"/>
              </a:buClr>
              <a:buFont typeface="Times" pitchFamily="-102" charset="0"/>
              <a:buChar char="•"/>
            </a:pPr>
            <a:r>
              <a:rPr lang="en-US" sz="2400" dirty="0" smtClean="0">
                <a:solidFill>
                  <a:srgbClr val="FFD10B"/>
                </a:solidFill>
                <a:ea typeface="ＭＳ Ｐゴシック" pitchFamily="-102" charset="-128"/>
                <a:cs typeface="ＭＳ Ｐゴシック" pitchFamily="-102" charset="-128"/>
              </a:rPr>
              <a:t>Possible Model for Cosmological Dark Energy, CMB </a:t>
            </a:r>
            <a:endParaRPr lang="en-US" sz="2400" dirty="0">
              <a:solidFill>
                <a:srgbClr val="FFD10B"/>
              </a:solidFill>
              <a:ea typeface="ＭＳ Ｐゴシック" pitchFamily="-102" charset="-128"/>
              <a:cs typeface="ＭＳ Ｐゴシック" pitchFamily="-102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95400" y="-533400"/>
            <a:ext cx="6743700" cy="792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1524000" y="6334780"/>
            <a:ext cx="66492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bg1">
                    <a:lumMod val="75000"/>
                  </a:schemeClr>
                </a:solidFill>
              </a:rPr>
              <a:t>Realized in Schwarzschild’s Interior Soln.! </a:t>
            </a:r>
            <a:endParaRPr lang="en-US" sz="2800" b="1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4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57200" y="152400"/>
            <a:ext cx="8229600" cy="838200"/>
          </a:xfrm>
        </p:spPr>
        <p:txBody>
          <a:bodyPr/>
          <a:lstStyle/>
          <a:p>
            <a:r>
              <a:rPr lang="en-US" altLang="x-none" sz="3600">
                <a:solidFill>
                  <a:schemeClr val="hlink"/>
                </a:solidFill>
                <a:ea typeface="ＭＳ Ｐゴシック" charset="-128"/>
              </a:rPr>
              <a:t>Static, Spherical Symmetry</a:t>
            </a:r>
          </a:p>
        </p:txBody>
      </p:sp>
      <p:sp>
        <p:nvSpPr>
          <p:cNvPr id="402435" name="Rectangle 3"/>
          <p:cNvSpPr>
            <a:spLocks noChangeArrowheads="1"/>
          </p:cNvSpPr>
          <p:nvPr/>
        </p:nvSpPr>
        <p:spPr bwMode="auto">
          <a:xfrm>
            <a:off x="304800" y="990600"/>
            <a:ext cx="8610600" cy="470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buClr>
                <a:srgbClr val="FF3300"/>
              </a:buClr>
              <a:buFont typeface="Times" pitchFamily="-84" charset="0"/>
              <a:buChar char="•"/>
              <a:defRPr/>
            </a:pPr>
            <a:r>
              <a:rPr lang="en-US" sz="2400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84" charset="0"/>
                <a:ea typeface="ＭＳ Ｐゴシック" pitchFamily="-84" charset="-128"/>
                <a:cs typeface="ＭＳ Ｐゴシック" pitchFamily="-84" charset="-128"/>
              </a:rPr>
              <a:t>  </a:t>
            </a:r>
            <a:r>
              <a:rPr lang="en-US" sz="2800" b="1" dirty="0">
                <a:solidFill>
                  <a:srgbClr val="8BEAF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84" charset="0"/>
                <a:ea typeface="ＭＳ Ｐゴシック" pitchFamily="-84" charset="-128"/>
                <a:cs typeface="ＭＳ Ｐゴシック" pitchFamily="-84" charset="-128"/>
              </a:rPr>
              <a:t>2 Metric </a:t>
            </a:r>
            <a:r>
              <a:rPr lang="en-US" sz="2800" b="1" dirty="0" err="1">
                <a:solidFill>
                  <a:srgbClr val="8BEAF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84" charset="0"/>
                <a:ea typeface="ＭＳ Ｐゴシック" pitchFamily="-84" charset="-128"/>
                <a:cs typeface="ＭＳ Ｐゴシック" pitchFamily="-84" charset="-128"/>
              </a:rPr>
              <a:t>Fns</a:t>
            </a:r>
            <a:r>
              <a:rPr lang="en-US" sz="2800" b="1" dirty="0">
                <a:solidFill>
                  <a:srgbClr val="8BEAF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84" charset="0"/>
                <a:ea typeface="ＭＳ Ｐゴシック" pitchFamily="-84" charset="-128"/>
                <a:cs typeface="ＭＳ Ｐゴシック" pitchFamily="-84" charset="-128"/>
              </a:rPr>
              <a:t>. </a:t>
            </a:r>
            <a:endParaRPr lang="en-US" sz="2800" dirty="0">
              <a:solidFill>
                <a:schemeClr val="accent5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itchFamily="-84" charset="0"/>
              <a:ea typeface="ＭＳ Ｐゴシック" pitchFamily="-84" charset="-128"/>
              <a:cs typeface="ＭＳ Ｐゴシック" pitchFamily="-84" charset="-128"/>
            </a:endParaRPr>
          </a:p>
          <a:p>
            <a:pPr eaLnBrk="1" hangingPunct="1">
              <a:buClr>
                <a:srgbClr val="FF3300"/>
              </a:buClr>
              <a:defRPr/>
            </a:pPr>
            <a:r>
              <a:rPr lang="en-US" sz="2800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84" charset="0"/>
                <a:ea typeface="ＭＳ Ｐゴシック" pitchFamily="-84" charset="-128"/>
                <a:cs typeface="ＭＳ Ｐゴシック" pitchFamily="-84" charset="-128"/>
              </a:rPr>
              <a:t>                                                      </a:t>
            </a:r>
            <a:r>
              <a:rPr lang="en-US" sz="28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84" charset="0"/>
                <a:ea typeface="ＭＳ Ｐゴシック" pitchFamily="-84" charset="-128"/>
                <a:cs typeface="ＭＳ Ｐゴシック" pitchFamily="-84" charset="-128"/>
              </a:rPr>
              <a:t>  </a:t>
            </a:r>
            <a:r>
              <a:rPr lang="en-US" sz="24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gdings"/>
                <a:ea typeface="Wingdings"/>
                <a:cs typeface="Wingdings"/>
                <a:sym typeface="Wingdings"/>
              </a:rPr>
              <a:t></a:t>
            </a:r>
            <a:r>
              <a:rPr lang="en-US" sz="2800" b="1" dirty="0" err="1">
                <a:solidFill>
                  <a:srgbClr val="8BEAF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84" charset="0"/>
                <a:ea typeface="ＭＳ Ｐゴシック" pitchFamily="-84" charset="-128"/>
                <a:cs typeface="ＭＳ Ｐゴシック" pitchFamily="-84" charset="-128"/>
              </a:rPr>
              <a:t>Misner</a:t>
            </a:r>
            <a:r>
              <a:rPr lang="en-US" sz="2800" b="1" dirty="0">
                <a:solidFill>
                  <a:srgbClr val="8BEAF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84" charset="0"/>
                <a:ea typeface="ＭＳ Ｐゴシック" pitchFamily="-84" charset="-128"/>
                <a:cs typeface="ＭＳ Ｐゴシック" pitchFamily="-84" charset="-128"/>
              </a:rPr>
              <a:t>-Sharp Mass</a:t>
            </a:r>
          </a:p>
          <a:p>
            <a:pPr eaLnBrk="1" hangingPunct="1">
              <a:buClr>
                <a:srgbClr val="FF3300"/>
              </a:buClr>
              <a:defRPr/>
            </a:pPr>
            <a:endParaRPr lang="en-US" sz="2800" baseline="-25000" dirty="0">
              <a:solidFill>
                <a:schemeClr val="accent5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itchFamily="-84" charset="0"/>
              <a:ea typeface="ＭＳ Ｐゴシック" pitchFamily="-84" charset="-128"/>
              <a:cs typeface="ＭＳ Ｐゴシック" pitchFamily="-84" charset="-128"/>
              <a:sym typeface="Symbol" pitchFamily="-84" charset="2"/>
            </a:endParaRPr>
          </a:p>
          <a:p>
            <a:pPr eaLnBrk="1" hangingPunct="1">
              <a:buClr>
                <a:srgbClr val="FF3300"/>
              </a:buClr>
              <a:defRPr/>
            </a:pPr>
            <a:endParaRPr lang="en-US" sz="2400" baseline="-25000" dirty="0">
              <a:solidFill>
                <a:schemeClr val="accent5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itchFamily="-84" charset="0"/>
              <a:ea typeface="ＭＳ Ｐゴシック" pitchFamily="-84" charset="-128"/>
              <a:cs typeface="ＭＳ Ｐゴシック" pitchFamily="-84" charset="-128"/>
              <a:sym typeface="Symbol" pitchFamily="-84" charset="2"/>
            </a:endParaRPr>
          </a:p>
          <a:p>
            <a:pPr eaLnBrk="1" hangingPunct="1">
              <a:buClr>
                <a:srgbClr val="FF3300"/>
              </a:buClr>
              <a:buFont typeface="Times" pitchFamily="-84" charset="0"/>
              <a:buChar char="•"/>
              <a:defRPr/>
            </a:pPr>
            <a:endParaRPr lang="en-US" sz="2400" baseline="-25000" dirty="0">
              <a:solidFill>
                <a:schemeClr val="accent5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itchFamily="-84" charset="0"/>
              <a:ea typeface="ＭＳ Ｐゴシック" pitchFamily="-84" charset="-128"/>
              <a:cs typeface="ＭＳ Ｐゴシック" pitchFamily="-84" charset="-128"/>
              <a:sym typeface="Symbol" pitchFamily="-84" charset="2"/>
            </a:endParaRPr>
          </a:p>
          <a:p>
            <a:pPr eaLnBrk="1" hangingPunct="1">
              <a:lnSpc>
                <a:spcPct val="80000"/>
              </a:lnSpc>
              <a:buClr>
                <a:srgbClr val="FF3300"/>
              </a:buClr>
              <a:buFont typeface="Times" pitchFamily="-84" charset="0"/>
              <a:buChar char="•"/>
              <a:defRPr/>
            </a:pPr>
            <a:r>
              <a:rPr lang="en-US" sz="2800" b="1" dirty="0">
                <a:solidFill>
                  <a:srgbClr val="8BEAF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84" charset="0"/>
                <a:ea typeface="ＭＳ Ｐゴシック" pitchFamily="-84" charset="-128"/>
                <a:cs typeface="ＭＳ Ｐゴシック" pitchFamily="-84" charset="-128"/>
              </a:rPr>
              <a:t> 3 Stress Tensor </a:t>
            </a:r>
            <a:r>
              <a:rPr lang="en-US" sz="2800" b="1" dirty="0" err="1">
                <a:solidFill>
                  <a:srgbClr val="8BEAF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84" charset="0"/>
                <a:ea typeface="ＭＳ Ｐゴシック" pitchFamily="-84" charset="-128"/>
                <a:cs typeface="ＭＳ Ｐゴシック" pitchFamily="-84" charset="-128"/>
              </a:rPr>
              <a:t>Fns</a:t>
            </a:r>
            <a:r>
              <a:rPr lang="en-US" sz="2800" b="1" dirty="0">
                <a:solidFill>
                  <a:srgbClr val="8BEAF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84" charset="0"/>
                <a:ea typeface="ＭＳ Ｐゴシック" pitchFamily="-84" charset="-128"/>
                <a:cs typeface="ＭＳ Ｐゴシック" pitchFamily="-84" charset="-128"/>
              </a:rPr>
              <a:t>.</a:t>
            </a:r>
          </a:p>
          <a:p>
            <a:pPr eaLnBrk="1" hangingPunct="1">
              <a:lnSpc>
                <a:spcPct val="80000"/>
              </a:lnSpc>
              <a:buClr>
                <a:srgbClr val="FF3300"/>
              </a:buClr>
              <a:buFont typeface="Times" pitchFamily="-84" charset="0"/>
              <a:buChar char="•"/>
              <a:defRPr/>
            </a:pPr>
            <a:endParaRPr lang="en-US" sz="2800" b="1" dirty="0">
              <a:solidFill>
                <a:srgbClr val="8BEAFD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itchFamily="-84" charset="0"/>
              <a:ea typeface="ＭＳ Ｐゴシック" pitchFamily="-84" charset="-128"/>
              <a:cs typeface="ＭＳ Ｐゴシック" pitchFamily="-84" charset="-128"/>
            </a:endParaRPr>
          </a:p>
          <a:p>
            <a:pPr eaLnBrk="1" hangingPunct="1">
              <a:lnSpc>
                <a:spcPct val="80000"/>
              </a:lnSpc>
              <a:buClr>
                <a:srgbClr val="FF3300"/>
              </a:buClr>
              <a:defRPr/>
            </a:pPr>
            <a:endParaRPr lang="en-US" sz="2800" baseline="-25000" dirty="0">
              <a:solidFill>
                <a:schemeClr val="accent5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itchFamily="-84" charset="0"/>
              <a:ea typeface="ＭＳ Ｐゴシック" pitchFamily="-84" charset="-128"/>
              <a:cs typeface="ＭＳ Ｐゴシック" pitchFamily="-84" charset="-128"/>
              <a:sym typeface="Symbol" pitchFamily="-84" charset="2"/>
            </a:endParaRPr>
          </a:p>
          <a:p>
            <a:pPr eaLnBrk="1" hangingPunct="1">
              <a:lnSpc>
                <a:spcPct val="120000"/>
              </a:lnSpc>
              <a:buClr>
                <a:srgbClr val="FF3300"/>
              </a:buClr>
              <a:buFont typeface="Times" pitchFamily="-84" charset="0"/>
              <a:buChar char="•"/>
              <a:defRPr/>
            </a:pPr>
            <a:r>
              <a:rPr lang="en-US" sz="2400" baseline="-25000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84" charset="0"/>
                <a:ea typeface="ＭＳ Ｐゴシック" pitchFamily="-84" charset="-128"/>
                <a:cs typeface="ＭＳ Ｐゴシック" pitchFamily="-84" charset="-128"/>
                <a:sym typeface="Symbol" pitchFamily="-84" charset="2"/>
              </a:rPr>
              <a:t> </a:t>
            </a:r>
            <a:r>
              <a:rPr lang="en-US" sz="2800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84" charset="0"/>
                <a:ea typeface="ＭＳ Ｐゴシック" pitchFamily="-84" charset="-128"/>
                <a:cs typeface="ＭＳ Ｐゴシック" pitchFamily="-84" charset="-128"/>
                <a:sym typeface="Symbol" pitchFamily="-84" charset="2"/>
              </a:rPr>
              <a:t> </a:t>
            </a:r>
            <a:r>
              <a:rPr lang="en-US" sz="2800" b="1" dirty="0">
                <a:solidFill>
                  <a:srgbClr val="8BEAF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84" charset="0"/>
                <a:ea typeface="ＭＳ Ｐゴシック" pitchFamily="-84" charset="-128"/>
                <a:cs typeface="ＭＳ Ｐゴシック" pitchFamily="-84" charset="-128"/>
                <a:sym typeface="Symbol" pitchFamily="-84" charset="2"/>
              </a:rPr>
              <a:t>2 Einstein </a:t>
            </a:r>
            <a:r>
              <a:rPr lang="en-US" sz="2800" b="1" dirty="0" err="1">
                <a:solidFill>
                  <a:srgbClr val="8BEAF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84" charset="0"/>
                <a:ea typeface="ＭＳ Ｐゴシック" pitchFamily="-84" charset="-128"/>
                <a:cs typeface="ＭＳ Ｐゴシック" pitchFamily="-84" charset="-128"/>
                <a:sym typeface="Symbol" pitchFamily="-84" charset="2"/>
              </a:rPr>
              <a:t>Eqs</a:t>
            </a:r>
            <a:r>
              <a:rPr lang="en-US" sz="2800" b="1" dirty="0">
                <a:solidFill>
                  <a:srgbClr val="8BEAF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84" charset="0"/>
                <a:ea typeface="ＭＳ Ｐゴシック" pitchFamily="-84" charset="-128"/>
                <a:cs typeface="ＭＳ Ｐゴシック" pitchFamily="-84" charset="-128"/>
                <a:sym typeface="Symbol" pitchFamily="-84" charset="2"/>
              </a:rPr>
              <a:t>. </a:t>
            </a:r>
            <a:r>
              <a:rPr lang="en-US" sz="2400" b="1" baseline="-25000" dirty="0">
                <a:solidFill>
                  <a:srgbClr val="8BEAF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84" charset="0"/>
                <a:ea typeface="ＭＳ Ｐゴシック" pitchFamily="-84" charset="-128"/>
                <a:cs typeface="ＭＳ Ｐゴシック" pitchFamily="-84" charset="-128"/>
                <a:sym typeface="Symbol" pitchFamily="-84" charset="2"/>
              </a:rPr>
              <a:t> </a:t>
            </a:r>
            <a:r>
              <a:rPr lang="en-US" sz="2400" baseline="-25000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84" charset="0"/>
                <a:ea typeface="ＭＳ Ｐゴシック" pitchFamily="-84" charset="-128"/>
                <a:cs typeface="ＭＳ Ｐゴシック" pitchFamily="-84" charset="-128"/>
                <a:sym typeface="Symbol" pitchFamily="-84" charset="2"/>
              </a:rPr>
              <a:t>			</a:t>
            </a:r>
            <a:r>
              <a:rPr lang="en-US" sz="2400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84" charset="0"/>
                <a:ea typeface="ＭＳ Ｐゴシック" pitchFamily="-84" charset="-128"/>
                <a:cs typeface="ＭＳ Ｐゴシック" pitchFamily="-84" charset="-128"/>
                <a:sym typeface="Symbol" pitchFamily="-84" charset="2"/>
              </a:rPr>
              <a:t>          </a:t>
            </a:r>
            <a:endParaRPr lang="en-US" sz="2800" u="sng" dirty="0">
              <a:solidFill>
                <a:srgbClr val="8BEAFD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itchFamily="-84" charset="0"/>
              <a:ea typeface="ＭＳ Ｐゴシック" pitchFamily="-84" charset="-128"/>
              <a:cs typeface="ＭＳ Ｐゴシック" pitchFamily="-84" charset="-128"/>
              <a:sym typeface="Symbol" pitchFamily="-84" charset="2"/>
            </a:endParaRPr>
          </a:p>
          <a:p>
            <a:pPr eaLnBrk="1" hangingPunct="1">
              <a:buClr>
                <a:srgbClr val="FF3300"/>
              </a:buClr>
              <a:buFont typeface="Times" pitchFamily="-84" charset="0"/>
              <a:buChar char="•"/>
              <a:defRPr/>
            </a:pPr>
            <a:endParaRPr lang="en-US" sz="2400" dirty="0">
              <a:solidFill>
                <a:srgbClr val="8BEAFD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itchFamily="-84" charset="0"/>
              <a:ea typeface="ＭＳ Ｐゴシック" pitchFamily="-84" charset="-128"/>
              <a:cs typeface="ＭＳ Ｐゴシック" pitchFamily="-84" charset="-128"/>
              <a:sym typeface="Symbol" pitchFamily="-84" charset="2"/>
            </a:endParaRPr>
          </a:p>
          <a:p>
            <a:pPr eaLnBrk="1" hangingPunct="1">
              <a:buClr>
                <a:srgbClr val="FF3300"/>
              </a:buClr>
              <a:buFont typeface="Times" pitchFamily="-84" charset="0"/>
              <a:buChar char="•"/>
              <a:defRPr/>
            </a:pPr>
            <a:endParaRPr lang="en-US" sz="2400" dirty="0">
              <a:solidFill>
                <a:srgbClr val="8BEAFD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itchFamily="-84" charset="0"/>
              <a:ea typeface="ＭＳ Ｐゴシック" pitchFamily="-84" charset="-128"/>
              <a:cs typeface="ＭＳ Ｐゴシック" pitchFamily="-84" charset="-128"/>
              <a:sym typeface="Symbol" pitchFamily="-84" charset="2"/>
            </a:endParaRPr>
          </a:p>
          <a:p>
            <a:pPr eaLnBrk="1" hangingPunct="1">
              <a:buClr>
                <a:srgbClr val="FF3300"/>
              </a:buClr>
              <a:buFont typeface="Times" pitchFamily="-84" charset="0"/>
              <a:buChar char="•"/>
              <a:defRPr/>
            </a:pPr>
            <a:endParaRPr lang="en-US" sz="2400" dirty="0">
              <a:solidFill>
                <a:srgbClr val="8BEAFD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itchFamily="-84" charset="0"/>
              <a:ea typeface="ＭＳ Ｐゴシック" pitchFamily="-84" charset="-128"/>
              <a:cs typeface="ＭＳ Ｐゴシック" pitchFamily="-84" charset="-128"/>
              <a:sym typeface="Symbol" pitchFamily="-84" charset="2"/>
            </a:endParaRPr>
          </a:p>
          <a:p>
            <a:pPr eaLnBrk="1" hangingPunct="1">
              <a:buClr>
                <a:srgbClr val="FF3300"/>
              </a:buClr>
              <a:buFont typeface="Times" pitchFamily="-84" charset="0"/>
              <a:buChar char="•"/>
              <a:defRPr/>
            </a:pPr>
            <a:r>
              <a:rPr lang="en-US" sz="2400" dirty="0">
                <a:solidFill>
                  <a:srgbClr val="8BEAF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84" charset="0"/>
                <a:ea typeface="ＭＳ Ｐゴシック" pitchFamily="-84" charset="-128"/>
                <a:cs typeface="ＭＳ Ｐゴシック" pitchFamily="-84" charset="-128"/>
                <a:sym typeface="Symbol" pitchFamily="-84" charset="2"/>
              </a:rPr>
              <a:t>  </a:t>
            </a:r>
            <a:r>
              <a:rPr lang="en-US" sz="2800" b="1" dirty="0">
                <a:solidFill>
                  <a:srgbClr val="8BEAF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84" charset="0"/>
                <a:ea typeface="ＭＳ Ｐゴシック" pitchFamily="-84" charset="-128"/>
                <a:cs typeface="ＭＳ Ｐゴシック" pitchFamily="-84" charset="-128"/>
                <a:sym typeface="Symbol" pitchFamily="-84" charset="2"/>
              </a:rPr>
              <a:t>1 Conservation Eq.</a:t>
            </a:r>
            <a:endParaRPr lang="en-US" sz="2400" baseline="-25000" dirty="0">
              <a:solidFill>
                <a:srgbClr val="FFE70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itchFamily="-84" charset="0"/>
              <a:ea typeface="ＭＳ Ｐゴシック" pitchFamily="-84" charset="-128"/>
              <a:cs typeface="ＭＳ Ｐゴシック" pitchFamily="-84" charset="-128"/>
              <a:sym typeface="Symbol" pitchFamily="-84" charset="2"/>
            </a:endParaRPr>
          </a:p>
        </p:txBody>
      </p:sp>
      <p:graphicFrame>
        <p:nvGraphicFramePr>
          <p:cNvPr id="29699" name="Object 1"/>
          <p:cNvGraphicFramePr>
            <a:graphicFrameLocks noChangeAspect="1"/>
          </p:cNvGraphicFramePr>
          <p:nvPr/>
        </p:nvGraphicFramePr>
        <p:xfrm>
          <a:off x="3670300" y="3162300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8799" name="Equation" r:id="rId4" imgW="114300" imgH="165100" progId="Equation.3">
                  <p:embed/>
                </p:oleObj>
              </mc:Choice>
              <mc:Fallback>
                <p:oleObj name="Equation" r:id="rId4" imgW="114300" imgH="165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70300" y="3162300"/>
                        <a:ext cx="114300" cy="165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9700" name="Picture 9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4267200"/>
            <a:ext cx="3883025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1" name="Picture 10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5638800"/>
            <a:ext cx="7154863" cy="93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2" name="Picture 13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4191000"/>
            <a:ext cx="2438400" cy="92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3" name="Picture 16" descr="latex-image-1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2316163"/>
            <a:ext cx="4724400" cy="183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4" name="Picture 17" descr="latex-image-1.pd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447800"/>
            <a:ext cx="4572000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7038167"/>
      </p:ext>
    </p:extLst>
  </p:cSld>
  <p:clrMapOvr>
    <a:masterClrMapping/>
  </p:clrMapOvr>
  <p:transition>
    <p:blinds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4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81000" y="0"/>
            <a:ext cx="8229600" cy="838200"/>
          </a:xfrm>
        </p:spPr>
        <p:txBody>
          <a:bodyPr/>
          <a:lstStyle/>
          <a:p>
            <a:r>
              <a:rPr lang="en-US" altLang="x-none" sz="3600">
                <a:solidFill>
                  <a:schemeClr val="hlink"/>
                </a:solidFill>
                <a:ea typeface="ＭＳ Ｐゴシック" charset="-128"/>
              </a:rPr>
              <a:t>Schwarzschild Interior Solution (1916)</a:t>
            </a:r>
          </a:p>
        </p:txBody>
      </p:sp>
      <p:sp>
        <p:nvSpPr>
          <p:cNvPr id="402435" name="Rectangle 3"/>
          <p:cNvSpPr>
            <a:spLocks noChangeArrowheads="1"/>
          </p:cNvSpPr>
          <p:nvPr/>
        </p:nvSpPr>
        <p:spPr bwMode="auto">
          <a:xfrm>
            <a:off x="152400" y="750888"/>
            <a:ext cx="8991600" cy="606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54" tIns="45678" rIns="91354" bIns="45678">
            <a:spAutoFit/>
          </a:bodyPr>
          <a:lstStyle>
            <a:lvl1pPr>
              <a:defRPr sz="32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9pPr>
          </a:lstStyle>
          <a:p>
            <a:pPr eaLnBrk="1" hangingPunct="1">
              <a:buClr>
                <a:srgbClr val="FF3300"/>
              </a:buClr>
              <a:buFont typeface="Times" charset="0"/>
              <a:buChar char="•"/>
            </a:pPr>
            <a:r>
              <a:rPr lang="en-US" altLang="x-none" sz="2400">
                <a:solidFill>
                  <a:srgbClr val="CCDFEE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</a:t>
            </a:r>
            <a:r>
              <a:rPr lang="en-US" altLang="x-none" sz="2800" b="1">
                <a:solidFill>
                  <a:srgbClr val="8BEAFD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Constant Density</a:t>
            </a:r>
          </a:p>
          <a:p>
            <a:pPr eaLnBrk="1" hangingPunct="1">
              <a:buClr>
                <a:srgbClr val="FF3300"/>
              </a:buClr>
            </a:pPr>
            <a:endParaRPr lang="en-US" altLang="x-none" sz="2800">
              <a:solidFill>
                <a:srgbClr val="EEF4F9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1" hangingPunct="1">
              <a:spcBef>
                <a:spcPts val="1200"/>
              </a:spcBef>
              <a:buClr>
                <a:srgbClr val="FF3300"/>
              </a:buClr>
            </a:pPr>
            <a:r>
              <a:rPr lang="en-US" altLang="x-none" sz="2800">
                <a:solidFill>
                  <a:srgbClr val="EEF4F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 </a:t>
            </a:r>
            <a:endParaRPr lang="en-US" altLang="x-none" sz="2400" baseline="-25000">
              <a:solidFill>
                <a:srgbClr val="EEF4F9"/>
              </a:solidFill>
              <a:effectLst>
                <a:outerShdw blurRad="38100" dist="38100" dir="2700000" algn="tl">
                  <a:srgbClr val="000000"/>
                </a:outerShdw>
              </a:effectLst>
              <a:sym typeface="Symbol" charset="2"/>
            </a:endParaRPr>
          </a:p>
          <a:p>
            <a:pPr eaLnBrk="1" hangingPunct="1">
              <a:buClr>
                <a:srgbClr val="FF3300"/>
              </a:buClr>
            </a:pPr>
            <a:endParaRPr lang="en-US" altLang="x-none" sz="2400" baseline="-25000">
              <a:solidFill>
                <a:srgbClr val="EEF4F9"/>
              </a:solidFill>
              <a:effectLst>
                <a:outerShdw blurRad="38100" dist="38100" dir="2700000" algn="tl">
                  <a:srgbClr val="000000"/>
                </a:outerShdw>
              </a:effectLst>
              <a:sym typeface="Symbol" charset="2"/>
            </a:endParaRPr>
          </a:p>
          <a:p>
            <a:pPr eaLnBrk="1" hangingPunct="1">
              <a:lnSpc>
                <a:spcPct val="80000"/>
              </a:lnSpc>
              <a:buClr>
                <a:srgbClr val="FF3300"/>
              </a:buClr>
              <a:buFont typeface="Times" charset="0"/>
              <a:buChar char="•"/>
            </a:pPr>
            <a:r>
              <a:rPr lang="en-US" altLang="x-none" sz="2400" baseline="-25000">
                <a:solidFill>
                  <a:srgbClr val="EEF4F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charset="2"/>
              </a:rPr>
              <a:t>  </a:t>
            </a:r>
            <a:r>
              <a:rPr lang="en-US" altLang="x-none" b="1">
                <a:solidFill>
                  <a:srgbClr val="8BEAF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charset="2"/>
              </a:rPr>
              <a:t>Pressure</a:t>
            </a:r>
          </a:p>
          <a:p>
            <a:pPr eaLnBrk="1" hangingPunct="1">
              <a:lnSpc>
                <a:spcPct val="80000"/>
              </a:lnSpc>
              <a:buClr>
                <a:srgbClr val="FF3300"/>
              </a:buClr>
              <a:buFont typeface="Times" charset="0"/>
              <a:buChar char="•"/>
            </a:pPr>
            <a:endParaRPr lang="en-US" altLang="x-none" b="1">
              <a:solidFill>
                <a:srgbClr val="8BEAFD"/>
              </a:solidFill>
              <a:effectLst>
                <a:outerShdw blurRad="38100" dist="38100" dir="2700000" algn="tl">
                  <a:srgbClr val="000000"/>
                </a:outerShdw>
              </a:effectLst>
              <a:sym typeface="Symbol" charset="2"/>
            </a:endParaRPr>
          </a:p>
          <a:p>
            <a:pPr eaLnBrk="1" hangingPunct="1">
              <a:lnSpc>
                <a:spcPct val="80000"/>
              </a:lnSpc>
              <a:buClr>
                <a:srgbClr val="FF3300"/>
              </a:buClr>
              <a:buFont typeface="Times" charset="0"/>
              <a:buChar char="•"/>
            </a:pPr>
            <a:endParaRPr lang="en-US" altLang="x-none" b="1">
              <a:solidFill>
                <a:srgbClr val="8BEAFD"/>
              </a:solidFill>
              <a:effectLst>
                <a:outerShdw blurRad="38100" dist="38100" dir="2700000" algn="tl">
                  <a:srgbClr val="000000"/>
                </a:outerShdw>
              </a:effectLst>
              <a:sym typeface="Symbol" charset="2"/>
            </a:endParaRPr>
          </a:p>
          <a:p>
            <a:pPr eaLnBrk="1" hangingPunct="1">
              <a:buClr>
                <a:srgbClr val="FF3300"/>
              </a:buClr>
              <a:buFont typeface="Times" charset="0"/>
              <a:buChar char="•"/>
            </a:pPr>
            <a:endParaRPr lang="en-US" altLang="x-none" baseline="-25000">
              <a:solidFill>
                <a:srgbClr val="EEF4F9"/>
              </a:solidFill>
              <a:effectLst>
                <a:outerShdw blurRad="38100" dist="38100" dir="2700000" algn="tl">
                  <a:srgbClr val="000000"/>
                </a:outerShdw>
              </a:effectLst>
              <a:sym typeface="Symbol" charset="2"/>
            </a:endParaRPr>
          </a:p>
          <a:p>
            <a:pPr eaLnBrk="1" hangingPunct="1">
              <a:buClr>
                <a:srgbClr val="FF3300"/>
              </a:buClr>
            </a:pPr>
            <a:endParaRPr lang="en-US" altLang="x-none" baseline="-25000">
              <a:solidFill>
                <a:srgbClr val="EEF4F9"/>
              </a:solidFill>
              <a:effectLst>
                <a:outerShdw blurRad="38100" dist="38100" dir="2700000" algn="tl">
                  <a:srgbClr val="000000"/>
                </a:outerShdw>
              </a:effectLst>
              <a:sym typeface="Symbol" charset="2"/>
            </a:endParaRPr>
          </a:p>
          <a:p>
            <a:pPr eaLnBrk="1" hangingPunct="1">
              <a:lnSpc>
                <a:spcPct val="120000"/>
              </a:lnSpc>
              <a:spcBef>
                <a:spcPts val="600"/>
              </a:spcBef>
              <a:buClr>
                <a:srgbClr val="FF3300"/>
              </a:buClr>
              <a:buFont typeface="Times" charset="0"/>
              <a:buChar char="•"/>
            </a:pPr>
            <a:r>
              <a:rPr lang="en-US" altLang="x-none" sz="2400" baseline="-25000">
                <a:solidFill>
                  <a:srgbClr val="EEF4F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charset="2"/>
              </a:rPr>
              <a:t> </a:t>
            </a:r>
            <a:r>
              <a:rPr lang="en-US" altLang="x-none" sz="2800">
                <a:solidFill>
                  <a:srgbClr val="EEF4F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charset="2"/>
              </a:rPr>
              <a:t> </a:t>
            </a:r>
            <a:r>
              <a:rPr lang="en-US" altLang="x-none" sz="2800" b="1">
                <a:solidFill>
                  <a:srgbClr val="8BEAF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charset="2"/>
              </a:rPr>
              <a:t>Diverges at </a:t>
            </a:r>
            <a:r>
              <a:rPr lang="en-US" altLang="x-none" sz="2400" b="1" baseline="-25000">
                <a:solidFill>
                  <a:srgbClr val="8BEAF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charset="2"/>
              </a:rPr>
              <a:t> </a:t>
            </a:r>
            <a:r>
              <a:rPr lang="en-US" altLang="x-none" sz="2400" baseline="-25000">
                <a:solidFill>
                  <a:srgbClr val="EEF4F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charset="2"/>
              </a:rPr>
              <a:t>			</a:t>
            </a:r>
            <a:r>
              <a:rPr lang="en-US" altLang="x-none" sz="2400">
                <a:solidFill>
                  <a:srgbClr val="EEF4F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charset="2"/>
              </a:rPr>
              <a:t>           </a:t>
            </a:r>
            <a:r>
              <a:rPr lang="en-US" altLang="x-none" sz="2800" u="sng">
                <a:solidFill>
                  <a:srgbClr val="8BEAF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charset="2"/>
              </a:rPr>
              <a:t>iff</a:t>
            </a:r>
          </a:p>
          <a:p>
            <a:pPr eaLnBrk="1" hangingPunct="1">
              <a:buClr>
                <a:srgbClr val="FF3300"/>
              </a:buClr>
              <a:buFont typeface="Times" charset="0"/>
              <a:buChar char="•"/>
            </a:pPr>
            <a:endParaRPr lang="en-US" altLang="x-none" sz="2400">
              <a:solidFill>
                <a:srgbClr val="8BEAFD"/>
              </a:solidFill>
              <a:effectLst>
                <a:outerShdw blurRad="38100" dist="38100" dir="2700000" algn="tl">
                  <a:srgbClr val="000000"/>
                </a:outerShdw>
              </a:effectLst>
              <a:sym typeface="Symbol" charset="2"/>
            </a:endParaRPr>
          </a:p>
          <a:p>
            <a:pPr eaLnBrk="1" hangingPunct="1">
              <a:spcBef>
                <a:spcPts val="1200"/>
              </a:spcBef>
              <a:buClr>
                <a:srgbClr val="FF3300"/>
              </a:buClr>
              <a:buFont typeface="Times" charset="0"/>
              <a:buChar char="•"/>
            </a:pPr>
            <a:r>
              <a:rPr lang="en-US" altLang="x-none" sz="2400">
                <a:solidFill>
                  <a:srgbClr val="8BEAF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charset="2"/>
              </a:rPr>
              <a:t>                                                                               </a:t>
            </a:r>
            <a:r>
              <a:rPr lang="en-US" altLang="x-none">
                <a:solidFill>
                  <a:srgbClr val="FDD43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charset="2"/>
              </a:rPr>
              <a:t>≥ 0 </a:t>
            </a:r>
          </a:p>
          <a:p>
            <a:pPr eaLnBrk="1" hangingPunct="1">
              <a:spcBef>
                <a:spcPts val="1200"/>
              </a:spcBef>
              <a:buClr>
                <a:srgbClr val="FF3300"/>
              </a:buClr>
            </a:pPr>
            <a:r>
              <a:rPr lang="en-US" altLang="x-none" sz="2400" b="1">
                <a:solidFill>
                  <a:srgbClr val="FDD43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charset="2"/>
              </a:rPr>
              <a:t>		      </a:t>
            </a:r>
            <a:r>
              <a:rPr lang="en-US" altLang="x-none" sz="2400" b="1">
                <a:solidFill>
                  <a:srgbClr val="8BEAF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charset="2"/>
              </a:rPr>
              <a:t>V</a:t>
            </a:r>
            <a:r>
              <a:rPr lang="en-US" altLang="x-none" sz="2800" b="1">
                <a:solidFill>
                  <a:srgbClr val="8BEAF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charset="2"/>
              </a:rPr>
              <a:t>anishes </a:t>
            </a:r>
            <a:r>
              <a:rPr lang="en-US" altLang="x-none" sz="2800" b="1" u="sng">
                <a:solidFill>
                  <a:srgbClr val="8BEAF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charset="2"/>
              </a:rPr>
              <a:t>only</a:t>
            </a:r>
            <a:r>
              <a:rPr lang="en-US" altLang="x-none" sz="2800">
                <a:solidFill>
                  <a:srgbClr val="8BEAF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charset="2"/>
              </a:rPr>
              <a:t> </a:t>
            </a:r>
            <a:r>
              <a:rPr lang="en-US" altLang="x-none" sz="2800" b="1">
                <a:solidFill>
                  <a:srgbClr val="8BEAF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charset="2"/>
              </a:rPr>
              <a:t>at same </a:t>
            </a:r>
            <a:r>
              <a:rPr lang="en-US" altLang="x-none" sz="2800">
                <a:solidFill>
                  <a:srgbClr val="FFE70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charset="2"/>
              </a:rPr>
              <a:t>R</a:t>
            </a:r>
            <a:r>
              <a:rPr lang="en-US" altLang="x-none" sz="2800" baseline="-25000">
                <a:solidFill>
                  <a:srgbClr val="FFE70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charset="2"/>
              </a:rPr>
              <a:t>0</a:t>
            </a:r>
            <a:endParaRPr lang="en-US" altLang="x-none" sz="2400">
              <a:solidFill>
                <a:srgbClr val="8BEAFD"/>
              </a:solidFill>
              <a:effectLst>
                <a:outerShdw blurRad="38100" dist="38100" dir="2700000" algn="tl">
                  <a:srgbClr val="000000"/>
                </a:outerShdw>
              </a:effectLst>
              <a:sym typeface="Symbol" charset="2"/>
            </a:endParaRPr>
          </a:p>
          <a:p>
            <a:pPr eaLnBrk="1" hangingPunct="1">
              <a:buClr>
                <a:srgbClr val="FF3300"/>
              </a:buClr>
            </a:pPr>
            <a:endParaRPr lang="en-US" altLang="x-none" sz="2400" baseline="-25000">
              <a:solidFill>
                <a:srgbClr val="FFE702"/>
              </a:solidFill>
              <a:effectLst>
                <a:outerShdw blurRad="38100" dist="38100" dir="2700000" algn="tl">
                  <a:srgbClr val="000000"/>
                </a:outerShdw>
              </a:effectLst>
              <a:sym typeface="Symbol" charset="2"/>
            </a:endParaRPr>
          </a:p>
        </p:txBody>
      </p:sp>
      <p:graphicFrame>
        <p:nvGraphicFramePr>
          <p:cNvPr id="47107" name="Object 1"/>
          <p:cNvGraphicFramePr>
            <a:graphicFrameLocks noChangeAspect="1"/>
          </p:cNvGraphicFramePr>
          <p:nvPr/>
        </p:nvGraphicFramePr>
        <p:xfrm>
          <a:off x="3670300" y="3162300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0063" name="Equation" r:id="rId4" imgW="114300" imgH="165100" progId="Equation.3">
                  <p:embed/>
                </p:oleObj>
              </mc:Choice>
              <mc:Fallback>
                <p:oleObj name="Equation" r:id="rId4" imgW="114300" imgH="165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70300" y="3162300"/>
                        <a:ext cx="114300" cy="165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7108" name="Picture 3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762000"/>
            <a:ext cx="40386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9" name="Picture 4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3124200"/>
            <a:ext cx="5994400" cy="10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0" name="Picture 6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4343400"/>
            <a:ext cx="3027363" cy="838200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111" name="Picture 7" descr="latex-image-1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4419600"/>
            <a:ext cx="2476500" cy="685800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112" name="Picture 5" descr="latex-image-1.pd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5334000"/>
            <a:ext cx="5791200" cy="68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3" name="Picture 1" descr="latex-image-1.pdf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133600"/>
            <a:ext cx="1295400" cy="29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4" name="Picture 2" descr="latex-image-1.pdf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295400"/>
            <a:ext cx="1404938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9600824"/>
      </p:ext>
    </p:extLst>
  </p:cSld>
  <p:clrMapOvr>
    <a:masterClrMapping/>
  </p:clrMapOvr>
  <p:transition>
    <p:blinds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76200"/>
            <a:ext cx="8229600" cy="914400"/>
          </a:xfrm>
        </p:spPr>
        <p:txBody>
          <a:bodyPr/>
          <a:lstStyle/>
          <a:p>
            <a:pPr eaLnBrk="1" hangingPunct="1"/>
            <a:r>
              <a:rPr lang="en-US" sz="4000" dirty="0" err="1" smtClean="0">
                <a:solidFill>
                  <a:schemeClr val="hlink"/>
                </a:solidFill>
                <a:ea typeface="ＭＳ Ｐゴシック" pitchFamily="-102" charset="-128"/>
                <a:cs typeface="ＭＳ Ｐゴシック" pitchFamily="-102" charset="-128"/>
              </a:rPr>
              <a:t>Buchdahl</a:t>
            </a:r>
            <a:r>
              <a:rPr lang="en-US" sz="4000" dirty="0" smtClean="0">
                <a:solidFill>
                  <a:schemeClr val="hlink"/>
                </a:solidFill>
                <a:ea typeface="ＭＳ Ｐゴシック" pitchFamily="-102" charset="-128"/>
                <a:cs typeface="ＭＳ Ｐゴシック" pitchFamily="-102" charset="-128"/>
              </a:rPr>
              <a:t> Bound (1959)</a:t>
            </a:r>
            <a:endParaRPr lang="en-US" dirty="0">
              <a:ea typeface="ＭＳ Ｐゴシック" pitchFamily="-102" charset="-128"/>
              <a:cs typeface="ＭＳ Ｐゴシック" pitchFamily="-102" charset="-128"/>
            </a:endParaRPr>
          </a:p>
        </p:txBody>
      </p:sp>
      <p:sp>
        <p:nvSpPr>
          <p:cNvPr id="134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990600"/>
            <a:ext cx="8534400" cy="4876800"/>
          </a:xfrm>
        </p:spPr>
        <p:txBody>
          <a:bodyPr/>
          <a:lstStyle/>
          <a:p>
            <a:pPr marL="0" indent="0" eaLnBrk="1" hangingPunct="1">
              <a:buClr>
                <a:srgbClr val="CC0000"/>
              </a:buClr>
              <a:buNone/>
            </a:pPr>
            <a:r>
              <a:rPr lang="en-US" sz="2800" b="1" dirty="0" smtClean="0">
                <a:solidFill>
                  <a:srgbClr val="8BEAFD"/>
                </a:solidFill>
                <a:ea typeface="ＭＳ Ｐゴシック" pitchFamily="-102" charset="-128"/>
                <a:cs typeface="ＭＳ Ｐゴシック" pitchFamily="-102" charset="-128"/>
              </a:rPr>
              <a:t>Assuming</a:t>
            </a:r>
            <a:r>
              <a:rPr lang="en-US" sz="2800" b="1" dirty="0" smtClean="0">
                <a:solidFill>
                  <a:srgbClr val="FFD10B"/>
                </a:solidFill>
                <a:ea typeface="ＭＳ Ｐゴシック" pitchFamily="-102" charset="-128"/>
                <a:cs typeface="ＭＳ Ｐゴシック" pitchFamily="-102" charset="-128"/>
              </a:rPr>
              <a:t> </a:t>
            </a:r>
            <a:r>
              <a:rPr lang="en-US" sz="2800" b="1" u="sng" dirty="0" smtClean="0">
                <a:solidFill>
                  <a:srgbClr val="FF6600"/>
                </a:solidFill>
                <a:ea typeface="ＭＳ Ｐゴシック" pitchFamily="-102" charset="-128"/>
                <a:cs typeface="ＭＳ Ｐゴシック" pitchFamily="-102" charset="-128"/>
              </a:rPr>
              <a:t>classical</a:t>
            </a:r>
            <a:r>
              <a:rPr lang="en-US" sz="2800" b="1" dirty="0" smtClean="0">
                <a:solidFill>
                  <a:srgbClr val="FF6600"/>
                </a:solidFill>
                <a:ea typeface="ＭＳ Ｐゴシック" pitchFamily="-102" charset="-128"/>
                <a:cs typeface="ＭＳ Ｐゴシック" pitchFamily="-102" charset="-128"/>
              </a:rPr>
              <a:t> Einstein </a:t>
            </a:r>
            <a:r>
              <a:rPr lang="en-US" sz="2800" b="1" dirty="0" err="1" smtClean="0">
                <a:solidFill>
                  <a:srgbClr val="FF6600"/>
                </a:solidFill>
                <a:ea typeface="ＭＳ Ｐゴシック" pitchFamily="-102" charset="-128"/>
                <a:cs typeface="ＭＳ Ｐゴシック" pitchFamily="-102" charset="-128"/>
              </a:rPr>
              <a:t>eqs</a:t>
            </a:r>
            <a:r>
              <a:rPr lang="en-US" sz="2800" dirty="0" smtClean="0">
                <a:solidFill>
                  <a:srgbClr val="FFD10B"/>
                </a:solidFill>
                <a:ea typeface="ＭＳ Ｐゴシック" pitchFamily="-102" charset="-128"/>
                <a:cs typeface="ＭＳ Ｐゴシック" pitchFamily="-102" charset="-128"/>
              </a:rPr>
              <a:t>. &amp; </a:t>
            </a:r>
          </a:p>
          <a:p>
            <a:pPr eaLnBrk="1" hangingPunct="1">
              <a:spcAft>
                <a:spcPts val="1800"/>
              </a:spcAft>
              <a:buClr>
                <a:srgbClr val="CC0000"/>
              </a:buClr>
              <a:buFont typeface="Times" pitchFamily="-102" charset="0"/>
              <a:buChar char="•"/>
            </a:pPr>
            <a:r>
              <a:rPr lang="en-US" sz="2800" b="1" dirty="0" smtClean="0">
                <a:solidFill>
                  <a:srgbClr val="FF6600"/>
                </a:solidFill>
                <a:ea typeface="ＭＳ Ｐゴシック" pitchFamily="-102" charset="-128"/>
                <a:cs typeface="ＭＳ Ｐゴシック" pitchFamily="-102" charset="-128"/>
              </a:rPr>
              <a:t>Static Killing time:    </a:t>
            </a:r>
            <a:r>
              <a:rPr lang="en-US" sz="2800" b="1" dirty="0" smtClean="0">
                <a:solidFill>
                  <a:srgbClr val="FFD10B"/>
                </a:solidFill>
                <a:ea typeface="ＭＳ Ｐゴシック" pitchFamily="-102" charset="-128"/>
                <a:cs typeface="ＭＳ Ｐゴシック" pitchFamily="-102" charset="-128"/>
              </a:rPr>
              <a:t>                         </a:t>
            </a:r>
            <a:endParaRPr lang="en-US" sz="2800" b="1" baseline="30000" dirty="0" smtClean="0">
              <a:solidFill>
                <a:srgbClr val="FFD10B"/>
              </a:solidFill>
              <a:ea typeface="ＭＳ Ｐゴシック" pitchFamily="-102" charset="-128"/>
              <a:cs typeface="ＭＳ Ｐゴシック" pitchFamily="-102" charset="-128"/>
            </a:endParaRPr>
          </a:p>
          <a:p>
            <a:pPr eaLnBrk="1" hangingPunct="1">
              <a:lnSpc>
                <a:spcPct val="50000"/>
              </a:lnSpc>
              <a:spcAft>
                <a:spcPts val="1800"/>
              </a:spcAft>
              <a:buClr>
                <a:srgbClr val="CC0000"/>
              </a:buClr>
              <a:buFont typeface="Times" pitchFamily="-102" charset="0"/>
              <a:buChar char="•"/>
            </a:pPr>
            <a:r>
              <a:rPr lang="en-US" sz="2800" b="1" dirty="0" smtClean="0">
                <a:solidFill>
                  <a:srgbClr val="FF6600"/>
                </a:solidFill>
                <a:ea typeface="ＭＳ Ｐゴシック" pitchFamily="-102" charset="-128"/>
                <a:cs typeface="ＭＳ Ｐゴシック" pitchFamily="-102" charset="-128"/>
              </a:rPr>
              <a:t>Spherical Symmetry:</a:t>
            </a:r>
          </a:p>
          <a:p>
            <a:pPr marL="0" indent="0" eaLnBrk="1" hangingPunct="1">
              <a:spcAft>
                <a:spcPts val="1800"/>
              </a:spcAft>
              <a:buClr>
                <a:srgbClr val="CC0000"/>
              </a:buClr>
              <a:buNone/>
            </a:pPr>
            <a:r>
              <a:rPr lang="en-US" sz="2800" dirty="0" smtClean="0">
                <a:solidFill>
                  <a:srgbClr val="FFD10B"/>
                </a:solidFill>
                <a:ea typeface="ＭＳ Ｐゴシック" pitchFamily="-102" charset="-128"/>
                <a:cs typeface="ＭＳ Ｐゴシック" pitchFamily="-102" charset="-128"/>
              </a:rPr>
              <a:t>  </a:t>
            </a:r>
          </a:p>
          <a:p>
            <a:pPr eaLnBrk="1" hangingPunct="1">
              <a:lnSpc>
                <a:spcPct val="70000"/>
              </a:lnSpc>
              <a:spcAft>
                <a:spcPts val="1200"/>
              </a:spcAft>
              <a:buClr>
                <a:srgbClr val="CC0000"/>
              </a:buClr>
              <a:buFont typeface="Times" pitchFamily="-102" charset="0"/>
              <a:buChar char="•"/>
            </a:pPr>
            <a:r>
              <a:rPr lang="en-US" sz="2800" b="1" dirty="0" smtClean="0">
                <a:solidFill>
                  <a:srgbClr val="FF6600"/>
                </a:solidFill>
                <a:ea typeface="ＭＳ Ｐゴシック" pitchFamily="-102" charset="-128"/>
                <a:cs typeface="ＭＳ Ｐゴシック" pitchFamily="-102" charset="-128"/>
              </a:rPr>
              <a:t>Isotropic Pressure: </a:t>
            </a:r>
            <a:r>
              <a:rPr lang="en-US" sz="2800" dirty="0" smtClean="0">
                <a:solidFill>
                  <a:srgbClr val="FFD10B"/>
                </a:solidFill>
                <a:ea typeface="ＭＳ Ｐゴシック" pitchFamily="-102" charset="-128"/>
                <a:cs typeface="ＭＳ Ｐゴシック" pitchFamily="-102" charset="-128"/>
              </a:rPr>
              <a:t>		</a:t>
            </a:r>
          </a:p>
          <a:p>
            <a:pPr eaLnBrk="1" hangingPunct="1">
              <a:spcAft>
                <a:spcPts val="1800"/>
              </a:spcAft>
              <a:buClr>
                <a:srgbClr val="CC0000"/>
              </a:buClr>
              <a:buFont typeface="Times" pitchFamily="-102" charset="0"/>
              <a:buChar char="•"/>
            </a:pPr>
            <a:r>
              <a:rPr lang="en-US" sz="2800" b="1" dirty="0" smtClean="0">
                <a:solidFill>
                  <a:srgbClr val="FF6600"/>
                </a:solidFill>
                <a:ea typeface="ＭＳ Ｐゴシック" pitchFamily="-102" charset="-128"/>
                <a:cs typeface="ＭＳ Ｐゴシック" pitchFamily="-102" charset="-128"/>
              </a:rPr>
              <a:t>Positive Monotonically Decreasing Density</a:t>
            </a:r>
            <a:r>
              <a:rPr lang="en-US" sz="2800" dirty="0" smtClean="0">
                <a:solidFill>
                  <a:srgbClr val="FF6600"/>
                </a:solidFill>
                <a:ea typeface="ＭＳ Ｐゴシック" pitchFamily="-102" charset="-128"/>
                <a:cs typeface="ＭＳ Ｐゴシック" pitchFamily="-102" charset="-128"/>
              </a:rPr>
              <a:t>: </a:t>
            </a:r>
          </a:p>
          <a:p>
            <a:pPr eaLnBrk="1" hangingPunct="1">
              <a:lnSpc>
                <a:spcPct val="70000"/>
              </a:lnSpc>
              <a:spcAft>
                <a:spcPts val="1800"/>
              </a:spcAft>
              <a:buClr>
                <a:srgbClr val="CC0000"/>
              </a:buClr>
              <a:buFont typeface="Times" pitchFamily="-102" charset="0"/>
              <a:buChar char="•"/>
            </a:pPr>
            <a:r>
              <a:rPr lang="en-US" sz="2800" b="1" dirty="0" smtClean="0">
                <a:solidFill>
                  <a:srgbClr val="FF6600"/>
                </a:solidFill>
                <a:ea typeface="ＭＳ Ｐゴシック" pitchFamily="-102" charset="-128"/>
                <a:cs typeface="ＭＳ Ｐゴシック" pitchFamily="-102" charset="-128"/>
              </a:rPr>
              <a:t>Metric Continuity at Surface of Star r=R </a:t>
            </a:r>
          </a:p>
          <a:p>
            <a:pPr eaLnBrk="1" hangingPunct="1">
              <a:lnSpc>
                <a:spcPct val="70000"/>
              </a:lnSpc>
              <a:spcAft>
                <a:spcPts val="600"/>
              </a:spcAft>
              <a:buClr>
                <a:srgbClr val="CC0000"/>
              </a:buClr>
              <a:buFont typeface="Times" pitchFamily="-102" charset="0"/>
              <a:buChar char="•"/>
            </a:pPr>
            <a:r>
              <a:rPr lang="en-US" sz="2800" b="1" dirty="0" smtClean="0">
                <a:solidFill>
                  <a:srgbClr val="FF6600"/>
                </a:solidFill>
                <a:ea typeface="ＭＳ Ｐゴシック" pitchFamily="-102" charset="-128"/>
                <a:cs typeface="ＭＳ Ｐゴシック" pitchFamily="-102" charset="-128"/>
              </a:rPr>
              <a:t>Then</a:t>
            </a:r>
            <a:r>
              <a:rPr lang="en-US" sz="2400" b="1" dirty="0" smtClean="0">
                <a:solidFill>
                  <a:srgbClr val="FF6600"/>
                </a:solidFill>
                <a:ea typeface="ＭＳ Ｐゴシック" pitchFamily="-102" charset="-128"/>
                <a:cs typeface="ＭＳ Ｐゴシック" pitchFamily="-102" charset="-128"/>
              </a:rPr>
              <a:t>      </a:t>
            </a:r>
            <a:r>
              <a:rPr lang="en-US" sz="2400" b="1" dirty="0" smtClean="0">
                <a:solidFill>
                  <a:srgbClr val="FFD10B"/>
                </a:solidFill>
                <a:ea typeface="ＭＳ Ｐゴシック" pitchFamily="-102" charset="-128"/>
                <a:cs typeface="ＭＳ Ｐゴシック" pitchFamily="-102" charset="-128"/>
              </a:rPr>
              <a:t>	</a:t>
            </a:r>
          </a:p>
          <a:p>
            <a:pPr marL="0" indent="0" eaLnBrk="1" hangingPunct="1">
              <a:lnSpc>
                <a:spcPct val="90000"/>
              </a:lnSpc>
              <a:spcBef>
                <a:spcPts val="0"/>
              </a:spcBef>
              <a:buClr>
                <a:srgbClr val="CC0000"/>
              </a:buClr>
              <a:buNone/>
            </a:pPr>
            <a:r>
              <a:rPr lang="en-US" sz="2800" b="1" dirty="0">
                <a:solidFill>
                  <a:srgbClr val="8BEAFD"/>
                </a:solidFill>
                <a:ea typeface="ＭＳ Ｐゴシック" pitchFamily="-102" charset="-128"/>
                <a:cs typeface="ＭＳ Ｐゴシック" pitchFamily="-102" charset="-128"/>
              </a:rPr>
              <a:t> </a:t>
            </a:r>
            <a:r>
              <a:rPr lang="en-US" sz="2800" b="1" dirty="0" smtClean="0">
                <a:solidFill>
                  <a:srgbClr val="8BEAFD"/>
                </a:solidFill>
                <a:ea typeface="ＭＳ Ｐゴシック" pitchFamily="-102" charset="-128"/>
                <a:cs typeface="ＭＳ Ｐゴシック" pitchFamily="-102" charset="-128"/>
              </a:rPr>
              <a:t>          or the pressure </a:t>
            </a:r>
            <a:r>
              <a:rPr lang="en-US" sz="2800" b="1" u="sng" dirty="0" smtClean="0">
                <a:solidFill>
                  <a:srgbClr val="CBB6EC"/>
                </a:solidFill>
                <a:ea typeface="ＭＳ Ｐゴシック" pitchFamily="-102" charset="-128"/>
                <a:cs typeface="ＭＳ Ｐゴシック" pitchFamily="-102" charset="-128"/>
              </a:rPr>
              <a:t>must</a:t>
            </a:r>
            <a:r>
              <a:rPr lang="en-US" sz="2800" b="1" dirty="0" smtClean="0">
                <a:solidFill>
                  <a:srgbClr val="8BEAFD"/>
                </a:solidFill>
                <a:ea typeface="ＭＳ Ｐゴシック" pitchFamily="-102" charset="-128"/>
                <a:cs typeface="ＭＳ Ｐゴシック" pitchFamily="-102" charset="-128"/>
              </a:rPr>
              <a:t> </a:t>
            </a:r>
            <a:r>
              <a:rPr lang="en-US" sz="28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ea typeface="ＭＳ Ｐゴシック" pitchFamily="-102" charset="-128"/>
                <a:cs typeface="ＭＳ Ｐゴシック" pitchFamily="-102" charset="-128"/>
              </a:rPr>
              <a:t>diverge</a:t>
            </a:r>
            <a:r>
              <a:rPr lang="en-US" sz="2800" b="1" dirty="0" smtClean="0">
                <a:solidFill>
                  <a:srgbClr val="8BEAFD"/>
                </a:solidFill>
                <a:ea typeface="ＭＳ Ｐゴシック" pitchFamily="-102" charset="-128"/>
                <a:cs typeface="ＭＳ Ｐゴシック" pitchFamily="-102" charset="-128"/>
              </a:rPr>
              <a:t> in the Interior 		          Note this </a:t>
            </a:r>
            <a:r>
              <a:rPr lang="en-US" sz="2800" b="1" i="1" dirty="0" smtClean="0">
                <a:solidFill>
                  <a:srgbClr val="FFBE0D"/>
                </a:solidFill>
                <a:ea typeface="ＭＳ Ｐゴシック" pitchFamily="-102" charset="-128"/>
                <a:cs typeface="ＭＳ Ｐゴシック" pitchFamily="-102" charset="-128"/>
              </a:rPr>
              <a:t>R</a:t>
            </a:r>
            <a:r>
              <a:rPr lang="en-US" sz="2800" b="1" dirty="0" smtClean="0">
                <a:solidFill>
                  <a:srgbClr val="8BEAFD"/>
                </a:solidFill>
                <a:ea typeface="ＭＳ Ｐゴシック" pitchFamily="-102" charset="-128"/>
                <a:cs typeface="ＭＳ Ｐゴシック" pitchFamily="-102" charset="-128"/>
              </a:rPr>
              <a:t> is </a:t>
            </a:r>
            <a:r>
              <a:rPr lang="en-US" sz="2800" b="1" u="sng" dirty="0" smtClean="0">
                <a:solidFill>
                  <a:schemeClr val="accent2">
                    <a:lumMod val="60000"/>
                    <a:lumOff val="40000"/>
                  </a:schemeClr>
                </a:solidFill>
                <a:ea typeface="ＭＳ Ｐゴシック" pitchFamily="-102" charset="-128"/>
                <a:cs typeface="ＭＳ Ｐゴシック" pitchFamily="-102" charset="-128"/>
              </a:rPr>
              <a:t>outside</a:t>
            </a:r>
            <a:r>
              <a:rPr lang="en-US" sz="28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ea typeface="ＭＳ Ｐゴシック" pitchFamily="-102" charset="-128"/>
                <a:cs typeface="ＭＳ Ｐゴシック" pitchFamily="-102" charset="-128"/>
              </a:rPr>
              <a:t> </a:t>
            </a:r>
            <a:r>
              <a:rPr lang="en-US" sz="2800" b="1" dirty="0" smtClean="0">
                <a:solidFill>
                  <a:srgbClr val="8BEAFD"/>
                </a:solidFill>
                <a:ea typeface="ＭＳ Ｐゴシック" pitchFamily="-102" charset="-128"/>
                <a:cs typeface="ＭＳ Ｐゴシック" pitchFamily="-102" charset="-128"/>
              </a:rPr>
              <a:t>horizon</a:t>
            </a:r>
            <a:endParaRPr lang="en-US" sz="2800" dirty="0" smtClean="0">
              <a:solidFill>
                <a:srgbClr val="8BEAFD"/>
              </a:solidFill>
              <a:ea typeface="ＭＳ Ｐゴシック" pitchFamily="-102" charset="-128"/>
              <a:cs typeface="ＭＳ Ｐゴシック" pitchFamily="-102" charset="-128"/>
            </a:endParaRPr>
          </a:p>
          <a:p>
            <a:pPr marL="0" indent="0" eaLnBrk="1" hangingPunct="1">
              <a:buClr>
                <a:srgbClr val="CC0000"/>
              </a:buClr>
              <a:buNone/>
            </a:pPr>
            <a:endParaRPr lang="en-US" sz="2400" dirty="0" smtClean="0">
              <a:solidFill>
                <a:srgbClr val="FFD10B"/>
              </a:solidFill>
              <a:ea typeface="ＭＳ Ｐゴシック" pitchFamily="-102" charset="-128"/>
              <a:cs typeface="ＭＳ Ｐゴシック" pitchFamily="-102" charset="-128"/>
            </a:endParaRPr>
          </a:p>
        </p:txBody>
      </p:sp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3400" y="1656616"/>
            <a:ext cx="1905000" cy="705217"/>
          </a:xfrm>
          <a:prstGeom prst="rect">
            <a:avLst/>
          </a:prstGeom>
        </p:spPr>
      </p:pic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4400" y="3525338"/>
            <a:ext cx="1701800" cy="449761"/>
          </a:xfrm>
          <a:prstGeom prst="rect">
            <a:avLst/>
          </a:prstGeom>
        </p:spPr>
      </p:pic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3600" y="2514601"/>
            <a:ext cx="5029200" cy="973062"/>
          </a:xfrm>
          <a:prstGeom prst="rect">
            <a:avLst/>
          </a:prstGeom>
        </p:spPr>
      </p:pic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67600" y="4038600"/>
            <a:ext cx="1184656" cy="838200"/>
          </a:xfrm>
          <a:prstGeom prst="rect">
            <a:avLst/>
          </a:prstGeom>
        </p:spPr>
      </p:pic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62200" y="5257800"/>
            <a:ext cx="3594100" cy="55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865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4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81000" y="11113"/>
            <a:ext cx="8229600" cy="838200"/>
          </a:xfrm>
        </p:spPr>
        <p:txBody>
          <a:bodyPr/>
          <a:lstStyle/>
          <a:p>
            <a:r>
              <a:rPr lang="en-US" altLang="x-none" sz="3600">
                <a:solidFill>
                  <a:schemeClr val="hlink"/>
                </a:solidFill>
                <a:ea typeface="ＭＳ Ｐゴシック" charset="-128"/>
              </a:rPr>
              <a:t>Interior Pressure</a:t>
            </a:r>
          </a:p>
        </p:txBody>
      </p:sp>
      <p:sp>
        <p:nvSpPr>
          <p:cNvPr id="49154" name="TextBox 11"/>
          <p:cNvSpPr txBox="1">
            <a:spLocks noChangeArrowheads="1"/>
          </p:cNvSpPr>
          <p:nvPr/>
        </p:nvSpPr>
        <p:spPr bwMode="auto">
          <a:xfrm>
            <a:off x="152400" y="4648200"/>
            <a:ext cx="4114800" cy="1033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54" tIns="45678" rIns="91354" bIns="45678">
            <a:spAutoFit/>
          </a:bodyPr>
          <a:lstStyle>
            <a:lvl1pPr>
              <a:defRPr sz="32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9pPr>
          </a:lstStyle>
          <a:p>
            <a:pPr algn="ctr">
              <a:lnSpc>
                <a:spcPct val="110000"/>
              </a:lnSpc>
            </a:pPr>
            <a:r>
              <a:rPr lang="en-US" altLang="x-none" sz="2800"/>
              <a:t>As  </a:t>
            </a:r>
            <a:r>
              <a:rPr lang="en-US" altLang="x-none" sz="2800">
                <a:solidFill>
                  <a:srgbClr val="FF3300"/>
                </a:solidFill>
              </a:rPr>
              <a:t>R </a:t>
            </a:r>
            <a:r>
              <a:rPr lang="en-US" altLang="x-none" sz="2000">
                <a:solidFill>
                  <a:srgbClr val="FF3300"/>
                </a:solidFill>
                <a:latin typeface="Wingdings" charset="2"/>
                <a:sym typeface="Wingdings" charset="2"/>
              </a:rPr>
              <a:t></a:t>
            </a:r>
            <a:r>
              <a:rPr lang="en-US" altLang="x-none" sz="2800">
                <a:solidFill>
                  <a:srgbClr val="FF3300"/>
                </a:solidFill>
              </a:rPr>
              <a:t> 9/8 R</a:t>
            </a:r>
            <a:r>
              <a:rPr lang="en-US" altLang="x-none" sz="2800" baseline="-25000">
                <a:solidFill>
                  <a:srgbClr val="FF3300"/>
                </a:solidFill>
              </a:rPr>
              <a:t>s</a:t>
            </a:r>
            <a:r>
              <a:rPr lang="en-US" altLang="x-none" sz="2800">
                <a:solidFill>
                  <a:srgbClr val="FF3300"/>
                </a:solidFill>
              </a:rPr>
              <a:t>  </a:t>
            </a:r>
            <a:r>
              <a:rPr lang="en-US" altLang="x-none" sz="2800"/>
              <a:t>from above  </a:t>
            </a:r>
            <a:r>
              <a:rPr lang="en-US" altLang="x-none" sz="2800">
                <a:solidFill>
                  <a:srgbClr val="FFD10B"/>
                </a:solidFill>
              </a:rPr>
              <a:t>central pressure diverges</a:t>
            </a:r>
            <a:endParaRPr lang="en-US" altLang="x-none" sz="2800"/>
          </a:p>
        </p:txBody>
      </p:sp>
      <p:pic>
        <p:nvPicPr>
          <p:cNvPr id="49155" name="Picture 6" descr="Pressure123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066800"/>
            <a:ext cx="4572000" cy="302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6" name="Picture 2" descr="Pressure345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3581400"/>
            <a:ext cx="46482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9157" name="Object 9"/>
          <p:cNvGraphicFramePr>
            <a:graphicFrameLocks noChangeAspect="1"/>
          </p:cNvGraphicFramePr>
          <p:nvPr/>
        </p:nvGraphicFramePr>
        <p:xfrm>
          <a:off x="2209800" y="3200400"/>
          <a:ext cx="1295400" cy="882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2123" name="Equation" r:id="rId6" imgW="546100" imgH="393700" progId="Equation.DSMT4">
                  <p:embed/>
                </p:oleObj>
              </mc:Choice>
              <mc:Fallback>
                <p:oleObj name="Equation" r:id="rId6" imgW="546100" imgH="3937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09800" y="3200400"/>
                        <a:ext cx="1295400" cy="882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9158" name="TextBox 12"/>
          <p:cNvSpPr txBox="1">
            <a:spLocks noChangeArrowheads="1"/>
          </p:cNvSpPr>
          <p:nvPr/>
        </p:nvSpPr>
        <p:spPr bwMode="auto">
          <a:xfrm>
            <a:off x="1981200" y="1066800"/>
            <a:ext cx="18288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54" tIns="45678" rIns="91354" bIns="45678">
            <a:spAutoFit/>
          </a:bodyPr>
          <a:lstStyle>
            <a:lvl1pPr>
              <a:defRPr sz="32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9pPr>
          </a:lstStyle>
          <a:p>
            <a:r>
              <a:rPr lang="en-US" altLang="x-none" sz="2800">
                <a:solidFill>
                  <a:srgbClr val="800000"/>
                </a:solidFill>
              </a:rPr>
              <a:t>R= 1.25 R</a:t>
            </a:r>
            <a:r>
              <a:rPr lang="en-US" altLang="x-none" sz="2800" baseline="-25000">
                <a:solidFill>
                  <a:srgbClr val="800000"/>
                </a:solidFill>
              </a:rPr>
              <a:t>s</a:t>
            </a:r>
            <a:r>
              <a:rPr lang="en-US" altLang="x-none" sz="2800">
                <a:solidFill>
                  <a:srgbClr val="800000"/>
                </a:solidFill>
              </a:rPr>
              <a:t> </a:t>
            </a:r>
          </a:p>
          <a:p>
            <a:r>
              <a:rPr lang="en-US" altLang="x-none" sz="2800">
                <a:solidFill>
                  <a:srgbClr val="800000"/>
                </a:solidFill>
                <a:latin typeface="Wingdings" charset="2"/>
                <a:sym typeface="Wingdings" charset="2"/>
              </a:rPr>
              <a:t></a:t>
            </a:r>
            <a:endParaRPr lang="en-US" altLang="x-none" sz="2800">
              <a:solidFill>
                <a:srgbClr val="800000"/>
              </a:solidFill>
            </a:endParaRPr>
          </a:p>
        </p:txBody>
      </p:sp>
      <p:sp>
        <p:nvSpPr>
          <p:cNvPr id="49159" name="TextBox 16"/>
          <p:cNvSpPr txBox="1">
            <a:spLocks noChangeArrowheads="1"/>
          </p:cNvSpPr>
          <p:nvPr/>
        </p:nvSpPr>
        <p:spPr bwMode="auto">
          <a:xfrm>
            <a:off x="4876800" y="3657600"/>
            <a:ext cx="1890713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54" tIns="45678" rIns="91354" bIns="45678">
            <a:spAutoFit/>
          </a:bodyPr>
          <a:lstStyle>
            <a:lvl1pPr>
              <a:defRPr sz="32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9pPr>
          </a:lstStyle>
          <a:p>
            <a:r>
              <a:rPr lang="en-US" altLang="x-none" sz="2800">
                <a:solidFill>
                  <a:srgbClr val="800000"/>
                </a:solidFill>
              </a:rPr>
              <a:t>R= 1.126 R</a:t>
            </a:r>
            <a:r>
              <a:rPr lang="en-US" altLang="x-none" sz="2800" baseline="-25000">
                <a:solidFill>
                  <a:srgbClr val="800000"/>
                </a:solidFill>
              </a:rPr>
              <a:t>s</a:t>
            </a:r>
            <a:r>
              <a:rPr lang="en-US" altLang="x-none" sz="2800">
                <a:solidFill>
                  <a:srgbClr val="800000"/>
                </a:solidFill>
              </a:rPr>
              <a:t> </a:t>
            </a:r>
          </a:p>
          <a:p>
            <a:r>
              <a:rPr lang="en-US" altLang="x-none" sz="2800">
                <a:solidFill>
                  <a:srgbClr val="800000"/>
                </a:solidFill>
                <a:latin typeface="Wingdings" charset="2"/>
                <a:sym typeface="Wingdings" charset="2"/>
              </a:rPr>
              <a:t></a:t>
            </a:r>
            <a:endParaRPr lang="en-US" altLang="x-none" sz="2800">
              <a:solidFill>
                <a:srgbClr val="800000"/>
              </a:solidFill>
            </a:endParaRPr>
          </a:p>
          <a:p>
            <a:endParaRPr lang="en-US" altLang="x-none"/>
          </a:p>
        </p:txBody>
      </p:sp>
      <p:sp>
        <p:nvSpPr>
          <p:cNvPr id="49160" name="TextBox 9"/>
          <p:cNvSpPr txBox="1">
            <a:spLocks noChangeArrowheads="1"/>
          </p:cNvSpPr>
          <p:nvPr/>
        </p:nvSpPr>
        <p:spPr bwMode="auto">
          <a:xfrm>
            <a:off x="5181600" y="1905000"/>
            <a:ext cx="3363913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9pPr>
          </a:lstStyle>
          <a:p>
            <a:r>
              <a:rPr lang="en-US" altLang="x-none" sz="2800">
                <a:solidFill>
                  <a:srgbClr val="FFD700"/>
                </a:solidFill>
              </a:rPr>
              <a:t>R  </a:t>
            </a:r>
            <a:r>
              <a:rPr lang="en-US" altLang="x-none" sz="2800"/>
              <a:t>= Total Radius</a:t>
            </a:r>
          </a:p>
          <a:p>
            <a:r>
              <a:rPr lang="en-US" altLang="x-none" sz="2800">
                <a:solidFill>
                  <a:srgbClr val="FFD700"/>
                </a:solidFill>
              </a:rPr>
              <a:t>R</a:t>
            </a:r>
            <a:r>
              <a:rPr lang="en-US" altLang="x-none" sz="2800" baseline="-25000">
                <a:solidFill>
                  <a:srgbClr val="FFD700"/>
                </a:solidFill>
              </a:rPr>
              <a:t>s</a:t>
            </a:r>
            <a:r>
              <a:rPr lang="en-US" altLang="x-none" sz="2800"/>
              <a:t> = 2 GM/c</a:t>
            </a:r>
            <a:r>
              <a:rPr lang="en-US" altLang="x-none" sz="2800" baseline="30000"/>
              <a:t>2</a:t>
            </a:r>
            <a:r>
              <a:rPr lang="en-US" altLang="x-none" sz="2800"/>
              <a:t> </a:t>
            </a:r>
          </a:p>
          <a:p>
            <a:r>
              <a:rPr lang="en-US" altLang="x-none" sz="2800"/>
              <a:t>(Schwarzschild Radius</a:t>
            </a:r>
            <a:r>
              <a:rPr lang="en-US" altLang="x-none" sz="2400"/>
              <a:t>)</a:t>
            </a:r>
          </a:p>
        </p:txBody>
      </p:sp>
      <p:graphicFrame>
        <p:nvGraphicFramePr>
          <p:cNvPr id="49161" name="Object 1"/>
          <p:cNvGraphicFramePr>
            <a:graphicFrameLocks noChangeAspect="1"/>
          </p:cNvGraphicFramePr>
          <p:nvPr/>
        </p:nvGraphicFramePr>
        <p:xfrm>
          <a:off x="6705600" y="533400"/>
          <a:ext cx="1498600" cy="1017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2124" name="Equation" r:id="rId8" imgW="546100" imgH="393700" progId="Equation.DSMT4">
                  <p:embed/>
                </p:oleObj>
              </mc:Choice>
              <mc:Fallback>
                <p:oleObj name="Equation" r:id="rId8" imgW="546100" imgH="3937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05600" y="533400"/>
                        <a:ext cx="1498600" cy="1017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16004189"/>
      </p:ext>
    </p:extLst>
  </p:cSld>
  <p:clrMapOvr>
    <a:masterClrMapping/>
  </p:clrMapOvr>
  <p:transition>
    <p:blinds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4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57200" y="0"/>
            <a:ext cx="8229600" cy="838200"/>
          </a:xfrm>
        </p:spPr>
        <p:txBody>
          <a:bodyPr/>
          <a:lstStyle/>
          <a:p>
            <a:r>
              <a:rPr lang="en-US" altLang="x-none" sz="3600">
                <a:solidFill>
                  <a:schemeClr val="hlink"/>
                </a:solidFill>
                <a:ea typeface="ＭＳ Ｐゴシック" charset="-128"/>
              </a:rPr>
              <a:t>Interior Pressure </a:t>
            </a:r>
          </a:p>
        </p:txBody>
      </p:sp>
      <p:pic>
        <p:nvPicPr>
          <p:cNvPr id="51202" name="Picture 3" descr="Pressure678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838200"/>
            <a:ext cx="4710113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3" name="Picture 4" descr="Pressure8910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3429000"/>
            <a:ext cx="4956175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1204" name="Object 1"/>
          <p:cNvGraphicFramePr>
            <a:graphicFrameLocks noChangeAspect="1"/>
          </p:cNvGraphicFramePr>
          <p:nvPr/>
        </p:nvGraphicFramePr>
        <p:xfrm>
          <a:off x="6705600" y="304800"/>
          <a:ext cx="1498600" cy="1017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195" name="Equation" r:id="rId6" imgW="546100" imgH="393700" progId="Equation.3">
                  <p:embed/>
                </p:oleObj>
              </mc:Choice>
              <mc:Fallback>
                <p:oleObj name="Equation" r:id="rId6" imgW="546100" imgH="393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05600" y="304800"/>
                        <a:ext cx="1498600" cy="1017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152400" y="4114800"/>
            <a:ext cx="4114800" cy="2454275"/>
          </a:xfrm>
          <a:prstGeom prst="rect">
            <a:avLst/>
          </a:prstGeom>
          <a:noFill/>
        </p:spPr>
        <p:txBody>
          <a:bodyPr lIns="91354" tIns="45678" rIns="91354" bIns="45678">
            <a:spAutoFit/>
          </a:bodyPr>
          <a:lstStyle>
            <a:lvl1pPr>
              <a:defRPr sz="32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9pPr>
          </a:lstStyle>
          <a:p>
            <a:pPr>
              <a:lnSpc>
                <a:spcPct val="110000"/>
              </a:lnSpc>
            </a:pPr>
            <a:r>
              <a:rPr lang="en-US" altLang="x-none" sz="2800"/>
              <a:t>As                from above         	      from below and </a:t>
            </a:r>
            <a:r>
              <a:rPr lang="en-US" altLang="x-none" sz="2800">
                <a:solidFill>
                  <a:srgbClr val="FFD10B"/>
                </a:solidFill>
              </a:rPr>
              <a:t>negative pressure </a:t>
            </a:r>
            <a:r>
              <a:rPr lang="en-US" altLang="x-none" sz="2800"/>
              <a:t>region </a:t>
            </a:r>
          </a:p>
          <a:p>
            <a:pPr>
              <a:lnSpc>
                <a:spcPct val="110000"/>
              </a:lnSpc>
            </a:pPr>
            <a:r>
              <a:rPr lang="en-US" altLang="x-none" sz="2800"/>
              <a:t>fills entire interior with</a:t>
            </a:r>
          </a:p>
          <a:p>
            <a:pPr>
              <a:lnSpc>
                <a:spcPct val="110000"/>
              </a:lnSpc>
            </a:pPr>
            <a:r>
              <a:rPr lang="en-US" altLang="x-none" sz="2800"/>
              <a:t>	</a:t>
            </a:r>
            <a:r>
              <a:rPr lang="en-US" altLang="x-none" sz="2800">
                <a:solidFill>
                  <a:srgbClr val="FFD700"/>
                </a:solidFill>
              </a:rPr>
              <a:t>p= - </a:t>
            </a:r>
            <a:r>
              <a:rPr lang="en-US" altLang="x-none" sz="2800">
                <a:solidFill>
                  <a:srgbClr val="FFD700"/>
                </a:solidFill>
                <a:latin typeface="Lucida Grande" charset="0"/>
              </a:rPr>
              <a:t>ρ</a:t>
            </a:r>
            <a:r>
              <a:rPr lang="en-US" altLang="x-none" sz="2800">
                <a:solidFill>
                  <a:srgbClr val="FFD700"/>
                </a:solidFill>
              </a:rPr>
              <a:t> </a:t>
            </a:r>
          </a:p>
        </p:txBody>
      </p:sp>
      <p:graphicFrame>
        <p:nvGraphicFramePr>
          <p:cNvPr id="51206" name="Object 13"/>
          <p:cNvGraphicFramePr>
            <a:graphicFrameLocks noChangeAspect="1"/>
          </p:cNvGraphicFramePr>
          <p:nvPr/>
        </p:nvGraphicFramePr>
        <p:xfrm>
          <a:off x="5410200" y="4038600"/>
          <a:ext cx="1117600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196" name="Equation" r:id="rId8" imgW="495300" imgH="203200" progId="Equation.3">
                  <p:embed/>
                </p:oleObj>
              </mc:Choice>
              <mc:Fallback>
                <p:oleObj name="Equation" r:id="rId8" imgW="495300" imgH="203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10200" y="4038600"/>
                        <a:ext cx="1117600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5334000" y="1905000"/>
            <a:ext cx="2925763" cy="1384300"/>
          </a:xfrm>
          <a:prstGeom prst="rect">
            <a:avLst/>
          </a:prstGeom>
          <a:noFill/>
        </p:spPr>
        <p:txBody>
          <a:bodyPr wrap="none" lIns="91354" tIns="45678" rIns="91354" bIns="45678">
            <a:spAutoFit/>
          </a:bodyPr>
          <a:lstStyle/>
          <a:p>
            <a:pPr>
              <a:defRPr/>
            </a:pPr>
            <a:r>
              <a:rPr lang="en-US" sz="28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84" charset="0"/>
                <a:ea typeface="ＭＳ Ｐゴシック" pitchFamily="-84" charset="-128"/>
                <a:cs typeface="ＭＳ Ｐゴシック" pitchFamily="-84" charset="-128"/>
                <a:sym typeface="Symbol" pitchFamily="-84" charset="2"/>
              </a:rPr>
              <a:t>Pressure becomes </a:t>
            </a:r>
          </a:p>
          <a:p>
            <a:pPr>
              <a:defRPr/>
            </a:pP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84" charset="0"/>
                <a:ea typeface="ＭＳ Ｐゴシック" pitchFamily="-84" charset="-128"/>
                <a:cs typeface="ＭＳ Ｐゴシック" pitchFamily="-84" charset="-128"/>
                <a:sym typeface="Symbol" pitchFamily="-84" charset="2"/>
              </a:rPr>
              <a:t>      </a:t>
            </a:r>
            <a:r>
              <a:rPr lang="en-US" sz="28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84" charset="0"/>
                <a:ea typeface="ＭＳ Ｐゴシック" pitchFamily="-84" charset="-128"/>
                <a:cs typeface="ＭＳ Ｐゴシック" pitchFamily="-84" charset="-128"/>
                <a:sym typeface="Symbol" pitchFamily="-84" charset="2"/>
              </a:rPr>
              <a:t>negative</a:t>
            </a:r>
            <a:r>
              <a:rPr lang="en-US" sz="28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84" charset="0"/>
                <a:ea typeface="ＭＳ Ｐゴシック" pitchFamily="-84" charset="-128"/>
                <a:cs typeface="ＭＳ Ｐゴシック" pitchFamily="-84" charset="-128"/>
                <a:sym typeface="Symbol" pitchFamily="-84" charset="2"/>
              </a:rPr>
              <a:t> </a:t>
            </a:r>
          </a:p>
          <a:p>
            <a:pPr>
              <a:defRPr/>
            </a:pPr>
            <a:r>
              <a:rPr lang="en-US" sz="28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84" charset="0"/>
                <a:ea typeface="ＭＳ Ｐゴシック" pitchFamily="-84" charset="-128"/>
                <a:cs typeface="ＭＳ Ｐゴシック" pitchFamily="-84" charset="-128"/>
                <a:sym typeface="Symbol" pitchFamily="-84" charset="2"/>
              </a:rPr>
              <a:t> for  </a:t>
            </a:r>
            <a:r>
              <a:rPr lang="en-US" sz="2800" dirty="0">
                <a:solidFill>
                  <a:srgbClr val="FFE70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84" charset="0"/>
                <a:ea typeface="ＭＳ Ｐゴシック" pitchFamily="-84" charset="-128"/>
                <a:cs typeface="ＭＳ Ｐゴシック" pitchFamily="-84" charset="-128"/>
                <a:sym typeface="Symbol" pitchFamily="-84" charset="2"/>
              </a:rPr>
              <a:t>0 &lt; r &lt; R</a:t>
            </a:r>
            <a:r>
              <a:rPr lang="en-US" sz="2800" baseline="-25000" dirty="0">
                <a:solidFill>
                  <a:srgbClr val="FFE70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84" charset="0"/>
                <a:ea typeface="ＭＳ Ｐゴシック" pitchFamily="-84" charset="-128"/>
                <a:cs typeface="ＭＳ Ｐゴシック" pitchFamily="-84" charset="-128"/>
                <a:sym typeface="Symbol" pitchFamily="-84" charset="2"/>
              </a:rPr>
              <a:t>0</a:t>
            </a:r>
            <a:endParaRPr lang="en-US" i="1" dirty="0">
              <a:solidFill>
                <a:srgbClr val="FF0000"/>
              </a:solidFill>
              <a:ea typeface="ＭＳ Ｐゴシック" charset="0"/>
              <a:cs typeface="ＭＳ Ｐゴシック" charset="0"/>
            </a:endParaRPr>
          </a:p>
        </p:txBody>
      </p:sp>
      <p:graphicFrame>
        <p:nvGraphicFramePr>
          <p:cNvPr id="51208" name="Object 7"/>
          <p:cNvGraphicFramePr>
            <a:graphicFrameLocks noChangeAspect="1"/>
          </p:cNvGraphicFramePr>
          <p:nvPr/>
        </p:nvGraphicFramePr>
        <p:xfrm>
          <a:off x="762000" y="4191000"/>
          <a:ext cx="1117600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197" name="Equation" r:id="rId10" imgW="495300" imgH="203200" progId="Equation.3">
                  <p:embed/>
                </p:oleObj>
              </mc:Choice>
              <mc:Fallback>
                <p:oleObj name="Equation" r:id="rId10" imgW="495300" imgH="203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0" y="4191000"/>
                        <a:ext cx="1117600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09" name="Object 8"/>
          <p:cNvGraphicFramePr>
            <a:graphicFrameLocks noChangeAspect="1"/>
          </p:cNvGraphicFramePr>
          <p:nvPr/>
        </p:nvGraphicFramePr>
        <p:xfrm>
          <a:off x="228600" y="4724400"/>
          <a:ext cx="1243013" cy="469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198" name="Equation" r:id="rId11" imgW="546100" imgH="203200" progId="Equation.DSMT4">
                  <p:embed/>
                </p:oleObj>
              </mc:Choice>
              <mc:Fallback>
                <p:oleObj name="Equation" r:id="rId11" imgW="546100" imgH="203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4724400"/>
                        <a:ext cx="1243013" cy="469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210" name="TextBox 6"/>
          <p:cNvSpPr txBox="1">
            <a:spLocks noChangeArrowheads="1"/>
          </p:cNvSpPr>
          <p:nvPr/>
        </p:nvSpPr>
        <p:spPr bwMode="auto">
          <a:xfrm>
            <a:off x="838200" y="2895600"/>
            <a:ext cx="1905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54" tIns="45678" rIns="91354" bIns="45678">
            <a:spAutoFit/>
          </a:bodyPr>
          <a:lstStyle>
            <a:lvl1pPr>
              <a:defRPr sz="32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9pPr>
          </a:lstStyle>
          <a:p>
            <a:r>
              <a:rPr lang="en-US" altLang="x-none" sz="2000">
                <a:solidFill>
                  <a:srgbClr val="800000"/>
                </a:solidFill>
                <a:latin typeface="Wingdings" charset="2"/>
                <a:sym typeface="Wingdings" charset="2"/>
              </a:rPr>
              <a:t></a:t>
            </a:r>
            <a:r>
              <a:rPr lang="en-US" altLang="x-none" sz="2400">
                <a:solidFill>
                  <a:srgbClr val="800000"/>
                </a:solidFill>
              </a:rPr>
              <a:t>R=1.124R</a:t>
            </a:r>
            <a:r>
              <a:rPr lang="en-US" altLang="x-none" sz="2400" baseline="-25000">
                <a:solidFill>
                  <a:srgbClr val="800000"/>
                </a:solidFill>
              </a:rPr>
              <a:t>s</a:t>
            </a:r>
            <a:endParaRPr lang="en-US" altLang="x-none" sz="2400">
              <a:solidFill>
                <a:srgbClr val="800000"/>
              </a:solidFill>
            </a:endParaRPr>
          </a:p>
        </p:txBody>
      </p:sp>
      <p:sp>
        <p:nvSpPr>
          <p:cNvPr id="51211" name="TextBox 12"/>
          <p:cNvSpPr txBox="1">
            <a:spLocks noChangeArrowheads="1"/>
          </p:cNvSpPr>
          <p:nvPr/>
        </p:nvSpPr>
        <p:spPr bwMode="auto">
          <a:xfrm>
            <a:off x="533400" y="2057400"/>
            <a:ext cx="609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54" tIns="45678" rIns="91354" bIns="45678">
            <a:spAutoFit/>
          </a:bodyPr>
          <a:lstStyle>
            <a:lvl1pPr>
              <a:defRPr sz="32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9pPr>
          </a:lstStyle>
          <a:p>
            <a:r>
              <a:rPr lang="en-US" altLang="x-none" sz="2400">
                <a:solidFill>
                  <a:srgbClr val="800000"/>
                </a:solidFill>
              </a:rPr>
              <a:t>R</a:t>
            </a:r>
            <a:r>
              <a:rPr lang="en-US" altLang="x-none" sz="2400" baseline="-25000">
                <a:solidFill>
                  <a:srgbClr val="800000"/>
                </a:solidFill>
              </a:rPr>
              <a:t>0</a:t>
            </a:r>
            <a:endParaRPr lang="en-US" altLang="x-none" sz="2400">
              <a:solidFill>
                <a:srgbClr val="80000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495800" y="4724400"/>
            <a:ext cx="1754188" cy="457200"/>
          </a:xfrm>
          <a:prstGeom prst="rect">
            <a:avLst/>
          </a:prstGeom>
        </p:spPr>
        <p:txBody>
          <a:bodyPr wrap="none" lIns="91354" tIns="45678" rIns="91354" bIns="45678"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schemeClr val="bg2">
                    <a:lumMod val="50000"/>
                    <a:lumOff val="50000"/>
                  </a:schemeClr>
                </a:solidFill>
                <a:ea typeface="ＭＳ Ｐゴシック" charset="0"/>
                <a:cs typeface="ＭＳ Ｐゴシック" charset="0"/>
              </a:rPr>
              <a:t>R=1.001R</a:t>
            </a:r>
            <a:r>
              <a:rPr lang="en-US" sz="2400" baseline="-25000" dirty="0">
                <a:solidFill>
                  <a:schemeClr val="bg2">
                    <a:lumMod val="50000"/>
                    <a:lumOff val="50000"/>
                  </a:schemeClr>
                </a:solidFill>
                <a:ea typeface="ＭＳ Ｐゴシック" charset="0"/>
                <a:cs typeface="ＭＳ Ｐゴシック" charset="0"/>
              </a:rPr>
              <a:t>s</a:t>
            </a:r>
            <a:r>
              <a:rPr lang="en-US" sz="2000" dirty="0">
                <a:solidFill>
                  <a:schemeClr val="bg2">
                    <a:lumMod val="50000"/>
                    <a:lumOff val="50000"/>
                  </a:schemeClr>
                </a:solidFill>
                <a:latin typeface="Wingdings"/>
                <a:ea typeface="Wingdings"/>
                <a:cs typeface="Wingdings"/>
                <a:sym typeface="Wingdings"/>
              </a:rPr>
              <a:t></a:t>
            </a:r>
            <a:endParaRPr lang="en-US" sz="2000" dirty="0">
              <a:solidFill>
                <a:schemeClr val="bg2">
                  <a:lumMod val="50000"/>
                  <a:lumOff val="50000"/>
                </a:schemeClr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51213" name="TextBox 1"/>
          <p:cNvSpPr txBox="1">
            <a:spLocks noChangeArrowheads="1"/>
          </p:cNvSpPr>
          <p:nvPr/>
        </p:nvSpPr>
        <p:spPr bwMode="auto">
          <a:xfrm>
            <a:off x="5029200" y="1371600"/>
            <a:ext cx="37528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9pPr>
          </a:lstStyle>
          <a:p>
            <a:r>
              <a:rPr lang="en-US" altLang="x-none" sz="2800">
                <a:solidFill>
                  <a:srgbClr val="FFD700"/>
                </a:solidFill>
              </a:rPr>
              <a:t>R</a:t>
            </a:r>
            <a:r>
              <a:rPr lang="en-US" altLang="x-none" sz="2800" baseline="-25000">
                <a:solidFill>
                  <a:srgbClr val="FFD700"/>
                </a:solidFill>
              </a:rPr>
              <a:t>0</a:t>
            </a:r>
            <a:r>
              <a:rPr lang="en-US" altLang="x-none" sz="2800">
                <a:solidFill>
                  <a:srgbClr val="FFD700"/>
                </a:solidFill>
              </a:rPr>
              <a:t> </a:t>
            </a:r>
            <a:r>
              <a:rPr lang="en-US" altLang="x-none" sz="2800"/>
              <a:t>= Radius where f(r)=0</a:t>
            </a:r>
          </a:p>
        </p:txBody>
      </p:sp>
    </p:spTree>
    <p:extLst>
      <p:ext uri="{BB962C8B-B14F-4D97-AF65-F5344CB8AC3E}">
        <p14:creationId xmlns:p14="http://schemas.microsoft.com/office/powerpoint/2010/main" val="1194813383"/>
      </p:ext>
    </p:extLst>
  </p:cSld>
  <p:clrMapOvr>
    <a:masterClrMapping/>
  </p:clrMapOvr>
  <p:transition>
    <p:blinds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4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81000" y="11113"/>
            <a:ext cx="8229600" cy="838200"/>
          </a:xfrm>
        </p:spPr>
        <p:txBody>
          <a:bodyPr/>
          <a:lstStyle/>
          <a:p>
            <a:r>
              <a:rPr lang="en-US" altLang="x-none" sz="3600">
                <a:solidFill>
                  <a:schemeClr val="hlink"/>
                </a:solidFill>
                <a:ea typeface="ＭＳ Ｐゴシック" charset="-128"/>
              </a:rPr>
              <a:t>Interior Redshift</a:t>
            </a:r>
          </a:p>
        </p:txBody>
      </p:sp>
      <p:pic>
        <p:nvPicPr>
          <p:cNvPr id="53250" name="Picture 1" descr="Redshift12345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838200"/>
            <a:ext cx="4343400" cy="298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3251" name="Object 12"/>
          <p:cNvGraphicFramePr>
            <a:graphicFrameLocks noChangeAspect="1"/>
          </p:cNvGraphicFramePr>
          <p:nvPr/>
        </p:nvGraphicFramePr>
        <p:xfrm>
          <a:off x="1565275" y="990600"/>
          <a:ext cx="1177925" cy="806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219" name="Equation" r:id="rId5" imgW="546100" imgH="393700" progId="Equation.3">
                  <p:embed/>
                </p:oleObj>
              </mc:Choice>
              <mc:Fallback>
                <p:oleObj name="Equation" r:id="rId5" imgW="546100" imgH="393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65275" y="990600"/>
                        <a:ext cx="1177925" cy="806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3252" name="Picture 7" descr="Redshift678910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4538" y="838200"/>
            <a:ext cx="45720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3253" name="Object 17"/>
          <p:cNvGraphicFramePr>
            <a:graphicFrameLocks noChangeAspect="1"/>
          </p:cNvGraphicFramePr>
          <p:nvPr/>
        </p:nvGraphicFramePr>
        <p:xfrm>
          <a:off x="7696200" y="990600"/>
          <a:ext cx="1187450" cy="806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220" name="Equation" r:id="rId8" imgW="546100" imgH="393700" progId="Equation.DSMT4">
                  <p:embed/>
                </p:oleObj>
              </mc:Choice>
              <mc:Fallback>
                <p:oleObj name="Equation" r:id="rId8" imgW="546100" imgH="3937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96200" y="990600"/>
                        <a:ext cx="1187450" cy="806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3254" name="Picture 3" descr="latex-image-1.pd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6019800"/>
            <a:ext cx="2819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5" name="Picture 10" descr="latex-image-1.pdf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4648200"/>
            <a:ext cx="72009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6" name="Picture 4" descr="latex-image-1.pdf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962400"/>
            <a:ext cx="33020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7" name="TextBox 5"/>
          <p:cNvSpPr txBox="1">
            <a:spLocks noChangeArrowheads="1"/>
          </p:cNvSpPr>
          <p:nvPr/>
        </p:nvSpPr>
        <p:spPr bwMode="auto">
          <a:xfrm>
            <a:off x="4151313" y="3886200"/>
            <a:ext cx="499268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54" tIns="45678" rIns="91354" bIns="45678">
            <a:spAutoFit/>
          </a:bodyPr>
          <a:lstStyle>
            <a:lvl1pPr>
              <a:defRPr sz="32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9pPr>
          </a:lstStyle>
          <a:p>
            <a:r>
              <a:rPr lang="en-US" altLang="x-none" sz="2800"/>
              <a:t>Non-negative </a:t>
            </a:r>
            <a:r>
              <a:rPr lang="en-US" altLang="x-none" sz="2800">
                <a:solidFill>
                  <a:srgbClr val="FF6600"/>
                </a:solidFill>
              </a:rPr>
              <a:t>(no trapped surface</a:t>
            </a:r>
            <a:r>
              <a:rPr lang="en-US" altLang="x-none">
                <a:solidFill>
                  <a:srgbClr val="FF6600"/>
                </a:solidFill>
              </a:rPr>
              <a:t>)</a:t>
            </a:r>
          </a:p>
        </p:txBody>
      </p:sp>
      <p:sp>
        <p:nvSpPr>
          <p:cNvPr id="53258" name="TextBox 6"/>
          <p:cNvSpPr txBox="1">
            <a:spLocks noChangeArrowheads="1"/>
          </p:cNvSpPr>
          <p:nvPr/>
        </p:nvSpPr>
        <p:spPr bwMode="auto">
          <a:xfrm>
            <a:off x="31750" y="5334000"/>
            <a:ext cx="34083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54" tIns="45678" rIns="91354" bIns="45678">
            <a:spAutoFit/>
          </a:bodyPr>
          <a:lstStyle>
            <a:lvl1pPr>
              <a:defRPr sz="32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9pPr>
          </a:lstStyle>
          <a:p>
            <a:r>
              <a:rPr lang="en-US" altLang="x-none" sz="2800"/>
              <a:t>vanishes at </a:t>
            </a:r>
            <a:r>
              <a:rPr lang="en-US" altLang="x-none" sz="2800">
                <a:solidFill>
                  <a:srgbClr val="FFD10B"/>
                </a:solidFill>
              </a:rPr>
              <a:t>same</a:t>
            </a:r>
            <a:r>
              <a:rPr lang="en-US" altLang="x-none" sz="2800"/>
              <a:t> radius </a:t>
            </a:r>
          </a:p>
        </p:txBody>
      </p:sp>
      <p:sp>
        <p:nvSpPr>
          <p:cNvPr id="53259" name="TextBox 9"/>
          <p:cNvSpPr txBox="1">
            <a:spLocks noChangeArrowheads="1"/>
          </p:cNvSpPr>
          <p:nvPr/>
        </p:nvSpPr>
        <p:spPr bwMode="auto">
          <a:xfrm>
            <a:off x="6653213" y="5334000"/>
            <a:ext cx="25241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54" tIns="45678" rIns="91354" bIns="45678">
            <a:spAutoFit/>
          </a:bodyPr>
          <a:lstStyle>
            <a:lvl1pPr>
              <a:defRPr sz="32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9pPr>
          </a:lstStyle>
          <a:p>
            <a:r>
              <a:rPr lang="en-US" altLang="x-none" sz="2800"/>
              <a:t>where </a:t>
            </a:r>
            <a:r>
              <a:rPr lang="en-US" altLang="x-none" sz="2800" i="1">
                <a:solidFill>
                  <a:srgbClr val="FFD10B"/>
                </a:solidFill>
              </a:rPr>
              <a:t>p</a:t>
            </a:r>
            <a:r>
              <a:rPr lang="en-US" altLang="x-none" sz="2800"/>
              <a:t> diverges</a:t>
            </a:r>
          </a:p>
        </p:txBody>
      </p:sp>
      <p:sp>
        <p:nvSpPr>
          <p:cNvPr id="53260" name="TextBox 13"/>
          <p:cNvSpPr txBox="1">
            <a:spLocks noChangeArrowheads="1"/>
          </p:cNvSpPr>
          <p:nvPr/>
        </p:nvSpPr>
        <p:spPr bwMode="auto">
          <a:xfrm>
            <a:off x="457200" y="6019800"/>
            <a:ext cx="1346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54" tIns="45678" rIns="91354" bIns="45678">
            <a:spAutoFit/>
          </a:bodyPr>
          <a:lstStyle>
            <a:lvl1pPr>
              <a:defRPr sz="32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9pPr>
          </a:lstStyle>
          <a:p>
            <a:r>
              <a:rPr lang="en-US" altLang="x-none" sz="2800">
                <a:solidFill>
                  <a:srgbClr val="FF0000"/>
                </a:solidFill>
              </a:rPr>
              <a:t>Redshift</a:t>
            </a:r>
          </a:p>
        </p:txBody>
      </p:sp>
      <p:sp>
        <p:nvSpPr>
          <p:cNvPr id="53261" name="TextBox 14"/>
          <p:cNvSpPr txBox="1">
            <a:spLocks noChangeArrowheads="1"/>
          </p:cNvSpPr>
          <p:nvPr/>
        </p:nvSpPr>
        <p:spPr bwMode="auto">
          <a:xfrm>
            <a:off x="5105400" y="6019800"/>
            <a:ext cx="32639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54" tIns="45678" rIns="91354" bIns="45678">
            <a:spAutoFit/>
          </a:bodyPr>
          <a:lstStyle>
            <a:lvl1pPr>
              <a:defRPr sz="32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9pPr>
          </a:lstStyle>
          <a:p>
            <a:r>
              <a:rPr lang="en-US" altLang="x-none" sz="2800">
                <a:solidFill>
                  <a:srgbClr val="FF0000"/>
                </a:solidFill>
              </a:rPr>
              <a:t>has cusp-like behavior</a:t>
            </a:r>
          </a:p>
        </p:txBody>
      </p:sp>
      <p:pic>
        <p:nvPicPr>
          <p:cNvPr id="53262" name="Picture 16" descr="latex-image-1.pdf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5334000"/>
            <a:ext cx="31242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82437862"/>
      </p:ext>
    </p:extLst>
  </p:cSld>
  <p:clrMapOvr>
    <a:masterClrMapping/>
  </p:clrMapOvr>
  <p:transition>
    <p:blinds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4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-152400" y="11113"/>
            <a:ext cx="9448800" cy="838200"/>
          </a:xfrm>
        </p:spPr>
        <p:txBody>
          <a:bodyPr/>
          <a:lstStyle/>
          <a:p>
            <a:r>
              <a:rPr lang="en-US" altLang="x-none" sz="3600">
                <a:solidFill>
                  <a:schemeClr val="hlink"/>
                </a:solidFill>
                <a:ea typeface="ＭＳ Ｐゴシック" charset="-128"/>
              </a:rPr>
              <a:t>R=R</a:t>
            </a:r>
            <a:r>
              <a:rPr lang="en-US" altLang="x-none" sz="3600" baseline="-25000">
                <a:solidFill>
                  <a:schemeClr val="hlink"/>
                </a:solidFill>
                <a:ea typeface="ＭＳ Ｐゴシック" charset="-128"/>
              </a:rPr>
              <a:t>s</a:t>
            </a:r>
            <a:r>
              <a:rPr lang="en-US" altLang="x-none" sz="3600">
                <a:solidFill>
                  <a:schemeClr val="hlink"/>
                </a:solidFill>
                <a:ea typeface="ＭＳ Ｐゴシック" charset="-128"/>
              </a:rPr>
              <a:t> Limit is Grav. Condensate Star (2001-4) </a:t>
            </a:r>
          </a:p>
        </p:txBody>
      </p:sp>
      <p:pic>
        <p:nvPicPr>
          <p:cNvPr id="55298" name="Picture 5" descr="Pressureconst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762000"/>
            <a:ext cx="4724400" cy="2979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299" name="TextBox 6"/>
          <p:cNvSpPr txBox="1">
            <a:spLocks noChangeArrowheads="1"/>
          </p:cNvSpPr>
          <p:nvPr/>
        </p:nvSpPr>
        <p:spPr bwMode="auto">
          <a:xfrm>
            <a:off x="381000" y="2057400"/>
            <a:ext cx="27654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54" tIns="45678" rIns="91354" bIns="45678">
            <a:spAutoFit/>
          </a:bodyPr>
          <a:lstStyle>
            <a:lvl1pPr>
              <a:defRPr sz="32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9pPr>
          </a:lstStyle>
          <a:p>
            <a:r>
              <a:rPr lang="en-US" altLang="x-none" sz="2800">
                <a:solidFill>
                  <a:srgbClr val="FF0000"/>
                </a:solidFill>
              </a:rPr>
              <a:t> Pressure </a:t>
            </a:r>
            <a:r>
              <a:rPr lang="en-US" altLang="x-none" sz="2800">
                <a:solidFill>
                  <a:srgbClr val="0033CC"/>
                </a:solidFill>
              </a:rPr>
              <a:t>becomes </a:t>
            </a:r>
            <a:endParaRPr lang="en-US" altLang="x-none" sz="2800">
              <a:solidFill>
                <a:srgbClr val="FF0000"/>
              </a:solidFill>
            </a:endParaRPr>
          </a:p>
        </p:txBody>
      </p:sp>
      <p:graphicFrame>
        <p:nvGraphicFramePr>
          <p:cNvPr id="55300" name="Object 14"/>
          <p:cNvGraphicFramePr>
            <a:graphicFrameLocks noChangeAspect="1"/>
          </p:cNvGraphicFramePr>
          <p:nvPr/>
        </p:nvGraphicFramePr>
        <p:xfrm>
          <a:off x="3048000" y="1981200"/>
          <a:ext cx="1066800" cy="60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8255" name="Equation" r:id="rId5" imgW="457200" imgH="241300" progId="Equation.DSMT4">
                  <p:embed/>
                </p:oleObj>
              </mc:Choice>
              <mc:Fallback>
                <p:oleObj name="Equation" r:id="rId5" imgW="457200" imgH="2413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0" y="1981200"/>
                        <a:ext cx="1066800" cy="609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5301" name="TextBox 15"/>
          <p:cNvSpPr txBox="1">
            <a:spLocks noChangeArrowheads="1"/>
          </p:cNvSpPr>
          <p:nvPr/>
        </p:nvSpPr>
        <p:spPr bwMode="auto">
          <a:xfrm>
            <a:off x="2057400" y="2895600"/>
            <a:ext cx="533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54" tIns="45678" rIns="91354" bIns="45678">
            <a:spAutoFit/>
          </a:bodyPr>
          <a:lstStyle>
            <a:lvl1pPr>
              <a:defRPr sz="32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9pPr>
          </a:lstStyle>
          <a:p>
            <a:r>
              <a:rPr lang="en-US" altLang="x-none" sz="2400">
                <a:solidFill>
                  <a:srgbClr val="FF0000"/>
                </a:solidFill>
                <a:latin typeface="Wingdings" charset="2"/>
                <a:sym typeface="Wingdings" charset="2"/>
              </a:rPr>
              <a:t></a:t>
            </a:r>
            <a:endParaRPr lang="en-US" altLang="x-none" sz="2400">
              <a:solidFill>
                <a:srgbClr val="FF0000"/>
              </a:solidFill>
            </a:endParaRPr>
          </a:p>
        </p:txBody>
      </p:sp>
      <p:pic>
        <p:nvPicPr>
          <p:cNvPr id="55302" name="Picture 17" descr="Redshiftfinal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3733800"/>
            <a:ext cx="4719637" cy="304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3" name="TextBox 16"/>
          <p:cNvSpPr txBox="1">
            <a:spLocks noChangeArrowheads="1"/>
          </p:cNvSpPr>
          <p:nvPr/>
        </p:nvSpPr>
        <p:spPr bwMode="auto">
          <a:xfrm>
            <a:off x="762000" y="4419600"/>
            <a:ext cx="35718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54" tIns="45678" rIns="91354" bIns="45678">
            <a:spAutoFit/>
          </a:bodyPr>
          <a:lstStyle>
            <a:lvl1pPr>
              <a:defRPr sz="32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9pPr>
          </a:lstStyle>
          <a:p>
            <a:r>
              <a:rPr lang="en-US" altLang="x-none" sz="2800">
                <a:solidFill>
                  <a:srgbClr val="FF0000"/>
                </a:solidFill>
              </a:rPr>
              <a:t>Redshift </a:t>
            </a:r>
            <a:r>
              <a:rPr lang="en-US" altLang="x-none" sz="2800">
                <a:solidFill>
                  <a:srgbClr val="0000FF"/>
                </a:solidFill>
              </a:rPr>
              <a:t>cusp at </a:t>
            </a:r>
            <a:r>
              <a:rPr lang="en-US" altLang="x-none" sz="2800">
                <a:solidFill>
                  <a:srgbClr val="FF0000"/>
                </a:solidFill>
              </a:rPr>
              <a:t>R=R</a:t>
            </a:r>
            <a:r>
              <a:rPr lang="en-US" altLang="x-none" sz="2800" baseline="-25000">
                <a:solidFill>
                  <a:srgbClr val="FF0000"/>
                </a:solidFill>
              </a:rPr>
              <a:t>s</a:t>
            </a:r>
            <a:endParaRPr lang="en-US" altLang="x-none" sz="2800">
              <a:solidFill>
                <a:srgbClr val="FF0000"/>
              </a:solidFill>
            </a:endParaRPr>
          </a:p>
        </p:txBody>
      </p:sp>
      <p:sp>
        <p:nvSpPr>
          <p:cNvPr id="55304" name="TextBox 19"/>
          <p:cNvSpPr txBox="1">
            <a:spLocks noChangeArrowheads="1"/>
          </p:cNvSpPr>
          <p:nvPr/>
        </p:nvSpPr>
        <p:spPr bwMode="auto">
          <a:xfrm>
            <a:off x="2133600" y="5791200"/>
            <a:ext cx="381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54" tIns="45678" rIns="91354" bIns="45678">
            <a:spAutoFit/>
          </a:bodyPr>
          <a:lstStyle>
            <a:lvl1pPr>
              <a:defRPr sz="32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9pPr>
          </a:lstStyle>
          <a:p>
            <a:r>
              <a:rPr lang="en-US" altLang="x-none" sz="2400">
                <a:solidFill>
                  <a:srgbClr val="FF0000"/>
                </a:solidFill>
                <a:latin typeface="Wingdings" charset="2"/>
                <a:sym typeface="Wingdings" charset="2"/>
              </a:rPr>
              <a:t></a:t>
            </a:r>
            <a:endParaRPr lang="en-US" altLang="x-none" sz="2400">
              <a:solidFill>
                <a:srgbClr val="FF0000"/>
              </a:solidFill>
            </a:endParaRPr>
          </a:p>
        </p:txBody>
      </p:sp>
      <p:sp>
        <p:nvSpPr>
          <p:cNvPr id="55305" name="TextBox 18"/>
          <p:cNvSpPr txBox="1">
            <a:spLocks noChangeArrowheads="1"/>
          </p:cNvSpPr>
          <p:nvPr/>
        </p:nvSpPr>
        <p:spPr bwMode="auto">
          <a:xfrm>
            <a:off x="5029200" y="838200"/>
            <a:ext cx="32623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54" tIns="45678" rIns="91354" bIns="45678">
            <a:spAutoFit/>
          </a:bodyPr>
          <a:lstStyle>
            <a:lvl1pPr>
              <a:defRPr sz="32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9pPr>
          </a:lstStyle>
          <a:p>
            <a:r>
              <a:rPr lang="en-US" altLang="x-none" u="sng">
                <a:solidFill>
                  <a:srgbClr val="FFD10B"/>
                </a:solidFill>
              </a:rPr>
              <a:t>No divergence</a:t>
            </a:r>
            <a:r>
              <a:rPr lang="en-US" altLang="x-none">
                <a:solidFill>
                  <a:srgbClr val="FFD10B"/>
                </a:solidFill>
              </a:rPr>
              <a:t> in </a:t>
            </a:r>
            <a:r>
              <a:rPr lang="en-US" altLang="x-none" i="1">
                <a:solidFill>
                  <a:srgbClr val="FF0000"/>
                </a:solidFill>
              </a:rPr>
              <a:t>p</a:t>
            </a:r>
          </a:p>
        </p:txBody>
      </p:sp>
      <p:pic>
        <p:nvPicPr>
          <p:cNvPr id="55306" name="Picture 21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447800"/>
            <a:ext cx="3213100" cy="255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7" name="TextBox 22"/>
          <p:cNvSpPr txBox="1">
            <a:spLocks noChangeArrowheads="1"/>
          </p:cNvSpPr>
          <p:nvPr/>
        </p:nvSpPr>
        <p:spPr bwMode="auto">
          <a:xfrm>
            <a:off x="4953000" y="4267200"/>
            <a:ext cx="3711575" cy="187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54" tIns="45678" rIns="91354" bIns="45678">
            <a:spAutoFit/>
          </a:bodyPr>
          <a:lstStyle>
            <a:lvl1pPr>
              <a:defRPr sz="32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9pPr>
          </a:lstStyle>
          <a:p>
            <a:r>
              <a:rPr lang="en-US" altLang="x-none" sz="2800">
                <a:solidFill>
                  <a:srgbClr val="FFD10B"/>
                </a:solidFill>
              </a:rPr>
              <a:t>      but </a:t>
            </a:r>
            <a:r>
              <a:rPr lang="en-US" altLang="x-none" sz="2800" u="sng">
                <a:solidFill>
                  <a:srgbClr val="FF6600"/>
                </a:solidFill>
              </a:rPr>
              <a:t>non-analytic</a:t>
            </a:r>
            <a:r>
              <a:rPr lang="en-US" altLang="x-none" sz="2800">
                <a:solidFill>
                  <a:srgbClr val="FF6600"/>
                </a:solidFill>
              </a:rPr>
              <a:t> </a:t>
            </a:r>
            <a:r>
              <a:rPr lang="en-US" altLang="x-none" sz="2800">
                <a:solidFill>
                  <a:srgbClr val="FFD10B"/>
                </a:solidFill>
              </a:rPr>
              <a:t>cusp </a:t>
            </a:r>
          </a:p>
          <a:p>
            <a:r>
              <a:rPr lang="en-US" altLang="x-none" sz="2800">
                <a:solidFill>
                  <a:srgbClr val="FFD10B"/>
                </a:solidFill>
              </a:rPr>
              <a:t>    	Discontinuity </a:t>
            </a:r>
          </a:p>
          <a:p>
            <a:r>
              <a:rPr lang="en-US" altLang="x-none" sz="2800">
                <a:solidFill>
                  <a:srgbClr val="FF6600"/>
                </a:solidFill>
              </a:rPr>
              <a:t>      I</a:t>
            </a:r>
            <a:r>
              <a:rPr lang="en-US" altLang="x-none" sz="3000">
                <a:solidFill>
                  <a:srgbClr val="FF6600"/>
                </a:solidFill>
              </a:rPr>
              <a:t>nterior is p= - </a:t>
            </a:r>
            <a:r>
              <a:rPr lang="en-US" altLang="x-none" sz="3000">
                <a:solidFill>
                  <a:srgbClr val="FF6600"/>
                </a:solidFill>
                <a:latin typeface="Lucida Grande" charset="0"/>
              </a:rPr>
              <a:t>ρ</a:t>
            </a:r>
            <a:endParaRPr lang="en-US" altLang="x-none" sz="3000" u="sng">
              <a:solidFill>
                <a:srgbClr val="FF6600"/>
              </a:solidFill>
            </a:endParaRPr>
          </a:p>
          <a:p>
            <a:r>
              <a:rPr lang="en-US" altLang="x-none" sz="3000">
                <a:solidFill>
                  <a:srgbClr val="FF6600"/>
                </a:solidFill>
              </a:rPr>
              <a:t>     </a:t>
            </a:r>
            <a:r>
              <a:rPr lang="en-US" altLang="x-none" sz="3000" u="sng">
                <a:solidFill>
                  <a:srgbClr val="FF6600"/>
                </a:solidFill>
              </a:rPr>
              <a:t>de Sitter vacuum</a:t>
            </a:r>
            <a:r>
              <a:rPr lang="en-US" altLang="x-none" sz="3000">
                <a:solidFill>
                  <a:srgbClr val="FF6600"/>
                </a:solidFill>
              </a:rPr>
              <a:t> </a:t>
            </a:r>
          </a:p>
        </p:txBody>
      </p:sp>
      <p:sp>
        <p:nvSpPr>
          <p:cNvPr id="55308" name="TextBox 1"/>
          <p:cNvSpPr txBox="1">
            <a:spLocks noChangeArrowheads="1"/>
          </p:cNvSpPr>
          <p:nvPr/>
        </p:nvSpPr>
        <p:spPr bwMode="auto">
          <a:xfrm>
            <a:off x="381000" y="2743200"/>
            <a:ext cx="8477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54" tIns="45678" rIns="91354" bIns="45678">
            <a:spAutoFit/>
          </a:bodyPr>
          <a:lstStyle>
            <a:lvl1pPr>
              <a:defRPr sz="32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9pPr>
          </a:lstStyle>
          <a:p>
            <a:r>
              <a:rPr lang="en-US" altLang="x-none" sz="2400">
                <a:solidFill>
                  <a:srgbClr val="FF0000"/>
                </a:solidFill>
              </a:rPr>
              <a:t>w=-1</a:t>
            </a:r>
          </a:p>
        </p:txBody>
      </p:sp>
    </p:spTree>
    <p:extLst>
      <p:ext uri="{BB962C8B-B14F-4D97-AF65-F5344CB8AC3E}">
        <p14:creationId xmlns:p14="http://schemas.microsoft.com/office/powerpoint/2010/main" val="334133374"/>
      </p:ext>
    </p:extLst>
  </p:cSld>
  <p:clrMapOvr>
    <a:masterClrMapping/>
  </p:clrMapOvr>
  <p:transition>
    <p:blinds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4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81000" y="152400"/>
            <a:ext cx="8229600" cy="838200"/>
          </a:xfrm>
        </p:spPr>
        <p:txBody>
          <a:bodyPr/>
          <a:lstStyle/>
          <a:p>
            <a:pPr>
              <a:defRPr/>
            </a:pPr>
            <a:r>
              <a:rPr lang="en-US" sz="3600" dirty="0" err="1" smtClean="0">
                <a:solidFill>
                  <a:schemeClr val="hlink"/>
                </a:solidFill>
              </a:rPr>
              <a:t>Komar</a:t>
            </a:r>
            <a:r>
              <a:rPr lang="en-US" sz="3600" dirty="0" smtClean="0">
                <a:solidFill>
                  <a:schemeClr val="hlink"/>
                </a:solidFill>
              </a:rPr>
              <a:t> Mass-Energy Flux (1959-62) </a:t>
            </a:r>
            <a:endParaRPr lang="en-US" sz="3600" dirty="0">
              <a:solidFill>
                <a:schemeClr val="hlink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895600" y="1981200"/>
            <a:ext cx="18466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srgbClr val="FF0000"/>
              </a:solidFill>
            </a:endParaRPr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/>
          </p:nvPr>
        </p:nvGraphicFramePr>
        <p:xfrm>
          <a:off x="3670300" y="3162300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399" name="Equation" r:id="rId4" imgW="114300" imgH="165100" progId="Equation.DSMT4">
                  <p:embed/>
                </p:oleObj>
              </mc:Choice>
              <mc:Fallback>
                <p:oleObj name="Equation" r:id="rId4" imgW="114300" imgH="1651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670300" y="3162300"/>
                        <a:ext cx="1143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Picture 1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" y="1295400"/>
            <a:ext cx="7531100" cy="1104900"/>
          </a:xfrm>
          <a:prstGeom prst="rect">
            <a:avLst/>
          </a:prstGeom>
        </p:spPr>
      </p:pic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2743200"/>
            <a:ext cx="3263900" cy="1371600"/>
          </a:xfrm>
          <a:prstGeom prst="rect">
            <a:avLst/>
          </a:prstGeom>
        </p:spPr>
      </p:pic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800" y="5105400"/>
            <a:ext cx="7150100" cy="1168400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6172200" y="3124200"/>
            <a:ext cx="265409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6600"/>
                </a:solidFill>
              </a:rPr>
              <a:t>Surface Gravity</a:t>
            </a:r>
            <a:endParaRPr lang="en-US" dirty="0">
              <a:solidFill>
                <a:srgbClr val="FF6600"/>
              </a:solidFill>
            </a:endParaRPr>
          </a:p>
        </p:txBody>
      </p:sp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9600" y="2971800"/>
            <a:ext cx="1473200" cy="9652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219200" y="4267200"/>
            <a:ext cx="696937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6600"/>
                </a:solidFill>
              </a:rPr>
              <a:t>Total Mass: ‘Gauss’ Law’ for Static Gravity </a:t>
            </a:r>
            <a:endParaRPr lang="en-US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160477"/>
      </p:ext>
    </p:extLst>
  </p:cSld>
  <p:clrMapOvr>
    <a:masterClrMapping/>
  </p:clrMapOvr>
  <p:transition>
    <p:blinds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4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81000" y="11281"/>
            <a:ext cx="8229600" cy="838200"/>
          </a:xfrm>
        </p:spPr>
        <p:txBody>
          <a:bodyPr/>
          <a:lstStyle/>
          <a:p>
            <a:pPr>
              <a:defRPr/>
            </a:pPr>
            <a:r>
              <a:rPr lang="en-US" sz="3600" dirty="0" smtClean="0">
                <a:solidFill>
                  <a:schemeClr val="hlink"/>
                </a:solidFill>
              </a:rPr>
              <a:t>Transverse Pressure</a:t>
            </a:r>
            <a:endParaRPr lang="en-US" sz="3600" dirty="0">
              <a:solidFill>
                <a:schemeClr val="hlink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5800" y="990600"/>
            <a:ext cx="765666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6600"/>
                </a:solidFill>
              </a:rPr>
              <a:t>Cusp in </a:t>
            </a:r>
            <a:r>
              <a:rPr lang="en-US" dirty="0" smtClean="0">
                <a:solidFill>
                  <a:srgbClr val="FF0000"/>
                </a:solidFill>
              </a:rPr>
              <a:t>Redshift </a:t>
            </a:r>
            <a:r>
              <a:rPr lang="en-US" dirty="0" smtClean="0">
                <a:solidFill>
                  <a:srgbClr val="FF6600"/>
                </a:solidFill>
              </a:rPr>
              <a:t>produces Transverse Pressure</a:t>
            </a:r>
            <a:endParaRPr lang="en-US" dirty="0">
              <a:solidFill>
                <a:srgbClr val="FF6600"/>
              </a:solidFill>
            </a:endParaRPr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/>
          </p:nvPr>
        </p:nvGraphicFramePr>
        <p:xfrm>
          <a:off x="3670300" y="3162300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423" name="Equation" r:id="rId4" imgW="114300" imgH="165100" progId="Equation.DSMT4">
                  <p:embed/>
                </p:oleObj>
              </mc:Choice>
              <mc:Fallback>
                <p:oleObj name="Equation" r:id="rId4" imgW="114300" imgH="1651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670300" y="3162300"/>
                        <a:ext cx="1143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00" y="3048000"/>
            <a:ext cx="7912100" cy="1104900"/>
          </a:xfrm>
          <a:prstGeom prst="rect">
            <a:avLst/>
          </a:prstGeom>
        </p:spPr>
      </p:pic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9200" y="1600200"/>
            <a:ext cx="6248400" cy="9525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743200" y="2590800"/>
            <a:ext cx="313327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6600"/>
                </a:solidFill>
              </a:rPr>
              <a:t>Localized at </a:t>
            </a:r>
            <a:r>
              <a:rPr lang="en-US" i="1" dirty="0" smtClean="0">
                <a:solidFill>
                  <a:srgbClr val="FFD10B"/>
                </a:solidFill>
              </a:rPr>
              <a:t>r =R</a:t>
            </a:r>
            <a:r>
              <a:rPr lang="en-US" i="1" baseline="-25000" dirty="0" smtClean="0">
                <a:solidFill>
                  <a:srgbClr val="FFD10B"/>
                </a:solidFill>
              </a:rPr>
              <a:t>0</a:t>
            </a:r>
            <a:endParaRPr lang="en-US" i="1" dirty="0">
              <a:solidFill>
                <a:srgbClr val="FFD10B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286000" y="4114800"/>
            <a:ext cx="475001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FF66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Integrable</a:t>
            </a:r>
            <a:r>
              <a:rPr lang="en-US" b="1" dirty="0" smtClean="0">
                <a:solidFill>
                  <a:srgbClr val="FF66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Surface Energy</a:t>
            </a:r>
            <a:endParaRPr lang="en-US" b="1" dirty="0">
              <a:solidFill>
                <a:srgbClr val="FF660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18" name="Picture 17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000" y="4724400"/>
            <a:ext cx="7188200" cy="1206500"/>
          </a:xfrm>
          <a:prstGeom prst="rect">
            <a:avLst/>
          </a:prstGeom>
        </p:spPr>
      </p:pic>
      <p:pic>
        <p:nvPicPr>
          <p:cNvPr id="16" name="Picture 15" descr="latex-image-1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19400" y="6096000"/>
            <a:ext cx="3198352" cy="469900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237100592"/>
      </p:ext>
    </p:extLst>
  </p:cSld>
  <p:clrMapOvr>
    <a:masterClrMapping/>
  </p:clrMapOvr>
  <p:transition>
    <p:blinds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43000" y="-685800"/>
            <a:ext cx="6858000" cy="754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7" name="Text Box 4"/>
          <p:cNvSpPr txBox="1">
            <a:spLocks noChangeArrowheads="1"/>
          </p:cNvSpPr>
          <p:nvPr/>
        </p:nvSpPr>
        <p:spPr bwMode="auto">
          <a:xfrm>
            <a:off x="4038600" y="5566698"/>
            <a:ext cx="1066800" cy="274638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800"/>
          </a:p>
        </p:txBody>
      </p:sp>
      <p:sp>
        <p:nvSpPr>
          <p:cNvPr id="5" name="Text Box 1028"/>
          <p:cNvSpPr txBox="1">
            <a:spLocks noChangeArrowheads="1"/>
          </p:cNvSpPr>
          <p:nvPr/>
        </p:nvSpPr>
        <p:spPr bwMode="auto">
          <a:xfrm>
            <a:off x="2514600" y="5911350"/>
            <a:ext cx="44196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x-none" sz="2400" dirty="0">
                <a:solidFill>
                  <a:srgbClr val="0000FF"/>
                </a:solidFill>
              </a:rPr>
              <a:t>And </a:t>
            </a:r>
            <a:r>
              <a:rPr lang="en-US" altLang="x-none" sz="2400" dirty="0" err="1">
                <a:solidFill>
                  <a:srgbClr val="0000FF"/>
                </a:solidFill>
              </a:rPr>
              <a:t>iff</a:t>
            </a:r>
            <a:r>
              <a:rPr lang="en-US" altLang="x-none" sz="2400" dirty="0">
                <a:solidFill>
                  <a:srgbClr val="0000FF"/>
                </a:solidFill>
              </a:rPr>
              <a:t>  </a:t>
            </a:r>
            <a:r>
              <a:rPr lang="en-US" altLang="x-none" sz="2800" b="1" i="1" dirty="0" err="1">
                <a:solidFill>
                  <a:srgbClr val="FF0000"/>
                </a:solidFill>
              </a:rPr>
              <a:t>T</a:t>
            </a:r>
            <a:r>
              <a:rPr lang="en-US" altLang="x-none" sz="2800" b="1" i="1" baseline="-25000" dirty="0" err="1">
                <a:solidFill>
                  <a:srgbClr val="FF0000"/>
                </a:solidFill>
                <a:ea typeface="Lucida Grande" charset="0"/>
              </a:rPr>
              <a:t>μν</a:t>
            </a:r>
            <a:r>
              <a:rPr lang="en-US" altLang="x-none" sz="2800" b="1" i="1" baseline="-25000" dirty="0">
                <a:solidFill>
                  <a:srgbClr val="FF0000"/>
                </a:solidFill>
                <a:ea typeface="Lucida Grande" charset="0"/>
              </a:rPr>
              <a:t> </a:t>
            </a:r>
            <a:r>
              <a:rPr lang="en-US" altLang="x-none" sz="2800" b="1" i="1" dirty="0">
                <a:solidFill>
                  <a:srgbClr val="FF0000"/>
                </a:solidFill>
                <a:ea typeface="Lucida Grande" charset="0"/>
              </a:rPr>
              <a:t>= 0  </a:t>
            </a:r>
            <a:r>
              <a:rPr lang="en-US" altLang="x-none" sz="2400" dirty="0">
                <a:solidFill>
                  <a:srgbClr val="0000FF"/>
                </a:solidFill>
              </a:rPr>
              <a:t>on the horizon</a:t>
            </a:r>
            <a:endParaRPr lang="en-US" altLang="x-none" baseline="-25000" dirty="0">
              <a:solidFill>
                <a:srgbClr val="0000FF"/>
              </a:solidFill>
            </a:endParaRPr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4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81000" y="11113"/>
            <a:ext cx="8229600" cy="838200"/>
          </a:xfrm>
        </p:spPr>
        <p:txBody>
          <a:bodyPr/>
          <a:lstStyle/>
          <a:p>
            <a:r>
              <a:rPr lang="en-US" altLang="x-none" sz="3600">
                <a:solidFill>
                  <a:schemeClr val="hlink"/>
                </a:solidFill>
                <a:ea typeface="ＭＳ Ｐゴシック" charset="-128"/>
              </a:rPr>
              <a:t>Surface Tension of the Vacuum </a:t>
            </a:r>
            <a:r>
              <a:rPr lang="en-US" altLang="en-US" sz="3600">
                <a:solidFill>
                  <a:schemeClr val="hlink"/>
                </a:solidFill>
                <a:ea typeface="ＭＳ Ｐゴシック" charset="-128"/>
              </a:rPr>
              <a:t>‘</a:t>
            </a:r>
            <a:r>
              <a:rPr lang="en-US" altLang="x-none" sz="3600">
                <a:solidFill>
                  <a:schemeClr val="hlink"/>
                </a:solidFill>
                <a:ea typeface="ＭＳ Ｐゴシック" charset="-128"/>
              </a:rPr>
              <a:t>Bubble</a:t>
            </a:r>
            <a:r>
              <a:rPr lang="en-US" altLang="en-US" sz="3600">
                <a:solidFill>
                  <a:schemeClr val="hlink"/>
                </a:solidFill>
                <a:ea typeface="ＭＳ Ｐゴシック" charset="-128"/>
              </a:rPr>
              <a:t>’</a:t>
            </a:r>
            <a:endParaRPr lang="en-US" altLang="x-none" sz="3600">
              <a:solidFill>
                <a:schemeClr val="hlink"/>
              </a:solidFill>
              <a:ea typeface="ＭＳ Ｐゴシック" charset="-128"/>
            </a:endParaRPr>
          </a:p>
        </p:txBody>
      </p:sp>
      <p:graphicFrame>
        <p:nvGraphicFramePr>
          <p:cNvPr id="59394" name="Object 8"/>
          <p:cNvGraphicFramePr>
            <a:graphicFrameLocks noChangeAspect="1"/>
          </p:cNvGraphicFramePr>
          <p:nvPr/>
        </p:nvGraphicFramePr>
        <p:xfrm>
          <a:off x="3670300" y="3162300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2351" name="Equation" r:id="rId4" imgW="114300" imgH="165100" progId="Equation.3">
                  <p:embed/>
                </p:oleObj>
              </mc:Choice>
              <mc:Fallback>
                <p:oleObj name="Equation" r:id="rId4" imgW="114300" imgH="165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70300" y="3162300"/>
                        <a:ext cx="114300" cy="165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9395" name="Picture 12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752600"/>
            <a:ext cx="5994400" cy="111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1524000" y="1066800"/>
            <a:ext cx="6167438" cy="579438"/>
          </a:xfrm>
          <a:prstGeom prst="rect">
            <a:avLst/>
          </a:prstGeom>
          <a:noFill/>
        </p:spPr>
        <p:txBody>
          <a:bodyPr wrap="none" lIns="91354" tIns="45678" rIns="91354" bIns="45678">
            <a:spAutoFit/>
          </a:bodyPr>
          <a:lstStyle>
            <a:lvl1pPr>
              <a:defRPr sz="32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9pPr>
          </a:lstStyle>
          <a:p>
            <a:r>
              <a:rPr lang="en-US" altLang="x-none" b="1" u="sng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Discontinuity</a:t>
            </a:r>
            <a:r>
              <a:rPr lang="en-US" altLang="x-none" b="1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in Surface Gravities</a:t>
            </a:r>
          </a:p>
        </p:txBody>
      </p:sp>
      <p:pic>
        <p:nvPicPr>
          <p:cNvPr id="59397" name="Picture 2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4114800"/>
            <a:ext cx="3213100" cy="965200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398" name="Picture 15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114800"/>
            <a:ext cx="20320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990600" y="3124200"/>
            <a:ext cx="6711950" cy="584200"/>
          </a:xfrm>
          <a:prstGeom prst="rect">
            <a:avLst/>
          </a:prstGeom>
          <a:noFill/>
        </p:spPr>
        <p:txBody>
          <a:bodyPr wrap="none" lIns="91354" tIns="45678" rIns="91354" bIns="45678">
            <a:spAutoFit/>
          </a:bodyPr>
          <a:lstStyle>
            <a:lvl1pPr>
              <a:defRPr sz="32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9pPr>
          </a:lstStyle>
          <a:p>
            <a:r>
              <a:rPr lang="en-US" altLang="x-none" b="1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is surface tension/tranverse pressure</a:t>
            </a:r>
          </a:p>
        </p:txBody>
      </p:sp>
      <p:pic>
        <p:nvPicPr>
          <p:cNvPr id="59400" name="Picture 16" descr="latex-image-1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4419600"/>
            <a:ext cx="6604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401" name="TextBox 1"/>
          <p:cNvSpPr txBox="1">
            <a:spLocks noChangeArrowheads="1"/>
          </p:cNvSpPr>
          <p:nvPr/>
        </p:nvSpPr>
        <p:spPr bwMode="auto">
          <a:xfrm>
            <a:off x="762000" y="5638800"/>
            <a:ext cx="76358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54" tIns="45678" rIns="91354" bIns="45678">
            <a:spAutoFit/>
          </a:bodyPr>
          <a:lstStyle>
            <a:lvl1pPr>
              <a:defRPr sz="32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9pPr>
          </a:lstStyle>
          <a:p>
            <a:r>
              <a:rPr lang="en-US" altLang="x-none">
                <a:solidFill>
                  <a:srgbClr val="FF6600"/>
                </a:solidFill>
              </a:rPr>
              <a:t>Interior is </a:t>
            </a:r>
            <a:r>
              <a:rPr lang="en-US" altLang="x-none" u="sng">
                <a:solidFill>
                  <a:srgbClr val="FF0000"/>
                </a:solidFill>
              </a:rPr>
              <a:t>not</a:t>
            </a:r>
            <a:r>
              <a:rPr lang="en-US" altLang="x-none">
                <a:solidFill>
                  <a:srgbClr val="FF6600"/>
                </a:solidFill>
              </a:rPr>
              <a:t> analytic continuation of exterior</a:t>
            </a:r>
          </a:p>
        </p:txBody>
      </p:sp>
    </p:spTree>
    <p:extLst>
      <p:ext uri="{BB962C8B-B14F-4D97-AF65-F5344CB8AC3E}">
        <p14:creationId xmlns:p14="http://schemas.microsoft.com/office/powerpoint/2010/main" val="1494862291"/>
      </p:ext>
    </p:extLst>
  </p:cSld>
  <p:clrMapOvr>
    <a:masterClrMapping/>
  </p:clrMapOvr>
  <p:transition>
    <p:blinds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4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81000" y="263332"/>
            <a:ext cx="8229600" cy="838200"/>
          </a:xfrm>
        </p:spPr>
        <p:txBody>
          <a:bodyPr/>
          <a:lstStyle/>
          <a:p>
            <a:pPr>
              <a:defRPr/>
            </a:pPr>
            <a:r>
              <a:rPr lang="en-US" sz="3600" b="0" dirty="0" smtClean="0">
                <a:solidFill>
                  <a:schemeClr val="hlink"/>
                </a:solidFill>
              </a:rPr>
              <a:t>First Law</a:t>
            </a:r>
            <a:endParaRPr lang="en-US" sz="3600" b="0" dirty="0">
              <a:solidFill>
                <a:schemeClr val="hlink"/>
              </a:solidFill>
            </a:endParaRPr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/>
          </p:nvPr>
        </p:nvGraphicFramePr>
        <p:xfrm>
          <a:off x="3670300" y="3162300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6461" name="Equation" r:id="rId4" imgW="114300" imgH="165100" progId="Equation.DSMT4">
                  <p:embed/>
                </p:oleObj>
              </mc:Choice>
              <mc:Fallback>
                <p:oleObj name="Equation" r:id="rId4" imgW="114300" imgH="1651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670300" y="3162300"/>
                        <a:ext cx="1143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Picture 1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97495" y="1733229"/>
            <a:ext cx="5031509" cy="566689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36755" y="5486400"/>
            <a:ext cx="911379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D10B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Surface Area is </a:t>
            </a:r>
            <a:r>
              <a:rPr lang="en-US" b="1" u="sng" dirty="0" smtClean="0">
                <a:solidFill>
                  <a:srgbClr val="8BEAFD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Surface Area</a:t>
            </a:r>
            <a:r>
              <a:rPr lang="en-US" b="1" dirty="0" smtClean="0">
                <a:solidFill>
                  <a:srgbClr val="8BEAFD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en-US" b="1" dirty="0" smtClean="0">
                <a:solidFill>
                  <a:srgbClr val="FF66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not</a:t>
            </a:r>
            <a:r>
              <a:rPr lang="en-US" b="1" dirty="0" smtClean="0">
                <a:solidFill>
                  <a:srgbClr val="FFD10B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Entropy</a:t>
            </a:r>
          </a:p>
          <a:p>
            <a:pPr algn="ctr"/>
            <a:r>
              <a:rPr lang="en-US" b="1" dirty="0" smtClean="0">
                <a:solidFill>
                  <a:srgbClr val="FFD10B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Surface Gravity is </a:t>
            </a:r>
            <a:r>
              <a:rPr lang="en-US" b="1" u="sng" dirty="0" smtClean="0">
                <a:solidFill>
                  <a:srgbClr val="8BEAFD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Surface Tension</a:t>
            </a:r>
            <a:r>
              <a:rPr lang="en-US" b="1" dirty="0" smtClean="0">
                <a:solidFill>
                  <a:srgbClr val="8BEAFD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en-US" b="1" dirty="0" smtClean="0">
                <a:solidFill>
                  <a:srgbClr val="FF66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not</a:t>
            </a:r>
            <a:r>
              <a:rPr lang="en-US" b="1" dirty="0" smtClean="0">
                <a:solidFill>
                  <a:srgbClr val="FFD10B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Temperature</a:t>
            </a:r>
            <a:r>
              <a:rPr lang="en-US" dirty="0" smtClean="0">
                <a:solidFill>
                  <a:srgbClr val="FFD10B"/>
                </a:solidFill>
              </a:rPr>
              <a:t> </a:t>
            </a:r>
            <a:endParaRPr lang="en-US" dirty="0">
              <a:solidFill>
                <a:srgbClr val="FFD10B"/>
              </a:solidFill>
            </a:endParaRPr>
          </a:p>
        </p:txBody>
      </p:sp>
      <p:pic>
        <p:nvPicPr>
          <p:cNvPr id="5" name="Picture 4" descr="latexit-drag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9800" y="2895600"/>
            <a:ext cx="4406900" cy="4191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048000" y="2209800"/>
            <a:ext cx="257634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6600"/>
                </a:solidFill>
              </a:rPr>
              <a:t>Gibbs Relation</a:t>
            </a:r>
            <a:endParaRPr lang="en-US" dirty="0">
              <a:solidFill>
                <a:srgbClr val="FF66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28600" y="3276600"/>
            <a:ext cx="8534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FF6600"/>
                </a:solidFill>
              </a:rPr>
              <a:t>Schw</a:t>
            </a:r>
            <a:r>
              <a:rPr lang="en-US" dirty="0" smtClean="0">
                <a:solidFill>
                  <a:srgbClr val="FF6600"/>
                </a:solidFill>
              </a:rPr>
              <a:t>. Interior Soln. in        		 Limit describes</a:t>
            </a:r>
          </a:p>
          <a:p>
            <a:r>
              <a:rPr lang="en-US" dirty="0" smtClean="0">
                <a:solidFill>
                  <a:srgbClr val="FF6600"/>
                </a:solidFill>
              </a:rPr>
              <a:t>  a </a:t>
            </a:r>
            <a:r>
              <a:rPr lang="en-US" b="1" u="sng" dirty="0" smtClean="0">
                <a:solidFill>
                  <a:srgbClr val="FFD10B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Zero Entropy/Zero Temperature Condensate</a:t>
            </a:r>
            <a:endParaRPr lang="en-US" b="1" u="sng" dirty="0">
              <a:solidFill>
                <a:srgbClr val="FFD10B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64977" y="1034795"/>
            <a:ext cx="813556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66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Classical Mechanical Conservation of Energy </a:t>
            </a:r>
            <a:endParaRPr lang="en-US" b="1" dirty="0">
              <a:solidFill>
                <a:srgbClr val="FF660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57200" y="4343400"/>
            <a:ext cx="875111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6600"/>
                </a:solidFill>
              </a:rPr>
              <a:t> </a:t>
            </a:r>
            <a:r>
              <a:rPr lang="en-US" dirty="0" smtClean="0">
                <a:solidFill>
                  <a:srgbClr val="FF6600"/>
                </a:solidFill>
              </a:rPr>
              <a:t> Discontinuity in </a:t>
            </a:r>
            <a:r>
              <a:rPr lang="en-US" sz="2800" dirty="0" err="1" smtClean="0">
                <a:solidFill>
                  <a:srgbClr val="FFD10B"/>
                </a:solidFill>
                <a:latin typeface="Lucida Grande"/>
                <a:ea typeface="Lucida Grande"/>
                <a:cs typeface="Lucida Grande"/>
              </a:rPr>
              <a:t>κ</a:t>
            </a:r>
            <a:r>
              <a:rPr lang="en-US" sz="2800" dirty="0" smtClean="0">
                <a:solidFill>
                  <a:srgbClr val="FF6600"/>
                </a:solidFill>
                <a:latin typeface="Lucida Grande"/>
                <a:ea typeface="Lucida Grande"/>
                <a:cs typeface="Lucida Grande"/>
              </a:rPr>
              <a:t> </a:t>
            </a:r>
            <a:r>
              <a:rPr lang="en-US" dirty="0" smtClean="0">
                <a:solidFill>
                  <a:srgbClr val="FF6600"/>
                </a:solidFill>
                <a:latin typeface="+mn-lt"/>
                <a:ea typeface="Lucida Grande"/>
                <a:cs typeface="Lucida Grande"/>
              </a:rPr>
              <a:t>implies </a:t>
            </a:r>
            <a:r>
              <a:rPr lang="en-US" u="sng" dirty="0" smtClean="0">
                <a:solidFill>
                  <a:srgbClr val="FFD10B"/>
                </a:solidFill>
                <a:latin typeface="+mn-lt"/>
                <a:ea typeface="Lucida Grande"/>
                <a:cs typeface="Lucida Grande"/>
              </a:rPr>
              <a:t>non-analytic</a:t>
            </a:r>
            <a:r>
              <a:rPr lang="en-US" dirty="0" smtClean="0">
                <a:solidFill>
                  <a:srgbClr val="FFD10B"/>
                </a:solidFill>
                <a:latin typeface="+mn-lt"/>
                <a:ea typeface="Lucida Grande"/>
                <a:cs typeface="Lucida Grande"/>
              </a:rPr>
              <a:t> </a:t>
            </a:r>
            <a:r>
              <a:rPr lang="en-US" dirty="0" smtClean="0">
                <a:solidFill>
                  <a:srgbClr val="FF6600"/>
                </a:solidFill>
                <a:latin typeface="+mn-lt"/>
                <a:ea typeface="Lucida Grande"/>
                <a:cs typeface="Lucida Grande"/>
              </a:rPr>
              <a:t>behavior</a:t>
            </a:r>
          </a:p>
          <a:p>
            <a:r>
              <a:rPr lang="en-US" u="sng" dirty="0" smtClean="0">
                <a:solidFill>
                  <a:srgbClr val="8BEAFD"/>
                </a:solidFill>
                <a:latin typeface="+mn-lt"/>
                <a:ea typeface="Lucida Grande"/>
                <a:cs typeface="Lucida Grande"/>
              </a:rPr>
              <a:t>No Trapped Surface, Truly Static,</a:t>
            </a:r>
            <a:r>
              <a:rPr lang="en-US" dirty="0" smtClean="0">
                <a:solidFill>
                  <a:srgbClr val="8BEAFD"/>
                </a:solidFill>
                <a:latin typeface="+mn-lt"/>
                <a:ea typeface="Lucida Grande"/>
                <a:cs typeface="Lucida Grande"/>
              </a:rPr>
              <a:t> </a:t>
            </a:r>
            <a:r>
              <a:rPr lang="en-US" dirty="0" smtClean="0">
                <a:solidFill>
                  <a:srgbClr val="FFD10B"/>
                </a:solidFill>
                <a:latin typeface="+mn-lt"/>
                <a:ea typeface="Lucida Grande"/>
                <a:cs typeface="Lucida Grande"/>
              </a:rPr>
              <a:t>t</a:t>
            </a:r>
            <a:r>
              <a:rPr lang="en-US" b="1" dirty="0" smtClean="0">
                <a:solidFill>
                  <a:srgbClr val="FF6600"/>
                </a:solidFill>
                <a:latin typeface="+mn-lt"/>
                <a:ea typeface="Lucida Grande"/>
                <a:cs typeface="Lucida Grande"/>
              </a:rPr>
              <a:t> </a:t>
            </a:r>
            <a:r>
              <a:rPr lang="en-US" dirty="0" smtClean="0">
                <a:solidFill>
                  <a:srgbClr val="FF6600"/>
                </a:solidFill>
                <a:latin typeface="+mn-lt"/>
                <a:ea typeface="Lucida Grande"/>
                <a:cs typeface="Lucida Grande"/>
              </a:rPr>
              <a:t>is a </a:t>
            </a:r>
            <a:r>
              <a:rPr lang="en-US" u="sng" dirty="0" smtClean="0">
                <a:solidFill>
                  <a:srgbClr val="8BEAFD"/>
                </a:solidFill>
                <a:latin typeface="+mn-lt"/>
                <a:ea typeface="Lucida Grande"/>
                <a:cs typeface="Lucida Grande"/>
              </a:rPr>
              <a:t>Global Time</a:t>
            </a:r>
            <a:endParaRPr lang="en-US" u="sng" dirty="0">
              <a:solidFill>
                <a:srgbClr val="8BEAFD"/>
              </a:solidFill>
            </a:endParaRP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/>
          </p:nvPr>
        </p:nvGraphicFramePr>
        <p:xfrm>
          <a:off x="4038600" y="3276600"/>
          <a:ext cx="1752600" cy="736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6462" name="Equation" r:id="rId8" imgW="495300" imgH="203200" progId="Equation.3">
                  <p:embed/>
                </p:oleObj>
              </mc:Choice>
              <mc:Fallback>
                <p:oleObj name="Equation" r:id="rId8" imgW="4953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038600" y="3276600"/>
                        <a:ext cx="1752600" cy="736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52674773"/>
      </p:ext>
    </p:extLst>
  </p:cSld>
  <p:clrMapOvr>
    <a:masterClrMapping/>
  </p:clrMapOvr>
  <p:transition>
    <p:blinds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4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81000" y="11281"/>
            <a:ext cx="8229600" cy="838200"/>
          </a:xfrm>
        </p:spPr>
        <p:txBody>
          <a:bodyPr/>
          <a:lstStyle/>
          <a:p>
            <a:pPr>
              <a:defRPr/>
            </a:pPr>
            <a:r>
              <a:rPr lang="en-US" sz="3600" dirty="0" smtClean="0">
                <a:solidFill>
                  <a:schemeClr val="hlink"/>
                </a:solidFill>
              </a:rPr>
              <a:t>Remarks</a:t>
            </a:r>
            <a:endParaRPr lang="en-US" sz="3600" dirty="0">
              <a:solidFill>
                <a:schemeClr val="hlink"/>
              </a:solidFill>
            </a:endParaRPr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/>
          </p:nvPr>
        </p:nvGraphicFramePr>
        <p:xfrm>
          <a:off x="3670300" y="3162300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0544" name="Equation" r:id="rId4" imgW="114300" imgH="165100" progId="Equation.DSMT4">
                  <p:embed/>
                </p:oleObj>
              </mc:Choice>
              <mc:Fallback>
                <p:oleObj name="Equation" r:id="rId4" imgW="114300" imgH="1651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670300" y="3162300"/>
                        <a:ext cx="1143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228600" y="838200"/>
            <a:ext cx="8763000" cy="60077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274320">
              <a:buClr>
                <a:srgbClr val="FF0000"/>
              </a:buClr>
              <a:buSzPct val="70000"/>
              <a:buFont typeface="Arial"/>
              <a:buChar char="•"/>
            </a:pPr>
            <a:r>
              <a:rPr lang="en-US" sz="2800" dirty="0" smtClean="0">
                <a:solidFill>
                  <a:srgbClr val="FF6600"/>
                </a:solidFill>
                <a:latin typeface="+mn-lt"/>
              </a:rPr>
              <a:t>Non-Analyticity </a:t>
            </a:r>
            <a:r>
              <a:rPr lang="en-US" sz="2800" dirty="0" smtClean="0">
                <a:solidFill>
                  <a:srgbClr val="C2F0FF"/>
                </a:solidFill>
                <a:latin typeface="+mn-lt"/>
              </a:rPr>
              <a:t>Characteristic of a Phase Boundary </a:t>
            </a:r>
          </a:p>
          <a:p>
            <a:pPr>
              <a:buClr>
                <a:srgbClr val="FF0000"/>
              </a:buClr>
              <a:buSzPct val="70000"/>
            </a:pPr>
            <a:r>
              <a:rPr lang="en-US" sz="2800" dirty="0" smtClean="0">
                <a:solidFill>
                  <a:srgbClr val="C2F0FF"/>
                </a:solidFill>
                <a:latin typeface="+mn-lt"/>
              </a:rPr>
              <a:t>	Freezing of Time </a:t>
            </a:r>
            <a:r>
              <a:rPr lang="en-US" sz="2400" dirty="0" smtClean="0">
                <a:solidFill>
                  <a:srgbClr val="C2F0FF"/>
                </a:solidFill>
                <a:latin typeface="+mn-lt"/>
              </a:rPr>
              <a:t>   </a:t>
            </a:r>
            <a:r>
              <a:rPr lang="en-US" sz="2400" dirty="0" smtClean="0">
                <a:solidFill>
                  <a:srgbClr val="C2F0FF"/>
                </a:solidFill>
                <a:latin typeface="Wingdings"/>
                <a:ea typeface="Wingdings"/>
                <a:cs typeface="Wingdings"/>
                <a:sym typeface="Wingdings"/>
              </a:rPr>
              <a:t> </a:t>
            </a:r>
            <a:r>
              <a:rPr lang="en-US" sz="2800" dirty="0" smtClean="0">
                <a:solidFill>
                  <a:srgbClr val="C2F0FF"/>
                </a:solidFill>
                <a:latin typeface="+mn-lt"/>
              </a:rPr>
              <a:t>Critical Slowing Down</a:t>
            </a:r>
          </a:p>
          <a:p>
            <a:pPr indent="-274320">
              <a:buClr>
                <a:srgbClr val="FF0000"/>
              </a:buClr>
              <a:buSzPct val="70000"/>
              <a:buFont typeface="Arial"/>
              <a:buChar char="•"/>
            </a:pPr>
            <a:endParaRPr lang="en-US" sz="2800" dirty="0" smtClean="0">
              <a:solidFill>
                <a:srgbClr val="C2F0FF"/>
              </a:solidFill>
              <a:latin typeface="+mn-lt"/>
            </a:endParaRPr>
          </a:p>
          <a:p>
            <a:pPr indent="-274320">
              <a:lnSpc>
                <a:spcPct val="90000"/>
              </a:lnSpc>
              <a:spcBef>
                <a:spcPts val="1200"/>
              </a:spcBef>
              <a:buClr>
                <a:srgbClr val="FF0000"/>
              </a:buClr>
              <a:buSzPct val="70000"/>
              <a:buFont typeface="Arial"/>
              <a:buChar char="•"/>
            </a:pPr>
            <a:r>
              <a:rPr lang="en-US" sz="2800" dirty="0" smtClean="0">
                <a:solidFill>
                  <a:srgbClr val="C2F0FF"/>
                </a:solidFill>
                <a:latin typeface="+mn-lt"/>
              </a:rPr>
              <a:t>       is everywhere </a:t>
            </a:r>
            <a:r>
              <a:rPr lang="en-US" sz="2800" dirty="0" err="1" smtClean="0">
                <a:solidFill>
                  <a:srgbClr val="FF6600"/>
                </a:solidFill>
                <a:latin typeface="+mn-lt"/>
              </a:rPr>
              <a:t>timelike</a:t>
            </a:r>
            <a:r>
              <a:rPr lang="en-US" sz="2800" dirty="0">
                <a:solidFill>
                  <a:srgbClr val="C2F0FF"/>
                </a:solidFill>
                <a:latin typeface="+mn-lt"/>
              </a:rPr>
              <a:t>:</a:t>
            </a:r>
            <a:r>
              <a:rPr lang="en-US" sz="2800" dirty="0" smtClean="0">
                <a:solidFill>
                  <a:srgbClr val="C2F0FF"/>
                </a:solidFill>
                <a:latin typeface="+mn-lt"/>
              </a:rPr>
              <a:t> Hamiltonian exists &amp; is 	</a:t>
            </a:r>
            <a:r>
              <a:rPr lang="en-US" sz="2800" dirty="0" err="1" smtClean="0">
                <a:solidFill>
                  <a:srgbClr val="FF6600"/>
                </a:solidFill>
                <a:latin typeface="+mn-lt"/>
              </a:rPr>
              <a:t>Hermitian</a:t>
            </a:r>
            <a:r>
              <a:rPr lang="en-US" sz="2800" dirty="0" smtClean="0">
                <a:solidFill>
                  <a:srgbClr val="C2F0FF"/>
                </a:solidFill>
                <a:latin typeface="+mn-lt"/>
              </a:rPr>
              <a:t> w. proper </a:t>
            </a:r>
            <a:r>
              <a:rPr lang="en-US" sz="2800" dirty="0" err="1" smtClean="0">
                <a:solidFill>
                  <a:srgbClr val="C2F0FF"/>
                </a:solidFill>
                <a:latin typeface="+mn-lt"/>
              </a:rPr>
              <a:t>b.c.</a:t>
            </a:r>
            <a:r>
              <a:rPr lang="en-US" sz="2800" dirty="0" smtClean="0">
                <a:solidFill>
                  <a:srgbClr val="C2F0FF"/>
                </a:solidFill>
                <a:latin typeface="+mn-lt"/>
              </a:rPr>
              <a:t> at</a:t>
            </a:r>
            <a:r>
              <a:rPr lang="en-US" sz="2800" dirty="0" smtClean="0">
                <a:solidFill>
                  <a:srgbClr val="FFBE0D"/>
                </a:solidFill>
                <a:latin typeface="+mn-lt"/>
              </a:rPr>
              <a:t> 0 </a:t>
            </a:r>
            <a:r>
              <a:rPr lang="en-US" sz="2800" dirty="0" smtClean="0">
                <a:solidFill>
                  <a:srgbClr val="C2F0FF"/>
                </a:solidFill>
                <a:latin typeface="+mn-lt"/>
              </a:rPr>
              <a:t>and </a:t>
            </a:r>
            <a:r>
              <a:rPr lang="en-US" sz="2800" dirty="0" smtClean="0">
                <a:solidFill>
                  <a:srgbClr val="FFBE0D"/>
                </a:solidFill>
                <a:latin typeface="+mn-lt"/>
              </a:rPr>
              <a:t>∞</a:t>
            </a:r>
          </a:p>
          <a:p>
            <a:pPr indent="-274320">
              <a:lnSpc>
                <a:spcPct val="90000"/>
              </a:lnSpc>
              <a:buClr>
                <a:srgbClr val="FF0000"/>
              </a:buClr>
              <a:buSzPct val="70000"/>
              <a:buFont typeface="Arial"/>
              <a:buChar char="•"/>
            </a:pPr>
            <a:r>
              <a:rPr lang="en-US" sz="2800" dirty="0" smtClean="0">
                <a:solidFill>
                  <a:srgbClr val="C2F0FF"/>
                </a:solidFill>
                <a:latin typeface="+mn-lt"/>
              </a:rPr>
              <a:t>Quantum State of Test Field ~ </a:t>
            </a:r>
            <a:r>
              <a:rPr lang="en-US" sz="2800" dirty="0" err="1" smtClean="0">
                <a:solidFill>
                  <a:srgbClr val="C2F0FF"/>
                </a:solidFill>
                <a:latin typeface="+mn-lt"/>
              </a:rPr>
              <a:t>Boulware</a:t>
            </a:r>
            <a:r>
              <a:rPr lang="en-US" sz="2800" dirty="0" smtClean="0">
                <a:solidFill>
                  <a:srgbClr val="C2F0FF"/>
                </a:solidFill>
                <a:latin typeface="+mn-lt"/>
              </a:rPr>
              <a:t> State (No Flux)</a:t>
            </a:r>
          </a:p>
          <a:p>
            <a:pPr indent="-274320">
              <a:lnSpc>
                <a:spcPct val="90000"/>
              </a:lnSpc>
              <a:spcBef>
                <a:spcPts val="1200"/>
              </a:spcBef>
              <a:buClr>
                <a:srgbClr val="FF0000"/>
              </a:buClr>
              <a:buSzPct val="70000"/>
              <a:buFont typeface="Arial"/>
              <a:buChar char="•"/>
            </a:pPr>
            <a:r>
              <a:rPr lang="en-US" sz="2800" dirty="0" smtClean="0">
                <a:solidFill>
                  <a:srgbClr val="C2F0FF"/>
                </a:solidFill>
                <a:latin typeface="+mn-lt"/>
              </a:rPr>
              <a:t>Energy Density </a:t>
            </a:r>
          </a:p>
          <a:p>
            <a:pPr indent="-274320">
              <a:lnSpc>
                <a:spcPct val="90000"/>
              </a:lnSpc>
              <a:spcBef>
                <a:spcPts val="1200"/>
              </a:spcBef>
              <a:buClr>
                <a:srgbClr val="FF0000"/>
              </a:buClr>
              <a:buSzPct val="70000"/>
              <a:buFont typeface="Arial"/>
              <a:buChar char="•"/>
            </a:pPr>
            <a:r>
              <a:rPr lang="en-US" sz="2800" dirty="0" smtClean="0">
                <a:solidFill>
                  <a:srgbClr val="FF6600"/>
                </a:solidFill>
                <a:latin typeface="+mn-lt"/>
              </a:rPr>
              <a:t>Violates</a:t>
            </a:r>
            <a:r>
              <a:rPr lang="en-US" sz="2800" dirty="0" smtClean="0">
                <a:solidFill>
                  <a:srgbClr val="C2F0FF"/>
                </a:solidFill>
                <a:latin typeface="+mn-lt"/>
              </a:rPr>
              <a:t> Both Weak &amp; Strong Energy Conditions</a:t>
            </a:r>
          </a:p>
          <a:p>
            <a:pPr indent="-274320">
              <a:lnSpc>
                <a:spcPct val="90000"/>
              </a:lnSpc>
              <a:spcBef>
                <a:spcPts val="1200"/>
              </a:spcBef>
              <a:buClr>
                <a:srgbClr val="FF0000"/>
              </a:buClr>
              <a:buSzPct val="70000"/>
              <a:buFont typeface="Arial"/>
              <a:buChar char="•"/>
            </a:pPr>
            <a:r>
              <a:rPr lang="en-US" sz="2800" dirty="0" smtClean="0">
                <a:solidFill>
                  <a:srgbClr val="FF6600"/>
                </a:solidFill>
                <a:latin typeface="+mn-lt"/>
              </a:rPr>
              <a:t>Significant </a:t>
            </a:r>
            <a:r>
              <a:rPr lang="en-US" sz="2800" dirty="0" err="1" smtClean="0">
                <a:solidFill>
                  <a:srgbClr val="FF6600"/>
                </a:solidFill>
                <a:latin typeface="+mn-lt"/>
              </a:rPr>
              <a:t>Backreaction</a:t>
            </a:r>
            <a:r>
              <a:rPr lang="en-US" sz="2800" dirty="0" smtClean="0">
                <a:solidFill>
                  <a:srgbClr val="C2F0FF"/>
                </a:solidFill>
                <a:latin typeface="+mn-lt"/>
              </a:rPr>
              <a:t> when</a:t>
            </a:r>
          </a:p>
          <a:p>
            <a:pPr indent="-274320">
              <a:lnSpc>
                <a:spcPct val="90000"/>
              </a:lnSpc>
              <a:spcBef>
                <a:spcPts val="1200"/>
              </a:spcBef>
              <a:buClr>
                <a:srgbClr val="FF0000"/>
              </a:buClr>
              <a:buSzPct val="70000"/>
              <a:buFont typeface="Arial"/>
              <a:buChar char="•"/>
            </a:pPr>
            <a:r>
              <a:rPr lang="en-US" sz="2800" dirty="0" smtClean="0">
                <a:solidFill>
                  <a:srgbClr val="C2F0FF"/>
                </a:solidFill>
                <a:latin typeface="+mn-lt"/>
              </a:rPr>
              <a:t>Occurs at </a:t>
            </a:r>
            <a:r>
              <a:rPr lang="en-US" sz="2800" dirty="0" smtClean="0">
                <a:solidFill>
                  <a:srgbClr val="FF6600"/>
                </a:solidFill>
                <a:latin typeface="+mn-lt"/>
              </a:rPr>
              <a:t>Physical Length </a:t>
            </a:r>
          </a:p>
          <a:p>
            <a:pPr indent="-274320">
              <a:lnSpc>
                <a:spcPct val="90000"/>
              </a:lnSpc>
              <a:spcBef>
                <a:spcPts val="1200"/>
              </a:spcBef>
              <a:buClr>
                <a:srgbClr val="FF0000"/>
              </a:buClr>
              <a:buSzPct val="70000"/>
              <a:buFont typeface="Arial"/>
              <a:buChar char="•"/>
            </a:pPr>
            <a:r>
              <a:rPr lang="en-US" sz="2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+mn-lt"/>
              </a:rPr>
              <a:t>Also </a:t>
            </a:r>
            <a:r>
              <a:rPr lang="en-US" sz="2800" u="sng" dirty="0">
                <a:solidFill>
                  <a:schemeClr val="accent1">
                    <a:lumMod val="20000"/>
                    <a:lumOff val="80000"/>
                  </a:schemeClr>
                </a:solidFill>
                <a:latin typeface="+mn-lt"/>
              </a:rPr>
              <a:t>T</a:t>
            </a:r>
            <a:r>
              <a:rPr lang="en-US" sz="2800" u="sng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+mn-lt"/>
              </a:rPr>
              <a:t>ime </a:t>
            </a:r>
            <a:r>
              <a:rPr lang="en-US" sz="2800" u="sng" dirty="0">
                <a:solidFill>
                  <a:schemeClr val="accent1">
                    <a:lumMod val="20000"/>
                    <a:lumOff val="80000"/>
                  </a:schemeClr>
                </a:solidFill>
                <a:latin typeface="+mn-lt"/>
              </a:rPr>
              <a:t>D</a:t>
            </a:r>
            <a:r>
              <a:rPr lang="en-US" sz="2800" u="sng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+mn-lt"/>
              </a:rPr>
              <a:t>elay </a:t>
            </a:r>
            <a:r>
              <a:rPr lang="en-US" sz="2800" dirty="0" smtClean="0">
                <a:solidFill>
                  <a:srgbClr val="FFD10B"/>
                </a:solidFill>
                <a:latin typeface="+mn-lt"/>
              </a:rPr>
              <a:t>~ ln (</a:t>
            </a:r>
            <a:r>
              <a:rPr lang="en-US" sz="2800" dirty="0" err="1" smtClean="0">
                <a:solidFill>
                  <a:srgbClr val="FFD10B"/>
                </a:solidFill>
              </a:rPr>
              <a:t>ε</a:t>
            </a:r>
            <a:r>
              <a:rPr lang="en-US" sz="2800" dirty="0" smtClean="0">
                <a:solidFill>
                  <a:srgbClr val="FFD10B"/>
                </a:solidFill>
              </a:rPr>
              <a:t>)</a:t>
            </a:r>
            <a:endParaRPr lang="en-US" sz="2800" dirty="0" smtClean="0">
              <a:solidFill>
                <a:srgbClr val="FFD10B"/>
              </a:solidFill>
              <a:latin typeface="+mn-lt"/>
            </a:endParaRPr>
          </a:p>
          <a:p>
            <a:pPr indent="-274320">
              <a:lnSpc>
                <a:spcPct val="90000"/>
              </a:lnSpc>
              <a:spcBef>
                <a:spcPts val="1200"/>
              </a:spcBef>
              <a:buClr>
                <a:srgbClr val="FF0000"/>
              </a:buClr>
              <a:buSzPct val="70000"/>
              <a:buFont typeface="Arial"/>
              <a:buChar char="•"/>
            </a:pPr>
            <a:r>
              <a:rPr lang="en-US" sz="2800" dirty="0" smtClean="0">
                <a:solidFill>
                  <a:srgbClr val="C2F0FF"/>
                </a:solidFill>
                <a:latin typeface="+mn-lt"/>
              </a:rPr>
              <a:t>All </a:t>
            </a:r>
            <a:r>
              <a:rPr lang="en-US" sz="2800" dirty="0" smtClean="0">
                <a:solidFill>
                  <a:srgbClr val="FF6600"/>
                </a:solidFill>
                <a:latin typeface="+mn-lt"/>
              </a:rPr>
              <a:t>Regulated</a:t>
            </a:r>
            <a:r>
              <a:rPr lang="en-US" sz="2800" dirty="0" smtClean="0">
                <a:solidFill>
                  <a:srgbClr val="C2F0FF"/>
                </a:solidFill>
                <a:latin typeface="+mn-lt"/>
              </a:rPr>
              <a:t> by finite </a:t>
            </a:r>
            <a:r>
              <a:rPr lang="en-US" sz="2800" dirty="0" err="1" smtClean="0">
                <a:solidFill>
                  <a:srgbClr val="FFBE0D"/>
                </a:solidFill>
                <a:latin typeface="+mn-lt"/>
              </a:rPr>
              <a:t>ε</a:t>
            </a:r>
            <a:r>
              <a:rPr lang="en-US" dirty="0" smtClean="0">
                <a:solidFill>
                  <a:srgbClr val="C2F0FF"/>
                </a:solidFill>
                <a:latin typeface="+mn-lt"/>
              </a:rPr>
              <a:t> </a:t>
            </a:r>
            <a:endParaRPr lang="en-US" dirty="0">
              <a:solidFill>
                <a:srgbClr val="FF6600"/>
              </a:solidFill>
              <a:latin typeface="+mn-lt"/>
            </a:endParaRPr>
          </a:p>
        </p:txBody>
      </p:sp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53000" y="4572000"/>
            <a:ext cx="2832100" cy="673100"/>
          </a:xfrm>
          <a:prstGeom prst="rect">
            <a:avLst/>
          </a:prstGeom>
        </p:spPr>
      </p:pic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" y="2362200"/>
            <a:ext cx="486833" cy="457200"/>
          </a:xfrm>
          <a:prstGeom prst="rect">
            <a:avLst/>
          </a:prstGeom>
        </p:spPr>
      </p:pic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0600" y="1778000"/>
            <a:ext cx="6794500" cy="584200"/>
          </a:xfrm>
          <a:prstGeom prst="rect">
            <a:avLst/>
          </a:prstGeom>
        </p:spPr>
      </p:pic>
      <p:pic>
        <p:nvPicPr>
          <p:cNvPr id="11" name="Picture 10" descr="latex-image-1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4200" y="3505200"/>
            <a:ext cx="4038600" cy="635000"/>
          </a:xfrm>
          <a:prstGeom prst="rect">
            <a:avLst/>
          </a:prstGeom>
        </p:spPr>
      </p:pic>
      <p:pic>
        <p:nvPicPr>
          <p:cNvPr id="12" name="Picture 11" descr="latex-image-1.pd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9600" y="5486400"/>
            <a:ext cx="4445000" cy="1155700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612353932"/>
      </p:ext>
    </p:extLst>
  </p:cSld>
  <p:clrMapOvr>
    <a:masterClrMapping/>
  </p:clrMapOvr>
  <p:transition>
    <p:blinds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4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81000" y="11113"/>
            <a:ext cx="8229600" cy="838200"/>
          </a:xfrm>
        </p:spPr>
        <p:txBody>
          <a:bodyPr/>
          <a:lstStyle/>
          <a:p>
            <a:r>
              <a:rPr lang="en-US" altLang="x-none" sz="3600" b="0" dirty="0">
                <a:solidFill>
                  <a:schemeClr val="hlink"/>
                </a:solidFill>
                <a:ea typeface="ＭＳ Ｐゴシック" charset="-128"/>
              </a:rPr>
              <a:t>Surface Oscillations </a:t>
            </a:r>
          </a:p>
        </p:txBody>
      </p:sp>
      <p:sp>
        <p:nvSpPr>
          <p:cNvPr id="63490" name="TextBox 7"/>
          <p:cNvSpPr txBox="1">
            <a:spLocks noChangeArrowheads="1"/>
          </p:cNvSpPr>
          <p:nvPr/>
        </p:nvSpPr>
        <p:spPr bwMode="auto">
          <a:xfrm>
            <a:off x="2895600" y="1981200"/>
            <a:ext cx="1841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54" tIns="45678" rIns="91354" bIns="45678">
            <a:spAutoFit/>
          </a:bodyPr>
          <a:lstStyle>
            <a:lvl1pPr>
              <a:defRPr sz="32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9pPr>
          </a:lstStyle>
          <a:p>
            <a:endParaRPr lang="x-none" altLang="x-none">
              <a:solidFill>
                <a:srgbClr val="FF0000"/>
              </a:solidFill>
            </a:endParaRPr>
          </a:p>
        </p:txBody>
      </p:sp>
      <p:graphicFrame>
        <p:nvGraphicFramePr>
          <p:cNvPr id="63491" name="Object 8"/>
          <p:cNvGraphicFramePr>
            <a:graphicFrameLocks noChangeAspect="1"/>
          </p:cNvGraphicFramePr>
          <p:nvPr/>
        </p:nvGraphicFramePr>
        <p:xfrm>
          <a:off x="3670300" y="3162300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1568" name="Equation" r:id="rId4" imgW="114300" imgH="165100" progId="Equation.DSMT4">
                  <p:embed/>
                </p:oleObj>
              </mc:Choice>
              <mc:Fallback>
                <p:oleObj name="Equation" r:id="rId4" imgW="114300" imgH="1651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70300" y="3162300"/>
                        <a:ext cx="114300" cy="165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0" y="1587881"/>
            <a:ext cx="9088438" cy="4721208"/>
          </a:xfrm>
          <a:prstGeom prst="rect">
            <a:avLst/>
          </a:prstGeom>
          <a:noFill/>
        </p:spPr>
        <p:txBody>
          <a:bodyPr lIns="91354" tIns="45678" rIns="91354" bIns="45678">
            <a:spAutoFit/>
          </a:bodyPr>
          <a:lstStyle/>
          <a:p>
            <a:pPr marL="456774" indent="-456774">
              <a:lnSpc>
                <a:spcPct val="110000"/>
              </a:lnSpc>
              <a:buClr>
                <a:srgbClr val="FF0000"/>
              </a:buClr>
              <a:buFont typeface="Arial"/>
              <a:buChar char="•"/>
              <a:defRPr/>
            </a:pPr>
            <a:r>
              <a:rPr lang="en-US" dirty="0">
                <a:solidFill>
                  <a:srgbClr val="FFD10B"/>
                </a:solidFill>
                <a:ea typeface="ＭＳ Ｐゴシック" charset="0"/>
                <a:cs typeface="ＭＳ Ｐゴシック" charset="0"/>
              </a:rPr>
              <a:t>Energy Minimized by </a:t>
            </a:r>
            <a:r>
              <a:rPr lang="en-US" dirty="0">
                <a:solidFill>
                  <a:srgbClr val="FF6600"/>
                </a:solidFill>
                <a:ea typeface="ＭＳ Ｐゴシック" charset="0"/>
                <a:cs typeface="ＭＳ Ｐゴシック" charset="0"/>
              </a:rPr>
              <a:t>minimizing </a:t>
            </a:r>
            <a:r>
              <a:rPr lang="en-US" dirty="0">
                <a:solidFill>
                  <a:srgbClr val="FFD10B"/>
                </a:solidFill>
                <a:ea typeface="ＭＳ Ｐゴシック" charset="0"/>
                <a:cs typeface="ＭＳ Ｐゴシック" charset="0"/>
              </a:rPr>
              <a:t>A for fixed Volume</a:t>
            </a:r>
          </a:p>
          <a:p>
            <a:pPr marL="456774" indent="-456774">
              <a:lnSpc>
                <a:spcPct val="110000"/>
              </a:lnSpc>
              <a:buClr>
                <a:srgbClr val="FF0000"/>
              </a:buClr>
              <a:buFont typeface="Arial"/>
              <a:buChar char="•"/>
              <a:defRPr/>
            </a:pPr>
            <a:r>
              <a:rPr lang="en-US" dirty="0">
                <a:solidFill>
                  <a:srgbClr val="FFD10B"/>
                </a:solidFill>
                <a:ea typeface="ＭＳ Ｐゴシック" charset="0"/>
                <a:cs typeface="ＭＳ Ｐゴシック" charset="0"/>
              </a:rPr>
              <a:t>Surface Tension acts as a </a:t>
            </a:r>
            <a:r>
              <a:rPr lang="en-US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restoring</a:t>
            </a:r>
            <a:r>
              <a:rPr lang="en-US" dirty="0">
                <a:solidFill>
                  <a:srgbClr val="FFD10B"/>
                </a:solidFill>
                <a:ea typeface="ＭＳ Ｐゴシック" charset="0"/>
                <a:cs typeface="ＭＳ Ｐゴシック" charset="0"/>
              </a:rPr>
              <a:t> force</a:t>
            </a:r>
          </a:p>
          <a:p>
            <a:pPr marL="456774" indent="-456774">
              <a:lnSpc>
                <a:spcPct val="110000"/>
              </a:lnSpc>
              <a:buClr>
                <a:srgbClr val="FF0000"/>
              </a:buClr>
              <a:buFont typeface="Arial"/>
              <a:buChar char="•"/>
              <a:defRPr/>
            </a:pPr>
            <a:r>
              <a:rPr lang="en-US" dirty="0">
                <a:solidFill>
                  <a:srgbClr val="FFD10B"/>
                </a:solidFill>
                <a:ea typeface="ＭＳ Ｐゴシック" charset="0"/>
                <a:cs typeface="ＭＳ Ｐゴシック" charset="0"/>
              </a:rPr>
              <a:t>Surface Oscillations are </a:t>
            </a:r>
            <a:r>
              <a:rPr lang="en-US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charset="0"/>
                <a:cs typeface="ＭＳ Ｐゴシック" charset="0"/>
              </a:rPr>
              <a:t>Stable</a:t>
            </a:r>
          </a:p>
          <a:p>
            <a:pPr marL="456774" indent="-456774">
              <a:lnSpc>
                <a:spcPct val="110000"/>
              </a:lnSpc>
              <a:buClr>
                <a:srgbClr val="FF0000"/>
              </a:buClr>
              <a:buFont typeface="Arial"/>
              <a:buChar char="•"/>
              <a:defRPr/>
            </a:pPr>
            <a:r>
              <a:rPr lang="en-US" dirty="0">
                <a:solidFill>
                  <a:srgbClr val="FFD10B"/>
                </a:solidFill>
                <a:ea typeface="ＭＳ Ｐゴシック" charset="0"/>
                <a:cs typeface="ＭＳ Ｐゴシック" charset="0"/>
              </a:rPr>
              <a:t>Surface Normal Modes are </a:t>
            </a:r>
            <a:r>
              <a:rPr lang="en-US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charset="0"/>
                <a:cs typeface="ＭＳ Ｐゴシック" charset="0"/>
              </a:rPr>
              <a:t>Discrete</a:t>
            </a:r>
          </a:p>
          <a:p>
            <a:pPr marL="456774" indent="-456774">
              <a:buClr>
                <a:srgbClr val="FF0000"/>
              </a:buClr>
              <a:buFont typeface="Arial"/>
              <a:buChar char="•"/>
              <a:defRPr/>
            </a:pPr>
            <a:r>
              <a:rPr lang="en-US" dirty="0">
                <a:solidFill>
                  <a:srgbClr val="FFD10B"/>
                </a:solidFill>
                <a:ea typeface="ＭＳ Ｐゴシック" charset="0"/>
                <a:cs typeface="ＭＳ Ｐゴシック" charset="0"/>
              </a:rPr>
              <a:t>Characteristic Frequency  </a:t>
            </a:r>
          </a:p>
          <a:p>
            <a:pPr marL="365334" indent="-456774">
              <a:buClr>
                <a:srgbClr val="FF0000"/>
              </a:buClr>
              <a:buFont typeface="Arial"/>
              <a:buChar char="•"/>
              <a:defRPr/>
            </a:pPr>
            <a:r>
              <a:rPr lang="en-US" b="1" u="sng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charset="0"/>
                <a:cs typeface="ＭＳ Ｐゴシック" charset="0"/>
              </a:rPr>
              <a:t>Discrete Gravitational Wave Spectrum</a:t>
            </a:r>
          </a:p>
          <a:p>
            <a:pPr marL="456774" indent="-456774">
              <a:buClr>
                <a:srgbClr val="FF0000"/>
              </a:buClr>
              <a:buFont typeface="Arial"/>
              <a:buChar char="•"/>
              <a:defRPr/>
            </a:pPr>
            <a:r>
              <a:rPr lang="en-US" dirty="0">
                <a:solidFill>
                  <a:srgbClr val="FFD10B"/>
                </a:solidFill>
                <a:ea typeface="ＭＳ Ｐゴシック" charset="0"/>
                <a:cs typeface="ＭＳ Ｐゴシック" charset="0"/>
              </a:rPr>
              <a:t>Striking Signature for LIGO/VIRGO for </a:t>
            </a:r>
            <a:endParaRPr lang="en-US" dirty="0" smtClean="0">
              <a:solidFill>
                <a:srgbClr val="FFD10B"/>
              </a:solidFill>
              <a:ea typeface="ＭＳ Ｐゴシック" charset="0"/>
              <a:cs typeface="ＭＳ Ｐゴシック" charset="0"/>
            </a:endParaRPr>
          </a:p>
          <a:p>
            <a:pPr marL="456774" indent="-456774">
              <a:buClr>
                <a:srgbClr val="FF0000"/>
              </a:buClr>
              <a:buFont typeface="Arial"/>
              <a:buChar char="•"/>
              <a:defRPr/>
            </a:pPr>
            <a:endParaRPr lang="en-US" dirty="0">
              <a:solidFill>
                <a:srgbClr val="FFD10B"/>
              </a:solidFill>
              <a:ea typeface="ＭＳ Ｐゴシック" charset="0"/>
              <a:cs typeface="ＭＳ Ｐゴシック" charset="0"/>
            </a:endParaRPr>
          </a:p>
          <a:p>
            <a:pPr marL="456774" indent="-456774">
              <a:buClr>
                <a:srgbClr val="FF0000"/>
              </a:buClr>
              <a:buFont typeface="Arial"/>
              <a:buChar char="•"/>
              <a:defRPr/>
            </a:pPr>
            <a:r>
              <a:rPr lang="en-US" dirty="0" smtClean="0">
                <a:solidFill>
                  <a:srgbClr val="FFD10B"/>
                </a:solidFill>
                <a:ea typeface="ＭＳ Ｐゴシック" charset="0"/>
                <a:cs typeface="ＭＳ Ｐゴシック" charset="0"/>
              </a:rPr>
              <a:t>Slowly Rotating Soln. now exists also </a:t>
            </a:r>
            <a:r>
              <a:rPr lang="en-US" sz="2800" dirty="0" smtClean="0">
                <a:solidFill>
                  <a:srgbClr val="FFD10B"/>
                </a:solidFill>
                <a:ea typeface="ＭＳ Ｐゴシック" charset="0"/>
                <a:cs typeface="ＭＳ Ｐゴシック" charset="0"/>
              </a:rPr>
              <a:t>(Aguirre-Posada)</a:t>
            </a:r>
            <a:endParaRPr lang="en-US" sz="2800" dirty="0">
              <a:solidFill>
                <a:srgbClr val="FFD10B"/>
              </a:solidFill>
              <a:ea typeface="ＭＳ Ｐゴシック" charset="0"/>
              <a:cs typeface="ＭＳ Ｐゴシック" charset="0"/>
            </a:endParaRPr>
          </a:p>
        </p:txBody>
      </p:sp>
      <p:pic>
        <p:nvPicPr>
          <p:cNvPr id="63493" name="Picture 6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957263"/>
            <a:ext cx="4572000" cy="531812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494" name="Picture 4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649375"/>
            <a:ext cx="42672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5" name="Picture 5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5203824"/>
            <a:ext cx="292100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891461"/>
      </p:ext>
    </p:extLst>
  </p:cSld>
  <p:clrMapOvr>
    <a:masterClrMapping/>
  </p:clrMapOvr>
  <p:transition>
    <p:blinds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4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81000" y="152400"/>
            <a:ext cx="8229600" cy="838200"/>
          </a:xfrm>
        </p:spPr>
        <p:txBody>
          <a:bodyPr/>
          <a:lstStyle/>
          <a:p>
            <a:pPr>
              <a:defRPr/>
            </a:pPr>
            <a:r>
              <a:rPr lang="en-US" sz="3600" dirty="0" smtClean="0">
                <a:solidFill>
                  <a:schemeClr val="hlink"/>
                </a:solidFill>
              </a:rPr>
              <a:t>Refraction of Null Rays at Surface</a:t>
            </a:r>
            <a:endParaRPr lang="en-US" sz="3600" dirty="0">
              <a:solidFill>
                <a:schemeClr val="hlink"/>
              </a:solidFill>
            </a:endParaRPr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/>
          </p:nvPr>
        </p:nvGraphicFramePr>
        <p:xfrm>
          <a:off x="3670300" y="3162300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2839" name="Equation" r:id="rId4" imgW="114300" imgH="165100" progId="Equation.DSMT4">
                  <p:embed/>
                </p:oleObj>
              </mc:Choice>
              <mc:Fallback>
                <p:oleObj name="Equation" r:id="rId4" imgW="114300" imgH="1651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670300" y="3162300"/>
                        <a:ext cx="1143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Picture 10" descr="Refract.pdf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7200" y="1219200"/>
            <a:ext cx="5802923" cy="4343400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13" name="Picture 12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5715000"/>
            <a:ext cx="7861300" cy="825500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sp>
        <p:nvSpPr>
          <p:cNvPr id="14" name="TextBox 13"/>
          <p:cNvSpPr txBox="1"/>
          <p:nvPr/>
        </p:nvSpPr>
        <p:spPr>
          <a:xfrm>
            <a:off x="6274764" y="1371600"/>
            <a:ext cx="2642470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FF6600"/>
                </a:solidFill>
              </a:rPr>
              <a:t>Solve</a:t>
            </a:r>
          </a:p>
          <a:p>
            <a:pPr algn="ctr"/>
            <a:r>
              <a:rPr lang="en-US" dirty="0" smtClean="0">
                <a:solidFill>
                  <a:srgbClr val="FF6600"/>
                </a:solidFill>
              </a:rPr>
              <a:t>   Geodesic Eq. </a:t>
            </a:r>
          </a:p>
          <a:p>
            <a:pPr marL="457200" indent="-457200" algn="ctr">
              <a:buFont typeface="Wingdings" charset="0"/>
              <a:buChar char="è"/>
            </a:pPr>
            <a:r>
              <a:rPr lang="en-US" dirty="0" smtClean="0">
                <a:solidFill>
                  <a:srgbClr val="FF6600"/>
                </a:solidFill>
              </a:rPr>
              <a:t>  Snell’s Law</a:t>
            </a:r>
          </a:p>
          <a:p>
            <a:pPr algn="ctr"/>
            <a:r>
              <a:rPr lang="en-US" dirty="0" smtClean="0">
                <a:solidFill>
                  <a:srgbClr val="FFD10B"/>
                </a:solidFill>
              </a:rPr>
              <a:t>n &lt; 1</a:t>
            </a:r>
            <a:endParaRPr lang="en-US" dirty="0">
              <a:solidFill>
                <a:srgbClr val="FFD10B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781800" y="3810000"/>
            <a:ext cx="178786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FF6600"/>
                </a:solidFill>
              </a:rPr>
              <a:t>Impact </a:t>
            </a:r>
          </a:p>
          <a:p>
            <a:pPr algn="ctr"/>
            <a:r>
              <a:rPr lang="en-US" dirty="0" smtClean="0">
                <a:solidFill>
                  <a:srgbClr val="FF6600"/>
                </a:solidFill>
              </a:rPr>
              <a:t>Parameter </a:t>
            </a:r>
          </a:p>
          <a:p>
            <a:pPr algn="ctr"/>
            <a:r>
              <a:rPr lang="en-US" dirty="0" smtClean="0">
                <a:solidFill>
                  <a:srgbClr val="FFD10B"/>
                </a:solidFill>
              </a:rPr>
              <a:t>b</a:t>
            </a:r>
            <a:endParaRPr lang="en-US" dirty="0">
              <a:solidFill>
                <a:srgbClr val="FFD10B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90600" y="2819400"/>
            <a:ext cx="174919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6600"/>
                </a:solidFill>
              </a:rPr>
              <a:t>Surface at </a:t>
            </a:r>
            <a:endParaRPr lang="en-US" dirty="0">
              <a:solidFill>
                <a:srgbClr val="FF6600"/>
              </a:solidFill>
            </a:endParaRPr>
          </a:p>
        </p:txBody>
      </p:sp>
      <p:graphicFrame>
        <p:nvGraphicFramePr>
          <p:cNvPr id="21" name="Object 20"/>
          <p:cNvGraphicFramePr>
            <a:graphicFrameLocks noChangeAspect="1"/>
          </p:cNvGraphicFramePr>
          <p:nvPr>
            <p:extLst/>
          </p:nvPr>
        </p:nvGraphicFramePr>
        <p:xfrm>
          <a:off x="1752600" y="3352800"/>
          <a:ext cx="685800" cy="60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2840" name="Equation" r:id="rId8" imgW="177800" imgH="203200" progId="Equation.3">
                  <p:embed/>
                </p:oleObj>
              </mc:Choice>
              <mc:Fallback>
                <p:oleObj name="Equation" r:id="rId8" imgW="1778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752600" y="3352800"/>
                        <a:ext cx="685800" cy="609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60322657"/>
      </p:ext>
    </p:extLst>
  </p:cSld>
  <p:clrMapOvr>
    <a:masterClrMapping/>
  </p:clrMapOvr>
  <p:transition>
    <p:blinds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4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81000" y="11281"/>
            <a:ext cx="8229600" cy="838200"/>
          </a:xfrm>
        </p:spPr>
        <p:txBody>
          <a:bodyPr/>
          <a:lstStyle/>
          <a:p>
            <a:pPr>
              <a:defRPr/>
            </a:pPr>
            <a:r>
              <a:rPr lang="en-US" sz="3600" dirty="0" smtClean="0">
                <a:solidFill>
                  <a:schemeClr val="hlink"/>
                </a:solidFill>
              </a:rPr>
              <a:t>Defocusing of Null Rays</a:t>
            </a:r>
            <a:endParaRPr lang="en-US" sz="3600" dirty="0">
              <a:solidFill>
                <a:schemeClr val="hlink"/>
              </a:solidFill>
            </a:endParaRPr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/>
          </p:nvPr>
        </p:nvGraphicFramePr>
        <p:xfrm>
          <a:off x="3670300" y="3162300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853" name="Equation" r:id="rId4" imgW="114300" imgH="165100" progId="Equation.DSMT4">
                  <p:embed/>
                </p:oleObj>
              </mc:Choice>
              <mc:Fallback>
                <p:oleObj name="Equation" r:id="rId4" imgW="114300" imgH="1651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670300" y="3162300"/>
                        <a:ext cx="1143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838200" y="838200"/>
            <a:ext cx="7620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6600"/>
                </a:solidFill>
                <a:latin typeface="+mn-lt"/>
              </a:rPr>
              <a:t>No Horizon </a:t>
            </a:r>
            <a:r>
              <a:rPr lang="en-US" sz="2400" dirty="0" smtClean="0">
                <a:solidFill>
                  <a:srgbClr val="FF6600"/>
                </a:solidFill>
                <a:latin typeface="+mn-lt"/>
                <a:ea typeface="Wingdings"/>
                <a:cs typeface="Wingdings"/>
                <a:sym typeface="Wingdings"/>
              </a:rPr>
              <a:t> </a:t>
            </a:r>
            <a:r>
              <a:rPr lang="en-US" dirty="0" smtClean="0">
                <a:solidFill>
                  <a:srgbClr val="FF6600"/>
                </a:solidFill>
                <a:latin typeface="+mn-lt"/>
              </a:rPr>
              <a:t> Light Rays Penetrate Interior</a:t>
            </a:r>
            <a:endParaRPr lang="en-US" dirty="0">
              <a:solidFill>
                <a:srgbClr val="FF6600"/>
              </a:solidFill>
              <a:latin typeface="+mn-lt"/>
            </a:endParaRPr>
          </a:p>
        </p:txBody>
      </p:sp>
      <p:pic>
        <p:nvPicPr>
          <p:cNvPr id="8" name="Picture 7" descr="Defocus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371600"/>
            <a:ext cx="5562600" cy="476794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52069" y="5943600"/>
            <a:ext cx="77922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smtClean="0">
                <a:solidFill>
                  <a:srgbClr val="FFD10B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Different </a:t>
            </a:r>
            <a:r>
              <a:rPr lang="en-US" b="1" u="sng" dirty="0" smtClean="0">
                <a:solidFill>
                  <a:srgbClr val="FFD10B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Imaging from a </a:t>
            </a:r>
            <a:r>
              <a:rPr lang="en-US" b="1" u="sng" smtClean="0">
                <a:solidFill>
                  <a:srgbClr val="FFD10B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Black Hole, EHT</a:t>
            </a:r>
            <a:endParaRPr lang="en-US" b="1" u="sng" dirty="0">
              <a:solidFill>
                <a:srgbClr val="FFD10B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444862" y="2857931"/>
            <a:ext cx="109946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D10B"/>
                </a:solidFill>
              </a:rPr>
              <a:t>Time</a:t>
            </a:r>
          </a:p>
          <a:p>
            <a:r>
              <a:rPr lang="en-US" dirty="0" smtClean="0">
                <a:solidFill>
                  <a:srgbClr val="FFD10B"/>
                </a:solidFill>
              </a:rPr>
              <a:t>Delay</a:t>
            </a:r>
            <a:endParaRPr lang="en-US" dirty="0">
              <a:solidFill>
                <a:srgbClr val="FFD10B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170296" y="3917377"/>
            <a:ext cx="1362874" cy="5398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spcBef>
                <a:spcPts val="1200"/>
              </a:spcBef>
              <a:buClr>
                <a:srgbClr val="FF0000"/>
              </a:buClr>
              <a:buSzPct val="70000"/>
            </a:pPr>
            <a:r>
              <a:rPr lang="en-US" dirty="0">
                <a:solidFill>
                  <a:srgbClr val="FFD10B"/>
                </a:solidFill>
              </a:rPr>
              <a:t>~ ln (</a:t>
            </a:r>
            <a:r>
              <a:rPr lang="en-US" dirty="0" err="1">
                <a:solidFill>
                  <a:srgbClr val="FFD10B"/>
                </a:solidFill>
              </a:rPr>
              <a:t>ε</a:t>
            </a:r>
            <a:r>
              <a:rPr lang="en-US" dirty="0">
                <a:solidFill>
                  <a:srgbClr val="FFD10B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351208061"/>
      </p:ext>
    </p:extLst>
  </p:cSld>
  <p:clrMapOvr>
    <a:masterClrMapping/>
  </p:clrMapOvr>
  <p:transition>
    <p:blinds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4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57200" y="304800"/>
            <a:ext cx="8229600" cy="838200"/>
          </a:xfrm>
        </p:spPr>
        <p:txBody>
          <a:bodyPr/>
          <a:lstStyle/>
          <a:p>
            <a:r>
              <a:rPr lang="en-US" altLang="x-none" sz="3600" b="0" dirty="0" smtClean="0">
                <a:solidFill>
                  <a:schemeClr val="hlink"/>
                </a:solidFill>
              </a:rPr>
              <a:t>Gravitational Wave Echoes</a:t>
            </a:r>
            <a:r>
              <a:rPr lang="en-US" altLang="x-none" sz="3600" b="0" dirty="0" smtClean="0">
                <a:solidFill>
                  <a:schemeClr val="hlink"/>
                </a:solidFill>
                <a:ea typeface="ＭＳ Ｐゴシック" charset="-128"/>
              </a:rPr>
              <a:t> </a:t>
            </a:r>
            <a:endParaRPr lang="en-US" altLang="x-none" sz="3600" b="0" dirty="0">
              <a:solidFill>
                <a:schemeClr val="hlink"/>
              </a:solidFill>
              <a:ea typeface="ＭＳ Ｐゴシック" charset="-128"/>
            </a:endParaRPr>
          </a:p>
        </p:txBody>
      </p:sp>
      <p:sp>
        <p:nvSpPr>
          <p:cNvPr id="63490" name="TextBox 7"/>
          <p:cNvSpPr txBox="1">
            <a:spLocks noChangeArrowheads="1"/>
          </p:cNvSpPr>
          <p:nvPr/>
        </p:nvSpPr>
        <p:spPr bwMode="auto">
          <a:xfrm>
            <a:off x="2895600" y="1981200"/>
            <a:ext cx="1841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54" tIns="45678" rIns="91354" bIns="45678">
            <a:spAutoFit/>
          </a:bodyPr>
          <a:lstStyle>
            <a:lvl1pPr>
              <a:defRPr sz="32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9pPr>
          </a:lstStyle>
          <a:p>
            <a:endParaRPr lang="x-none" altLang="x-none">
              <a:solidFill>
                <a:srgbClr val="FF0000"/>
              </a:solidFill>
            </a:endParaRPr>
          </a:p>
        </p:txBody>
      </p:sp>
      <p:graphicFrame>
        <p:nvGraphicFramePr>
          <p:cNvPr id="63491" name="Object 8"/>
          <p:cNvGraphicFramePr>
            <a:graphicFrameLocks noChangeAspect="1"/>
          </p:cNvGraphicFramePr>
          <p:nvPr/>
        </p:nvGraphicFramePr>
        <p:xfrm>
          <a:off x="3670300" y="3162300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0783" name="Equation" r:id="rId4" imgW="114300" imgH="165100" progId="Equation.DSMT4">
                  <p:embed/>
                </p:oleObj>
              </mc:Choice>
              <mc:Fallback>
                <p:oleObj name="Equation" r:id="rId4" imgW="114300" imgH="1651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70300" y="3162300"/>
                        <a:ext cx="114300" cy="165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838200" y="1143000"/>
            <a:ext cx="7033294" cy="3771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600"/>
              </a:lnSpc>
              <a:buClr>
                <a:srgbClr val="C00000"/>
              </a:buClr>
              <a:buSzPct val="70000"/>
              <a:buFont typeface="Arial" charset="0"/>
              <a:buChar char="•"/>
            </a:pPr>
            <a:r>
              <a:rPr lang="en-US" sz="2800" dirty="0" smtClean="0"/>
              <a:t>  </a:t>
            </a:r>
            <a:r>
              <a:rPr lang="en-US" sz="2800" dirty="0" smtClean="0">
                <a:solidFill>
                  <a:srgbClr val="8BEAFD"/>
                </a:solidFill>
              </a:rPr>
              <a:t>Different b. c. </a:t>
            </a:r>
            <a:r>
              <a:rPr lang="en-US" sz="2800" dirty="0" smtClean="0"/>
              <a:t>on surface from BH Horizon</a:t>
            </a:r>
          </a:p>
          <a:p>
            <a:pPr>
              <a:lnSpc>
                <a:spcPts val="3600"/>
              </a:lnSpc>
              <a:buClr>
                <a:srgbClr val="C00000"/>
              </a:buClr>
              <a:buSzPct val="70000"/>
              <a:buFont typeface="Arial" charset="0"/>
              <a:buChar char="•"/>
            </a:pPr>
            <a:r>
              <a:rPr lang="en-US" sz="2800" dirty="0"/>
              <a:t>  </a:t>
            </a:r>
            <a:r>
              <a:rPr lang="en-US" sz="2800" dirty="0" smtClean="0">
                <a:solidFill>
                  <a:srgbClr val="8BEAFD"/>
                </a:solidFill>
              </a:rPr>
              <a:t>Transmission</a:t>
            </a:r>
            <a:r>
              <a:rPr lang="en-US" sz="2800" dirty="0" smtClean="0"/>
              <a:t> (with time delay) through surface</a:t>
            </a:r>
          </a:p>
          <a:p>
            <a:pPr>
              <a:lnSpc>
                <a:spcPts val="3600"/>
              </a:lnSpc>
              <a:buClr>
                <a:srgbClr val="C00000"/>
              </a:buClr>
              <a:buSzPct val="70000"/>
              <a:buFont typeface="Arial" charset="0"/>
              <a:buChar char="•"/>
            </a:pPr>
            <a:r>
              <a:rPr lang="en-US" sz="2800" dirty="0"/>
              <a:t>  </a:t>
            </a:r>
            <a:r>
              <a:rPr lang="en-US" sz="2800" dirty="0" smtClean="0"/>
              <a:t>Use </a:t>
            </a:r>
            <a:r>
              <a:rPr lang="en-US" sz="2800" dirty="0" err="1" smtClean="0"/>
              <a:t>Regge</a:t>
            </a:r>
            <a:r>
              <a:rPr lang="en-US" sz="2800" dirty="0" smtClean="0"/>
              <a:t>-Wheeler radial coordinate</a:t>
            </a:r>
          </a:p>
          <a:p>
            <a:pPr>
              <a:lnSpc>
                <a:spcPts val="3600"/>
              </a:lnSpc>
              <a:buClr>
                <a:srgbClr val="C00000"/>
              </a:buClr>
              <a:buSzPct val="70000"/>
              <a:buFont typeface="Arial" charset="0"/>
              <a:buChar char="•"/>
            </a:pPr>
            <a:endParaRPr lang="en-US" sz="2800" dirty="0"/>
          </a:p>
          <a:p>
            <a:pPr>
              <a:lnSpc>
                <a:spcPts val="3600"/>
              </a:lnSpc>
              <a:buClr>
                <a:srgbClr val="C00000"/>
              </a:buClr>
              <a:buSzPct val="70000"/>
              <a:buFont typeface="Arial" charset="0"/>
              <a:buChar char="•"/>
            </a:pPr>
            <a:r>
              <a:rPr lang="en-US" sz="2800" dirty="0" smtClean="0"/>
              <a:t> Scalar Wave or </a:t>
            </a:r>
            <a:r>
              <a:rPr lang="en-US" sz="2800" dirty="0" err="1" smtClean="0"/>
              <a:t>Grav</a:t>
            </a:r>
            <a:r>
              <a:rPr lang="en-US" sz="2800" dirty="0" smtClean="0"/>
              <a:t>. </a:t>
            </a:r>
            <a:r>
              <a:rPr lang="en-US" sz="2800" dirty="0"/>
              <a:t>W</a:t>
            </a:r>
            <a:r>
              <a:rPr lang="en-US" sz="2800" dirty="0" smtClean="0"/>
              <a:t>ave Eq. gives</a:t>
            </a:r>
          </a:p>
          <a:p>
            <a:pPr>
              <a:lnSpc>
                <a:spcPts val="3600"/>
              </a:lnSpc>
              <a:buClr>
                <a:srgbClr val="C00000"/>
              </a:buClr>
              <a:buSzPct val="70000"/>
            </a:pPr>
            <a:endParaRPr lang="en-US" sz="2800" dirty="0" smtClean="0"/>
          </a:p>
          <a:p>
            <a:pPr>
              <a:lnSpc>
                <a:spcPts val="3600"/>
              </a:lnSpc>
              <a:buClr>
                <a:srgbClr val="C00000"/>
              </a:buClr>
              <a:buSzPct val="70000"/>
              <a:buFont typeface="Arial" charset="0"/>
              <a:buChar char="•"/>
            </a:pPr>
            <a:endParaRPr lang="en-US" sz="2800" dirty="0"/>
          </a:p>
          <a:p>
            <a:pPr>
              <a:lnSpc>
                <a:spcPts val="3600"/>
              </a:lnSpc>
              <a:buClr>
                <a:srgbClr val="C00000"/>
              </a:buClr>
              <a:buSzPct val="70000"/>
              <a:buFont typeface="Arial" charset="0"/>
              <a:buChar char="•"/>
            </a:pPr>
            <a:r>
              <a:rPr lang="en-US" sz="2800" dirty="0" smtClean="0"/>
              <a:t> </a:t>
            </a:r>
            <a:r>
              <a:rPr lang="en-US" sz="2800" dirty="0" smtClean="0">
                <a:solidFill>
                  <a:srgbClr val="8BEAFD"/>
                </a:solidFill>
              </a:rPr>
              <a:t>Reflection</a:t>
            </a:r>
            <a:r>
              <a:rPr lang="en-US" sz="2800" dirty="0" smtClean="0"/>
              <a:t> from de Sitter interior barrier: </a:t>
            </a:r>
            <a:r>
              <a:rPr lang="en-US" sz="2800" dirty="0" smtClean="0">
                <a:solidFill>
                  <a:srgbClr val="FFD10B"/>
                </a:solidFill>
              </a:rPr>
              <a:t>‘Echo’</a:t>
            </a:r>
            <a:endParaRPr lang="en-US" sz="2800" dirty="0">
              <a:solidFill>
                <a:srgbClr val="FFD10B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75300" y="2361258"/>
            <a:ext cx="2082800" cy="99018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68739" y="3515036"/>
            <a:ext cx="4495800" cy="84154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4859" y="4896553"/>
            <a:ext cx="7874281" cy="94083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7646" y="5905168"/>
            <a:ext cx="7806753" cy="796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753494"/>
      </p:ext>
    </p:extLst>
  </p:cSld>
  <p:clrMapOvr>
    <a:masterClrMapping/>
  </p:clrMapOvr>
  <p:transition>
    <p:blinds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2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381000" y="0"/>
            <a:ext cx="8382000" cy="1295400"/>
          </a:xfrm>
        </p:spPr>
        <p:txBody>
          <a:bodyPr/>
          <a:lstStyle/>
          <a:p>
            <a:pPr>
              <a:defRPr/>
            </a:pPr>
            <a:r>
              <a:rPr lang="en-US" sz="3200" dirty="0">
                <a:solidFill>
                  <a:schemeClr val="hlink"/>
                </a:solidFill>
                <a:ea typeface="ＭＳ Ｐゴシック" pitchFamily="-102" charset="-128"/>
                <a:cs typeface="ＭＳ Ｐゴシック" pitchFamily="-102" charset="-128"/>
              </a:rPr>
              <a:t>Gravitational Vacuum Condensate Stars</a:t>
            </a:r>
            <a:br>
              <a:rPr lang="en-US" sz="3200" dirty="0">
                <a:solidFill>
                  <a:schemeClr val="hlink"/>
                </a:solidFill>
                <a:ea typeface="ＭＳ Ｐゴシック" pitchFamily="-102" charset="-128"/>
                <a:cs typeface="ＭＳ Ｐゴシック" pitchFamily="-102" charset="-128"/>
              </a:rPr>
            </a:br>
            <a:r>
              <a:rPr lang="en-US" sz="2800" dirty="0" err="1">
                <a:solidFill>
                  <a:srgbClr val="8BEAFD"/>
                </a:solidFill>
                <a:ea typeface="ＭＳ Ｐゴシック" pitchFamily="-102" charset="-128"/>
                <a:cs typeface="ＭＳ Ｐゴシック" pitchFamily="-102" charset="-128"/>
              </a:rPr>
              <a:t>Gravastars</a:t>
            </a:r>
            <a:r>
              <a:rPr lang="en-US" sz="2800" dirty="0">
                <a:solidFill>
                  <a:srgbClr val="8BEAFD"/>
                </a:solidFill>
                <a:ea typeface="ＭＳ Ｐゴシック" pitchFamily="-102" charset="-128"/>
                <a:cs typeface="ＭＳ Ｐゴシック" pitchFamily="-102" charset="-128"/>
              </a:rPr>
              <a:t> as Astrophysical Objects</a:t>
            </a:r>
            <a:endParaRPr lang="en-US" i="1" dirty="0">
              <a:solidFill>
                <a:schemeClr val="hlink"/>
              </a:solidFill>
              <a:ea typeface="ＭＳ Ｐゴシック" pitchFamily="-102" charset="-128"/>
              <a:cs typeface="ＭＳ Ｐゴシック" pitchFamily="-102" charset="-128"/>
            </a:endParaRPr>
          </a:p>
        </p:txBody>
      </p:sp>
      <p:sp>
        <p:nvSpPr>
          <p:cNvPr id="19149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28600" y="1295400"/>
            <a:ext cx="8686800" cy="5029200"/>
          </a:xfrm>
        </p:spPr>
        <p:txBody>
          <a:bodyPr/>
          <a:lstStyle/>
          <a:p>
            <a:pPr marL="339725" indent="-339725">
              <a:lnSpc>
                <a:spcPct val="75000"/>
              </a:lnSpc>
              <a:spcBef>
                <a:spcPct val="35000"/>
              </a:spcBef>
              <a:buClr>
                <a:srgbClr val="CC0000"/>
              </a:buClr>
              <a:buFont typeface="Times" charset="0"/>
              <a:buChar char="•"/>
            </a:pPr>
            <a:r>
              <a:rPr lang="en-US" altLang="x-none" sz="2600" dirty="0">
                <a:solidFill>
                  <a:srgbClr val="8BEAFD"/>
                </a:solidFill>
                <a:ea typeface="ＭＳ Ｐゴシック" charset="-128"/>
              </a:rPr>
              <a:t>Cold, Dark, Compact, Arbitrary</a:t>
            </a:r>
            <a:r>
              <a:rPr lang="en-US" altLang="x-none" sz="2600" dirty="0">
                <a:solidFill>
                  <a:schemeClr val="folHlink"/>
                </a:solidFill>
                <a:ea typeface="ＭＳ Ｐゴシック" charset="-128"/>
              </a:rPr>
              <a:t>  </a:t>
            </a:r>
            <a:r>
              <a:rPr lang="en-US" altLang="x-none" sz="2600" dirty="0">
                <a:solidFill>
                  <a:schemeClr val="hlink"/>
                </a:solidFill>
                <a:ea typeface="ＭＳ Ｐゴシック" charset="-128"/>
              </a:rPr>
              <a:t>M, J</a:t>
            </a:r>
            <a:endParaRPr lang="en-US" altLang="x-none" sz="2600" dirty="0">
              <a:solidFill>
                <a:schemeClr val="folHlink"/>
              </a:solidFill>
              <a:ea typeface="ＭＳ Ｐゴシック" charset="-128"/>
            </a:endParaRPr>
          </a:p>
          <a:p>
            <a:pPr marL="339725" indent="-339725">
              <a:lnSpc>
                <a:spcPct val="75000"/>
              </a:lnSpc>
              <a:spcBef>
                <a:spcPct val="35000"/>
              </a:spcBef>
              <a:buClr>
                <a:srgbClr val="CC0000"/>
              </a:buClr>
              <a:buFont typeface="Times" charset="0"/>
              <a:buChar char="•"/>
            </a:pPr>
            <a:r>
              <a:rPr lang="en-US" altLang="x-none" sz="2600" dirty="0">
                <a:solidFill>
                  <a:srgbClr val="8BEAFD"/>
                </a:solidFill>
                <a:ea typeface="ＭＳ Ｐゴシック" charset="-128"/>
              </a:rPr>
              <a:t>Accrete</a:t>
            </a:r>
            <a:r>
              <a:rPr lang="en-US" altLang="x-none" sz="2600" dirty="0">
                <a:solidFill>
                  <a:schemeClr val="folHlink"/>
                </a:solidFill>
                <a:ea typeface="ＭＳ Ｐゴシック" charset="-128"/>
              </a:rPr>
              <a:t> Matter just like a black hole</a:t>
            </a:r>
          </a:p>
          <a:p>
            <a:pPr marL="339725" indent="-339725">
              <a:lnSpc>
                <a:spcPct val="75000"/>
              </a:lnSpc>
              <a:spcBef>
                <a:spcPct val="35000"/>
              </a:spcBef>
              <a:buClr>
                <a:srgbClr val="CC0000"/>
              </a:buClr>
              <a:buFont typeface="Times" charset="0"/>
              <a:buChar char="•"/>
            </a:pPr>
            <a:r>
              <a:rPr lang="en-US" altLang="x-none" sz="2600" dirty="0">
                <a:solidFill>
                  <a:schemeClr val="folHlink"/>
                </a:solidFill>
                <a:ea typeface="ＭＳ Ｐゴシック" charset="-128"/>
              </a:rPr>
              <a:t>But matter does </a:t>
            </a:r>
            <a:r>
              <a:rPr lang="en-US" altLang="x-none" sz="2600" dirty="0">
                <a:solidFill>
                  <a:schemeClr val="hlink"/>
                </a:solidFill>
                <a:ea typeface="ＭＳ Ｐゴシック" charset="-128"/>
              </a:rPr>
              <a:t>not</a:t>
            </a:r>
            <a:r>
              <a:rPr lang="en-US" altLang="x-none" sz="2600" dirty="0">
                <a:solidFill>
                  <a:schemeClr val="folHlink"/>
                </a:solidFill>
                <a:ea typeface="ＭＳ Ｐゴシック" charset="-128"/>
              </a:rPr>
              <a:t> disappear down a </a:t>
            </a:r>
            <a:r>
              <a:rPr lang="en-US" altLang="en-US" sz="2600" dirty="0">
                <a:solidFill>
                  <a:schemeClr val="folHlink"/>
                </a:solidFill>
                <a:ea typeface="ＭＳ Ｐゴシック" charset="-128"/>
              </a:rPr>
              <a:t>‘</a:t>
            </a:r>
            <a:r>
              <a:rPr lang="en-US" altLang="x-none" sz="2600" dirty="0">
                <a:solidFill>
                  <a:schemeClr val="folHlink"/>
                </a:solidFill>
                <a:ea typeface="ＭＳ Ｐゴシック" charset="-128"/>
              </a:rPr>
              <a:t>hole</a:t>
            </a:r>
            <a:r>
              <a:rPr lang="en-US" altLang="en-US" sz="2600" dirty="0">
                <a:solidFill>
                  <a:schemeClr val="folHlink"/>
                </a:solidFill>
                <a:ea typeface="ＭＳ Ｐゴシック" charset="-128"/>
              </a:rPr>
              <a:t>’</a:t>
            </a:r>
            <a:endParaRPr lang="en-US" altLang="x-none" sz="2600" dirty="0">
              <a:solidFill>
                <a:schemeClr val="folHlink"/>
              </a:solidFill>
              <a:ea typeface="ＭＳ Ｐゴシック" charset="-128"/>
            </a:endParaRPr>
          </a:p>
          <a:p>
            <a:pPr marL="339725" indent="-339725">
              <a:lnSpc>
                <a:spcPct val="75000"/>
              </a:lnSpc>
              <a:spcBef>
                <a:spcPct val="35000"/>
              </a:spcBef>
              <a:buClr>
                <a:srgbClr val="CC0000"/>
              </a:buClr>
              <a:buFont typeface="Times" charset="0"/>
              <a:buChar char="•"/>
            </a:pPr>
            <a:r>
              <a:rPr lang="en-US" altLang="x-none" sz="2600" dirty="0">
                <a:solidFill>
                  <a:schemeClr val="folHlink"/>
                </a:solidFill>
                <a:ea typeface="ＭＳ Ｐゴシック" charset="-128"/>
              </a:rPr>
              <a:t>Relativistic Surface Layer can </a:t>
            </a:r>
            <a:r>
              <a:rPr lang="en-US" altLang="x-none" sz="2600" dirty="0">
                <a:solidFill>
                  <a:srgbClr val="8BEAFD"/>
                </a:solidFill>
                <a:ea typeface="ＭＳ Ｐゴシック" charset="-128"/>
              </a:rPr>
              <a:t>re-emit</a:t>
            </a:r>
            <a:r>
              <a:rPr lang="en-US" altLang="x-none" sz="2600" dirty="0">
                <a:solidFill>
                  <a:schemeClr val="folHlink"/>
                </a:solidFill>
                <a:ea typeface="ＭＳ Ｐゴシック" charset="-128"/>
              </a:rPr>
              <a:t> radiation</a:t>
            </a:r>
          </a:p>
          <a:p>
            <a:pPr marL="339725" indent="-339725">
              <a:lnSpc>
                <a:spcPct val="75000"/>
              </a:lnSpc>
              <a:spcBef>
                <a:spcPct val="35000"/>
              </a:spcBef>
              <a:buClr>
                <a:srgbClr val="CC0000"/>
              </a:buClr>
              <a:buFont typeface="Times" charset="0"/>
              <a:buChar char="•"/>
            </a:pPr>
            <a:r>
              <a:rPr lang="en-US" altLang="x-none" sz="2600" dirty="0">
                <a:solidFill>
                  <a:schemeClr val="folHlink"/>
                </a:solidFill>
                <a:ea typeface="ＭＳ Ｐゴシック" charset="-128"/>
              </a:rPr>
              <a:t>Supports Electric Currents, Large </a:t>
            </a:r>
            <a:r>
              <a:rPr lang="en-US" altLang="x-none" sz="2600" dirty="0">
                <a:solidFill>
                  <a:srgbClr val="8BEAFD"/>
                </a:solidFill>
                <a:ea typeface="ＭＳ Ｐゴシック" charset="-128"/>
              </a:rPr>
              <a:t>Magnetic Fields </a:t>
            </a:r>
            <a:endParaRPr lang="en-US" altLang="x-none" sz="2600" dirty="0">
              <a:solidFill>
                <a:schemeClr val="folHlink"/>
              </a:solidFill>
              <a:ea typeface="ＭＳ Ｐゴシック" charset="-128"/>
            </a:endParaRPr>
          </a:p>
          <a:p>
            <a:pPr marL="339725" indent="-339725">
              <a:lnSpc>
                <a:spcPct val="85000"/>
              </a:lnSpc>
              <a:spcBef>
                <a:spcPct val="35000"/>
              </a:spcBef>
              <a:buClr>
                <a:srgbClr val="CC0000"/>
              </a:buClr>
              <a:buFont typeface="Times" charset="0"/>
              <a:buChar char="•"/>
            </a:pPr>
            <a:r>
              <a:rPr lang="en-US" altLang="x-none" sz="2600" dirty="0">
                <a:solidFill>
                  <a:schemeClr val="folHlink"/>
                </a:solidFill>
                <a:ea typeface="ＭＳ Ｐゴシック" charset="-128"/>
              </a:rPr>
              <a:t>Possibly more efficient central engine for </a:t>
            </a:r>
            <a:r>
              <a:rPr lang="en-US" altLang="x-none" sz="2600" dirty="0">
                <a:solidFill>
                  <a:srgbClr val="8BEAFD"/>
                </a:solidFill>
                <a:ea typeface="ＭＳ Ｐゴシック" charset="-128"/>
              </a:rPr>
              <a:t>Gamma Ray 		</a:t>
            </a:r>
            <a:r>
              <a:rPr lang="en-US" altLang="x-none" sz="2600" dirty="0" err="1">
                <a:solidFill>
                  <a:srgbClr val="8BEAFD"/>
                </a:solidFill>
                <a:ea typeface="ＭＳ Ｐゴシック" charset="-128"/>
              </a:rPr>
              <a:t>Bursters</a:t>
            </a:r>
            <a:r>
              <a:rPr lang="en-US" altLang="x-none" sz="2600" dirty="0">
                <a:solidFill>
                  <a:srgbClr val="8BEAFD"/>
                </a:solidFill>
                <a:ea typeface="ＭＳ Ｐゴシック" charset="-128"/>
              </a:rPr>
              <a:t>, Jets, UHE Cosmic Rays</a:t>
            </a:r>
          </a:p>
          <a:p>
            <a:pPr marL="339725" indent="-339725">
              <a:lnSpc>
                <a:spcPct val="75000"/>
              </a:lnSpc>
              <a:spcBef>
                <a:spcPct val="40000"/>
              </a:spcBef>
              <a:buClr>
                <a:srgbClr val="CC0000"/>
              </a:buClr>
              <a:buFont typeface="Times" charset="0"/>
              <a:buChar char="•"/>
            </a:pPr>
            <a:r>
              <a:rPr lang="en-US" altLang="x-none" sz="2600" dirty="0">
                <a:solidFill>
                  <a:schemeClr val="folHlink"/>
                </a:solidFill>
                <a:ea typeface="ＭＳ Ｐゴシック" charset="-128"/>
              </a:rPr>
              <a:t>Formation should be a violent phase transition converting    gravitational energy and baryons into </a:t>
            </a:r>
            <a:r>
              <a:rPr lang="en-US" altLang="x-none" sz="2600" dirty="0">
                <a:solidFill>
                  <a:srgbClr val="8BEAFD"/>
                </a:solidFill>
                <a:ea typeface="ＭＳ Ｐゴシック" charset="-128"/>
              </a:rPr>
              <a:t>HE leptons and entropy</a:t>
            </a:r>
            <a:endParaRPr lang="en-US" altLang="x-none" sz="2600" dirty="0">
              <a:solidFill>
                <a:schemeClr val="folHlink"/>
              </a:solidFill>
              <a:ea typeface="ＭＳ Ｐゴシック" charset="-128"/>
            </a:endParaRPr>
          </a:p>
          <a:p>
            <a:pPr marL="339725" indent="-339725">
              <a:lnSpc>
                <a:spcPct val="75000"/>
              </a:lnSpc>
              <a:spcBef>
                <a:spcPct val="50000"/>
              </a:spcBef>
              <a:buClr>
                <a:srgbClr val="CC0000"/>
              </a:buClr>
              <a:buFont typeface="Times" charset="0"/>
              <a:buChar char="•"/>
            </a:pPr>
            <a:r>
              <a:rPr lang="en-US" altLang="x-none" sz="2600" dirty="0">
                <a:solidFill>
                  <a:srgbClr val="8BEAFD"/>
                </a:solidFill>
                <a:ea typeface="ＭＳ Ｐゴシック" charset="-128"/>
              </a:rPr>
              <a:t>Gravitational Wave</a:t>
            </a:r>
            <a:r>
              <a:rPr lang="en-US" altLang="x-none" sz="2600" dirty="0">
                <a:solidFill>
                  <a:schemeClr val="folHlink"/>
                </a:solidFill>
                <a:ea typeface="ＭＳ Ｐゴシック" charset="-128"/>
              </a:rPr>
              <a:t> Signatures</a:t>
            </a:r>
          </a:p>
          <a:p>
            <a:pPr marL="339725" indent="-339725">
              <a:lnSpc>
                <a:spcPct val="60000"/>
              </a:lnSpc>
              <a:spcBef>
                <a:spcPct val="40000"/>
              </a:spcBef>
              <a:buClr>
                <a:srgbClr val="CC0000"/>
              </a:buClr>
              <a:buFont typeface="Times" charset="0"/>
              <a:buChar char="•"/>
            </a:pPr>
            <a:r>
              <a:rPr lang="en-US" altLang="x-none" sz="2600" dirty="0">
                <a:solidFill>
                  <a:schemeClr val="hlink"/>
                </a:solidFill>
                <a:ea typeface="ＭＳ Ｐゴシック" charset="-128"/>
              </a:rPr>
              <a:t>Dark Energy as Condensate</a:t>
            </a:r>
            <a:r>
              <a:rPr lang="en-US" altLang="x-none" sz="2600" dirty="0">
                <a:solidFill>
                  <a:schemeClr val="folHlink"/>
                </a:solidFill>
                <a:ea typeface="ＭＳ Ｐゴシック" charset="-128"/>
              </a:rPr>
              <a:t> Core -- </a:t>
            </a:r>
            <a:r>
              <a:rPr lang="en-US" altLang="x-none" sz="2600" dirty="0">
                <a:solidFill>
                  <a:schemeClr val="hlink"/>
                </a:solidFill>
                <a:ea typeface="ＭＳ Ｐゴシック" charset="-128"/>
              </a:rPr>
              <a:t>Finite Size </a:t>
            </a:r>
            <a:r>
              <a:rPr lang="en-US" altLang="x-none" sz="2600" dirty="0">
                <a:solidFill>
                  <a:schemeClr val="hlink"/>
                </a:solidFill>
              </a:rPr>
              <a:t>E</a:t>
            </a:r>
            <a:r>
              <a:rPr lang="en-US" altLang="x-none" sz="2600" dirty="0" smtClean="0">
                <a:solidFill>
                  <a:schemeClr val="hlink"/>
                </a:solidFill>
                <a:ea typeface="ＭＳ Ｐゴシック" charset="-128"/>
              </a:rPr>
              <a:t>ffect</a:t>
            </a:r>
            <a:r>
              <a:rPr lang="en-US" altLang="x-none" sz="2600" dirty="0" smtClean="0">
                <a:solidFill>
                  <a:schemeClr val="folHlink"/>
                </a:solidFill>
                <a:ea typeface="ＭＳ Ｐゴシック" charset="-128"/>
              </a:rPr>
              <a:t> </a:t>
            </a:r>
            <a:endParaRPr lang="en-US" altLang="x-none" sz="2600" dirty="0">
              <a:solidFill>
                <a:schemeClr val="folHlink"/>
              </a:solidFill>
              <a:ea typeface="ＭＳ Ｐゴシック" charset="-128"/>
            </a:endParaRPr>
          </a:p>
          <a:p>
            <a:pPr marL="339725" indent="-339725">
              <a:spcBef>
                <a:spcPts val="0"/>
              </a:spcBef>
              <a:buClr>
                <a:srgbClr val="CC0000"/>
              </a:buClr>
              <a:buFont typeface="Wingdings" charset="2"/>
              <a:buNone/>
            </a:pPr>
            <a:r>
              <a:rPr lang="en-US" altLang="x-none" sz="2600" dirty="0">
                <a:solidFill>
                  <a:schemeClr val="folHlink"/>
                </a:solidFill>
                <a:ea typeface="ＭＳ Ｐゴシック" charset="-128"/>
              </a:rPr>
              <a:t>		of boundary conditions at the </a:t>
            </a:r>
            <a:r>
              <a:rPr lang="en-US" altLang="x-none" sz="2600" dirty="0" smtClean="0">
                <a:solidFill>
                  <a:schemeClr val="folHlink"/>
                </a:solidFill>
                <a:ea typeface="ＭＳ Ｐゴシック" charset="-128"/>
              </a:rPr>
              <a:t>horizon</a:t>
            </a:r>
          </a:p>
          <a:p>
            <a:pPr>
              <a:spcBef>
                <a:spcPts val="0"/>
              </a:spcBef>
              <a:buClr>
                <a:srgbClr val="CC0000"/>
              </a:buClr>
              <a:buSzPct val="90000"/>
              <a:buFont typeface="Arial" charset="0"/>
              <a:buChar char="•"/>
            </a:pPr>
            <a:r>
              <a:rPr lang="en-US" altLang="x-none" sz="2600" dirty="0" smtClean="0">
                <a:solidFill>
                  <a:schemeClr val="folHlink"/>
                </a:solidFill>
              </a:rPr>
              <a:t>Possible Model for </a:t>
            </a:r>
            <a:r>
              <a:rPr lang="en-US" altLang="x-none" sz="2600" dirty="0" smtClean="0">
                <a:solidFill>
                  <a:srgbClr val="FFD10B"/>
                </a:solidFill>
              </a:rPr>
              <a:t>Cosmological Dark Energy </a:t>
            </a:r>
            <a:r>
              <a:rPr lang="en-US" altLang="x-none" sz="2600" dirty="0" smtClean="0">
                <a:solidFill>
                  <a:schemeClr val="folHlink"/>
                </a:solidFill>
              </a:rPr>
              <a:t>? </a:t>
            </a:r>
            <a:endParaRPr lang="en-US" altLang="x-none" sz="2600" dirty="0" smtClean="0">
              <a:solidFill>
                <a:schemeClr val="folHlink"/>
              </a:solidFill>
              <a:ea typeface="ＭＳ Ｐゴシック" charset="-128"/>
            </a:endParaRPr>
          </a:p>
          <a:p>
            <a:pPr marL="339725" indent="-339725">
              <a:lnSpc>
                <a:spcPct val="60000"/>
              </a:lnSpc>
              <a:spcBef>
                <a:spcPct val="40000"/>
              </a:spcBef>
              <a:buClr>
                <a:srgbClr val="CC0000"/>
              </a:buClr>
              <a:buFont typeface="Wingdings" charset="2"/>
              <a:buNone/>
            </a:pPr>
            <a:endParaRPr lang="en-US" altLang="x-none" sz="2600" dirty="0">
              <a:solidFill>
                <a:schemeClr val="hlink"/>
              </a:solidFill>
              <a:ea typeface="ＭＳ Ｐゴシック" charset="-128"/>
            </a:endParaRPr>
          </a:p>
        </p:txBody>
      </p:sp>
      <p:pic>
        <p:nvPicPr>
          <p:cNvPr id="6553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1295400"/>
            <a:ext cx="22098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77156701"/>
      </p:ext>
    </p:extLst>
  </p:cSld>
  <p:clrMapOvr>
    <a:masterClrMapping/>
  </p:clrMapOvr>
  <p:transition>
    <p:blinds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4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81000" y="11281"/>
            <a:ext cx="8229600" cy="838200"/>
          </a:xfrm>
        </p:spPr>
        <p:txBody>
          <a:bodyPr/>
          <a:lstStyle/>
          <a:p>
            <a:pPr>
              <a:defRPr/>
            </a:pPr>
            <a:r>
              <a:rPr lang="en-US" sz="3600" dirty="0" smtClean="0">
                <a:solidFill>
                  <a:schemeClr val="hlink"/>
                </a:solidFill>
              </a:rPr>
              <a:t>Summary </a:t>
            </a:r>
            <a:endParaRPr lang="en-US" sz="3600" dirty="0">
              <a:solidFill>
                <a:schemeClr val="hlink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895600" y="1981200"/>
            <a:ext cx="18466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srgbClr val="FF0000"/>
              </a:solidFill>
            </a:endParaRPr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/>
          </p:nvPr>
        </p:nvGraphicFramePr>
        <p:xfrm>
          <a:off x="3670300" y="3162300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8736" name="Equation" r:id="rId4" imgW="114300" imgH="165100" progId="Equation.DSMT4">
                  <p:embed/>
                </p:oleObj>
              </mc:Choice>
              <mc:Fallback>
                <p:oleObj name="Equation" r:id="rId4" imgW="114300" imgH="1651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670300" y="3162300"/>
                        <a:ext cx="1143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152400" y="762000"/>
            <a:ext cx="8839200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10000"/>
              </a:lnSpc>
              <a:buClr>
                <a:srgbClr val="FF0000"/>
              </a:buClr>
              <a:buFont typeface="Arial"/>
              <a:buChar char="•"/>
            </a:pPr>
            <a:r>
              <a:rPr lang="en-US" sz="3000" dirty="0" err="1" smtClean="0">
                <a:solidFill>
                  <a:srgbClr val="FFD10B"/>
                </a:solidFill>
              </a:rPr>
              <a:t>Buchdahl</a:t>
            </a:r>
            <a:r>
              <a:rPr lang="en-US" sz="3000" dirty="0" smtClean="0">
                <a:solidFill>
                  <a:srgbClr val="FFD10B"/>
                </a:solidFill>
              </a:rPr>
              <a:t> Bound </a:t>
            </a:r>
            <a:r>
              <a:rPr lang="en-US" sz="3000" dirty="0" smtClean="0">
                <a:solidFill>
                  <a:srgbClr val="FFD10B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3000" dirty="0" smtClean="0"/>
              <a:t> Under Adiabatic Compression </a:t>
            </a:r>
          </a:p>
          <a:p>
            <a:pPr>
              <a:lnSpc>
                <a:spcPct val="110000"/>
              </a:lnSpc>
              <a:buClr>
                <a:srgbClr val="FF0000"/>
              </a:buClr>
            </a:pPr>
            <a:r>
              <a:rPr lang="en-US" sz="3000" dirty="0"/>
              <a:t> </a:t>
            </a:r>
            <a:r>
              <a:rPr lang="en-US" sz="3000" dirty="0" smtClean="0"/>
              <a:t>    Interior Pressure Divergence Develops  </a:t>
            </a:r>
            <a:r>
              <a:rPr lang="en-US" sz="3000" b="1" dirty="0" smtClean="0">
                <a:solidFill>
                  <a:srgbClr val="CBB6E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before</a:t>
            </a:r>
            <a:r>
              <a:rPr lang="en-US" sz="3000" dirty="0" smtClean="0"/>
              <a:t> Event</a:t>
            </a:r>
          </a:p>
          <a:p>
            <a:pPr>
              <a:lnSpc>
                <a:spcPct val="110000"/>
              </a:lnSpc>
              <a:buClr>
                <a:srgbClr val="FF0000"/>
              </a:buClr>
            </a:pPr>
            <a:r>
              <a:rPr lang="en-US" sz="3000" dirty="0"/>
              <a:t> </a:t>
            </a:r>
            <a:r>
              <a:rPr lang="en-US" sz="3000" dirty="0" smtClean="0"/>
              <a:t>       Horizon Forms for</a:t>
            </a:r>
          </a:p>
          <a:p>
            <a:pPr marL="457200" indent="-457200">
              <a:lnSpc>
                <a:spcPct val="110000"/>
              </a:lnSpc>
              <a:spcBef>
                <a:spcPts val="1200"/>
              </a:spcBef>
              <a:buClr>
                <a:srgbClr val="FF0000"/>
              </a:buClr>
              <a:buFont typeface="Arial"/>
              <a:buChar char="•"/>
            </a:pPr>
            <a:r>
              <a:rPr lang="en-US" sz="3000" dirty="0" smtClean="0"/>
              <a:t>Constant Density Interior Schwarzschild </a:t>
            </a:r>
            <a:r>
              <a:rPr lang="en-US" sz="3000" dirty="0"/>
              <a:t>Solution </a:t>
            </a:r>
            <a:r>
              <a:rPr lang="en-US" sz="3000" dirty="0" smtClean="0"/>
              <a:t>	</a:t>
            </a:r>
            <a:r>
              <a:rPr lang="en-US" sz="3000" b="1" dirty="0" smtClean="0">
                <a:solidFill>
                  <a:srgbClr val="FFD1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Saturates </a:t>
            </a:r>
            <a:r>
              <a:rPr lang="en-US" sz="3000" b="1" dirty="0">
                <a:solidFill>
                  <a:srgbClr val="FFD1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Bound </a:t>
            </a:r>
            <a:r>
              <a:rPr lang="en-US" sz="3000" dirty="0" smtClean="0"/>
              <a:t>&amp;  shows the </a:t>
            </a:r>
            <a:r>
              <a:rPr lang="en-US" sz="3000" dirty="0" smtClean="0">
                <a:solidFill>
                  <a:srgbClr val="CBB6EC"/>
                </a:solidFill>
              </a:rPr>
              <a:t>generic</a:t>
            </a:r>
            <a:r>
              <a:rPr lang="en-US" sz="3000" dirty="0" smtClean="0"/>
              <a:t> behavior:</a:t>
            </a:r>
          </a:p>
          <a:p>
            <a:pPr marL="457200" indent="-457200">
              <a:lnSpc>
                <a:spcPct val="110000"/>
              </a:lnSpc>
              <a:spcBef>
                <a:spcPts val="600"/>
              </a:spcBef>
              <a:buClr>
                <a:srgbClr val="FF0000"/>
              </a:buClr>
              <a:buFont typeface="Arial"/>
              <a:buChar char="•"/>
            </a:pPr>
            <a:r>
              <a:rPr lang="en-US" sz="3000" dirty="0" smtClean="0"/>
              <a:t>Infinite </a:t>
            </a:r>
            <a:r>
              <a:rPr lang="en-US" sz="3000" dirty="0" smtClean="0">
                <a:solidFill>
                  <a:srgbClr val="FF0000"/>
                </a:solidFill>
              </a:rPr>
              <a:t>Redshift</a:t>
            </a:r>
            <a:r>
              <a:rPr lang="en-US" sz="3000" dirty="0" smtClean="0"/>
              <a:t> at the Central Pressure Divergence</a:t>
            </a:r>
          </a:p>
          <a:p>
            <a:pPr marL="457200" indent="-457200">
              <a:lnSpc>
                <a:spcPct val="110000"/>
              </a:lnSpc>
              <a:spcBef>
                <a:spcPts val="600"/>
              </a:spcBef>
              <a:buClr>
                <a:srgbClr val="FF0000"/>
              </a:buClr>
              <a:buFont typeface="Arial"/>
              <a:buChar char="•"/>
            </a:pPr>
            <a:r>
              <a:rPr lang="en-US" sz="3000" dirty="0" smtClean="0"/>
              <a:t>But gives </a:t>
            </a:r>
            <a:r>
              <a:rPr lang="en-US" sz="3000" b="1" dirty="0" err="1" smtClean="0">
                <a:solidFill>
                  <a:srgbClr val="FFD1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Integrable</a:t>
            </a:r>
            <a:r>
              <a:rPr lang="en-US" sz="3000" b="1" dirty="0" smtClean="0">
                <a:solidFill>
                  <a:srgbClr val="FFD1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000" b="1" dirty="0" err="1" smtClean="0">
                <a:solidFill>
                  <a:srgbClr val="FFD1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Komar</a:t>
            </a:r>
            <a:r>
              <a:rPr lang="en-US" sz="3000" b="1" dirty="0" smtClean="0">
                <a:solidFill>
                  <a:srgbClr val="FFD1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Energy</a:t>
            </a:r>
          </a:p>
          <a:p>
            <a:pPr marL="457200" indent="-457200">
              <a:lnSpc>
                <a:spcPct val="110000"/>
              </a:lnSpc>
              <a:spcBef>
                <a:spcPts val="600"/>
              </a:spcBef>
              <a:buClr>
                <a:srgbClr val="FF0000"/>
              </a:buClr>
              <a:buFont typeface="Arial"/>
              <a:buChar char="•"/>
            </a:pPr>
            <a:r>
              <a:rPr lang="en-US" sz="3000" dirty="0" smtClean="0"/>
              <a:t>Implies Formation of a</a:t>
            </a:r>
            <a:r>
              <a:rPr lang="en-US" sz="3000" dirty="0" smtClean="0">
                <a:solidFill>
                  <a:srgbClr val="FFD10B"/>
                </a:solidFill>
              </a:rPr>
              <a:t> </a:t>
            </a:r>
            <a:r>
              <a:rPr lang="en-US" sz="3000" b="1" dirty="0" err="1" smtClean="0">
                <a:solidFill>
                  <a:srgbClr val="FFD1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Grande"/>
                <a:ea typeface="Lucida Grande"/>
                <a:cs typeface="Lucida Grande"/>
              </a:rPr>
              <a:t>δ</a:t>
            </a:r>
            <a:r>
              <a:rPr lang="en-US" sz="3000" b="1" dirty="0" smtClean="0">
                <a:solidFill>
                  <a:srgbClr val="FFD1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-fn.</a:t>
            </a:r>
            <a:r>
              <a:rPr 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000" dirty="0" smtClean="0"/>
              <a:t>Surface &amp; </a:t>
            </a:r>
            <a:r>
              <a:rPr lang="en-US" sz="3000" b="1" dirty="0" smtClean="0">
                <a:solidFill>
                  <a:srgbClr val="FFD1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Surface 		Tension</a:t>
            </a:r>
          </a:p>
          <a:p>
            <a:pPr marL="457200" indent="-457200">
              <a:lnSpc>
                <a:spcPct val="110000"/>
              </a:lnSpc>
              <a:spcBef>
                <a:spcPts val="600"/>
              </a:spcBef>
              <a:buClr>
                <a:srgbClr val="FF0000"/>
              </a:buClr>
              <a:buFont typeface="Arial"/>
              <a:buChar char="•"/>
            </a:pPr>
            <a:r>
              <a:rPr lang="en-US" sz="3000" dirty="0" smtClean="0"/>
              <a:t>A </a:t>
            </a:r>
            <a:r>
              <a:rPr lang="en-US" sz="3000" dirty="0" smtClean="0">
                <a:solidFill>
                  <a:srgbClr val="FFD10B"/>
                </a:solidFill>
              </a:rPr>
              <a:t>Non</a:t>
            </a:r>
            <a:r>
              <a:rPr lang="en-US" sz="3000" dirty="0">
                <a:solidFill>
                  <a:srgbClr val="FFD10B"/>
                </a:solidFill>
              </a:rPr>
              <a:t>-Singular </a:t>
            </a:r>
            <a:r>
              <a:rPr lang="en-US" sz="3000" dirty="0" smtClean="0"/>
              <a:t>(de Sitter                  ) </a:t>
            </a:r>
            <a:r>
              <a:rPr lang="en-US" sz="3000" dirty="0">
                <a:solidFill>
                  <a:srgbClr val="FFD10B"/>
                </a:solidFill>
              </a:rPr>
              <a:t> </a:t>
            </a:r>
            <a:r>
              <a:rPr lang="en-US" sz="3000" dirty="0" smtClean="0">
                <a:solidFill>
                  <a:srgbClr val="FFD10B"/>
                </a:solidFill>
              </a:rPr>
              <a:t>‘BH’ Interior</a:t>
            </a:r>
          </a:p>
          <a:p>
            <a:pPr>
              <a:lnSpc>
                <a:spcPts val="2400"/>
              </a:lnSpc>
              <a:spcBef>
                <a:spcPts val="0"/>
              </a:spcBef>
              <a:buClr>
                <a:srgbClr val="FF0000"/>
              </a:buClr>
            </a:pPr>
            <a:r>
              <a:rPr lang="en-US" sz="3000" dirty="0">
                <a:solidFill>
                  <a:srgbClr val="FFD10B"/>
                </a:solidFill>
              </a:rPr>
              <a:t>	</a:t>
            </a:r>
          </a:p>
        </p:txBody>
      </p:sp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81400" y="5410200"/>
            <a:ext cx="1447800" cy="317500"/>
          </a:xfrm>
          <a:prstGeom prst="rect">
            <a:avLst/>
          </a:prstGeom>
        </p:spPr>
      </p:pic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5943600"/>
            <a:ext cx="1447800" cy="317500"/>
          </a:xfrm>
          <a:prstGeom prst="rect">
            <a:avLst/>
          </a:prstGeom>
        </p:spPr>
      </p:pic>
      <p:pic>
        <p:nvPicPr>
          <p:cNvPr id="11" name="Picture 10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14800" y="1905000"/>
            <a:ext cx="2895600" cy="519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214054"/>
      </p:ext>
    </p:extLst>
  </p:cSld>
  <p:clrMapOvr>
    <a:masterClrMapping/>
  </p:clrMapOvr>
  <p:transition>
    <p:blinds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4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81000" y="11281"/>
            <a:ext cx="8229600" cy="838200"/>
          </a:xfrm>
        </p:spPr>
        <p:txBody>
          <a:bodyPr/>
          <a:lstStyle/>
          <a:p>
            <a:pPr>
              <a:defRPr/>
            </a:pPr>
            <a:r>
              <a:rPr lang="en-US" sz="3600" dirty="0" smtClean="0">
                <a:solidFill>
                  <a:schemeClr val="hlink"/>
                </a:solidFill>
              </a:rPr>
              <a:t>Summary </a:t>
            </a:r>
            <a:endParaRPr lang="en-US" sz="3600" dirty="0">
              <a:solidFill>
                <a:schemeClr val="hlink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895600" y="1981200"/>
            <a:ext cx="18466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srgbClr val="FF0000"/>
              </a:solidFill>
            </a:endParaRPr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/>
          </p:nvPr>
        </p:nvGraphicFramePr>
        <p:xfrm>
          <a:off x="3670300" y="3162300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9760" name="Equation" r:id="rId4" imgW="114300" imgH="165100" progId="Equation.DSMT4">
                  <p:embed/>
                </p:oleObj>
              </mc:Choice>
              <mc:Fallback>
                <p:oleObj name="Equation" r:id="rId4" imgW="114300" imgH="1651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670300" y="3162300"/>
                        <a:ext cx="1143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152400" y="762000"/>
            <a:ext cx="8839200" cy="56784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10000"/>
              </a:lnSpc>
              <a:buClr>
                <a:srgbClr val="FF0000"/>
              </a:buClr>
              <a:buFont typeface="Arial"/>
              <a:buChar char="•"/>
            </a:pPr>
            <a:r>
              <a:rPr lang="en-US" sz="3000" dirty="0" smtClean="0"/>
              <a:t>Area </a:t>
            </a:r>
            <a:r>
              <a:rPr lang="en-US" sz="3000" dirty="0"/>
              <a:t>term is </a:t>
            </a:r>
            <a:r>
              <a:rPr lang="en-US" sz="3000" dirty="0" smtClean="0">
                <a:solidFill>
                  <a:srgbClr val="8BEAFD"/>
                </a:solidFill>
              </a:rPr>
              <a:t>Classical</a:t>
            </a:r>
            <a:r>
              <a:rPr lang="en-US" sz="3000" dirty="0" smtClean="0"/>
              <a:t> </a:t>
            </a:r>
            <a:r>
              <a:rPr lang="en-US" sz="3000" b="1" dirty="0" smtClean="0">
                <a:solidFill>
                  <a:srgbClr val="FFD1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Mechanical </a:t>
            </a:r>
            <a:r>
              <a:rPr lang="en-US" sz="3000" b="1" dirty="0">
                <a:solidFill>
                  <a:srgbClr val="FFD1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  <a:r>
              <a:rPr lang="en-US" sz="3000" b="1" dirty="0" smtClean="0">
                <a:solidFill>
                  <a:srgbClr val="FFD1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urface Energy 			</a:t>
            </a:r>
            <a:r>
              <a:rPr lang="en-US" sz="3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not</a:t>
            </a:r>
            <a:r>
              <a:rPr lang="en-US" sz="3000" b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000" b="1" dirty="0" smtClean="0">
                <a:solidFill>
                  <a:srgbClr val="FFD1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Entropy</a:t>
            </a:r>
          </a:p>
          <a:p>
            <a:pPr marL="457200" indent="-457200">
              <a:lnSpc>
                <a:spcPct val="110000"/>
              </a:lnSpc>
              <a:buClr>
                <a:srgbClr val="FF0000"/>
              </a:buClr>
              <a:buSzPct val="90000"/>
              <a:buFont typeface="Arial"/>
              <a:buChar char="•"/>
            </a:pPr>
            <a:r>
              <a:rPr lang="en-US" sz="3000" dirty="0" smtClean="0"/>
              <a:t>QM, </a:t>
            </a:r>
            <a:r>
              <a:rPr lang="en-US" sz="3000" dirty="0" err="1" smtClean="0"/>
              <a:t>Unitarity</a:t>
            </a:r>
            <a:r>
              <a:rPr lang="en-US" sz="3000" dirty="0" smtClean="0"/>
              <a:t> </a:t>
            </a:r>
            <a:r>
              <a:rPr lang="en-US" sz="3000" dirty="0" smtClean="0">
                <a:solidFill>
                  <a:srgbClr val="FF0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✓</a:t>
            </a:r>
            <a:r>
              <a:rPr lang="en-US" sz="3000" dirty="0">
                <a:sym typeface="Zapf Dingbats"/>
              </a:rPr>
              <a:t> </a:t>
            </a:r>
            <a:r>
              <a:rPr lang="en-US" sz="3000" dirty="0" smtClean="0">
                <a:sym typeface="Zapf Dingbats"/>
              </a:rPr>
              <a:t>  </a:t>
            </a:r>
            <a:r>
              <a:rPr lang="en-US" sz="3000" b="1" dirty="0" smtClean="0">
                <a:solidFill>
                  <a:srgbClr val="FF66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No ‘Information Paradox’</a:t>
            </a:r>
          </a:p>
          <a:p>
            <a:pPr marL="457200" indent="-457200">
              <a:lnSpc>
                <a:spcPct val="110000"/>
              </a:lnSpc>
              <a:buClr>
                <a:srgbClr val="FF0000"/>
              </a:buClr>
              <a:buFont typeface="Arial"/>
              <a:buChar char="•"/>
            </a:pPr>
            <a:r>
              <a:rPr lang="en-US" sz="3000" b="1" dirty="0">
                <a:solidFill>
                  <a:srgbClr val="FFD1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Condensate </a:t>
            </a:r>
            <a:r>
              <a:rPr lang="en-US" sz="3000" b="1" dirty="0" smtClean="0">
                <a:solidFill>
                  <a:srgbClr val="FFD1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Star </a:t>
            </a:r>
            <a:r>
              <a:rPr lang="en-US" sz="3000" b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negative pressure </a:t>
            </a:r>
            <a:r>
              <a:rPr lang="en-US" sz="3000" dirty="0" smtClean="0"/>
              <a:t>already realized/	inherent </a:t>
            </a:r>
            <a:r>
              <a:rPr lang="en-US" sz="3000" dirty="0"/>
              <a:t>in </a:t>
            </a:r>
            <a:r>
              <a:rPr lang="en-US" sz="3000" dirty="0" smtClean="0">
                <a:solidFill>
                  <a:srgbClr val="FFE702"/>
                </a:solidFill>
              </a:rPr>
              <a:t>Classical </a:t>
            </a:r>
            <a:r>
              <a:rPr lang="en-US" sz="3000" dirty="0">
                <a:solidFill>
                  <a:srgbClr val="FFE702"/>
                </a:solidFill>
              </a:rPr>
              <a:t>General </a:t>
            </a:r>
            <a:r>
              <a:rPr lang="en-US" sz="3000" dirty="0" smtClean="0">
                <a:solidFill>
                  <a:srgbClr val="FFE702"/>
                </a:solidFill>
              </a:rPr>
              <a:t>Relativity</a:t>
            </a:r>
          </a:p>
          <a:p>
            <a:pPr>
              <a:lnSpc>
                <a:spcPct val="110000"/>
              </a:lnSpc>
              <a:buClr>
                <a:srgbClr val="FF0000"/>
              </a:buClr>
            </a:pPr>
            <a:r>
              <a:rPr lang="en-US" sz="3000" dirty="0">
                <a:solidFill>
                  <a:srgbClr val="FFD10B"/>
                </a:solidFill>
              </a:rPr>
              <a:t>	 </a:t>
            </a:r>
            <a:r>
              <a:rPr lang="en-US" sz="3000" dirty="0" smtClean="0">
                <a:solidFill>
                  <a:srgbClr val="FFD10B"/>
                </a:solidFill>
              </a:rPr>
              <a:t> </a:t>
            </a:r>
            <a:r>
              <a:rPr lang="en-US" sz="3000" dirty="0" smtClean="0">
                <a:solidFill>
                  <a:srgbClr val="FFFCDC"/>
                </a:solidFill>
              </a:rPr>
              <a:t>in Schwarzschild Interior Solution </a:t>
            </a:r>
            <a:r>
              <a:rPr lang="en-US" sz="3000" dirty="0" smtClean="0">
                <a:solidFill>
                  <a:srgbClr val="FFD10B"/>
                </a:solidFill>
              </a:rPr>
              <a:t>(1916)</a:t>
            </a:r>
          </a:p>
          <a:p>
            <a:pPr marL="457200" indent="-457200">
              <a:lnSpc>
                <a:spcPct val="110000"/>
              </a:lnSpc>
              <a:buClr>
                <a:srgbClr val="FF0000"/>
              </a:buClr>
              <a:buSzPct val="90000"/>
              <a:buFont typeface="Arial"/>
              <a:buChar char="•"/>
            </a:pPr>
            <a:r>
              <a:rPr lang="en-US" sz="3000" b="1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Cold</a:t>
            </a:r>
            <a:r>
              <a:rPr lang="en-US" sz="3000" dirty="0" smtClean="0">
                <a:solidFill>
                  <a:srgbClr val="C2F0FF"/>
                </a:solidFill>
              </a:rPr>
              <a:t> </a:t>
            </a:r>
            <a:r>
              <a:rPr lang="en-US" sz="3000" dirty="0" smtClean="0">
                <a:solidFill>
                  <a:srgbClr val="FFFCDC"/>
                </a:solidFill>
              </a:rPr>
              <a:t>Quantum </a:t>
            </a:r>
            <a:r>
              <a:rPr lang="en-US" sz="3000" b="1" dirty="0" smtClean="0">
                <a:solidFill>
                  <a:srgbClr val="FF6600"/>
                </a:solidFill>
              </a:rPr>
              <a:t>Final State </a:t>
            </a:r>
            <a:r>
              <a:rPr lang="en-US" sz="3000" dirty="0" smtClean="0">
                <a:solidFill>
                  <a:srgbClr val="FFFCDC"/>
                </a:solidFill>
              </a:rPr>
              <a:t>of Gravitational Collapse</a:t>
            </a:r>
          </a:p>
          <a:p>
            <a:pPr marL="457200" indent="-457200">
              <a:lnSpc>
                <a:spcPct val="110000"/>
              </a:lnSpc>
              <a:buClr>
                <a:srgbClr val="FF0000"/>
              </a:buClr>
              <a:buSzPct val="90000"/>
              <a:buFont typeface="Arial"/>
              <a:buChar char="•"/>
            </a:pPr>
            <a:r>
              <a:rPr lang="en-US" sz="3000" dirty="0" smtClean="0">
                <a:solidFill>
                  <a:srgbClr val="FFFCDC"/>
                </a:solidFill>
              </a:rPr>
              <a:t>Full </a:t>
            </a:r>
            <a:r>
              <a:rPr lang="en-US" sz="3000" dirty="0" smtClean="0">
                <a:solidFill>
                  <a:srgbClr val="FFE702"/>
                </a:solidFill>
              </a:rPr>
              <a:t>Non-Singular Soln</a:t>
            </a:r>
            <a:r>
              <a:rPr lang="en-US" sz="3000" dirty="0" smtClean="0">
                <a:solidFill>
                  <a:srgbClr val="FFD10B"/>
                </a:solidFill>
              </a:rPr>
              <a:t>. </a:t>
            </a:r>
            <a:r>
              <a:rPr lang="en-US" sz="3000" dirty="0" smtClean="0">
                <a:solidFill>
                  <a:srgbClr val="FFFCDC"/>
                </a:solidFill>
              </a:rPr>
              <a:t>Requires Quantum </a:t>
            </a:r>
          </a:p>
          <a:p>
            <a:pPr>
              <a:lnSpc>
                <a:spcPct val="110000"/>
              </a:lnSpc>
              <a:buClr>
                <a:srgbClr val="FF0000"/>
              </a:buClr>
              <a:buSzPct val="90000"/>
            </a:pPr>
            <a:r>
              <a:rPr lang="en-US" sz="3000" dirty="0" smtClean="0">
                <a:solidFill>
                  <a:srgbClr val="FFFCDC"/>
                </a:solidFill>
              </a:rPr>
              <a:t>      </a:t>
            </a:r>
            <a:r>
              <a:rPr lang="en-US" sz="3000" dirty="0" smtClean="0">
                <a:solidFill>
                  <a:srgbClr val="FF6600"/>
                </a:solidFill>
              </a:rPr>
              <a:t>Effective  Theory of the Conformal Anomaly</a:t>
            </a:r>
          </a:p>
          <a:p>
            <a:pPr marL="457200" indent="-457200">
              <a:lnSpc>
                <a:spcPct val="110000"/>
              </a:lnSpc>
              <a:buClr>
                <a:srgbClr val="FF0000"/>
              </a:buClr>
              <a:buSzPct val="90000"/>
              <a:buFont typeface="Arial"/>
              <a:buChar char="•"/>
            </a:pPr>
            <a:r>
              <a:rPr lang="en-US" sz="3000" dirty="0" smtClean="0">
                <a:solidFill>
                  <a:srgbClr val="FF6600"/>
                </a:solidFill>
              </a:rPr>
              <a:t>Dynamical </a:t>
            </a:r>
            <a:r>
              <a:rPr lang="en-US" sz="3000" dirty="0" smtClean="0">
                <a:solidFill>
                  <a:srgbClr val="FFFCDC"/>
                </a:solidFill>
              </a:rPr>
              <a:t>Vacuum Condensate Energy</a:t>
            </a:r>
          </a:p>
          <a:p>
            <a:pPr>
              <a:lnSpc>
                <a:spcPct val="110000"/>
              </a:lnSpc>
              <a:buClr>
                <a:srgbClr val="FF0000"/>
              </a:buClr>
            </a:pPr>
            <a:r>
              <a:rPr lang="en-US" sz="3000" dirty="0" smtClean="0">
                <a:solidFill>
                  <a:srgbClr val="FFD10B"/>
                </a:solidFill>
              </a:rPr>
              <a:t>     Testable Predictions for Imaging, GW’s, Echoes</a:t>
            </a:r>
          </a:p>
        </p:txBody>
      </p:sp>
    </p:spTree>
    <p:extLst>
      <p:ext uri="{BB962C8B-B14F-4D97-AF65-F5344CB8AC3E}">
        <p14:creationId xmlns:p14="http://schemas.microsoft.com/office/powerpoint/2010/main" val="1064364527"/>
      </p:ext>
    </p:extLst>
  </p:cSld>
  <p:clrMapOvr>
    <a:masterClrMapping/>
  </p:clrMapOvr>
  <p:transition>
    <p:blinds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9" name="Text Box 3"/>
          <p:cNvSpPr txBox="1">
            <a:spLocks noChangeArrowheads="1"/>
          </p:cNvSpPr>
          <p:nvPr/>
        </p:nvSpPr>
        <p:spPr bwMode="auto">
          <a:xfrm>
            <a:off x="1524000" y="381000"/>
            <a:ext cx="609600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dirty="0" smtClean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" pitchFamily="-102" charset="0"/>
              </a:rPr>
              <a:t>    </a:t>
            </a:r>
            <a:r>
              <a:rPr lang="en-US" b="1" i="1" dirty="0" smtClean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" pitchFamily="-102" charset="0"/>
              </a:rPr>
              <a:t>Mathematical</a:t>
            </a:r>
            <a:r>
              <a:rPr lang="en-US" dirty="0" smtClean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" pitchFamily="-102" charset="0"/>
              </a:rPr>
              <a:t> </a:t>
            </a:r>
            <a:r>
              <a:rPr lang="en-US" dirty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" pitchFamily="-102" charset="0"/>
              </a:rPr>
              <a:t>Black Holes</a:t>
            </a:r>
            <a:endParaRPr lang="en-US" dirty="0">
              <a:latin typeface="Palatino" pitchFamily="-102" charset="0"/>
            </a:endParaRPr>
          </a:p>
        </p:txBody>
      </p:sp>
      <p:sp>
        <p:nvSpPr>
          <p:cNvPr id="137220" name="Text Box 4"/>
          <p:cNvSpPr txBox="1">
            <a:spLocks noChangeArrowheads="1"/>
          </p:cNvSpPr>
          <p:nvPr/>
        </p:nvSpPr>
        <p:spPr bwMode="auto">
          <a:xfrm>
            <a:off x="228600" y="1143000"/>
            <a:ext cx="8763000" cy="511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lnSpc>
                <a:spcPct val="135000"/>
              </a:lnSpc>
              <a:buClr>
                <a:srgbClr val="CC0000"/>
              </a:buClr>
              <a:buSzPct val="70000"/>
              <a:buFont typeface="Times" pitchFamily="-102" charset="0"/>
              <a:buChar char="•"/>
            </a:pPr>
            <a:r>
              <a:rPr lang="en-US" sz="2400" dirty="0">
                <a:solidFill>
                  <a:schemeClr val="folHlink"/>
                </a:solidFill>
                <a:latin typeface="Palatino" pitchFamily="-102" charset="0"/>
              </a:rPr>
              <a:t>  Classical Matter reaches the Horizon in </a:t>
            </a:r>
            <a:r>
              <a:rPr lang="en-US" sz="2400" dirty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" pitchFamily="-102" charset="0"/>
              </a:rPr>
              <a:t>Finite</a:t>
            </a:r>
            <a:r>
              <a:rPr lang="en-US" sz="2400" dirty="0">
                <a:solidFill>
                  <a:schemeClr val="folHlink"/>
                </a:solidFill>
                <a:latin typeface="Palatino" pitchFamily="-102" charset="0"/>
              </a:rPr>
              <a:t> Proper Time</a:t>
            </a:r>
          </a:p>
          <a:p>
            <a:pPr>
              <a:lnSpc>
                <a:spcPct val="135000"/>
              </a:lnSpc>
              <a:buClr>
                <a:srgbClr val="CC0000"/>
              </a:buClr>
              <a:buSzPct val="70000"/>
              <a:buFont typeface="Times" pitchFamily="-102" charset="0"/>
              <a:buChar char="•"/>
            </a:pPr>
            <a:r>
              <a:rPr lang="en-US" sz="2400" dirty="0">
                <a:solidFill>
                  <a:schemeClr val="folHlink"/>
                </a:solidFill>
                <a:latin typeface="Palatino" pitchFamily="-102" charset="0"/>
              </a:rPr>
              <a:t>  The </a:t>
            </a:r>
            <a:r>
              <a:rPr lang="en-US" sz="2400" dirty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" pitchFamily="-102" charset="0"/>
              </a:rPr>
              <a:t>Local</a:t>
            </a:r>
            <a:r>
              <a:rPr lang="en-US" sz="2400" dirty="0">
                <a:solidFill>
                  <a:schemeClr val="folHlink"/>
                </a:solidFill>
                <a:latin typeface="Palatino" pitchFamily="-102" charset="0"/>
              </a:rPr>
              <a:t> Riemann Tensor Field Strength</a:t>
            </a:r>
          </a:p>
          <a:p>
            <a:pPr>
              <a:lnSpc>
                <a:spcPct val="135000"/>
              </a:lnSpc>
              <a:buClr>
                <a:srgbClr val="CC0000"/>
              </a:buClr>
              <a:buSzPct val="70000"/>
              <a:buFont typeface="Times" pitchFamily="-102" charset="0"/>
              <a:buNone/>
            </a:pPr>
            <a:r>
              <a:rPr lang="en-US" sz="2400" dirty="0">
                <a:solidFill>
                  <a:schemeClr val="folHlink"/>
                </a:solidFill>
                <a:latin typeface="Palatino" pitchFamily="-102" charset="0"/>
              </a:rPr>
              <a:t>	&amp; its Contractions remain Finite at </a:t>
            </a:r>
            <a:r>
              <a:rPr lang="en-US" sz="2400" dirty="0" err="1">
                <a:solidFill>
                  <a:schemeClr val="hlink"/>
                </a:solidFill>
                <a:latin typeface="Palatino" pitchFamily="-102" charset="0"/>
              </a:rPr>
              <a:t>r</a:t>
            </a:r>
            <a:r>
              <a:rPr lang="en-US" sz="2400" dirty="0">
                <a:solidFill>
                  <a:schemeClr val="hlink"/>
                </a:solidFill>
                <a:latin typeface="Palatino" pitchFamily="-102" charset="0"/>
              </a:rPr>
              <a:t>=2GM/c</a:t>
            </a:r>
            <a:r>
              <a:rPr lang="en-US" sz="2400" baseline="30000" dirty="0">
                <a:solidFill>
                  <a:schemeClr val="hlink"/>
                </a:solidFill>
                <a:latin typeface="Palatino" pitchFamily="-102" charset="0"/>
              </a:rPr>
              <a:t>2</a:t>
            </a:r>
            <a:endParaRPr lang="en-US" sz="2400" dirty="0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latino" pitchFamily="-102" charset="0"/>
            </a:endParaRPr>
          </a:p>
          <a:p>
            <a:pPr>
              <a:lnSpc>
                <a:spcPct val="135000"/>
              </a:lnSpc>
              <a:buClr>
                <a:srgbClr val="CC0000"/>
              </a:buClr>
              <a:buSzPct val="70000"/>
              <a:buFont typeface="Times" pitchFamily="-102" charset="0"/>
              <a:buChar char="•"/>
            </a:pPr>
            <a:r>
              <a:rPr lang="en-US" sz="2400" dirty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" pitchFamily="-102" charset="0"/>
              </a:rPr>
              <a:t>  </a:t>
            </a:r>
            <a:r>
              <a:rPr lang="en-US" sz="2400" dirty="0" err="1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" pitchFamily="-102" charset="0"/>
              </a:rPr>
              <a:t>Kruskal-Szekeres</a:t>
            </a:r>
            <a:r>
              <a:rPr lang="en-US" sz="24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" pitchFamily="-102" charset="0"/>
              </a:rPr>
              <a:t> Coordinates </a:t>
            </a:r>
            <a:r>
              <a:rPr lang="en-US" sz="20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" pitchFamily="-102" charset="0"/>
              </a:rPr>
              <a:t>(1960)  (G/c</a:t>
            </a:r>
            <a:r>
              <a:rPr lang="en-US" sz="2000" baseline="300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" pitchFamily="-102" charset="0"/>
              </a:rPr>
              <a:t>2</a:t>
            </a:r>
            <a:r>
              <a:rPr lang="en-US" sz="20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" pitchFamily="-102" charset="0"/>
              </a:rPr>
              <a:t> = 1)</a:t>
            </a:r>
            <a:endParaRPr lang="en-US" sz="2400" dirty="0">
              <a:solidFill>
                <a:schemeClr val="folHlin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latino" pitchFamily="-102" charset="0"/>
            </a:endParaRPr>
          </a:p>
          <a:p>
            <a:pPr algn="ctr">
              <a:lnSpc>
                <a:spcPct val="135000"/>
              </a:lnSpc>
              <a:buClr>
                <a:srgbClr val="CC0000"/>
              </a:buClr>
              <a:buSzPct val="70000"/>
              <a:buFont typeface="Times" pitchFamily="-102" charset="0"/>
              <a:buNone/>
            </a:pPr>
            <a:r>
              <a:rPr lang="en-US" sz="2800" dirty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" pitchFamily="-102" charset="0"/>
              </a:rPr>
              <a:t>ds</a:t>
            </a:r>
            <a:r>
              <a:rPr lang="en-US" sz="2800" baseline="30000" dirty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" pitchFamily="-102" charset="0"/>
              </a:rPr>
              <a:t>2  </a:t>
            </a:r>
            <a:r>
              <a:rPr lang="en-US" sz="2800" dirty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" pitchFamily="-102" charset="0"/>
              </a:rPr>
              <a:t>= (32M</a:t>
            </a:r>
            <a:r>
              <a:rPr lang="en-US" sz="2800" baseline="30000" dirty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" pitchFamily="-102" charset="0"/>
              </a:rPr>
              <a:t>3</a:t>
            </a:r>
            <a:r>
              <a:rPr lang="en-US" sz="2800" dirty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" pitchFamily="-102" charset="0"/>
              </a:rPr>
              <a:t>/r) e</a:t>
            </a:r>
            <a:r>
              <a:rPr lang="en-US" sz="2800" baseline="30000" dirty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" pitchFamily="-102" charset="0"/>
              </a:rPr>
              <a:t>-r/2M </a:t>
            </a:r>
            <a:r>
              <a:rPr lang="en-US" sz="2800" dirty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" pitchFamily="-102" charset="0"/>
              </a:rPr>
              <a:t>(-dT</a:t>
            </a:r>
            <a:r>
              <a:rPr lang="en-US" sz="2800" baseline="30000" dirty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" pitchFamily="-102" charset="0"/>
              </a:rPr>
              <a:t>2 </a:t>
            </a:r>
            <a:r>
              <a:rPr lang="en-US" sz="2800" dirty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" pitchFamily="-102" charset="0"/>
              </a:rPr>
              <a:t>+ dX</a:t>
            </a:r>
            <a:r>
              <a:rPr lang="en-US" sz="2800" baseline="30000" dirty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" pitchFamily="-102" charset="0"/>
              </a:rPr>
              <a:t>2</a:t>
            </a:r>
            <a:r>
              <a:rPr lang="en-US" sz="2800" dirty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" pitchFamily="-102" charset="0"/>
              </a:rPr>
              <a:t>) + r</a:t>
            </a:r>
            <a:r>
              <a:rPr lang="en-US" sz="2800" baseline="30000" dirty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" pitchFamily="-102" charset="0"/>
              </a:rPr>
              <a:t>2</a:t>
            </a:r>
            <a:r>
              <a:rPr lang="en-US" sz="2800" dirty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" pitchFamily="-102" charset="0"/>
              </a:rPr>
              <a:t> d</a:t>
            </a:r>
            <a:r>
              <a:rPr lang="en-US" sz="2800" dirty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ymbol" pitchFamily="-102" charset="2"/>
                <a:sym typeface="Symbol" pitchFamily="-102" charset="2"/>
              </a:rPr>
              <a:t></a:t>
            </a:r>
            <a:r>
              <a:rPr lang="en-US" sz="2800" baseline="30000" dirty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" pitchFamily="-102" charset="0"/>
              </a:rPr>
              <a:t>2</a:t>
            </a:r>
            <a:endParaRPr lang="en-US" sz="2400" dirty="0">
              <a:effectLst>
                <a:outerShdw blurRad="38100" dist="38100" dir="2700000" algn="tl">
                  <a:srgbClr val="000000"/>
                </a:outerShdw>
              </a:effectLst>
              <a:latin typeface="Palatino" pitchFamily="-102" charset="0"/>
            </a:endParaRPr>
          </a:p>
          <a:p>
            <a:pPr>
              <a:lnSpc>
                <a:spcPct val="135000"/>
              </a:lnSpc>
              <a:buClr>
                <a:srgbClr val="CC0000"/>
              </a:buClr>
              <a:buSzPct val="70000"/>
              <a:buFont typeface="Times" pitchFamily="-102" charset="0"/>
              <a:buChar char="•"/>
            </a:pPr>
            <a:r>
              <a:rPr lang="en-US" sz="2400" dirty="0">
                <a:effectLst>
                  <a:outerShdw blurRad="38100" dist="38100" dir="2700000" algn="tl">
                    <a:srgbClr val="000000"/>
                  </a:outerShdw>
                </a:effectLst>
                <a:latin typeface="Palatino" pitchFamily="-102" charset="0"/>
              </a:rPr>
              <a:t> </a:t>
            </a:r>
            <a:r>
              <a:rPr lang="en-US" sz="24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" pitchFamily="-102" charset="0"/>
              </a:rPr>
              <a:t>Same</a:t>
            </a:r>
            <a:r>
              <a:rPr lang="en-US" sz="24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" pitchFamily="-102" charset="0"/>
              </a:rPr>
              <a:t> geometry in different coordinates outside Horizon</a:t>
            </a:r>
            <a:endParaRPr lang="en-US" sz="2400" dirty="0">
              <a:effectLst>
                <a:outerShdw blurRad="38100" dist="38100" dir="2700000" algn="tl">
                  <a:srgbClr val="000000"/>
                </a:outerShdw>
              </a:effectLst>
              <a:latin typeface="Palatino" pitchFamily="-102" charset="0"/>
            </a:endParaRPr>
          </a:p>
          <a:p>
            <a:pPr>
              <a:lnSpc>
                <a:spcPct val="135000"/>
              </a:lnSpc>
              <a:buClr>
                <a:srgbClr val="CC0000"/>
              </a:buClr>
              <a:buSzPct val="70000"/>
              <a:buFont typeface="Times" pitchFamily="-102" charset="0"/>
              <a:buChar char="•"/>
            </a:pPr>
            <a:r>
              <a:rPr lang="en-US" sz="2400" dirty="0">
                <a:effectLst>
                  <a:outerShdw blurRad="38100" dist="38100" dir="2700000" algn="tl">
                    <a:srgbClr val="000000"/>
                  </a:outerShdw>
                </a:effectLst>
                <a:latin typeface="Palatino" pitchFamily="-102" charset="0"/>
              </a:rPr>
              <a:t> </a:t>
            </a:r>
            <a:r>
              <a:rPr lang="en-US" sz="24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" pitchFamily="-102" charset="0"/>
              </a:rPr>
              <a:t>Future/Past Horizon at </a:t>
            </a:r>
            <a:r>
              <a:rPr lang="en-US" sz="2400" dirty="0" err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" pitchFamily="-102" charset="0"/>
              </a:rPr>
              <a:t>r</a:t>
            </a:r>
            <a:r>
              <a:rPr lang="en-US" sz="2400" dirty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" pitchFamily="-102" charset="0"/>
              </a:rPr>
              <a:t> = 2GM/c</a:t>
            </a:r>
            <a:r>
              <a:rPr lang="en-US" sz="2400" baseline="30000" dirty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" pitchFamily="-102" charset="0"/>
              </a:rPr>
              <a:t>2</a:t>
            </a:r>
            <a:r>
              <a:rPr lang="en-US" sz="24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" pitchFamily="-102" charset="0"/>
              </a:rPr>
              <a:t> is</a:t>
            </a:r>
            <a:r>
              <a:rPr lang="en-US" sz="2400" dirty="0">
                <a:effectLst>
                  <a:outerShdw blurRad="38100" dist="38100" dir="2700000" algn="tl">
                    <a:srgbClr val="000000"/>
                  </a:outerShdw>
                </a:effectLst>
                <a:latin typeface="Palatino" pitchFamily="-102" charset="0"/>
              </a:rPr>
              <a:t> </a:t>
            </a:r>
            <a:r>
              <a:rPr lang="en-US" sz="2400" dirty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" pitchFamily="-102" charset="0"/>
              </a:rPr>
              <a:t>T = ± X   </a:t>
            </a:r>
            <a:r>
              <a:rPr lang="en-US" sz="2400" dirty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" pitchFamily="-102" charset="0"/>
              </a:rPr>
              <a:t>Regular</a:t>
            </a:r>
            <a:endParaRPr lang="en-US" sz="2400" dirty="0">
              <a:solidFill>
                <a:schemeClr val="folHlin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latino" pitchFamily="-102" charset="0"/>
            </a:endParaRPr>
          </a:p>
          <a:p>
            <a:pPr>
              <a:lnSpc>
                <a:spcPct val="135000"/>
              </a:lnSpc>
              <a:buClr>
                <a:srgbClr val="CC0000"/>
              </a:buClr>
              <a:buSzPct val="70000"/>
              <a:buFont typeface="Times" pitchFamily="-102" charset="0"/>
              <a:buChar char="•"/>
            </a:pPr>
            <a:r>
              <a:rPr lang="en-US" sz="24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" pitchFamily="-102" charset="0"/>
              </a:rPr>
              <a:t> It is possible to use </a:t>
            </a:r>
            <a:r>
              <a:rPr lang="en-US" sz="2400" dirty="0" err="1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" pitchFamily="-102" charset="0"/>
              </a:rPr>
              <a:t>Kruskal</a:t>
            </a:r>
            <a:r>
              <a:rPr lang="en-US" sz="24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" pitchFamily="-102" charset="0"/>
              </a:rPr>
              <a:t> coordinates to </a:t>
            </a:r>
            <a:r>
              <a:rPr lang="en-US" sz="2400" u="sng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" pitchFamily="-102" charset="0"/>
              </a:rPr>
              <a:t>analytically</a:t>
            </a:r>
            <a:r>
              <a:rPr lang="en-US" sz="24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" pitchFamily="-102" charset="0"/>
              </a:rPr>
              <a:t> continue </a:t>
            </a:r>
            <a:r>
              <a:rPr lang="en-US" sz="2400" dirty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" pitchFamily="-102" charset="0"/>
              </a:rPr>
              <a:t>inside</a:t>
            </a:r>
            <a:r>
              <a:rPr lang="en-US" sz="2400" dirty="0">
                <a:effectLst>
                  <a:outerShdw blurRad="38100" dist="38100" dir="2700000" algn="tl">
                    <a:srgbClr val="000000"/>
                  </a:outerShdw>
                </a:effectLst>
                <a:latin typeface="Palatino" pitchFamily="-102" charset="0"/>
              </a:rPr>
              <a:t> </a:t>
            </a:r>
            <a:r>
              <a:rPr lang="en-US" sz="2400" dirty="0" err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" pitchFamily="-102" charset="0"/>
              </a:rPr>
              <a:t>r</a:t>
            </a:r>
            <a:r>
              <a:rPr lang="en-US" sz="2400" dirty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" pitchFamily="-102" charset="0"/>
              </a:rPr>
              <a:t> &lt; 2GM/c</a:t>
            </a:r>
            <a:r>
              <a:rPr lang="en-US" sz="2400" baseline="30000" dirty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" pitchFamily="-102" charset="0"/>
              </a:rPr>
              <a:t>2</a:t>
            </a:r>
            <a:r>
              <a:rPr lang="en-US" sz="2400" dirty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" pitchFamily="-102" charset="0"/>
              </a:rPr>
              <a:t> </a:t>
            </a:r>
            <a:r>
              <a:rPr lang="en-US" sz="24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" pitchFamily="-102" charset="0"/>
              </a:rPr>
              <a:t>all the way to</a:t>
            </a:r>
            <a:r>
              <a:rPr lang="en-US" sz="2400" dirty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" pitchFamily="-102" charset="0"/>
              </a:rPr>
              <a:t> </a:t>
            </a:r>
            <a:r>
              <a:rPr lang="en-US" sz="2400" dirty="0" err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" pitchFamily="-102" charset="0"/>
              </a:rPr>
              <a:t>r</a:t>
            </a:r>
            <a:r>
              <a:rPr lang="en-US" sz="2400" dirty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" pitchFamily="-102" charset="0"/>
              </a:rPr>
              <a:t> = 0 </a:t>
            </a:r>
            <a:r>
              <a:rPr lang="en-US" sz="24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" pitchFamily="-102" charset="0"/>
              </a:rPr>
              <a:t>singularity</a:t>
            </a:r>
          </a:p>
          <a:p>
            <a:pPr>
              <a:lnSpc>
                <a:spcPct val="135000"/>
              </a:lnSpc>
              <a:buClr>
                <a:srgbClr val="CC0000"/>
              </a:buClr>
              <a:buSzPct val="70000"/>
              <a:buFont typeface="Times" pitchFamily="-102" charset="0"/>
              <a:buChar char="•"/>
            </a:pPr>
            <a:r>
              <a:rPr lang="en-US" sz="24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" pitchFamily="-102" charset="0"/>
              </a:rPr>
              <a:t> Necessarily involves </a:t>
            </a:r>
            <a:r>
              <a:rPr lang="en-US" sz="2400" u="sng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" pitchFamily="-102" charset="0"/>
              </a:rPr>
              <a:t>complex</a:t>
            </a:r>
            <a:r>
              <a:rPr lang="en-US" sz="24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" pitchFamily="-102" charset="0"/>
              </a:rPr>
              <a:t> continuation of coordinates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81000" y="152400"/>
            <a:ext cx="8229600" cy="685800"/>
          </a:xfrm>
        </p:spPr>
        <p:txBody>
          <a:bodyPr/>
          <a:lstStyle/>
          <a:p>
            <a:pPr eaLnBrk="1" hangingPunct="1"/>
            <a:r>
              <a:rPr lang="en-US" sz="3200" dirty="0" smtClean="0">
                <a:solidFill>
                  <a:schemeClr val="hlink"/>
                </a:solidFill>
                <a:ea typeface="ＭＳ Ｐゴシック" pitchFamily="-102" charset="-128"/>
                <a:cs typeface="ＭＳ Ｐゴシック" pitchFamily="-102" charset="-128"/>
              </a:rPr>
              <a:t>Quantum Effects </a:t>
            </a:r>
            <a:r>
              <a:rPr lang="en-US" sz="3200" smtClean="0">
                <a:solidFill>
                  <a:schemeClr val="hlink"/>
                </a:solidFill>
                <a:ea typeface="ＭＳ Ｐゴシック" pitchFamily="-102" charset="-128"/>
                <a:cs typeface="ＭＳ Ｐゴシック" pitchFamily="-102" charset="-128"/>
              </a:rPr>
              <a:t>at Horizons</a:t>
            </a:r>
            <a:endParaRPr lang="en-US" sz="3200" dirty="0">
              <a:solidFill>
                <a:schemeClr val="hlink"/>
              </a:solidFill>
              <a:ea typeface="ＭＳ Ｐゴシック" pitchFamily="-102" charset="-128"/>
              <a:cs typeface="ＭＳ Ｐゴシック" pitchFamily="-102" charset="-128"/>
            </a:endParaRPr>
          </a:p>
        </p:txBody>
      </p:sp>
      <p:sp>
        <p:nvSpPr>
          <p:cNvPr id="147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914400"/>
            <a:ext cx="8534400" cy="52578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Clr>
                <a:srgbClr val="FF3300"/>
              </a:buClr>
              <a:buFont typeface="Times" pitchFamily="-102" charset="0"/>
              <a:buChar char="•"/>
            </a:pPr>
            <a:r>
              <a:rPr lang="en-US" sz="2400" u="sng" dirty="0">
                <a:ea typeface="ＭＳ Ｐゴシック" pitchFamily="-102" charset="-128"/>
                <a:cs typeface="ＭＳ Ｐゴシック" pitchFamily="-102" charset="-128"/>
              </a:rPr>
              <a:t>Infinite</a:t>
            </a:r>
            <a:r>
              <a:rPr lang="en-US" sz="2400" dirty="0">
                <a:ea typeface="ＭＳ Ｐゴシック" pitchFamily="-102" charset="-128"/>
                <a:cs typeface="ＭＳ Ｐゴシック" pitchFamily="-102" charset="-128"/>
              </a:rPr>
              <a:t> </a:t>
            </a:r>
            <a:r>
              <a:rPr lang="en-US" sz="2400" dirty="0" err="1">
                <a:solidFill>
                  <a:srgbClr val="8BEAFD"/>
                </a:solidFill>
                <a:ea typeface="ＭＳ Ｐゴシック" pitchFamily="-102" charset="-128"/>
                <a:cs typeface="ＭＳ Ｐゴシック" pitchFamily="-102" charset="-128"/>
              </a:rPr>
              <a:t>Blueshift</a:t>
            </a:r>
            <a:r>
              <a:rPr lang="en-US" sz="2400" dirty="0">
                <a:ea typeface="ＭＳ Ｐゴシック" pitchFamily="-102" charset="-128"/>
                <a:cs typeface="ＭＳ Ｐゴシック" pitchFamily="-102" charset="-128"/>
              </a:rPr>
              <a:t> Surface</a:t>
            </a:r>
          </a:p>
          <a:p>
            <a:pPr eaLnBrk="1" hangingPunct="1">
              <a:lnSpc>
                <a:spcPct val="90000"/>
              </a:lnSpc>
              <a:buClr>
                <a:srgbClr val="FF3300"/>
              </a:buClr>
              <a:buFont typeface="Times" pitchFamily="-102" charset="0"/>
              <a:buNone/>
            </a:pPr>
            <a:r>
              <a:rPr lang="en-US" sz="2800" i="1" dirty="0">
                <a:solidFill>
                  <a:schemeClr val="hlink"/>
                </a:solidFill>
                <a:ea typeface="ＭＳ Ｐゴシック" pitchFamily="-102" charset="-128"/>
                <a:cs typeface="ＭＳ Ｐゴシック" pitchFamily="-102" charset="-128"/>
                <a:sym typeface="Symbol" pitchFamily="-102" charset="2"/>
              </a:rPr>
              <a:t>			</a:t>
            </a:r>
            <a:r>
              <a:rPr lang="en-US" sz="2800" i="1" dirty="0" err="1">
                <a:solidFill>
                  <a:schemeClr val="hlink"/>
                </a:solidFill>
                <a:ea typeface="ＭＳ Ｐゴシック" pitchFamily="-102" charset="-128"/>
                <a:cs typeface="ＭＳ Ｐゴシック" pitchFamily="-102" charset="-128"/>
                <a:sym typeface="Symbol" pitchFamily="-102" charset="2"/>
              </a:rPr>
              <a:t></a:t>
            </a:r>
            <a:r>
              <a:rPr lang="en-US" sz="2800" i="1" baseline="-25000" dirty="0" err="1">
                <a:solidFill>
                  <a:schemeClr val="hlink"/>
                </a:solidFill>
                <a:ea typeface="ＭＳ Ｐゴシック" pitchFamily="-102" charset="-128"/>
                <a:cs typeface="ＭＳ Ｐゴシック" pitchFamily="-102" charset="-128"/>
                <a:sym typeface="Symbol" pitchFamily="-102" charset="2"/>
              </a:rPr>
              <a:t>l</a:t>
            </a:r>
            <a:r>
              <a:rPr lang="en-US" sz="2800" i="1" baseline="-25000" dirty="0" err="1">
                <a:solidFill>
                  <a:schemeClr val="hlink"/>
                </a:solidFill>
                <a:latin typeface="Palatino" pitchFamily="-102" charset="0"/>
                <a:ea typeface="ＭＳ Ｐゴシック" pitchFamily="-102" charset="-128"/>
                <a:cs typeface="ＭＳ Ｐゴシック" pitchFamily="-102" charset="-128"/>
              </a:rPr>
              <a:t>ocal</a:t>
            </a:r>
            <a:r>
              <a:rPr lang="en-US" sz="2800" i="1" baseline="-25000" dirty="0">
                <a:solidFill>
                  <a:schemeClr val="hlink"/>
                </a:solidFill>
                <a:latin typeface="Palatino" pitchFamily="-102" charset="0"/>
                <a:ea typeface="ＭＳ Ｐゴシック" pitchFamily="-102" charset="-128"/>
                <a:cs typeface="ＭＳ Ｐゴシック" pitchFamily="-102" charset="-128"/>
              </a:rPr>
              <a:t> </a:t>
            </a:r>
            <a:r>
              <a:rPr lang="en-US" sz="2800" i="1" dirty="0">
                <a:solidFill>
                  <a:schemeClr val="hlink"/>
                </a:solidFill>
                <a:ea typeface="ＭＳ Ｐゴシック" pitchFamily="-102" charset="-128"/>
                <a:cs typeface="ＭＳ Ｐゴシック" pitchFamily="-102" charset="-128"/>
                <a:sym typeface="Symbol" pitchFamily="-102" charset="2"/>
              </a:rPr>
              <a:t>= </a:t>
            </a:r>
            <a:r>
              <a:rPr lang="en-US" sz="2800" i="1" dirty="0" err="1">
                <a:solidFill>
                  <a:schemeClr val="hlink"/>
                </a:solidFill>
                <a:ea typeface="ＭＳ Ｐゴシック" pitchFamily="-102" charset="-128"/>
                <a:cs typeface="ＭＳ Ｐゴシック" pitchFamily="-102" charset="-128"/>
                <a:sym typeface="Symbol" pitchFamily="-102" charset="2"/>
              </a:rPr>
              <a:t></a:t>
            </a:r>
            <a:r>
              <a:rPr lang="en-US" sz="2800" i="1" baseline="-25000" dirty="0" err="1">
                <a:solidFill>
                  <a:schemeClr val="hlink"/>
                </a:solidFill>
                <a:ea typeface="ＭＳ Ｐゴシック" pitchFamily="-102" charset="-128"/>
                <a:cs typeface="ＭＳ Ｐゴシック" pitchFamily="-102" charset="-128"/>
                <a:sym typeface="Symbol" pitchFamily="-102" charset="2"/>
              </a:rPr>
              <a:t></a:t>
            </a:r>
            <a:r>
              <a:rPr lang="en-US" sz="2800" i="1" dirty="0">
                <a:solidFill>
                  <a:schemeClr val="hlink"/>
                </a:solidFill>
                <a:ea typeface="ＭＳ Ｐゴシック" pitchFamily="-102" charset="-128"/>
                <a:cs typeface="ＭＳ Ｐゴシック" pitchFamily="-102" charset="-128"/>
                <a:sym typeface="Symbol" pitchFamily="-102" charset="2"/>
              </a:rPr>
              <a:t> (1 - 2GM/r)</a:t>
            </a:r>
            <a:r>
              <a:rPr lang="en-US" sz="2800" i="1" baseline="30000" dirty="0">
                <a:solidFill>
                  <a:schemeClr val="hlink"/>
                </a:solidFill>
                <a:ea typeface="ＭＳ Ｐゴシック" pitchFamily="-102" charset="-128"/>
                <a:cs typeface="ＭＳ Ｐゴシック" pitchFamily="-102" charset="-128"/>
                <a:sym typeface="Symbol" pitchFamily="-102" charset="2"/>
              </a:rPr>
              <a:t>-1/2</a:t>
            </a:r>
          </a:p>
          <a:p>
            <a:pPr eaLnBrk="1" hangingPunct="1">
              <a:lnSpc>
                <a:spcPct val="90000"/>
              </a:lnSpc>
              <a:buClr>
                <a:srgbClr val="FF3300"/>
              </a:buClr>
              <a:buFont typeface="Times" pitchFamily="-102" charset="0"/>
              <a:buNone/>
            </a:pPr>
            <a:r>
              <a:rPr lang="en-US" sz="2400" dirty="0">
                <a:solidFill>
                  <a:schemeClr val="folHlink"/>
                </a:solidFill>
                <a:ea typeface="ＭＳ Ｐゴシック" pitchFamily="-102" charset="-128"/>
                <a:cs typeface="ＭＳ Ｐゴシック" pitchFamily="-102" charset="-128"/>
                <a:sym typeface="Symbol" pitchFamily="-102" charset="2"/>
              </a:rPr>
              <a:t>		No problem classically, but in quantum theory,</a:t>
            </a:r>
          </a:p>
          <a:p>
            <a:pPr eaLnBrk="1" hangingPunct="1">
              <a:lnSpc>
                <a:spcPct val="90000"/>
              </a:lnSpc>
              <a:buClr>
                <a:srgbClr val="FF3300"/>
              </a:buClr>
              <a:buFont typeface="Times" pitchFamily="-102" charset="0"/>
              <a:buNone/>
            </a:pPr>
            <a:endParaRPr lang="en-US" sz="2400" dirty="0">
              <a:solidFill>
                <a:schemeClr val="folHlink"/>
              </a:solidFill>
              <a:ea typeface="ＭＳ Ｐゴシック" pitchFamily="-102" charset="-128"/>
              <a:cs typeface="ＭＳ Ｐゴシック" pitchFamily="-102" charset="-128"/>
              <a:sym typeface="Symbol" pitchFamily="-102" charset="2"/>
            </a:endParaRPr>
          </a:p>
          <a:p>
            <a:pPr eaLnBrk="1" hangingPunct="1">
              <a:lnSpc>
                <a:spcPct val="90000"/>
              </a:lnSpc>
              <a:spcBef>
                <a:spcPct val="40000"/>
              </a:spcBef>
              <a:buClr>
                <a:srgbClr val="FF3300"/>
              </a:buClr>
              <a:buFont typeface="Times" pitchFamily="-102" charset="0"/>
              <a:buNone/>
            </a:pPr>
            <a:r>
              <a:rPr lang="en-US" sz="2000" i="1" dirty="0">
                <a:solidFill>
                  <a:schemeClr val="hlink"/>
                </a:solidFill>
                <a:latin typeface="Palatino" pitchFamily="-102" charset="0"/>
                <a:ea typeface="ＭＳ Ｐゴシック" pitchFamily="-102" charset="-128"/>
                <a:cs typeface="ＭＳ Ｐゴシック" pitchFamily="-102" charset="-128"/>
              </a:rPr>
              <a:t>	</a:t>
            </a:r>
            <a:r>
              <a:rPr lang="en-US" sz="2000" i="1" dirty="0" err="1">
                <a:solidFill>
                  <a:schemeClr val="hlink"/>
                </a:solidFill>
                <a:latin typeface="Times" pitchFamily="-102" charset="0"/>
                <a:ea typeface="ＭＳ Ｐゴシック" pitchFamily="-102" charset="-128"/>
                <a:cs typeface="ＭＳ Ｐゴシック" pitchFamily="-102" charset="-128"/>
              </a:rPr>
              <a:t>ħ</a:t>
            </a:r>
            <a:r>
              <a:rPr lang="en-US" sz="2000" i="1" dirty="0">
                <a:solidFill>
                  <a:schemeClr val="hlink"/>
                </a:solidFill>
                <a:latin typeface="Palatino" pitchFamily="-102" charset="0"/>
                <a:ea typeface="ＭＳ Ｐゴシック" pitchFamily="-102" charset="-128"/>
                <a:cs typeface="ＭＳ Ｐゴシック" pitchFamily="-102" charset="-128"/>
              </a:rPr>
              <a:t> </a:t>
            </a:r>
            <a:r>
              <a:rPr lang="en-US" sz="2000" i="1" dirty="0" err="1">
                <a:solidFill>
                  <a:schemeClr val="hlink"/>
                </a:solidFill>
                <a:ea typeface="ＭＳ Ｐゴシック" pitchFamily="-102" charset="-128"/>
                <a:cs typeface="ＭＳ Ｐゴシック" pitchFamily="-102" charset="-128"/>
                <a:sym typeface="Symbol" pitchFamily="-102" charset="2"/>
              </a:rPr>
              <a:t></a:t>
            </a:r>
            <a:r>
              <a:rPr lang="en-US" sz="2000" i="1" dirty="0">
                <a:solidFill>
                  <a:schemeClr val="hlink"/>
                </a:solidFill>
                <a:ea typeface="ＭＳ Ｐゴシック" pitchFamily="-102" charset="-128"/>
                <a:cs typeface="ＭＳ Ｐゴシック" pitchFamily="-102" charset="-128"/>
                <a:sym typeface="Symbol" pitchFamily="-102" charset="2"/>
              </a:rPr>
              <a:t> 0</a:t>
            </a:r>
            <a:r>
              <a:rPr lang="en-US" sz="2400" i="1" dirty="0">
                <a:solidFill>
                  <a:schemeClr val="hlink"/>
                </a:solidFill>
                <a:latin typeface="Palatino" pitchFamily="-102" charset="0"/>
                <a:ea typeface="ＭＳ Ｐゴシック" pitchFamily="-102" charset="-128"/>
                <a:cs typeface="ＭＳ Ｐゴシック" pitchFamily="-102" charset="-128"/>
              </a:rPr>
              <a:t> </a:t>
            </a:r>
            <a:r>
              <a:rPr lang="en-US" sz="2000" dirty="0">
                <a:solidFill>
                  <a:schemeClr val="folHlink"/>
                </a:solidFill>
                <a:latin typeface="Palatino" pitchFamily="-102" charset="0"/>
                <a:ea typeface="ＭＳ Ｐゴシック" pitchFamily="-102" charset="-128"/>
                <a:cs typeface="ＭＳ Ｐゴシック" pitchFamily="-102" charset="-128"/>
              </a:rPr>
              <a:t>and</a:t>
            </a:r>
            <a:r>
              <a:rPr lang="en-US" sz="2400" i="1" dirty="0">
                <a:solidFill>
                  <a:schemeClr val="hlink"/>
                </a:solidFill>
                <a:latin typeface="Palatino" pitchFamily="-102" charset="0"/>
                <a:ea typeface="ＭＳ Ｐゴシック" pitchFamily="-102" charset="-128"/>
                <a:cs typeface="ＭＳ Ｐゴシック" pitchFamily="-102" charset="-128"/>
              </a:rPr>
              <a:t> </a:t>
            </a:r>
            <a:r>
              <a:rPr lang="en-US" sz="2000" i="1" dirty="0" err="1">
                <a:solidFill>
                  <a:schemeClr val="hlink"/>
                </a:solidFill>
                <a:latin typeface="Palatino" pitchFamily="-102" charset="0"/>
                <a:ea typeface="ＭＳ Ｐゴシック" pitchFamily="-102" charset="-128"/>
                <a:cs typeface="ＭＳ Ｐゴシック" pitchFamily="-102" charset="-128"/>
              </a:rPr>
              <a:t>r</a:t>
            </a:r>
            <a:r>
              <a:rPr lang="en-US" sz="2000" i="1" dirty="0">
                <a:solidFill>
                  <a:schemeClr val="hlink"/>
                </a:solidFill>
                <a:latin typeface="Palatino" pitchFamily="-102" charset="0"/>
                <a:ea typeface="ＭＳ Ｐゴシック" pitchFamily="-102" charset="-128"/>
                <a:cs typeface="ＭＳ Ｐゴシック" pitchFamily="-102" charset="-128"/>
              </a:rPr>
              <a:t> </a:t>
            </a:r>
            <a:r>
              <a:rPr lang="en-US" sz="2000" i="1" dirty="0" err="1">
                <a:solidFill>
                  <a:schemeClr val="hlink"/>
                </a:solidFill>
                <a:ea typeface="ＭＳ Ｐゴシック" pitchFamily="-102" charset="-128"/>
                <a:cs typeface="ＭＳ Ｐゴシック" pitchFamily="-102" charset="-128"/>
                <a:sym typeface="Symbol" pitchFamily="-102" charset="2"/>
              </a:rPr>
              <a:t></a:t>
            </a:r>
            <a:r>
              <a:rPr lang="en-US" sz="2000" i="1" dirty="0">
                <a:solidFill>
                  <a:schemeClr val="hlink"/>
                </a:solidFill>
                <a:ea typeface="ＭＳ Ｐゴシック" pitchFamily="-102" charset="-128"/>
                <a:cs typeface="ＭＳ Ｐゴシック" pitchFamily="-102" charset="-128"/>
                <a:sym typeface="Symbol" pitchFamily="-102" charset="2"/>
              </a:rPr>
              <a:t> 2GM</a:t>
            </a:r>
            <a:r>
              <a:rPr lang="en-US" sz="2800" i="1" dirty="0">
                <a:solidFill>
                  <a:schemeClr val="hlink"/>
                </a:solidFill>
                <a:ea typeface="ＭＳ Ｐゴシック" pitchFamily="-102" charset="-128"/>
                <a:cs typeface="ＭＳ Ｐゴシック" pitchFamily="-102" charset="-128"/>
                <a:sym typeface="Symbol" pitchFamily="-102" charset="2"/>
              </a:rPr>
              <a:t> </a:t>
            </a:r>
            <a:r>
              <a:rPr lang="en-US" sz="2400" dirty="0">
                <a:solidFill>
                  <a:schemeClr val="folHlink"/>
                </a:solidFill>
                <a:ea typeface="ＭＳ Ｐゴシック" pitchFamily="-102" charset="-128"/>
                <a:cs typeface="ＭＳ Ｐゴシック" pitchFamily="-102" charset="-128"/>
                <a:sym typeface="Symbol" pitchFamily="-102" charset="2"/>
              </a:rPr>
              <a:t>limits do not commute</a:t>
            </a:r>
            <a:r>
              <a:rPr lang="en-US" sz="2400" dirty="0" smtClean="0">
                <a:solidFill>
                  <a:schemeClr val="folHlink"/>
                </a:solidFill>
                <a:ea typeface="ＭＳ Ｐゴシック" pitchFamily="-102" charset="-128"/>
                <a:cs typeface="ＭＳ Ｐゴシック" pitchFamily="-102" charset="-128"/>
                <a:sym typeface="Symbol" pitchFamily="-102" charset="2"/>
              </a:rPr>
              <a:t> (</a:t>
            </a:r>
            <a:r>
              <a:rPr lang="en-US" sz="2400" dirty="0" err="1">
                <a:solidFill>
                  <a:schemeClr val="folHlink"/>
                </a:solidFill>
                <a:ea typeface="ＭＳ Ｐゴシック" pitchFamily="-102" charset="-128"/>
                <a:cs typeface="ＭＳ Ｐゴシック" pitchFamily="-102" charset="-128"/>
                <a:sym typeface="Symbol" pitchFamily="-102" charset="2"/>
              </a:rPr>
              <a:t></a:t>
            </a:r>
            <a:r>
              <a:rPr lang="en-US" sz="2400" dirty="0">
                <a:solidFill>
                  <a:schemeClr val="folHlink"/>
                </a:solidFill>
                <a:ea typeface="ＭＳ Ｐゴシック" pitchFamily="-102" charset="-128"/>
                <a:cs typeface="ＭＳ Ｐゴシック" pitchFamily="-102" charset="-128"/>
                <a:sym typeface="Symbol" pitchFamily="-102" charset="2"/>
              </a:rPr>
              <a:t> </a:t>
            </a:r>
            <a:r>
              <a:rPr lang="en-US" sz="2400" u="sng" dirty="0">
                <a:solidFill>
                  <a:schemeClr val="folHlink"/>
                </a:solidFill>
                <a:ea typeface="ＭＳ Ｐゴシック" pitchFamily="-102" charset="-128"/>
                <a:cs typeface="ＭＳ Ｐゴシック" pitchFamily="-102" charset="-128"/>
              </a:rPr>
              <a:t>non</a:t>
            </a:r>
            <a:r>
              <a:rPr lang="en-US" sz="2400" dirty="0">
                <a:solidFill>
                  <a:schemeClr val="folHlink"/>
                </a:solidFill>
                <a:ea typeface="ＭＳ Ｐゴシック" pitchFamily="-102" charset="-128"/>
                <a:cs typeface="ＭＳ Ｐゴシック" pitchFamily="-102" charset="-128"/>
                <a:sym typeface="Symbol" pitchFamily="-102" charset="2"/>
              </a:rPr>
              <a:t>-analyticity)</a:t>
            </a:r>
            <a:endParaRPr lang="en-US" sz="2400" dirty="0" smtClean="0">
              <a:solidFill>
                <a:schemeClr val="folHlink"/>
              </a:solidFill>
              <a:ea typeface="ＭＳ Ｐゴシック" pitchFamily="-102" charset="-128"/>
              <a:cs typeface="ＭＳ Ｐゴシック" pitchFamily="-102" charset="-128"/>
              <a:sym typeface="Symbol" pitchFamily="-102" charset="2"/>
            </a:endParaRPr>
          </a:p>
          <a:p>
            <a:pPr eaLnBrk="1" hangingPunct="1">
              <a:lnSpc>
                <a:spcPct val="90000"/>
              </a:lnSpc>
              <a:buClr>
                <a:srgbClr val="FF3300"/>
              </a:buClr>
              <a:buFont typeface="Times" pitchFamily="-102" charset="0"/>
              <a:buNone/>
            </a:pPr>
            <a:r>
              <a:rPr lang="en-US" sz="2400" b="1" i="1" dirty="0" smtClean="0">
                <a:solidFill>
                  <a:srgbClr val="FF3300"/>
                </a:solidFill>
                <a:ea typeface="ＭＳ Ｐゴシック" pitchFamily="-102" charset="-128"/>
                <a:cs typeface="ＭＳ Ｐゴシック" pitchFamily="-102" charset="-128"/>
              </a:rPr>
              <a:t> </a:t>
            </a:r>
            <a:r>
              <a:rPr lang="en-US" sz="2400" b="1" dirty="0" smtClean="0">
                <a:solidFill>
                  <a:srgbClr val="FFE702"/>
                </a:solidFill>
                <a:ea typeface="ＭＳ Ｐゴシック" pitchFamily="-102" charset="-128"/>
                <a:cs typeface="ＭＳ Ｐゴシック" pitchFamily="-102" charset="-128"/>
              </a:rPr>
              <a:t>Singular</a:t>
            </a:r>
            <a:r>
              <a:rPr lang="en-US" sz="2400" dirty="0" smtClean="0">
                <a:solidFill>
                  <a:schemeClr val="folHlink"/>
                </a:solidFill>
                <a:ea typeface="ＭＳ Ｐゴシック" pitchFamily="-102" charset="-128"/>
                <a:cs typeface="ＭＳ Ｐゴシック" pitchFamily="-102" charset="-128"/>
                <a:sym typeface="Symbol" pitchFamily="-102" charset="2"/>
              </a:rPr>
              <a:t> </a:t>
            </a:r>
            <a:r>
              <a:rPr lang="en-US" sz="2400" dirty="0">
                <a:solidFill>
                  <a:schemeClr val="folHlink"/>
                </a:solidFill>
                <a:ea typeface="ＭＳ Ｐゴシック" pitchFamily="-102" charset="-128"/>
                <a:cs typeface="ＭＳ Ｐゴシック" pitchFamily="-102" charset="-128"/>
                <a:sym typeface="Symbol" pitchFamily="-102" charset="2"/>
              </a:rPr>
              <a:t>coordinate </a:t>
            </a:r>
            <a:r>
              <a:rPr lang="en-US" sz="2400" dirty="0" smtClean="0">
                <a:solidFill>
                  <a:schemeClr val="folHlink"/>
                </a:solidFill>
                <a:ea typeface="ＭＳ Ｐゴシック" pitchFamily="-102" charset="-128"/>
                <a:cs typeface="ＭＳ Ｐゴシック" pitchFamily="-102" charset="-128"/>
                <a:sym typeface="Symbol" pitchFamily="-102" charset="2"/>
              </a:rPr>
              <a:t>transformations </a:t>
            </a:r>
            <a:r>
              <a:rPr lang="en-US" sz="2400" i="1" dirty="0" err="1" smtClean="0">
                <a:solidFill>
                  <a:schemeClr val="hlink"/>
                </a:solidFill>
                <a:sym typeface="Symbol" pitchFamily="-102" charset="2"/>
              </a:rPr>
              <a:t></a:t>
            </a:r>
            <a:r>
              <a:rPr lang="en-US" sz="2400" i="1" dirty="0" smtClean="0">
                <a:solidFill>
                  <a:schemeClr val="hlink"/>
                </a:solidFill>
                <a:sym typeface="Symbol" pitchFamily="-102" charset="2"/>
              </a:rPr>
              <a:t> </a:t>
            </a:r>
            <a:r>
              <a:rPr lang="en-US" sz="2400" dirty="0" smtClean="0">
                <a:solidFill>
                  <a:schemeClr val="folHlink"/>
                </a:solidFill>
                <a:ea typeface="ＭＳ Ｐゴシック" pitchFamily="-102" charset="-128"/>
                <a:cs typeface="ＭＳ Ｐゴシック" pitchFamily="-102" charset="-128"/>
                <a:sym typeface="Symbol" pitchFamily="-102" charset="2"/>
              </a:rPr>
              <a:t> new physics (e.g. vortices)</a:t>
            </a:r>
          </a:p>
          <a:p>
            <a:pPr eaLnBrk="1" hangingPunct="1">
              <a:lnSpc>
                <a:spcPct val="90000"/>
              </a:lnSpc>
              <a:buClr>
                <a:srgbClr val="FF3300"/>
              </a:buClr>
              <a:buFont typeface="Times" pitchFamily="-102" charset="0"/>
              <a:buChar char="•"/>
            </a:pPr>
            <a:r>
              <a:rPr lang="en-US" sz="2400" dirty="0">
                <a:solidFill>
                  <a:schemeClr val="folHlink"/>
                </a:solidFill>
                <a:ea typeface="ＭＳ Ｐゴシック" pitchFamily="-102" charset="-128"/>
                <a:cs typeface="ＭＳ Ｐゴシック" pitchFamily="-102" charset="-128"/>
                <a:sym typeface="Symbol" pitchFamily="-102" charset="2"/>
              </a:rPr>
              <a:t>Energies becoming </a:t>
            </a:r>
            <a:r>
              <a:rPr lang="en-US" sz="2400" dirty="0">
                <a:solidFill>
                  <a:schemeClr val="hlink"/>
                </a:solidFill>
                <a:ea typeface="ＭＳ Ｐゴシック" pitchFamily="-102" charset="-128"/>
                <a:cs typeface="ＭＳ Ｐゴシック" pitchFamily="-102" charset="-128"/>
                <a:sym typeface="Symbol" pitchFamily="-102" charset="2"/>
              </a:rPr>
              <a:t>trans-</a:t>
            </a:r>
            <a:r>
              <a:rPr lang="en-US" sz="2400" dirty="0" err="1">
                <a:solidFill>
                  <a:schemeClr val="hlink"/>
                </a:solidFill>
                <a:ea typeface="ＭＳ Ｐゴシック" pitchFamily="-102" charset="-128"/>
                <a:cs typeface="ＭＳ Ｐゴシック" pitchFamily="-102" charset="-128"/>
                <a:sym typeface="Symbol" pitchFamily="-102" charset="2"/>
              </a:rPr>
              <a:t>Planckian</a:t>
            </a:r>
            <a:r>
              <a:rPr lang="en-US" sz="2400" dirty="0">
                <a:solidFill>
                  <a:schemeClr val="folHlink"/>
                </a:solidFill>
                <a:ea typeface="ＭＳ Ｐゴシック" pitchFamily="-102" charset="-128"/>
                <a:cs typeface="ＭＳ Ｐゴシック" pitchFamily="-102" charset="-128"/>
                <a:sym typeface="Symbol" pitchFamily="-102" charset="2"/>
              </a:rPr>
              <a:t> should call into doubt </a:t>
            </a:r>
          </a:p>
          <a:p>
            <a:pPr eaLnBrk="1" hangingPunct="1">
              <a:lnSpc>
                <a:spcPct val="90000"/>
              </a:lnSpc>
              <a:buClr>
                <a:srgbClr val="FF3300"/>
              </a:buClr>
              <a:buFont typeface="Times" pitchFamily="-102" charset="0"/>
              <a:buNone/>
            </a:pPr>
            <a:r>
              <a:rPr lang="en-US" sz="2400" dirty="0">
                <a:solidFill>
                  <a:schemeClr val="folHlink"/>
                </a:solidFill>
                <a:ea typeface="ＭＳ Ｐゴシック" pitchFamily="-102" charset="-128"/>
                <a:cs typeface="ＭＳ Ｐゴシック" pitchFamily="-102" charset="-128"/>
                <a:sym typeface="Symbol" pitchFamily="-102" charset="2"/>
              </a:rPr>
              <a:t>		the semi-classical fixed metric approximation</a:t>
            </a:r>
          </a:p>
          <a:p>
            <a:pPr eaLnBrk="1" hangingPunct="1">
              <a:lnSpc>
                <a:spcPct val="90000"/>
              </a:lnSpc>
              <a:buClr>
                <a:srgbClr val="FF3300"/>
              </a:buClr>
              <a:buFont typeface="Times" pitchFamily="-102" charset="0"/>
              <a:buChar char="•"/>
            </a:pPr>
            <a:r>
              <a:rPr lang="en-US" sz="2400" dirty="0">
                <a:solidFill>
                  <a:schemeClr val="folHlink"/>
                </a:solidFill>
                <a:ea typeface="ＭＳ Ｐゴシック" pitchFamily="-102" charset="-128"/>
                <a:cs typeface="ＭＳ Ｐゴシック" pitchFamily="-102" charset="-128"/>
                <a:sym typeface="Symbol" pitchFamily="-102" charset="2"/>
              </a:rPr>
              <a:t>Large local energies must be felt by the gravitational field</a:t>
            </a:r>
          </a:p>
          <a:p>
            <a:pPr eaLnBrk="1" hangingPunct="1">
              <a:lnSpc>
                <a:spcPct val="90000"/>
              </a:lnSpc>
              <a:buClr>
                <a:srgbClr val="FF3300"/>
              </a:buClr>
              <a:buFont typeface="Times" pitchFamily="-102" charset="0"/>
              <a:buChar char="•"/>
            </a:pPr>
            <a:r>
              <a:rPr lang="en-US" sz="2400" dirty="0">
                <a:solidFill>
                  <a:schemeClr val="folHlink"/>
                </a:solidFill>
                <a:ea typeface="ＭＳ Ｐゴシック" pitchFamily="-102" charset="-128"/>
                <a:cs typeface="ＭＳ Ｐゴシック" pitchFamily="-102" charset="-128"/>
                <a:sym typeface="Symbol" pitchFamily="-102" charset="2"/>
              </a:rPr>
              <a:t>Large local energy densities/stresses are generic near the horizon</a:t>
            </a:r>
          </a:p>
          <a:p>
            <a:pPr algn="ctr" eaLnBrk="1" hangingPunct="1">
              <a:lnSpc>
                <a:spcPct val="90000"/>
              </a:lnSpc>
              <a:buClr>
                <a:srgbClr val="FF3300"/>
              </a:buClr>
              <a:buFont typeface="Times" pitchFamily="-102" charset="0"/>
              <a:buNone/>
            </a:pPr>
            <a:r>
              <a:rPr lang="en-US" sz="2400" b="1" dirty="0" err="1">
                <a:solidFill>
                  <a:schemeClr val="hlink"/>
                </a:solidFill>
                <a:ea typeface="ＭＳ Ｐゴシック" pitchFamily="-102" charset="-128"/>
                <a:cs typeface="ＭＳ Ｐゴシック" pitchFamily="-102" charset="-128"/>
                <a:sym typeface="Symbol" pitchFamily="-102" charset="2"/>
              </a:rPr>
              <a:t></a:t>
            </a:r>
            <a:r>
              <a:rPr lang="en-US" sz="2000" b="1" baseline="12000" dirty="0">
                <a:solidFill>
                  <a:schemeClr val="hlink"/>
                </a:solidFill>
                <a:ea typeface="ＭＳ Ｐゴシック" pitchFamily="-102" charset="-128"/>
                <a:cs typeface="ＭＳ Ｐゴシック" pitchFamily="-102" charset="-128"/>
                <a:sym typeface="Symbol" pitchFamily="-102" charset="2"/>
              </a:rPr>
              <a:t> </a:t>
            </a:r>
            <a:r>
              <a:rPr lang="en-US" sz="2800" i="1" dirty="0">
                <a:solidFill>
                  <a:schemeClr val="hlink"/>
                </a:solidFill>
                <a:latin typeface="Palatino" pitchFamily="-102" charset="0"/>
                <a:ea typeface="ＭＳ Ｐゴシック" pitchFamily="-102" charset="-128"/>
                <a:cs typeface="ＭＳ Ｐゴシック" pitchFamily="-102" charset="-128"/>
              </a:rPr>
              <a:t>T</a:t>
            </a:r>
            <a:r>
              <a:rPr lang="en-US" sz="2800" i="1" baseline="-25000" dirty="0">
                <a:solidFill>
                  <a:schemeClr val="hlink"/>
                </a:solidFill>
                <a:latin typeface="Palatino" pitchFamily="-102" charset="0"/>
                <a:ea typeface="ＭＳ Ｐゴシック" pitchFamily="-102" charset="-128"/>
                <a:cs typeface="ＭＳ Ｐゴシック" pitchFamily="-102" charset="-128"/>
              </a:rPr>
              <a:t>a</a:t>
            </a:r>
            <a:r>
              <a:rPr lang="en-US" sz="2800" i="1" baseline="30000" dirty="0">
                <a:solidFill>
                  <a:schemeClr val="hlink"/>
                </a:solidFill>
                <a:latin typeface="Palatino" pitchFamily="-102" charset="0"/>
                <a:ea typeface="ＭＳ Ｐゴシック" pitchFamily="-102" charset="-128"/>
                <a:cs typeface="ＭＳ Ｐゴシック" pitchFamily="-102" charset="-128"/>
              </a:rPr>
              <a:t>b </a:t>
            </a:r>
            <a:r>
              <a:rPr lang="en-US" sz="2400" b="1" dirty="0" err="1">
                <a:solidFill>
                  <a:schemeClr val="hlink"/>
                </a:solidFill>
                <a:ea typeface="ＭＳ Ｐゴシック" pitchFamily="-102" charset="-128"/>
                <a:cs typeface="ＭＳ Ｐゴシック" pitchFamily="-102" charset="-128"/>
                <a:sym typeface="Symbol" pitchFamily="-102" charset="2"/>
              </a:rPr>
              <a:t></a:t>
            </a:r>
            <a:r>
              <a:rPr lang="en-US" sz="2800" i="1" baseline="30000" dirty="0">
                <a:solidFill>
                  <a:schemeClr val="hlink"/>
                </a:solidFill>
                <a:latin typeface="Palatino" pitchFamily="-102" charset="0"/>
                <a:ea typeface="ＭＳ Ｐゴシック" pitchFamily="-102" charset="-128"/>
                <a:cs typeface="ＭＳ Ｐゴシック" pitchFamily="-102" charset="-128"/>
              </a:rPr>
              <a:t> </a:t>
            </a:r>
            <a:r>
              <a:rPr lang="en-US" sz="2800" i="1" dirty="0">
                <a:solidFill>
                  <a:schemeClr val="hlink"/>
                </a:solidFill>
                <a:latin typeface="Palatino" pitchFamily="-102" charset="0"/>
                <a:ea typeface="ＭＳ Ｐゴシック" pitchFamily="-102" charset="-128"/>
                <a:cs typeface="ＭＳ Ｐゴシック" pitchFamily="-102" charset="-128"/>
              </a:rPr>
              <a:t>~ </a:t>
            </a:r>
            <a:r>
              <a:rPr lang="en-US" sz="2800" i="1" dirty="0">
                <a:solidFill>
                  <a:schemeClr val="hlink"/>
                </a:solidFill>
                <a:latin typeface="Times" pitchFamily="-102" charset="0"/>
                <a:ea typeface="ＭＳ Ｐゴシック" pitchFamily="-102" charset="-128"/>
                <a:cs typeface="ＭＳ Ｐゴシック" pitchFamily="-102" charset="-128"/>
              </a:rPr>
              <a:t>ħ</a:t>
            </a:r>
            <a:r>
              <a:rPr lang="en-US" sz="2800" i="1" dirty="0">
                <a:solidFill>
                  <a:schemeClr val="hlink"/>
                </a:solidFill>
                <a:latin typeface="Symbol" pitchFamily="-102" charset="2"/>
                <a:ea typeface="ＭＳ Ｐゴシック" pitchFamily="-102" charset="-128"/>
                <a:cs typeface="ＭＳ Ｐゴシック" pitchFamily="-102" charset="-128"/>
                <a:sym typeface="Symbol" pitchFamily="-102" charset="2"/>
              </a:rPr>
              <a:t></a:t>
            </a:r>
            <a:r>
              <a:rPr lang="en-US" sz="2800" i="1" baseline="-25000" dirty="0">
                <a:solidFill>
                  <a:schemeClr val="hlink"/>
                </a:solidFill>
                <a:latin typeface="Palatino" pitchFamily="-102" charset="0"/>
                <a:ea typeface="ＭＳ Ｐゴシック" pitchFamily="-102" charset="-128"/>
                <a:cs typeface="ＭＳ Ｐゴシック" pitchFamily="-102" charset="-128"/>
              </a:rPr>
              <a:t>local</a:t>
            </a:r>
            <a:r>
              <a:rPr lang="en-US" sz="2800" i="1" baseline="30000" dirty="0">
                <a:solidFill>
                  <a:schemeClr val="hlink"/>
                </a:solidFill>
                <a:latin typeface="Palatino" pitchFamily="-102" charset="0"/>
                <a:ea typeface="ＭＳ Ｐゴシック" pitchFamily="-102" charset="-128"/>
                <a:cs typeface="ＭＳ Ｐゴシック" pitchFamily="-102" charset="-128"/>
              </a:rPr>
              <a:t>4 </a:t>
            </a:r>
            <a:r>
              <a:rPr lang="en-US" sz="2800" i="1" dirty="0">
                <a:solidFill>
                  <a:schemeClr val="hlink"/>
                </a:solidFill>
                <a:latin typeface="Palatino" pitchFamily="-102" charset="0"/>
                <a:ea typeface="ＭＳ Ｐゴシック" pitchFamily="-102" charset="-128"/>
                <a:cs typeface="ＭＳ Ｐゴシック" pitchFamily="-102" charset="-128"/>
              </a:rPr>
              <a:t>~ </a:t>
            </a:r>
            <a:r>
              <a:rPr lang="en-US" sz="2800" i="1" dirty="0">
                <a:solidFill>
                  <a:schemeClr val="hlink"/>
                </a:solidFill>
                <a:latin typeface="Times" pitchFamily="-102" charset="0"/>
                <a:ea typeface="ＭＳ Ｐゴシック" pitchFamily="-102" charset="-128"/>
                <a:cs typeface="ＭＳ Ｐゴシック" pitchFamily="-102" charset="-128"/>
              </a:rPr>
              <a:t>ħ</a:t>
            </a:r>
            <a:r>
              <a:rPr lang="en-US" sz="2800" i="1" dirty="0">
                <a:solidFill>
                  <a:schemeClr val="hlink"/>
                </a:solidFill>
                <a:latin typeface="Palatino" pitchFamily="-102" charset="0"/>
                <a:ea typeface="ＭＳ Ｐゴシック" pitchFamily="-102" charset="-128"/>
                <a:cs typeface="ＭＳ Ｐゴシック" pitchFamily="-102" charset="-128"/>
              </a:rPr>
              <a:t>M</a:t>
            </a:r>
            <a:r>
              <a:rPr lang="en-US" sz="2800" i="1" baseline="30000" dirty="0">
                <a:solidFill>
                  <a:schemeClr val="hlink"/>
                </a:solidFill>
                <a:latin typeface="Palatino" pitchFamily="-102" charset="0"/>
                <a:ea typeface="ＭＳ Ｐゴシック" pitchFamily="-102" charset="-128"/>
                <a:cs typeface="ＭＳ Ｐゴシック" pitchFamily="-102" charset="-128"/>
              </a:rPr>
              <a:t>-4 </a:t>
            </a:r>
            <a:r>
              <a:rPr lang="en-US" sz="2800" i="1" dirty="0">
                <a:solidFill>
                  <a:schemeClr val="hlink"/>
                </a:solidFill>
                <a:latin typeface="Palatino" pitchFamily="-102" charset="0"/>
                <a:ea typeface="ＭＳ Ｐゴシック" pitchFamily="-102" charset="-128"/>
                <a:cs typeface="ＭＳ Ｐゴシック" pitchFamily="-102" charset="-128"/>
              </a:rPr>
              <a:t>(1 - 2GM/r)</a:t>
            </a:r>
            <a:r>
              <a:rPr lang="en-US" sz="2800" i="1" baseline="30000" dirty="0">
                <a:solidFill>
                  <a:schemeClr val="hlink"/>
                </a:solidFill>
                <a:latin typeface="Palatino" pitchFamily="-102" charset="0"/>
                <a:ea typeface="ＭＳ Ｐゴシック" pitchFamily="-102" charset="-128"/>
                <a:cs typeface="ＭＳ Ｐゴシック" pitchFamily="-102" charset="-128"/>
              </a:rPr>
              <a:t>-2</a:t>
            </a:r>
          </a:p>
          <a:p>
            <a:pPr eaLnBrk="1" hangingPunct="1">
              <a:lnSpc>
                <a:spcPct val="90000"/>
              </a:lnSpc>
              <a:buClr>
                <a:srgbClr val="FF3300"/>
              </a:buClr>
              <a:buFont typeface="Times" pitchFamily="-102" charset="0"/>
              <a:buNone/>
            </a:pPr>
            <a:r>
              <a:rPr lang="en-US" sz="2400" dirty="0">
                <a:solidFill>
                  <a:schemeClr val="folHlink"/>
                </a:solidFill>
                <a:ea typeface="ＭＳ Ｐゴシック" pitchFamily="-102" charset="-128"/>
                <a:cs typeface="ＭＳ Ｐゴシック" pitchFamily="-102" charset="-128"/>
              </a:rPr>
              <a:t>	The geometry does not remain unchanged down to </a:t>
            </a:r>
            <a:r>
              <a:rPr lang="en-US" sz="2400" i="1" dirty="0" err="1">
                <a:solidFill>
                  <a:schemeClr val="hlink"/>
                </a:solidFill>
                <a:ea typeface="ＭＳ Ｐゴシック" pitchFamily="-102" charset="-128"/>
                <a:cs typeface="ＭＳ Ｐゴシック" pitchFamily="-102" charset="-128"/>
              </a:rPr>
              <a:t>r</a:t>
            </a:r>
            <a:r>
              <a:rPr lang="en-US" sz="2400" i="1" dirty="0">
                <a:solidFill>
                  <a:schemeClr val="hlink"/>
                </a:solidFill>
                <a:ea typeface="ＭＳ Ｐゴシック" pitchFamily="-102" charset="-128"/>
                <a:cs typeface="ＭＳ Ｐゴシック" pitchFamily="-102" charset="-128"/>
              </a:rPr>
              <a:t> = </a:t>
            </a:r>
            <a:r>
              <a:rPr lang="en-US" sz="2400" i="1" dirty="0" smtClean="0">
                <a:solidFill>
                  <a:schemeClr val="hlink"/>
                </a:solidFill>
                <a:ea typeface="ＭＳ Ｐゴシック" pitchFamily="-102" charset="-128"/>
                <a:cs typeface="ＭＳ Ｐゴシック" pitchFamily="-102" charset="-128"/>
              </a:rPr>
              <a:t>2GM</a:t>
            </a:r>
          </a:p>
          <a:p>
            <a:pPr eaLnBrk="1" hangingPunct="1">
              <a:lnSpc>
                <a:spcPct val="90000"/>
              </a:lnSpc>
              <a:buClr>
                <a:srgbClr val="FF3300"/>
              </a:buClr>
              <a:buFont typeface="Times" pitchFamily="-102" charset="0"/>
              <a:buNone/>
            </a:pPr>
            <a:r>
              <a:rPr lang="en-US" sz="2400" b="1" dirty="0" smtClean="0">
                <a:solidFill>
                  <a:schemeClr val="hlink"/>
                </a:solidFill>
                <a:ea typeface="ＭＳ Ｐゴシック" pitchFamily="-102" charset="-128"/>
                <a:cs typeface="ＭＳ Ｐゴシック" pitchFamily="-102" charset="-128"/>
              </a:rPr>
              <a:t>Quantum </a:t>
            </a:r>
            <a:r>
              <a:rPr lang="en-US" sz="2400" b="1" dirty="0">
                <a:solidFill>
                  <a:schemeClr val="hlink"/>
                </a:solidFill>
                <a:ea typeface="ＭＳ Ｐゴシック" pitchFamily="-102" charset="-128"/>
                <a:cs typeface="ＭＳ Ｐゴシック" pitchFamily="-102" charset="-128"/>
              </a:rPr>
              <a:t>Vacuum Polarization Effects are </a:t>
            </a:r>
            <a:r>
              <a:rPr lang="en-US" sz="2400" b="1" dirty="0" smtClean="0">
                <a:solidFill>
                  <a:schemeClr val="hlink"/>
                </a:solidFill>
                <a:ea typeface="ＭＳ Ｐゴシック" pitchFamily="-102" charset="-128"/>
                <a:cs typeface="ＭＳ Ｐゴシック" pitchFamily="-102" charset="-128"/>
              </a:rPr>
              <a:t>important on horizon</a:t>
            </a:r>
            <a:endParaRPr lang="en-US" sz="2400" b="1" dirty="0">
              <a:solidFill>
                <a:srgbClr val="FF3300"/>
              </a:solidFill>
              <a:ea typeface="ＭＳ Ｐゴシック" pitchFamily="-102" charset="-128"/>
              <a:cs typeface="ＭＳ Ｐゴシック" pitchFamily="-102" charset="-128"/>
            </a:endParaRPr>
          </a:p>
        </p:txBody>
      </p:sp>
      <p:sp>
        <p:nvSpPr>
          <p:cNvPr id="147460" name="Rectangle 4"/>
          <p:cNvSpPr>
            <a:spLocks noChangeArrowheads="1"/>
          </p:cNvSpPr>
          <p:nvPr/>
        </p:nvSpPr>
        <p:spPr bwMode="auto">
          <a:xfrm>
            <a:off x="1143000" y="2286000"/>
            <a:ext cx="6248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800" i="1" dirty="0" err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" pitchFamily="-102" charset="0"/>
              </a:rPr>
              <a:t>E</a:t>
            </a:r>
            <a:r>
              <a:rPr lang="en-US" sz="2800" i="1" baseline="-25000" dirty="0" err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" pitchFamily="-102" charset="0"/>
              </a:rPr>
              <a:t>local</a:t>
            </a:r>
            <a:r>
              <a:rPr lang="en-US" sz="2800" i="1" baseline="-25000" dirty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" pitchFamily="-102" charset="0"/>
              </a:rPr>
              <a:t> </a:t>
            </a:r>
            <a:r>
              <a:rPr lang="en-US" sz="2800" i="1" dirty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" pitchFamily="-102" charset="0"/>
              </a:rPr>
              <a:t>= </a:t>
            </a:r>
            <a:r>
              <a:rPr lang="en-US" sz="2800" i="1" dirty="0" err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02" charset="0"/>
              </a:rPr>
              <a:t>ħ</a:t>
            </a:r>
            <a:r>
              <a:rPr lang="en-US" sz="2800" i="1" dirty="0" err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ymbol" pitchFamily="-102" charset="2"/>
                <a:sym typeface="Symbol" pitchFamily="-102" charset="2"/>
              </a:rPr>
              <a:t></a:t>
            </a:r>
            <a:r>
              <a:rPr lang="en-US" sz="2800" i="1" baseline="-25000" dirty="0" err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" pitchFamily="-102" charset="0"/>
              </a:rPr>
              <a:t>local</a:t>
            </a:r>
            <a:r>
              <a:rPr lang="en-US" sz="2800" i="1" baseline="-25000" dirty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-102" charset="2"/>
              </a:rPr>
              <a:t> </a:t>
            </a:r>
            <a:r>
              <a:rPr lang="en-US" sz="2800" i="1" dirty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-102" charset="2"/>
              </a:rPr>
              <a:t>= </a:t>
            </a:r>
            <a:r>
              <a:rPr lang="en-US" sz="2800" i="1" dirty="0" err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02" charset="0"/>
              </a:rPr>
              <a:t>ħ</a:t>
            </a:r>
            <a:r>
              <a:rPr lang="en-US" sz="2800" i="1" dirty="0" err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-102" charset="2"/>
              </a:rPr>
              <a:t></a:t>
            </a:r>
            <a:r>
              <a:rPr lang="en-US" sz="2800" i="1" baseline="-25000" dirty="0" err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-102" charset="2"/>
              </a:rPr>
              <a:t></a:t>
            </a:r>
            <a:r>
              <a:rPr lang="en-US" sz="2800" i="1" dirty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-102" charset="2"/>
              </a:rPr>
              <a:t> (1 - 2GM/r)</a:t>
            </a:r>
            <a:r>
              <a:rPr lang="en-US" sz="2800" i="1" baseline="30000" dirty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-102" charset="2"/>
              </a:rPr>
              <a:t>-1/2 </a:t>
            </a:r>
            <a:r>
              <a:rPr lang="en-US" sz="2800" i="1" dirty="0" err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-102" charset="2"/>
              </a:rPr>
              <a:t></a:t>
            </a:r>
            <a:r>
              <a:rPr lang="en-US" sz="2800" i="1" dirty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-102" charset="2"/>
              </a:rPr>
              <a:t> </a:t>
            </a:r>
            <a:r>
              <a:rPr lang="en-US" sz="2800" i="1" dirty="0" err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-102" charset="2"/>
              </a:rPr>
              <a:t></a:t>
            </a:r>
            <a:endParaRPr lang="en-US" i="1" baseline="30000" dirty="0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sym typeface="Symbol" pitchFamily="-102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4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81000" y="11281"/>
            <a:ext cx="8229600" cy="838200"/>
          </a:xfrm>
        </p:spPr>
        <p:txBody>
          <a:bodyPr/>
          <a:lstStyle/>
          <a:p>
            <a:pPr>
              <a:defRPr/>
            </a:pPr>
            <a:r>
              <a:rPr lang="en-US" sz="3600" dirty="0" smtClean="0">
                <a:solidFill>
                  <a:schemeClr val="hlink"/>
                </a:solidFill>
              </a:rPr>
              <a:t>Quantum Effective Theory</a:t>
            </a:r>
            <a:endParaRPr lang="en-US" sz="3600" dirty="0">
              <a:solidFill>
                <a:schemeClr val="hlink"/>
              </a:solidFill>
            </a:endParaRPr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/>
          </p:nvPr>
        </p:nvGraphicFramePr>
        <p:xfrm>
          <a:off x="3670300" y="3162300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7711" name="Equation" r:id="rId4" imgW="114300" imgH="165100" progId="Equation.DSMT4">
                  <p:embed/>
                </p:oleObj>
              </mc:Choice>
              <mc:Fallback>
                <p:oleObj name="Equation" r:id="rId4" imgW="114300" imgH="1651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670300" y="3162300"/>
                        <a:ext cx="1143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-34925" y="990600"/>
            <a:ext cx="9356726" cy="53399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  <a:buClr>
                <a:srgbClr val="FF0000"/>
              </a:buClr>
              <a:buSzPct val="70000"/>
            </a:pPr>
            <a:r>
              <a:rPr lang="en-US" sz="2800" dirty="0">
                <a:solidFill>
                  <a:srgbClr val="C2F0FF"/>
                </a:solidFill>
                <a:latin typeface="+mn-lt"/>
              </a:rPr>
              <a:t>	</a:t>
            </a:r>
            <a:r>
              <a:rPr lang="en-US" sz="2800" dirty="0" smtClean="0">
                <a:solidFill>
                  <a:srgbClr val="C2F0FF"/>
                </a:solidFill>
                <a:latin typeface="+mn-lt"/>
              </a:rPr>
              <a:t> Needs to have </a:t>
            </a:r>
            <a:r>
              <a:rPr lang="en-US" sz="2800" dirty="0" smtClean="0">
                <a:solidFill>
                  <a:srgbClr val="FF6600"/>
                </a:solidFill>
                <a:latin typeface="+mn-lt"/>
              </a:rPr>
              <a:t>3 elements</a:t>
            </a:r>
          </a:p>
          <a:p>
            <a:pPr indent="-274320">
              <a:spcBef>
                <a:spcPts val="1200"/>
              </a:spcBef>
              <a:buClr>
                <a:srgbClr val="FF0000"/>
              </a:buClr>
              <a:buSzPct val="70000"/>
              <a:buFont typeface="Arial"/>
              <a:buChar char="•"/>
            </a:pPr>
            <a:r>
              <a:rPr lang="en-US" sz="2800" dirty="0" smtClean="0">
                <a:solidFill>
                  <a:srgbClr val="FF6600"/>
                </a:solidFill>
                <a:latin typeface="+mn-lt"/>
              </a:rPr>
              <a:t>Consistent</a:t>
            </a:r>
            <a:r>
              <a:rPr lang="en-US" sz="2800" dirty="0" smtClean="0">
                <a:solidFill>
                  <a:srgbClr val="C2F0FF"/>
                </a:solidFill>
                <a:latin typeface="+mn-lt"/>
              </a:rPr>
              <a:t> with Quantum Theory &amp; General Covariance</a:t>
            </a:r>
          </a:p>
          <a:p>
            <a:pPr indent="-274320">
              <a:spcBef>
                <a:spcPts val="1200"/>
              </a:spcBef>
              <a:buClr>
                <a:srgbClr val="FF0000"/>
              </a:buClr>
              <a:buSzPct val="70000"/>
              <a:buFont typeface="Arial"/>
              <a:buChar char="•"/>
            </a:pPr>
            <a:r>
              <a:rPr lang="en-US" sz="2800" dirty="0" smtClean="0">
                <a:solidFill>
                  <a:srgbClr val="C2F0FF"/>
                </a:solidFill>
                <a:latin typeface="+mn-lt"/>
              </a:rPr>
              <a:t>Important Effects Near </a:t>
            </a:r>
            <a:r>
              <a:rPr lang="en-US" sz="2800" dirty="0" smtClean="0">
                <a:solidFill>
                  <a:srgbClr val="FF6600"/>
                </a:solidFill>
                <a:latin typeface="+mn-lt"/>
              </a:rPr>
              <a:t>Macroscopic</a:t>
            </a:r>
            <a:r>
              <a:rPr lang="en-US" sz="2800" dirty="0" smtClean="0">
                <a:solidFill>
                  <a:srgbClr val="C2F0FF"/>
                </a:solidFill>
                <a:latin typeface="+mn-lt"/>
              </a:rPr>
              <a:t> (Apparent) Horizons</a:t>
            </a:r>
          </a:p>
          <a:p>
            <a:pPr indent="-274320">
              <a:spcBef>
                <a:spcPts val="1200"/>
              </a:spcBef>
              <a:buClr>
                <a:srgbClr val="FF0000"/>
              </a:buClr>
              <a:buSzPct val="70000"/>
              <a:buFont typeface="Arial"/>
              <a:buChar char="•"/>
            </a:pPr>
            <a:r>
              <a:rPr lang="en-US" sz="2800" dirty="0" smtClean="0">
                <a:solidFill>
                  <a:srgbClr val="C2F0FF"/>
                </a:solidFill>
                <a:latin typeface="+mn-lt"/>
              </a:rPr>
              <a:t>Allows </a:t>
            </a:r>
            <a:r>
              <a:rPr lang="en-US" sz="2800" dirty="0" smtClean="0">
                <a:solidFill>
                  <a:srgbClr val="FF6600"/>
                </a:solidFill>
                <a:latin typeface="+mn-lt"/>
              </a:rPr>
              <a:t>Vacuum Energy to Change </a:t>
            </a:r>
            <a:r>
              <a:rPr lang="en-US" sz="2800" dirty="0" smtClean="0">
                <a:solidFill>
                  <a:srgbClr val="C2F0FF"/>
                </a:solidFill>
                <a:latin typeface="+mn-lt"/>
              </a:rPr>
              <a:t>(Quantum Phase Transition)</a:t>
            </a:r>
          </a:p>
          <a:p>
            <a:pPr>
              <a:spcBef>
                <a:spcPts val="1200"/>
              </a:spcBef>
              <a:buClr>
                <a:srgbClr val="FF0000"/>
              </a:buClr>
              <a:buSzPct val="70000"/>
            </a:pPr>
            <a:r>
              <a:rPr lang="en-US" sz="2800" dirty="0" smtClean="0">
                <a:solidFill>
                  <a:srgbClr val="C2F0FF"/>
                </a:solidFill>
                <a:latin typeface="+mn-lt"/>
              </a:rPr>
              <a:t>      Note: QCD also provides                  Vacuum Energy 		 	      in </a:t>
            </a:r>
            <a:r>
              <a:rPr lang="en-US" sz="2800" dirty="0" smtClean="0">
                <a:solidFill>
                  <a:srgbClr val="FF6600"/>
                </a:solidFill>
                <a:latin typeface="+mn-lt"/>
              </a:rPr>
              <a:t>Bag Constant </a:t>
            </a:r>
            <a:r>
              <a:rPr lang="en-US" sz="2800" dirty="0" smtClean="0">
                <a:solidFill>
                  <a:srgbClr val="C2F0FF"/>
                </a:solidFill>
                <a:latin typeface="+mn-lt"/>
              </a:rPr>
              <a:t>(Gluon Condensate)</a:t>
            </a:r>
          </a:p>
          <a:p>
            <a:pPr>
              <a:spcBef>
                <a:spcPts val="1200"/>
              </a:spcBef>
              <a:buClr>
                <a:srgbClr val="FF0000"/>
              </a:buClr>
              <a:buSzPct val="70000"/>
            </a:pPr>
            <a:endParaRPr lang="en-US" sz="2800" dirty="0">
              <a:solidFill>
                <a:srgbClr val="C2F0FF"/>
              </a:solidFill>
              <a:latin typeface="+mn-lt"/>
            </a:endParaRPr>
          </a:p>
          <a:p>
            <a:pPr>
              <a:spcBef>
                <a:spcPts val="1800"/>
              </a:spcBef>
              <a:buClr>
                <a:srgbClr val="FF0000"/>
              </a:buClr>
              <a:buSzPct val="70000"/>
            </a:pPr>
            <a:endParaRPr lang="en-US" sz="2800" dirty="0" smtClean="0">
              <a:solidFill>
                <a:srgbClr val="C2F0FF"/>
              </a:solidFill>
              <a:latin typeface="+mn-lt"/>
            </a:endParaRPr>
          </a:p>
          <a:p>
            <a:pPr>
              <a:lnSpc>
                <a:spcPct val="50000"/>
              </a:lnSpc>
              <a:spcBef>
                <a:spcPts val="0"/>
              </a:spcBef>
              <a:buClr>
                <a:srgbClr val="FF0000"/>
              </a:buClr>
              <a:buSzPct val="70000"/>
            </a:pPr>
            <a:r>
              <a:rPr lang="en-US" sz="2800" dirty="0">
                <a:solidFill>
                  <a:srgbClr val="C2F0FF"/>
                </a:solidFill>
                <a:latin typeface="+mn-lt"/>
              </a:rPr>
              <a:t> </a:t>
            </a:r>
            <a:r>
              <a:rPr lang="en-US" sz="2800" dirty="0" smtClean="0">
                <a:solidFill>
                  <a:srgbClr val="C2F0FF"/>
                </a:solidFill>
                <a:latin typeface="+mn-lt"/>
              </a:rPr>
              <a:t>   Relevant in NS’s near Mass Limit esp. if Density Dependent </a:t>
            </a:r>
          </a:p>
          <a:p>
            <a:pPr>
              <a:spcBef>
                <a:spcPts val="1200"/>
              </a:spcBef>
              <a:buClr>
                <a:srgbClr val="FF0000"/>
              </a:buClr>
              <a:buSzPct val="70000"/>
            </a:pPr>
            <a:r>
              <a:rPr lang="en-US" sz="2800" dirty="0" smtClean="0">
                <a:solidFill>
                  <a:srgbClr val="C2F0FF"/>
                </a:solidFill>
                <a:latin typeface="+mn-lt"/>
              </a:rPr>
              <a:t>  QCD Conformal Anomaly   </a:t>
            </a:r>
            <a:r>
              <a:rPr lang="en-US" sz="2000" dirty="0" smtClean="0">
                <a:solidFill>
                  <a:srgbClr val="FF6600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2800" dirty="0" smtClean="0">
                <a:solidFill>
                  <a:srgbClr val="C2F0FF"/>
                </a:solidFill>
                <a:latin typeface="+mn-lt"/>
              </a:rPr>
              <a:t>    </a:t>
            </a:r>
            <a:r>
              <a:rPr lang="en-US" sz="2800" dirty="0" smtClean="0">
                <a:solidFill>
                  <a:srgbClr val="FF6600"/>
                </a:solidFill>
                <a:latin typeface="+mn-lt"/>
              </a:rPr>
              <a:t>General Conformal Anomaly</a:t>
            </a:r>
            <a:endParaRPr lang="en-US" dirty="0">
              <a:solidFill>
                <a:srgbClr val="FF6600"/>
              </a:solidFill>
              <a:latin typeface="+mn-lt"/>
            </a:endParaRPr>
          </a:p>
        </p:txBody>
      </p:sp>
      <p:pic>
        <p:nvPicPr>
          <p:cNvPr id="13" name="Picture 12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" y="4267200"/>
            <a:ext cx="8191500" cy="927100"/>
          </a:xfrm>
          <a:prstGeom prst="rect">
            <a:avLst/>
          </a:prstGeom>
        </p:spPr>
      </p:pic>
      <p:pic>
        <p:nvPicPr>
          <p:cNvPr id="2" name="Picture 1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1000" y="3505200"/>
            <a:ext cx="1447800" cy="31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669264"/>
      </p:ext>
    </p:extLst>
  </p:cSld>
  <p:clrMapOvr>
    <a:masterClrMapping/>
  </p:clrMapOvr>
  <p:transition>
    <p:blinds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2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430026" y="152681"/>
            <a:ext cx="8135471" cy="837640"/>
          </a:xfrm>
        </p:spPr>
        <p:txBody>
          <a:bodyPr/>
          <a:lstStyle/>
          <a:p>
            <a:pPr eaLnBrk="1" hangingPunct="1">
              <a:defRPr/>
            </a:pPr>
            <a:r>
              <a:rPr lang="en-US" sz="3177">
                <a:solidFill>
                  <a:schemeClr val="hlink"/>
                </a:solidFill>
              </a:rPr>
              <a:t>New Horizons in Gravity</a:t>
            </a:r>
            <a:endParaRPr lang="en-US" i="1">
              <a:solidFill>
                <a:schemeClr val="hlink"/>
              </a:solidFill>
            </a:endParaRPr>
          </a:p>
        </p:txBody>
      </p:sp>
      <p:sp>
        <p:nvSpPr>
          <p:cNvPr id="19149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82949" y="1218640"/>
            <a:ext cx="8578103" cy="5258360"/>
          </a:xfrm>
        </p:spPr>
        <p:txBody>
          <a:bodyPr/>
          <a:lstStyle/>
          <a:p>
            <a:pPr eaLnBrk="1" hangingPunct="1">
              <a:lnSpc>
                <a:spcPct val="105000"/>
              </a:lnSpc>
              <a:spcBef>
                <a:spcPct val="35000"/>
              </a:spcBef>
              <a:buClr>
                <a:srgbClr val="CC0000"/>
              </a:buClr>
              <a:buFont typeface="Times" pitchFamily="4" charset="0"/>
              <a:buChar char="•"/>
              <a:defRPr/>
            </a:pPr>
            <a:r>
              <a:rPr lang="en-US" sz="2382" dirty="0">
                <a:sym typeface="Symbol" pitchFamily="4" charset="2"/>
              </a:rPr>
              <a:t>Einstein’s classical theory receives Quantum Corrections relevant at 	</a:t>
            </a:r>
            <a:r>
              <a:rPr lang="en-US" sz="2382" u="sng" dirty="0">
                <a:solidFill>
                  <a:schemeClr val="hlink"/>
                </a:solidFill>
                <a:sym typeface="Symbol" pitchFamily="4" charset="2"/>
              </a:rPr>
              <a:t>macroscopic</a:t>
            </a:r>
            <a:r>
              <a:rPr lang="en-US" sz="2382" dirty="0">
                <a:sym typeface="Symbol" pitchFamily="4" charset="2"/>
              </a:rPr>
              <a:t> Distances &amp; near Event Horizons</a:t>
            </a:r>
          </a:p>
          <a:p>
            <a:pPr eaLnBrk="1" hangingPunct="1">
              <a:lnSpc>
                <a:spcPct val="105000"/>
              </a:lnSpc>
              <a:spcBef>
                <a:spcPct val="35000"/>
              </a:spcBef>
              <a:buClr>
                <a:srgbClr val="CC0000"/>
              </a:buClr>
              <a:buFont typeface="Times" pitchFamily="4" charset="0"/>
              <a:buChar char="•"/>
              <a:defRPr/>
            </a:pPr>
            <a:r>
              <a:rPr lang="en-US" sz="2382" dirty="0">
                <a:sym typeface="Symbol" pitchFamily="4" charset="2"/>
              </a:rPr>
              <a:t>These arise from </a:t>
            </a:r>
            <a:r>
              <a:rPr lang="en-US" sz="2382" u="sng" dirty="0">
                <a:solidFill>
                  <a:schemeClr val="hlink"/>
                </a:solidFill>
                <a:sym typeface="Symbol" pitchFamily="4" charset="2"/>
              </a:rPr>
              <a:t>new scalar degree of freedom</a:t>
            </a:r>
            <a:r>
              <a:rPr lang="en-US" sz="2382" dirty="0">
                <a:sym typeface="Symbol" pitchFamily="4" charset="2"/>
              </a:rPr>
              <a:t> in the </a:t>
            </a:r>
            <a:r>
              <a:rPr lang="en-US" sz="2382" dirty="0">
                <a:solidFill>
                  <a:srgbClr val="FFEE0E"/>
                </a:solidFill>
                <a:sym typeface="Symbol" pitchFamily="4" charset="2"/>
              </a:rPr>
              <a:t>EFT of Low Energy Gravity</a:t>
            </a:r>
            <a:r>
              <a:rPr lang="en-US" sz="2382" dirty="0">
                <a:sym typeface="Symbol" pitchFamily="4" charset="2"/>
              </a:rPr>
              <a:t> required by the </a:t>
            </a:r>
            <a:r>
              <a:rPr lang="en-US" sz="2382" u="sng" dirty="0">
                <a:solidFill>
                  <a:srgbClr val="FFEE0E"/>
                </a:solidFill>
                <a:sym typeface="Symbol" pitchFamily="4" charset="2"/>
              </a:rPr>
              <a:t>Conformal/Trace Anomaly</a:t>
            </a:r>
            <a:endParaRPr lang="en-US" sz="2382" dirty="0">
              <a:sym typeface="Symbol" pitchFamily="4" charset="2"/>
            </a:endParaRPr>
          </a:p>
          <a:p>
            <a:pPr eaLnBrk="1" hangingPunct="1">
              <a:lnSpc>
                <a:spcPct val="105000"/>
              </a:lnSpc>
              <a:spcBef>
                <a:spcPct val="35000"/>
              </a:spcBef>
              <a:buClr>
                <a:srgbClr val="CC0000"/>
              </a:buClr>
              <a:buFont typeface="Times" pitchFamily="4" charset="0"/>
              <a:buChar char="•"/>
              <a:defRPr/>
            </a:pPr>
            <a:r>
              <a:rPr lang="en-US" sz="2382" dirty="0">
                <a:solidFill>
                  <a:srgbClr val="FFEE0E"/>
                </a:solidFill>
                <a:sym typeface="Symbol" pitchFamily="4" charset="2"/>
              </a:rPr>
              <a:t>EFT of Gravity predicts the existence of scalar gravitational waves</a:t>
            </a:r>
          </a:p>
          <a:p>
            <a:pPr eaLnBrk="1" hangingPunct="1">
              <a:lnSpc>
                <a:spcPct val="105000"/>
              </a:lnSpc>
              <a:spcBef>
                <a:spcPct val="35000"/>
              </a:spcBef>
              <a:buClr>
                <a:srgbClr val="CC0000"/>
              </a:buClr>
              <a:buFont typeface="Times" pitchFamily="4" charset="0"/>
              <a:buChar char="•"/>
              <a:defRPr/>
            </a:pPr>
            <a:r>
              <a:rPr lang="en-US" sz="2382" dirty="0">
                <a:solidFill>
                  <a:srgbClr val="FFEE0E"/>
                </a:solidFill>
                <a:sym typeface="Symbol" pitchFamily="4" charset="2"/>
              </a:rPr>
              <a:t>EFT </a:t>
            </a:r>
            <a:r>
              <a:rPr lang="en-US" sz="2382" dirty="0">
                <a:sym typeface="Symbol" pitchFamily="4" charset="2"/>
              </a:rPr>
              <a:t>enables efficient computation of vacuum effects in BH and cosmological </a:t>
            </a:r>
            <a:r>
              <a:rPr lang="en-US" sz="2382" dirty="0" err="1">
                <a:sym typeface="Symbol" pitchFamily="4" charset="2"/>
              </a:rPr>
              <a:t>spacetimes</a:t>
            </a:r>
            <a:r>
              <a:rPr lang="en-US" sz="2382" dirty="0">
                <a:sym typeface="Symbol" pitchFamily="4" charset="2"/>
              </a:rPr>
              <a:t> </a:t>
            </a:r>
          </a:p>
          <a:p>
            <a:pPr eaLnBrk="1" hangingPunct="1">
              <a:lnSpc>
                <a:spcPct val="105000"/>
              </a:lnSpc>
              <a:spcBef>
                <a:spcPct val="35000"/>
              </a:spcBef>
              <a:buClr>
                <a:srgbClr val="CC0000"/>
              </a:buClr>
              <a:buFont typeface="Times" pitchFamily="4" charset="0"/>
              <a:buChar char="•"/>
              <a:defRPr/>
            </a:pPr>
            <a:r>
              <a:rPr lang="en-US" sz="2382" dirty="0" err="1">
                <a:solidFill>
                  <a:schemeClr val="tx2"/>
                </a:solidFill>
                <a:sym typeface="Symbol" pitchFamily="4" charset="2"/>
              </a:rPr>
              <a:t>Conformalon</a:t>
            </a:r>
            <a:r>
              <a:rPr lang="en-US" sz="2382" dirty="0">
                <a:solidFill>
                  <a:schemeClr val="tx2"/>
                </a:solidFill>
                <a:sym typeface="Symbol" pitchFamily="4" charset="2"/>
              </a:rPr>
              <a:t> Fluctuations can induce a </a:t>
            </a:r>
            <a:r>
              <a:rPr lang="en-US" sz="2382" i="1" u="sng" dirty="0">
                <a:solidFill>
                  <a:schemeClr val="hlink"/>
                </a:solidFill>
                <a:sym typeface="Symbol" pitchFamily="4" charset="2"/>
              </a:rPr>
              <a:t>Quantum Phase Transition</a:t>
            </a:r>
            <a:r>
              <a:rPr lang="en-US" sz="2382" dirty="0">
                <a:solidFill>
                  <a:schemeClr val="tx2"/>
                </a:solidFill>
                <a:sym typeface="Symbol" pitchFamily="4" charset="2"/>
              </a:rPr>
              <a:t>  at the horizon of a ‘black hole’ and on cosmological de Sitter horizon</a:t>
            </a:r>
          </a:p>
          <a:p>
            <a:pPr eaLnBrk="1" hangingPunct="1">
              <a:lnSpc>
                <a:spcPct val="105000"/>
              </a:lnSpc>
              <a:spcBef>
                <a:spcPct val="35000"/>
              </a:spcBef>
              <a:buClr>
                <a:srgbClr val="CC0000"/>
              </a:buClr>
              <a:buFont typeface="Times" pitchFamily="4" charset="0"/>
              <a:buChar char="•"/>
              <a:defRPr/>
            </a:pPr>
            <a:r>
              <a:rPr lang="en-US" sz="2382" dirty="0">
                <a:solidFill>
                  <a:schemeClr val="tx2"/>
                </a:solidFill>
                <a:sym typeface="Symbol" pitchFamily="4" charset="2"/>
              </a:rPr>
              <a:t>Quantum Mechanism in EFT for realizing the </a:t>
            </a:r>
            <a:r>
              <a:rPr lang="en-US" sz="2382" dirty="0" err="1">
                <a:solidFill>
                  <a:schemeClr val="tx2"/>
                </a:solidFill>
                <a:sym typeface="Symbol" pitchFamily="4" charset="2"/>
              </a:rPr>
              <a:t>gravastar</a:t>
            </a:r>
            <a:r>
              <a:rPr lang="en-US" sz="2382" dirty="0">
                <a:solidFill>
                  <a:schemeClr val="tx2"/>
                </a:solidFill>
                <a:sym typeface="Symbol" pitchFamily="4" charset="2"/>
              </a:rPr>
              <a:t> soln.</a:t>
            </a:r>
          </a:p>
          <a:p>
            <a:pPr eaLnBrk="1" hangingPunct="1">
              <a:lnSpc>
                <a:spcPct val="105000"/>
              </a:lnSpc>
              <a:spcBef>
                <a:spcPct val="35000"/>
              </a:spcBef>
              <a:buClr>
                <a:srgbClr val="CC0000"/>
              </a:buClr>
              <a:buFont typeface="Times" pitchFamily="4" charset="0"/>
              <a:buChar char="•"/>
              <a:defRPr/>
            </a:pPr>
            <a:r>
              <a:rPr lang="en-US" sz="2382" dirty="0">
                <a:solidFill>
                  <a:schemeClr val="tx2"/>
                </a:solidFill>
                <a:sym typeface="Symbol" pitchFamily="4" charset="2"/>
              </a:rPr>
              <a:t>Possible Model for </a:t>
            </a:r>
            <a:r>
              <a:rPr lang="en-US" sz="2382" dirty="0">
                <a:solidFill>
                  <a:srgbClr val="FFD10B"/>
                </a:solidFill>
                <a:sym typeface="Symbol" pitchFamily="4" charset="2"/>
              </a:rPr>
              <a:t>Cosmological Dark Energy</a:t>
            </a:r>
            <a:r>
              <a:rPr lang="en-US" sz="2382" dirty="0">
                <a:solidFill>
                  <a:schemeClr val="tx2"/>
                </a:solidFill>
                <a:sym typeface="Symbol" pitchFamily="4" charset="2"/>
              </a:rPr>
              <a:t> ~ 1, Testable in 			CMB Non-</a:t>
            </a:r>
            <a:r>
              <a:rPr lang="en-US" sz="2382" dirty="0" err="1">
                <a:solidFill>
                  <a:schemeClr val="tx2"/>
                </a:solidFill>
                <a:sym typeface="Symbol" pitchFamily="4" charset="2"/>
              </a:rPr>
              <a:t>Gaussianity</a:t>
            </a:r>
            <a:endParaRPr lang="en-US" sz="2382" dirty="0">
              <a:solidFill>
                <a:schemeClr val="tx2"/>
              </a:solidFill>
              <a:sym typeface="Symbol" pitchFamily="4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562200042"/>
      </p:ext>
    </p:extLst>
  </p:cSld>
  <p:clrMapOvr>
    <a:masterClrMapping/>
  </p:clrMapOvr>
  <p:transition>
    <p:blinds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81200" y="4343400"/>
            <a:ext cx="5395775" cy="22078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4243" name="Rectangle 3"/>
          <p:cNvSpPr>
            <a:spLocks noChangeArrowheads="1"/>
          </p:cNvSpPr>
          <p:nvPr/>
        </p:nvSpPr>
        <p:spPr bwMode="auto">
          <a:xfrm>
            <a:off x="578505" y="609321"/>
            <a:ext cx="7912753" cy="3615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89896" tIns="44948" rIns="89896" bIns="44948">
            <a:prstTxWarp prst="textNoShape">
              <a:avLst/>
            </a:prstTxWarp>
            <a:spAutoFit/>
          </a:bodyPr>
          <a:lstStyle/>
          <a:p>
            <a:pPr defTabSz="899320" eaLnBrk="1" hangingPunct="1">
              <a:lnSpc>
                <a:spcPct val="75000"/>
              </a:lnSpc>
              <a:spcBef>
                <a:spcPct val="35000"/>
              </a:spcBef>
              <a:buClr>
                <a:srgbClr val="CC0000"/>
              </a:buClr>
              <a:buSzPct val="70000"/>
              <a:buFont typeface="Times" pitchFamily="4" charset="0"/>
              <a:buChar char="•"/>
              <a:defRPr/>
            </a:pPr>
            <a:r>
              <a:rPr lang="en-US" sz="2735" dirty="0">
                <a:solidFill>
                  <a:srgbClr val="FFEE0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4" charset="2"/>
              </a:rPr>
              <a:t> </a:t>
            </a:r>
            <a:r>
              <a:rPr lang="en-US" sz="2824" b="1" dirty="0">
                <a:sym typeface="Symbol" pitchFamily="4" charset="2"/>
              </a:rPr>
              <a:t></a:t>
            </a:r>
            <a:r>
              <a:rPr lang="en-US" sz="2824" b="1" baseline="-25000" dirty="0">
                <a:sym typeface="Symbol" pitchFamily="4" charset="2"/>
              </a:rPr>
              <a:t>eff</a:t>
            </a:r>
            <a:r>
              <a:rPr lang="en-US" sz="2824" dirty="0">
                <a:sym typeface="Symbol" pitchFamily="4" charset="2"/>
              </a:rPr>
              <a:t> is a </a:t>
            </a:r>
            <a:r>
              <a:rPr lang="en-US" sz="2824" u="sng" dirty="0">
                <a:sym typeface="Symbol" pitchFamily="4" charset="2"/>
              </a:rPr>
              <a:t>dynamical condensate</a:t>
            </a:r>
            <a:r>
              <a:rPr lang="en-US" sz="2824" b="1" i="1" dirty="0">
                <a:sym typeface="Symbol" pitchFamily="4" charset="2"/>
              </a:rPr>
              <a:t> </a:t>
            </a:r>
            <a:r>
              <a:rPr lang="en-US" sz="2824" dirty="0">
                <a:solidFill>
                  <a:schemeClr val="tx2"/>
                </a:solidFill>
                <a:sym typeface="Symbol" pitchFamily="4" charset="2"/>
              </a:rPr>
              <a:t>which can change in the phase transition &amp; remove ‘black hole’ interior singularity</a:t>
            </a:r>
          </a:p>
          <a:p>
            <a:pPr defTabSz="899320" eaLnBrk="1" hangingPunct="1">
              <a:lnSpc>
                <a:spcPct val="75000"/>
              </a:lnSpc>
              <a:spcBef>
                <a:spcPct val="35000"/>
              </a:spcBef>
              <a:buClr>
                <a:srgbClr val="CC0000"/>
              </a:buClr>
              <a:buSzPct val="70000"/>
              <a:buFont typeface="Times" pitchFamily="4" charset="0"/>
              <a:buChar char="•"/>
              <a:defRPr/>
            </a:pPr>
            <a:r>
              <a:rPr lang="en-US" sz="2735" u="sng" dirty="0">
                <a:solidFill>
                  <a:srgbClr val="FFEE0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4" charset="2"/>
              </a:rPr>
              <a:t>Gravitational Condensate Stars</a:t>
            </a:r>
            <a:r>
              <a:rPr lang="en-US" sz="2735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4" charset="2"/>
              </a:rPr>
              <a:t> </a:t>
            </a:r>
            <a:r>
              <a:rPr lang="en-US" sz="2735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4" charset="2"/>
              </a:rPr>
              <a:t>resolve all ‘black hole’ </a:t>
            </a:r>
          </a:p>
          <a:p>
            <a:pPr defTabSz="899320" eaLnBrk="1" hangingPunct="1">
              <a:lnSpc>
                <a:spcPct val="75000"/>
              </a:lnSpc>
              <a:spcBef>
                <a:spcPct val="35000"/>
              </a:spcBef>
              <a:buClr>
                <a:srgbClr val="CC0000"/>
              </a:buClr>
              <a:buSzPct val="70000"/>
              <a:defRPr/>
            </a:pPr>
            <a:r>
              <a:rPr lang="en-US" sz="2735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4" charset="2"/>
              </a:rPr>
              <a:t>	paradoxes</a:t>
            </a:r>
            <a:r>
              <a:rPr lang="en-US" sz="2735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4" charset="2"/>
              </a:rPr>
              <a:t> </a:t>
            </a:r>
            <a:r>
              <a:rPr lang="en-US" sz="2735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4" charset="2"/>
              </a:rPr>
              <a:t></a:t>
            </a:r>
            <a:r>
              <a:rPr lang="en-US" sz="2735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4" charset="2"/>
              </a:rPr>
              <a:t> Astrophysics of </a:t>
            </a:r>
            <a:r>
              <a:rPr lang="en-US" sz="2735" dirty="0" err="1">
                <a:solidFill>
                  <a:srgbClr val="FFD10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4" charset="2"/>
              </a:rPr>
              <a:t>gravastars</a:t>
            </a:r>
            <a:r>
              <a:rPr lang="en-US" sz="2735" dirty="0"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4" charset="2"/>
              </a:rPr>
              <a:t> </a:t>
            </a:r>
            <a:r>
              <a:rPr lang="en-US" sz="2735" dirty="0">
                <a:solidFill>
                  <a:srgbClr val="FFEE0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4" charset="2"/>
              </a:rPr>
              <a:t>testable</a:t>
            </a:r>
            <a:endParaRPr lang="en-US" sz="2735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sym typeface="Symbol" pitchFamily="4" charset="2"/>
            </a:endParaRPr>
          </a:p>
          <a:p>
            <a:pPr defTabSz="899320" eaLnBrk="1" hangingPunct="1">
              <a:lnSpc>
                <a:spcPct val="75000"/>
              </a:lnSpc>
              <a:spcBef>
                <a:spcPct val="35000"/>
              </a:spcBef>
              <a:buClr>
                <a:srgbClr val="CC0000"/>
              </a:buClr>
              <a:buSzPct val="70000"/>
              <a:buFont typeface="Times" pitchFamily="4" charset="0"/>
              <a:buChar char="•"/>
              <a:defRPr/>
            </a:pPr>
            <a:r>
              <a:rPr lang="en-US" sz="2735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The </a:t>
            </a:r>
            <a:r>
              <a:rPr lang="en-US" sz="2735" dirty="0">
                <a:solidFill>
                  <a:srgbClr val="FFD10B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cosmological dark energy </a:t>
            </a:r>
            <a:r>
              <a:rPr lang="en-US" sz="2735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of our Universe may be a </a:t>
            </a:r>
            <a:r>
              <a:rPr lang="en-US" sz="2735" u="sng" dirty="0">
                <a:solidFill>
                  <a:srgbClr val="FFD10B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macroscopic finite size effect</a:t>
            </a:r>
            <a:r>
              <a:rPr lang="en-US" sz="2735" dirty="0">
                <a:solidFill>
                  <a:srgbClr val="FFD10B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2735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whose value depends </a:t>
            </a:r>
            <a:r>
              <a:rPr lang="en-US" sz="2735" dirty="0">
                <a:solidFill>
                  <a:srgbClr val="FFEE0E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not</a:t>
            </a:r>
            <a:r>
              <a:rPr lang="en-US" sz="2735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 </a:t>
            </a:r>
          </a:p>
          <a:p>
            <a:pPr defTabSz="899320" eaLnBrk="1" hangingPunct="1">
              <a:spcBef>
                <a:spcPts val="0"/>
              </a:spcBef>
              <a:buClr>
                <a:srgbClr val="CC0000"/>
              </a:buClr>
              <a:buSzPct val="70000"/>
              <a:defRPr/>
            </a:pPr>
            <a:r>
              <a:rPr lang="en-US" sz="2735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on microphysics but on the </a:t>
            </a:r>
            <a:r>
              <a:rPr lang="en-US" sz="2735" dirty="0">
                <a:solidFill>
                  <a:srgbClr val="FFD10B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cosmological horizon scale</a:t>
            </a:r>
          </a:p>
          <a:p>
            <a:pPr defTabSz="899320" eaLnBrk="1" hangingPunct="1">
              <a:spcBef>
                <a:spcPts val="0"/>
              </a:spcBef>
              <a:buClr>
                <a:srgbClr val="CC0000"/>
              </a:buClr>
              <a:buSzPct val="70000"/>
              <a:defRPr/>
            </a:pPr>
            <a:r>
              <a:rPr lang="en-US" sz="2735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	</a:t>
            </a:r>
            <a:r>
              <a:rPr lang="en-US" sz="2735" dirty="0">
                <a:solidFill>
                  <a:srgbClr val="FFD10B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This should also be testable in CMB. LSS</a:t>
            </a:r>
          </a:p>
        </p:txBody>
      </p:sp>
    </p:spTree>
    <p:extLst>
      <p:ext uri="{BB962C8B-B14F-4D97-AF65-F5344CB8AC3E}">
        <p14:creationId xmlns:p14="http://schemas.microsoft.com/office/powerpoint/2010/main" val="1358488864"/>
      </p:ext>
    </p:extLst>
  </p:cSld>
  <p:clrMapOvr>
    <a:masterClrMapping/>
  </p:clrMapOvr>
  <p:transition spd="med">
    <p:blinds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400" y="1295400"/>
            <a:ext cx="80010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3" name="Text Box 3"/>
          <p:cNvSpPr txBox="1">
            <a:spLocks noChangeArrowheads="1"/>
          </p:cNvSpPr>
          <p:nvPr/>
        </p:nvSpPr>
        <p:spPr bwMode="auto">
          <a:xfrm>
            <a:off x="5791200" y="3886200"/>
            <a:ext cx="1600200" cy="158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r>
              <a:rPr lang="en-US" sz="2800">
                <a:solidFill>
                  <a:srgbClr val="0F9D39"/>
                </a:solidFill>
                <a:latin typeface="Palatino" pitchFamily="-102" charset="0"/>
              </a:rPr>
              <a:t>Exterior</a:t>
            </a:r>
          </a:p>
        </p:txBody>
      </p:sp>
      <p:sp>
        <p:nvSpPr>
          <p:cNvPr id="25604" name="Text Box 4"/>
          <p:cNvSpPr txBox="1">
            <a:spLocks noChangeArrowheads="1"/>
          </p:cNvSpPr>
          <p:nvPr/>
        </p:nvSpPr>
        <p:spPr bwMode="auto">
          <a:xfrm>
            <a:off x="3810000" y="2286000"/>
            <a:ext cx="1600200" cy="762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r>
              <a:rPr lang="en-US" sz="2800">
                <a:solidFill>
                  <a:schemeClr val="bg2"/>
                </a:solidFill>
                <a:latin typeface="Palatino" pitchFamily="-102" charset="0"/>
              </a:rPr>
              <a:t>Interior</a:t>
            </a:r>
            <a:endParaRPr lang="en-US">
              <a:latin typeface="Palatino" pitchFamily="-102" charset="0"/>
            </a:endParaRPr>
          </a:p>
        </p:txBody>
      </p:sp>
      <p:sp>
        <p:nvSpPr>
          <p:cNvPr id="25605" name="Text Box 5"/>
          <p:cNvSpPr txBox="1">
            <a:spLocks noChangeArrowheads="1"/>
          </p:cNvSpPr>
          <p:nvPr/>
        </p:nvSpPr>
        <p:spPr bwMode="auto">
          <a:xfrm>
            <a:off x="6172200" y="3200400"/>
            <a:ext cx="1627188" cy="9207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>
              <a:spcBef>
                <a:spcPct val="50000"/>
              </a:spcBef>
            </a:pPr>
            <a:r>
              <a:rPr lang="en-US" sz="1200">
                <a:solidFill>
                  <a:srgbClr val="0033CC"/>
                </a:solidFill>
                <a:latin typeface="Palatino" pitchFamily="-102" charset="0"/>
              </a:rPr>
              <a:t>World Line of typical   infalling particle</a:t>
            </a:r>
            <a:endParaRPr lang="en-US" sz="1600">
              <a:solidFill>
                <a:srgbClr val="0033CC"/>
              </a:solidFill>
              <a:latin typeface="Palatino" pitchFamily="-102" charset="0"/>
            </a:endParaRPr>
          </a:p>
        </p:txBody>
      </p:sp>
      <p:sp>
        <p:nvSpPr>
          <p:cNvPr id="138246" name="Text Box 6"/>
          <p:cNvSpPr txBox="1">
            <a:spLocks noChangeArrowheads="1"/>
          </p:cNvSpPr>
          <p:nvPr/>
        </p:nvSpPr>
        <p:spPr bwMode="auto">
          <a:xfrm>
            <a:off x="609600" y="304800"/>
            <a:ext cx="8058150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" pitchFamily="-102" charset="0"/>
              </a:rPr>
              <a:t>Schwarzschild Maximal Analytic Extension</a:t>
            </a:r>
          </a:p>
          <a:p>
            <a:r>
              <a:rPr lang="en-US" sz="240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" pitchFamily="-102" charset="0"/>
              </a:rPr>
              <a:t>	    Carter-Penrose Conformal Diagram</a:t>
            </a:r>
            <a:endParaRPr lang="en-US">
              <a:latin typeface="Palatino" pitchFamily="-102" charset="0"/>
            </a:endParaRPr>
          </a:p>
        </p:txBody>
      </p:sp>
      <p:sp>
        <p:nvSpPr>
          <p:cNvPr id="138247" name="Text Box 7"/>
          <p:cNvSpPr txBox="1">
            <a:spLocks noChangeArrowheads="1"/>
          </p:cNvSpPr>
          <p:nvPr/>
        </p:nvSpPr>
        <p:spPr bwMode="auto">
          <a:xfrm rot="18600000">
            <a:off x="5202238" y="3009900"/>
            <a:ext cx="493712" cy="158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</a:bodyPr>
          <a:lstStyle/>
          <a:p>
            <a:r>
              <a:rPr lang="en-US" sz="1800">
                <a:solidFill>
                  <a:schemeClr val="bg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Palatino" pitchFamily="-102" charset="0"/>
              </a:rPr>
              <a:t>T=X</a:t>
            </a:r>
            <a:endParaRPr lang="en-US">
              <a:latin typeface="Palatino" pitchFamily="-102" charset="0"/>
            </a:endParaRPr>
          </a:p>
        </p:txBody>
      </p:sp>
      <p:sp>
        <p:nvSpPr>
          <p:cNvPr id="138248" name="Text Box 8"/>
          <p:cNvSpPr txBox="1">
            <a:spLocks noChangeArrowheads="1"/>
          </p:cNvSpPr>
          <p:nvPr/>
        </p:nvSpPr>
        <p:spPr bwMode="auto">
          <a:xfrm rot="3000000">
            <a:off x="5279232" y="4542631"/>
            <a:ext cx="493712" cy="8572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</a:bodyPr>
          <a:lstStyle/>
          <a:p>
            <a:r>
              <a:rPr lang="en-US" sz="1800">
                <a:solidFill>
                  <a:schemeClr val="bg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Palatino" pitchFamily="-102" charset="0"/>
              </a:rPr>
              <a:t>T= -X</a:t>
            </a:r>
            <a:endParaRPr lang="en-US">
              <a:latin typeface="Palatino" pitchFamily="-10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7" name="Rectangle 3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457200" y="152400"/>
            <a:ext cx="8458200" cy="685800"/>
          </a:xfrm>
        </p:spPr>
        <p:txBody>
          <a:bodyPr/>
          <a:lstStyle/>
          <a:p>
            <a:pPr eaLnBrk="1" hangingPunct="1"/>
            <a:r>
              <a:rPr lang="en-US" sz="3200">
                <a:solidFill>
                  <a:schemeClr val="hlink"/>
                </a:solidFill>
                <a:ea typeface="ＭＳ Ｐゴシック" pitchFamily="-102" charset="-128"/>
                <a:cs typeface="ＭＳ Ｐゴシック" pitchFamily="-102" charset="-128"/>
              </a:rPr>
              <a:t>Mathematical Black Hole Interiors </a:t>
            </a:r>
            <a:endParaRPr lang="en-US">
              <a:ea typeface="ＭＳ Ｐゴシック" pitchFamily="-102" charset="-128"/>
              <a:cs typeface="ＭＳ Ｐゴシック" pitchFamily="-102" charset="-128"/>
            </a:endParaRPr>
          </a:p>
        </p:txBody>
      </p:sp>
      <p:sp>
        <p:nvSpPr>
          <p:cNvPr id="27651" name="Text Box 4"/>
          <p:cNvSpPr txBox="1">
            <a:spLocks noChangeArrowheads="1"/>
          </p:cNvSpPr>
          <p:nvPr/>
        </p:nvSpPr>
        <p:spPr bwMode="auto">
          <a:xfrm>
            <a:off x="990600" y="1600200"/>
            <a:ext cx="62484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buClr>
                <a:srgbClr val="CC0000"/>
              </a:buClr>
              <a:buSzPct val="70000"/>
              <a:buFont typeface="Times" pitchFamily="-102" charset="0"/>
              <a:buChar char="•"/>
            </a:pPr>
            <a:endParaRPr lang="en-US">
              <a:latin typeface="Palatino" pitchFamily="-102" charset="0"/>
            </a:endParaRPr>
          </a:p>
        </p:txBody>
      </p:sp>
      <p:sp>
        <p:nvSpPr>
          <p:cNvPr id="139270" name="Rectangle 6"/>
          <p:cNvSpPr>
            <a:spLocks noChangeArrowheads="1"/>
          </p:cNvSpPr>
          <p:nvPr/>
        </p:nvSpPr>
        <p:spPr bwMode="auto">
          <a:xfrm>
            <a:off x="152400" y="1447800"/>
            <a:ext cx="8839200" cy="51398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Aft>
                <a:spcPts val="600"/>
              </a:spcAft>
              <a:buClr>
                <a:srgbClr val="FF3300"/>
              </a:buClr>
              <a:buSzPct val="70000"/>
            </a:pPr>
            <a:r>
              <a:rPr lang="en-US" sz="2400" dirty="0" smtClean="0">
                <a:solidFill>
                  <a:schemeClr val="tx1">
                    <a:lumMod val="95000"/>
                  </a:schemeClr>
                </a:solidFill>
                <a:latin typeface="Palatino" pitchFamily="-102" charset="0"/>
              </a:rPr>
              <a:t>What</a:t>
            </a:r>
            <a:r>
              <a:rPr lang="en-US" sz="2400" i="1" dirty="0" smtClean="0">
                <a:solidFill>
                  <a:schemeClr val="hlink"/>
                </a:solidFill>
                <a:latin typeface="Palatino" pitchFamily="-102" charset="0"/>
              </a:rPr>
              <a:t> really</a:t>
            </a:r>
            <a:r>
              <a:rPr lang="en-US" sz="2400" dirty="0" smtClean="0">
                <a:solidFill>
                  <a:schemeClr val="folHlink"/>
                </a:solidFill>
                <a:latin typeface="Palatino" pitchFamily="-102" charset="0"/>
              </a:rPr>
              <a:t> </a:t>
            </a:r>
            <a:r>
              <a:rPr lang="en-US" sz="2400" dirty="0">
                <a:solidFill>
                  <a:schemeClr val="folHlink"/>
                </a:solidFill>
                <a:latin typeface="Palatino" pitchFamily="-102" charset="0"/>
              </a:rPr>
              <a:t>happens when one reaches the Event Horizon and inside it?</a:t>
            </a:r>
          </a:p>
          <a:p>
            <a:pPr algn="ctr">
              <a:spcAft>
                <a:spcPts val="600"/>
              </a:spcAft>
              <a:buClr>
                <a:srgbClr val="FF3300"/>
              </a:buClr>
              <a:buSzPct val="70000"/>
            </a:pPr>
            <a:endParaRPr lang="en-US" sz="2400" dirty="0">
              <a:solidFill>
                <a:schemeClr val="folHlink"/>
              </a:solidFill>
              <a:latin typeface="Palatino" pitchFamily="-102" charset="0"/>
            </a:endParaRPr>
          </a:p>
          <a:p>
            <a:pPr>
              <a:spcAft>
                <a:spcPts val="600"/>
              </a:spcAft>
              <a:buClr>
                <a:srgbClr val="FF3300"/>
              </a:buClr>
              <a:buSzPct val="70000"/>
            </a:pPr>
            <a:r>
              <a:rPr lang="en-US" sz="2000" i="1" dirty="0">
                <a:solidFill>
                  <a:srgbClr val="8BEAFD"/>
                </a:solidFill>
                <a:latin typeface="Arial" pitchFamily="-102" charset="0"/>
              </a:rPr>
              <a:t>“There arises the question whether it is possible </a:t>
            </a:r>
          </a:p>
          <a:p>
            <a:pPr>
              <a:spcAft>
                <a:spcPts val="600"/>
              </a:spcAft>
              <a:buClr>
                <a:srgbClr val="FF3300"/>
              </a:buClr>
              <a:buSzPct val="70000"/>
            </a:pPr>
            <a:r>
              <a:rPr lang="en-US" sz="2000" i="1" dirty="0">
                <a:solidFill>
                  <a:srgbClr val="8BEAFD"/>
                </a:solidFill>
                <a:latin typeface="Arial" pitchFamily="-102" charset="0"/>
              </a:rPr>
              <a:t>to build up a field containing such singularities </a:t>
            </a:r>
          </a:p>
          <a:p>
            <a:pPr>
              <a:spcAft>
                <a:spcPts val="600"/>
              </a:spcAft>
              <a:buClr>
                <a:srgbClr val="FF3300"/>
              </a:buClr>
              <a:buSzPct val="70000"/>
            </a:pPr>
            <a:r>
              <a:rPr lang="en-US" sz="2000" i="1" dirty="0">
                <a:solidFill>
                  <a:srgbClr val="8BEAFD"/>
                </a:solidFill>
                <a:latin typeface="Arial" pitchFamily="-102" charset="0"/>
              </a:rPr>
              <a:t>with the help of actual gravitating masses, or </a:t>
            </a:r>
          </a:p>
          <a:p>
            <a:pPr>
              <a:spcAft>
                <a:spcPts val="600"/>
              </a:spcAft>
              <a:buClr>
                <a:srgbClr val="FF3300"/>
              </a:buClr>
              <a:buSzPct val="70000"/>
            </a:pPr>
            <a:r>
              <a:rPr lang="en-US" sz="2000" i="1" dirty="0">
                <a:solidFill>
                  <a:srgbClr val="8BEAFD"/>
                </a:solidFill>
                <a:latin typeface="Arial" pitchFamily="-102" charset="0"/>
              </a:rPr>
              <a:t>whether such regions with vanishing g</a:t>
            </a:r>
            <a:r>
              <a:rPr lang="en-US" sz="2000" i="1" baseline="-25000" dirty="0">
                <a:solidFill>
                  <a:srgbClr val="8BEAFD"/>
                </a:solidFill>
                <a:latin typeface="Arial" pitchFamily="-102" charset="0"/>
              </a:rPr>
              <a:t>44  </a:t>
            </a:r>
            <a:r>
              <a:rPr lang="en-US" sz="2000" i="1" dirty="0">
                <a:solidFill>
                  <a:srgbClr val="8BEAFD"/>
                </a:solidFill>
                <a:latin typeface="Arial" pitchFamily="-102" charset="0"/>
              </a:rPr>
              <a:t>do not </a:t>
            </a:r>
          </a:p>
          <a:p>
            <a:pPr>
              <a:spcAft>
                <a:spcPts val="600"/>
              </a:spcAft>
              <a:buClr>
                <a:srgbClr val="FF3300"/>
              </a:buClr>
              <a:buSzPct val="70000"/>
            </a:pPr>
            <a:r>
              <a:rPr lang="en-US" sz="2000" i="1" dirty="0">
                <a:solidFill>
                  <a:srgbClr val="8BEAFD"/>
                </a:solidFill>
                <a:latin typeface="Arial" pitchFamily="-102" charset="0"/>
              </a:rPr>
              <a:t>exist in cases which have physical reality.”</a:t>
            </a:r>
            <a:r>
              <a:rPr lang="en-US" sz="2000" i="1" dirty="0">
                <a:solidFill>
                  <a:srgbClr val="CC0000"/>
                </a:solidFill>
                <a:latin typeface="Arial" pitchFamily="-102" charset="0"/>
              </a:rPr>
              <a:t> </a:t>
            </a:r>
          </a:p>
          <a:p>
            <a:pPr>
              <a:spcAft>
                <a:spcPts val="600"/>
              </a:spcAft>
              <a:buClr>
                <a:srgbClr val="FF3300"/>
              </a:buClr>
              <a:buSzPct val="70000"/>
            </a:pPr>
            <a:r>
              <a:rPr lang="en-US" sz="2000" i="1" dirty="0">
                <a:solidFill>
                  <a:srgbClr val="CC0000"/>
                </a:solidFill>
                <a:latin typeface="Arial" pitchFamily="-102" charset="0"/>
              </a:rPr>
              <a:t>	</a:t>
            </a:r>
            <a:r>
              <a:rPr lang="en-US" sz="2000" i="1" dirty="0">
                <a:solidFill>
                  <a:schemeClr val="hlink"/>
                </a:solidFill>
                <a:latin typeface="Arial" pitchFamily="-102" charset="0"/>
              </a:rPr>
              <a:t>--- A. Einstein (1939)</a:t>
            </a:r>
            <a:endParaRPr lang="en-US" sz="2000" i="1" dirty="0" smtClean="0">
              <a:solidFill>
                <a:srgbClr val="CC0000"/>
              </a:solidFill>
              <a:latin typeface="Arial" pitchFamily="-102" charset="0"/>
            </a:endParaRPr>
          </a:p>
          <a:p>
            <a:pPr>
              <a:spcAft>
                <a:spcPts val="600"/>
              </a:spcAft>
              <a:buClr>
                <a:srgbClr val="FF3300"/>
              </a:buClr>
              <a:buSzPct val="70000"/>
            </a:pPr>
            <a:r>
              <a:rPr lang="en-US" sz="2000" i="1" dirty="0" smtClean="0">
                <a:latin typeface="Arial" pitchFamily="-102" charset="0"/>
              </a:rPr>
              <a:t>       (Same year as Oppenheimer-Snyder)</a:t>
            </a:r>
          </a:p>
          <a:p>
            <a:pPr>
              <a:spcAft>
                <a:spcPts val="600"/>
              </a:spcAft>
              <a:buClr>
                <a:srgbClr val="FF3300"/>
              </a:buClr>
              <a:buSzPct val="70000"/>
            </a:pPr>
            <a:endParaRPr lang="en-US" sz="2000" b="1" i="1" dirty="0">
              <a:solidFill>
                <a:srgbClr val="CC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latino" pitchFamily="-102" charset="0"/>
            </a:endParaRPr>
          </a:p>
          <a:p>
            <a:pPr>
              <a:buClr>
                <a:srgbClr val="FF3300"/>
              </a:buClr>
              <a:buSzPct val="70000"/>
              <a:buFont typeface="Times" pitchFamily="-102" charset="0"/>
              <a:buChar char="•"/>
            </a:pPr>
            <a:r>
              <a:rPr lang="en-US" sz="2400" dirty="0">
                <a:solidFill>
                  <a:schemeClr val="folHlink"/>
                </a:solidFill>
                <a:latin typeface="Palatino" pitchFamily="-102" charset="0"/>
              </a:rPr>
              <a:t> </a:t>
            </a:r>
            <a:r>
              <a:rPr lang="en-US" sz="2200" dirty="0">
                <a:solidFill>
                  <a:schemeClr val="folHlink"/>
                </a:solidFill>
                <a:latin typeface="Palatino" pitchFamily="-102" charset="0"/>
              </a:rPr>
              <a:t>Schwarzschild soln. also has a true </a:t>
            </a:r>
            <a:r>
              <a:rPr lang="en-US" sz="2200" dirty="0" err="1">
                <a:solidFill>
                  <a:srgbClr val="FF3300"/>
                </a:solidFill>
                <a:latin typeface="Palatino" pitchFamily="-102" charset="0"/>
              </a:rPr>
              <a:t>spacetime</a:t>
            </a:r>
            <a:r>
              <a:rPr lang="en-US" sz="2200" dirty="0">
                <a:solidFill>
                  <a:srgbClr val="FF3300"/>
                </a:solidFill>
                <a:latin typeface="Palatino" pitchFamily="-102" charset="0"/>
              </a:rPr>
              <a:t> singularity</a:t>
            </a:r>
            <a:r>
              <a:rPr lang="en-US" sz="2200" dirty="0">
                <a:solidFill>
                  <a:schemeClr val="folHlink"/>
                </a:solidFill>
                <a:latin typeface="Palatino" pitchFamily="-102" charset="0"/>
              </a:rPr>
              <a:t> at </a:t>
            </a:r>
            <a:r>
              <a:rPr lang="en-US" sz="2200" dirty="0" err="1">
                <a:solidFill>
                  <a:schemeClr val="hlink"/>
                </a:solidFill>
                <a:latin typeface="Palatino" pitchFamily="-102" charset="0"/>
              </a:rPr>
              <a:t>r</a:t>
            </a:r>
            <a:r>
              <a:rPr lang="en-US" sz="2200" dirty="0">
                <a:solidFill>
                  <a:schemeClr val="hlink"/>
                </a:solidFill>
                <a:latin typeface="Palatino" pitchFamily="-102" charset="0"/>
              </a:rPr>
              <a:t>=0</a:t>
            </a:r>
            <a:endParaRPr lang="en-US" sz="2200" dirty="0">
              <a:solidFill>
                <a:schemeClr val="folHlink"/>
              </a:solidFill>
              <a:latin typeface="Palatino" pitchFamily="-102" charset="0"/>
            </a:endParaRPr>
          </a:p>
          <a:p>
            <a:pPr>
              <a:buClr>
                <a:srgbClr val="FF3300"/>
              </a:buClr>
              <a:buSzPct val="70000"/>
              <a:buFont typeface="Times" pitchFamily="-102" charset="0"/>
              <a:buNone/>
            </a:pPr>
            <a:r>
              <a:rPr lang="en-US" sz="2200" i="1" dirty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" pitchFamily="-102" charset="0"/>
              </a:rPr>
              <a:t>    	A Single </a:t>
            </a:r>
            <a:r>
              <a:rPr lang="en-US" sz="2200" i="1" dirty="0" err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" pitchFamily="-102" charset="0"/>
              </a:rPr>
              <a:t>Spacetime</a:t>
            </a:r>
            <a:r>
              <a:rPr lang="en-US" sz="2200" i="1" dirty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" pitchFamily="-102" charset="0"/>
              </a:rPr>
              <a:t> Point with the mass of a million suns</a:t>
            </a:r>
            <a:r>
              <a:rPr lang="en-US" sz="2200" i="1" dirty="0" smtClean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" pitchFamily="-102" charset="0"/>
              </a:rPr>
              <a:t>?</a:t>
            </a:r>
            <a:endParaRPr lang="en-US" sz="2400" dirty="0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latino" pitchFamily="-102" charset="0"/>
              <a:sym typeface="Symbol" pitchFamily="-102" charset="2"/>
            </a:endParaRPr>
          </a:p>
        </p:txBody>
      </p:sp>
      <p:pic>
        <p:nvPicPr>
          <p:cNvPr id="27653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91200" y="2514600"/>
            <a:ext cx="2727325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229600" cy="838200"/>
          </a:xfrm>
        </p:spPr>
        <p:txBody>
          <a:bodyPr/>
          <a:lstStyle/>
          <a:p>
            <a:r>
              <a:rPr lang="en-US" sz="3600" dirty="0" smtClean="0">
                <a:solidFill>
                  <a:schemeClr val="hlink"/>
                </a:solidFill>
              </a:rPr>
              <a:t>Rotating Black Holes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dirty="0" smtClean="0"/>
          </a:p>
        </p:txBody>
      </p:sp>
      <p:pic>
        <p:nvPicPr>
          <p:cNvPr id="9" name="Picture 8" descr="RoyKer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1" y="1981200"/>
            <a:ext cx="4572000" cy="3424586"/>
          </a:xfrm>
          <a:prstGeom prst="rect">
            <a:avLst/>
          </a:prstGeom>
        </p:spPr>
      </p:pic>
      <p:pic>
        <p:nvPicPr>
          <p:cNvPr id="12" name="Picture 11" descr="latex-image-1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1219200"/>
            <a:ext cx="8686800" cy="691616"/>
          </a:xfrm>
          <a:prstGeom prst="rect">
            <a:avLst/>
          </a:prstGeom>
          <a:ln w="19050" cmpd="sng">
            <a:solidFill>
              <a:schemeClr val="tx1"/>
            </a:solidFill>
          </a:ln>
        </p:spPr>
      </p:pic>
      <p:pic>
        <p:nvPicPr>
          <p:cNvPr id="13" name="Picture 12" descr="latex-image-1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5000" y="2286000"/>
            <a:ext cx="2376377" cy="1371600"/>
          </a:xfrm>
          <a:prstGeom prst="rect">
            <a:avLst/>
          </a:prstGeom>
        </p:spPr>
      </p:pic>
      <p:pic>
        <p:nvPicPr>
          <p:cNvPr id="14" name="Picture 13" descr="KerrBH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79109" y="3886200"/>
            <a:ext cx="3689663" cy="2743200"/>
          </a:xfrm>
          <a:prstGeom prst="rect">
            <a:avLst/>
          </a:prstGeom>
        </p:spPr>
      </p:pic>
      <p:pic>
        <p:nvPicPr>
          <p:cNvPr id="15" name="Picture 14" descr="RoyKerrnow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14600" y="4267200"/>
            <a:ext cx="2387600" cy="2387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enrose_kerr.pdf"/>
          <p:cNvPicPr>
            <a:picLocks noChangeAspect="1"/>
          </p:cNvPicPr>
          <p:nvPr/>
        </p:nvPicPr>
        <p:blipFill>
          <a:blip r:embed="rId2">
            <a:lum bright="100000"/>
            <a:alphaModFix/>
          </a:blip>
          <a:stretch>
            <a:fillRect/>
          </a:stretch>
        </p:blipFill>
        <p:spPr>
          <a:xfrm>
            <a:off x="228600" y="228600"/>
            <a:ext cx="3385250" cy="6451600"/>
          </a:xfrm>
          <a:prstGeom prst="rect">
            <a:avLst/>
          </a:prstGeom>
        </p:spPr>
      </p:pic>
      <p:pic>
        <p:nvPicPr>
          <p:cNvPr id="5" name="Picture 4" descr="kerr_waterfall_antiverse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3800" y="3555422"/>
            <a:ext cx="5276088" cy="299777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038600" y="457200"/>
            <a:ext cx="4572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>
                <a:solidFill>
                  <a:schemeClr val="hlink"/>
                </a:solidFill>
                <a:ea typeface="ＭＳ Ｐゴシック" pitchFamily="-102" charset="-128"/>
                <a:cs typeface="ＭＳ Ｐゴシック" pitchFamily="-102" charset="-128"/>
              </a:rPr>
              <a:t>Mathematical Kerr Black 	Hole Interiors 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114800" y="1524000"/>
            <a:ext cx="4544934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smtClean="0">
                <a:solidFill>
                  <a:schemeClr val="tx2"/>
                </a:solidFill>
              </a:rPr>
              <a:t>More singularities</a:t>
            </a:r>
          </a:p>
          <a:p>
            <a:pPr>
              <a:buFont typeface="Arial"/>
              <a:buChar char="•"/>
            </a:pP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smtClean="0">
                <a:solidFill>
                  <a:srgbClr val="8BEAFD"/>
                </a:solidFill>
              </a:rPr>
              <a:t>More universes!</a:t>
            </a:r>
          </a:p>
          <a:p>
            <a:pPr>
              <a:buFont typeface="Arial"/>
              <a:buChar char="•"/>
            </a:pP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smtClean="0">
                <a:solidFill>
                  <a:srgbClr val="CCFFCC"/>
                </a:solidFill>
              </a:rPr>
              <a:t>Closed </a:t>
            </a:r>
            <a:r>
              <a:rPr lang="en-US" sz="2400" dirty="0" err="1" smtClean="0">
                <a:solidFill>
                  <a:srgbClr val="CCFFCC"/>
                </a:solidFill>
              </a:rPr>
              <a:t>Timelike</a:t>
            </a:r>
            <a:r>
              <a:rPr lang="en-US" sz="2400" dirty="0" smtClean="0">
                <a:solidFill>
                  <a:srgbClr val="CCFFCC"/>
                </a:solidFill>
              </a:rPr>
              <a:t> Curves:</a:t>
            </a:r>
          </a:p>
          <a:p>
            <a:r>
              <a:rPr lang="en-US" sz="2400" dirty="0" smtClean="0">
                <a:solidFill>
                  <a:srgbClr val="CCFFCC"/>
                </a:solidFill>
              </a:rPr>
              <a:t>(say hello to your </a:t>
            </a:r>
            <a:r>
              <a:rPr lang="en-US" sz="2400" dirty="0" err="1" smtClean="0">
                <a:solidFill>
                  <a:srgbClr val="CCFFCC"/>
                </a:solidFill>
              </a:rPr>
              <a:t>greatgrandparents</a:t>
            </a:r>
            <a:r>
              <a:rPr lang="en-US" sz="2400" dirty="0" smtClean="0">
                <a:solidFill>
                  <a:srgbClr val="CCFFCC"/>
                </a:solidFill>
              </a:rPr>
              <a:t>)</a:t>
            </a:r>
          </a:p>
          <a:p>
            <a:r>
              <a:rPr lang="en-US" sz="2400" dirty="0" smtClean="0">
                <a:solidFill>
                  <a:srgbClr val="CCFFCC"/>
                </a:solidFill>
              </a:rPr>
              <a:t> 	</a:t>
            </a:r>
            <a:r>
              <a:rPr lang="en-US" sz="2400" dirty="0" smtClean="0">
                <a:solidFill>
                  <a:srgbClr val="FFFF00"/>
                </a:solidFill>
              </a:rPr>
              <a:t>More unphysical </a:t>
            </a:r>
            <a:endParaRPr lang="en-US" sz="24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7" name="Rectangle 3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533400" y="304800"/>
            <a:ext cx="7696200" cy="685800"/>
          </a:xfrm>
        </p:spPr>
        <p:txBody>
          <a:bodyPr/>
          <a:lstStyle/>
          <a:p>
            <a:r>
              <a:rPr lang="en-US" sz="3200" dirty="0" smtClean="0">
                <a:solidFill>
                  <a:schemeClr val="hlink"/>
                </a:solidFill>
              </a:rPr>
              <a:t>Irreducible Mass and First Law</a:t>
            </a:r>
            <a:endParaRPr lang="en-US" dirty="0"/>
          </a:p>
        </p:txBody>
      </p:sp>
      <p:sp>
        <p:nvSpPr>
          <p:cNvPr id="139268" name="Text Box 4"/>
          <p:cNvSpPr txBox="1">
            <a:spLocks noChangeArrowheads="1"/>
          </p:cNvSpPr>
          <p:nvPr/>
        </p:nvSpPr>
        <p:spPr bwMode="auto">
          <a:xfrm>
            <a:off x="990600" y="1600200"/>
            <a:ext cx="62484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buClr>
                <a:srgbClr val="CC0000"/>
              </a:buClr>
              <a:buSzPct val="70000"/>
              <a:buFont typeface="Times" pitchFamily="-102" charset="0"/>
              <a:buChar char="•"/>
            </a:pPr>
            <a:endParaRPr lang="en-US">
              <a:latin typeface="Palatino" pitchFamily="-102" charset="0"/>
            </a:endParaRPr>
          </a:p>
        </p:txBody>
      </p:sp>
      <p:sp>
        <p:nvSpPr>
          <p:cNvPr id="139270" name="Rectangle 6"/>
          <p:cNvSpPr>
            <a:spLocks noChangeArrowheads="1"/>
          </p:cNvSpPr>
          <p:nvPr/>
        </p:nvSpPr>
        <p:spPr bwMode="auto">
          <a:xfrm>
            <a:off x="228600" y="1018032"/>
            <a:ext cx="8915400" cy="56630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buClr>
                <a:srgbClr val="FF3300"/>
              </a:buClr>
              <a:buSzPct val="70000"/>
            </a:pPr>
            <a:endParaRPr lang="en-US" sz="2400" dirty="0" smtClean="0">
              <a:solidFill>
                <a:schemeClr val="folHlink"/>
              </a:solidFill>
              <a:latin typeface="Palatino" pitchFamily="-102" charset="0"/>
            </a:endParaRPr>
          </a:p>
          <a:p>
            <a:pPr>
              <a:buClr>
                <a:srgbClr val="FF3300"/>
              </a:buClr>
              <a:buSzPct val="70000"/>
              <a:buFont typeface="Arial"/>
              <a:buChar char="•"/>
            </a:pPr>
            <a:r>
              <a:rPr lang="en-US" sz="24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" pitchFamily="-102" charset="0"/>
              </a:rPr>
              <a:t> </a:t>
            </a:r>
            <a:r>
              <a:rPr lang="en-US" sz="2400" dirty="0" smtClean="0">
                <a:solidFill>
                  <a:srgbClr val="FF3300"/>
                </a:solidFill>
                <a:effectLst>
                  <a:outerShdw blurRad="50800" dist="38100" dir="2700000" algn="tl">
                    <a:srgbClr val="000000">
                      <a:alpha val="43000"/>
                    </a:srgbClr>
                  </a:outerShdw>
                </a:effectLst>
                <a:latin typeface="Palatino" pitchFamily="-102" charset="0"/>
              </a:rPr>
              <a:t>All</a:t>
            </a:r>
            <a:r>
              <a:rPr lang="en-US" sz="2400" dirty="0" smtClean="0">
                <a:solidFill>
                  <a:schemeClr val="folHlink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Palatino" pitchFamily="-102" charset="0"/>
              </a:rPr>
              <a:t> </a:t>
            </a:r>
            <a:r>
              <a:rPr lang="en-US" sz="2400" dirty="0">
                <a:solidFill>
                  <a:schemeClr val="folHlink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Palatino" pitchFamily="-102" charset="0"/>
              </a:rPr>
              <a:t>Gen. Rel. Black Holes specified by</a:t>
            </a:r>
            <a:r>
              <a:rPr lang="en-US" sz="2400" dirty="0" smtClean="0">
                <a:solidFill>
                  <a:schemeClr val="folHlink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Palatino" pitchFamily="-102" charset="0"/>
              </a:rPr>
              <a:t> their mass, angular</a:t>
            </a:r>
          </a:p>
          <a:p>
            <a:pPr>
              <a:spcAft>
                <a:spcPts val="2400"/>
              </a:spcAft>
              <a:buClr>
                <a:srgbClr val="FF3300"/>
              </a:buClr>
              <a:buSzPct val="70000"/>
            </a:pPr>
            <a:r>
              <a:rPr lang="en-US" sz="2400" dirty="0" smtClean="0">
                <a:solidFill>
                  <a:schemeClr val="folHlink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Palatino" pitchFamily="-102" charset="0"/>
              </a:rPr>
              <a:t>       momentum and electric charge: </a:t>
            </a:r>
            <a:r>
              <a:rPr lang="en-US" sz="2400" dirty="0" smtClean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" pitchFamily="-102" charset="0"/>
              </a:rPr>
              <a:t>M</a:t>
            </a:r>
            <a:r>
              <a:rPr lang="en-US" sz="2400" dirty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" pitchFamily="-102" charset="0"/>
              </a:rPr>
              <a:t>, J, Q </a:t>
            </a:r>
            <a:r>
              <a:rPr lang="en-US" sz="2400" dirty="0" smtClean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" pitchFamily="-102" charset="0"/>
              </a:rPr>
              <a:t> </a:t>
            </a:r>
          </a:p>
          <a:p>
            <a:pPr>
              <a:buClr>
                <a:srgbClr val="FF3300"/>
              </a:buClr>
              <a:buSzPct val="70000"/>
              <a:buFont typeface="Arial"/>
              <a:buChar char="•"/>
            </a:pPr>
            <a:r>
              <a:rPr lang="en-US" sz="2400" dirty="0" smtClean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" pitchFamily="-102" charset="0"/>
              </a:rPr>
              <a:t> </a:t>
            </a:r>
            <a:r>
              <a:rPr lang="en-US" sz="24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Palatino" pitchFamily="-102" charset="0"/>
              </a:rPr>
              <a:t>Rotating </a:t>
            </a:r>
            <a:r>
              <a:rPr lang="en-US" sz="2400" dirty="0" smtClean="0">
                <a:solidFill>
                  <a:srgbClr val="8BEAF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" pitchFamily="-102" charset="0"/>
              </a:rPr>
              <a:t>Kerr</a:t>
            </a:r>
            <a:r>
              <a:rPr lang="en-US" sz="24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Palatino" pitchFamily="-102" charset="0"/>
              </a:rPr>
              <a:t> </a:t>
            </a:r>
            <a:r>
              <a:rPr lang="en-US" sz="2400" u="sng" dirty="0" smtClean="0">
                <a:solidFill>
                  <a:srgbClr val="8BEAF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" pitchFamily="-102" charset="0"/>
              </a:rPr>
              <a:t>Black Holes </a:t>
            </a:r>
            <a:r>
              <a:rPr lang="en-US" sz="24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Palatino" pitchFamily="-102" charset="0"/>
              </a:rPr>
              <a:t>have all higher </a:t>
            </a:r>
            <a:r>
              <a:rPr lang="en-US" sz="2400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Palatino" pitchFamily="-102" charset="0"/>
              </a:rPr>
              <a:t>multipoles</a:t>
            </a:r>
            <a:endParaRPr lang="en-US" sz="2400" dirty="0" smtClean="0">
              <a:effectLst>
                <a:outerShdw blurRad="38100" dist="38100" dir="2700000" algn="tl">
                  <a:srgbClr val="000000"/>
                </a:outerShdw>
              </a:effectLst>
              <a:latin typeface="Palatino" pitchFamily="-102" charset="0"/>
            </a:endParaRPr>
          </a:p>
          <a:p>
            <a:pPr>
              <a:buClr>
                <a:srgbClr val="FF3300"/>
              </a:buClr>
              <a:buSzPct val="70000"/>
            </a:pPr>
            <a:r>
              <a:rPr lang="en-US" sz="24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Palatino" pitchFamily="-102" charset="0"/>
              </a:rPr>
              <a:t>       </a:t>
            </a:r>
            <a:r>
              <a:rPr lang="en-US" sz="2400" b="1" i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" pitchFamily="-102" charset="0"/>
              </a:rPr>
              <a:t>determined completely </a:t>
            </a:r>
            <a:r>
              <a:rPr lang="en-US" sz="24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Palatino" pitchFamily="-102" charset="0"/>
              </a:rPr>
              <a:t>by </a:t>
            </a:r>
            <a:r>
              <a:rPr lang="en-US" sz="2400" dirty="0" smtClean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" pitchFamily="-102" charset="0"/>
              </a:rPr>
              <a:t>M, J </a:t>
            </a:r>
            <a:r>
              <a:rPr lang="en-US" sz="2400" dirty="0" smtClean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" pitchFamily="-102" charset="0"/>
              </a:rPr>
              <a:t>(</a:t>
            </a:r>
            <a:r>
              <a:rPr lang="en-US" sz="24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" pitchFamily="-102" charset="0"/>
              </a:rPr>
              <a:t>no “hair”)</a:t>
            </a:r>
            <a:endParaRPr lang="en-US" sz="2400" dirty="0">
              <a:solidFill>
                <a:schemeClr val="folHlink"/>
              </a:solidFill>
              <a:latin typeface="Palatino" pitchFamily="-102" charset="0"/>
            </a:endParaRPr>
          </a:p>
          <a:p>
            <a:pPr>
              <a:buClr>
                <a:srgbClr val="FF3300"/>
              </a:buClr>
              <a:buSzPct val="70000"/>
              <a:buFont typeface="Times" pitchFamily="-102" charset="0"/>
              <a:buNone/>
            </a:pPr>
            <a:endParaRPr lang="en-US" sz="2400" dirty="0" smtClean="0">
              <a:solidFill>
                <a:schemeClr val="folHlink"/>
              </a:solidFill>
              <a:latin typeface="Palatino" pitchFamily="-102" charset="0"/>
            </a:endParaRPr>
          </a:p>
          <a:p>
            <a:pPr>
              <a:buClr>
                <a:srgbClr val="FF3300"/>
              </a:buClr>
              <a:buSzPct val="70000"/>
              <a:buFont typeface="Arial"/>
              <a:buChar char="•"/>
            </a:pPr>
            <a:r>
              <a:rPr lang="en-US" sz="2400" dirty="0">
                <a:solidFill>
                  <a:schemeClr val="folHlink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Palatino" pitchFamily="-102" charset="0"/>
              </a:rPr>
              <a:t> </a:t>
            </a:r>
            <a:r>
              <a:rPr lang="en-US" sz="2400" dirty="0" smtClean="0">
                <a:solidFill>
                  <a:schemeClr val="folHlink"/>
                </a:solidFill>
                <a:latin typeface="Palatino" pitchFamily="-102" charset="0"/>
              </a:rPr>
              <a:t>Irreducible </a:t>
            </a:r>
            <a:r>
              <a:rPr lang="en-US" sz="2400" dirty="0">
                <a:solidFill>
                  <a:schemeClr val="folHlink"/>
                </a:solidFill>
                <a:latin typeface="Palatino" pitchFamily="-102" charset="0"/>
              </a:rPr>
              <a:t>Mass </a:t>
            </a:r>
            <a:r>
              <a:rPr lang="en-US" sz="2400" dirty="0" err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" pitchFamily="-102" charset="0"/>
              </a:rPr>
              <a:t>M</a:t>
            </a:r>
            <a:r>
              <a:rPr lang="en-US" sz="2400" baseline="-25000" dirty="0" err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" pitchFamily="-102" charset="0"/>
              </a:rPr>
              <a:t>irr</a:t>
            </a:r>
            <a:r>
              <a:rPr lang="en-US" sz="2400" baseline="-25000" dirty="0">
                <a:solidFill>
                  <a:schemeClr val="folHlink"/>
                </a:solidFill>
                <a:latin typeface="Palatino" pitchFamily="-102" charset="0"/>
              </a:rPr>
              <a:t> </a:t>
            </a:r>
            <a:r>
              <a:rPr lang="en-US" sz="2400" b="1" i="1" dirty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" pitchFamily="-102" charset="0"/>
              </a:rPr>
              <a:t>increases </a:t>
            </a:r>
            <a:r>
              <a:rPr lang="en-US" sz="2400" b="1" i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" pitchFamily="-102" charset="0"/>
              </a:rPr>
              <a:t>monotonically classically </a:t>
            </a:r>
          </a:p>
          <a:p>
            <a:pPr>
              <a:buClr>
                <a:srgbClr val="FF3300"/>
              </a:buClr>
              <a:buSzPct val="70000"/>
            </a:pPr>
            <a:r>
              <a:rPr lang="en-US" sz="20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" pitchFamily="-102" charset="0"/>
              </a:rPr>
              <a:t>(</a:t>
            </a:r>
            <a:r>
              <a:rPr lang="en-US" sz="20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" pitchFamily="-102" charset="0"/>
              </a:rPr>
              <a:t>Christodoulou, </a:t>
            </a:r>
            <a:r>
              <a:rPr lang="en-US" sz="20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" pitchFamily="-102" charset="0"/>
              </a:rPr>
              <a:t>1972)</a:t>
            </a:r>
            <a:r>
              <a:rPr lang="en-US" sz="2400" dirty="0">
                <a:solidFill>
                  <a:schemeClr val="folHlink"/>
                </a:solidFill>
                <a:latin typeface="Palatino" pitchFamily="-102" charset="0"/>
              </a:rPr>
              <a:t> </a:t>
            </a:r>
            <a:r>
              <a:rPr lang="en-US" sz="2400" dirty="0" smtClean="0">
                <a:solidFill>
                  <a:schemeClr val="folHlink"/>
                </a:solidFill>
                <a:latin typeface="Palatino" pitchFamily="-102" charset="0"/>
              </a:rPr>
              <a:t>         </a:t>
            </a:r>
            <a:r>
              <a:rPr lang="en-US" sz="2000" dirty="0" smtClean="0">
                <a:solidFill>
                  <a:srgbClr val="FFD10B"/>
                </a:solidFill>
                <a:effectLst>
                  <a:outerShdw blurRad="50800" dist="63500" dir="2700000" algn="tl">
                    <a:srgbClr val="000000">
                      <a:alpha val="43000"/>
                    </a:srgbClr>
                  </a:outerShdw>
                </a:effectLst>
                <a:latin typeface="Palatino" pitchFamily="-102" charset="0"/>
              </a:rPr>
              <a:t>M</a:t>
            </a:r>
            <a:r>
              <a:rPr lang="en-US" sz="2000" baseline="30000" dirty="0" smtClean="0">
                <a:solidFill>
                  <a:srgbClr val="FFD10B"/>
                </a:solidFill>
                <a:effectLst>
                  <a:outerShdw blurRad="50800" dist="63500" dir="2700000" algn="tl">
                    <a:srgbClr val="000000">
                      <a:alpha val="43000"/>
                    </a:srgbClr>
                  </a:outerShdw>
                </a:effectLst>
                <a:latin typeface="Palatino" pitchFamily="-102" charset="0"/>
              </a:rPr>
              <a:t>2 </a:t>
            </a:r>
            <a:r>
              <a:rPr lang="en-US" sz="2000" dirty="0">
                <a:solidFill>
                  <a:srgbClr val="FFD10B"/>
                </a:solidFill>
                <a:effectLst>
                  <a:outerShdw blurRad="50800" dist="63500" dir="2700000" algn="tl">
                    <a:srgbClr val="000000">
                      <a:alpha val="43000"/>
                    </a:srgbClr>
                  </a:outerShdw>
                </a:effectLst>
                <a:latin typeface="Palatino" pitchFamily="-102" charset="0"/>
              </a:rPr>
              <a:t>= (</a:t>
            </a:r>
            <a:r>
              <a:rPr lang="en-US" sz="2000" dirty="0" err="1">
                <a:solidFill>
                  <a:srgbClr val="FFD10B"/>
                </a:solidFill>
                <a:effectLst>
                  <a:outerShdw blurRad="50800" dist="63500" dir="2700000" algn="tl">
                    <a:srgbClr val="000000">
                      <a:alpha val="43000"/>
                    </a:srgbClr>
                  </a:outerShdw>
                </a:effectLst>
                <a:latin typeface="Palatino" pitchFamily="-102" charset="0"/>
              </a:rPr>
              <a:t>M</a:t>
            </a:r>
            <a:r>
              <a:rPr lang="en-US" sz="2000" baseline="-25000" dirty="0" err="1">
                <a:solidFill>
                  <a:srgbClr val="FFD10B"/>
                </a:solidFill>
                <a:effectLst>
                  <a:outerShdw blurRad="50800" dist="63500" dir="2700000" algn="tl">
                    <a:srgbClr val="000000">
                      <a:alpha val="43000"/>
                    </a:srgbClr>
                  </a:outerShdw>
                </a:effectLst>
                <a:latin typeface="Palatino" pitchFamily="-102" charset="0"/>
              </a:rPr>
              <a:t>irr</a:t>
            </a:r>
            <a:r>
              <a:rPr lang="en-US" sz="2000" baseline="30000" dirty="0">
                <a:solidFill>
                  <a:srgbClr val="FFD10B"/>
                </a:solidFill>
                <a:effectLst>
                  <a:outerShdw blurRad="50800" dist="63500" dir="2700000" algn="tl">
                    <a:srgbClr val="000000">
                      <a:alpha val="43000"/>
                    </a:srgbClr>
                  </a:outerShdw>
                </a:effectLst>
                <a:latin typeface="Palatino" pitchFamily="-102" charset="0"/>
              </a:rPr>
              <a:t>  </a:t>
            </a:r>
            <a:r>
              <a:rPr lang="en-US" sz="2000" dirty="0">
                <a:solidFill>
                  <a:srgbClr val="FFD10B"/>
                </a:solidFill>
                <a:effectLst>
                  <a:outerShdw blurRad="50800" dist="63500" dir="2700000" algn="tl">
                    <a:srgbClr val="000000">
                      <a:alpha val="43000"/>
                    </a:srgbClr>
                  </a:outerShdw>
                </a:effectLst>
                <a:latin typeface="Palatino" pitchFamily="-102" charset="0"/>
              </a:rPr>
              <a:t>+ Q/4M</a:t>
            </a:r>
            <a:r>
              <a:rPr lang="en-US" sz="2000" baseline="-25000" dirty="0">
                <a:solidFill>
                  <a:srgbClr val="FFD10B"/>
                </a:solidFill>
                <a:effectLst>
                  <a:outerShdw blurRad="50800" dist="63500" dir="2700000" algn="tl">
                    <a:srgbClr val="000000">
                      <a:alpha val="43000"/>
                    </a:srgbClr>
                  </a:outerShdw>
                </a:effectLst>
                <a:latin typeface="Palatino" pitchFamily="-102" charset="0"/>
              </a:rPr>
              <a:t>irr</a:t>
            </a:r>
            <a:r>
              <a:rPr lang="en-US" sz="2000" dirty="0">
                <a:solidFill>
                  <a:srgbClr val="FFD10B"/>
                </a:solidFill>
                <a:effectLst>
                  <a:outerShdw blurRad="50800" dist="63500" dir="2700000" algn="tl">
                    <a:srgbClr val="000000">
                      <a:alpha val="43000"/>
                    </a:srgbClr>
                  </a:outerShdw>
                </a:effectLst>
                <a:latin typeface="Palatino" pitchFamily="-102" charset="0"/>
              </a:rPr>
              <a:t>)</a:t>
            </a:r>
            <a:r>
              <a:rPr lang="en-US" sz="2000" baseline="30000" dirty="0">
                <a:solidFill>
                  <a:srgbClr val="FFD10B"/>
                </a:solidFill>
                <a:effectLst>
                  <a:outerShdw blurRad="50800" dist="63500" dir="2700000" algn="tl">
                    <a:srgbClr val="000000">
                      <a:alpha val="43000"/>
                    </a:srgbClr>
                  </a:outerShdw>
                </a:effectLst>
                <a:latin typeface="Palatino" pitchFamily="-102" charset="0"/>
              </a:rPr>
              <a:t>2 </a:t>
            </a:r>
            <a:r>
              <a:rPr lang="en-US" sz="2000" dirty="0">
                <a:solidFill>
                  <a:srgbClr val="FFD10B"/>
                </a:solidFill>
                <a:effectLst>
                  <a:outerShdw blurRad="50800" dist="63500" dir="2700000" algn="tl">
                    <a:srgbClr val="000000">
                      <a:alpha val="43000"/>
                    </a:srgbClr>
                  </a:outerShdw>
                </a:effectLst>
                <a:latin typeface="Palatino" pitchFamily="-102" charset="0"/>
              </a:rPr>
              <a:t> + J</a:t>
            </a:r>
            <a:r>
              <a:rPr lang="en-US" sz="2000" baseline="30000" dirty="0">
                <a:solidFill>
                  <a:srgbClr val="FFD10B"/>
                </a:solidFill>
                <a:effectLst>
                  <a:outerShdw blurRad="50800" dist="63500" dir="2700000" algn="tl">
                    <a:srgbClr val="000000">
                      <a:alpha val="43000"/>
                    </a:srgbClr>
                  </a:outerShdw>
                </a:effectLst>
                <a:latin typeface="Palatino" pitchFamily="-102" charset="0"/>
              </a:rPr>
              <a:t>2</a:t>
            </a:r>
            <a:r>
              <a:rPr lang="en-US" sz="2000" dirty="0">
                <a:solidFill>
                  <a:srgbClr val="FFD10B"/>
                </a:solidFill>
                <a:effectLst>
                  <a:outerShdw blurRad="50800" dist="63500" dir="2700000" algn="tl">
                    <a:srgbClr val="000000">
                      <a:alpha val="43000"/>
                    </a:srgbClr>
                  </a:outerShdw>
                </a:effectLst>
                <a:latin typeface="Palatino" pitchFamily="-102" charset="0"/>
              </a:rPr>
              <a:t>/4M</a:t>
            </a:r>
            <a:r>
              <a:rPr lang="en-US" sz="2000" baseline="-25000" dirty="0">
                <a:solidFill>
                  <a:srgbClr val="FFD10B"/>
                </a:solidFill>
                <a:effectLst>
                  <a:outerShdw blurRad="50800" dist="63500" dir="2700000" algn="tl">
                    <a:srgbClr val="000000">
                      <a:alpha val="43000"/>
                    </a:srgbClr>
                  </a:outerShdw>
                </a:effectLst>
                <a:latin typeface="Palatino" pitchFamily="-102" charset="0"/>
              </a:rPr>
              <a:t>irr</a:t>
            </a:r>
            <a:r>
              <a:rPr lang="en-US" sz="2000" baseline="30000" dirty="0">
                <a:solidFill>
                  <a:srgbClr val="FFD10B"/>
                </a:solidFill>
                <a:effectLst>
                  <a:outerShdw blurRad="50800" dist="63500" dir="2700000" algn="tl">
                    <a:srgbClr val="000000">
                      <a:alpha val="43000"/>
                    </a:srgbClr>
                  </a:outerShdw>
                </a:effectLst>
                <a:latin typeface="Palatino" pitchFamily="-102" charset="0"/>
              </a:rPr>
              <a:t>2</a:t>
            </a:r>
          </a:p>
          <a:p>
            <a:pPr algn="ctr">
              <a:lnSpc>
                <a:spcPct val="150000"/>
              </a:lnSpc>
              <a:buClr>
                <a:srgbClr val="FF3300"/>
              </a:buClr>
              <a:buSzPct val="70000"/>
              <a:buFont typeface="Times" pitchFamily="-102" charset="0"/>
              <a:buNone/>
            </a:pPr>
            <a:r>
              <a:rPr lang="en-US" sz="2000" dirty="0">
                <a:solidFill>
                  <a:srgbClr val="FFD10B"/>
                </a:solidFill>
                <a:effectLst>
                  <a:outerShdw blurRad="50800" dist="63500" dir="2700000" algn="tl">
                    <a:srgbClr val="000000">
                      <a:alpha val="43000"/>
                    </a:srgbClr>
                  </a:outerShdw>
                </a:effectLst>
                <a:latin typeface="Palatino" pitchFamily="-102" charset="0"/>
              </a:rPr>
              <a:t>M</a:t>
            </a:r>
            <a:r>
              <a:rPr lang="en-US" sz="2000" baseline="-25000" dirty="0">
                <a:solidFill>
                  <a:srgbClr val="FFD10B"/>
                </a:solidFill>
                <a:effectLst>
                  <a:outerShdw blurRad="50800" dist="63500" dir="2700000" algn="tl">
                    <a:srgbClr val="000000">
                      <a:alpha val="43000"/>
                    </a:srgbClr>
                  </a:outerShdw>
                </a:effectLst>
                <a:latin typeface="Palatino" pitchFamily="-102" charset="0"/>
              </a:rPr>
              <a:t>irr</a:t>
            </a:r>
            <a:r>
              <a:rPr lang="en-US" sz="2000" baseline="30000" dirty="0">
                <a:solidFill>
                  <a:srgbClr val="FFD10B"/>
                </a:solidFill>
                <a:effectLst>
                  <a:outerShdw blurRad="50800" dist="63500" dir="2700000" algn="tl">
                    <a:srgbClr val="000000">
                      <a:alpha val="43000"/>
                    </a:srgbClr>
                  </a:outerShdw>
                </a:effectLst>
                <a:latin typeface="Palatino" pitchFamily="-102" charset="0"/>
              </a:rPr>
              <a:t>2</a:t>
            </a:r>
            <a:r>
              <a:rPr lang="en-US" sz="2000" dirty="0">
                <a:solidFill>
                  <a:srgbClr val="FFD10B"/>
                </a:solidFill>
                <a:effectLst>
                  <a:outerShdw blurRad="50800" dist="63500" dir="2700000" algn="tl">
                    <a:srgbClr val="000000">
                      <a:alpha val="43000"/>
                    </a:srgbClr>
                  </a:outerShdw>
                </a:effectLst>
                <a:latin typeface="Palatino" pitchFamily="-102" charset="0"/>
              </a:rPr>
              <a:t> = (Area)/16</a:t>
            </a:r>
            <a:r>
              <a:rPr lang="en-US" sz="2000" dirty="0">
                <a:solidFill>
                  <a:srgbClr val="FFD10B"/>
                </a:solidFill>
                <a:effectLst>
                  <a:outerShdw blurRad="50800" dist="63500" dir="2700000" algn="tl">
                    <a:srgbClr val="000000">
                      <a:alpha val="43000"/>
                    </a:srgbClr>
                  </a:outerShdw>
                </a:effectLst>
                <a:latin typeface="Palatino" pitchFamily="-102" charset="0"/>
                <a:sym typeface="Symbol" pitchFamily="-102" charset="2"/>
              </a:rPr>
              <a:t></a:t>
            </a:r>
            <a:r>
              <a:rPr lang="en-US" sz="2000" dirty="0" smtClean="0">
                <a:solidFill>
                  <a:srgbClr val="FFD10B"/>
                </a:solidFill>
                <a:effectLst>
                  <a:outerShdw blurRad="50800" dist="63500" dir="2700000" algn="tl">
                    <a:srgbClr val="000000">
                      <a:alpha val="43000"/>
                    </a:srgbClr>
                  </a:outerShdw>
                </a:effectLst>
                <a:latin typeface="Palatino" pitchFamily="-102" charset="0"/>
                <a:sym typeface="Symbol" pitchFamily="-102" charset="2"/>
              </a:rPr>
              <a:t>G</a:t>
            </a:r>
            <a:endParaRPr lang="en-US" sz="2400" dirty="0" smtClean="0">
              <a:solidFill>
                <a:srgbClr val="FFD10B"/>
              </a:solidFill>
              <a:effectLst>
                <a:outerShdw blurRad="50800" dist="63500" dir="2700000" algn="tl">
                  <a:srgbClr val="000000">
                    <a:alpha val="43000"/>
                  </a:srgbClr>
                </a:outerShdw>
              </a:effectLst>
              <a:latin typeface="Palatino" pitchFamily="-102" charset="0"/>
              <a:sym typeface="Symbol" pitchFamily="-102" charset="2"/>
            </a:endParaRPr>
          </a:p>
          <a:p>
            <a:pPr algn="ctr">
              <a:lnSpc>
                <a:spcPct val="150000"/>
              </a:lnSpc>
              <a:buClr>
                <a:srgbClr val="FF3300"/>
              </a:buClr>
              <a:buSzPct val="70000"/>
              <a:buFont typeface="Times" pitchFamily="-102" charset="0"/>
              <a:buNone/>
            </a:pPr>
            <a:r>
              <a:rPr lang="en-US" sz="2800" dirty="0" smtClean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" pitchFamily="-102" charset="0"/>
                <a:sym typeface="Symbol" pitchFamily="-102" charset="2"/>
              </a:rPr>
              <a:t> </a:t>
            </a:r>
            <a:r>
              <a:rPr lang="en-US" sz="2800" dirty="0" smtClean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" pitchFamily="-102" charset="0"/>
              </a:rPr>
              <a:t>M</a:t>
            </a:r>
            <a:r>
              <a:rPr lang="en-US" sz="2800" baseline="-25000" dirty="0" smtClean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" pitchFamily="-102" charset="0"/>
              </a:rPr>
              <a:t>irr</a:t>
            </a:r>
            <a:r>
              <a:rPr lang="en-US" sz="2800" baseline="30000" dirty="0" smtClean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" pitchFamily="-102" charset="0"/>
              </a:rPr>
              <a:t>2  </a:t>
            </a:r>
            <a:r>
              <a:rPr lang="en-US" sz="2800" dirty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" pitchFamily="-102" charset="0"/>
                <a:sym typeface="Symbol" pitchFamily="-102" charset="2"/>
              </a:rPr>
              <a:t> 0</a:t>
            </a:r>
            <a:r>
              <a:rPr lang="en-US" sz="2400" dirty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" pitchFamily="-102" charset="0"/>
                <a:sym typeface="Symbol" pitchFamily="-102" charset="2"/>
              </a:rPr>
              <a:t>  </a:t>
            </a:r>
            <a:endParaRPr lang="en-US" sz="2400" dirty="0" smtClean="0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latino" pitchFamily="-102" charset="0"/>
              <a:sym typeface="Symbol" pitchFamily="-102" charset="2"/>
            </a:endParaRPr>
          </a:p>
          <a:p>
            <a:pPr>
              <a:lnSpc>
                <a:spcPct val="150000"/>
              </a:lnSpc>
              <a:buClr>
                <a:srgbClr val="FF3300"/>
              </a:buClr>
              <a:buSzPct val="70000"/>
              <a:buFont typeface="Arial" charset="0"/>
              <a:buChar char="•"/>
            </a:pPr>
            <a:r>
              <a:rPr lang="en-US" sz="24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Palatino" pitchFamily="-102" charset="0"/>
                <a:sym typeface="Symbol" pitchFamily="-102" charset="2"/>
              </a:rPr>
              <a:t> First Law of BH Mechanics      (</a:t>
            </a:r>
            <a:r>
              <a:rPr lang="en-US" sz="2400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Palatino" pitchFamily="-102" charset="0"/>
                <a:sym typeface="Symbol" pitchFamily="-102" charset="2"/>
              </a:rPr>
              <a:t>Smarr</a:t>
            </a:r>
            <a:r>
              <a:rPr lang="en-US" sz="24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Palatino" pitchFamily="-102" charset="0"/>
                <a:sym typeface="Symbol" pitchFamily="-102" charset="2"/>
              </a:rPr>
              <a:t>, 1972)	</a:t>
            </a:r>
          </a:p>
          <a:p>
            <a:pPr>
              <a:lnSpc>
                <a:spcPct val="150000"/>
              </a:lnSpc>
              <a:buClr>
                <a:srgbClr val="FF3300"/>
              </a:buClr>
              <a:buSzPct val="70000"/>
            </a:pPr>
            <a:r>
              <a:rPr lang="en-US" sz="2400" dirty="0">
                <a:solidFill>
                  <a:srgbClr val="FFD10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" pitchFamily="-102" charset="0"/>
                <a:sym typeface="Symbol" pitchFamily="-102" charset="2"/>
              </a:rPr>
              <a:t> </a:t>
            </a:r>
            <a:r>
              <a:rPr lang="en-US" sz="2400" dirty="0" smtClean="0">
                <a:solidFill>
                  <a:srgbClr val="FFD10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" pitchFamily="-102" charset="0"/>
                <a:sym typeface="Symbol" pitchFamily="-102" charset="2"/>
              </a:rPr>
              <a:t>                           </a:t>
            </a:r>
            <a:r>
              <a:rPr lang="en-US" sz="2400" dirty="0" err="1" smtClean="0">
                <a:solidFill>
                  <a:srgbClr val="FFD10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" pitchFamily="-102" charset="0"/>
                <a:sym typeface="Symbol" pitchFamily="-102" charset="2"/>
              </a:rPr>
              <a:t>dM</a:t>
            </a:r>
            <a:r>
              <a:rPr lang="en-US" sz="2400" dirty="0" smtClean="0">
                <a:solidFill>
                  <a:srgbClr val="FFD10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" pitchFamily="-102" charset="0"/>
                <a:sym typeface="Symbol" pitchFamily="-102" charset="2"/>
              </a:rPr>
              <a:t> = </a:t>
            </a:r>
            <a:r>
              <a:rPr lang="en-US" sz="2400" dirty="0" err="1" smtClean="0">
                <a:solidFill>
                  <a:srgbClr val="FFD10B"/>
                </a:solidFill>
                <a:latin typeface="Lucida Grande"/>
                <a:ea typeface="Lucida Grande"/>
                <a:cs typeface="Lucida Grande"/>
              </a:rPr>
              <a:t>κ</a:t>
            </a:r>
            <a:r>
              <a:rPr lang="en-US" sz="2400" dirty="0" smtClean="0">
                <a:solidFill>
                  <a:srgbClr val="FFD10B"/>
                </a:solidFill>
                <a:latin typeface="Lucida Grande"/>
                <a:ea typeface="Lucida Grande"/>
                <a:cs typeface="Lucida Grande"/>
              </a:rPr>
              <a:t> </a:t>
            </a:r>
            <a:r>
              <a:rPr lang="en-US" sz="2400" dirty="0" err="1" smtClean="0">
                <a:solidFill>
                  <a:srgbClr val="FFD10B"/>
                </a:solidFill>
                <a:latin typeface="Lucida Grande"/>
                <a:ea typeface="Lucida Grande"/>
                <a:cs typeface="Lucida Grande"/>
              </a:rPr>
              <a:t>dA</a:t>
            </a:r>
            <a:r>
              <a:rPr lang="en-US" sz="2400" dirty="0" smtClean="0">
                <a:solidFill>
                  <a:srgbClr val="FFD10B"/>
                </a:solidFill>
                <a:latin typeface="Lucida Grande"/>
                <a:ea typeface="Lucida Grande"/>
                <a:cs typeface="Lucida Grande"/>
              </a:rPr>
              <a:t>/8</a:t>
            </a:r>
            <a:r>
              <a:rPr lang="en-US" sz="2400" dirty="0">
                <a:solidFill>
                  <a:srgbClr val="FFD10B"/>
                </a:solidFill>
                <a:effectLst>
                  <a:outerShdw blurRad="50800" dist="63500" dir="2700000" algn="tl">
                    <a:srgbClr val="000000">
                      <a:alpha val="43000"/>
                    </a:srgbClr>
                  </a:outerShdw>
                </a:effectLst>
                <a:latin typeface="Palatino" pitchFamily="-102" charset="0"/>
                <a:sym typeface="Symbol" pitchFamily="-102" charset="2"/>
              </a:rPr>
              <a:t></a:t>
            </a:r>
            <a:r>
              <a:rPr lang="en-US" sz="2400" dirty="0" smtClean="0">
                <a:solidFill>
                  <a:srgbClr val="FFD10B"/>
                </a:solidFill>
                <a:effectLst>
                  <a:outerShdw blurRad="50800" dist="63500" dir="2700000" algn="tl">
                    <a:srgbClr val="000000">
                      <a:alpha val="43000"/>
                    </a:srgbClr>
                  </a:outerShdw>
                </a:effectLst>
                <a:latin typeface="Palatino" pitchFamily="-102" charset="0"/>
                <a:sym typeface="Symbol" pitchFamily="-102" charset="2"/>
              </a:rPr>
              <a:t>G</a:t>
            </a:r>
            <a:r>
              <a:rPr lang="en-US" sz="2800" dirty="0" smtClean="0">
                <a:solidFill>
                  <a:srgbClr val="FFD10B"/>
                </a:solidFill>
                <a:effectLst>
                  <a:outerShdw blurRad="50800" dist="63500" dir="2700000" algn="tl">
                    <a:srgbClr val="000000">
                      <a:alpha val="43000"/>
                    </a:srgbClr>
                  </a:outerShdw>
                </a:effectLst>
                <a:latin typeface="Palatino" pitchFamily="-102" charset="0"/>
                <a:sym typeface="Symbol" pitchFamily="-102" charset="2"/>
              </a:rPr>
              <a:t> </a:t>
            </a:r>
            <a:r>
              <a:rPr lang="en-US" sz="2400" dirty="0" smtClean="0">
                <a:solidFill>
                  <a:srgbClr val="FFD10B"/>
                </a:solidFill>
                <a:latin typeface="Lucida Grande"/>
                <a:ea typeface="Lucida Grande"/>
                <a:cs typeface="Lucida Grande"/>
              </a:rPr>
              <a:t>+ Ω </a:t>
            </a:r>
            <a:r>
              <a:rPr lang="en-US" sz="2400" dirty="0" err="1" smtClean="0">
                <a:solidFill>
                  <a:srgbClr val="FFD10B"/>
                </a:solidFill>
                <a:latin typeface="Lucida Grande"/>
                <a:ea typeface="Lucida Grande"/>
                <a:cs typeface="Lucida Grande"/>
              </a:rPr>
              <a:t>dJ</a:t>
            </a:r>
            <a:r>
              <a:rPr lang="en-US" sz="2400" dirty="0" smtClean="0">
                <a:solidFill>
                  <a:srgbClr val="FFD10B"/>
                </a:solidFill>
                <a:latin typeface="Lucida Grande"/>
                <a:ea typeface="Lucida Grande"/>
                <a:cs typeface="Lucida Grande"/>
              </a:rPr>
              <a:t> + </a:t>
            </a:r>
            <a:r>
              <a:rPr lang="en-US" sz="2400" dirty="0" err="1" smtClean="0">
                <a:solidFill>
                  <a:srgbClr val="FFD10B"/>
                </a:solidFill>
                <a:latin typeface="Lucida Grande"/>
                <a:ea typeface="Lucida Grande"/>
                <a:cs typeface="Lucida Grande"/>
              </a:rPr>
              <a:t>Φ</a:t>
            </a:r>
            <a:r>
              <a:rPr lang="en-US" sz="2400" dirty="0" smtClean="0">
                <a:solidFill>
                  <a:srgbClr val="FFD10B"/>
                </a:solidFill>
                <a:latin typeface="Lucida Grande"/>
                <a:ea typeface="Lucida Grande"/>
                <a:cs typeface="Lucida Grande"/>
              </a:rPr>
              <a:t> </a:t>
            </a:r>
            <a:r>
              <a:rPr lang="en-US" sz="2400" dirty="0" err="1" smtClean="0">
                <a:solidFill>
                  <a:srgbClr val="FFD10B"/>
                </a:solidFill>
                <a:latin typeface="Lucida Grande"/>
                <a:ea typeface="Lucida Grande"/>
                <a:cs typeface="Lucida Grande"/>
              </a:rPr>
              <a:t>dQ</a:t>
            </a:r>
            <a:endParaRPr lang="en-US" sz="2400" dirty="0">
              <a:effectLst>
                <a:outerShdw blurRad="38100" dist="38100" dir="2700000" algn="tl">
                  <a:srgbClr val="000000"/>
                </a:outerShdw>
              </a:effectLst>
              <a:latin typeface="Palatino" pitchFamily="-102" charset="0"/>
              <a:sym typeface="Symbol" pitchFamily="-102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acrotrace">
  <a:themeElements>
    <a:clrScheme name="Macrotrace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Macrotrace">
      <a:majorFont>
        <a:latin typeface="Garamond"/>
        <a:ea typeface=""/>
        <a:cs typeface=""/>
      </a:majorFont>
      <a:minorFont>
        <a:latin typeface="Garamo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Garamond" pitchFamily="-11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Garamond" pitchFamily="-112" charset="0"/>
          </a:defRPr>
        </a:defPPr>
      </a:lstStyle>
    </a:lnDef>
  </a:objectDefaults>
  <a:extraClrSchemeLst>
    <a:extraClrScheme>
      <a:clrScheme name="Macrotrace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crotrace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crotrace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crotrace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crotrace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crotrace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crotrace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crotrace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crotrace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Macrotrace 1">
    <a:dk1>
      <a:srgbClr val="000514"/>
    </a:dk1>
    <a:lt1>
      <a:srgbClr val="FFFFFF"/>
    </a:lt1>
    <a:dk2>
      <a:srgbClr val="003399"/>
    </a:dk2>
    <a:lt2>
      <a:srgbClr val="E5E5FF"/>
    </a:lt2>
    <a:accent1>
      <a:srgbClr val="0099CC"/>
    </a:accent1>
    <a:accent2>
      <a:srgbClr val="A886E0"/>
    </a:accent2>
    <a:accent3>
      <a:srgbClr val="AAADCA"/>
    </a:accent3>
    <a:accent4>
      <a:srgbClr val="DADADA"/>
    </a:accent4>
    <a:accent5>
      <a:srgbClr val="AACAE2"/>
    </a:accent5>
    <a:accent6>
      <a:srgbClr val="9879CB"/>
    </a:accent6>
    <a:hlink>
      <a:srgbClr val="FFCC00"/>
    </a:hlink>
    <a:folHlink>
      <a:srgbClr val="FFFFCC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Macrotrace</Template>
  <TotalTime>35597</TotalTime>
  <Words>1312</Words>
  <Application>Microsoft Macintosh PowerPoint</Application>
  <PresentationFormat>On-screen Show (4:3)</PresentationFormat>
  <Paragraphs>403</Paragraphs>
  <Slides>43</Slides>
  <Notes>38</Notes>
  <HiddenSlides>0</HiddenSlides>
  <MMClips>0</MMClips>
  <ScaleCrop>false</ScaleCrop>
  <HeadingPairs>
    <vt:vector size="8" baseType="variant">
      <vt:variant>
        <vt:lpstr>Fonts Used</vt:lpstr>
      </vt:variant>
      <vt:variant>
        <vt:i4>16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61" baseType="lpstr">
      <vt:lpstr>Garamond</vt:lpstr>
      <vt:lpstr>Geneva</vt:lpstr>
      <vt:lpstr>Helvetica Neue Medium</vt:lpstr>
      <vt:lpstr>Lucida Grande</vt:lpstr>
      <vt:lpstr>ＭＳ Ｐゴシック</vt:lpstr>
      <vt:lpstr>Palatino</vt:lpstr>
      <vt:lpstr>Perpetua</vt:lpstr>
      <vt:lpstr>PT Sans</vt:lpstr>
      <vt:lpstr>Symbol</vt:lpstr>
      <vt:lpstr>Times</vt:lpstr>
      <vt:lpstr>Verdana</vt:lpstr>
      <vt:lpstr>Verdana-Bold</vt:lpstr>
      <vt:lpstr>Wingdings</vt:lpstr>
      <vt:lpstr>Wingdings 2</vt:lpstr>
      <vt:lpstr>Zapf Dingbats</vt:lpstr>
      <vt:lpstr>Arial</vt:lpstr>
      <vt:lpstr>Macrotrace</vt:lpstr>
      <vt:lpstr>Equation</vt:lpstr>
      <vt:lpstr>What’s the (Quantum) Matter  with Black Holes?</vt:lpstr>
      <vt:lpstr>Outline</vt:lpstr>
      <vt:lpstr>PowerPoint Presentation</vt:lpstr>
      <vt:lpstr>PowerPoint Presentation</vt:lpstr>
      <vt:lpstr>PowerPoint Presentation</vt:lpstr>
      <vt:lpstr>Mathematical Black Hole Interiors </vt:lpstr>
      <vt:lpstr>Rotating Black Holes</vt:lpstr>
      <vt:lpstr>PowerPoint Presentation</vt:lpstr>
      <vt:lpstr>Irreducible Mass and First Law</vt:lpstr>
      <vt:lpstr>Black Holes, Quantum Mechanics &amp; Entropy</vt:lpstr>
      <vt:lpstr>What’s the (Quantum) Matter with Black Holes? </vt:lpstr>
      <vt:lpstr>PowerPoint Presentation</vt:lpstr>
      <vt:lpstr>Statistical Entropy of a Relativistic Star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Black ‘Holes’… or Not </vt:lpstr>
      <vt:lpstr>PowerPoint Presentation</vt:lpstr>
      <vt:lpstr>Static, Spherical Symmetry</vt:lpstr>
      <vt:lpstr>Schwarzschild Interior Solution (1916)</vt:lpstr>
      <vt:lpstr>Buchdahl Bound (1959)</vt:lpstr>
      <vt:lpstr>Interior Pressure</vt:lpstr>
      <vt:lpstr>Interior Pressure </vt:lpstr>
      <vt:lpstr>Interior Redshift</vt:lpstr>
      <vt:lpstr>R=Rs Limit is Grav. Condensate Star (2001-4) </vt:lpstr>
      <vt:lpstr>Komar Mass-Energy Flux (1959-62) </vt:lpstr>
      <vt:lpstr>Transverse Pressure</vt:lpstr>
      <vt:lpstr>Surface Tension of the Vacuum ‘Bubble’</vt:lpstr>
      <vt:lpstr>First Law</vt:lpstr>
      <vt:lpstr>Remarks</vt:lpstr>
      <vt:lpstr>Surface Oscillations </vt:lpstr>
      <vt:lpstr>Refraction of Null Rays at Surface</vt:lpstr>
      <vt:lpstr>Defocusing of Null Rays</vt:lpstr>
      <vt:lpstr>Gravitational Wave Echoes </vt:lpstr>
      <vt:lpstr>Gravitational Vacuum Condensate Stars Gravastars as Astrophysical Objects</vt:lpstr>
      <vt:lpstr>Summary </vt:lpstr>
      <vt:lpstr>Summary </vt:lpstr>
      <vt:lpstr>Quantum Effects at Horizons</vt:lpstr>
      <vt:lpstr>Quantum Effective Theory</vt:lpstr>
      <vt:lpstr>New Horizons in Gravity</vt:lpstr>
      <vt:lpstr>PowerPoint Presentation</vt:lpstr>
    </vt:vector>
  </TitlesOfParts>
  <Company/>
  <LinksUpToDate>false</LinksUpToDate>
  <SharedDoc>false</SharedDoc>
  <HyperlinksChanged>false</HyperlinksChanged>
  <AppVersion>15.0031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Macroscopic Effects of the Quantum Trace Anomaly</dc:title>
  <dc:creator>Emil</dc:creator>
  <cp:lastModifiedBy>Microsoft Office User</cp:lastModifiedBy>
  <cp:revision>995</cp:revision>
  <cp:lastPrinted>2013-09-13T00:24:34Z</cp:lastPrinted>
  <dcterms:created xsi:type="dcterms:W3CDTF">2014-10-30T14:30:48Z</dcterms:created>
  <dcterms:modified xsi:type="dcterms:W3CDTF">2017-03-24T08:48:27Z</dcterms:modified>
</cp:coreProperties>
</file>