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68" r:id="rId2"/>
    <p:sldId id="479" r:id="rId3"/>
    <p:sldId id="477" r:id="rId4"/>
    <p:sldId id="478" r:id="rId5"/>
    <p:sldId id="481" r:id="rId6"/>
    <p:sldId id="480" r:id="rId7"/>
    <p:sldId id="466" r:id="rId8"/>
    <p:sldId id="476" r:id="rId9"/>
    <p:sldId id="485" r:id="rId10"/>
    <p:sldId id="484" r:id="rId11"/>
    <p:sldId id="502" r:id="rId12"/>
    <p:sldId id="510" r:id="rId13"/>
    <p:sldId id="486" r:id="rId14"/>
    <p:sldId id="487" r:id="rId15"/>
    <p:sldId id="499" r:id="rId16"/>
    <p:sldId id="491" r:id="rId17"/>
    <p:sldId id="490" r:id="rId18"/>
    <p:sldId id="500" r:id="rId19"/>
    <p:sldId id="489" r:id="rId20"/>
    <p:sldId id="495" r:id="rId21"/>
    <p:sldId id="496" r:id="rId22"/>
    <p:sldId id="497" r:id="rId23"/>
    <p:sldId id="492" r:id="rId24"/>
    <p:sldId id="501" r:id="rId25"/>
    <p:sldId id="498" r:id="rId26"/>
    <p:sldId id="493" r:id="rId27"/>
    <p:sldId id="503" r:id="rId28"/>
    <p:sldId id="504" r:id="rId29"/>
    <p:sldId id="494" r:id="rId30"/>
    <p:sldId id="505" r:id="rId31"/>
    <p:sldId id="509" r:id="rId32"/>
    <p:sldId id="506" r:id="rId33"/>
    <p:sldId id="511" r:id="rId34"/>
    <p:sldId id="512" r:id="rId35"/>
    <p:sldId id="514" r:id="rId36"/>
    <p:sldId id="515" r:id="rId37"/>
    <p:sldId id="517" r:id="rId38"/>
    <p:sldId id="516" r:id="rId39"/>
    <p:sldId id="519" r:id="rId40"/>
    <p:sldId id="513" r:id="rId41"/>
    <p:sldId id="520" r:id="rId42"/>
    <p:sldId id="463" r:id="rId43"/>
    <p:sldId id="437" r:id="rId44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B7B"/>
    <a:srgbClr val="B5B5B5"/>
    <a:srgbClr val="008A3E"/>
    <a:srgbClr val="569A70"/>
    <a:srgbClr val="000000"/>
    <a:srgbClr val="F5A300"/>
    <a:srgbClr val="FDCA00"/>
    <a:srgbClr val="9C1C26"/>
    <a:srgbClr val="312C8C"/>
    <a:srgbClr val="E9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1188" autoAdjust="0"/>
  </p:normalViewPr>
  <p:slideViewPr>
    <p:cSldViewPr snapToObjects="1">
      <p:cViewPr varScale="1">
        <p:scale>
          <a:sx n="49" d="100"/>
          <a:sy n="49" d="100"/>
        </p:scale>
        <p:origin x="-1387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36" d="100"/>
          <a:sy n="36" d="100"/>
        </p:scale>
        <p:origin x="-2477" y="-101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7202" y="433550"/>
            <a:ext cx="5593986" cy="43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906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47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7205" y="9589620"/>
            <a:ext cx="1377132" cy="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7. April 2016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74336" y="9589620"/>
            <a:ext cx="4621119" cy="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210245" y="9589620"/>
            <a:ext cx="693496" cy="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2379" y="403345"/>
            <a:ext cx="961364" cy="467308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7204" y="200783"/>
            <a:ext cx="6706538" cy="16169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4747" tIns="47374" rIns="94747" bIns="47374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7204" y="403344"/>
            <a:ext cx="670653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7204" y="9509661"/>
            <a:ext cx="6706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95561" y="870653"/>
            <a:ext cx="67065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162" y="403345"/>
            <a:ext cx="967937" cy="470863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95561" y="9721108"/>
            <a:ext cx="1676224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7" tIns="47374" rIns="94747" bIns="47374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47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7. April 2016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6188" y="1033463"/>
            <a:ext cx="4586287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7203" y="4795700"/>
            <a:ext cx="6704895" cy="47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7" tIns="47374" rIns="94747" bIns="47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71784" y="9721108"/>
            <a:ext cx="4249720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7" tIns="47374" rIns="94747" bIns="47374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47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21504" y="9721108"/>
            <a:ext cx="97615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7" tIns="47374" rIns="94747" bIns="47374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47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7202" y="433551"/>
            <a:ext cx="5593986" cy="44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1906" tIns="0" rIns="0" bIns="0" anchor="ctr"/>
          <a:lstStyle/>
          <a:p>
            <a:pPr>
              <a:lnSpc>
                <a:spcPts val="1347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7204" y="200783"/>
            <a:ext cx="6706538" cy="16169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4747" tIns="47374" rIns="94747" bIns="47374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7204" y="403344"/>
            <a:ext cx="670653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7204" y="874207"/>
            <a:ext cx="6706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7204" y="9721106"/>
            <a:ext cx="6706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95561" y="4593138"/>
            <a:ext cx="67065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 lIns="94747" tIns="47374" rIns="94747" bIns="47374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6B4BA1D-5626-492B-8527-3C5EBBB8C7BB}" type="datetime4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7. April 2016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  <a:fld id="{38C2A0EB-FEB9-43CE-A3EB-9C131C4AE49B}" type="slidenum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2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1033463"/>
            <a:ext cx="4584700" cy="3438525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Bitstream Charter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7. April 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63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6B4BA1D-5626-492B-8527-3C5EBBB8C7BB}" type="datetime4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7. April 2016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  <a:fld id="{38C2A0EB-FEB9-43CE-A3EB-9C131C4AE49B}" type="slidenum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5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1033463"/>
            <a:ext cx="4584700" cy="3438525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Bitstream Charter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6B4BA1D-5626-492B-8527-3C5EBBB8C7BB}" type="datetime4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7. April 2016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804605" indent="-309464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1237855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3pPr>
            <a:lvl4pPr marL="1732997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4pPr>
            <a:lvl5pPr marL="2228139" indent="-247572" eaLnBrk="0" hangingPunct="0">
              <a:defRPr sz="3000">
                <a:solidFill>
                  <a:schemeClr val="tx1"/>
                </a:solidFill>
                <a:latin typeface="Arial" pitchFamily="34" charset="0"/>
              </a:defRPr>
            </a:lvl5pPr>
            <a:lvl6pPr marL="2723281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6pPr>
            <a:lvl7pPr marL="3218423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7pPr>
            <a:lvl8pPr marL="3713565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8pPr>
            <a:lvl9pPr marL="4208706" indent="-2475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100">
                <a:solidFill>
                  <a:prstClr val="black"/>
                </a:solidFill>
                <a:latin typeface="Stafford"/>
              </a:rPr>
              <a:t>|  </a:t>
            </a:r>
            <a:fld id="{38C2A0EB-FEB9-43CE-A3EB-9C131C4AE49B}" type="slidenum">
              <a:rPr lang="de-DE" sz="1100">
                <a:solidFill>
                  <a:prstClr val="black"/>
                </a:solidFill>
                <a:latin typeface="Stafford"/>
              </a:rPr>
              <a:pPr eaLnBrk="1" hangingPunct="1">
                <a:defRPr/>
              </a:pPr>
              <a:t>6</a:t>
            </a:fld>
            <a:endParaRPr lang="de-DE" sz="1100">
              <a:solidFill>
                <a:prstClr val="black"/>
              </a:solidFill>
              <a:latin typeface="Stafford"/>
            </a:endParaRPr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1033463"/>
            <a:ext cx="4584700" cy="3438525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Bitstream Charter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033463"/>
            <a:ext cx="4565650" cy="3424237"/>
          </a:xfrm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de-DE" altLang="de-DE" smtClean="0"/>
          </a:p>
        </p:txBody>
      </p:sp>
      <p:sp>
        <p:nvSpPr>
          <p:cNvPr id="35844" name="Datumsplatzhalt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19. Januar 2009</a:t>
            </a:r>
          </a:p>
        </p:txBody>
      </p:sp>
      <p:sp>
        <p:nvSpPr>
          <p:cNvPr id="35845" name="Fußzeilenplatzhalter 4"/>
          <p:cNvSpPr>
            <a:spLocks noGrp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</a:p>
        </p:txBody>
      </p:sp>
      <p:sp>
        <p:nvSpPr>
          <p:cNvPr id="35846" name="Foliennummernplatzhalter 5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  <a:fld id="{7B98172A-2A58-4EC8-9F43-CC72B7CCD0CB}" type="slidenum"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pPr eaLnBrk="1" hangingPunct="1"/>
              <a:t>20</a:t>
            </a:fld>
            <a:endParaRPr lang="de-DE" altLang="de-DE" sz="1100">
              <a:solidFill>
                <a:srgbClr val="000000"/>
              </a:solidFill>
              <a:latin typeface="Stafford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033463"/>
            <a:ext cx="4565650" cy="3424237"/>
          </a:xfrm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de-DE" altLang="de-DE" smtClean="0"/>
          </a:p>
        </p:txBody>
      </p:sp>
      <p:sp>
        <p:nvSpPr>
          <p:cNvPr id="37892" name="Datumsplatzhalt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19. Januar 2009</a:t>
            </a:r>
          </a:p>
        </p:txBody>
      </p:sp>
      <p:sp>
        <p:nvSpPr>
          <p:cNvPr id="37893" name="Fußzeilenplatzhalter 4"/>
          <p:cNvSpPr>
            <a:spLocks noGrp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</a:p>
        </p:txBody>
      </p:sp>
      <p:sp>
        <p:nvSpPr>
          <p:cNvPr id="37894" name="Foliennummernplatzhalter 5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  <a:fld id="{736F2F9C-B5CA-440C-AAB5-D41BBD9D8005}" type="slidenum"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pPr eaLnBrk="1" hangingPunct="1"/>
              <a:t>21</a:t>
            </a:fld>
            <a:endParaRPr lang="de-DE" altLang="de-DE" sz="1100">
              <a:solidFill>
                <a:srgbClr val="000000"/>
              </a:solidFill>
              <a:latin typeface="Stafford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033463"/>
            <a:ext cx="4565650" cy="3424237"/>
          </a:xfrm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de-DE" altLang="de-DE" smtClean="0"/>
          </a:p>
        </p:txBody>
      </p:sp>
      <p:sp>
        <p:nvSpPr>
          <p:cNvPr id="39940" name="Datumsplatzhalt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19. Januar 2009</a:t>
            </a:r>
          </a:p>
        </p:txBody>
      </p:sp>
      <p:sp>
        <p:nvSpPr>
          <p:cNvPr id="39941" name="Fußzeilenplatzhalter 4"/>
          <p:cNvSpPr>
            <a:spLocks noGrp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  <a:tab pos="1568103" algn="l"/>
                <a:tab pos="2352155" algn="l"/>
                <a:tab pos="3136206" algn="l"/>
                <a:tab pos="3920258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</a:p>
        </p:txBody>
      </p:sp>
      <p:sp>
        <p:nvSpPr>
          <p:cNvPr id="39942" name="Foliennummernplatzhalter 5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41083615" indent="-40588424"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95190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9038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48557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980761" eaLnBrk="0" fontAlgn="base" hangingPunct="0">
              <a:spcBef>
                <a:spcPct val="0"/>
              </a:spcBef>
              <a:spcAft>
                <a:spcPct val="0"/>
              </a:spcAft>
              <a:tabLst>
                <a:tab pos="784052" algn="l"/>
              </a:tabLst>
              <a:defRPr sz="26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t>|  </a:t>
            </a:r>
            <a:fld id="{599D1A73-3748-4A06-B588-1F373D4345F5}" type="slidenum">
              <a:rPr lang="de-DE" altLang="de-DE" sz="1100">
                <a:solidFill>
                  <a:srgbClr val="000000"/>
                </a:solidFill>
                <a:latin typeface="Stafford"/>
                <a:ea typeface="Arial Unicode MS" pitchFamily="34" charset="-128"/>
              </a:rPr>
              <a:pPr eaLnBrk="1" hangingPunct="1"/>
              <a:t>22</a:t>
            </a:fld>
            <a:endParaRPr lang="de-DE" altLang="de-DE" sz="1100">
              <a:solidFill>
                <a:srgbClr val="000000"/>
              </a:solidFill>
              <a:latin typeface="Stafford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033463"/>
            <a:ext cx="4583113" cy="3438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Hallo Wilfried, hier die NCSM-Zahl mit </a:t>
            </a:r>
            <a:r>
              <a:rPr lang="de-DE" dirty="0" err="1" smtClean="0"/>
              <a:t>chiralen</a:t>
            </a:r>
            <a:r>
              <a:rPr lang="de-DE" dirty="0" smtClean="0"/>
              <a:t> NN+3N im größten Modellraum (</a:t>
            </a:r>
            <a:r>
              <a:rPr lang="de-DE" dirty="0" err="1" smtClean="0"/>
              <a:t>N_max</a:t>
            </a:r>
            <a:r>
              <a:rPr lang="de-DE" dirty="0" smtClean="0"/>
              <a:t>=10) ohne </a:t>
            </a:r>
            <a:r>
              <a:rPr lang="de-DE" dirty="0" err="1" smtClean="0"/>
              <a:t>chirale</a:t>
            </a:r>
            <a:r>
              <a:rPr lang="de-DE" dirty="0" smtClean="0"/>
              <a:t> Ströme: B(M1, 0+ -&gt; 1+) = (15.05 +- 0.06) mu_N</a:t>
            </a:r>
            <a:r>
              <a:rPr lang="de-DE" baseline="30000" dirty="0" smtClean="0">
                <a:effectLst/>
              </a:rPr>
              <a:t>^</a:t>
            </a:r>
            <a:r>
              <a:rPr lang="de-DE" baseline="30000" dirty="0" smtClean="0"/>
              <a:t>2</a:t>
            </a:r>
            <a:r>
              <a:rPr lang="de-DE" dirty="0" smtClean="0"/>
              <a:t> Mit wachsendem </a:t>
            </a:r>
            <a:r>
              <a:rPr lang="de-DE" dirty="0" err="1" smtClean="0"/>
              <a:t>N_max</a:t>
            </a:r>
            <a:r>
              <a:rPr lang="de-DE" dirty="0" smtClean="0"/>
              <a:t> wird diese Zahl dem Trend nach auf jeden Fall noch kleiner werden. Die angegebene Unsicherheit kommt jetzt allein aus der Variation der </a:t>
            </a:r>
            <a:r>
              <a:rPr lang="de-DE" dirty="0" err="1" smtClean="0"/>
              <a:t>chiralen</a:t>
            </a:r>
            <a:r>
              <a:rPr lang="de-DE" dirty="0" smtClean="0"/>
              <a:t> NN+3N Wechselwirkung, die verwendet wurde. </a:t>
            </a:r>
            <a:r>
              <a:rPr lang="de-DE" dirty="0" err="1" smtClean="0"/>
              <a:t>Gruss</a:t>
            </a:r>
            <a:r>
              <a:rPr lang="de-DE" dirty="0" smtClean="0"/>
              <a:t>, Robert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7. April 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07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B05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2" y="6489700"/>
            <a:ext cx="8639175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07.04.2016  |  LEPP Workshop, Mainz  |  „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Program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“ at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the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S-DALINAC  |  Prof. Dr. Dr. h.c. Norbert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Pietralla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IKP, TU Darmstadt  |                       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5288577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52" y="495846"/>
            <a:ext cx="1660952" cy="83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529334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B05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52412" y="6489700"/>
            <a:ext cx="8640763" cy="2516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07.04.2016  |  LEPP Workshop, Mainz  |  „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Program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“ at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the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S-DALINAC  |  Prof. Dr. Dr. h.c. Norbert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Pietralla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IKP, TU Darmstadt  | 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358775" y="1700808"/>
            <a:ext cx="6642117" cy="69314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 smtClean="0"/>
              <a:t>Norbert </a:t>
            </a:r>
            <a:r>
              <a:rPr lang="de-DE" dirty="0" err="1" smtClean="0"/>
              <a:t>Pietralla</a:t>
            </a:r>
            <a:r>
              <a:rPr lang="de-DE" dirty="0" smtClean="0"/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 smtClean="0"/>
              <a:t>IKP, TU Darmstadt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8775" y="488950"/>
            <a:ext cx="6642117" cy="838200"/>
          </a:xfrm>
        </p:spPr>
        <p:txBody>
          <a:bodyPr/>
          <a:lstStyle/>
          <a:p>
            <a:r>
              <a:rPr lang="de-DE" dirty="0" smtClean="0"/>
              <a:t>Low-</a:t>
            </a:r>
            <a:r>
              <a:rPr lang="de-DE" dirty="0" err="1" smtClean="0"/>
              <a:t>Energy</a:t>
            </a:r>
            <a:r>
              <a:rPr lang="de-DE" dirty="0" smtClean="0"/>
              <a:t> Precision </a:t>
            </a:r>
            <a:r>
              <a:rPr lang="de-DE" dirty="0" err="1" smtClean="0"/>
              <a:t>Measurements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S-DALINAC</a:t>
            </a:r>
            <a:endParaRPr lang="de-DE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358774" y="2564904"/>
            <a:ext cx="8533706" cy="357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ts val="230"/>
              </a:spcAft>
              <a:buFont typeface="Wingdings" pitchFamily="2" charset="2"/>
              <a:buNone/>
              <a:defRPr sz="2000" b="1">
                <a:solidFill>
                  <a:schemeClr val="bg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de-DE" kern="0" dirty="0" smtClean="0">
                <a:solidFill>
                  <a:schemeClr val="tx1"/>
                </a:solidFill>
              </a:rPr>
              <a:t>Outline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kern="0" dirty="0" smtClean="0">
                <a:solidFill>
                  <a:schemeClr val="tx1"/>
                </a:solidFill>
              </a:rPr>
              <a:t>Status </a:t>
            </a:r>
            <a:r>
              <a:rPr lang="de-DE" altLang="de-DE" kern="0" dirty="0" err="1" smtClean="0">
                <a:solidFill>
                  <a:schemeClr val="tx1"/>
                </a:solidFill>
              </a:rPr>
              <a:t>of</a:t>
            </a:r>
            <a:r>
              <a:rPr lang="de-DE" altLang="de-DE" kern="0" dirty="0" smtClean="0">
                <a:solidFill>
                  <a:schemeClr val="tx1"/>
                </a:solidFill>
              </a:rPr>
              <a:t> </a:t>
            </a:r>
            <a:r>
              <a:rPr lang="de-DE" altLang="de-DE" kern="0" dirty="0" err="1" smtClean="0">
                <a:solidFill>
                  <a:schemeClr val="tx1"/>
                </a:solidFill>
              </a:rPr>
              <a:t>the</a:t>
            </a:r>
            <a:r>
              <a:rPr lang="de-DE" altLang="de-DE" kern="0" dirty="0" smtClean="0">
                <a:solidFill>
                  <a:schemeClr val="tx1"/>
                </a:solidFill>
              </a:rPr>
              <a:t> S-DALINAC </a:t>
            </a:r>
          </a:p>
          <a:p>
            <a:pPr marL="522288" lvl="1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1800" kern="0" dirty="0" smtClean="0">
                <a:solidFill>
                  <a:schemeClr val="tx1"/>
                </a:solidFill>
              </a:rPr>
              <a:t>3rd </a:t>
            </a:r>
            <a:r>
              <a:rPr lang="de-DE" altLang="de-DE" sz="1800" kern="0" dirty="0" err="1" smtClean="0">
                <a:solidFill>
                  <a:schemeClr val="tx1"/>
                </a:solidFill>
              </a:rPr>
              <a:t>recirculation</a:t>
            </a:r>
            <a:r>
              <a:rPr lang="de-DE" altLang="de-DE" sz="1800" kern="0" dirty="0" smtClean="0">
                <a:solidFill>
                  <a:schemeClr val="tx1"/>
                </a:solidFill>
              </a:rPr>
              <a:t>, ERL </a:t>
            </a:r>
            <a:r>
              <a:rPr lang="de-DE" altLang="de-DE" sz="1800" kern="0" dirty="0" err="1" smtClean="0">
                <a:solidFill>
                  <a:schemeClr val="tx1"/>
                </a:solidFill>
              </a:rPr>
              <a:t>mode</a:t>
            </a:r>
            <a:r>
              <a:rPr lang="de-DE" altLang="de-DE" sz="1800" kern="0" dirty="0" smtClean="0">
                <a:solidFill>
                  <a:schemeClr val="tx1"/>
                </a:solidFill>
              </a:rPr>
              <a:t>, beam </a:t>
            </a:r>
            <a:r>
              <a:rPr lang="de-DE" altLang="de-DE" sz="1800" kern="0" dirty="0" err="1" smtClean="0">
                <a:solidFill>
                  <a:schemeClr val="tx1"/>
                </a:solidFill>
              </a:rPr>
              <a:t>quality</a:t>
            </a:r>
            <a:endParaRPr lang="de-DE" altLang="de-DE" sz="1800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>
                <a:solidFill>
                  <a:schemeClr val="tx1"/>
                </a:solidFill>
              </a:rPr>
              <a:t>Overview</a:t>
            </a:r>
            <a:r>
              <a:rPr lang="de-DE" altLang="de-DE" kern="0" dirty="0" smtClean="0">
                <a:solidFill>
                  <a:schemeClr val="tx1"/>
                </a:solidFill>
              </a:rPr>
              <a:t> </a:t>
            </a:r>
          </a:p>
          <a:p>
            <a:pPr marL="522288" lvl="1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b="0" kern="0" dirty="0" err="1" smtClean="0">
                <a:solidFill>
                  <a:schemeClr val="tx1"/>
                </a:solidFill>
              </a:rPr>
              <a:t>coherence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of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program</a:t>
            </a:r>
            <a:r>
              <a:rPr lang="de-DE" altLang="de-DE" b="0" kern="0" dirty="0" smtClean="0">
                <a:solidFill>
                  <a:schemeClr val="tx1"/>
                </a:solidFill>
              </a:rPr>
              <a:t>,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exploiting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the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strengths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of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the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S-DALINAC</a:t>
            </a:r>
            <a:endParaRPr lang="de-DE" altLang="de-DE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kern="0" dirty="0" smtClean="0">
                <a:solidFill>
                  <a:schemeClr val="tx1"/>
                </a:solidFill>
              </a:rPr>
              <a:t>Plans </a:t>
            </a:r>
            <a:r>
              <a:rPr lang="de-DE" altLang="de-DE" kern="0" dirty="0" err="1" smtClean="0">
                <a:solidFill>
                  <a:schemeClr val="tx1"/>
                </a:solidFill>
              </a:rPr>
              <a:t>for</a:t>
            </a:r>
            <a:r>
              <a:rPr lang="de-DE" altLang="de-DE" kern="0" dirty="0" smtClean="0">
                <a:solidFill>
                  <a:schemeClr val="tx1"/>
                </a:solidFill>
              </a:rPr>
              <a:t> Low-</a:t>
            </a:r>
            <a:r>
              <a:rPr lang="de-DE" altLang="de-DE" kern="0" dirty="0" err="1" smtClean="0">
                <a:solidFill>
                  <a:schemeClr val="tx1"/>
                </a:solidFill>
              </a:rPr>
              <a:t>Energy</a:t>
            </a:r>
            <a:r>
              <a:rPr lang="de-DE" altLang="de-DE" kern="0" dirty="0" smtClean="0">
                <a:solidFill>
                  <a:schemeClr val="tx1"/>
                </a:solidFill>
              </a:rPr>
              <a:t> Precision </a:t>
            </a:r>
            <a:r>
              <a:rPr lang="de-DE" altLang="de-DE" kern="0" dirty="0" err="1" smtClean="0">
                <a:solidFill>
                  <a:schemeClr val="tx1"/>
                </a:solidFill>
              </a:rPr>
              <a:t>Measurements</a:t>
            </a:r>
            <a:endParaRPr lang="de-DE" altLang="de-DE" kern="0" dirty="0" smtClean="0">
              <a:solidFill>
                <a:schemeClr val="tx1"/>
              </a:solidFill>
            </a:endParaRPr>
          </a:p>
          <a:p>
            <a:pPr marL="522288" lvl="1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b="0" kern="0" dirty="0" err="1" smtClean="0">
                <a:solidFill>
                  <a:schemeClr val="tx1"/>
                </a:solidFill>
              </a:rPr>
              <a:t>scientific</a:t>
            </a:r>
            <a:r>
              <a:rPr lang="de-DE" altLang="de-DE" b="0" kern="0" dirty="0" smtClean="0">
                <a:solidFill>
                  <a:schemeClr val="tx1"/>
                </a:solidFill>
              </a:rPr>
              <a:t>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needs</a:t>
            </a:r>
            <a:r>
              <a:rPr lang="de-DE" altLang="de-DE" b="0" kern="0" dirty="0" smtClean="0">
                <a:solidFill>
                  <a:schemeClr val="tx1"/>
                </a:solidFill>
              </a:rPr>
              <a:t>, experimental </a:t>
            </a:r>
            <a:r>
              <a:rPr lang="de-DE" altLang="de-DE" b="0" kern="0" dirty="0" err="1" smtClean="0">
                <a:solidFill>
                  <a:schemeClr val="tx1"/>
                </a:solidFill>
              </a:rPr>
              <a:t>opportunities</a:t>
            </a:r>
            <a:endParaRPr lang="de-DE" altLang="de-DE" b="0" kern="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altLang="de-DE" kern="0" dirty="0" smtClean="0">
                <a:solidFill>
                  <a:schemeClr val="tx1"/>
                </a:solidFill>
              </a:rPr>
              <a:t>Summary </a:t>
            </a:r>
            <a:endParaRPr lang="de-DE" altLang="de-DE" sz="1400" kern="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de-DE" altLang="de-DE" kern="0" dirty="0" smtClean="0"/>
          </a:p>
          <a:p>
            <a:pPr>
              <a:spcAft>
                <a:spcPts val="1800"/>
              </a:spcAft>
            </a:pPr>
            <a:endParaRPr lang="de-DE" altLang="de-DE" kern="0" dirty="0" smtClean="0"/>
          </a:p>
          <a:p>
            <a:pPr marL="1588" lvl="1" indent="0">
              <a:buFont typeface="Wingdings" pitchFamily="2" charset="2"/>
              <a:buNone/>
            </a:pPr>
            <a:endParaRPr lang="de-DE" altLang="de-DE" b="1" kern="0" dirty="0" smtClean="0"/>
          </a:p>
          <a:p>
            <a:pPr lvl="1"/>
            <a:endParaRPr lang="de-DE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40699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/>
          <a:srcRect t="35709" r="32952"/>
          <a:stretch/>
        </p:blipFill>
        <p:spPr>
          <a:xfrm>
            <a:off x="2209799" y="1844824"/>
            <a:ext cx="6696211" cy="43384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7360" y="243090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DM </a:t>
            </a:r>
            <a:r>
              <a:rPr lang="de-DE" dirty="0" err="1" smtClean="0"/>
              <a:t>Searches</a:t>
            </a:r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305157" y="57328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7B7B7B"/>
                </a:solidFill>
              </a:rPr>
              <a:t>R</a:t>
            </a:r>
            <a:r>
              <a:rPr lang="de-DE" baseline="-25000" dirty="0" err="1" smtClean="0">
                <a:solidFill>
                  <a:srgbClr val="7B7B7B"/>
                </a:solidFill>
              </a:rPr>
              <a:t>p</a:t>
            </a:r>
            <a:endParaRPr lang="de-DE" baseline="-25000" dirty="0">
              <a:solidFill>
                <a:srgbClr val="7B7B7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8775" y="537804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baseline="-25000" dirty="0" smtClean="0"/>
              <a:t>2</a:t>
            </a:r>
            <a:r>
              <a:rPr lang="de-DE" dirty="0" smtClean="0"/>
              <a:t>(</a:t>
            </a:r>
            <a:r>
              <a:rPr lang="de-DE" baseline="30000" dirty="0" smtClean="0"/>
              <a:t>4</a:t>
            </a:r>
            <a:r>
              <a:rPr lang="de-DE" dirty="0" smtClean="0"/>
              <a:t>He)</a:t>
            </a:r>
            <a:endParaRPr lang="de-DE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558739" y="494671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baseline="-25000" dirty="0" smtClean="0"/>
              <a:t>1</a:t>
            </a:r>
            <a:r>
              <a:rPr lang="de-DE" dirty="0" smtClean="0"/>
              <a:t>(</a:t>
            </a:r>
            <a:r>
              <a:rPr lang="de-DE" baseline="30000" dirty="0" smtClean="0"/>
              <a:t>6</a:t>
            </a:r>
            <a:r>
              <a:rPr lang="de-DE" dirty="0" smtClean="0"/>
              <a:t>Li)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797247" y="1842493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Polarizability</a:t>
            </a:r>
            <a:r>
              <a:rPr lang="de-DE" dirty="0" smtClean="0"/>
              <a:t>: Fine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GDR</a:t>
            </a:r>
            <a:endParaRPr lang="de-DE" baseline="-25000" dirty="0"/>
          </a:p>
        </p:txBody>
      </p:sp>
      <p:sp>
        <p:nvSpPr>
          <p:cNvPr id="9" name="Textfeld 8"/>
          <p:cNvSpPr txBox="1"/>
          <p:nvPr/>
        </p:nvSpPr>
        <p:spPr>
          <a:xfrm>
            <a:off x="420767" y="3037964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0</a:t>
            </a:r>
            <a:r>
              <a:rPr lang="de-DE" dirty="0" smtClean="0">
                <a:sym typeface="Symbol"/>
              </a:rPr>
              <a:t></a:t>
            </a:r>
            <a:endParaRPr lang="de-DE" baseline="-25000" dirty="0"/>
          </a:p>
        </p:txBody>
      </p:sp>
      <p:sp>
        <p:nvSpPr>
          <p:cNvPr id="10" name="Textfeld 9"/>
          <p:cNvSpPr txBox="1"/>
          <p:nvPr/>
        </p:nvSpPr>
        <p:spPr>
          <a:xfrm>
            <a:off x="5709378" y="4328882"/>
            <a:ext cx="321113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Fundamental </a:t>
            </a:r>
            <a:r>
              <a:rPr lang="de-DE" dirty="0" err="1" smtClean="0"/>
              <a:t>Mechanisms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Formation:</a:t>
            </a:r>
          </a:p>
          <a:p>
            <a:r>
              <a:rPr lang="de-DE" dirty="0" err="1"/>
              <a:t>c</a:t>
            </a:r>
            <a:r>
              <a:rPr lang="de-DE" dirty="0" err="1" smtClean="0"/>
              <a:t>luster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,</a:t>
            </a:r>
          </a:p>
          <a:p>
            <a:r>
              <a:rPr lang="de-DE" dirty="0" smtClean="0"/>
              <a:t>Type II Shell Evolution, </a:t>
            </a:r>
          </a:p>
          <a:p>
            <a:r>
              <a:rPr lang="de-DE" dirty="0" err="1"/>
              <a:t>e</a:t>
            </a:r>
            <a:r>
              <a:rPr lang="de-DE" dirty="0" err="1" smtClean="0"/>
              <a:t>ffective</a:t>
            </a:r>
            <a:r>
              <a:rPr lang="de-DE" dirty="0" smtClean="0"/>
              <a:t> </a:t>
            </a:r>
            <a:r>
              <a:rPr lang="de-DE" dirty="0" err="1" smtClean="0"/>
              <a:t>pn</a:t>
            </a:r>
            <a:r>
              <a:rPr lang="de-DE" dirty="0" smtClean="0"/>
              <a:t>-Interaction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37424" y="457738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</a:t>
            </a:r>
            <a:r>
              <a:rPr lang="de-DE" dirty="0" smtClean="0"/>
              <a:t>(</a:t>
            </a:r>
            <a:r>
              <a:rPr lang="de-DE" baseline="30000" dirty="0" smtClean="0"/>
              <a:t>12</a:t>
            </a:r>
            <a:r>
              <a:rPr lang="de-DE" dirty="0" smtClean="0"/>
              <a:t>C)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14865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132856"/>
            <a:ext cx="6912768" cy="3744416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smtClean="0"/>
              <a:t>Proton </a:t>
            </a:r>
            <a:r>
              <a:rPr lang="de-DE" dirty="0" smtClean="0"/>
              <a:t>Radius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7B7B7B"/>
                </a:solidFill>
              </a:rPr>
              <a:t>(not </a:t>
            </a:r>
            <a:r>
              <a:rPr lang="de-DE" dirty="0" err="1" smtClean="0">
                <a:solidFill>
                  <a:srgbClr val="7B7B7B"/>
                </a:solidFill>
              </a:rPr>
              <a:t>part</a:t>
            </a:r>
            <a:r>
              <a:rPr lang="de-DE" dirty="0" smtClean="0">
                <a:solidFill>
                  <a:srgbClr val="7B7B7B"/>
                </a:solidFill>
              </a:rPr>
              <a:t> </a:t>
            </a:r>
            <a:r>
              <a:rPr lang="de-DE" dirty="0" err="1" smtClean="0">
                <a:solidFill>
                  <a:srgbClr val="7B7B7B"/>
                </a:solidFill>
              </a:rPr>
              <a:t>of</a:t>
            </a:r>
            <a:r>
              <a:rPr lang="de-DE" dirty="0" smtClean="0">
                <a:solidFill>
                  <a:srgbClr val="7B7B7B"/>
                </a:solidFill>
              </a:rPr>
              <a:t> SFB 1245)</a:t>
            </a:r>
            <a:endParaRPr lang="de-DE" dirty="0">
              <a:solidFill>
                <a:srgbClr val="7B7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44" y="3341844"/>
            <a:ext cx="33623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784582" y="6106641"/>
            <a:ext cx="321261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early</a:t>
            </a: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prototype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87808" y="1714521"/>
            <a:ext cx="7442200" cy="4394776"/>
            <a:chOff x="179388" y="1390650"/>
            <a:chExt cx="7442200" cy="4394776"/>
          </a:xfrm>
        </p:grpSpPr>
        <p:pic>
          <p:nvPicPr>
            <p:cNvPr id="34" name="Picture 4" descr="rp_aufbau_streukamm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390650"/>
              <a:ext cx="5616575" cy="375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20"/>
            <p:cNvSpPr txBox="1">
              <a:spLocks noChangeArrowheads="1"/>
            </p:cNvSpPr>
            <p:nvPr/>
          </p:nvSpPr>
          <p:spPr bwMode="auto">
            <a:xfrm>
              <a:off x="3131840" y="5200651"/>
              <a:ext cx="201637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control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of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target</a:t>
              </a:r>
              <a:r>
                <a:rPr kumimoji="0" lang="de-DE" sz="16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evaporation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15"/>
            <p:cNvSpPr>
              <a:spLocks/>
            </p:cNvSpPr>
            <p:nvPr/>
          </p:nvSpPr>
          <p:spPr bwMode="auto">
            <a:xfrm>
              <a:off x="5826125" y="2132856"/>
              <a:ext cx="1795463" cy="609600"/>
            </a:xfrm>
            <a:prstGeom prst="callout1">
              <a:avLst>
                <a:gd name="adj1" fmla="val 18750"/>
                <a:gd name="adj2" fmla="val -4245"/>
                <a:gd name="adj3" fmla="val 5731"/>
                <a:gd name="adj4" fmla="val -92133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kern="0" dirty="0" err="1" smtClean="0">
                  <a:solidFill>
                    <a:sysClr val="windowText" lastClr="000000"/>
                  </a:solidFill>
                </a:rPr>
                <a:t>control</a:t>
              </a:r>
              <a:r>
                <a:rPr lang="de-DE" kern="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 smtClean="0">
                  <a:solidFill>
                    <a:sysClr val="windowText" lastClr="000000"/>
                  </a:solidFill>
                </a:rPr>
                <a:t>of</a:t>
              </a:r>
              <a:r>
                <a:rPr lang="de-DE" kern="0" dirty="0" smtClean="0">
                  <a:solidFill>
                    <a:sysClr val="windowText" lastClr="000000"/>
                  </a:solidFill>
                </a:rPr>
                <a:t>  beam </a:t>
              </a:r>
              <a:r>
                <a:rPr lang="de-DE" kern="0" dirty="0" err="1" smtClean="0">
                  <a:solidFill>
                    <a:sysClr val="windowText" lastClr="000000"/>
                  </a:solidFill>
                </a:rPr>
                <a:t>position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 flipH="1">
              <a:off x="4140026" y="2437656"/>
              <a:ext cx="1655937" cy="120736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2" name="Titel 1"/>
          <p:cNvSpPr txBox="1">
            <a:spLocks/>
          </p:cNvSpPr>
          <p:nvPr/>
        </p:nvSpPr>
        <p:spPr>
          <a:xfrm>
            <a:off x="326379" y="620688"/>
            <a:ext cx="5288577" cy="49177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n-lt"/>
                <a:ea typeface="+mj-ea"/>
                <a:cs typeface="Tahom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Proposed</a:t>
            </a:r>
            <a:r>
              <a:rPr lang="de-DE" kern="0" dirty="0" smtClean="0"/>
              <a:t> Set-</a:t>
            </a:r>
            <a:r>
              <a:rPr lang="de-DE" kern="0" dirty="0" err="1" smtClean="0"/>
              <a:t>up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421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Proton Radius at Low-Q</a:t>
            </a:r>
            <a:br>
              <a:rPr lang="de-DE" dirty="0" smtClean="0"/>
            </a:br>
            <a:r>
              <a:rPr lang="de-DE" sz="1800" dirty="0" err="1" smtClean="0"/>
              <a:t>current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: Q</a:t>
            </a:r>
            <a:r>
              <a:rPr lang="de-DE" sz="1800" baseline="30000" dirty="0" smtClean="0"/>
              <a:t>2</a:t>
            </a:r>
            <a:r>
              <a:rPr lang="de-DE" sz="1800" dirty="0" smtClean="0"/>
              <a:t> &gt; ~0.004 (</a:t>
            </a:r>
            <a:r>
              <a:rPr lang="de-DE" sz="1800" dirty="0" err="1" smtClean="0"/>
              <a:t>GeV</a:t>
            </a:r>
            <a:r>
              <a:rPr lang="de-DE" sz="1800" dirty="0" smtClean="0"/>
              <a:t>/c)</a:t>
            </a:r>
            <a:r>
              <a:rPr lang="de-DE" sz="1800" baseline="30000" dirty="0" smtClean="0"/>
              <a:t>2</a:t>
            </a:r>
            <a:endParaRPr lang="de-DE" sz="1800" baseline="30000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251519" y="1592263"/>
            <a:ext cx="4938017" cy="4551381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smtClean="0"/>
              <a:t>CH</a:t>
            </a:r>
            <a:r>
              <a:rPr lang="de-DE" altLang="de-DE" kern="0" baseline="-25000" dirty="0" smtClean="0"/>
              <a:t>2</a:t>
            </a:r>
            <a:r>
              <a:rPr lang="de-DE" altLang="de-DE" kern="0" dirty="0" smtClean="0"/>
              <a:t>(</a:t>
            </a:r>
            <a:r>
              <a:rPr lang="de-DE" altLang="de-DE" kern="0" dirty="0" err="1" smtClean="0"/>
              <a:t>e,ep</a:t>
            </a:r>
            <a:r>
              <a:rPr lang="de-DE" altLang="de-DE" kern="0" dirty="0" smtClean="0"/>
              <a:t>) @ 30, 50, 80 </a:t>
            </a:r>
            <a:r>
              <a:rPr lang="de-DE" altLang="de-DE" kern="0" dirty="0" err="1" smtClean="0"/>
              <a:t>MeV</a:t>
            </a:r>
            <a:endParaRPr lang="de-DE" altLang="de-DE" kern="0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/>
              <a:t>Simultaneous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measurement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of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electrons</a:t>
            </a:r>
            <a:r>
              <a:rPr lang="de-DE" altLang="de-DE" kern="0" dirty="0" smtClean="0"/>
              <a:t> </a:t>
            </a:r>
            <a:r>
              <a:rPr lang="de-DE" altLang="de-DE" kern="0" dirty="0" smtClean="0"/>
              <a:t>in </a:t>
            </a:r>
            <a:r>
              <a:rPr lang="de-DE" altLang="de-DE" kern="0" dirty="0" err="1" smtClean="0"/>
              <a:t>spectrometer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and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recoil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protons</a:t>
            </a:r>
            <a:r>
              <a:rPr lang="de-DE" altLang="de-DE" kern="0" dirty="0" smtClean="0"/>
              <a:t> in Si-</a:t>
            </a:r>
            <a:r>
              <a:rPr lang="de-DE" altLang="de-DE" kern="0" dirty="0" err="1" smtClean="0"/>
              <a:t>detector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goniometer</a:t>
            </a:r>
            <a:endParaRPr lang="de-DE" altLang="de-DE" kern="0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/>
              <a:t>electron-spectrometer</a:t>
            </a:r>
            <a:r>
              <a:rPr lang="de-DE" altLang="de-DE" kern="0" dirty="0"/>
              <a:t> </a:t>
            </a:r>
            <a:r>
              <a:rPr lang="de-DE" altLang="de-DE" kern="0" dirty="0" err="1" smtClean="0"/>
              <a:t>as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monitor</a:t>
            </a:r>
            <a:endParaRPr lang="de-DE" altLang="de-DE" kern="0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/>
              <a:t>simultaneous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measurement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of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up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to</a:t>
            </a:r>
            <a:r>
              <a:rPr lang="de-DE" altLang="de-DE" kern="0" dirty="0" smtClean="0"/>
              <a:t> 10 </a:t>
            </a:r>
            <a:r>
              <a:rPr lang="de-DE" altLang="de-DE" kern="0" dirty="0" err="1" smtClean="0"/>
              <a:t>proton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angles</a:t>
            </a:r>
            <a:r>
              <a:rPr lang="de-DE" altLang="de-DE" kern="0" dirty="0" smtClean="0"/>
              <a:t> Q</a:t>
            </a:r>
            <a:r>
              <a:rPr lang="de-DE" altLang="de-DE" kern="0" baseline="30000" dirty="0" smtClean="0"/>
              <a:t>2</a:t>
            </a:r>
            <a:r>
              <a:rPr lang="de-DE" altLang="de-DE" kern="0" dirty="0"/>
              <a:t> </a:t>
            </a:r>
            <a:r>
              <a:rPr lang="de-DE" altLang="de-DE" kern="0" dirty="0" smtClean="0"/>
              <a:t>= [.1-.001](</a:t>
            </a:r>
            <a:r>
              <a:rPr lang="de-DE" altLang="de-DE" kern="0" dirty="0" err="1" smtClean="0"/>
              <a:t>GeV</a:t>
            </a:r>
            <a:r>
              <a:rPr lang="de-DE" altLang="de-DE" kern="0" dirty="0" smtClean="0"/>
              <a:t>/c)</a:t>
            </a:r>
            <a:r>
              <a:rPr lang="de-DE" altLang="de-DE" kern="0" baseline="30000" dirty="0" smtClean="0"/>
              <a:t>2</a:t>
            </a:r>
            <a:endParaRPr lang="de-DE" altLang="de-DE" kern="0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/>
              <a:t>Precise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energy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calibration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by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separation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of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elastic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lines</a:t>
            </a:r>
            <a:r>
              <a:rPr lang="de-DE" altLang="de-DE" kern="0" dirty="0" smtClean="0"/>
              <a:t> 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kern="0" dirty="0" err="1" smtClean="0"/>
              <a:t>Discrimination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from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background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with</a:t>
            </a:r>
            <a:r>
              <a:rPr lang="de-DE" altLang="de-DE" kern="0" dirty="0" smtClean="0"/>
              <a:t> time-</a:t>
            </a:r>
            <a:r>
              <a:rPr lang="de-DE" altLang="de-DE" kern="0" dirty="0" err="1" smtClean="0"/>
              <a:t>of</a:t>
            </a:r>
            <a:r>
              <a:rPr lang="de-DE" altLang="de-DE" kern="0" dirty="0" smtClean="0"/>
              <a:t>-</a:t>
            </a:r>
            <a:r>
              <a:rPr lang="de-DE" altLang="de-DE" kern="0" dirty="0" err="1" smtClean="0"/>
              <a:t>flight</a:t>
            </a:r>
            <a:r>
              <a:rPr lang="de-DE" altLang="de-DE" kern="0" dirty="0" smtClean="0"/>
              <a:t> in </a:t>
            </a:r>
            <a:r>
              <a:rPr lang="de-DE" altLang="de-DE" kern="0" dirty="0" err="1" smtClean="0"/>
              <a:t>pulsed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mode</a:t>
            </a:r>
            <a:endParaRPr lang="de-DE" altLang="de-DE" kern="0" dirty="0" smtClean="0"/>
          </a:p>
          <a:p>
            <a:pPr lvl="1"/>
            <a:endParaRPr lang="de-DE" altLang="de-DE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7" y="2204864"/>
            <a:ext cx="39544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63956" y="1665911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S-DALINAC </a:t>
            </a:r>
            <a:r>
              <a:rPr lang="de-DE" dirty="0" err="1" smtClean="0">
                <a:solidFill>
                  <a:srgbClr val="FF0000"/>
                </a:solidFill>
              </a:rPr>
              <a:t>test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experiment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prototype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39140" y="4881637"/>
            <a:ext cx="3747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 MHz </a:t>
            </a:r>
            <a:r>
              <a:rPr lang="de-DE" dirty="0" err="1" smtClean="0"/>
              <a:t>pulsed</a:t>
            </a:r>
            <a:r>
              <a:rPr lang="de-DE" dirty="0" smtClean="0"/>
              <a:t> beam, E = 65 </a:t>
            </a:r>
            <a:r>
              <a:rPr lang="de-DE" dirty="0" err="1" smtClean="0"/>
              <a:t>MeV</a:t>
            </a:r>
            <a:r>
              <a:rPr lang="de-DE" dirty="0" smtClean="0"/>
              <a:t>,</a:t>
            </a:r>
          </a:p>
          <a:p>
            <a:r>
              <a:rPr lang="de-DE" dirty="0" err="1"/>
              <a:t>polyethylene</a:t>
            </a:r>
            <a:r>
              <a:rPr lang="de-DE" dirty="0"/>
              <a:t> </a:t>
            </a:r>
            <a:r>
              <a:rPr lang="de-DE" dirty="0" err="1"/>
              <a:t>foil</a:t>
            </a:r>
            <a:endParaRPr lang="de-DE" dirty="0"/>
          </a:p>
          <a:p>
            <a:r>
              <a:rPr lang="de-DE" dirty="0" err="1" smtClean="0"/>
              <a:t>discrimination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recoil</a:t>
            </a:r>
            <a:r>
              <a:rPr lang="de-DE" dirty="0" smtClean="0"/>
              <a:t> </a:t>
            </a:r>
            <a:r>
              <a:rPr lang="de-DE" dirty="0" err="1" smtClean="0"/>
              <a:t>protons</a:t>
            </a:r>
            <a:r>
              <a:rPr lang="de-DE" dirty="0" smtClean="0"/>
              <a:t> vs.</a:t>
            </a:r>
          </a:p>
          <a:p>
            <a:r>
              <a:rPr lang="de-DE" dirty="0" err="1" smtClean="0"/>
              <a:t>scattered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t.o.f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5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>
                <a:ea typeface="ＭＳ Ｐゴシック" pitchFamily="34" charset="-128"/>
              </a:rPr>
              <a:t>Example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for</a:t>
            </a:r>
            <a:r>
              <a:rPr lang="de-DE" altLang="de-DE" dirty="0" smtClean="0">
                <a:ea typeface="ＭＳ Ｐゴシック" pitchFamily="34" charset="-128"/>
              </a:rPr>
              <a:t> Resolution: </a:t>
            </a:r>
            <a:br>
              <a:rPr lang="de-DE" altLang="de-DE" dirty="0" smtClean="0">
                <a:ea typeface="ＭＳ Ｐゴシック" pitchFamily="34" charset="-128"/>
              </a:rPr>
            </a:br>
            <a:r>
              <a:rPr lang="de-DE" altLang="de-DE" dirty="0" smtClean="0">
                <a:ea typeface="ＭＳ Ｐゴシック" pitchFamily="34" charset="-128"/>
              </a:rPr>
              <a:t>Inclusive </a:t>
            </a:r>
            <a:r>
              <a:rPr lang="de-DE" altLang="de-DE" dirty="0">
                <a:ea typeface="ＭＳ Ｐゴシック" pitchFamily="34" charset="-128"/>
              </a:rPr>
              <a:t>Deuteron </a:t>
            </a:r>
            <a:r>
              <a:rPr lang="de-DE" altLang="de-DE" dirty="0" err="1">
                <a:ea typeface="ＭＳ Ｐゴシック" pitchFamily="34" charset="-128"/>
              </a:rPr>
              <a:t>Breakup</a:t>
            </a:r>
            <a:r>
              <a:rPr lang="de-DE" altLang="de-DE" dirty="0">
                <a:ea typeface="ＭＳ Ｐゴシック" pitchFamily="34" charset="-128"/>
              </a:rPr>
              <a:t> at </a:t>
            </a:r>
            <a:r>
              <a:rPr lang="de-DE" altLang="de-DE" dirty="0" smtClean="0">
                <a:ea typeface="ＭＳ Ｐゴシック" pitchFamily="34" charset="-128"/>
              </a:rPr>
              <a:t>180</a:t>
            </a:r>
            <a:r>
              <a:rPr lang="de-DE" altLang="de-DE" baseline="30000" dirty="0" smtClean="0">
                <a:ea typeface="ＭＳ Ｐゴシック" pitchFamily="34" charset="-128"/>
              </a:rPr>
              <a:t>o</a:t>
            </a:r>
            <a:endParaRPr lang="de-DE" baseline="300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24025" y="5848350"/>
            <a:ext cx="6704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de-DE" sz="1800" i="1" dirty="0"/>
              <a:t>N. </a:t>
            </a:r>
            <a:r>
              <a:rPr lang="de-DE" altLang="de-DE" sz="1800" i="1" dirty="0" err="1"/>
              <a:t>Ryezayeva</a:t>
            </a:r>
            <a:r>
              <a:rPr lang="de-DE" altLang="de-DE" sz="1800" i="1" dirty="0"/>
              <a:t> et al., Phys. </a:t>
            </a:r>
            <a:r>
              <a:rPr lang="de-DE" altLang="de-DE" sz="1800" i="1" dirty="0" err="1"/>
              <a:t>Rev</a:t>
            </a:r>
            <a:r>
              <a:rPr lang="de-DE" altLang="de-DE" sz="1800" i="1" dirty="0"/>
              <a:t>. </a:t>
            </a:r>
            <a:r>
              <a:rPr lang="de-DE" altLang="de-DE" sz="1800" i="1" dirty="0" err="1"/>
              <a:t>Lett</a:t>
            </a:r>
            <a:r>
              <a:rPr lang="de-DE" altLang="de-DE" sz="1800" i="1" dirty="0"/>
              <a:t>. </a:t>
            </a:r>
            <a:r>
              <a:rPr lang="de-DE" altLang="de-DE" sz="1800" b="1" i="1" dirty="0"/>
              <a:t>100</a:t>
            </a:r>
            <a:r>
              <a:rPr lang="de-DE" altLang="de-DE" sz="1800" i="1" dirty="0"/>
              <a:t> (2008)</a:t>
            </a:r>
            <a:r>
              <a:rPr lang="de-DE" altLang="de-DE" sz="1800" b="1" i="1" dirty="0"/>
              <a:t> </a:t>
            </a:r>
            <a:r>
              <a:rPr lang="de-DE" altLang="de-DE" sz="1800" i="1" dirty="0"/>
              <a:t>172501</a:t>
            </a:r>
            <a:endParaRPr lang="en-GB" altLang="de-DE" sz="1800" i="1" dirty="0">
              <a:solidFill>
                <a:schemeClr val="tx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14" y="1916832"/>
            <a:ext cx="4613434" cy="3561363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15816" y="3564145"/>
            <a:ext cx="541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altLang="de-DE" sz="1600" b="1" baseline="30000" dirty="0">
                <a:solidFill>
                  <a:srgbClr val="000000"/>
                </a:solidFill>
                <a:ea typeface="+mn-ea"/>
                <a:cs typeface="+mn-cs"/>
              </a:rPr>
              <a:t>12</a:t>
            </a:r>
            <a:r>
              <a:rPr lang="en-US" altLang="de-DE" sz="1600" dirty="0">
                <a:solidFill>
                  <a:srgbClr val="000000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167804" y="3553560"/>
            <a:ext cx="4683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altLang="de-DE" sz="1600" dirty="0">
                <a:solidFill>
                  <a:srgbClr val="000000"/>
                </a:solidFill>
                <a:ea typeface="+mn-ea"/>
                <a:cs typeface="+mn-cs"/>
              </a:rPr>
              <a:t>D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12160" y="3517331"/>
            <a:ext cx="4683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altLang="de-DE" sz="1600" dirty="0">
                <a:solidFill>
                  <a:srgbClr val="000000"/>
                </a:solidFill>
                <a:ea typeface="+mn-ea"/>
                <a:cs typeface="+mn-cs"/>
              </a:rPr>
              <a:t>H</a:t>
            </a:r>
          </a:p>
        </p:txBody>
      </p:sp>
      <p:sp>
        <p:nvSpPr>
          <p:cNvPr id="12" name="Rechteck 11"/>
          <p:cNvSpPr/>
          <p:nvPr/>
        </p:nvSpPr>
        <p:spPr>
          <a:xfrm>
            <a:off x="2915816" y="1732166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ea typeface="+mn-ea"/>
                <a:cs typeface="+mn-cs"/>
              </a:rPr>
              <a:t>S-DALINAC </a:t>
            </a:r>
            <a:r>
              <a:rPr lang="de-DE" sz="1800" dirty="0" err="1" smtClean="0">
                <a:solidFill>
                  <a:srgbClr val="FF0000"/>
                </a:solidFill>
                <a:ea typeface="+mn-ea"/>
                <a:cs typeface="+mn-cs"/>
              </a:rPr>
              <a:t>data</a:t>
            </a:r>
            <a:r>
              <a:rPr lang="de-DE" sz="1800" dirty="0" smtClean="0">
                <a:solidFill>
                  <a:srgbClr val="000000"/>
                </a:solidFill>
                <a:ea typeface="+mn-ea"/>
                <a:cs typeface="+mn-cs"/>
              </a:rPr>
              <a:t>,     </a:t>
            </a:r>
            <a:r>
              <a:rPr lang="de-DE" sz="1800" dirty="0" err="1" smtClean="0">
                <a:solidFill>
                  <a:srgbClr val="000000"/>
                </a:solidFill>
                <a:ea typeface="+mn-ea"/>
                <a:cs typeface="+mn-cs"/>
              </a:rPr>
              <a:t>polyethelene</a:t>
            </a:r>
            <a:r>
              <a:rPr lang="de-DE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ea typeface="+mn-ea"/>
                <a:cs typeface="+mn-cs"/>
              </a:rPr>
              <a:t>foil</a:t>
            </a:r>
            <a:endParaRPr lang="de-DE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7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Effective</a:t>
            </a:r>
            <a:r>
              <a:rPr lang="de-DE" dirty="0" smtClean="0"/>
              <a:t> 4-Body Forces</a:t>
            </a:r>
            <a:br>
              <a:rPr lang="de-DE" dirty="0" smtClean="0"/>
            </a:br>
            <a:r>
              <a:rPr lang="de-DE" baseline="30000" dirty="0" smtClean="0"/>
              <a:t>4</a:t>
            </a:r>
            <a:r>
              <a:rPr lang="de-DE" dirty="0" smtClean="0"/>
              <a:t>He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4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949529" cy="838200"/>
          </a:xfrm>
        </p:spPr>
        <p:txBody>
          <a:bodyPr/>
          <a:lstStyle/>
          <a:p>
            <a:r>
              <a:rPr lang="en-US" noProof="0" dirty="0" smtClean="0"/>
              <a:t>E0 transition form factor in </a:t>
            </a:r>
            <a:r>
              <a:rPr lang="en-US" baseline="30000" noProof="0" dirty="0" smtClean="0"/>
              <a:t>4</a:t>
            </a:r>
            <a:r>
              <a:rPr lang="en-US" noProof="0" dirty="0" smtClean="0"/>
              <a:t>He  – </a:t>
            </a:r>
            <a:br>
              <a:rPr lang="en-US" noProof="0" dirty="0" smtClean="0"/>
            </a:br>
            <a:r>
              <a:rPr lang="en-US" noProof="0" dirty="0" smtClean="0"/>
              <a:t>Benchmark for </a:t>
            </a:r>
            <a:r>
              <a:rPr lang="en-US" noProof="0" dirty="0" smtClean="0">
                <a:sym typeface="Symbol"/>
              </a:rPr>
              <a:t>chiral EFT</a:t>
            </a:r>
            <a:endParaRPr lang="en-US" noProof="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11560" y="1444142"/>
            <a:ext cx="2707640" cy="1774790"/>
            <a:chOff x="611560" y="1340768"/>
            <a:chExt cx="2707640" cy="1774790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265841" y="1340768"/>
              <a:ext cx="2053359" cy="1728623"/>
              <a:chOff x="1265841" y="1340768"/>
              <a:chExt cx="2053359" cy="1728623"/>
            </a:xfrm>
          </p:grpSpPr>
          <p:cxnSp>
            <p:nvCxnSpPr>
              <p:cNvPr id="11" name="Gerade Verbindung 10"/>
              <p:cNvCxnSpPr/>
              <p:nvPr/>
            </p:nvCxnSpPr>
            <p:spPr>
              <a:xfrm>
                <a:off x="1296321" y="2884725"/>
                <a:ext cx="11521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1296321" y="1644040"/>
                <a:ext cx="11521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Pfeil nach unten 12"/>
              <p:cNvSpPr/>
              <p:nvPr/>
            </p:nvSpPr>
            <p:spPr>
              <a:xfrm>
                <a:off x="1872385" y="1644040"/>
                <a:ext cx="144016" cy="1240685"/>
              </a:xfrm>
              <a:prstGeom prst="downArrow">
                <a:avLst/>
              </a:prstGeom>
              <a:solidFill>
                <a:srgbClr val="00660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1265841" y="1340768"/>
                <a:ext cx="681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20210</a:t>
                </a:r>
                <a:endParaRPr lang="de-DE" sz="1400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2441794" y="1452632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0</a:t>
                </a:r>
                <a:r>
                  <a:rPr lang="de-DE" baseline="30000" dirty="0" smtClean="0"/>
                  <a:t>+</a:t>
                </a:r>
                <a:r>
                  <a:rPr lang="de-DE" dirty="0" smtClean="0"/>
                  <a:t>,T=0</a:t>
                </a:r>
                <a:endParaRPr lang="de-DE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2448449" y="2700059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0</a:t>
                </a:r>
                <a:r>
                  <a:rPr lang="de-DE" baseline="30000" dirty="0" smtClean="0"/>
                  <a:t>+</a:t>
                </a:r>
                <a:r>
                  <a:rPr lang="de-DE" dirty="0" smtClean="0"/>
                  <a:t>,T=0</a:t>
                </a:r>
                <a:endParaRPr lang="de-DE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11560" y="2653893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aseline="30000" dirty="0" smtClean="0"/>
                <a:t>4</a:t>
              </a:r>
              <a:r>
                <a:rPr lang="de-DE" sz="2400" dirty="0" smtClean="0"/>
                <a:t>He</a:t>
              </a:r>
              <a:endParaRPr lang="de-DE" sz="24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4572000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69837" y="6021288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/>
              <a:t>Th</a:t>
            </a:r>
            <a:r>
              <a:rPr lang="de-DE" sz="1100" dirty="0" smtClean="0"/>
              <a:t>. Walcher, Phys. </a:t>
            </a:r>
            <a:r>
              <a:rPr lang="de-DE" sz="1100" dirty="0" err="1" smtClean="0"/>
              <a:t>Lett</a:t>
            </a:r>
            <a:r>
              <a:rPr lang="de-DE" sz="1100" dirty="0" smtClean="0"/>
              <a:t>. B 31, 442 (1970)</a:t>
            </a:r>
            <a:endParaRPr lang="de-DE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390" y="3505461"/>
            <a:ext cx="2537285" cy="220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358775" y="4293096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DALINAC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data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949529" cy="838200"/>
          </a:xfrm>
        </p:spPr>
        <p:txBody>
          <a:bodyPr/>
          <a:lstStyle/>
          <a:p>
            <a:r>
              <a:rPr lang="en-US" noProof="0" dirty="0" smtClean="0"/>
              <a:t>E0 transition form factor in </a:t>
            </a:r>
            <a:r>
              <a:rPr lang="en-US" baseline="30000" noProof="0" dirty="0" smtClean="0"/>
              <a:t>4</a:t>
            </a:r>
            <a:r>
              <a:rPr lang="en-US" noProof="0" dirty="0" smtClean="0"/>
              <a:t>He  – </a:t>
            </a:r>
            <a:br>
              <a:rPr lang="en-US" noProof="0" dirty="0" smtClean="0"/>
            </a:br>
            <a:r>
              <a:rPr lang="en-US" noProof="0" dirty="0" smtClean="0"/>
              <a:t>Benchmark for </a:t>
            </a:r>
            <a:r>
              <a:rPr lang="en-US" noProof="0" dirty="0" smtClean="0">
                <a:sym typeface="Symbol"/>
              </a:rPr>
              <a:t>chiral EFT</a:t>
            </a:r>
            <a:endParaRPr lang="en-US" noProof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" y="3218932"/>
            <a:ext cx="4068068" cy="294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611560" y="1444142"/>
            <a:ext cx="2707640" cy="1774790"/>
            <a:chOff x="611560" y="1340768"/>
            <a:chExt cx="2707640" cy="1774790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265841" y="1340768"/>
              <a:ext cx="2053359" cy="1728623"/>
              <a:chOff x="1265841" y="1340768"/>
              <a:chExt cx="2053359" cy="1728623"/>
            </a:xfrm>
          </p:grpSpPr>
          <p:cxnSp>
            <p:nvCxnSpPr>
              <p:cNvPr id="11" name="Gerade Verbindung 10"/>
              <p:cNvCxnSpPr/>
              <p:nvPr/>
            </p:nvCxnSpPr>
            <p:spPr>
              <a:xfrm>
                <a:off x="1296321" y="2884725"/>
                <a:ext cx="11521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1296321" y="1644040"/>
                <a:ext cx="11521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Pfeil nach unten 12"/>
              <p:cNvSpPr/>
              <p:nvPr/>
            </p:nvSpPr>
            <p:spPr>
              <a:xfrm>
                <a:off x="1872385" y="1644040"/>
                <a:ext cx="144016" cy="1240685"/>
              </a:xfrm>
              <a:prstGeom prst="downArrow">
                <a:avLst/>
              </a:prstGeom>
              <a:solidFill>
                <a:srgbClr val="00660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1265841" y="1340768"/>
                <a:ext cx="681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20210</a:t>
                </a:r>
                <a:endParaRPr lang="de-DE" sz="1400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2441794" y="1452632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0</a:t>
                </a:r>
                <a:r>
                  <a:rPr lang="de-DE" baseline="30000" dirty="0" smtClean="0"/>
                  <a:t>+</a:t>
                </a:r>
                <a:r>
                  <a:rPr lang="de-DE" dirty="0" smtClean="0"/>
                  <a:t>,T=0</a:t>
                </a:r>
                <a:endParaRPr lang="de-DE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2448449" y="2700059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0</a:t>
                </a:r>
                <a:r>
                  <a:rPr lang="de-DE" baseline="30000" dirty="0" smtClean="0"/>
                  <a:t>+</a:t>
                </a:r>
                <a:r>
                  <a:rPr lang="de-DE" dirty="0" smtClean="0"/>
                  <a:t>,T=0</a:t>
                </a:r>
                <a:endParaRPr lang="de-DE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11560" y="2653893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aseline="30000" dirty="0" smtClean="0"/>
                <a:t>4</a:t>
              </a:r>
              <a:r>
                <a:rPr lang="de-DE" sz="2400" dirty="0" smtClean="0"/>
                <a:t>He</a:t>
              </a:r>
              <a:endParaRPr lang="de-DE" sz="2400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130901" y="1655786"/>
            <a:ext cx="47204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Theory</a:t>
            </a:r>
            <a:r>
              <a:rPr lang="en-US" dirty="0" smtClean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Unexpected discrepancies between different modern theories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Negligible contribution of 2-body currents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Discrepancy to experimental data</a:t>
            </a:r>
          </a:p>
          <a:p>
            <a:endParaRPr lang="en-US" dirty="0" smtClean="0">
              <a:sym typeface="Symbo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180210" y="4015224"/>
            <a:ext cx="483325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Experiment</a:t>
            </a:r>
            <a:r>
              <a:rPr lang="de-DE" dirty="0" smtClean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Inelastic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at QCLAM </a:t>
            </a:r>
            <a:r>
              <a:rPr lang="de-DE" dirty="0" err="1" smtClean="0"/>
              <a:t>spectrometer</a:t>
            </a:r>
            <a:r>
              <a:rPr lang="de-DE" dirty="0" smtClean="0"/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Statistical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5%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Check </a:t>
            </a:r>
            <a:r>
              <a:rPr lang="de-DE" dirty="0" err="1" smtClean="0"/>
              <a:t>luminosity</a:t>
            </a:r>
            <a:r>
              <a:rPr lang="de-DE" dirty="0" smtClean="0"/>
              <a:t> relative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Cryostat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aseline="30000" dirty="0" smtClean="0"/>
              <a:t>4</a:t>
            </a:r>
            <a:r>
              <a:rPr lang="de-DE" dirty="0" smtClean="0"/>
              <a:t>He</a:t>
            </a:r>
            <a:r>
              <a:rPr lang="de-DE" baseline="-25000" dirty="0" smtClean="0"/>
              <a:t>lq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in </a:t>
            </a:r>
            <a:r>
              <a:rPr lang="de-DE" dirty="0" err="1" smtClean="0"/>
              <a:t>preparation</a:t>
            </a:r>
            <a:endParaRPr lang="de-DE" dirty="0" smtClean="0"/>
          </a:p>
        </p:txBody>
      </p:sp>
      <p:sp>
        <p:nvSpPr>
          <p:cNvPr id="22" name="Textfeld 21"/>
          <p:cNvSpPr txBox="1"/>
          <p:nvPr/>
        </p:nvSpPr>
        <p:spPr>
          <a:xfrm>
            <a:off x="4572000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829213" y="5373216"/>
            <a:ext cx="3118842" cy="922566"/>
            <a:chOff x="829213" y="5373216"/>
            <a:chExt cx="3118842" cy="922566"/>
          </a:xfrm>
        </p:grpSpPr>
        <p:sp>
          <p:nvSpPr>
            <p:cNvPr id="4" name="Rechteck 3"/>
            <p:cNvSpPr/>
            <p:nvPr/>
          </p:nvSpPr>
          <p:spPr>
            <a:xfrm>
              <a:off x="840301" y="6138622"/>
              <a:ext cx="3107754" cy="157160"/>
            </a:xfrm>
            <a:prstGeom prst="rect">
              <a:avLst/>
            </a:prstGeom>
            <a:solidFill>
              <a:srgbClr val="EC65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sz="1200" dirty="0" err="1" smtClean="0">
                  <a:solidFill>
                    <a:schemeClr val="tx1"/>
                  </a:solidFill>
                </a:rPr>
                <a:t>accessible</a:t>
              </a:r>
              <a:r>
                <a:rPr lang="de-DE" sz="1200" dirty="0" smtClean="0">
                  <a:solidFill>
                    <a:schemeClr val="tx1"/>
                  </a:solidFill>
                </a:rPr>
                <a:t> at S-DALINAC</a:t>
              </a:r>
              <a:endParaRPr lang="de-DE" sz="1200" baseline="300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829213" y="5379172"/>
              <a:ext cx="0" cy="91661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feld 2"/>
            <p:cNvSpPr txBox="1"/>
            <p:nvPr/>
          </p:nvSpPr>
          <p:spPr>
            <a:xfrm>
              <a:off x="2051720" y="5373216"/>
              <a:ext cx="18517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/>
                <a:t>S. </a:t>
              </a:r>
              <a:r>
                <a:rPr lang="de-DE" sz="1100" dirty="0" err="1" smtClean="0"/>
                <a:t>Bacca</a:t>
              </a:r>
              <a:r>
                <a:rPr lang="de-DE" sz="1100" dirty="0" smtClean="0"/>
                <a:t> et al, PRL (2013)</a:t>
              </a:r>
              <a:endParaRPr lang="de-DE" sz="1100" dirty="0"/>
            </a:p>
          </p:txBody>
        </p:sp>
      </p:grpSp>
      <p:pic>
        <p:nvPicPr>
          <p:cNvPr id="23" name="Bild 14" descr="logo_new_SFB_12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Effective</a:t>
            </a:r>
            <a:r>
              <a:rPr lang="de-DE" dirty="0" smtClean="0"/>
              <a:t> 2-Body </a:t>
            </a:r>
            <a:r>
              <a:rPr lang="de-DE" dirty="0" err="1" smtClean="0"/>
              <a:t>Currents</a:t>
            </a:r>
            <a:r>
              <a:rPr lang="de-DE" dirty="0"/>
              <a:t/>
            </a:r>
            <a:br>
              <a:rPr lang="de-DE" dirty="0"/>
            </a:br>
            <a:r>
              <a:rPr lang="de-DE" baseline="30000" dirty="0" smtClean="0"/>
              <a:t>6</a:t>
            </a:r>
            <a:r>
              <a:rPr lang="de-DE" dirty="0" smtClean="0"/>
              <a:t>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1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ieren 37"/>
          <p:cNvGrpSpPr/>
          <p:nvPr/>
        </p:nvGrpSpPr>
        <p:grpSpPr>
          <a:xfrm>
            <a:off x="209840" y="1579652"/>
            <a:ext cx="4434168" cy="2067177"/>
            <a:chOff x="209840" y="1579652"/>
            <a:chExt cx="4434168" cy="2067177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2620164" y="3368471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3"/>
            <p:cNvCxnSpPr/>
            <p:nvPr/>
          </p:nvCxnSpPr>
          <p:spPr>
            <a:xfrm>
              <a:off x="2627784" y="2708920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>
              <a:off x="2627784" y="1882924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2597304" y="157965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3562</a:t>
              </a:r>
              <a:endParaRPr lang="de-DE" sz="14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773257" y="1691516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r>
                <a:rPr lang="de-DE" baseline="30000" dirty="0" smtClean="0"/>
                <a:t>+</a:t>
              </a:r>
              <a:r>
                <a:rPr lang="de-DE" dirty="0" smtClean="0"/>
                <a:t>,T=1</a:t>
              </a:r>
              <a:endParaRPr lang="de-DE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773257" y="2523376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3</a:t>
              </a:r>
              <a:r>
                <a:rPr lang="de-DE" baseline="30000" dirty="0" smtClean="0"/>
                <a:t>+</a:t>
              </a:r>
              <a:r>
                <a:rPr lang="de-DE" dirty="0" smtClean="0"/>
                <a:t>,T=0</a:t>
              </a:r>
              <a:endParaRPr lang="de-DE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773257" y="3169776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</a:t>
              </a:r>
              <a:r>
                <a:rPr lang="de-DE" baseline="30000" dirty="0" smtClean="0"/>
                <a:t>+</a:t>
              </a:r>
              <a:r>
                <a:rPr lang="de-DE" dirty="0" smtClean="0"/>
                <a:t>,T=0</a:t>
              </a: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597304" y="236885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2185</a:t>
              </a:r>
              <a:endParaRPr lang="de-DE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275856" y="21555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6600"/>
                  </a:solidFill>
                </a:rPr>
                <a:t>M1</a:t>
              </a:r>
              <a:endParaRPr lang="de-DE" b="1" dirty="0">
                <a:solidFill>
                  <a:srgbClr val="006600"/>
                </a:solidFill>
              </a:endParaRPr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1115616" y="2155550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1400574" y="1847773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3508</a:t>
              </a:r>
              <a:endParaRPr lang="de-DE" sz="14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87624" y="218419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 smtClean="0"/>
                <a:t>6</a:t>
              </a:r>
              <a:r>
                <a:rPr lang="de-DE" dirty="0" smtClean="0"/>
                <a:t>He + </a:t>
              </a:r>
              <a:r>
                <a:rPr lang="de-DE" dirty="0" smtClean="0">
                  <a:sym typeface="Symbol"/>
                </a:rPr>
                <a:t>e</a:t>
              </a:r>
              <a:r>
                <a:rPr lang="de-DE" baseline="30000" dirty="0" smtClean="0">
                  <a:sym typeface="Symbol"/>
                </a:rPr>
                <a:t>+</a:t>
              </a:r>
              <a:endParaRPr lang="de-DE" baseline="30000" dirty="0"/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 flipH="1">
              <a:off x="3275856" y="1887429"/>
              <a:ext cx="6468" cy="1467013"/>
            </a:xfrm>
            <a:prstGeom prst="straightConnector1">
              <a:avLst/>
            </a:prstGeom>
            <a:ln w="63500">
              <a:solidFill>
                <a:srgbClr val="008A3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209840" y="1998738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r>
                <a:rPr lang="de-DE" baseline="30000" dirty="0" smtClean="0"/>
                <a:t>+</a:t>
              </a:r>
              <a:r>
                <a:rPr lang="de-DE" dirty="0" smtClean="0"/>
                <a:t>,T=1</a:t>
              </a:r>
              <a:endParaRPr lang="de-DE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058374" y="3077443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aseline="30000" dirty="0" smtClean="0"/>
                <a:t>6</a:t>
              </a:r>
              <a:r>
                <a:rPr lang="de-DE" sz="2400" dirty="0" smtClean="0"/>
                <a:t>Li</a:t>
              </a:r>
              <a:endParaRPr lang="de-DE" sz="2400" dirty="0"/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>
              <a:off x="2169230" y="2173261"/>
              <a:ext cx="719179" cy="1195210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64454" y="2569611"/>
              <a:ext cx="20633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B0F0"/>
                  </a:solidFill>
                </a:rPr>
                <a:t>B(GT)=4.6851(47)</a:t>
              </a:r>
            </a:p>
            <a:p>
              <a:pPr>
                <a:spcBef>
                  <a:spcPts val="600"/>
                </a:spcBef>
              </a:pPr>
              <a:r>
                <a:rPr lang="de-DE" sz="1200" dirty="0" smtClean="0">
                  <a:solidFill>
                    <a:srgbClr val="00B0F0"/>
                  </a:solidFill>
                </a:rPr>
                <a:t>Knecht et al.,</a:t>
              </a:r>
            </a:p>
            <a:p>
              <a:pPr>
                <a:spcAft>
                  <a:spcPts val="600"/>
                </a:spcAft>
              </a:pPr>
              <a:r>
                <a:rPr lang="de-DE" sz="1200" dirty="0" smtClean="0">
                  <a:solidFill>
                    <a:srgbClr val="00B0F0"/>
                  </a:solidFill>
                </a:rPr>
                <a:t>PRL 108, 122502 (2012).</a:t>
              </a:r>
            </a:p>
            <a:p>
              <a:pPr>
                <a:spcAft>
                  <a:spcPts val="600"/>
                </a:spcAft>
              </a:pPr>
              <a:r>
                <a:rPr lang="de-DE" sz="1200" dirty="0" smtClean="0">
                  <a:solidFill>
                    <a:srgbClr val="00B0F0"/>
                  </a:solidFill>
                  <a:sym typeface="Symbol"/>
                </a:rPr>
                <a:t> </a:t>
              </a:r>
              <a:r>
                <a:rPr lang="de-DE" sz="1200" dirty="0" smtClean="0">
                  <a:solidFill>
                    <a:srgbClr val="00B0F0"/>
                  </a:solidFill>
                </a:rPr>
                <a:t>0.1%</a:t>
              </a:r>
              <a:endParaRPr lang="de-DE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358774" y="488950"/>
            <a:ext cx="7165553" cy="838200"/>
          </a:xfrm>
        </p:spPr>
        <p:txBody>
          <a:bodyPr/>
          <a:lstStyle/>
          <a:p>
            <a:r>
              <a:rPr lang="en-US" noProof="0" dirty="0" smtClean="0"/>
              <a:t>B(M1) in </a:t>
            </a:r>
            <a:r>
              <a:rPr lang="en-US" baseline="30000" noProof="0" dirty="0" smtClean="0"/>
              <a:t>6</a:t>
            </a:r>
            <a:r>
              <a:rPr lang="en-US" noProof="0" dirty="0" smtClean="0"/>
              <a:t>Li – Probe of 2-body currents </a:t>
            </a:r>
            <a:endParaRPr lang="en-US" noProof="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6962"/>
            <a:ext cx="4067944" cy="184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"/>
          <p:cNvSpPr txBox="1">
            <a:spLocks noChangeArrowheads="1"/>
          </p:cNvSpPr>
          <p:nvPr/>
        </p:nvSpPr>
        <p:spPr bwMode="auto">
          <a:xfrm>
            <a:off x="5237210" y="3627904"/>
            <a:ext cx="30269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buClr>
                <a:srgbClr val="FDCA00"/>
              </a:buClr>
            </a:pPr>
            <a:r>
              <a:rPr lang="de-DE" altLang="de-DE" sz="1100" dirty="0" smtClean="0">
                <a:solidFill>
                  <a:srgbClr val="0000CC"/>
                </a:solidFill>
              </a:rPr>
              <a:t>GFMC:  S. Pastore et al</a:t>
            </a:r>
            <a:r>
              <a:rPr lang="de-DE" altLang="de-DE" sz="1100" i="1" dirty="0" smtClean="0">
                <a:solidFill>
                  <a:srgbClr val="0000CC"/>
                </a:solidFill>
              </a:rPr>
              <a:t>.</a:t>
            </a:r>
            <a:r>
              <a:rPr lang="de-DE" altLang="de-DE" sz="1100" dirty="0" smtClean="0">
                <a:solidFill>
                  <a:srgbClr val="0000CC"/>
                </a:solidFill>
              </a:rPr>
              <a:t>, PRC (2013)</a:t>
            </a:r>
            <a:endParaRPr lang="de-DE" altLang="de-DE" sz="1100" dirty="0">
              <a:solidFill>
                <a:srgbClr val="0000CC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349587" y="1779563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6</a:t>
            </a:r>
            <a:r>
              <a:rPr lang="de-DE" dirty="0" smtClean="0"/>
              <a:t>Li (0</a:t>
            </a:r>
            <a:r>
              <a:rPr lang="de-DE" baseline="30000" dirty="0" smtClean="0"/>
              <a:t>+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1</a:t>
            </a:r>
            <a:r>
              <a:rPr lang="de-DE" baseline="30000" dirty="0" smtClean="0">
                <a:sym typeface="Symbol"/>
              </a:rPr>
              <a:t>+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8203382" y="238488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</a:rPr>
              <a:t>GFMC</a:t>
            </a:r>
            <a:endParaRPr lang="de-DE" sz="1400" dirty="0">
              <a:solidFill>
                <a:srgbClr val="0000CC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262564" y="2407127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NCSM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209877" y="2384884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400" dirty="0" err="1"/>
              <a:t>Exp</a:t>
            </a:r>
            <a:r>
              <a:rPr lang="de-DE" altLang="de-DE" sz="1400" dirty="0" smtClean="0"/>
              <a:t>.: </a:t>
            </a:r>
            <a:r>
              <a:rPr lang="de-DE" altLang="de-DE" sz="1400" b="1" dirty="0" smtClean="0"/>
              <a:t>8.16(19</a:t>
            </a:r>
            <a:r>
              <a:rPr lang="de-DE" altLang="de-DE" sz="1400" b="1" dirty="0"/>
              <a:t>) eV </a:t>
            </a:r>
            <a:r>
              <a:rPr lang="de-DE" altLang="de-DE" sz="1400" dirty="0" smtClean="0"/>
              <a:t>(</a:t>
            </a:r>
            <a:r>
              <a:rPr lang="de-DE" altLang="de-DE" sz="1400" dirty="0" err="1"/>
              <a:t>e,e</a:t>
            </a:r>
            <a:r>
              <a:rPr lang="de-DE" altLang="de-DE" sz="1400" dirty="0" smtClean="0"/>
              <a:t>‘)</a:t>
            </a:r>
            <a:endParaRPr lang="de-DE" altLang="de-DE" sz="1400" dirty="0"/>
          </a:p>
        </p:txBody>
      </p:sp>
      <p:sp>
        <p:nvSpPr>
          <p:cNvPr id="34" name="Rechteck 33"/>
          <p:cNvSpPr/>
          <p:nvPr/>
        </p:nvSpPr>
        <p:spPr>
          <a:xfrm>
            <a:off x="6894004" y="1825931"/>
            <a:ext cx="432048" cy="29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5231008" y="3417419"/>
            <a:ext cx="31037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Clr>
                <a:srgbClr val="FDCA00"/>
              </a:buClr>
            </a:pPr>
            <a:r>
              <a:rPr lang="de-DE" altLang="de-DE" sz="1100" dirty="0" smtClean="0">
                <a:solidFill>
                  <a:srgbClr val="FF0000"/>
                </a:solidFill>
              </a:rPr>
              <a:t>NCSM</a:t>
            </a:r>
            <a:r>
              <a:rPr lang="de-DE" altLang="de-DE" sz="1100" dirty="0">
                <a:solidFill>
                  <a:srgbClr val="FF0000"/>
                </a:solidFill>
              </a:rPr>
              <a:t>: NN+3N in </a:t>
            </a:r>
            <a:r>
              <a:rPr lang="de-DE" altLang="de-DE" sz="1100" i="1" dirty="0" err="1" smtClean="0">
                <a:solidFill>
                  <a:srgbClr val="FF0000"/>
                </a:solidFill>
              </a:rPr>
              <a:t>N</a:t>
            </a:r>
            <a:r>
              <a:rPr lang="de-DE" altLang="de-DE" sz="1100" baseline="-25000" dirty="0" err="1" smtClean="0">
                <a:solidFill>
                  <a:srgbClr val="FF0000"/>
                </a:solidFill>
              </a:rPr>
              <a:t>max</a:t>
            </a:r>
            <a:r>
              <a:rPr lang="de-DE" altLang="de-DE" sz="1100" dirty="0" smtClean="0">
                <a:solidFill>
                  <a:srgbClr val="FF0000"/>
                </a:solidFill>
              </a:rPr>
              <a:t>=10,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no</a:t>
            </a:r>
            <a:r>
              <a:rPr lang="de-DE" altLang="de-DE" sz="1100" dirty="0" smtClean="0">
                <a:solidFill>
                  <a:srgbClr val="FF0000"/>
                </a:solidFill>
              </a:rPr>
              <a:t> 2-body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currents</a:t>
            </a:r>
            <a:endParaRPr lang="de-DE" altLang="de-DE" sz="1100" dirty="0">
              <a:solidFill>
                <a:srgbClr val="FF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987023" y="4005064"/>
            <a:ext cx="757238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ym typeface="Symbol"/>
              </a:rPr>
              <a:t></a:t>
            </a:r>
            <a:r>
              <a:rPr lang="de-DE" dirty="0" smtClean="0"/>
              <a:t>EFT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consistent</a:t>
            </a:r>
            <a:r>
              <a:rPr lang="de-DE" dirty="0" smtClean="0"/>
              <a:t>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eff</a:t>
            </a:r>
            <a:r>
              <a:rPr lang="de-DE" dirty="0" smtClean="0"/>
              <a:t>. </a:t>
            </a:r>
            <a:r>
              <a:rPr lang="de-DE" dirty="0" err="1" smtClean="0"/>
              <a:t>forces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dirty="0" err="1" smtClean="0"/>
              <a:t>effective</a:t>
            </a:r>
            <a:r>
              <a:rPr lang="de-DE" dirty="0" smtClean="0"/>
              <a:t> 2-body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%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M1 </a:t>
            </a:r>
            <a:r>
              <a:rPr lang="de-DE" dirty="0" err="1" smtClean="0"/>
              <a:t>transition</a:t>
            </a:r>
            <a:r>
              <a:rPr lang="de-DE" dirty="0" smtClean="0"/>
              <a:t> rate = 2.5 %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Aim</a:t>
            </a:r>
            <a:r>
              <a:rPr lang="de-DE" dirty="0" smtClean="0"/>
              <a:t> at 0.5%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Halflife</a:t>
            </a:r>
            <a:r>
              <a:rPr lang="de-DE" dirty="0"/>
              <a:t> </a:t>
            </a:r>
            <a:r>
              <a:rPr lang="de-DE" dirty="0" smtClean="0"/>
              <a:t>T</a:t>
            </a:r>
            <a:r>
              <a:rPr lang="de-DE" baseline="-25000" dirty="0" smtClean="0"/>
              <a:t>1/2</a:t>
            </a:r>
            <a:r>
              <a:rPr lang="de-DE" dirty="0" smtClean="0"/>
              <a:t> = 55.9(13) </a:t>
            </a:r>
            <a:r>
              <a:rPr lang="de-DE" dirty="0" err="1" smtClean="0"/>
              <a:t>as</a:t>
            </a:r>
            <a:r>
              <a:rPr lang="de-DE" dirty="0" smtClean="0"/>
              <a:t>, </a:t>
            </a:r>
            <a:r>
              <a:rPr lang="de-DE" dirty="0" err="1" smtClean="0"/>
              <a:t>aim</a:t>
            </a:r>
            <a:r>
              <a:rPr lang="de-DE" dirty="0" smtClean="0"/>
              <a:t> at </a:t>
            </a:r>
            <a:r>
              <a:rPr lang="de-DE" dirty="0" smtClean="0">
                <a:sym typeface="Symbol"/>
              </a:rPr>
              <a:t> 300 </a:t>
            </a:r>
            <a:r>
              <a:rPr lang="de-DE" dirty="0" err="1" smtClean="0">
                <a:sym typeface="Symbol"/>
              </a:rPr>
              <a:t>zs</a:t>
            </a:r>
            <a:r>
              <a:rPr lang="de-DE" dirty="0">
                <a:sym typeface="Symbol"/>
              </a:rPr>
              <a:t>.</a:t>
            </a:r>
            <a:r>
              <a:rPr lang="de-DE" dirty="0" smtClean="0">
                <a:sym typeface="Symbol"/>
              </a:rPr>
              <a:t> Need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method</a:t>
            </a:r>
            <a:endParaRPr lang="de-DE" dirty="0" smtClean="0"/>
          </a:p>
          <a:p>
            <a:pPr algn="ctr">
              <a:spcBef>
                <a:spcPts val="600"/>
              </a:spcBef>
            </a:pPr>
            <a:r>
              <a:rPr lang="de-DE" b="1" dirty="0" smtClean="0"/>
              <a:t>Relative </a:t>
            </a:r>
            <a:r>
              <a:rPr lang="de-DE" b="1" dirty="0" err="1" smtClean="0"/>
              <a:t>nuclear</a:t>
            </a:r>
            <a:r>
              <a:rPr lang="de-DE" b="1" dirty="0" smtClean="0"/>
              <a:t> </a:t>
            </a:r>
            <a:r>
              <a:rPr lang="de-DE" b="1" dirty="0" err="1" smtClean="0"/>
              <a:t>Self</a:t>
            </a:r>
            <a:r>
              <a:rPr lang="de-DE" b="1" dirty="0" smtClean="0"/>
              <a:t> Absorption (RSA)</a:t>
            </a:r>
          </a:p>
          <a:p>
            <a:pPr algn="ctr"/>
            <a:r>
              <a:rPr lang="de-DE" sz="1400" dirty="0"/>
              <a:t>C. </a:t>
            </a:r>
            <a:r>
              <a:rPr lang="de-DE" sz="1400" dirty="0" err="1" smtClean="0"/>
              <a:t>Romig</a:t>
            </a:r>
            <a:r>
              <a:rPr lang="de-DE" sz="1400" dirty="0" smtClean="0"/>
              <a:t>, Dissertation TU Darmstadt (2014)</a:t>
            </a:r>
          </a:p>
        </p:txBody>
      </p:sp>
    </p:spTree>
    <p:extLst>
      <p:ext uri="{BB962C8B-B14F-4D97-AF65-F5344CB8AC3E}">
        <p14:creationId xmlns:p14="http://schemas.microsoft.com/office/powerpoint/2010/main" val="9196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S-DALINAC at TU Darmstadt</a:t>
            </a:r>
          </a:p>
        </p:txBody>
      </p:sp>
      <p:pic>
        <p:nvPicPr>
          <p:cNvPr id="67588" name="Picture 8" descr="sdal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2396" r="21736" b="2986"/>
          <a:stretch>
            <a:fillRect/>
          </a:stretch>
        </p:blipFill>
        <p:spPr bwMode="auto">
          <a:xfrm>
            <a:off x="884238" y="1628800"/>
            <a:ext cx="7373937" cy="45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feld 1"/>
          <p:cNvSpPr txBox="1">
            <a:spLocks noChangeArrowheads="1"/>
          </p:cNvSpPr>
          <p:nvPr/>
        </p:nvSpPr>
        <p:spPr bwMode="auto">
          <a:xfrm>
            <a:off x="971550" y="3933825"/>
            <a:ext cx="2406650" cy="21844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de-DE" altLang="de-DE" sz="1600"/>
              <a:t>Recirculating </a:t>
            </a:r>
          </a:p>
          <a:p>
            <a:pPr eaLnBrk="1" hangingPunct="1"/>
            <a:r>
              <a:rPr lang="de-DE" altLang="de-DE" sz="1600"/>
              <a:t>superconducting LINAC</a:t>
            </a:r>
          </a:p>
          <a:p>
            <a:pPr eaLnBrk="1" hangingPunct="1">
              <a:spcBef>
                <a:spcPts val="1200"/>
              </a:spcBef>
            </a:pPr>
            <a:r>
              <a:rPr lang="de-DE" altLang="de-DE" sz="1600"/>
              <a:t>Niobium cavities,</a:t>
            </a:r>
          </a:p>
          <a:p>
            <a:pPr eaLnBrk="1" hangingPunct="1">
              <a:spcBef>
                <a:spcPts val="1200"/>
              </a:spcBef>
            </a:pPr>
            <a:r>
              <a:rPr lang="de-DE" altLang="de-DE" sz="1600"/>
              <a:t>LHe cooled @ 2 K, </a:t>
            </a:r>
          </a:p>
          <a:p>
            <a:pPr eaLnBrk="1" hangingPunct="1">
              <a:spcBef>
                <a:spcPts val="1200"/>
              </a:spcBef>
            </a:pPr>
            <a:r>
              <a:rPr lang="de-DE" altLang="de-DE" sz="1600"/>
              <a:t>3 GHz cw e-beams,</a:t>
            </a:r>
          </a:p>
          <a:p>
            <a:pPr eaLnBrk="1" hangingPunct="1">
              <a:spcBef>
                <a:spcPts val="1200"/>
              </a:spcBef>
            </a:pPr>
            <a:r>
              <a:rPr lang="de-DE" altLang="de-DE" sz="1600"/>
              <a:t>&lt; 130 MeV, </a:t>
            </a:r>
            <a:r>
              <a:rPr lang="de-DE" altLang="de-DE" sz="1600">
                <a:sym typeface="Symbol" pitchFamily="18" charset="2"/>
              </a:rPr>
              <a:t> 60 A</a:t>
            </a:r>
            <a:endParaRPr lang="de-DE" altLang="de-DE" sz="1600"/>
          </a:p>
        </p:txBody>
      </p:sp>
    </p:spTree>
    <p:extLst>
      <p:ext uri="{BB962C8B-B14F-4D97-AF65-F5344CB8AC3E}">
        <p14:creationId xmlns:p14="http://schemas.microsoft.com/office/powerpoint/2010/main" val="5650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ild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667000"/>
            <a:ext cx="64928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Absorption Processes</a:t>
            </a:r>
          </a:p>
        </p:txBody>
      </p:sp>
      <p:grpSp>
        <p:nvGrpSpPr>
          <p:cNvPr id="2" name="Gruppierung 167"/>
          <p:cNvGrpSpPr>
            <a:grpSpLocks/>
          </p:cNvGrpSpPr>
          <p:nvPr/>
        </p:nvGrpSpPr>
        <p:grpSpPr bwMode="auto">
          <a:xfrm>
            <a:off x="6400800" y="4495800"/>
            <a:ext cx="2549525" cy="1828800"/>
            <a:chOff x="6400800" y="4495800"/>
            <a:chExt cx="2550274" cy="1828800"/>
          </a:xfrm>
        </p:grpSpPr>
        <p:grpSp>
          <p:nvGrpSpPr>
            <p:cNvPr id="34878" name="Gruppieren 8"/>
            <p:cNvGrpSpPr>
              <a:grpSpLocks noChangeAspect="1"/>
            </p:cNvGrpSpPr>
            <p:nvPr/>
          </p:nvGrpSpPr>
          <p:grpSpPr bwMode="auto">
            <a:xfrm>
              <a:off x="7466298" y="5577370"/>
              <a:ext cx="1296702" cy="747230"/>
              <a:chOff x="827584" y="4700864"/>
              <a:chExt cx="2400300" cy="1384204"/>
            </a:xfrm>
          </p:grpSpPr>
          <p:cxnSp>
            <p:nvCxnSpPr>
              <p:cNvPr id="34923" name="Gerade Verbindung 27"/>
              <p:cNvCxnSpPr>
                <a:cxnSpLocks noChangeShapeType="1"/>
              </p:cNvCxnSpPr>
              <p:nvPr/>
            </p:nvCxnSpPr>
            <p:spPr bwMode="auto">
              <a:xfrm>
                <a:off x="2088516" y="5571085"/>
                <a:ext cx="971316" cy="5139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924" name="Ellipse 18"/>
              <p:cNvSpPr>
                <a:spLocks noChangeArrowheads="1"/>
              </p:cNvSpPr>
              <p:nvPr/>
            </p:nvSpPr>
            <p:spPr bwMode="auto">
              <a:xfrm>
                <a:off x="2640484" y="5817964"/>
                <a:ext cx="227473" cy="2134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pic>
            <p:nvPicPr>
              <p:cNvPr id="34925" name="Grafi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10504">
                <a:off x="2040813" y="4966481"/>
                <a:ext cx="1187071" cy="37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926" name="Gerade Verbindung 22"/>
              <p:cNvCxnSpPr>
                <a:cxnSpLocks noChangeShapeType="1"/>
              </p:cNvCxnSpPr>
              <p:nvPr/>
            </p:nvCxnSpPr>
            <p:spPr bwMode="auto">
              <a:xfrm flipV="1">
                <a:off x="2036978" y="4700864"/>
                <a:ext cx="1174321" cy="8980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927" name="Gerade Verbindung 20"/>
              <p:cNvCxnSpPr>
                <a:cxnSpLocks noChangeShapeType="1"/>
              </p:cNvCxnSpPr>
              <p:nvPr/>
            </p:nvCxnSpPr>
            <p:spPr bwMode="auto">
              <a:xfrm flipV="1">
                <a:off x="827584" y="5557183"/>
                <a:ext cx="2124695" cy="278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34928" name="Grafik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5399400"/>
                <a:ext cx="1187071" cy="37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929" name="Ellipse 17"/>
              <p:cNvSpPr>
                <a:spLocks noChangeArrowheads="1"/>
              </p:cNvSpPr>
              <p:nvPr/>
            </p:nvSpPr>
            <p:spPr bwMode="auto">
              <a:xfrm>
                <a:off x="2010784" y="5479447"/>
                <a:ext cx="155465" cy="155472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930" name="Ellipse 18"/>
              <p:cNvSpPr>
                <a:spLocks noChangeArrowheads="1"/>
              </p:cNvSpPr>
              <p:nvPr/>
            </p:nvSpPr>
            <p:spPr bwMode="auto">
              <a:xfrm>
                <a:off x="2672838" y="5843976"/>
                <a:ext cx="155465" cy="155472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  <p:grpSp>
          <p:nvGrpSpPr>
            <p:cNvPr id="34879" name="Gruppieren 9"/>
            <p:cNvGrpSpPr>
              <a:grpSpLocks noChangeAspect="1"/>
            </p:cNvGrpSpPr>
            <p:nvPr/>
          </p:nvGrpSpPr>
          <p:grpSpPr bwMode="auto">
            <a:xfrm>
              <a:off x="7696200" y="4495800"/>
              <a:ext cx="1254874" cy="777947"/>
              <a:chOff x="3361460" y="5011994"/>
              <a:chExt cx="2322892" cy="1441105"/>
            </a:xfrm>
          </p:grpSpPr>
          <p:grpSp>
            <p:nvGrpSpPr>
              <p:cNvPr id="34904" name="Gruppieren 110"/>
              <p:cNvGrpSpPr>
                <a:grpSpLocks noChangeAspect="1"/>
              </p:cNvGrpSpPr>
              <p:nvPr/>
            </p:nvGrpSpPr>
            <p:grpSpPr bwMode="auto">
              <a:xfrm rot="2170058">
                <a:off x="4509061" y="5011994"/>
                <a:ext cx="658559" cy="518293"/>
                <a:chOff x="9834951" y="1926276"/>
                <a:chExt cx="438933" cy="345400"/>
              </a:xfrm>
            </p:grpSpPr>
            <p:sp>
              <p:nvSpPr>
                <p:cNvPr id="34913" name="Ellipse 107"/>
                <p:cNvSpPr>
                  <a:spLocks noChangeArrowheads="1"/>
                </p:cNvSpPr>
                <p:nvPr/>
              </p:nvSpPr>
              <p:spPr bwMode="auto">
                <a:xfrm>
                  <a:off x="10025658" y="1926277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4" name="Ellipse 87"/>
                <p:cNvSpPr>
                  <a:spLocks noChangeArrowheads="1"/>
                </p:cNvSpPr>
                <p:nvPr/>
              </p:nvSpPr>
              <p:spPr bwMode="auto">
                <a:xfrm>
                  <a:off x="10118347" y="2017521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5" name="Ellipse 89"/>
                <p:cNvSpPr>
                  <a:spLocks noChangeArrowheads="1"/>
                </p:cNvSpPr>
                <p:nvPr/>
              </p:nvSpPr>
              <p:spPr bwMode="auto">
                <a:xfrm>
                  <a:off x="10031025" y="1994496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6" name="Ellipse 100"/>
                <p:cNvSpPr>
                  <a:spLocks noChangeArrowheads="1"/>
                </p:cNvSpPr>
                <p:nvPr/>
              </p:nvSpPr>
              <p:spPr bwMode="auto">
                <a:xfrm>
                  <a:off x="9912719" y="2098440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7" name="Ellipse 104"/>
                <p:cNvSpPr>
                  <a:spLocks noChangeArrowheads="1"/>
                </p:cNvSpPr>
                <p:nvPr/>
              </p:nvSpPr>
              <p:spPr bwMode="auto">
                <a:xfrm>
                  <a:off x="9909446" y="1926276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8" name="Ellipse 108"/>
                <p:cNvSpPr>
                  <a:spLocks noChangeArrowheads="1"/>
                </p:cNvSpPr>
                <p:nvPr/>
              </p:nvSpPr>
              <p:spPr bwMode="auto">
                <a:xfrm>
                  <a:off x="9957071" y="2044448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9" name="Ellipse 109"/>
                <p:cNvSpPr>
                  <a:spLocks noChangeArrowheads="1"/>
                </p:cNvSpPr>
                <p:nvPr/>
              </p:nvSpPr>
              <p:spPr bwMode="auto">
                <a:xfrm>
                  <a:off x="9863971" y="1966680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20" name="Ellipse 103"/>
                <p:cNvSpPr>
                  <a:spLocks noChangeArrowheads="1"/>
                </p:cNvSpPr>
                <p:nvPr/>
              </p:nvSpPr>
              <p:spPr bwMode="auto">
                <a:xfrm>
                  <a:off x="10064983" y="2095290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21" name="Ellipse 101"/>
                <p:cNvSpPr>
                  <a:spLocks noChangeArrowheads="1"/>
                </p:cNvSpPr>
                <p:nvPr/>
              </p:nvSpPr>
              <p:spPr bwMode="auto">
                <a:xfrm>
                  <a:off x="9834951" y="2044447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22" name="Ellipse 105"/>
                <p:cNvSpPr>
                  <a:spLocks noChangeArrowheads="1"/>
                </p:cNvSpPr>
                <p:nvPr/>
              </p:nvSpPr>
              <p:spPr bwMode="auto">
                <a:xfrm>
                  <a:off x="9990488" y="2116139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</p:grpSp>
          <p:pic>
            <p:nvPicPr>
              <p:cNvPr id="34905" name="Grafik 9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1383">
                <a:off x="3361460" y="5396920"/>
                <a:ext cx="1589228" cy="371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906" name="Gruppieren 49"/>
              <p:cNvGrpSpPr>
                <a:grpSpLocks/>
              </p:cNvGrpSpPr>
              <p:nvPr/>
            </p:nvGrpSpPr>
            <p:grpSpPr bwMode="auto">
              <a:xfrm rot="4327658">
                <a:off x="4759142" y="5893006"/>
                <a:ext cx="794371" cy="325815"/>
                <a:chOff x="2593609" y="4666476"/>
                <a:chExt cx="1103209" cy="452517"/>
              </a:xfrm>
            </p:grpSpPr>
            <p:cxnSp>
              <p:nvCxnSpPr>
                <p:cNvPr id="34910" name="Gerade Verbindung mit Pfeil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593609" y="4679300"/>
                  <a:ext cx="1103209" cy="439693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4911" name="Ellipse 46"/>
                <p:cNvSpPr>
                  <a:spLocks noChangeArrowheads="1"/>
                </p:cNvSpPr>
                <p:nvPr/>
              </p:nvSpPr>
              <p:spPr bwMode="auto">
                <a:xfrm>
                  <a:off x="3247382" y="4666476"/>
                  <a:ext cx="270520" cy="27396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12" name="Ellipse 45"/>
                <p:cNvSpPr>
                  <a:spLocks noChangeArrowheads="1"/>
                </p:cNvSpPr>
                <p:nvPr/>
              </p:nvSpPr>
              <p:spPr bwMode="auto">
                <a:xfrm>
                  <a:off x="3276230" y="4692000"/>
                  <a:ext cx="216024" cy="216024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</p:grpSp>
          <p:cxnSp>
            <p:nvCxnSpPr>
              <p:cNvPr id="34907" name="Gerade Verbindung mit Pfeil 44"/>
              <p:cNvCxnSpPr>
                <a:cxnSpLocks noChangeShapeType="1"/>
              </p:cNvCxnSpPr>
              <p:nvPr/>
            </p:nvCxnSpPr>
            <p:spPr bwMode="auto">
              <a:xfrm rot="437712" flipV="1">
                <a:off x="4889981" y="5457655"/>
                <a:ext cx="794371" cy="316582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908" name="Ellipse 46"/>
              <p:cNvSpPr>
                <a:spLocks noChangeArrowheads="1"/>
              </p:cNvSpPr>
              <p:nvPr/>
            </p:nvSpPr>
            <p:spPr bwMode="auto">
              <a:xfrm rot="437712">
                <a:off x="5368098" y="5470688"/>
                <a:ext cx="194789" cy="19725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909" name="Ellipse 45"/>
              <p:cNvSpPr>
                <a:spLocks noChangeArrowheads="1"/>
              </p:cNvSpPr>
              <p:nvPr/>
            </p:nvSpPr>
            <p:spPr bwMode="auto">
              <a:xfrm rot="437712">
                <a:off x="5389176" y="5489232"/>
                <a:ext cx="155549" cy="155539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  <p:grpSp>
          <p:nvGrpSpPr>
            <p:cNvPr id="34880" name="Gruppieren 11"/>
            <p:cNvGrpSpPr>
              <a:grpSpLocks noChangeAspect="1"/>
            </p:cNvGrpSpPr>
            <p:nvPr/>
          </p:nvGrpSpPr>
          <p:grpSpPr bwMode="auto">
            <a:xfrm>
              <a:off x="6400800" y="4495800"/>
              <a:ext cx="1264970" cy="1271750"/>
              <a:chOff x="6118169" y="3709225"/>
              <a:chExt cx="2341562" cy="2355850"/>
            </a:xfrm>
          </p:grpSpPr>
          <p:sp>
            <p:nvSpPr>
              <p:cNvPr id="34881" name="Ellipse 36"/>
              <p:cNvSpPr>
                <a:spLocks noChangeArrowheads="1"/>
              </p:cNvSpPr>
              <p:nvPr/>
            </p:nvSpPr>
            <p:spPr bwMode="auto">
              <a:xfrm>
                <a:off x="7553396" y="5228843"/>
                <a:ext cx="155539" cy="155549"/>
              </a:xfrm>
              <a:prstGeom prst="ellipse">
                <a:avLst/>
              </a:prstGeom>
              <a:solidFill>
                <a:srgbClr val="00B8FF">
                  <a:alpha val="50195"/>
                </a:srgbClr>
              </a:solidFill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82" name="Bogen 40"/>
              <p:cNvSpPr>
                <a:spLocks/>
              </p:cNvSpPr>
              <p:nvPr/>
            </p:nvSpPr>
            <p:spPr bwMode="auto">
              <a:xfrm flipH="1">
                <a:off x="6593268" y="3709225"/>
                <a:ext cx="1866463" cy="1866590"/>
              </a:xfrm>
              <a:custGeom>
                <a:avLst/>
                <a:gdLst>
                  <a:gd name="T0" fmla="*/ 1 w 2592288"/>
                  <a:gd name="T1" fmla="*/ 1 h 2592288"/>
                  <a:gd name="T2" fmla="*/ 1 w 2592288"/>
                  <a:gd name="T3" fmla="*/ 1 h 2592288"/>
                  <a:gd name="T4" fmla="*/ 1 w 2592288"/>
                  <a:gd name="T5" fmla="*/ 1 h 2592288"/>
                  <a:gd name="T6" fmla="*/ 1 w 2592288"/>
                  <a:gd name="T7" fmla="*/ 1 h 2592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92288"/>
                  <a:gd name="T13" fmla="*/ 0 h 2592288"/>
                  <a:gd name="T14" fmla="*/ 2592288 w 2592288"/>
                  <a:gd name="T15" fmla="*/ 2592288 h 2592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92288" h="2592288" stroke="0">
                    <a:moveTo>
                      <a:pt x="986968" y="37415"/>
                    </a:moveTo>
                    <a:cubicBezTo>
                      <a:pt x="1488209" y="-85703"/>
                      <a:pt x="2014727" y="100306"/>
                      <a:pt x="2327396" y="510963"/>
                    </a:cubicBezTo>
                    <a:cubicBezTo>
                      <a:pt x="2640065" y="921620"/>
                      <a:pt x="2679287" y="1478649"/>
                      <a:pt x="2427248" y="1929069"/>
                    </a:cubicBezTo>
                    <a:cubicBezTo>
                      <a:pt x="2175210" y="2379488"/>
                      <a:pt x="1679953" y="2637443"/>
                      <a:pt x="1166404" y="2585779"/>
                    </a:cubicBezTo>
                    <a:lnTo>
                      <a:pt x="1296144" y="1296144"/>
                    </a:lnTo>
                    <a:lnTo>
                      <a:pt x="986968" y="37415"/>
                    </a:lnTo>
                    <a:close/>
                  </a:path>
                  <a:path w="2592288" h="2592288" fill="none">
                    <a:moveTo>
                      <a:pt x="986968" y="37415"/>
                    </a:moveTo>
                    <a:cubicBezTo>
                      <a:pt x="1488209" y="-85703"/>
                      <a:pt x="2014727" y="100306"/>
                      <a:pt x="2327396" y="510963"/>
                    </a:cubicBezTo>
                    <a:cubicBezTo>
                      <a:pt x="2640065" y="921620"/>
                      <a:pt x="2679287" y="1478649"/>
                      <a:pt x="2427248" y="1929069"/>
                    </a:cubicBezTo>
                    <a:cubicBezTo>
                      <a:pt x="2175210" y="2379488"/>
                      <a:pt x="1679953" y="2637443"/>
                      <a:pt x="1166404" y="258577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83" name="Bogen 33"/>
              <p:cNvSpPr>
                <a:spLocks/>
              </p:cNvSpPr>
              <p:nvPr/>
            </p:nvSpPr>
            <p:spPr bwMode="auto">
              <a:xfrm flipH="1">
                <a:off x="6912597" y="3972376"/>
                <a:ext cx="1296155" cy="1340287"/>
              </a:xfrm>
              <a:custGeom>
                <a:avLst/>
                <a:gdLst>
                  <a:gd name="T0" fmla="*/ 1 w 1800200"/>
                  <a:gd name="T1" fmla="*/ 1 h 1861368"/>
                  <a:gd name="T2" fmla="*/ 1 w 1800200"/>
                  <a:gd name="T3" fmla="*/ 1 h 1861368"/>
                  <a:gd name="T4" fmla="*/ 1 w 1800200"/>
                  <a:gd name="T5" fmla="*/ 1 h 1861368"/>
                  <a:gd name="T6" fmla="*/ 1 w 1800200"/>
                  <a:gd name="T7" fmla="*/ 1 h 18613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00200"/>
                  <a:gd name="T13" fmla="*/ 0 h 1861368"/>
                  <a:gd name="T14" fmla="*/ 1800200 w 1800200"/>
                  <a:gd name="T15" fmla="*/ 1861368 h 18613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00200" h="1861368" stroke="0">
                    <a:moveTo>
                      <a:pt x="678534" y="28637"/>
                    </a:moveTo>
                    <a:cubicBezTo>
                      <a:pt x="1055439" y="-70339"/>
                      <a:pt x="1451199" y="92147"/>
                      <a:pt x="1659774" y="431501"/>
                    </a:cubicBezTo>
                    <a:cubicBezTo>
                      <a:pt x="1858729" y="755203"/>
                      <a:pt x="1845258" y="1171954"/>
                      <a:pt x="1625844" y="1481198"/>
                    </a:cubicBezTo>
                    <a:cubicBezTo>
                      <a:pt x="1395287" y="1806148"/>
                      <a:pt x="988649" y="1940739"/>
                      <a:pt x="618449" y="1814631"/>
                    </a:cubicBezTo>
                    <a:lnTo>
                      <a:pt x="900100" y="930684"/>
                    </a:lnTo>
                    <a:lnTo>
                      <a:pt x="678534" y="28637"/>
                    </a:lnTo>
                    <a:close/>
                  </a:path>
                  <a:path w="1800200" h="1861368" fill="none">
                    <a:moveTo>
                      <a:pt x="678534" y="28637"/>
                    </a:moveTo>
                    <a:cubicBezTo>
                      <a:pt x="1055439" y="-70339"/>
                      <a:pt x="1451199" y="92147"/>
                      <a:pt x="1659774" y="431501"/>
                    </a:cubicBezTo>
                    <a:cubicBezTo>
                      <a:pt x="1858729" y="755203"/>
                      <a:pt x="1845258" y="1171954"/>
                      <a:pt x="1625844" y="1481198"/>
                    </a:cubicBezTo>
                    <a:cubicBezTo>
                      <a:pt x="1395287" y="1806148"/>
                      <a:pt x="988649" y="1940739"/>
                      <a:pt x="618449" y="18146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pic>
            <p:nvPicPr>
              <p:cNvPr id="34884" name="Grafik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17563">
                <a:off x="6118169" y="4886544"/>
                <a:ext cx="1588854" cy="37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885" name="Gruppieren 49"/>
              <p:cNvGrpSpPr>
                <a:grpSpLocks/>
              </p:cNvGrpSpPr>
              <p:nvPr/>
            </p:nvGrpSpPr>
            <p:grpSpPr bwMode="auto">
              <a:xfrm rot="4880693">
                <a:off x="7454800" y="5504982"/>
                <a:ext cx="794371" cy="325815"/>
                <a:chOff x="2593609" y="4666476"/>
                <a:chExt cx="1103209" cy="452517"/>
              </a:xfrm>
            </p:grpSpPr>
            <p:cxnSp>
              <p:nvCxnSpPr>
                <p:cNvPr id="34901" name="Gerade Verbindung mit Pfeil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593609" y="4679300"/>
                  <a:ext cx="1103209" cy="439693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4902" name="Ellipse 46"/>
                <p:cNvSpPr>
                  <a:spLocks noChangeArrowheads="1"/>
                </p:cNvSpPr>
                <p:nvPr/>
              </p:nvSpPr>
              <p:spPr bwMode="auto">
                <a:xfrm>
                  <a:off x="3247382" y="4666476"/>
                  <a:ext cx="270520" cy="27396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03" name="Ellipse 45"/>
                <p:cNvSpPr>
                  <a:spLocks noChangeArrowheads="1"/>
                </p:cNvSpPr>
                <p:nvPr/>
              </p:nvSpPr>
              <p:spPr bwMode="auto">
                <a:xfrm>
                  <a:off x="3276230" y="4692000"/>
                  <a:ext cx="216024" cy="216024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</p:grpSp>
          <p:sp>
            <p:nvSpPr>
              <p:cNvPr id="34886" name="Ellipse 38"/>
              <p:cNvSpPr>
                <a:spLocks noChangeArrowheads="1"/>
              </p:cNvSpPr>
              <p:nvPr/>
            </p:nvSpPr>
            <p:spPr bwMode="auto">
              <a:xfrm>
                <a:off x="6913311" y="3793126"/>
                <a:ext cx="155539" cy="155549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87" name="Ellipse 39"/>
              <p:cNvSpPr>
                <a:spLocks noChangeArrowheads="1"/>
              </p:cNvSpPr>
              <p:nvPr/>
            </p:nvSpPr>
            <p:spPr bwMode="auto">
              <a:xfrm>
                <a:off x="7308989" y="3939752"/>
                <a:ext cx="155539" cy="155549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88" name="Ellipse 37"/>
              <p:cNvSpPr>
                <a:spLocks noChangeArrowheads="1"/>
              </p:cNvSpPr>
              <p:nvPr/>
            </p:nvSpPr>
            <p:spPr bwMode="auto">
              <a:xfrm>
                <a:off x="6529260" y="4469833"/>
                <a:ext cx="155539" cy="155549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89" name="Ellipse 34"/>
              <p:cNvSpPr>
                <a:spLocks noChangeArrowheads="1"/>
              </p:cNvSpPr>
              <p:nvPr/>
            </p:nvSpPr>
            <p:spPr bwMode="auto">
              <a:xfrm>
                <a:off x="6840158" y="5256278"/>
                <a:ext cx="155539" cy="155549"/>
              </a:xfrm>
              <a:prstGeom prst="ellipse">
                <a:avLst/>
              </a:prstGeom>
              <a:solidFill>
                <a:srgbClr val="00B8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grpSp>
            <p:nvGrpSpPr>
              <p:cNvPr id="34890" name="Gruppieren 110"/>
              <p:cNvGrpSpPr>
                <a:grpSpLocks noChangeAspect="1"/>
              </p:cNvGrpSpPr>
              <p:nvPr/>
            </p:nvGrpSpPr>
            <p:grpSpPr bwMode="auto">
              <a:xfrm>
                <a:off x="7285093" y="4365108"/>
                <a:ext cx="658559" cy="518293"/>
                <a:chOff x="9834951" y="1926276"/>
                <a:chExt cx="438933" cy="345400"/>
              </a:xfrm>
            </p:grpSpPr>
            <p:sp>
              <p:nvSpPr>
                <p:cNvPr id="34891" name="Ellipse 107"/>
                <p:cNvSpPr>
                  <a:spLocks noChangeArrowheads="1"/>
                </p:cNvSpPr>
                <p:nvPr/>
              </p:nvSpPr>
              <p:spPr bwMode="auto">
                <a:xfrm>
                  <a:off x="10025658" y="1926277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2" name="Ellipse 87"/>
                <p:cNvSpPr>
                  <a:spLocks noChangeArrowheads="1"/>
                </p:cNvSpPr>
                <p:nvPr/>
              </p:nvSpPr>
              <p:spPr bwMode="auto">
                <a:xfrm>
                  <a:off x="10118347" y="2017521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3" name="Ellipse 89"/>
                <p:cNvSpPr>
                  <a:spLocks noChangeArrowheads="1"/>
                </p:cNvSpPr>
                <p:nvPr/>
              </p:nvSpPr>
              <p:spPr bwMode="auto">
                <a:xfrm>
                  <a:off x="10031025" y="1994496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4" name="Ellipse 100"/>
                <p:cNvSpPr>
                  <a:spLocks noChangeArrowheads="1"/>
                </p:cNvSpPr>
                <p:nvPr/>
              </p:nvSpPr>
              <p:spPr bwMode="auto">
                <a:xfrm>
                  <a:off x="9912719" y="2098440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5" name="Ellipse 104"/>
                <p:cNvSpPr>
                  <a:spLocks noChangeArrowheads="1"/>
                </p:cNvSpPr>
                <p:nvPr/>
              </p:nvSpPr>
              <p:spPr bwMode="auto">
                <a:xfrm>
                  <a:off x="9909446" y="1926276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6" name="Ellipse 108"/>
                <p:cNvSpPr>
                  <a:spLocks noChangeArrowheads="1"/>
                </p:cNvSpPr>
                <p:nvPr/>
              </p:nvSpPr>
              <p:spPr bwMode="auto">
                <a:xfrm>
                  <a:off x="9957071" y="2044448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7" name="Ellipse 109"/>
                <p:cNvSpPr>
                  <a:spLocks noChangeArrowheads="1"/>
                </p:cNvSpPr>
                <p:nvPr/>
              </p:nvSpPr>
              <p:spPr bwMode="auto">
                <a:xfrm>
                  <a:off x="9863971" y="1966680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8" name="Ellipse 103"/>
                <p:cNvSpPr>
                  <a:spLocks noChangeArrowheads="1"/>
                </p:cNvSpPr>
                <p:nvPr/>
              </p:nvSpPr>
              <p:spPr bwMode="auto">
                <a:xfrm>
                  <a:off x="10064983" y="2095290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899" name="Ellipse 101"/>
                <p:cNvSpPr>
                  <a:spLocks noChangeArrowheads="1"/>
                </p:cNvSpPr>
                <p:nvPr/>
              </p:nvSpPr>
              <p:spPr bwMode="auto">
                <a:xfrm>
                  <a:off x="9834951" y="2044447"/>
                  <a:ext cx="155537" cy="155537"/>
                </a:xfrm>
                <a:prstGeom prst="ellipse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  <p:sp>
              <p:nvSpPr>
                <p:cNvPr id="34900" name="Ellipse 105"/>
                <p:cNvSpPr>
                  <a:spLocks noChangeArrowheads="1"/>
                </p:cNvSpPr>
                <p:nvPr/>
              </p:nvSpPr>
              <p:spPr bwMode="auto">
                <a:xfrm>
                  <a:off x="9990488" y="2116139"/>
                  <a:ext cx="155537" cy="15553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de-DE" altLang="de-DE" sz="1800"/>
                </a:p>
              </p:txBody>
            </p:sp>
          </p:grpSp>
        </p:grpSp>
      </p:grpSp>
      <p:grpSp>
        <p:nvGrpSpPr>
          <p:cNvPr id="10" name="Gruppieren 8"/>
          <p:cNvGrpSpPr>
            <a:grpSpLocks noChangeAspect="1"/>
          </p:cNvGrpSpPr>
          <p:nvPr/>
        </p:nvGrpSpPr>
        <p:grpSpPr bwMode="auto">
          <a:xfrm rot="827949">
            <a:off x="19050" y="5332413"/>
            <a:ext cx="2654300" cy="906462"/>
            <a:chOff x="4152336" y="2879563"/>
            <a:chExt cx="4741279" cy="1616289"/>
          </a:xfrm>
        </p:grpSpPr>
        <p:grpSp>
          <p:nvGrpSpPr>
            <p:cNvPr id="34851" name="Gruppieren 110"/>
            <p:cNvGrpSpPr>
              <a:grpSpLocks noChangeAspect="1"/>
            </p:cNvGrpSpPr>
            <p:nvPr/>
          </p:nvGrpSpPr>
          <p:grpSpPr bwMode="auto">
            <a:xfrm>
              <a:off x="5779643" y="3019677"/>
              <a:ext cx="658432" cy="518441"/>
              <a:chOff x="9834951" y="1926276"/>
              <a:chExt cx="438933" cy="345400"/>
            </a:xfrm>
          </p:grpSpPr>
          <p:sp>
            <p:nvSpPr>
              <p:cNvPr id="34868" name="Ellipse 107"/>
              <p:cNvSpPr>
                <a:spLocks noChangeArrowheads="1"/>
              </p:cNvSpPr>
              <p:nvPr/>
            </p:nvSpPr>
            <p:spPr bwMode="auto">
              <a:xfrm>
                <a:off x="10025658" y="1926277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9" name="Ellipse 87"/>
              <p:cNvSpPr>
                <a:spLocks noChangeArrowheads="1"/>
              </p:cNvSpPr>
              <p:nvPr/>
            </p:nvSpPr>
            <p:spPr bwMode="auto">
              <a:xfrm>
                <a:off x="10118347" y="2017521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0" name="Ellipse 89"/>
              <p:cNvSpPr>
                <a:spLocks noChangeArrowheads="1"/>
              </p:cNvSpPr>
              <p:nvPr/>
            </p:nvSpPr>
            <p:spPr bwMode="auto">
              <a:xfrm>
                <a:off x="10031025" y="1994496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1" name="Ellipse 100"/>
              <p:cNvSpPr>
                <a:spLocks noChangeArrowheads="1"/>
              </p:cNvSpPr>
              <p:nvPr/>
            </p:nvSpPr>
            <p:spPr bwMode="auto">
              <a:xfrm>
                <a:off x="9912719" y="2098440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2" name="Ellipse 104"/>
              <p:cNvSpPr>
                <a:spLocks noChangeArrowheads="1"/>
              </p:cNvSpPr>
              <p:nvPr/>
            </p:nvSpPr>
            <p:spPr bwMode="auto">
              <a:xfrm>
                <a:off x="9909446" y="1926276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3" name="Ellipse 108"/>
              <p:cNvSpPr>
                <a:spLocks noChangeArrowheads="1"/>
              </p:cNvSpPr>
              <p:nvPr/>
            </p:nvSpPr>
            <p:spPr bwMode="auto">
              <a:xfrm>
                <a:off x="9957072" y="2044448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4" name="Ellipse 109"/>
              <p:cNvSpPr>
                <a:spLocks noChangeArrowheads="1"/>
              </p:cNvSpPr>
              <p:nvPr/>
            </p:nvSpPr>
            <p:spPr bwMode="auto">
              <a:xfrm>
                <a:off x="9863971" y="1966680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5" name="Ellipse 103"/>
              <p:cNvSpPr>
                <a:spLocks noChangeArrowheads="1"/>
              </p:cNvSpPr>
              <p:nvPr/>
            </p:nvSpPr>
            <p:spPr bwMode="auto">
              <a:xfrm>
                <a:off x="10064983" y="2095290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6" name="Ellipse 101"/>
              <p:cNvSpPr>
                <a:spLocks noChangeArrowheads="1"/>
              </p:cNvSpPr>
              <p:nvPr/>
            </p:nvSpPr>
            <p:spPr bwMode="auto">
              <a:xfrm>
                <a:off x="9834951" y="2044447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77" name="Ellipse 105"/>
              <p:cNvSpPr>
                <a:spLocks noChangeArrowheads="1"/>
              </p:cNvSpPr>
              <p:nvPr/>
            </p:nvSpPr>
            <p:spPr bwMode="auto">
              <a:xfrm>
                <a:off x="9990488" y="2116139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  <p:pic>
          <p:nvPicPr>
            <p:cNvPr id="34852" name="Grafik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383">
              <a:off x="4403514" y="2907758"/>
              <a:ext cx="1588922" cy="3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Grafik 1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08993">
              <a:off x="7074460" y="3510025"/>
              <a:ext cx="1721991" cy="3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854" name="Gerade Verbindung 115"/>
            <p:cNvCxnSpPr>
              <a:cxnSpLocks noChangeShapeType="1"/>
            </p:cNvCxnSpPr>
            <p:nvPr/>
          </p:nvCxnSpPr>
          <p:spPr bwMode="auto">
            <a:xfrm flipV="1">
              <a:off x="7203833" y="3107464"/>
              <a:ext cx="1689782" cy="1042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55" name="Gerade Verbindung 113"/>
            <p:cNvCxnSpPr>
              <a:cxnSpLocks noChangeShapeType="1"/>
            </p:cNvCxnSpPr>
            <p:nvPr/>
          </p:nvCxnSpPr>
          <p:spPr bwMode="auto">
            <a:xfrm>
              <a:off x="4152336" y="2879563"/>
              <a:ext cx="1826739" cy="359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56" name="Gruppieren 110"/>
            <p:cNvGrpSpPr>
              <a:grpSpLocks noChangeAspect="1"/>
            </p:cNvGrpSpPr>
            <p:nvPr/>
          </p:nvGrpSpPr>
          <p:grpSpPr bwMode="auto">
            <a:xfrm>
              <a:off x="6733767" y="3977411"/>
              <a:ext cx="658432" cy="518441"/>
              <a:chOff x="9834951" y="1926276"/>
              <a:chExt cx="438933" cy="345400"/>
            </a:xfrm>
          </p:grpSpPr>
          <p:sp>
            <p:nvSpPr>
              <p:cNvPr id="34858" name="Ellipse 107"/>
              <p:cNvSpPr>
                <a:spLocks noChangeArrowheads="1"/>
              </p:cNvSpPr>
              <p:nvPr/>
            </p:nvSpPr>
            <p:spPr bwMode="auto">
              <a:xfrm>
                <a:off x="10025658" y="1926277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59" name="Ellipse 87"/>
              <p:cNvSpPr>
                <a:spLocks noChangeArrowheads="1"/>
              </p:cNvSpPr>
              <p:nvPr/>
            </p:nvSpPr>
            <p:spPr bwMode="auto">
              <a:xfrm>
                <a:off x="10118347" y="2017521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0" name="Ellipse 89"/>
              <p:cNvSpPr>
                <a:spLocks noChangeArrowheads="1"/>
              </p:cNvSpPr>
              <p:nvPr/>
            </p:nvSpPr>
            <p:spPr bwMode="auto">
              <a:xfrm>
                <a:off x="10031025" y="1994496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1" name="Ellipse 100"/>
              <p:cNvSpPr>
                <a:spLocks noChangeArrowheads="1"/>
              </p:cNvSpPr>
              <p:nvPr/>
            </p:nvSpPr>
            <p:spPr bwMode="auto">
              <a:xfrm>
                <a:off x="9912719" y="2098440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2" name="Ellipse 104"/>
              <p:cNvSpPr>
                <a:spLocks noChangeArrowheads="1"/>
              </p:cNvSpPr>
              <p:nvPr/>
            </p:nvSpPr>
            <p:spPr bwMode="auto">
              <a:xfrm>
                <a:off x="9909446" y="1926276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3" name="Ellipse 108"/>
              <p:cNvSpPr>
                <a:spLocks noChangeArrowheads="1"/>
              </p:cNvSpPr>
              <p:nvPr/>
            </p:nvSpPr>
            <p:spPr bwMode="auto">
              <a:xfrm>
                <a:off x="9957071" y="2044448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4" name="Ellipse 109"/>
              <p:cNvSpPr>
                <a:spLocks noChangeArrowheads="1"/>
              </p:cNvSpPr>
              <p:nvPr/>
            </p:nvSpPr>
            <p:spPr bwMode="auto">
              <a:xfrm>
                <a:off x="9863971" y="1966680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5" name="Ellipse 103"/>
              <p:cNvSpPr>
                <a:spLocks noChangeArrowheads="1"/>
              </p:cNvSpPr>
              <p:nvPr/>
            </p:nvSpPr>
            <p:spPr bwMode="auto">
              <a:xfrm>
                <a:off x="10064983" y="2095290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6" name="Ellipse 101"/>
              <p:cNvSpPr>
                <a:spLocks noChangeArrowheads="1"/>
              </p:cNvSpPr>
              <p:nvPr/>
            </p:nvSpPr>
            <p:spPr bwMode="auto">
              <a:xfrm>
                <a:off x="9834951" y="2044447"/>
                <a:ext cx="155537" cy="155537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67" name="Ellipse 105"/>
              <p:cNvSpPr>
                <a:spLocks noChangeArrowheads="1"/>
              </p:cNvSpPr>
              <p:nvPr/>
            </p:nvSpPr>
            <p:spPr bwMode="auto">
              <a:xfrm>
                <a:off x="9990488" y="2116139"/>
                <a:ext cx="155537" cy="155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  <p:sp>
          <p:nvSpPr>
            <p:cNvPr id="34857" name="Pfeil nach rechts 3"/>
            <p:cNvSpPr>
              <a:spLocks noChangeArrowheads="1"/>
            </p:cNvSpPr>
            <p:nvPr/>
          </p:nvSpPr>
          <p:spPr bwMode="auto">
            <a:xfrm rot="2587470">
              <a:off x="6289316" y="3571048"/>
              <a:ext cx="647947" cy="328995"/>
            </a:xfrm>
            <a:prstGeom prst="rightArrow">
              <a:avLst>
                <a:gd name="adj1" fmla="val 50000"/>
                <a:gd name="adj2" fmla="val 50003"/>
              </a:avLst>
            </a:prstGeom>
            <a:pattFill prst="narVert">
              <a:fgClr>
                <a:srgbClr val="EC65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  <p:grpSp>
        <p:nvGrpSpPr>
          <p:cNvPr id="13" name="Gruppierung 241"/>
          <p:cNvGrpSpPr>
            <a:grpSpLocks/>
          </p:cNvGrpSpPr>
          <p:nvPr/>
        </p:nvGrpSpPr>
        <p:grpSpPr bwMode="auto">
          <a:xfrm>
            <a:off x="2362200" y="4884738"/>
            <a:ext cx="4318000" cy="830262"/>
            <a:chOff x="4927600" y="1200151"/>
            <a:chExt cx="4318000" cy="830262"/>
          </a:xfrm>
        </p:grpSpPr>
        <p:sp>
          <p:nvSpPr>
            <p:cNvPr id="34849" name="Textfeld 239"/>
            <p:cNvSpPr txBox="1">
              <a:spLocks noChangeArrowheads="1"/>
            </p:cNvSpPr>
            <p:nvPr/>
          </p:nvSpPr>
          <p:spPr bwMode="auto">
            <a:xfrm>
              <a:off x="4927600" y="1200151"/>
              <a:ext cx="431800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1028700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resonant absorption</a:t>
              </a:r>
            </a:p>
            <a:p>
              <a:pPr lvl="1"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only at resonance energies</a:t>
              </a:r>
              <a:endParaRPr lang="de-DE" altLang="de-DE" sz="1600" baseline="-25000">
                <a:solidFill>
                  <a:schemeClr val="tx1"/>
                </a:solidFill>
              </a:endParaRPr>
            </a:p>
            <a:p>
              <a:pPr lvl="1"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depends on</a:t>
              </a:r>
            </a:p>
          </p:txBody>
        </p:sp>
        <p:pic>
          <p:nvPicPr>
            <p:cNvPr id="34850" name="Bild 2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975" y="1784650"/>
              <a:ext cx="200025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5" name="Gruppieren 7"/>
          <p:cNvGrpSpPr>
            <a:grpSpLocks noChangeAspect="1"/>
          </p:cNvGrpSpPr>
          <p:nvPr/>
        </p:nvGrpSpPr>
        <p:grpSpPr bwMode="auto">
          <a:xfrm>
            <a:off x="685800" y="1836738"/>
            <a:ext cx="2841625" cy="815975"/>
            <a:chOff x="4687769" y="3018780"/>
            <a:chExt cx="3552929" cy="1020762"/>
          </a:xfrm>
        </p:grpSpPr>
        <p:sp>
          <p:nvSpPr>
            <p:cNvPr id="34843" name="Pfeil nach rechts 4"/>
            <p:cNvSpPr>
              <a:spLocks noChangeArrowheads="1"/>
            </p:cNvSpPr>
            <p:nvPr/>
          </p:nvSpPr>
          <p:spPr bwMode="auto">
            <a:xfrm>
              <a:off x="4687769" y="3469630"/>
              <a:ext cx="647719" cy="119062"/>
            </a:xfrm>
            <a:prstGeom prst="rightArrow">
              <a:avLst>
                <a:gd name="adj1" fmla="val 50000"/>
                <a:gd name="adj2" fmla="val 4979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4844" name="Flussdiagramm: Prozess 7"/>
            <p:cNvSpPr>
              <a:spLocks noChangeArrowheads="1"/>
            </p:cNvSpPr>
            <p:nvPr/>
          </p:nvSpPr>
          <p:spPr bwMode="auto">
            <a:xfrm>
              <a:off x="6073696" y="3018780"/>
              <a:ext cx="1439905" cy="419100"/>
            </a:xfrm>
            <a:prstGeom prst="flowChartProcess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4845" name="Flussdiagramm: Prozess 18"/>
            <p:cNvSpPr>
              <a:spLocks noChangeArrowheads="1"/>
            </p:cNvSpPr>
            <p:nvPr/>
          </p:nvSpPr>
          <p:spPr bwMode="auto">
            <a:xfrm>
              <a:off x="6073696" y="3620442"/>
              <a:ext cx="1439905" cy="419100"/>
            </a:xfrm>
            <a:prstGeom prst="flowChartProcess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4846" name="Pfeil nach rechts 20"/>
            <p:cNvSpPr>
              <a:spLocks noChangeArrowheads="1"/>
            </p:cNvSpPr>
            <p:nvPr/>
          </p:nvSpPr>
          <p:spPr bwMode="auto">
            <a:xfrm>
              <a:off x="6011782" y="3469630"/>
              <a:ext cx="649306" cy="119062"/>
            </a:xfrm>
            <a:prstGeom prst="rightArrow">
              <a:avLst>
                <a:gd name="adj1" fmla="val 50000"/>
                <a:gd name="adj2" fmla="val 499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4847" name="Pfeil nach rechts 34"/>
            <p:cNvSpPr>
              <a:spLocks noChangeArrowheads="1"/>
            </p:cNvSpPr>
            <p:nvPr/>
          </p:nvSpPr>
          <p:spPr bwMode="auto">
            <a:xfrm>
              <a:off x="7591391" y="3469630"/>
              <a:ext cx="649307" cy="119062"/>
            </a:xfrm>
            <a:prstGeom prst="rightArrow">
              <a:avLst>
                <a:gd name="adj1" fmla="val 50000"/>
                <a:gd name="adj2" fmla="val 4994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4848" name="Rechteck 1"/>
            <p:cNvSpPr>
              <a:spLocks noChangeArrowheads="1"/>
            </p:cNvSpPr>
            <p:nvPr/>
          </p:nvSpPr>
          <p:spPr bwMode="auto">
            <a:xfrm>
              <a:off x="5580144" y="3303686"/>
              <a:ext cx="214170" cy="431800"/>
            </a:xfrm>
            <a:prstGeom prst="rect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  <p:grpSp>
        <p:nvGrpSpPr>
          <p:cNvPr id="34826" name="Gruppierung 135"/>
          <p:cNvGrpSpPr>
            <a:grpSpLocks noChangeAspect="1"/>
          </p:cNvGrpSpPr>
          <p:nvPr/>
        </p:nvGrpSpPr>
        <p:grpSpPr bwMode="auto">
          <a:xfrm>
            <a:off x="5105400" y="1836738"/>
            <a:ext cx="2841625" cy="815975"/>
            <a:chOff x="4343400" y="5115965"/>
            <a:chExt cx="3552929" cy="1020624"/>
          </a:xfrm>
        </p:grpSpPr>
        <p:sp>
          <p:nvSpPr>
            <p:cNvPr id="34835" name="Rechteck 8"/>
            <p:cNvSpPr>
              <a:spLocks noChangeArrowheads="1"/>
            </p:cNvSpPr>
            <p:nvPr/>
          </p:nvSpPr>
          <p:spPr bwMode="auto">
            <a:xfrm>
              <a:off x="6723191" y="5532438"/>
              <a:ext cx="287209" cy="182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grpSp>
          <p:nvGrpSpPr>
            <p:cNvPr id="34836" name="Gruppieren 7"/>
            <p:cNvGrpSpPr>
              <a:grpSpLocks/>
            </p:cNvGrpSpPr>
            <p:nvPr/>
          </p:nvGrpSpPr>
          <p:grpSpPr bwMode="auto">
            <a:xfrm>
              <a:off x="4343400" y="5115965"/>
              <a:ext cx="3552929" cy="1020624"/>
              <a:chOff x="4687769" y="3018780"/>
              <a:chExt cx="3552929" cy="1020762"/>
            </a:xfrm>
          </p:grpSpPr>
          <p:sp>
            <p:nvSpPr>
              <p:cNvPr id="34837" name="Pfeil nach rechts 4"/>
              <p:cNvSpPr>
                <a:spLocks noChangeArrowheads="1"/>
              </p:cNvSpPr>
              <p:nvPr/>
            </p:nvSpPr>
            <p:spPr bwMode="auto">
              <a:xfrm>
                <a:off x="4687769" y="3469630"/>
                <a:ext cx="647719" cy="119062"/>
              </a:xfrm>
              <a:prstGeom prst="rightArrow">
                <a:avLst>
                  <a:gd name="adj1" fmla="val 50000"/>
                  <a:gd name="adj2" fmla="val 4979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38" name="Flussdiagramm: Prozess 7"/>
              <p:cNvSpPr>
                <a:spLocks noChangeArrowheads="1"/>
              </p:cNvSpPr>
              <p:nvPr/>
            </p:nvSpPr>
            <p:spPr bwMode="auto">
              <a:xfrm>
                <a:off x="6073696" y="3018780"/>
                <a:ext cx="1439905" cy="419100"/>
              </a:xfrm>
              <a:prstGeom prst="flowChartProcess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39" name="Flussdiagramm: Prozess 18"/>
              <p:cNvSpPr>
                <a:spLocks noChangeArrowheads="1"/>
              </p:cNvSpPr>
              <p:nvPr/>
            </p:nvSpPr>
            <p:spPr bwMode="auto">
              <a:xfrm>
                <a:off x="6073696" y="3620442"/>
                <a:ext cx="1439905" cy="419100"/>
              </a:xfrm>
              <a:prstGeom prst="flowChartProcess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4840" name="Pfeil nach rechts 20"/>
              <p:cNvSpPr>
                <a:spLocks noChangeArrowheads="1"/>
              </p:cNvSpPr>
              <p:nvPr/>
            </p:nvSpPr>
            <p:spPr bwMode="auto">
              <a:xfrm>
                <a:off x="6011782" y="3469630"/>
                <a:ext cx="649306" cy="119062"/>
              </a:xfrm>
              <a:prstGeom prst="rightArrow">
                <a:avLst>
                  <a:gd name="adj1" fmla="val 50000"/>
                  <a:gd name="adj2" fmla="val 49915"/>
                </a:avLst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153" name="Pfeil nach rechts 34"/>
              <p:cNvSpPr>
                <a:spLocks noChangeArrowheads="1"/>
              </p:cNvSpPr>
              <p:nvPr/>
            </p:nvSpPr>
            <p:spPr bwMode="auto">
              <a:xfrm>
                <a:off x="7591644" y="3469583"/>
                <a:ext cx="649054" cy="119155"/>
              </a:xfrm>
              <a:prstGeom prst="rightArrow">
                <a:avLst>
                  <a:gd name="adj1" fmla="val 50000"/>
                  <a:gd name="adj2" fmla="val 4994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Font typeface="Times New Roman" pitchFamily="-65" charset="0"/>
                  <a:buNone/>
                  <a:defRPr/>
                </a:pPr>
                <a:endParaRPr lang="de-DE">
                  <a:latin typeface="Arial" pitchFamily="-65" charset="0"/>
                  <a:ea typeface="+mn-ea"/>
                </a:endParaRPr>
              </a:p>
            </p:txBody>
          </p:sp>
          <p:sp>
            <p:nvSpPr>
              <p:cNvPr id="34842" name="Rechteck 1"/>
              <p:cNvSpPr>
                <a:spLocks noChangeArrowheads="1"/>
              </p:cNvSpPr>
              <p:nvPr/>
            </p:nvSpPr>
            <p:spPr bwMode="auto">
              <a:xfrm>
                <a:off x="5580144" y="3303686"/>
                <a:ext cx="214170" cy="431800"/>
              </a:xfrm>
              <a:prstGeom prst="rect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</p:grpSp>
      <p:cxnSp>
        <p:nvCxnSpPr>
          <p:cNvPr id="34827" name="Gerade Verbindung 155"/>
          <p:cNvCxnSpPr>
            <a:cxnSpLocks noChangeShapeType="1"/>
          </p:cNvCxnSpPr>
          <p:nvPr/>
        </p:nvCxnSpPr>
        <p:spPr bwMode="auto">
          <a:xfrm rot="5400000">
            <a:off x="4077494" y="2323306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7" name="Textfeld 156"/>
          <p:cNvSpPr txBox="1">
            <a:spLocks noChangeArrowheads="1"/>
          </p:cNvSpPr>
          <p:nvPr/>
        </p:nvSpPr>
        <p:spPr bwMode="auto">
          <a:xfrm>
            <a:off x="250825" y="1306513"/>
            <a:ext cx="8642350" cy="369887"/>
          </a:xfrm>
          <a:prstGeom prst="rect">
            <a:avLst/>
          </a:prstGeom>
          <a:solidFill>
            <a:srgbClr val="FD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000000"/>
                </a:solidFill>
              </a:rPr>
              <a:t>Absorption lines only a few eV wide!</a:t>
            </a:r>
          </a:p>
        </p:txBody>
      </p:sp>
      <p:grpSp>
        <p:nvGrpSpPr>
          <p:cNvPr id="17" name="Gruppierung 238"/>
          <p:cNvGrpSpPr>
            <a:grpSpLocks/>
          </p:cNvGrpSpPr>
          <p:nvPr/>
        </p:nvGrpSpPr>
        <p:grpSpPr bwMode="auto">
          <a:xfrm>
            <a:off x="5438775" y="3113088"/>
            <a:ext cx="4010025" cy="1077912"/>
            <a:chOff x="1600200" y="3189287"/>
            <a:chExt cx="4010025" cy="1077913"/>
          </a:xfrm>
        </p:grpSpPr>
        <p:sp>
          <p:nvSpPr>
            <p:cNvPr id="34833" name="Textfeld 5"/>
            <p:cNvSpPr txBox="1">
              <a:spLocks noChangeArrowheads="1"/>
            </p:cNvSpPr>
            <p:nvPr/>
          </p:nvSpPr>
          <p:spPr bwMode="auto">
            <a:xfrm>
              <a:off x="1600200" y="3189287"/>
              <a:ext cx="40100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1028700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atomic attenuation</a:t>
              </a:r>
            </a:p>
            <a:p>
              <a:pPr lvl="1"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several processes</a:t>
              </a:r>
            </a:p>
            <a:p>
              <a:pPr lvl="1"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contributes at each energy</a:t>
              </a:r>
            </a:p>
            <a:p>
              <a:pPr lvl="1" eaLnBrk="1" hangingPunct="1">
                <a:buClr>
                  <a:srgbClr val="FDCA00"/>
                </a:buClr>
                <a:buFont typeface="Wingdings" pitchFamily="2" charset="2"/>
                <a:buChar char="v"/>
              </a:pPr>
              <a:r>
                <a:rPr lang="de-DE" altLang="de-DE" sz="1600">
                  <a:solidFill>
                    <a:schemeClr val="tx1"/>
                  </a:solidFill>
                </a:rPr>
                <a:t>independent of </a:t>
              </a:r>
            </a:p>
          </p:txBody>
        </p:sp>
        <p:pic>
          <p:nvPicPr>
            <p:cNvPr id="34834" name="Bild 20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443" y="4021437"/>
              <a:ext cx="200025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3" name="Gerade Verbindung mit Pfeil 162"/>
          <p:cNvCxnSpPr>
            <a:cxnSpLocks noChangeShapeType="1"/>
          </p:cNvCxnSpPr>
          <p:nvPr/>
        </p:nvCxnSpPr>
        <p:spPr bwMode="auto">
          <a:xfrm rot="10800000" flipV="1">
            <a:off x="4724400" y="3352800"/>
            <a:ext cx="762000" cy="30480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Gerade Verbindung mit Pfeil 164"/>
          <p:cNvCxnSpPr>
            <a:cxnSpLocks noChangeShapeType="1"/>
          </p:cNvCxnSpPr>
          <p:nvPr/>
        </p:nvCxnSpPr>
        <p:spPr bwMode="auto">
          <a:xfrm rot="5400000" flipH="1" flipV="1">
            <a:off x="2413000" y="4114800"/>
            <a:ext cx="990600" cy="68580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5" name="Bild 114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759450"/>
            <a:ext cx="25257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bgerundetes Rechteck 134"/>
          <p:cNvSpPr>
            <a:spLocks noChangeArrowheads="1"/>
          </p:cNvSpPr>
          <p:nvPr/>
        </p:nvSpPr>
        <p:spPr bwMode="auto">
          <a:xfrm>
            <a:off x="8396288" y="4622800"/>
            <a:ext cx="519112" cy="322263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128" name="Abgerundetes Rechteck 127"/>
          <p:cNvSpPr>
            <a:spLocks noChangeArrowheads="1"/>
          </p:cNvSpPr>
          <p:nvPr/>
        </p:nvSpPr>
        <p:spPr bwMode="auto">
          <a:xfrm>
            <a:off x="7978775" y="4622800"/>
            <a:ext cx="250825" cy="322263"/>
          </a:xfrm>
          <a:prstGeom prst="roundRect">
            <a:avLst>
              <a:gd name="adj" fmla="val 16667"/>
            </a:avLst>
          </a:prstGeom>
          <a:solidFill>
            <a:srgbClr val="6600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127" name="Abgerundetes Rechteck 126"/>
          <p:cNvSpPr>
            <a:spLocks noChangeArrowheads="1"/>
          </p:cNvSpPr>
          <p:nvPr/>
        </p:nvSpPr>
        <p:spPr bwMode="auto">
          <a:xfrm>
            <a:off x="7051675" y="4602163"/>
            <a:ext cx="609600" cy="342900"/>
          </a:xfrm>
          <a:prstGeom prst="roundRect">
            <a:avLst>
              <a:gd name="adj" fmla="val 16667"/>
            </a:avLst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136" name="Abgerundetes Rechteck 135"/>
          <p:cNvSpPr>
            <a:spLocks noChangeArrowheads="1"/>
          </p:cNvSpPr>
          <p:nvPr/>
        </p:nvSpPr>
        <p:spPr bwMode="auto">
          <a:xfrm>
            <a:off x="6477000" y="5486400"/>
            <a:ext cx="1289050" cy="733425"/>
          </a:xfrm>
          <a:prstGeom prst="roundRect">
            <a:avLst>
              <a:gd name="adj" fmla="val 16667"/>
            </a:avLst>
          </a:prstGeom>
          <a:solidFill>
            <a:srgbClr val="6600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grpSp>
        <p:nvGrpSpPr>
          <p:cNvPr id="36872" name="Gruppieren 7"/>
          <p:cNvGrpSpPr>
            <a:grpSpLocks noChangeAspect="1"/>
          </p:cNvGrpSpPr>
          <p:nvPr/>
        </p:nvGrpSpPr>
        <p:grpSpPr bwMode="auto">
          <a:xfrm>
            <a:off x="685800" y="1836738"/>
            <a:ext cx="2841625" cy="815975"/>
            <a:chOff x="4687769" y="3018780"/>
            <a:chExt cx="3552929" cy="1020762"/>
          </a:xfrm>
        </p:grpSpPr>
        <p:sp>
          <p:nvSpPr>
            <p:cNvPr id="36908" name="Pfeil nach rechts 4"/>
            <p:cNvSpPr>
              <a:spLocks noChangeArrowheads="1"/>
            </p:cNvSpPr>
            <p:nvPr/>
          </p:nvSpPr>
          <p:spPr bwMode="auto">
            <a:xfrm>
              <a:off x="4687769" y="3469630"/>
              <a:ext cx="647719" cy="119062"/>
            </a:xfrm>
            <a:prstGeom prst="rightArrow">
              <a:avLst>
                <a:gd name="adj1" fmla="val 50000"/>
                <a:gd name="adj2" fmla="val 4979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909" name="Flussdiagramm: Prozess 7"/>
            <p:cNvSpPr>
              <a:spLocks noChangeArrowheads="1"/>
            </p:cNvSpPr>
            <p:nvPr/>
          </p:nvSpPr>
          <p:spPr bwMode="auto">
            <a:xfrm>
              <a:off x="6073696" y="3018780"/>
              <a:ext cx="1439905" cy="419100"/>
            </a:xfrm>
            <a:prstGeom prst="flowChartProcess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910" name="Flussdiagramm: Prozess 18"/>
            <p:cNvSpPr>
              <a:spLocks noChangeArrowheads="1"/>
            </p:cNvSpPr>
            <p:nvPr/>
          </p:nvSpPr>
          <p:spPr bwMode="auto">
            <a:xfrm>
              <a:off x="6073696" y="3620442"/>
              <a:ext cx="1439905" cy="419100"/>
            </a:xfrm>
            <a:prstGeom prst="flowChartProcess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911" name="Pfeil nach rechts 20"/>
            <p:cNvSpPr>
              <a:spLocks noChangeArrowheads="1"/>
            </p:cNvSpPr>
            <p:nvPr/>
          </p:nvSpPr>
          <p:spPr bwMode="auto">
            <a:xfrm>
              <a:off x="6011782" y="3469630"/>
              <a:ext cx="649306" cy="119062"/>
            </a:xfrm>
            <a:prstGeom prst="rightArrow">
              <a:avLst>
                <a:gd name="adj1" fmla="val 50000"/>
                <a:gd name="adj2" fmla="val 499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912" name="Pfeil nach rechts 34"/>
            <p:cNvSpPr>
              <a:spLocks noChangeArrowheads="1"/>
            </p:cNvSpPr>
            <p:nvPr/>
          </p:nvSpPr>
          <p:spPr bwMode="auto">
            <a:xfrm>
              <a:off x="7591391" y="3469630"/>
              <a:ext cx="649307" cy="119062"/>
            </a:xfrm>
            <a:prstGeom prst="rightArrow">
              <a:avLst>
                <a:gd name="adj1" fmla="val 50000"/>
                <a:gd name="adj2" fmla="val 4994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913" name="Rechteck 1"/>
            <p:cNvSpPr>
              <a:spLocks noChangeArrowheads="1"/>
            </p:cNvSpPr>
            <p:nvPr/>
          </p:nvSpPr>
          <p:spPr bwMode="auto">
            <a:xfrm>
              <a:off x="5580144" y="3303686"/>
              <a:ext cx="214170" cy="431800"/>
            </a:xfrm>
            <a:prstGeom prst="rect">
              <a:avLst/>
            </a:prstGeom>
            <a:solidFill>
              <a:srgbClr val="C3431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  <p:grpSp>
        <p:nvGrpSpPr>
          <p:cNvPr id="36873" name="Gruppierung 135"/>
          <p:cNvGrpSpPr>
            <a:grpSpLocks noChangeAspect="1"/>
          </p:cNvGrpSpPr>
          <p:nvPr/>
        </p:nvGrpSpPr>
        <p:grpSpPr bwMode="auto">
          <a:xfrm>
            <a:off x="5105400" y="1836738"/>
            <a:ext cx="2841625" cy="815975"/>
            <a:chOff x="4343400" y="5115965"/>
            <a:chExt cx="3552929" cy="1020624"/>
          </a:xfrm>
        </p:grpSpPr>
        <p:sp>
          <p:nvSpPr>
            <p:cNvPr id="36900" name="Rechteck 8"/>
            <p:cNvSpPr>
              <a:spLocks noChangeArrowheads="1"/>
            </p:cNvSpPr>
            <p:nvPr/>
          </p:nvSpPr>
          <p:spPr bwMode="auto">
            <a:xfrm>
              <a:off x="6723191" y="5532438"/>
              <a:ext cx="287209" cy="182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grpSp>
          <p:nvGrpSpPr>
            <p:cNvPr id="36901" name="Gruppieren 7"/>
            <p:cNvGrpSpPr>
              <a:grpSpLocks/>
            </p:cNvGrpSpPr>
            <p:nvPr/>
          </p:nvGrpSpPr>
          <p:grpSpPr bwMode="auto">
            <a:xfrm>
              <a:off x="4343400" y="5115965"/>
              <a:ext cx="3552929" cy="1020624"/>
              <a:chOff x="4687769" y="3018780"/>
              <a:chExt cx="3552929" cy="1020762"/>
            </a:xfrm>
          </p:grpSpPr>
          <p:sp>
            <p:nvSpPr>
              <p:cNvPr id="36902" name="Pfeil nach rechts 4"/>
              <p:cNvSpPr>
                <a:spLocks noChangeArrowheads="1"/>
              </p:cNvSpPr>
              <p:nvPr/>
            </p:nvSpPr>
            <p:spPr bwMode="auto">
              <a:xfrm>
                <a:off x="4687769" y="3469630"/>
                <a:ext cx="647719" cy="119062"/>
              </a:xfrm>
              <a:prstGeom prst="rightArrow">
                <a:avLst>
                  <a:gd name="adj1" fmla="val 50000"/>
                  <a:gd name="adj2" fmla="val 4979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6903" name="Flussdiagramm: Prozess 7"/>
              <p:cNvSpPr>
                <a:spLocks noChangeArrowheads="1"/>
              </p:cNvSpPr>
              <p:nvPr/>
            </p:nvSpPr>
            <p:spPr bwMode="auto">
              <a:xfrm>
                <a:off x="6073696" y="3018780"/>
                <a:ext cx="1439905" cy="419100"/>
              </a:xfrm>
              <a:prstGeom prst="flowChartProcess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6904" name="Flussdiagramm: Prozess 18"/>
              <p:cNvSpPr>
                <a:spLocks noChangeArrowheads="1"/>
              </p:cNvSpPr>
              <p:nvPr/>
            </p:nvSpPr>
            <p:spPr bwMode="auto">
              <a:xfrm>
                <a:off x="6073696" y="3620442"/>
                <a:ext cx="1439905" cy="419100"/>
              </a:xfrm>
              <a:prstGeom prst="flowChartProcess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36905" name="Pfeil nach rechts 20"/>
              <p:cNvSpPr>
                <a:spLocks noChangeArrowheads="1"/>
              </p:cNvSpPr>
              <p:nvPr/>
            </p:nvSpPr>
            <p:spPr bwMode="auto">
              <a:xfrm>
                <a:off x="6011782" y="3469630"/>
                <a:ext cx="649306" cy="119062"/>
              </a:xfrm>
              <a:prstGeom prst="rightArrow">
                <a:avLst>
                  <a:gd name="adj1" fmla="val 50000"/>
                  <a:gd name="adj2" fmla="val 49915"/>
                </a:avLst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  <p:sp>
            <p:nvSpPr>
              <p:cNvPr id="153" name="Pfeil nach rechts 34"/>
              <p:cNvSpPr>
                <a:spLocks noChangeArrowheads="1"/>
              </p:cNvSpPr>
              <p:nvPr/>
            </p:nvSpPr>
            <p:spPr bwMode="auto">
              <a:xfrm>
                <a:off x="7591644" y="3469583"/>
                <a:ext cx="649054" cy="119155"/>
              </a:xfrm>
              <a:prstGeom prst="rightArrow">
                <a:avLst>
                  <a:gd name="adj1" fmla="val 50000"/>
                  <a:gd name="adj2" fmla="val 49940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Font typeface="Times New Roman" pitchFamily="-65" charset="0"/>
                  <a:buNone/>
                  <a:defRPr/>
                </a:pPr>
                <a:endParaRPr lang="de-DE">
                  <a:latin typeface="Arial" pitchFamily="-65" charset="0"/>
                  <a:ea typeface="+mn-ea"/>
                </a:endParaRPr>
              </a:p>
            </p:txBody>
          </p:sp>
          <p:sp>
            <p:nvSpPr>
              <p:cNvPr id="36907" name="Rechteck 1"/>
              <p:cNvSpPr>
                <a:spLocks noChangeArrowheads="1"/>
              </p:cNvSpPr>
              <p:nvPr/>
            </p:nvSpPr>
            <p:spPr bwMode="auto">
              <a:xfrm>
                <a:off x="5580144" y="3303686"/>
                <a:ext cx="214170" cy="431800"/>
              </a:xfrm>
              <a:prstGeom prst="rect">
                <a:avLst/>
              </a:prstGeom>
              <a:solidFill>
                <a:srgbClr val="C34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de-DE" altLang="de-DE" sz="1800"/>
              </a:p>
            </p:txBody>
          </p:sp>
        </p:grpSp>
      </p:grpSp>
      <p:cxnSp>
        <p:nvCxnSpPr>
          <p:cNvPr id="36874" name="Gerade Verbindung 155"/>
          <p:cNvCxnSpPr>
            <a:cxnSpLocks noChangeShapeType="1"/>
          </p:cNvCxnSpPr>
          <p:nvPr/>
        </p:nvCxnSpPr>
        <p:spPr bwMode="auto">
          <a:xfrm rot="5400000">
            <a:off x="4077494" y="2323306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5" name="Textfeld 156"/>
          <p:cNvSpPr txBox="1">
            <a:spLocks noChangeArrowheads="1"/>
          </p:cNvSpPr>
          <p:nvPr/>
        </p:nvSpPr>
        <p:spPr bwMode="auto">
          <a:xfrm>
            <a:off x="250825" y="1306513"/>
            <a:ext cx="8642350" cy="369887"/>
          </a:xfrm>
          <a:prstGeom prst="rect">
            <a:avLst/>
          </a:prstGeom>
          <a:solidFill>
            <a:srgbClr val="FD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Clr>
                <a:srgbClr val="009CDA"/>
              </a:buClr>
            </a:pPr>
            <a:r>
              <a:rPr lang="de-DE" altLang="de-DE" sz="1800">
                <a:solidFill>
                  <a:schemeClr val="tx1"/>
                </a:solidFill>
              </a:rPr>
              <a:t>Use scatterer made of absorber material as „high-resolution detector“.</a:t>
            </a:r>
          </a:p>
        </p:txBody>
      </p:sp>
      <p:sp>
        <p:nvSpPr>
          <p:cNvPr id="114" name="Textfeld 113"/>
          <p:cNvSpPr txBox="1">
            <a:spLocks noChangeArrowheads="1"/>
          </p:cNvSpPr>
          <p:nvPr/>
        </p:nvSpPr>
        <p:spPr bwMode="auto">
          <a:xfrm>
            <a:off x="5867400" y="3692525"/>
            <a:ext cx="3124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600">
                <a:solidFill>
                  <a:schemeClr val="tx1"/>
                </a:solidFill>
              </a:rPr>
              <a:t>Self Absorption: </a:t>
            </a:r>
          </a:p>
          <a:p>
            <a:pPr eaLnBrk="1" hangingPunct="1"/>
            <a:r>
              <a:rPr lang="de-DE" altLang="de-DE" sz="1600">
                <a:solidFill>
                  <a:schemeClr val="tx1"/>
                </a:solidFill>
              </a:rPr>
              <a:t>Decrease of Scattered Photons because of Resonant Absorption</a:t>
            </a:r>
          </a:p>
          <a:p>
            <a:pPr eaLnBrk="1" hangingPunct="1"/>
            <a:endParaRPr lang="de-DE" altLang="de-DE" sz="1800"/>
          </a:p>
        </p:txBody>
      </p:sp>
      <p:pic>
        <p:nvPicPr>
          <p:cNvPr id="36877" name="Bild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860675"/>
            <a:ext cx="56086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Abgerundetes Rechteck 120"/>
          <p:cNvSpPr>
            <a:spLocks noChangeArrowheads="1"/>
          </p:cNvSpPr>
          <p:nvPr/>
        </p:nvSpPr>
        <p:spPr bwMode="auto">
          <a:xfrm>
            <a:off x="5791200" y="3505200"/>
            <a:ext cx="3200400" cy="28194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DC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pic>
        <p:nvPicPr>
          <p:cNvPr id="122" name="Bild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1189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Rechteck 8"/>
          <p:cNvSpPr>
            <a:spLocks noChangeArrowheads="1"/>
          </p:cNvSpPr>
          <p:nvPr/>
        </p:nvSpPr>
        <p:spPr bwMode="auto">
          <a:xfrm>
            <a:off x="3662363" y="2185988"/>
            <a:ext cx="71437" cy="1508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36881" name="Rechteck 8"/>
          <p:cNvSpPr>
            <a:spLocks noChangeArrowheads="1"/>
          </p:cNvSpPr>
          <p:nvPr/>
        </p:nvSpPr>
        <p:spPr bwMode="auto">
          <a:xfrm>
            <a:off x="8099425" y="2185988"/>
            <a:ext cx="71438" cy="1492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36882" name="Textfeld 64"/>
          <p:cNvSpPr txBox="1">
            <a:spLocks noChangeArrowheads="1"/>
          </p:cNvSpPr>
          <p:nvPr/>
        </p:nvSpPr>
        <p:spPr bwMode="auto">
          <a:xfrm>
            <a:off x="2930525" y="2511425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tx1"/>
                </a:solidFill>
              </a:rPr>
              <a:t>scatterer</a:t>
            </a:r>
          </a:p>
        </p:txBody>
      </p:sp>
      <p:sp>
        <p:nvSpPr>
          <p:cNvPr id="36883" name="Textfeld 64"/>
          <p:cNvSpPr txBox="1">
            <a:spLocks noChangeArrowheads="1"/>
          </p:cNvSpPr>
          <p:nvPr/>
        </p:nvSpPr>
        <p:spPr bwMode="auto">
          <a:xfrm>
            <a:off x="7426325" y="2514600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tx1"/>
                </a:solidFill>
              </a:rPr>
              <a:t>scatterer</a:t>
            </a:r>
          </a:p>
        </p:txBody>
      </p:sp>
      <p:cxnSp>
        <p:nvCxnSpPr>
          <p:cNvPr id="36884" name="Gerade Verbindung 142"/>
          <p:cNvCxnSpPr>
            <a:cxnSpLocks noChangeShapeType="1"/>
          </p:cNvCxnSpPr>
          <p:nvPr/>
        </p:nvCxnSpPr>
        <p:spPr bwMode="auto">
          <a:xfrm rot="5400000">
            <a:off x="3585369" y="2475706"/>
            <a:ext cx="228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Gerade Verbindung 143"/>
          <p:cNvCxnSpPr>
            <a:cxnSpLocks noChangeShapeType="1"/>
          </p:cNvCxnSpPr>
          <p:nvPr/>
        </p:nvCxnSpPr>
        <p:spPr bwMode="auto">
          <a:xfrm rot="5400000">
            <a:off x="8012907" y="2475706"/>
            <a:ext cx="228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uppierung 168"/>
          <p:cNvGrpSpPr>
            <a:grpSpLocks/>
          </p:cNvGrpSpPr>
          <p:nvPr/>
        </p:nvGrpSpPr>
        <p:grpSpPr bwMode="auto">
          <a:xfrm>
            <a:off x="3505200" y="2185988"/>
            <a:ext cx="1000125" cy="1090612"/>
            <a:chOff x="3505200" y="2185200"/>
            <a:chExt cx="1000125" cy="1091400"/>
          </a:xfrm>
        </p:grpSpPr>
        <p:sp>
          <p:nvSpPr>
            <p:cNvPr id="36897" name="Rechteck 8"/>
            <p:cNvSpPr>
              <a:spLocks noChangeArrowheads="1"/>
            </p:cNvSpPr>
            <p:nvPr/>
          </p:nvSpPr>
          <p:spPr bwMode="auto">
            <a:xfrm>
              <a:off x="3814760" y="2185200"/>
              <a:ext cx="71440" cy="150792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898" name="Textfeld 64"/>
            <p:cNvSpPr txBox="1">
              <a:spLocks noChangeArrowheads="1"/>
            </p:cNvSpPr>
            <p:nvPr/>
          </p:nvSpPr>
          <p:spPr bwMode="auto">
            <a:xfrm>
              <a:off x="3505200" y="2754313"/>
              <a:ext cx="10001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de-DE" altLang="de-DE" sz="1400">
                  <a:solidFill>
                    <a:schemeClr val="tx1"/>
                  </a:solidFill>
                </a:rPr>
                <a:t>calibration</a:t>
              </a:r>
              <a:br>
                <a:rPr lang="de-DE" altLang="de-DE" sz="1400">
                  <a:solidFill>
                    <a:schemeClr val="tx1"/>
                  </a:solidFill>
                </a:rPr>
              </a:br>
              <a:r>
                <a:rPr lang="de-DE" altLang="de-DE" sz="1400">
                  <a:solidFill>
                    <a:schemeClr val="tx1"/>
                  </a:solidFill>
                </a:rPr>
                <a:t>target</a:t>
              </a:r>
            </a:p>
          </p:txBody>
        </p:sp>
        <p:cxnSp>
          <p:nvCxnSpPr>
            <p:cNvPr id="36899" name="Gerade Verbindung 157"/>
            <p:cNvCxnSpPr>
              <a:cxnSpLocks noChangeShapeType="1"/>
            </p:cNvCxnSpPr>
            <p:nvPr/>
          </p:nvCxnSpPr>
          <p:spPr bwMode="auto">
            <a:xfrm rot="5400000">
              <a:off x="3624612" y="2590800"/>
              <a:ext cx="457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uppierung 169"/>
          <p:cNvGrpSpPr>
            <a:grpSpLocks/>
          </p:cNvGrpSpPr>
          <p:nvPr/>
        </p:nvGrpSpPr>
        <p:grpSpPr bwMode="auto">
          <a:xfrm>
            <a:off x="7991475" y="2185988"/>
            <a:ext cx="1000125" cy="1090612"/>
            <a:chOff x="7991475" y="2185200"/>
            <a:chExt cx="1000125" cy="1091400"/>
          </a:xfrm>
        </p:grpSpPr>
        <p:sp>
          <p:nvSpPr>
            <p:cNvPr id="36894" name="Rechteck 8"/>
            <p:cNvSpPr>
              <a:spLocks noChangeArrowheads="1"/>
            </p:cNvSpPr>
            <p:nvPr/>
          </p:nvSpPr>
          <p:spPr bwMode="auto">
            <a:xfrm>
              <a:off x="8244000" y="2185200"/>
              <a:ext cx="71440" cy="150792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36895" name="Textfeld 64"/>
            <p:cNvSpPr txBox="1">
              <a:spLocks noChangeArrowheads="1"/>
            </p:cNvSpPr>
            <p:nvPr/>
          </p:nvSpPr>
          <p:spPr bwMode="auto">
            <a:xfrm>
              <a:off x="7991475" y="2754313"/>
              <a:ext cx="10001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de-DE" altLang="de-DE" sz="1400">
                  <a:solidFill>
                    <a:schemeClr val="tx1"/>
                  </a:solidFill>
                </a:rPr>
                <a:t>calibration</a:t>
              </a:r>
              <a:br>
                <a:rPr lang="de-DE" altLang="de-DE" sz="1400">
                  <a:solidFill>
                    <a:schemeClr val="tx1"/>
                  </a:solidFill>
                </a:rPr>
              </a:br>
              <a:r>
                <a:rPr lang="de-DE" altLang="de-DE" sz="1400">
                  <a:solidFill>
                    <a:schemeClr val="tx1"/>
                  </a:solidFill>
                </a:rPr>
                <a:t>target</a:t>
              </a:r>
            </a:p>
          </p:txBody>
        </p:sp>
        <p:cxnSp>
          <p:nvCxnSpPr>
            <p:cNvPr id="36896" name="Gerade Verbindung 158"/>
            <p:cNvCxnSpPr>
              <a:cxnSpLocks noChangeShapeType="1"/>
            </p:cNvCxnSpPr>
            <p:nvPr/>
          </p:nvCxnSpPr>
          <p:spPr bwMode="auto">
            <a:xfrm rot="5400000">
              <a:off x="8051665" y="2590006"/>
              <a:ext cx="457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888" name="Titel 1"/>
          <p:cNvSpPr>
            <a:spLocks noGrp="1"/>
          </p:cNvSpPr>
          <p:nvPr>
            <p:ph type="title"/>
          </p:nvPr>
        </p:nvSpPr>
        <p:spPr>
          <a:xfrm>
            <a:off x="304800" y="333375"/>
            <a:ext cx="7010400" cy="825500"/>
          </a:xfrm>
        </p:spPr>
        <p:txBody>
          <a:bodyPr/>
          <a:lstStyle/>
          <a:p>
            <a:r>
              <a:rPr lang="de-DE" altLang="de-DE" smtClean="0"/>
              <a:t>Principle of Measurement and Self Absorption</a:t>
            </a:r>
            <a:r>
              <a:rPr lang="de-DE" altLang="de-DE" baseline="30000" smtClean="0"/>
              <a:t>1</a:t>
            </a:r>
          </a:p>
        </p:txBody>
      </p:sp>
      <p:sp>
        <p:nvSpPr>
          <p:cNvPr id="36889" name="Textfeld 5"/>
          <p:cNvSpPr txBox="1">
            <a:spLocks noChangeArrowheads="1"/>
          </p:cNvSpPr>
          <p:nvPr/>
        </p:nvSpPr>
        <p:spPr bwMode="auto">
          <a:xfrm>
            <a:off x="228600" y="920750"/>
            <a:ext cx="408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tx1"/>
                </a:solidFill>
              </a:rPr>
              <a:t>1 F. R. Metzger, Prog. in Nucl. Phys. </a:t>
            </a:r>
            <a:r>
              <a:rPr lang="de-DE" altLang="de-DE" sz="1400" b="1">
                <a:solidFill>
                  <a:schemeClr val="tx1"/>
                </a:solidFill>
              </a:rPr>
              <a:t>7</a:t>
            </a:r>
            <a:r>
              <a:rPr lang="de-DE" altLang="de-DE" sz="1400">
                <a:solidFill>
                  <a:schemeClr val="tx1"/>
                </a:solidFill>
              </a:rPr>
              <a:t> (1959) 53</a:t>
            </a:r>
          </a:p>
        </p:txBody>
      </p:sp>
      <p:pic>
        <p:nvPicPr>
          <p:cNvPr id="50" name="Bild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7075"/>
            <a:ext cx="5608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Bild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7075"/>
            <a:ext cx="5608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Bild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7075"/>
            <a:ext cx="5608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ild 1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648200"/>
            <a:ext cx="29892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28" grpId="0" animBg="1"/>
      <p:bldP spid="127" grpId="0" animBg="1"/>
      <p:bldP spid="136" grpId="0" animBg="1"/>
      <p:bldP spid="114" grpId="0"/>
      <p:bldP spid="1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feld 1"/>
          <p:cNvSpPr txBox="1">
            <a:spLocks noChangeArrowheads="1"/>
          </p:cNvSpPr>
          <p:nvPr/>
        </p:nvSpPr>
        <p:spPr bwMode="auto">
          <a:xfrm>
            <a:off x="323850" y="1868488"/>
            <a:ext cx="531495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r>
              <a:rPr lang="de-DE" altLang="de-DE" sz="1600" dirty="0" err="1">
                <a:solidFill>
                  <a:schemeClr val="tx1"/>
                </a:solidFill>
              </a:rPr>
              <a:t>calculate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i="1" dirty="0">
                <a:solidFill>
                  <a:schemeClr val="tx1"/>
                </a:solidFill>
              </a:rPr>
              <a:t>R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as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function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     </a:t>
            </a:r>
            <a:r>
              <a:rPr lang="de-DE" altLang="de-DE" sz="1600" dirty="0" smtClean="0">
                <a:solidFill>
                  <a:schemeClr val="tx1"/>
                </a:solidFill>
              </a:rPr>
              <a:t>                                (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may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require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some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effort</a:t>
            </a:r>
            <a:r>
              <a:rPr lang="de-DE" altLang="de-DE" sz="1600" dirty="0" smtClean="0">
                <a:solidFill>
                  <a:schemeClr val="tx1"/>
                </a:solidFill>
              </a:rPr>
              <a:t>!)</a:t>
            </a: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r>
              <a:rPr lang="de-DE" altLang="de-DE" sz="1600" dirty="0" err="1">
                <a:solidFill>
                  <a:schemeClr val="tx1"/>
                </a:solidFill>
              </a:rPr>
              <a:t>self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absorption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i="1" dirty="0" err="1">
                <a:solidFill>
                  <a:schemeClr val="tx1"/>
                </a:solidFill>
              </a:rPr>
              <a:t>R</a:t>
            </a:r>
            <a:r>
              <a:rPr lang="de-DE" altLang="de-DE" sz="1600" baseline="-25000" dirty="0" err="1">
                <a:solidFill>
                  <a:schemeClr val="tx1"/>
                </a:solidFill>
              </a:rPr>
              <a:t>exp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determined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experimentally</a:t>
            </a: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r>
              <a:rPr lang="de-DE" altLang="de-DE" sz="1600" dirty="0" err="1">
                <a:solidFill>
                  <a:schemeClr val="tx1"/>
                </a:solidFill>
              </a:rPr>
              <a:t>comparison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experiment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and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calculation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gives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ground-state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transition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width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r>
              <a:rPr lang="de-DE" altLang="de-DE" sz="1600" dirty="0">
                <a:solidFill>
                  <a:schemeClr val="bg2"/>
                </a:solidFill>
              </a:rPr>
              <a:t>NRF </a:t>
            </a:r>
            <a:r>
              <a:rPr lang="de-DE" altLang="de-DE" sz="1600" dirty="0" err="1">
                <a:solidFill>
                  <a:schemeClr val="bg2"/>
                </a:solidFill>
              </a:rPr>
              <a:t>measurement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gives</a:t>
            </a:r>
            <a:endParaRPr lang="de-DE" altLang="de-DE" sz="1600" dirty="0">
              <a:solidFill>
                <a:schemeClr val="bg2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600" dirty="0">
              <a:solidFill>
                <a:schemeClr val="bg2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r>
              <a:rPr lang="de-DE" altLang="de-DE" sz="1600" dirty="0" err="1">
                <a:solidFill>
                  <a:schemeClr val="bg2"/>
                </a:solidFill>
              </a:rPr>
              <a:t>thus</a:t>
            </a:r>
            <a:r>
              <a:rPr lang="de-DE" altLang="de-DE" sz="1600" dirty="0">
                <a:solidFill>
                  <a:schemeClr val="bg2"/>
                </a:solidFill>
              </a:rPr>
              <a:t> total </a:t>
            </a:r>
            <a:r>
              <a:rPr lang="de-DE" altLang="de-DE" sz="1600" dirty="0" err="1">
                <a:solidFill>
                  <a:schemeClr val="bg2"/>
                </a:solidFill>
              </a:rPr>
              <a:t>transition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width</a:t>
            </a:r>
            <a:r>
              <a:rPr lang="de-DE" altLang="de-DE" sz="1600" dirty="0">
                <a:solidFill>
                  <a:schemeClr val="bg2"/>
                </a:solidFill>
              </a:rPr>
              <a:t>      </a:t>
            </a:r>
            <a:r>
              <a:rPr lang="de-DE" altLang="de-DE" sz="1600" dirty="0" err="1">
                <a:solidFill>
                  <a:schemeClr val="bg2"/>
                </a:solidFill>
              </a:rPr>
              <a:t>and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branching</a:t>
            </a:r>
            <a:r>
              <a:rPr lang="de-DE" altLang="de-DE" sz="1600" dirty="0">
                <a:solidFill>
                  <a:schemeClr val="bg2"/>
                </a:solidFill>
              </a:rPr>
              <a:t/>
            </a:r>
            <a:br>
              <a:rPr lang="de-DE" altLang="de-DE" sz="1600" dirty="0">
                <a:solidFill>
                  <a:schemeClr val="bg2"/>
                </a:solidFill>
              </a:rPr>
            </a:br>
            <a:r>
              <a:rPr lang="de-DE" altLang="de-DE" sz="1600" dirty="0" err="1">
                <a:solidFill>
                  <a:schemeClr val="bg2"/>
                </a:solidFill>
              </a:rPr>
              <a:t>ratio</a:t>
            </a:r>
            <a:r>
              <a:rPr lang="de-DE" altLang="de-DE" sz="1600" dirty="0">
                <a:solidFill>
                  <a:schemeClr val="bg2"/>
                </a:solidFill>
              </a:rPr>
              <a:t>           </a:t>
            </a:r>
            <a:r>
              <a:rPr lang="de-DE" altLang="de-DE" sz="1600" dirty="0" err="1">
                <a:solidFill>
                  <a:schemeClr val="bg2"/>
                </a:solidFill>
              </a:rPr>
              <a:t>to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ground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state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can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be</a:t>
            </a:r>
            <a:r>
              <a:rPr lang="de-DE" altLang="de-DE" sz="1600" dirty="0">
                <a:solidFill>
                  <a:schemeClr val="bg2"/>
                </a:solidFill>
              </a:rPr>
              <a:t> </a:t>
            </a:r>
            <a:r>
              <a:rPr lang="de-DE" altLang="de-DE" sz="1600" dirty="0" err="1">
                <a:solidFill>
                  <a:schemeClr val="bg2"/>
                </a:solidFill>
              </a:rPr>
              <a:t>determined</a:t>
            </a:r>
            <a:endParaRPr lang="de-DE" altLang="de-DE" sz="1600" dirty="0">
              <a:solidFill>
                <a:schemeClr val="bg2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800" dirty="0">
              <a:solidFill>
                <a:schemeClr val="tx1"/>
              </a:solidFill>
            </a:endParaRPr>
          </a:p>
          <a:p>
            <a:pPr eaLnBrk="1" hangingPunct="1">
              <a:buClr>
                <a:srgbClr val="FDCA00"/>
              </a:buClr>
              <a:buFont typeface="Wingdings" pitchFamily="2" charset="2"/>
              <a:buChar char="v"/>
            </a:pPr>
            <a:endParaRPr lang="de-DE" altLang="de-DE" sz="1800" dirty="0">
              <a:solidFill>
                <a:schemeClr val="tx1"/>
              </a:solidFill>
            </a:endParaRPr>
          </a:p>
        </p:txBody>
      </p:sp>
      <p:pic>
        <p:nvPicPr>
          <p:cNvPr id="38915" name="Bild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733550"/>
            <a:ext cx="36290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661497" cy="838200"/>
          </a:xfrm>
        </p:spPr>
        <p:txBody>
          <a:bodyPr/>
          <a:lstStyle/>
          <a:p>
            <a:r>
              <a:rPr lang="de-DE" altLang="de-DE" sz="2200" dirty="0" smtClean="0"/>
              <a:t>Determination </a:t>
            </a:r>
            <a:r>
              <a:rPr lang="de-DE" altLang="de-DE" sz="2200" dirty="0" err="1" smtClean="0"/>
              <a:t>of</a:t>
            </a:r>
            <a:r>
              <a:rPr lang="de-DE" altLang="de-DE" sz="2200" dirty="0" smtClean="0"/>
              <a:t> </a:t>
            </a:r>
            <a:r>
              <a:rPr lang="de-DE" altLang="de-DE" sz="2200" dirty="0" err="1" smtClean="0"/>
              <a:t>Ground</a:t>
            </a:r>
            <a:r>
              <a:rPr lang="de-DE" altLang="de-DE" sz="2200" dirty="0" smtClean="0"/>
              <a:t>-State Transition Width </a:t>
            </a:r>
            <a:r>
              <a:rPr lang="de-DE" altLang="de-DE" sz="2200" dirty="0" err="1" smtClean="0">
                <a:solidFill>
                  <a:schemeClr val="bg2"/>
                </a:solidFill>
              </a:rPr>
              <a:t>and</a:t>
            </a:r>
            <a:r>
              <a:rPr lang="de-DE" altLang="de-DE" sz="2200" dirty="0" smtClean="0">
                <a:solidFill>
                  <a:schemeClr val="bg2"/>
                </a:solidFill>
              </a:rPr>
              <a:t> </a:t>
            </a:r>
            <a:r>
              <a:rPr lang="de-DE" altLang="de-DE" sz="2200" dirty="0" err="1" smtClean="0">
                <a:solidFill>
                  <a:schemeClr val="bg2"/>
                </a:solidFill>
              </a:rPr>
              <a:t>Branching</a:t>
            </a:r>
            <a:r>
              <a:rPr lang="de-DE" altLang="de-DE" sz="2200" dirty="0" smtClean="0">
                <a:solidFill>
                  <a:schemeClr val="bg2"/>
                </a:solidFill>
              </a:rPr>
              <a:t> Ratio </a:t>
            </a:r>
            <a:r>
              <a:rPr lang="de-DE" altLang="de-DE" sz="2200" dirty="0" err="1" smtClean="0">
                <a:solidFill>
                  <a:schemeClr val="bg2"/>
                </a:solidFill>
              </a:rPr>
              <a:t>to</a:t>
            </a:r>
            <a:r>
              <a:rPr lang="de-DE" altLang="de-DE" sz="2200" dirty="0" smtClean="0">
                <a:solidFill>
                  <a:schemeClr val="bg2"/>
                </a:solidFill>
              </a:rPr>
              <a:t> </a:t>
            </a:r>
            <a:r>
              <a:rPr lang="de-DE" altLang="de-DE" sz="2200" dirty="0" err="1" smtClean="0">
                <a:solidFill>
                  <a:schemeClr val="bg2"/>
                </a:solidFill>
              </a:rPr>
              <a:t>the</a:t>
            </a:r>
            <a:r>
              <a:rPr lang="de-DE" altLang="de-DE" sz="2200" dirty="0" smtClean="0">
                <a:solidFill>
                  <a:schemeClr val="bg2"/>
                </a:solidFill>
              </a:rPr>
              <a:t> </a:t>
            </a:r>
            <a:r>
              <a:rPr lang="de-DE" altLang="de-DE" sz="2200" dirty="0" err="1" smtClean="0">
                <a:solidFill>
                  <a:schemeClr val="bg2"/>
                </a:solidFill>
              </a:rPr>
              <a:t>Ground</a:t>
            </a:r>
            <a:r>
              <a:rPr lang="de-DE" altLang="de-DE" sz="2200" dirty="0" smtClean="0">
                <a:solidFill>
                  <a:schemeClr val="bg2"/>
                </a:solidFill>
              </a:rPr>
              <a:t> State</a:t>
            </a:r>
          </a:p>
        </p:txBody>
      </p:sp>
      <p:pic>
        <p:nvPicPr>
          <p:cNvPr id="10256" name="Bild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733550"/>
            <a:ext cx="36290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Bild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735138"/>
            <a:ext cx="36290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Bild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733550"/>
            <a:ext cx="36290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Bild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971675"/>
            <a:ext cx="2000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3429000"/>
            <a:ext cx="2000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4891130"/>
            <a:ext cx="120650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4240212"/>
            <a:ext cx="6223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49" y="5112501"/>
            <a:ext cx="447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544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4" y="3417419"/>
            <a:ext cx="4222530" cy="290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4" y="488950"/>
            <a:ext cx="7165553" cy="838200"/>
          </a:xfrm>
        </p:spPr>
        <p:txBody>
          <a:bodyPr/>
          <a:lstStyle/>
          <a:p>
            <a:r>
              <a:rPr lang="en-US" noProof="0" dirty="0" smtClean="0"/>
              <a:t>B(M1) in </a:t>
            </a:r>
            <a:r>
              <a:rPr lang="en-US" baseline="30000" noProof="0" dirty="0" smtClean="0"/>
              <a:t>6</a:t>
            </a:r>
            <a:r>
              <a:rPr lang="en-US" noProof="0" dirty="0" smtClean="0"/>
              <a:t>Li – Probe of 2-body currents </a:t>
            </a:r>
            <a:endParaRPr lang="en-US" noProof="0" dirty="0"/>
          </a:p>
        </p:txBody>
      </p:sp>
      <p:sp>
        <p:nvSpPr>
          <p:cNvPr id="32" name="Textfeld 31"/>
          <p:cNvSpPr txBox="1"/>
          <p:nvPr/>
        </p:nvSpPr>
        <p:spPr>
          <a:xfrm>
            <a:off x="4674854" y="4175535"/>
            <a:ext cx="44336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Newly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:</a:t>
            </a:r>
          </a:p>
          <a:p>
            <a:r>
              <a:rPr lang="de-DE" b="1" dirty="0" smtClean="0"/>
              <a:t>Relative </a:t>
            </a:r>
            <a:r>
              <a:rPr lang="de-DE" b="1" dirty="0" err="1" smtClean="0"/>
              <a:t>nuclear</a:t>
            </a:r>
            <a:r>
              <a:rPr lang="de-DE" b="1" dirty="0" smtClean="0"/>
              <a:t> </a:t>
            </a:r>
            <a:r>
              <a:rPr lang="de-DE" b="1" dirty="0" err="1" smtClean="0"/>
              <a:t>Self</a:t>
            </a:r>
            <a:r>
              <a:rPr lang="de-DE" b="1" dirty="0" smtClean="0"/>
              <a:t> Absorption (RSA)</a:t>
            </a:r>
          </a:p>
          <a:p>
            <a:r>
              <a:rPr lang="de-DE" sz="1400" dirty="0"/>
              <a:t>C. </a:t>
            </a:r>
            <a:r>
              <a:rPr lang="de-DE" sz="1400" dirty="0" err="1" smtClean="0"/>
              <a:t>Romig</a:t>
            </a:r>
            <a:r>
              <a:rPr lang="de-DE" sz="1400" dirty="0" smtClean="0"/>
              <a:t>, Dissertation TU Darmstadt (2014)</a:t>
            </a:r>
          </a:p>
          <a:p>
            <a:endParaRPr lang="de-DE" dirty="0"/>
          </a:p>
          <a:p>
            <a:r>
              <a:rPr lang="de-DE" b="1" dirty="0" err="1" smtClean="0">
                <a:solidFill>
                  <a:srgbClr val="EC6E00"/>
                </a:solidFill>
              </a:rPr>
              <a:t>Achievable</a:t>
            </a:r>
            <a:r>
              <a:rPr lang="de-DE" b="1" dirty="0" smtClean="0">
                <a:solidFill>
                  <a:srgbClr val="EC6E00"/>
                </a:solidFill>
              </a:rPr>
              <a:t> </a:t>
            </a:r>
            <a:r>
              <a:rPr lang="de-DE" b="1" dirty="0" err="1" smtClean="0">
                <a:solidFill>
                  <a:srgbClr val="EC6E00"/>
                </a:solidFill>
              </a:rPr>
              <a:t>accuracy</a:t>
            </a:r>
            <a:r>
              <a:rPr lang="de-DE" b="1" dirty="0" smtClean="0">
                <a:solidFill>
                  <a:srgbClr val="EC6E00"/>
                </a:solidFill>
              </a:rPr>
              <a:t>: 0.3 %</a:t>
            </a:r>
          </a:p>
          <a:p>
            <a:endParaRPr lang="de-DE" b="1" dirty="0">
              <a:solidFill>
                <a:srgbClr val="EC6E00"/>
              </a:solidFill>
            </a:endParaRPr>
          </a:p>
          <a:p>
            <a:r>
              <a:rPr lang="de-DE" sz="1400" b="1" dirty="0" err="1" smtClean="0">
                <a:solidFill>
                  <a:schemeClr val="bg2"/>
                </a:solidFill>
              </a:rPr>
              <a:t>currently</a:t>
            </a:r>
            <a:r>
              <a:rPr lang="de-DE" sz="1400" b="1" dirty="0" smtClean="0">
                <a:solidFill>
                  <a:schemeClr val="bg2"/>
                </a:solidFill>
              </a:rPr>
              <a:t> </a:t>
            </a:r>
            <a:r>
              <a:rPr lang="de-DE" sz="1400" b="1" dirty="0" err="1" smtClean="0">
                <a:solidFill>
                  <a:schemeClr val="bg2"/>
                </a:solidFill>
              </a:rPr>
              <a:t>waiting</a:t>
            </a:r>
            <a:r>
              <a:rPr lang="de-DE" sz="1400" b="1" dirty="0" smtClean="0">
                <a:solidFill>
                  <a:schemeClr val="bg2"/>
                </a:solidFill>
              </a:rPr>
              <a:t> </a:t>
            </a:r>
            <a:r>
              <a:rPr lang="de-DE" sz="1400" b="1" dirty="0" err="1" smtClean="0">
                <a:solidFill>
                  <a:schemeClr val="bg2"/>
                </a:solidFill>
              </a:rPr>
              <a:t>for</a:t>
            </a:r>
            <a:r>
              <a:rPr lang="de-DE" sz="1400" b="1" dirty="0" smtClean="0">
                <a:solidFill>
                  <a:schemeClr val="bg2"/>
                </a:solidFill>
              </a:rPr>
              <a:t> </a:t>
            </a:r>
          </a:p>
          <a:p>
            <a:r>
              <a:rPr lang="de-DE" sz="1400" b="1" dirty="0" smtClean="0">
                <a:solidFill>
                  <a:schemeClr val="bg2"/>
                </a:solidFill>
              </a:rPr>
              <a:t>DFT </a:t>
            </a:r>
            <a:r>
              <a:rPr lang="de-DE" sz="1400" b="1" dirty="0" err="1" smtClean="0">
                <a:solidFill>
                  <a:schemeClr val="bg2"/>
                </a:solidFill>
              </a:rPr>
              <a:t>molecular</a:t>
            </a:r>
            <a:r>
              <a:rPr lang="de-DE" sz="1400" b="1" dirty="0" smtClean="0">
                <a:solidFill>
                  <a:schemeClr val="bg2"/>
                </a:solidFill>
              </a:rPr>
              <a:t> </a:t>
            </a:r>
            <a:r>
              <a:rPr lang="de-DE" sz="1400" b="1" dirty="0" err="1" smtClean="0">
                <a:solidFill>
                  <a:schemeClr val="bg2"/>
                </a:solidFill>
              </a:rPr>
              <a:t>dynamics</a:t>
            </a:r>
            <a:r>
              <a:rPr lang="de-DE" sz="1400" b="1" dirty="0" smtClean="0">
                <a:solidFill>
                  <a:schemeClr val="bg2"/>
                </a:solidFill>
              </a:rPr>
              <a:t> </a:t>
            </a:r>
            <a:r>
              <a:rPr lang="de-DE" sz="1400" b="1" dirty="0" err="1" smtClean="0">
                <a:solidFill>
                  <a:schemeClr val="bg2"/>
                </a:solidFill>
              </a:rPr>
              <a:t>calculations</a:t>
            </a:r>
            <a:r>
              <a:rPr lang="de-DE" sz="1400" b="1" dirty="0" smtClean="0">
                <a:solidFill>
                  <a:schemeClr val="bg2"/>
                </a:solidFill>
              </a:rPr>
              <a:t>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6962"/>
            <a:ext cx="4067944" cy="184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feld 2"/>
          <p:cNvSpPr txBox="1">
            <a:spLocks noChangeArrowheads="1"/>
          </p:cNvSpPr>
          <p:nvPr/>
        </p:nvSpPr>
        <p:spPr bwMode="auto">
          <a:xfrm>
            <a:off x="5237210" y="3627904"/>
            <a:ext cx="30269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buClr>
                <a:srgbClr val="FDCA00"/>
              </a:buClr>
            </a:pPr>
            <a:r>
              <a:rPr lang="de-DE" altLang="de-DE" sz="1100" dirty="0" smtClean="0">
                <a:solidFill>
                  <a:srgbClr val="0000CC"/>
                </a:solidFill>
              </a:rPr>
              <a:t>GFMC:  S. Pastore et al</a:t>
            </a:r>
            <a:r>
              <a:rPr lang="de-DE" altLang="de-DE" sz="1100" i="1" dirty="0" smtClean="0">
                <a:solidFill>
                  <a:srgbClr val="0000CC"/>
                </a:solidFill>
              </a:rPr>
              <a:t>.</a:t>
            </a:r>
            <a:r>
              <a:rPr lang="de-DE" altLang="de-DE" sz="1100" dirty="0" smtClean="0">
                <a:solidFill>
                  <a:srgbClr val="0000CC"/>
                </a:solidFill>
              </a:rPr>
              <a:t>,, PRC (2013)</a:t>
            </a:r>
            <a:endParaRPr lang="de-DE" altLang="de-DE" sz="1100" dirty="0">
              <a:solidFill>
                <a:srgbClr val="0000CC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349587" y="1779563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6</a:t>
            </a:r>
            <a:r>
              <a:rPr lang="de-DE" dirty="0" smtClean="0"/>
              <a:t>Li (0</a:t>
            </a:r>
            <a:r>
              <a:rPr lang="de-DE" baseline="30000" dirty="0" smtClean="0"/>
              <a:t>+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1</a:t>
            </a:r>
            <a:r>
              <a:rPr lang="de-DE" baseline="30000" dirty="0" smtClean="0">
                <a:sym typeface="Symbol"/>
              </a:rPr>
              <a:t>+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8203382" y="238488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</a:rPr>
              <a:t>GFMC</a:t>
            </a:r>
            <a:endParaRPr lang="de-DE" sz="1400" dirty="0">
              <a:solidFill>
                <a:srgbClr val="0000CC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262564" y="2407127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NCSM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09877" y="2384884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400" dirty="0" err="1"/>
              <a:t>Exp</a:t>
            </a:r>
            <a:r>
              <a:rPr lang="de-DE" altLang="de-DE" sz="1400" dirty="0" smtClean="0"/>
              <a:t>.: </a:t>
            </a:r>
            <a:r>
              <a:rPr lang="de-DE" altLang="de-DE" sz="1400" b="1" dirty="0" smtClean="0"/>
              <a:t>8.16(19</a:t>
            </a:r>
            <a:r>
              <a:rPr lang="de-DE" altLang="de-DE" sz="1400" b="1" dirty="0"/>
              <a:t>) eV </a:t>
            </a:r>
            <a:r>
              <a:rPr lang="de-DE" altLang="de-DE" sz="1400" dirty="0" smtClean="0"/>
              <a:t>(</a:t>
            </a:r>
            <a:r>
              <a:rPr lang="de-DE" altLang="de-DE" sz="1400" dirty="0" err="1"/>
              <a:t>e,e</a:t>
            </a:r>
            <a:r>
              <a:rPr lang="de-DE" altLang="de-DE" sz="1400" dirty="0" smtClean="0"/>
              <a:t>‘)</a:t>
            </a:r>
            <a:endParaRPr lang="de-DE" altLang="de-DE" sz="1400" dirty="0"/>
          </a:p>
        </p:txBody>
      </p:sp>
      <p:sp>
        <p:nvSpPr>
          <p:cNvPr id="31" name="Textfeld 30"/>
          <p:cNvSpPr txBox="1"/>
          <p:nvPr/>
        </p:nvSpPr>
        <p:spPr>
          <a:xfrm>
            <a:off x="7347459" y="1825931"/>
            <a:ext cx="1641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06600"/>
                </a:solidFill>
              </a:rPr>
              <a:t>RSA, </a:t>
            </a:r>
            <a:r>
              <a:rPr lang="de-DE" sz="1200" b="1" dirty="0" err="1" smtClean="0">
                <a:solidFill>
                  <a:srgbClr val="006600"/>
                </a:solidFill>
              </a:rPr>
              <a:t>exp</a:t>
            </a:r>
            <a:r>
              <a:rPr lang="de-DE" sz="1200" b="1" dirty="0" smtClean="0">
                <a:solidFill>
                  <a:srgbClr val="006600"/>
                </a:solidFill>
              </a:rPr>
              <a:t>. </a:t>
            </a:r>
            <a:r>
              <a:rPr lang="de-DE" sz="1200" b="1" dirty="0" err="1" smtClean="0">
                <a:solidFill>
                  <a:srgbClr val="006600"/>
                </a:solidFill>
              </a:rPr>
              <a:t>accuracy</a:t>
            </a:r>
            <a:endParaRPr lang="de-DE" sz="1200" b="1" dirty="0">
              <a:solidFill>
                <a:srgbClr val="00660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5231008" y="3417419"/>
            <a:ext cx="39549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Clr>
                <a:srgbClr val="FDCA00"/>
              </a:buClr>
            </a:pPr>
            <a:r>
              <a:rPr lang="de-DE" altLang="de-DE" sz="1100" dirty="0" smtClean="0">
                <a:solidFill>
                  <a:srgbClr val="FF0000"/>
                </a:solidFill>
              </a:rPr>
              <a:t>NCSM</a:t>
            </a:r>
            <a:r>
              <a:rPr lang="de-DE" altLang="de-DE" sz="1100" dirty="0">
                <a:solidFill>
                  <a:srgbClr val="FF0000"/>
                </a:solidFill>
              </a:rPr>
              <a:t>: NN+3N in </a:t>
            </a:r>
            <a:r>
              <a:rPr lang="de-DE" altLang="de-DE" sz="1100" i="1" dirty="0" err="1" smtClean="0">
                <a:solidFill>
                  <a:srgbClr val="FF0000"/>
                </a:solidFill>
              </a:rPr>
              <a:t>N</a:t>
            </a:r>
            <a:r>
              <a:rPr lang="de-DE" altLang="de-DE" sz="1100" baseline="-25000" dirty="0" err="1" smtClean="0">
                <a:solidFill>
                  <a:srgbClr val="FF0000"/>
                </a:solidFill>
              </a:rPr>
              <a:t>max</a:t>
            </a:r>
            <a:r>
              <a:rPr lang="de-DE" altLang="de-DE" sz="1100" dirty="0" smtClean="0">
                <a:solidFill>
                  <a:srgbClr val="FF0000"/>
                </a:solidFill>
              </a:rPr>
              <a:t>=10,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no</a:t>
            </a:r>
            <a:r>
              <a:rPr lang="de-DE" altLang="de-DE" sz="1100" dirty="0" smtClean="0">
                <a:solidFill>
                  <a:srgbClr val="FF0000"/>
                </a:solidFill>
              </a:rPr>
              <a:t>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extrapol</a:t>
            </a:r>
            <a:r>
              <a:rPr lang="de-DE" altLang="de-DE" sz="1100" dirty="0" smtClean="0">
                <a:solidFill>
                  <a:srgbClr val="FF0000"/>
                </a:solidFill>
              </a:rPr>
              <a:t>.,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no</a:t>
            </a:r>
            <a:r>
              <a:rPr lang="de-DE" altLang="de-DE" sz="1100" dirty="0" smtClean="0">
                <a:solidFill>
                  <a:srgbClr val="FF0000"/>
                </a:solidFill>
              </a:rPr>
              <a:t> 2-body </a:t>
            </a:r>
            <a:r>
              <a:rPr lang="de-DE" altLang="de-DE" sz="1100" dirty="0" err="1" smtClean="0">
                <a:solidFill>
                  <a:srgbClr val="FF0000"/>
                </a:solidFill>
              </a:rPr>
              <a:t>currents</a:t>
            </a:r>
            <a:endParaRPr lang="de-DE" altLang="de-DE" sz="11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24795" y="4437112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target</a:t>
            </a:r>
            <a:r>
              <a:rPr lang="de-DE" sz="1400" dirty="0" smtClean="0"/>
              <a:t> / </a:t>
            </a:r>
            <a:r>
              <a:rPr lang="de-DE" sz="1400" dirty="0" err="1" smtClean="0"/>
              <a:t>absorber</a:t>
            </a:r>
            <a:r>
              <a:rPr lang="de-DE" sz="1400" dirty="0" smtClean="0"/>
              <a:t> </a:t>
            </a:r>
          </a:p>
          <a:p>
            <a:r>
              <a:rPr lang="de-DE" sz="1400" baseline="30000" dirty="0" smtClean="0"/>
              <a:t>6</a:t>
            </a:r>
            <a:r>
              <a:rPr lang="de-DE" sz="1400" dirty="0" smtClean="0"/>
              <a:t>Li</a:t>
            </a:r>
            <a:r>
              <a:rPr lang="de-DE" sz="1400" baseline="-25000" dirty="0" smtClean="0"/>
              <a:t>2</a:t>
            </a:r>
            <a:r>
              <a:rPr lang="de-DE" sz="1400" dirty="0" smtClean="0"/>
              <a:t>CO</a:t>
            </a:r>
            <a:r>
              <a:rPr lang="de-DE" sz="1400" baseline="-25000" dirty="0" smtClean="0"/>
              <a:t>3</a:t>
            </a:r>
            <a:endParaRPr lang="de-DE" sz="1400" baseline="-25000" dirty="0"/>
          </a:p>
        </p:txBody>
      </p:sp>
      <p:cxnSp>
        <p:nvCxnSpPr>
          <p:cNvPr id="38" name="Gerade Verbindung 37"/>
          <p:cNvCxnSpPr/>
          <p:nvPr/>
        </p:nvCxnSpPr>
        <p:spPr>
          <a:xfrm>
            <a:off x="2620164" y="3368471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2627784" y="2708920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627784" y="1882924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2597304" y="157965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3562</a:t>
            </a:r>
            <a:endParaRPr lang="de-DE" sz="1400" dirty="0"/>
          </a:p>
        </p:txBody>
      </p:sp>
      <p:sp>
        <p:nvSpPr>
          <p:cNvPr id="42" name="Textfeld 41"/>
          <p:cNvSpPr txBox="1"/>
          <p:nvPr/>
        </p:nvSpPr>
        <p:spPr>
          <a:xfrm>
            <a:off x="3773257" y="169151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dirty="0" smtClean="0"/>
              <a:t>,T=1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3773257" y="252337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</a:t>
            </a:r>
            <a:r>
              <a:rPr lang="de-DE" baseline="30000" dirty="0" smtClean="0"/>
              <a:t>+</a:t>
            </a:r>
            <a:r>
              <a:rPr lang="de-DE" dirty="0" smtClean="0"/>
              <a:t>,T=0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3773257" y="316977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r>
              <a:rPr lang="de-DE" baseline="30000" dirty="0" smtClean="0"/>
              <a:t>+</a:t>
            </a:r>
            <a:r>
              <a:rPr lang="de-DE" dirty="0" smtClean="0"/>
              <a:t>,T=0</a:t>
            </a:r>
            <a:endParaRPr lang="de-DE" dirty="0"/>
          </a:p>
        </p:txBody>
      </p:sp>
      <p:sp>
        <p:nvSpPr>
          <p:cNvPr id="45" name="Textfeld 44"/>
          <p:cNvSpPr txBox="1"/>
          <p:nvPr/>
        </p:nvSpPr>
        <p:spPr>
          <a:xfrm>
            <a:off x="2597304" y="236885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2185</a:t>
            </a:r>
            <a:endParaRPr lang="de-DE" sz="1400" dirty="0"/>
          </a:p>
        </p:txBody>
      </p:sp>
      <p:sp>
        <p:nvSpPr>
          <p:cNvPr id="46" name="Textfeld 45"/>
          <p:cNvSpPr txBox="1"/>
          <p:nvPr/>
        </p:nvSpPr>
        <p:spPr>
          <a:xfrm>
            <a:off x="3275856" y="21555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00"/>
                </a:solidFill>
              </a:rPr>
              <a:t>M1</a:t>
            </a:r>
            <a:endParaRPr lang="de-DE" b="1" dirty="0">
              <a:solidFill>
                <a:srgbClr val="006600"/>
              </a:solidFill>
            </a:endParaRPr>
          </a:p>
        </p:txBody>
      </p:sp>
      <p:cxnSp>
        <p:nvCxnSpPr>
          <p:cNvPr id="47" name="Gerade Verbindung 46"/>
          <p:cNvCxnSpPr/>
          <p:nvPr/>
        </p:nvCxnSpPr>
        <p:spPr>
          <a:xfrm>
            <a:off x="1115616" y="2155550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1400574" y="184777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3508</a:t>
            </a:r>
            <a:endParaRPr lang="de-DE" sz="1400" dirty="0"/>
          </a:p>
        </p:txBody>
      </p:sp>
      <p:sp>
        <p:nvSpPr>
          <p:cNvPr id="49" name="Textfeld 48"/>
          <p:cNvSpPr txBox="1"/>
          <p:nvPr/>
        </p:nvSpPr>
        <p:spPr>
          <a:xfrm>
            <a:off x="1187624" y="218419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6</a:t>
            </a:r>
            <a:r>
              <a:rPr lang="de-DE" dirty="0" smtClean="0"/>
              <a:t>He + </a:t>
            </a:r>
            <a:r>
              <a:rPr lang="de-DE" dirty="0" smtClean="0">
                <a:sym typeface="Symbol"/>
              </a:rPr>
              <a:t>e</a:t>
            </a:r>
            <a:r>
              <a:rPr lang="de-DE" baseline="30000" dirty="0" smtClean="0">
                <a:sym typeface="Symbol"/>
              </a:rPr>
              <a:t>+</a:t>
            </a:r>
            <a:endParaRPr lang="de-DE" baseline="30000" dirty="0"/>
          </a:p>
        </p:txBody>
      </p:sp>
      <p:cxnSp>
        <p:nvCxnSpPr>
          <p:cNvPr id="50" name="Gerade Verbindung mit Pfeil 49"/>
          <p:cNvCxnSpPr/>
          <p:nvPr/>
        </p:nvCxnSpPr>
        <p:spPr>
          <a:xfrm flipH="1">
            <a:off x="3275856" y="1887429"/>
            <a:ext cx="6468" cy="1467013"/>
          </a:xfrm>
          <a:prstGeom prst="straightConnector1">
            <a:avLst/>
          </a:prstGeom>
          <a:ln w="63500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209840" y="199873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dirty="0" smtClean="0"/>
              <a:t>,T=1</a:t>
            </a:r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2058374" y="3077443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aseline="30000" dirty="0" smtClean="0"/>
              <a:t>6</a:t>
            </a:r>
            <a:r>
              <a:rPr lang="de-DE" sz="2400" dirty="0" smtClean="0"/>
              <a:t>Li</a:t>
            </a:r>
            <a:endParaRPr lang="de-DE" sz="2400" dirty="0"/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2169230" y="2173261"/>
            <a:ext cx="719179" cy="119521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Bild 14" descr="logo_new_SFB_124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Cluster-</a:t>
            </a:r>
            <a:r>
              <a:rPr lang="de-DE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aseline="30000" dirty="0" smtClean="0"/>
              <a:t>12</a:t>
            </a:r>
            <a:r>
              <a:rPr lang="de-DE" dirty="0" smtClean="0"/>
              <a:t>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7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 </a:t>
            </a:r>
            <a:r>
              <a:rPr lang="de-DE" dirty="0" err="1"/>
              <a:t>S</a:t>
            </a:r>
            <a:r>
              <a:rPr lang="de-DE" dirty="0" err="1" smtClean="0"/>
              <a:t>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aseline="30000" dirty="0" smtClean="0"/>
              <a:t>12</a:t>
            </a:r>
            <a:r>
              <a:rPr lang="de-DE" dirty="0" smtClean="0"/>
              <a:t>C</a:t>
            </a:r>
            <a:endParaRPr lang="de-DE" dirty="0"/>
          </a:p>
        </p:txBody>
      </p:sp>
      <p:pic>
        <p:nvPicPr>
          <p:cNvPr id="3074" name="Picture 2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7" y="1988840"/>
            <a:ext cx="382801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64" y="1833735"/>
            <a:ext cx="4762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7778" y="1556736"/>
            <a:ext cx="4690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D. J. </a:t>
            </a:r>
            <a:r>
              <a:rPr lang="de-DE" sz="1200" dirty="0" smtClean="0"/>
              <a:t>Marín-</a:t>
            </a:r>
            <a:r>
              <a:rPr lang="de-DE" sz="1200" dirty="0" err="1" smtClean="0"/>
              <a:t>Lámbarri</a:t>
            </a:r>
            <a:r>
              <a:rPr lang="de-DE" sz="1200" dirty="0" smtClean="0"/>
              <a:t> et al., Phys</a:t>
            </a:r>
            <a:r>
              <a:rPr lang="de-DE" sz="1200" dirty="0"/>
              <a:t>. </a:t>
            </a:r>
            <a:r>
              <a:rPr lang="de-DE" sz="1200" dirty="0" err="1"/>
              <a:t>Rev</a:t>
            </a:r>
            <a:r>
              <a:rPr lang="de-DE" sz="1200" dirty="0"/>
              <a:t>. </a:t>
            </a:r>
            <a:r>
              <a:rPr lang="de-DE" sz="1200" dirty="0" err="1"/>
              <a:t>Lett</a:t>
            </a:r>
            <a:r>
              <a:rPr lang="de-DE" sz="1200" dirty="0"/>
              <a:t>. 113, </a:t>
            </a:r>
            <a:r>
              <a:rPr lang="de-DE" sz="1200" dirty="0" smtClean="0"/>
              <a:t>012502 (2014).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4941168"/>
            <a:ext cx="519244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Evidence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</a:t>
            </a:r>
            <a:r>
              <a:rPr lang="de-DE" baseline="-25000" dirty="0" smtClean="0"/>
              <a:t>3h</a:t>
            </a:r>
            <a:r>
              <a:rPr lang="de-DE" dirty="0" smtClean="0"/>
              <a:t> – Cluster-</a:t>
            </a:r>
            <a:r>
              <a:rPr lang="de-DE" dirty="0" err="1" smtClean="0"/>
              <a:t>Symmetry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Decisive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Literature</a:t>
            </a:r>
            <a:r>
              <a:rPr lang="de-DE" dirty="0" smtClean="0"/>
              <a:t>: Q(2</a:t>
            </a:r>
            <a:r>
              <a:rPr lang="de-DE" baseline="30000" dirty="0" smtClean="0"/>
              <a:t>+</a:t>
            </a:r>
            <a:r>
              <a:rPr lang="de-DE" baseline="-25000" dirty="0" smtClean="0"/>
              <a:t>1</a:t>
            </a:r>
            <a:r>
              <a:rPr lang="de-DE" dirty="0" smtClean="0"/>
              <a:t>) = 6(3) e fm</a:t>
            </a:r>
            <a:r>
              <a:rPr lang="de-DE" baseline="30000" dirty="0" smtClean="0"/>
              <a:t>2  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34039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0001"/>
            <a:ext cx="4881922" cy="290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5293345" cy="838200"/>
          </a:xfrm>
        </p:spPr>
        <p:txBody>
          <a:bodyPr/>
          <a:lstStyle/>
          <a:p>
            <a:r>
              <a:rPr lang="de-DE" dirty="0" smtClean="0"/>
              <a:t>Cluster </a:t>
            </a:r>
            <a:r>
              <a:rPr lang="de-DE" dirty="0" err="1"/>
              <a:t>S</a:t>
            </a:r>
            <a:r>
              <a:rPr lang="de-DE" dirty="0" err="1" smtClean="0"/>
              <a:t>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aseline="30000" dirty="0" smtClean="0"/>
              <a:t>12</a:t>
            </a:r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55576" y="4797152"/>
            <a:ext cx="8280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/>
              <a:t>Q(2</a:t>
            </a:r>
            <a:r>
              <a:rPr lang="de-DE" baseline="30000" dirty="0"/>
              <a:t>+</a:t>
            </a:r>
            <a:r>
              <a:rPr lang="de-DE" baseline="-25000" dirty="0"/>
              <a:t>1</a:t>
            </a:r>
            <a:r>
              <a:rPr lang="de-DE" dirty="0"/>
              <a:t>) </a:t>
            </a:r>
            <a:r>
              <a:rPr lang="de-DE" dirty="0" err="1" smtClean="0"/>
              <a:t>to</a:t>
            </a:r>
            <a:r>
              <a:rPr lang="de-DE" dirty="0" smtClean="0"/>
              <a:t> 20%, </a:t>
            </a:r>
            <a:r>
              <a:rPr lang="de-DE" dirty="0" err="1" smtClean="0"/>
              <a:t>need</a:t>
            </a:r>
            <a:r>
              <a:rPr lang="de-DE" dirty="0" smtClean="0"/>
              <a:t> B(E2) </a:t>
            </a:r>
            <a:r>
              <a:rPr lang="de-DE" dirty="0" err="1" smtClean="0"/>
              <a:t>to</a:t>
            </a:r>
            <a:r>
              <a:rPr lang="de-DE" dirty="0" smtClean="0"/>
              <a:t> 2% </a:t>
            </a:r>
            <a:r>
              <a:rPr lang="de-DE" dirty="0" smtClean="0">
                <a:sym typeface="Symbol"/>
              </a:rPr>
              <a:t> </a:t>
            </a:r>
            <a:r>
              <a:rPr lang="de-DE" dirty="0" err="1">
                <a:sym typeface="Symbol"/>
              </a:rPr>
              <a:t>n</a:t>
            </a:r>
            <a:r>
              <a:rPr lang="de-DE" dirty="0" err="1" smtClean="0"/>
              <a:t>eed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B(E2) </a:t>
            </a:r>
            <a:r>
              <a:rPr lang="de-DE" dirty="0" err="1" smtClean="0"/>
              <a:t>by</a:t>
            </a:r>
            <a:r>
              <a:rPr lang="de-DE" dirty="0" smtClean="0"/>
              <a:t> 3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RSA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baseline="30000" dirty="0" smtClean="0"/>
              <a:t>6</a:t>
            </a:r>
            <a:r>
              <a:rPr lang="de-DE" dirty="0" smtClean="0"/>
              <a:t>Li, </a:t>
            </a:r>
            <a:r>
              <a:rPr lang="de-DE" baseline="30000" dirty="0" smtClean="0"/>
              <a:t>11</a:t>
            </a:r>
            <a:r>
              <a:rPr lang="de-DE" dirty="0" smtClean="0"/>
              <a:t>B  </a:t>
            </a:r>
            <a:r>
              <a:rPr lang="de-DE" dirty="0" err="1" smtClean="0"/>
              <a:t>to</a:t>
            </a:r>
            <a:r>
              <a:rPr lang="de-DE" dirty="0" smtClean="0"/>
              <a:t>   &lt; 1%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NRF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aseline="30000" dirty="0" smtClean="0"/>
              <a:t>12</a:t>
            </a:r>
            <a:r>
              <a:rPr lang="de-DE" dirty="0" smtClean="0"/>
              <a:t>C  vs.  </a:t>
            </a:r>
            <a:r>
              <a:rPr lang="de-DE" baseline="30000" dirty="0" smtClean="0"/>
              <a:t>6</a:t>
            </a:r>
            <a:r>
              <a:rPr lang="de-DE" dirty="0" smtClean="0"/>
              <a:t>Li/</a:t>
            </a:r>
            <a:r>
              <a:rPr lang="de-DE" baseline="30000" dirty="0" smtClean="0"/>
              <a:t>11</a:t>
            </a:r>
            <a:r>
              <a:rPr lang="de-DE" dirty="0" smtClean="0"/>
              <a:t>B/</a:t>
            </a:r>
            <a:r>
              <a:rPr lang="de-DE" baseline="30000" dirty="0" smtClean="0"/>
              <a:t>27</a:t>
            </a:r>
            <a:r>
              <a:rPr lang="de-DE" dirty="0" smtClean="0"/>
              <a:t>Al  </a:t>
            </a:r>
            <a:r>
              <a:rPr lang="de-DE" dirty="0" err="1" smtClean="0"/>
              <a:t>to</a:t>
            </a:r>
            <a:r>
              <a:rPr lang="de-DE" dirty="0" smtClean="0"/>
              <a:t>   &lt; 2 %</a:t>
            </a:r>
            <a:endParaRPr lang="de-DE" dirty="0"/>
          </a:p>
        </p:txBody>
      </p:sp>
      <p:pic>
        <p:nvPicPr>
          <p:cNvPr id="7" name="Bild 14" descr="logo_new_SFB_12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Standard Model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4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0</a:t>
            </a:r>
            <a:r>
              <a:rPr lang="de-DE" dirty="0" smtClean="0">
                <a:sym typeface="Symbol"/>
              </a:rPr>
              <a:t>-</a:t>
            </a:r>
            <a:r>
              <a:rPr lang="de-DE" dirty="0" err="1" smtClean="0">
                <a:sym typeface="Symbol"/>
              </a:rPr>
              <a:t>Decay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aseline="30000" dirty="0" smtClean="0"/>
              <a:t>150</a:t>
            </a:r>
            <a:r>
              <a:rPr lang="de-DE" dirty="0" smtClean="0"/>
              <a:t>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4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1" y="488950"/>
            <a:ext cx="5472608" cy="838200"/>
          </a:xfrm>
        </p:spPr>
        <p:txBody>
          <a:bodyPr/>
          <a:lstStyle/>
          <a:p>
            <a:r>
              <a:rPr lang="de-DE" dirty="0" err="1" smtClean="0"/>
              <a:t>Expect</a:t>
            </a:r>
            <a:r>
              <a:rPr lang="de-DE" dirty="0" smtClean="0"/>
              <a:t> 0</a:t>
            </a:r>
            <a:r>
              <a:rPr lang="de-DE" dirty="0">
                <a:sym typeface="Symbol"/>
              </a:rPr>
              <a:t></a:t>
            </a:r>
            <a:r>
              <a:rPr lang="de-DE" dirty="0" smtClean="0">
                <a:sym typeface="Symbol"/>
              </a:rPr>
              <a:t>-</a:t>
            </a:r>
            <a:r>
              <a:rPr lang="de-DE" dirty="0" err="1" smtClean="0">
                <a:sym typeface="Symbol"/>
              </a:rPr>
              <a:t>Branching</a:t>
            </a:r>
            <a:r>
              <a:rPr lang="de-DE" dirty="0" smtClean="0">
                <a:sym typeface="Symbol"/>
              </a:rPr>
              <a:t> due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Shape Transition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0" y="3429000"/>
            <a:ext cx="3757487" cy="199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844824"/>
            <a:ext cx="2769691" cy="5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18196"/>
            <a:ext cx="3882529" cy="25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4" y="1596148"/>
            <a:ext cx="3424436" cy="20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68144" y="2204864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S-DALINAC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21421" y="343353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/>
                </a:solidFill>
              </a:rPr>
              <a:t>deformed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56979" y="3400229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J.Beller</a:t>
            </a:r>
            <a:r>
              <a:rPr lang="de-DE" sz="1200" dirty="0" smtClean="0"/>
              <a:t> et al.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2987824" y="551723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/>
                </a:solidFill>
              </a:rPr>
              <a:t>transitional</a:t>
            </a:r>
            <a:endParaRPr lang="de-D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36" name="Group 1312"/>
          <p:cNvGrpSpPr>
            <a:grpSpLocks/>
          </p:cNvGrpSpPr>
          <p:nvPr/>
        </p:nvGrpSpPr>
        <p:grpSpPr bwMode="auto">
          <a:xfrm>
            <a:off x="1490662" y="1536474"/>
            <a:ext cx="6721475" cy="3216275"/>
            <a:chOff x="710" y="672"/>
            <a:chExt cx="4234" cy="2026"/>
          </a:xfrm>
        </p:grpSpPr>
        <p:sp>
          <p:nvSpPr>
            <p:cNvPr id="68742" name="Rectangle 2"/>
            <p:cNvSpPr>
              <a:spLocks noChangeArrowheads="1"/>
            </p:cNvSpPr>
            <p:nvPr/>
          </p:nvSpPr>
          <p:spPr bwMode="auto">
            <a:xfrm>
              <a:off x="1909" y="970"/>
              <a:ext cx="144" cy="144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43" name="Freeform 3"/>
            <p:cNvSpPr>
              <a:spLocks/>
            </p:cNvSpPr>
            <p:nvPr/>
          </p:nvSpPr>
          <p:spPr bwMode="auto">
            <a:xfrm>
              <a:off x="2370" y="715"/>
              <a:ext cx="326" cy="2"/>
            </a:xfrm>
            <a:custGeom>
              <a:avLst/>
              <a:gdLst>
                <a:gd name="T0" fmla="*/ 0 w 1788"/>
                <a:gd name="T1" fmla="*/ 0 h 11"/>
                <a:gd name="T2" fmla="*/ 0 w 1788"/>
                <a:gd name="T3" fmla="*/ 0 h 11"/>
                <a:gd name="T4" fmla="*/ 0 w 1788"/>
                <a:gd name="T5" fmla="*/ 0 h 11"/>
                <a:gd name="T6" fmla="*/ 0 w 1788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8" h="11">
                  <a:moveTo>
                    <a:pt x="1788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44" name="Freeform 4"/>
            <p:cNvSpPr>
              <a:spLocks/>
            </p:cNvSpPr>
            <p:nvPr/>
          </p:nvSpPr>
          <p:spPr bwMode="auto">
            <a:xfrm>
              <a:off x="2356" y="715"/>
              <a:ext cx="14" cy="2"/>
            </a:xfrm>
            <a:custGeom>
              <a:avLst/>
              <a:gdLst>
                <a:gd name="T0" fmla="*/ 0 w 83"/>
                <a:gd name="T1" fmla="*/ 0 h 11"/>
                <a:gd name="T2" fmla="*/ 0 w 83"/>
                <a:gd name="T3" fmla="*/ 0 h 11"/>
                <a:gd name="T4" fmla="*/ 0 w 83"/>
                <a:gd name="T5" fmla="*/ 0 h 11"/>
                <a:gd name="T6" fmla="*/ 0 w 83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1">
                  <a:moveTo>
                    <a:pt x="83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45" name="Freeform 5"/>
            <p:cNvSpPr>
              <a:spLocks/>
            </p:cNvSpPr>
            <p:nvPr/>
          </p:nvSpPr>
          <p:spPr bwMode="auto">
            <a:xfrm>
              <a:off x="1195" y="715"/>
              <a:ext cx="326" cy="2"/>
            </a:xfrm>
            <a:custGeom>
              <a:avLst/>
              <a:gdLst>
                <a:gd name="T0" fmla="*/ 0 w 1787"/>
                <a:gd name="T1" fmla="*/ 0 h 11"/>
                <a:gd name="T2" fmla="*/ 0 w 1787"/>
                <a:gd name="T3" fmla="*/ 0 h 11"/>
                <a:gd name="T4" fmla="*/ 0 w 1787"/>
                <a:gd name="T5" fmla="*/ 0 h 11"/>
                <a:gd name="T6" fmla="*/ 0 w 178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7" h="11">
                  <a:moveTo>
                    <a:pt x="0" y="11"/>
                  </a:moveTo>
                  <a:lnTo>
                    <a:pt x="1787" y="0"/>
                  </a:lnTo>
                  <a:lnTo>
                    <a:pt x="1787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46" name="Freeform 6"/>
            <p:cNvSpPr>
              <a:spLocks/>
            </p:cNvSpPr>
            <p:nvPr/>
          </p:nvSpPr>
          <p:spPr bwMode="auto">
            <a:xfrm>
              <a:off x="1521" y="715"/>
              <a:ext cx="15" cy="2"/>
            </a:xfrm>
            <a:custGeom>
              <a:avLst/>
              <a:gdLst>
                <a:gd name="T0" fmla="*/ 0 w 84"/>
                <a:gd name="T1" fmla="*/ 0 h 11"/>
                <a:gd name="T2" fmla="*/ 0 w 84"/>
                <a:gd name="T3" fmla="*/ 0 h 11"/>
                <a:gd name="T4" fmla="*/ 0 w 84"/>
                <a:gd name="T5" fmla="*/ 0 h 11"/>
                <a:gd name="T6" fmla="*/ 0 w 84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1">
                  <a:moveTo>
                    <a:pt x="0" y="11"/>
                  </a:moveTo>
                  <a:lnTo>
                    <a:pt x="84" y="0"/>
                  </a:lnTo>
                  <a:lnTo>
                    <a:pt x="8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47" name="Freeform 120"/>
            <p:cNvSpPr>
              <a:spLocks/>
            </p:cNvSpPr>
            <p:nvPr/>
          </p:nvSpPr>
          <p:spPr bwMode="auto">
            <a:xfrm>
              <a:off x="1206" y="1026"/>
              <a:ext cx="34" cy="35"/>
            </a:xfrm>
            <a:custGeom>
              <a:avLst/>
              <a:gdLst>
                <a:gd name="T0" fmla="*/ 0 w 190"/>
                <a:gd name="T1" fmla="*/ 0 h 189"/>
                <a:gd name="T2" fmla="*/ 0 w 190"/>
                <a:gd name="T3" fmla="*/ 0 h 189"/>
                <a:gd name="T4" fmla="*/ 0 w 190"/>
                <a:gd name="T5" fmla="*/ 0 h 189"/>
                <a:gd name="T6" fmla="*/ 0 w 190"/>
                <a:gd name="T7" fmla="*/ 0 h 189"/>
                <a:gd name="T8" fmla="*/ 0 w 190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89">
                  <a:moveTo>
                    <a:pt x="0" y="69"/>
                  </a:moveTo>
                  <a:lnTo>
                    <a:pt x="70" y="189"/>
                  </a:lnTo>
                  <a:lnTo>
                    <a:pt x="190" y="120"/>
                  </a:lnTo>
                  <a:lnTo>
                    <a:pt x="120" y="0"/>
                  </a:lnTo>
                  <a:lnTo>
                    <a:pt x="0" y="6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48" name="Rectangle 121"/>
            <p:cNvSpPr>
              <a:spLocks noChangeArrowheads="1"/>
            </p:cNvSpPr>
            <p:nvPr/>
          </p:nvSpPr>
          <p:spPr bwMode="auto">
            <a:xfrm>
              <a:off x="1171" y="1113"/>
              <a:ext cx="25" cy="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49" name="Freeform 122"/>
            <p:cNvSpPr>
              <a:spLocks/>
            </p:cNvSpPr>
            <p:nvPr/>
          </p:nvSpPr>
          <p:spPr bwMode="auto">
            <a:xfrm>
              <a:off x="1206" y="1189"/>
              <a:ext cx="34" cy="35"/>
            </a:xfrm>
            <a:custGeom>
              <a:avLst/>
              <a:gdLst>
                <a:gd name="T0" fmla="*/ 0 w 190"/>
                <a:gd name="T1" fmla="*/ 0 h 188"/>
                <a:gd name="T2" fmla="*/ 0 w 190"/>
                <a:gd name="T3" fmla="*/ 0 h 188"/>
                <a:gd name="T4" fmla="*/ 0 w 190"/>
                <a:gd name="T5" fmla="*/ 0 h 188"/>
                <a:gd name="T6" fmla="*/ 0 w 190"/>
                <a:gd name="T7" fmla="*/ 0 h 188"/>
                <a:gd name="T8" fmla="*/ 0 w 190"/>
                <a:gd name="T9" fmla="*/ 0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88">
                  <a:moveTo>
                    <a:pt x="0" y="120"/>
                  </a:moveTo>
                  <a:lnTo>
                    <a:pt x="70" y="0"/>
                  </a:lnTo>
                  <a:lnTo>
                    <a:pt x="190" y="69"/>
                  </a:lnTo>
                  <a:lnTo>
                    <a:pt x="120" y="188"/>
                  </a:lnTo>
                  <a:lnTo>
                    <a:pt x="0" y="1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0" name="Rectangle 123"/>
            <p:cNvSpPr>
              <a:spLocks noChangeArrowheads="1"/>
            </p:cNvSpPr>
            <p:nvPr/>
          </p:nvSpPr>
          <p:spPr bwMode="auto">
            <a:xfrm>
              <a:off x="2246" y="1024"/>
              <a:ext cx="50" cy="5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51" name="Freeform 124"/>
            <p:cNvSpPr>
              <a:spLocks/>
            </p:cNvSpPr>
            <p:nvPr/>
          </p:nvSpPr>
          <p:spPr bwMode="auto">
            <a:xfrm>
              <a:off x="1321" y="1030"/>
              <a:ext cx="7" cy="28"/>
            </a:xfrm>
            <a:custGeom>
              <a:avLst/>
              <a:gdLst>
                <a:gd name="T0" fmla="*/ 0 w 36"/>
                <a:gd name="T1" fmla="*/ 0 h 156"/>
                <a:gd name="T2" fmla="*/ 0 w 36"/>
                <a:gd name="T3" fmla="*/ 0 h 156"/>
                <a:gd name="T4" fmla="*/ 0 w 36"/>
                <a:gd name="T5" fmla="*/ 0 h 156"/>
                <a:gd name="T6" fmla="*/ 0 w 36"/>
                <a:gd name="T7" fmla="*/ 0 h 156"/>
                <a:gd name="T8" fmla="*/ 0 w 36"/>
                <a:gd name="T9" fmla="*/ 0 h 156"/>
                <a:gd name="T10" fmla="*/ 0 w 36"/>
                <a:gd name="T11" fmla="*/ 0 h 156"/>
                <a:gd name="T12" fmla="*/ 0 w 36"/>
                <a:gd name="T13" fmla="*/ 0 h 156"/>
                <a:gd name="T14" fmla="*/ 0 w 36"/>
                <a:gd name="T15" fmla="*/ 0 h 156"/>
                <a:gd name="T16" fmla="*/ 0 w 36"/>
                <a:gd name="T17" fmla="*/ 0 h 156"/>
                <a:gd name="T18" fmla="*/ 0 w 36"/>
                <a:gd name="T19" fmla="*/ 0 h 156"/>
                <a:gd name="T20" fmla="*/ 0 w 36"/>
                <a:gd name="T21" fmla="*/ 0 h 156"/>
                <a:gd name="T22" fmla="*/ 0 w 36"/>
                <a:gd name="T23" fmla="*/ 0 h 156"/>
                <a:gd name="T24" fmla="*/ 0 w 36"/>
                <a:gd name="T25" fmla="*/ 0 h 156"/>
                <a:gd name="T26" fmla="*/ 0 w 36"/>
                <a:gd name="T27" fmla="*/ 0 h 156"/>
                <a:gd name="T28" fmla="*/ 0 w 36"/>
                <a:gd name="T29" fmla="*/ 0 h 156"/>
                <a:gd name="T30" fmla="*/ 0 w 36"/>
                <a:gd name="T31" fmla="*/ 0 h 156"/>
                <a:gd name="T32" fmla="*/ 0 w 36"/>
                <a:gd name="T33" fmla="*/ 0 h 156"/>
                <a:gd name="T34" fmla="*/ 0 w 36"/>
                <a:gd name="T35" fmla="*/ 0 h 156"/>
                <a:gd name="T36" fmla="*/ 0 w 36"/>
                <a:gd name="T37" fmla="*/ 0 h 156"/>
                <a:gd name="T38" fmla="*/ 0 w 36"/>
                <a:gd name="T39" fmla="*/ 0 h 156"/>
                <a:gd name="T40" fmla="*/ 0 w 36"/>
                <a:gd name="T41" fmla="*/ 0 h 156"/>
                <a:gd name="T42" fmla="*/ 0 w 36"/>
                <a:gd name="T43" fmla="*/ 0 h 156"/>
                <a:gd name="T44" fmla="*/ 0 w 36"/>
                <a:gd name="T45" fmla="*/ 0 h 1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" h="156">
                  <a:moveTo>
                    <a:pt x="36" y="0"/>
                  </a:moveTo>
                  <a:lnTo>
                    <a:pt x="31" y="5"/>
                  </a:lnTo>
                  <a:lnTo>
                    <a:pt x="24" y="11"/>
                  </a:lnTo>
                  <a:lnTo>
                    <a:pt x="20" y="17"/>
                  </a:lnTo>
                  <a:lnTo>
                    <a:pt x="15" y="24"/>
                  </a:lnTo>
                  <a:lnTo>
                    <a:pt x="11" y="31"/>
                  </a:lnTo>
                  <a:lnTo>
                    <a:pt x="8" y="39"/>
                  </a:lnTo>
                  <a:lnTo>
                    <a:pt x="5" y="46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1" y="93"/>
                  </a:lnTo>
                  <a:lnTo>
                    <a:pt x="3" y="102"/>
                  </a:lnTo>
                  <a:lnTo>
                    <a:pt x="5" y="109"/>
                  </a:lnTo>
                  <a:lnTo>
                    <a:pt x="7" y="117"/>
                  </a:lnTo>
                  <a:lnTo>
                    <a:pt x="10" y="124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4" y="145"/>
                  </a:lnTo>
                  <a:lnTo>
                    <a:pt x="30" y="150"/>
                  </a:lnTo>
                  <a:lnTo>
                    <a:pt x="36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2" name="Freeform 125"/>
            <p:cNvSpPr>
              <a:spLocks/>
            </p:cNvSpPr>
            <p:nvPr/>
          </p:nvSpPr>
          <p:spPr bwMode="auto">
            <a:xfrm>
              <a:off x="1676" y="1030"/>
              <a:ext cx="7" cy="28"/>
            </a:xfrm>
            <a:custGeom>
              <a:avLst/>
              <a:gdLst>
                <a:gd name="T0" fmla="*/ 0 w 36"/>
                <a:gd name="T1" fmla="*/ 0 h 156"/>
                <a:gd name="T2" fmla="*/ 0 w 36"/>
                <a:gd name="T3" fmla="*/ 0 h 156"/>
                <a:gd name="T4" fmla="*/ 0 w 36"/>
                <a:gd name="T5" fmla="*/ 0 h 156"/>
                <a:gd name="T6" fmla="*/ 0 w 36"/>
                <a:gd name="T7" fmla="*/ 0 h 156"/>
                <a:gd name="T8" fmla="*/ 0 w 36"/>
                <a:gd name="T9" fmla="*/ 0 h 156"/>
                <a:gd name="T10" fmla="*/ 0 w 36"/>
                <a:gd name="T11" fmla="*/ 0 h 156"/>
                <a:gd name="T12" fmla="*/ 0 w 36"/>
                <a:gd name="T13" fmla="*/ 0 h 156"/>
                <a:gd name="T14" fmla="*/ 0 w 36"/>
                <a:gd name="T15" fmla="*/ 0 h 156"/>
                <a:gd name="T16" fmla="*/ 0 w 36"/>
                <a:gd name="T17" fmla="*/ 0 h 156"/>
                <a:gd name="T18" fmla="*/ 0 w 36"/>
                <a:gd name="T19" fmla="*/ 0 h 156"/>
                <a:gd name="T20" fmla="*/ 0 w 36"/>
                <a:gd name="T21" fmla="*/ 0 h 156"/>
                <a:gd name="T22" fmla="*/ 0 w 36"/>
                <a:gd name="T23" fmla="*/ 0 h 156"/>
                <a:gd name="T24" fmla="*/ 0 w 36"/>
                <a:gd name="T25" fmla="*/ 0 h 156"/>
                <a:gd name="T26" fmla="*/ 0 w 36"/>
                <a:gd name="T27" fmla="*/ 0 h 156"/>
                <a:gd name="T28" fmla="*/ 0 w 36"/>
                <a:gd name="T29" fmla="*/ 0 h 156"/>
                <a:gd name="T30" fmla="*/ 0 w 36"/>
                <a:gd name="T31" fmla="*/ 0 h 156"/>
                <a:gd name="T32" fmla="*/ 0 w 36"/>
                <a:gd name="T33" fmla="*/ 0 h 156"/>
                <a:gd name="T34" fmla="*/ 0 w 36"/>
                <a:gd name="T35" fmla="*/ 0 h 156"/>
                <a:gd name="T36" fmla="*/ 0 w 36"/>
                <a:gd name="T37" fmla="*/ 0 h 156"/>
                <a:gd name="T38" fmla="*/ 0 w 36"/>
                <a:gd name="T39" fmla="*/ 0 h 156"/>
                <a:gd name="T40" fmla="*/ 0 w 36"/>
                <a:gd name="T41" fmla="*/ 0 h 156"/>
                <a:gd name="T42" fmla="*/ 0 w 36"/>
                <a:gd name="T43" fmla="*/ 0 h 156"/>
                <a:gd name="T44" fmla="*/ 0 w 36"/>
                <a:gd name="T45" fmla="*/ 0 h 1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" h="156">
                  <a:moveTo>
                    <a:pt x="0" y="156"/>
                  </a:moveTo>
                  <a:lnTo>
                    <a:pt x="6" y="150"/>
                  </a:lnTo>
                  <a:lnTo>
                    <a:pt x="12" y="145"/>
                  </a:lnTo>
                  <a:lnTo>
                    <a:pt x="17" y="138"/>
                  </a:lnTo>
                  <a:lnTo>
                    <a:pt x="21" y="132"/>
                  </a:lnTo>
                  <a:lnTo>
                    <a:pt x="25" y="124"/>
                  </a:lnTo>
                  <a:lnTo>
                    <a:pt x="29" y="117"/>
                  </a:lnTo>
                  <a:lnTo>
                    <a:pt x="31" y="109"/>
                  </a:lnTo>
                  <a:lnTo>
                    <a:pt x="33" y="102"/>
                  </a:lnTo>
                  <a:lnTo>
                    <a:pt x="35" y="93"/>
                  </a:lnTo>
                  <a:lnTo>
                    <a:pt x="36" y="86"/>
                  </a:lnTo>
                  <a:lnTo>
                    <a:pt x="36" y="77"/>
                  </a:lnTo>
                  <a:lnTo>
                    <a:pt x="36" y="70"/>
                  </a:lnTo>
                  <a:lnTo>
                    <a:pt x="35" y="61"/>
                  </a:lnTo>
                  <a:lnTo>
                    <a:pt x="33" y="54"/>
                  </a:lnTo>
                  <a:lnTo>
                    <a:pt x="31" y="46"/>
                  </a:lnTo>
                  <a:lnTo>
                    <a:pt x="28" y="39"/>
                  </a:lnTo>
                  <a:lnTo>
                    <a:pt x="24" y="31"/>
                  </a:lnTo>
                  <a:lnTo>
                    <a:pt x="21" y="24"/>
                  </a:lnTo>
                  <a:lnTo>
                    <a:pt x="16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3" name="Line 126"/>
            <p:cNvSpPr>
              <a:spLocks noChangeShapeType="1"/>
            </p:cNvSpPr>
            <p:nvPr/>
          </p:nvSpPr>
          <p:spPr bwMode="auto">
            <a:xfrm>
              <a:off x="1328" y="1057"/>
              <a:ext cx="3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4" name="Line 127"/>
            <p:cNvSpPr>
              <a:spLocks noChangeShapeType="1"/>
            </p:cNvSpPr>
            <p:nvPr/>
          </p:nvSpPr>
          <p:spPr bwMode="auto">
            <a:xfrm flipH="1">
              <a:off x="1328" y="1030"/>
              <a:ext cx="3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5" name="Freeform 128"/>
            <p:cNvSpPr>
              <a:spLocks/>
            </p:cNvSpPr>
            <p:nvPr/>
          </p:nvSpPr>
          <p:spPr bwMode="auto">
            <a:xfrm>
              <a:off x="1322" y="1193"/>
              <a:ext cx="7" cy="30"/>
            </a:xfrm>
            <a:custGeom>
              <a:avLst/>
              <a:gdLst>
                <a:gd name="T0" fmla="*/ 0 w 36"/>
                <a:gd name="T1" fmla="*/ 0 h 157"/>
                <a:gd name="T2" fmla="*/ 0 w 36"/>
                <a:gd name="T3" fmla="*/ 0 h 157"/>
                <a:gd name="T4" fmla="*/ 0 w 36"/>
                <a:gd name="T5" fmla="*/ 0 h 157"/>
                <a:gd name="T6" fmla="*/ 0 w 36"/>
                <a:gd name="T7" fmla="*/ 0 h 157"/>
                <a:gd name="T8" fmla="*/ 0 w 36"/>
                <a:gd name="T9" fmla="*/ 0 h 157"/>
                <a:gd name="T10" fmla="*/ 0 w 36"/>
                <a:gd name="T11" fmla="*/ 0 h 157"/>
                <a:gd name="T12" fmla="*/ 0 w 36"/>
                <a:gd name="T13" fmla="*/ 0 h 157"/>
                <a:gd name="T14" fmla="*/ 0 w 36"/>
                <a:gd name="T15" fmla="*/ 0 h 157"/>
                <a:gd name="T16" fmla="*/ 0 w 36"/>
                <a:gd name="T17" fmla="*/ 0 h 157"/>
                <a:gd name="T18" fmla="*/ 0 w 36"/>
                <a:gd name="T19" fmla="*/ 0 h 157"/>
                <a:gd name="T20" fmla="*/ 0 w 36"/>
                <a:gd name="T21" fmla="*/ 0 h 157"/>
                <a:gd name="T22" fmla="*/ 0 w 36"/>
                <a:gd name="T23" fmla="*/ 0 h 157"/>
                <a:gd name="T24" fmla="*/ 0 w 36"/>
                <a:gd name="T25" fmla="*/ 0 h 157"/>
                <a:gd name="T26" fmla="*/ 0 w 36"/>
                <a:gd name="T27" fmla="*/ 0 h 157"/>
                <a:gd name="T28" fmla="*/ 0 w 36"/>
                <a:gd name="T29" fmla="*/ 0 h 157"/>
                <a:gd name="T30" fmla="*/ 0 w 36"/>
                <a:gd name="T31" fmla="*/ 0 h 157"/>
                <a:gd name="T32" fmla="*/ 0 w 36"/>
                <a:gd name="T33" fmla="*/ 0 h 157"/>
                <a:gd name="T34" fmla="*/ 0 w 36"/>
                <a:gd name="T35" fmla="*/ 0 h 157"/>
                <a:gd name="T36" fmla="*/ 0 w 36"/>
                <a:gd name="T37" fmla="*/ 0 h 157"/>
                <a:gd name="T38" fmla="*/ 0 w 36"/>
                <a:gd name="T39" fmla="*/ 0 h 157"/>
                <a:gd name="T40" fmla="*/ 0 w 36"/>
                <a:gd name="T41" fmla="*/ 0 h 157"/>
                <a:gd name="T42" fmla="*/ 0 w 36"/>
                <a:gd name="T43" fmla="*/ 0 h 157"/>
                <a:gd name="T44" fmla="*/ 0 w 36"/>
                <a:gd name="T45" fmla="*/ 0 h 1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" h="157">
                  <a:moveTo>
                    <a:pt x="36" y="0"/>
                  </a:moveTo>
                  <a:lnTo>
                    <a:pt x="30" y="6"/>
                  </a:lnTo>
                  <a:lnTo>
                    <a:pt x="25" y="12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11" y="31"/>
                  </a:lnTo>
                  <a:lnTo>
                    <a:pt x="8" y="39"/>
                  </a:lnTo>
                  <a:lnTo>
                    <a:pt x="5" y="46"/>
                  </a:lnTo>
                  <a:lnTo>
                    <a:pt x="2" y="55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0" y="87"/>
                  </a:lnTo>
                  <a:lnTo>
                    <a:pt x="1" y="94"/>
                  </a:lnTo>
                  <a:lnTo>
                    <a:pt x="2" y="102"/>
                  </a:lnTo>
                  <a:lnTo>
                    <a:pt x="4" y="111"/>
                  </a:lnTo>
                  <a:lnTo>
                    <a:pt x="8" y="118"/>
                  </a:lnTo>
                  <a:lnTo>
                    <a:pt x="11" y="126"/>
                  </a:lnTo>
                  <a:lnTo>
                    <a:pt x="15" y="132"/>
                  </a:lnTo>
                  <a:lnTo>
                    <a:pt x="19" y="139"/>
                  </a:lnTo>
                  <a:lnTo>
                    <a:pt x="25" y="145"/>
                  </a:lnTo>
                  <a:lnTo>
                    <a:pt x="30" y="151"/>
                  </a:lnTo>
                  <a:lnTo>
                    <a:pt x="3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6" name="Freeform 129"/>
            <p:cNvSpPr>
              <a:spLocks/>
            </p:cNvSpPr>
            <p:nvPr/>
          </p:nvSpPr>
          <p:spPr bwMode="auto">
            <a:xfrm>
              <a:off x="2245" y="1193"/>
              <a:ext cx="7" cy="30"/>
            </a:xfrm>
            <a:custGeom>
              <a:avLst/>
              <a:gdLst>
                <a:gd name="T0" fmla="*/ 0 w 37"/>
                <a:gd name="T1" fmla="*/ 0 h 157"/>
                <a:gd name="T2" fmla="*/ 0 w 37"/>
                <a:gd name="T3" fmla="*/ 0 h 157"/>
                <a:gd name="T4" fmla="*/ 0 w 37"/>
                <a:gd name="T5" fmla="*/ 0 h 157"/>
                <a:gd name="T6" fmla="*/ 0 w 37"/>
                <a:gd name="T7" fmla="*/ 0 h 157"/>
                <a:gd name="T8" fmla="*/ 0 w 37"/>
                <a:gd name="T9" fmla="*/ 0 h 157"/>
                <a:gd name="T10" fmla="*/ 0 w 37"/>
                <a:gd name="T11" fmla="*/ 0 h 157"/>
                <a:gd name="T12" fmla="*/ 0 w 37"/>
                <a:gd name="T13" fmla="*/ 0 h 157"/>
                <a:gd name="T14" fmla="*/ 0 w 37"/>
                <a:gd name="T15" fmla="*/ 0 h 157"/>
                <a:gd name="T16" fmla="*/ 0 w 37"/>
                <a:gd name="T17" fmla="*/ 0 h 157"/>
                <a:gd name="T18" fmla="*/ 0 w 37"/>
                <a:gd name="T19" fmla="*/ 0 h 157"/>
                <a:gd name="T20" fmla="*/ 0 w 37"/>
                <a:gd name="T21" fmla="*/ 0 h 157"/>
                <a:gd name="T22" fmla="*/ 0 w 37"/>
                <a:gd name="T23" fmla="*/ 0 h 157"/>
                <a:gd name="T24" fmla="*/ 0 w 37"/>
                <a:gd name="T25" fmla="*/ 0 h 157"/>
                <a:gd name="T26" fmla="*/ 0 w 37"/>
                <a:gd name="T27" fmla="*/ 0 h 157"/>
                <a:gd name="T28" fmla="*/ 0 w 37"/>
                <a:gd name="T29" fmla="*/ 0 h 157"/>
                <a:gd name="T30" fmla="*/ 0 w 37"/>
                <a:gd name="T31" fmla="*/ 0 h 157"/>
                <a:gd name="T32" fmla="*/ 0 w 37"/>
                <a:gd name="T33" fmla="*/ 0 h 157"/>
                <a:gd name="T34" fmla="*/ 0 w 37"/>
                <a:gd name="T35" fmla="*/ 0 h 157"/>
                <a:gd name="T36" fmla="*/ 0 w 37"/>
                <a:gd name="T37" fmla="*/ 0 h 157"/>
                <a:gd name="T38" fmla="*/ 0 w 37"/>
                <a:gd name="T39" fmla="*/ 0 h 157"/>
                <a:gd name="T40" fmla="*/ 0 w 37"/>
                <a:gd name="T41" fmla="*/ 0 h 157"/>
                <a:gd name="T42" fmla="*/ 0 w 37"/>
                <a:gd name="T43" fmla="*/ 0 h 157"/>
                <a:gd name="T44" fmla="*/ 0 w 37"/>
                <a:gd name="T45" fmla="*/ 0 h 1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" h="157">
                  <a:moveTo>
                    <a:pt x="1" y="157"/>
                  </a:moveTo>
                  <a:lnTo>
                    <a:pt x="7" y="151"/>
                  </a:lnTo>
                  <a:lnTo>
                    <a:pt x="12" y="145"/>
                  </a:lnTo>
                  <a:lnTo>
                    <a:pt x="17" y="138"/>
                  </a:lnTo>
                  <a:lnTo>
                    <a:pt x="22" y="132"/>
                  </a:lnTo>
                  <a:lnTo>
                    <a:pt x="26" y="124"/>
                  </a:lnTo>
                  <a:lnTo>
                    <a:pt x="29" y="118"/>
                  </a:lnTo>
                  <a:lnTo>
                    <a:pt x="32" y="109"/>
                  </a:lnTo>
                  <a:lnTo>
                    <a:pt x="34" y="102"/>
                  </a:lnTo>
                  <a:lnTo>
                    <a:pt x="35" y="94"/>
                  </a:lnTo>
                  <a:lnTo>
                    <a:pt x="37" y="86"/>
                  </a:lnTo>
                  <a:lnTo>
                    <a:pt x="37" y="78"/>
                  </a:lnTo>
                  <a:lnTo>
                    <a:pt x="37" y="70"/>
                  </a:lnTo>
                  <a:lnTo>
                    <a:pt x="35" y="62"/>
                  </a:lnTo>
                  <a:lnTo>
                    <a:pt x="33" y="54"/>
                  </a:lnTo>
                  <a:lnTo>
                    <a:pt x="31" y="46"/>
                  </a:lnTo>
                  <a:lnTo>
                    <a:pt x="29" y="39"/>
                  </a:lnTo>
                  <a:lnTo>
                    <a:pt x="26" y="31"/>
                  </a:lnTo>
                  <a:lnTo>
                    <a:pt x="22" y="25"/>
                  </a:lnTo>
                  <a:lnTo>
                    <a:pt x="17" y="17"/>
                  </a:lnTo>
                  <a:lnTo>
                    <a:pt x="12" y="11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7" name="Freeform 130"/>
            <p:cNvSpPr>
              <a:spLocks/>
            </p:cNvSpPr>
            <p:nvPr/>
          </p:nvSpPr>
          <p:spPr bwMode="auto">
            <a:xfrm>
              <a:off x="1083" y="1189"/>
              <a:ext cx="35" cy="35"/>
            </a:xfrm>
            <a:custGeom>
              <a:avLst/>
              <a:gdLst>
                <a:gd name="T0" fmla="*/ 0 w 190"/>
                <a:gd name="T1" fmla="*/ 0 h 189"/>
                <a:gd name="T2" fmla="*/ 0 w 190"/>
                <a:gd name="T3" fmla="*/ 0 h 189"/>
                <a:gd name="T4" fmla="*/ 0 w 190"/>
                <a:gd name="T5" fmla="*/ 0 h 189"/>
                <a:gd name="T6" fmla="*/ 0 w 190"/>
                <a:gd name="T7" fmla="*/ 0 h 189"/>
                <a:gd name="T8" fmla="*/ 0 w 190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89">
                  <a:moveTo>
                    <a:pt x="0" y="69"/>
                  </a:moveTo>
                  <a:lnTo>
                    <a:pt x="70" y="189"/>
                  </a:lnTo>
                  <a:lnTo>
                    <a:pt x="190" y="120"/>
                  </a:lnTo>
                  <a:lnTo>
                    <a:pt x="120" y="0"/>
                  </a:lnTo>
                  <a:lnTo>
                    <a:pt x="0" y="6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8" name="Line 131"/>
            <p:cNvSpPr>
              <a:spLocks noChangeShapeType="1"/>
            </p:cNvSpPr>
            <p:nvPr/>
          </p:nvSpPr>
          <p:spPr bwMode="auto">
            <a:xfrm>
              <a:off x="1207" y="120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59" name="Rectangle 132"/>
            <p:cNvSpPr>
              <a:spLocks noChangeArrowheads="1"/>
            </p:cNvSpPr>
            <p:nvPr/>
          </p:nvSpPr>
          <p:spPr bwMode="auto">
            <a:xfrm>
              <a:off x="1044" y="1282"/>
              <a:ext cx="25" cy="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60" name="Freeform 133"/>
            <p:cNvSpPr>
              <a:spLocks/>
            </p:cNvSpPr>
            <p:nvPr/>
          </p:nvSpPr>
          <p:spPr bwMode="auto">
            <a:xfrm>
              <a:off x="1083" y="1365"/>
              <a:ext cx="35" cy="35"/>
            </a:xfrm>
            <a:custGeom>
              <a:avLst/>
              <a:gdLst>
                <a:gd name="T0" fmla="*/ 0 w 190"/>
                <a:gd name="T1" fmla="*/ 0 h 189"/>
                <a:gd name="T2" fmla="*/ 0 w 190"/>
                <a:gd name="T3" fmla="*/ 0 h 189"/>
                <a:gd name="T4" fmla="*/ 0 w 190"/>
                <a:gd name="T5" fmla="*/ 0 h 189"/>
                <a:gd name="T6" fmla="*/ 0 w 190"/>
                <a:gd name="T7" fmla="*/ 0 h 189"/>
                <a:gd name="T8" fmla="*/ 0 w 190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89">
                  <a:moveTo>
                    <a:pt x="0" y="120"/>
                  </a:moveTo>
                  <a:lnTo>
                    <a:pt x="70" y="0"/>
                  </a:lnTo>
                  <a:lnTo>
                    <a:pt x="190" y="69"/>
                  </a:lnTo>
                  <a:lnTo>
                    <a:pt x="120" y="189"/>
                  </a:lnTo>
                  <a:lnTo>
                    <a:pt x="0" y="1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1" name="Line 135"/>
            <p:cNvSpPr>
              <a:spLocks noChangeShapeType="1"/>
            </p:cNvSpPr>
            <p:nvPr/>
          </p:nvSpPr>
          <p:spPr bwMode="auto">
            <a:xfrm flipH="1">
              <a:off x="3686" y="1361"/>
              <a:ext cx="1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2" name="Line 136"/>
            <p:cNvSpPr>
              <a:spLocks noChangeShapeType="1"/>
            </p:cNvSpPr>
            <p:nvPr/>
          </p:nvSpPr>
          <p:spPr bwMode="auto">
            <a:xfrm flipV="1">
              <a:off x="3698" y="1355"/>
              <a:ext cx="1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3" name="Freeform 137"/>
            <p:cNvSpPr>
              <a:spLocks/>
            </p:cNvSpPr>
            <p:nvPr/>
          </p:nvSpPr>
          <p:spPr bwMode="auto">
            <a:xfrm>
              <a:off x="3687" y="1366"/>
              <a:ext cx="27" cy="90"/>
            </a:xfrm>
            <a:custGeom>
              <a:avLst/>
              <a:gdLst>
                <a:gd name="T0" fmla="*/ 0 w 152"/>
                <a:gd name="T1" fmla="*/ 0 h 487"/>
                <a:gd name="T2" fmla="*/ 0 w 152"/>
                <a:gd name="T3" fmla="*/ 0 h 487"/>
                <a:gd name="T4" fmla="*/ 0 w 152"/>
                <a:gd name="T5" fmla="*/ 0 h 487"/>
                <a:gd name="T6" fmla="*/ 0 w 152"/>
                <a:gd name="T7" fmla="*/ 0 h 487"/>
                <a:gd name="T8" fmla="*/ 0 w 152"/>
                <a:gd name="T9" fmla="*/ 0 h 487"/>
                <a:gd name="T10" fmla="*/ 0 w 152"/>
                <a:gd name="T11" fmla="*/ 0 h 487"/>
                <a:gd name="T12" fmla="*/ 0 w 152"/>
                <a:gd name="T13" fmla="*/ 0 h 487"/>
                <a:gd name="T14" fmla="*/ 0 w 152"/>
                <a:gd name="T15" fmla="*/ 0 h 487"/>
                <a:gd name="T16" fmla="*/ 0 w 152"/>
                <a:gd name="T17" fmla="*/ 0 h 487"/>
                <a:gd name="T18" fmla="*/ 0 w 152"/>
                <a:gd name="T19" fmla="*/ 0 h 487"/>
                <a:gd name="T20" fmla="*/ 0 w 152"/>
                <a:gd name="T21" fmla="*/ 0 h 487"/>
                <a:gd name="T22" fmla="*/ 0 w 152"/>
                <a:gd name="T23" fmla="*/ 0 h 487"/>
                <a:gd name="T24" fmla="*/ 0 w 152"/>
                <a:gd name="T25" fmla="*/ 0 h 487"/>
                <a:gd name="T26" fmla="*/ 0 w 152"/>
                <a:gd name="T27" fmla="*/ 0 h 487"/>
                <a:gd name="T28" fmla="*/ 0 w 152"/>
                <a:gd name="T29" fmla="*/ 0 h 487"/>
                <a:gd name="T30" fmla="*/ 0 w 152"/>
                <a:gd name="T31" fmla="*/ 0 h 487"/>
                <a:gd name="T32" fmla="*/ 0 w 152"/>
                <a:gd name="T33" fmla="*/ 0 h 487"/>
                <a:gd name="T34" fmla="*/ 0 w 152"/>
                <a:gd name="T35" fmla="*/ 0 h 487"/>
                <a:gd name="T36" fmla="*/ 0 w 152"/>
                <a:gd name="T37" fmla="*/ 0 h 487"/>
                <a:gd name="T38" fmla="*/ 0 w 152"/>
                <a:gd name="T39" fmla="*/ 0 h 487"/>
                <a:gd name="T40" fmla="*/ 0 w 152"/>
                <a:gd name="T41" fmla="*/ 0 h 487"/>
                <a:gd name="T42" fmla="*/ 0 w 152"/>
                <a:gd name="T43" fmla="*/ 0 h 487"/>
                <a:gd name="T44" fmla="*/ 0 w 152"/>
                <a:gd name="T45" fmla="*/ 0 h 487"/>
                <a:gd name="T46" fmla="*/ 0 w 152"/>
                <a:gd name="T47" fmla="*/ 0 h 487"/>
                <a:gd name="T48" fmla="*/ 0 w 152"/>
                <a:gd name="T49" fmla="*/ 0 h 487"/>
                <a:gd name="T50" fmla="*/ 0 w 152"/>
                <a:gd name="T51" fmla="*/ 0 h 487"/>
                <a:gd name="T52" fmla="*/ 0 w 152"/>
                <a:gd name="T53" fmla="*/ 0 h 487"/>
                <a:gd name="T54" fmla="*/ 0 w 152"/>
                <a:gd name="T55" fmla="*/ 0 h 487"/>
                <a:gd name="T56" fmla="*/ 0 w 152"/>
                <a:gd name="T57" fmla="*/ 0 h 4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52" h="487">
                  <a:moveTo>
                    <a:pt x="137" y="487"/>
                  </a:moveTo>
                  <a:lnTo>
                    <a:pt x="141" y="469"/>
                  </a:lnTo>
                  <a:lnTo>
                    <a:pt x="145" y="451"/>
                  </a:lnTo>
                  <a:lnTo>
                    <a:pt x="148" y="431"/>
                  </a:lnTo>
                  <a:lnTo>
                    <a:pt x="150" y="413"/>
                  </a:lnTo>
                  <a:lnTo>
                    <a:pt x="151" y="394"/>
                  </a:lnTo>
                  <a:lnTo>
                    <a:pt x="152" y="376"/>
                  </a:lnTo>
                  <a:lnTo>
                    <a:pt x="152" y="356"/>
                  </a:lnTo>
                  <a:lnTo>
                    <a:pt x="151" y="337"/>
                  </a:lnTo>
                  <a:lnTo>
                    <a:pt x="150" y="319"/>
                  </a:lnTo>
                  <a:lnTo>
                    <a:pt x="148" y="300"/>
                  </a:lnTo>
                  <a:lnTo>
                    <a:pt x="146" y="281"/>
                  </a:lnTo>
                  <a:lnTo>
                    <a:pt x="141" y="262"/>
                  </a:lnTo>
                  <a:lnTo>
                    <a:pt x="137" y="244"/>
                  </a:lnTo>
                  <a:lnTo>
                    <a:pt x="133" y="226"/>
                  </a:lnTo>
                  <a:lnTo>
                    <a:pt x="128" y="207"/>
                  </a:lnTo>
                  <a:lnTo>
                    <a:pt x="121" y="189"/>
                  </a:lnTo>
                  <a:lnTo>
                    <a:pt x="115" y="172"/>
                  </a:lnTo>
                  <a:lnTo>
                    <a:pt x="107" y="155"/>
                  </a:lnTo>
                  <a:lnTo>
                    <a:pt x="99" y="138"/>
                  </a:lnTo>
                  <a:lnTo>
                    <a:pt x="90" y="121"/>
                  </a:lnTo>
                  <a:lnTo>
                    <a:pt x="81" y="105"/>
                  </a:lnTo>
                  <a:lnTo>
                    <a:pt x="71" y="89"/>
                  </a:lnTo>
                  <a:lnTo>
                    <a:pt x="61" y="72"/>
                  </a:lnTo>
                  <a:lnTo>
                    <a:pt x="49" y="57"/>
                  </a:lnTo>
                  <a:lnTo>
                    <a:pt x="39" y="42"/>
                  </a:lnTo>
                  <a:lnTo>
                    <a:pt x="26" y="27"/>
                  </a:lnTo>
                  <a:lnTo>
                    <a:pt x="13" y="1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4" name="Freeform 138"/>
            <p:cNvSpPr>
              <a:spLocks/>
            </p:cNvSpPr>
            <p:nvPr/>
          </p:nvSpPr>
          <p:spPr bwMode="auto">
            <a:xfrm>
              <a:off x="3709" y="1354"/>
              <a:ext cx="31" cy="111"/>
            </a:xfrm>
            <a:custGeom>
              <a:avLst/>
              <a:gdLst>
                <a:gd name="T0" fmla="*/ 0 w 170"/>
                <a:gd name="T1" fmla="*/ 0 h 601"/>
                <a:gd name="T2" fmla="*/ 0 w 170"/>
                <a:gd name="T3" fmla="*/ 0 h 601"/>
                <a:gd name="T4" fmla="*/ 0 w 170"/>
                <a:gd name="T5" fmla="*/ 0 h 601"/>
                <a:gd name="T6" fmla="*/ 0 w 170"/>
                <a:gd name="T7" fmla="*/ 0 h 601"/>
                <a:gd name="T8" fmla="*/ 0 w 170"/>
                <a:gd name="T9" fmla="*/ 0 h 601"/>
                <a:gd name="T10" fmla="*/ 0 w 170"/>
                <a:gd name="T11" fmla="*/ 0 h 601"/>
                <a:gd name="T12" fmla="*/ 0 w 170"/>
                <a:gd name="T13" fmla="*/ 0 h 601"/>
                <a:gd name="T14" fmla="*/ 0 w 170"/>
                <a:gd name="T15" fmla="*/ 0 h 601"/>
                <a:gd name="T16" fmla="*/ 0 w 170"/>
                <a:gd name="T17" fmla="*/ 0 h 601"/>
                <a:gd name="T18" fmla="*/ 0 w 170"/>
                <a:gd name="T19" fmla="*/ 0 h 601"/>
                <a:gd name="T20" fmla="*/ 0 w 170"/>
                <a:gd name="T21" fmla="*/ 0 h 601"/>
                <a:gd name="T22" fmla="*/ 0 w 170"/>
                <a:gd name="T23" fmla="*/ 0 h 601"/>
                <a:gd name="T24" fmla="*/ 0 w 170"/>
                <a:gd name="T25" fmla="*/ 0 h 601"/>
                <a:gd name="T26" fmla="*/ 0 w 170"/>
                <a:gd name="T27" fmla="*/ 0 h 601"/>
                <a:gd name="T28" fmla="*/ 0 w 170"/>
                <a:gd name="T29" fmla="*/ 0 h 601"/>
                <a:gd name="T30" fmla="*/ 0 w 170"/>
                <a:gd name="T31" fmla="*/ 0 h 601"/>
                <a:gd name="T32" fmla="*/ 0 w 170"/>
                <a:gd name="T33" fmla="*/ 0 h 601"/>
                <a:gd name="T34" fmla="*/ 0 w 170"/>
                <a:gd name="T35" fmla="*/ 0 h 601"/>
                <a:gd name="T36" fmla="*/ 0 w 170"/>
                <a:gd name="T37" fmla="*/ 0 h 601"/>
                <a:gd name="T38" fmla="*/ 0 w 170"/>
                <a:gd name="T39" fmla="*/ 0 h 601"/>
                <a:gd name="T40" fmla="*/ 0 w 170"/>
                <a:gd name="T41" fmla="*/ 0 h 601"/>
                <a:gd name="T42" fmla="*/ 0 w 170"/>
                <a:gd name="T43" fmla="*/ 0 h 601"/>
                <a:gd name="T44" fmla="*/ 0 w 170"/>
                <a:gd name="T45" fmla="*/ 0 h 601"/>
                <a:gd name="T46" fmla="*/ 0 w 170"/>
                <a:gd name="T47" fmla="*/ 0 h 601"/>
                <a:gd name="T48" fmla="*/ 0 w 170"/>
                <a:gd name="T49" fmla="*/ 0 h 601"/>
                <a:gd name="T50" fmla="*/ 0 w 170"/>
                <a:gd name="T51" fmla="*/ 0 h 601"/>
                <a:gd name="T52" fmla="*/ 0 w 170"/>
                <a:gd name="T53" fmla="*/ 0 h 601"/>
                <a:gd name="T54" fmla="*/ 0 w 170"/>
                <a:gd name="T55" fmla="*/ 0 h 601"/>
                <a:gd name="T56" fmla="*/ 0 w 170"/>
                <a:gd name="T57" fmla="*/ 0 h 601"/>
                <a:gd name="T58" fmla="*/ 0 w 170"/>
                <a:gd name="T59" fmla="*/ 0 h 601"/>
                <a:gd name="T60" fmla="*/ 0 w 170"/>
                <a:gd name="T61" fmla="*/ 0 h 601"/>
                <a:gd name="T62" fmla="*/ 0 w 170"/>
                <a:gd name="T63" fmla="*/ 0 h 6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0" h="601">
                  <a:moveTo>
                    <a:pt x="146" y="601"/>
                  </a:moveTo>
                  <a:lnTo>
                    <a:pt x="151" y="581"/>
                  </a:lnTo>
                  <a:lnTo>
                    <a:pt x="156" y="561"/>
                  </a:lnTo>
                  <a:lnTo>
                    <a:pt x="160" y="540"/>
                  </a:lnTo>
                  <a:lnTo>
                    <a:pt x="163" y="520"/>
                  </a:lnTo>
                  <a:lnTo>
                    <a:pt x="165" y="499"/>
                  </a:lnTo>
                  <a:lnTo>
                    <a:pt x="167" y="478"/>
                  </a:lnTo>
                  <a:lnTo>
                    <a:pt x="168" y="457"/>
                  </a:lnTo>
                  <a:lnTo>
                    <a:pt x="170" y="436"/>
                  </a:lnTo>
                  <a:lnTo>
                    <a:pt x="170" y="416"/>
                  </a:lnTo>
                  <a:lnTo>
                    <a:pt x="168" y="395"/>
                  </a:lnTo>
                  <a:lnTo>
                    <a:pt x="167" y="374"/>
                  </a:lnTo>
                  <a:lnTo>
                    <a:pt x="165" y="353"/>
                  </a:lnTo>
                  <a:lnTo>
                    <a:pt x="162" y="332"/>
                  </a:lnTo>
                  <a:lnTo>
                    <a:pt x="159" y="312"/>
                  </a:lnTo>
                  <a:lnTo>
                    <a:pt x="155" y="292"/>
                  </a:lnTo>
                  <a:lnTo>
                    <a:pt x="149" y="271"/>
                  </a:lnTo>
                  <a:lnTo>
                    <a:pt x="144" y="251"/>
                  </a:lnTo>
                  <a:lnTo>
                    <a:pt x="137" y="232"/>
                  </a:lnTo>
                  <a:lnTo>
                    <a:pt x="131" y="211"/>
                  </a:lnTo>
                  <a:lnTo>
                    <a:pt x="123" y="192"/>
                  </a:lnTo>
                  <a:lnTo>
                    <a:pt x="115" y="173"/>
                  </a:lnTo>
                  <a:lnTo>
                    <a:pt x="106" y="155"/>
                  </a:lnTo>
                  <a:lnTo>
                    <a:pt x="97" y="135"/>
                  </a:lnTo>
                  <a:lnTo>
                    <a:pt x="87" y="117"/>
                  </a:lnTo>
                  <a:lnTo>
                    <a:pt x="76" y="99"/>
                  </a:lnTo>
                  <a:lnTo>
                    <a:pt x="65" y="82"/>
                  </a:lnTo>
                  <a:lnTo>
                    <a:pt x="53" y="65"/>
                  </a:lnTo>
                  <a:lnTo>
                    <a:pt x="41" y="47"/>
                  </a:lnTo>
                  <a:lnTo>
                    <a:pt x="28" y="31"/>
                  </a:lnTo>
                  <a:lnTo>
                    <a:pt x="14" y="1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5" name="Freeform 144"/>
            <p:cNvSpPr>
              <a:spLocks/>
            </p:cNvSpPr>
            <p:nvPr/>
          </p:nvSpPr>
          <p:spPr bwMode="auto">
            <a:xfrm>
              <a:off x="3415" y="1137"/>
              <a:ext cx="18" cy="6"/>
            </a:xfrm>
            <a:custGeom>
              <a:avLst/>
              <a:gdLst>
                <a:gd name="T0" fmla="*/ 0 w 103"/>
                <a:gd name="T1" fmla="*/ 0 h 38"/>
                <a:gd name="T2" fmla="*/ 0 w 103"/>
                <a:gd name="T3" fmla="*/ 0 h 38"/>
                <a:gd name="T4" fmla="*/ 0 w 103"/>
                <a:gd name="T5" fmla="*/ 0 h 38"/>
                <a:gd name="T6" fmla="*/ 0 w 103"/>
                <a:gd name="T7" fmla="*/ 0 h 38"/>
                <a:gd name="T8" fmla="*/ 0 w 103"/>
                <a:gd name="T9" fmla="*/ 0 h 38"/>
                <a:gd name="T10" fmla="*/ 0 w 103"/>
                <a:gd name="T11" fmla="*/ 0 h 38"/>
                <a:gd name="T12" fmla="*/ 0 w 103"/>
                <a:gd name="T13" fmla="*/ 0 h 38"/>
                <a:gd name="T14" fmla="*/ 0 w 103"/>
                <a:gd name="T15" fmla="*/ 0 h 38"/>
                <a:gd name="T16" fmla="*/ 0 w 103"/>
                <a:gd name="T17" fmla="*/ 0 h 38"/>
                <a:gd name="T18" fmla="*/ 0 w 103"/>
                <a:gd name="T19" fmla="*/ 0 h 38"/>
                <a:gd name="T20" fmla="*/ 0 w 103"/>
                <a:gd name="T21" fmla="*/ 0 h 38"/>
                <a:gd name="T22" fmla="*/ 0 w 103"/>
                <a:gd name="T23" fmla="*/ 0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3" h="38">
                  <a:moveTo>
                    <a:pt x="103" y="38"/>
                  </a:moveTo>
                  <a:lnTo>
                    <a:pt x="96" y="32"/>
                  </a:lnTo>
                  <a:lnTo>
                    <a:pt x="87" y="25"/>
                  </a:lnTo>
                  <a:lnTo>
                    <a:pt x="79" y="21"/>
                  </a:lnTo>
                  <a:lnTo>
                    <a:pt x="69" y="16"/>
                  </a:lnTo>
                  <a:lnTo>
                    <a:pt x="59" y="11"/>
                  </a:lnTo>
                  <a:lnTo>
                    <a:pt x="50" y="8"/>
                  </a:lnTo>
                  <a:lnTo>
                    <a:pt x="40" y="5"/>
                  </a:lnTo>
                  <a:lnTo>
                    <a:pt x="30" y="3"/>
                  </a:lnTo>
                  <a:lnTo>
                    <a:pt x="21" y="2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6" name="Freeform 145"/>
            <p:cNvSpPr>
              <a:spLocks/>
            </p:cNvSpPr>
            <p:nvPr/>
          </p:nvSpPr>
          <p:spPr bwMode="auto">
            <a:xfrm>
              <a:off x="3414" y="1104"/>
              <a:ext cx="41" cy="14"/>
            </a:xfrm>
            <a:custGeom>
              <a:avLst/>
              <a:gdLst>
                <a:gd name="T0" fmla="*/ 0 w 224"/>
                <a:gd name="T1" fmla="*/ 0 h 83"/>
                <a:gd name="T2" fmla="*/ 0 w 224"/>
                <a:gd name="T3" fmla="*/ 0 h 83"/>
                <a:gd name="T4" fmla="*/ 0 w 224"/>
                <a:gd name="T5" fmla="*/ 0 h 83"/>
                <a:gd name="T6" fmla="*/ 0 w 224"/>
                <a:gd name="T7" fmla="*/ 0 h 83"/>
                <a:gd name="T8" fmla="*/ 0 w 224"/>
                <a:gd name="T9" fmla="*/ 0 h 83"/>
                <a:gd name="T10" fmla="*/ 0 w 224"/>
                <a:gd name="T11" fmla="*/ 0 h 83"/>
                <a:gd name="T12" fmla="*/ 0 w 224"/>
                <a:gd name="T13" fmla="*/ 0 h 83"/>
                <a:gd name="T14" fmla="*/ 0 w 224"/>
                <a:gd name="T15" fmla="*/ 0 h 83"/>
                <a:gd name="T16" fmla="*/ 0 w 224"/>
                <a:gd name="T17" fmla="*/ 0 h 83"/>
                <a:gd name="T18" fmla="*/ 0 w 224"/>
                <a:gd name="T19" fmla="*/ 0 h 83"/>
                <a:gd name="T20" fmla="*/ 0 w 224"/>
                <a:gd name="T21" fmla="*/ 0 h 83"/>
                <a:gd name="T22" fmla="*/ 0 w 224"/>
                <a:gd name="T23" fmla="*/ 0 h 83"/>
                <a:gd name="T24" fmla="*/ 0 w 224"/>
                <a:gd name="T25" fmla="*/ 0 h 83"/>
                <a:gd name="T26" fmla="*/ 0 w 224"/>
                <a:gd name="T27" fmla="*/ 0 h 83"/>
                <a:gd name="T28" fmla="*/ 0 w 224"/>
                <a:gd name="T29" fmla="*/ 0 h 83"/>
                <a:gd name="T30" fmla="*/ 0 w 224"/>
                <a:gd name="T31" fmla="*/ 0 h 83"/>
                <a:gd name="T32" fmla="*/ 0 w 224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" h="83">
                  <a:moveTo>
                    <a:pt x="224" y="83"/>
                  </a:moveTo>
                  <a:lnTo>
                    <a:pt x="212" y="73"/>
                  </a:lnTo>
                  <a:lnTo>
                    <a:pt x="199" y="64"/>
                  </a:lnTo>
                  <a:lnTo>
                    <a:pt x="188" y="55"/>
                  </a:lnTo>
                  <a:lnTo>
                    <a:pt x="175" y="47"/>
                  </a:lnTo>
                  <a:lnTo>
                    <a:pt x="161" y="39"/>
                  </a:lnTo>
                  <a:lnTo>
                    <a:pt x="148" y="33"/>
                  </a:lnTo>
                  <a:lnTo>
                    <a:pt x="134" y="26"/>
                  </a:lnTo>
                  <a:lnTo>
                    <a:pt x="119" y="21"/>
                  </a:lnTo>
                  <a:lnTo>
                    <a:pt x="105" y="16"/>
                  </a:lnTo>
                  <a:lnTo>
                    <a:pt x="90" y="11"/>
                  </a:lnTo>
                  <a:lnTo>
                    <a:pt x="76" y="8"/>
                  </a:lnTo>
                  <a:lnTo>
                    <a:pt x="61" y="5"/>
                  </a:lnTo>
                  <a:lnTo>
                    <a:pt x="46" y="2"/>
                  </a:lnTo>
                  <a:lnTo>
                    <a:pt x="30" y="1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7" name="Line 146"/>
            <p:cNvSpPr>
              <a:spLocks noChangeShapeType="1"/>
            </p:cNvSpPr>
            <p:nvPr/>
          </p:nvSpPr>
          <p:spPr bwMode="auto">
            <a:xfrm flipV="1">
              <a:off x="3415" y="1104"/>
              <a:ext cx="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8" name="Line 147"/>
            <p:cNvSpPr>
              <a:spLocks noChangeShapeType="1"/>
            </p:cNvSpPr>
            <p:nvPr/>
          </p:nvSpPr>
          <p:spPr bwMode="auto">
            <a:xfrm flipH="1">
              <a:off x="3433" y="1118"/>
              <a:ext cx="2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69" name="Freeform 148"/>
            <p:cNvSpPr>
              <a:spLocks/>
            </p:cNvSpPr>
            <p:nvPr/>
          </p:nvSpPr>
          <p:spPr bwMode="auto">
            <a:xfrm>
              <a:off x="3528" y="1188"/>
              <a:ext cx="18" cy="11"/>
            </a:xfrm>
            <a:custGeom>
              <a:avLst/>
              <a:gdLst>
                <a:gd name="T0" fmla="*/ 0 w 96"/>
                <a:gd name="T1" fmla="*/ 0 h 56"/>
                <a:gd name="T2" fmla="*/ 0 w 96"/>
                <a:gd name="T3" fmla="*/ 0 h 56"/>
                <a:gd name="T4" fmla="*/ 0 w 96"/>
                <a:gd name="T5" fmla="*/ 0 h 56"/>
                <a:gd name="T6" fmla="*/ 0 w 96"/>
                <a:gd name="T7" fmla="*/ 0 h 56"/>
                <a:gd name="T8" fmla="*/ 0 w 96"/>
                <a:gd name="T9" fmla="*/ 0 h 56"/>
                <a:gd name="T10" fmla="*/ 0 w 96"/>
                <a:gd name="T11" fmla="*/ 0 h 56"/>
                <a:gd name="T12" fmla="*/ 0 w 96"/>
                <a:gd name="T13" fmla="*/ 0 h 56"/>
                <a:gd name="T14" fmla="*/ 0 w 96"/>
                <a:gd name="T15" fmla="*/ 0 h 56"/>
                <a:gd name="T16" fmla="*/ 0 w 96"/>
                <a:gd name="T17" fmla="*/ 0 h 56"/>
                <a:gd name="T18" fmla="*/ 0 w 96"/>
                <a:gd name="T19" fmla="*/ 0 h 56"/>
                <a:gd name="T20" fmla="*/ 0 w 96"/>
                <a:gd name="T21" fmla="*/ 0 h 56"/>
                <a:gd name="T22" fmla="*/ 0 w 96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6" h="56">
                  <a:moveTo>
                    <a:pt x="96" y="56"/>
                  </a:moveTo>
                  <a:lnTo>
                    <a:pt x="88" y="48"/>
                  </a:lnTo>
                  <a:lnTo>
                    <a:pt x="82" y="41"/>
                  </a:lnTo>
                  <a:lnTo>
                    <a:pt x="73" y="34"/>
                  </a:lnTo>
                  <a:lnTo>
                    <a:pt x="66" y="28"/>
                  </a:lnTo>
                  <a:lnTo>
                    <a:pt x="57" y="22"/>
                  </a:lnTo>
                  <a:lnTo>
                    <a:pt x="48" y="18"/>
                  </a:lnTo>
                  <a:lnTo>
                    <a:pt x="39" y="12"/>
                  </a:lnTo>
                  <a:lnTo>
                    <a:pt x="29" y="9"/>
                  </a:lnTo>
                  <a:lnTo>
                    <a:pt x="19" y="6"/>
                  </a:lnTo>
                  <a:lnTo>
                    <a:pt x="10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0" name="Line 149"/>
            <p:cNvSpPr>
              <a:spLocks noChangeShapeType="1"/>
            </p:cNvSpPr>
            <p:nvPr/>
          </p:nvSpPr>
          <p:spPr bwMode="auto">
            <a:xfrm flipV="1">
              <a:off x="3546" y="1177"/>
              <a:ext cx="25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1" name="Freeform 150"/>
            <p:cNvSpPr>
              <a:spLocks/>
            </p:cNvSpPr>
            <p:nvPr/>
          </p:nvSpPr>
          <p:spPr bwMode="auto">
            <a:xfrm>
              <a:off x="3534" y="1156"/>
              <a:ext cx="38" cy="22"/>
            </a:xfrm>
            <a:custGeom>
              <a:avLst/>
              <a:gdLst>
                <a:gd name="T0" fmla="*/ 0 w 207"/>
                <a:gd name="T1" fmla="*/ 0 h 118"/>
                <a:gd name="T2" fmla="*/ 0 w 207"/>
                <a:gd name="T3" fmla="*/ 0 h 118"/>
                <a:gd name="T4" fmla="*/ 0 w 207"/>
                <a:gd name="T5" fmla="*/ 0 h 118"/>
                <a:gd name="T6" fmla="*/ 0 w 207"/>
                <a:gd name="T7" fmla="*/ 0 h 118"/>
                <a:gd name="T8" fmla="*/ 0 w 207"/>
                <a:gd name="T9" fmla="*/ 0 h 118"/>
                <a:gd name="T10" fmla="*/ 0 w 207"/>
                <a:gd name="T11" fmla="*/ 0 h 118"/>
                <a:gd name="T12" fmla="*/ 0 w 207"/>
                <a:gd name="T13" fmla="*/ 0 h 118"/>
                <a:gd name="T14" fmla="*/ 0 w 207"/>
                <a:gd name="T15" fmla="*/ 0 h 118"/>
                <a:gd name="T16" fmla="*/ 0 w 207"/>
                <a:gd name="T17" fmla="*/ 0 h 118"/>
                <a:gd name="T18" fmla="*/ 0 w 207"/>
                <a:gd name="T19" fmla="*/ 0 h 118"/>
                <a:gd name="T20" fmla="*/ 0 w 207"/>
                <a:gd name="T21" fmla="*/ 0 h 118"/>
                <a:gd name="T22" fmla="*/ 0 w 207"/>
                <a:gd name="T23" fmla="*/ 0 h 118"/>
                <a:gd name="T24" fmla="*/ 0 w 207"/>
                <a:gd name="T25" fmla="*/ 0 h 118"/>
                <a:gd name="T26" fmla="*/ 0 w 207"/>
                <a:gd name="T27" fmla="*/ 0 h 118"/>
                <a:gd name="T28" fmla="*/ 0 w 207"/>
                <a:gd name="T29" fmla="*/ 0 h 118"/>
                <a:gd name="T30" fmla="*/ 0 w 207"/>
                <a:gd name="T31" fmla="*/ 0 h 118"/>
                <a:gd name="T32" fmla="*/ 0 w 207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7" h="118">
                  <a:moveTo>
                    <a:pt x="207" y="118"/>
                  </a:moveTo>
                  <a:lnTo>
                    <a:pt x="197" y="106"/>
                  </a:lnTo>
                  <a:lnTo>
                    <a:pt x="187" y="95"/>
                  </a:lnTo>
                  <a:lnTo>
                    <a:pt x="176" y="84"/>
                  </a:lnTo>
                  <a:lnTo>
                    <a:pt x="164" y="75"/>
                  </a:lnTo>
                  <a:lnTo>
                    <a:pt x="152" y="65"/>
                  </a:lnTo>
                  <a:lnTo>
                    <a:pt x="140" y="57"/>
                  </a:lnTo>
                  <a:lnTo>
                    <a:pt x="128" y="48"/>
                  </a:lnTo>
                  <a:lnTo>
                    <a:pt x="115" y="39"/>
                  </a:lnTo>
                  <a:lnTo>
                    <a:pt x="101" y="33"/>
                  </a:lnTo>
                  <a:lnTo>
                    <a:pt x="87" y="27"/>
                  </a:lnTo>
                  <a:lnTo>
                    <a:pt x="73" y="20"/>
                  </a:lnTo>
                  <a:lnTo>
                    <a:pt x="59" y="15"/>
                  </a:lnTo>
                  <a:lnTo>
                    <a:pt x="44" y="9"/>
                  </a:lnTo>
                  <a:lnTo>
                    <a:pt x="30" y="6"/>
                  </a:lnTo>
                  <a:lnTo>
                    <a:pt x="15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2" name="Line 151"/>
            <p:cNvSpPr>
              <a:spLocks noChangeShapeType="1"/>
            </p:cNvSpPr>
            <p:nvPr/>
          </p:nvSpPr>
          <p:spPr bwMode="auto">
            <a:xfrm flipH="1">
              <a:off x="3528" y="1156"/>
              <a:ext cx="6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3" name="Line 152"/>
            <p:cNvSpPr>
              <a:spLocks noChangeShapeType="1"/>
            </p:cNvSpPr>
            <p:nvPr/>
          </p:nvSpPr>
          <p:spPr bwMode="auto">
            <a:xfrm flipV="1">
              <a:off x="3487" y="1164"/>
              <a:ext cx="6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4" name="Freeform 153"/>
            <p:cNvSpPr>
              <a:spLocks/>
            </p:cNvSpPr>
            <p:nvPr/>
          </p:nvSpPr>
          <p:spPr bwMode="auto">
            <a:xfrm>
              <a:off x="3449" y="1175"/>
              <a:ext cx="38" cy="21"/>
            </a:xfrm>
            <a:custGeom>
              <a:avLst/>
              <a:gdLst>
                <a:gd name="T0" fmla="*/ 0 w 207"/>
                <a:gd name="T1" fmla="*/ 0 h 118"/>
                <a:gd name="T2" fmla="*/ 0 w 207"/>
                <a:gd name="T3" fmla="*/ 0 h 118"/>
                <a:gd name="T4" fmla="*/ 0 w 207"/>
                <a:gd name="T5" fmla="*/ 0 h 118"/>
                <a:gd name="T6" fmla="*/ 0 w 207"/>
                <a:gd name="T7" fmla="*/ 0 h 118"/>
                <a:gd name="T8" fmla="*/ 0 w 207"/>
                <a:gd name="T9" fmla="*/ 0 h 118"/>
                <a:gd name="T10" fmla="*/ 0 w 207"/>
                <a:gd name="T11" fmla="*/ 0 h 118"/>
                <a:gd name="T12" fmla="*/ 0 w 207"/>
                <a:gd name="T13" fmla="*/ 0 h 118"/>
                <a:gd name="T14" fmla="*/ 0 w 207"/>
                <a:gd name="T15" fmla="*/ 0 h 118"/>
                <a:gd name="T16" fmla="*/ 0 w 207"/>
                <a:gd name="T17" fmla="*/ 0 h 118"/>
                <a:gd name="T18" fmla="*/ 0 w 207"/>
                <a:gd name="T19" fmla="*/ 0 h 118"/>
                <a:gd name="T20" fmla="*/ 0 w 207"/>
                <a:gd name="T21" fmla="*/ 0 h 118"/>
                <a:gd name="T22" fmla="*/ 0 w 207"/>
                <a:gd name="T23" fmla="*/ 0 h 118"/>
                <a:gd name="T24" fmla="*/ 0 w 207"/>
                <a:gd name="T25" fmla="*/ 0 h 118"/>
                <a:gd name="T26" fmla="*/ 0 w 207"/>
                <a:gd name="T27" fmla="*/ 0 h 118"/>
                <a:gd name="T28" fmla="*/ 0 w 207"/>
                <a:gd name="T29" fmla="*/ 0 h 118"/>
                <a:gd name="T30" fmla="*/ 0 w 207"/>
                <a:gd name="T31" fmla="*/ 0 h 118"/>
                <a:gd name="T32" fmla="*/ 0 w 207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7" h="118">
                  <a:moveTo>
                    <a:pt x="0" y="0"/>
                  </a:moveTo>
                  <a:lnTo>
                    <a:pt x="10" y="12"/>
                  </a:lnTo>
                  <a:lnTo>
                    <a:pt x="20" y="23"/>
                  </a:lnTo>
                  <a:lnTo>
                    <a:pt x="31" y="33"/>
                  </a:lnTo>
                  <a:lnTo>
                    <a:pt x="43" y="43"/>
                  </a:lnTo>
                  <a:lnTo>
                    <a:pt x="55" y="53"/>
                  </a:lnTo>
                  <a:lnTo>
                    <a:pt x="68" y="62"/>
                  </a:lnTo>
                  <a:lnTo>
                    <a:pt x="79" y="70"/>
                  </a:lnTo>
                  <a:lnTo>
                    <a:pt x="93" y="78"/>
                  </a:lnTo>
                  <a:lnTo>
                    <a:pt x="106" y="86"/>
                  </a:lnTo>
                  <a:lnTo>
                    <a:pt x="120" y="92"/>
                  </a:lnTo>
                  <a:lnTo>
                    <a:pt x="134" y="98"/>
                  </a:lnTo>
                  <a:lnTo>
                    <a:pt x="148" y="103"/>
                  </a:lnTo>
                  <a:lnTo>
                    <a:pt x="163" y="108"/>
                  </a:lnTo>
                  <a:lnTo>
                    <a:pt x="178" y="113"/>
                  </a:lnTo>
                  <a:lnTo>
                    <a:pt x="192" y="116"/>
                  </a:lnTo>
                  <a:lnTo>
                    <a:pt x="207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5" name="Line 154"/>
            <p:cNvSpPr>
              <a:spLocks noChangeShapeType="1"/>
            </p:cNvSpPr>
            <p:nvPr/>
          </p:nvSpPr>
          <p:spPr bwMode="auto">
            <a:xfrm flipH="1">
              <a:off x="3450" y="1153"/>
              <a:ext cx="25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6" name="Freeform 155"/>
            <p:cNvSpPr>
              <a:spLocks/>
            </p:cNvSpPr>
            <p:nvPr/>
          </p:nvSpPr>
          <p:spPr bwMode="auto">
            <a:xfrm>
              <a:off x="3475" y="1153"/>
              <a:ext cx="18" cy="11"/>
            </a:xfrm>
            <a:custGeom>
              <a:avLst/>
              <a:gdLst>
                <a:gd name="T0" fmla="*/ 0 w 95"/>
                <a:gd name="T1" fmla="*/ 0 h 54"/>
                <a:gd name="T2" fmla="*/ 0 w 95"/>
                <a:gd name="T3" fmla="*/ 0 h 54"/>
                <a:gd name="T4" fmla="*/ 0 w 95"/>
                <a:gd name="T5" fmla="*/ 0 h 54"/>
                <a:gd name="T6" fmla="*/ 0 w 95"/>
                <a:gd name="T7" fmla="*/ 0 h 54"/>
                <a:gd name="T8" fmla="*/ 0 w 95"/>
                <a:gd name="T9" fmla="*/ 0 h 54"/>
                <a:gd name="T10" fmla="*/ 0 w 95"/>
                <a:gd name="T11" fmla="*/ 0 h 54"/>
                <a:gd name="T12" fmla="*/ 0 w 95"/>
                <a:gd name="T13" fmla="*/ 0 h 54"/>
                <a:gd name="T14" fmla="*/ 0 w 95"/>
                <a:gd name="T15" fmla="*/ 0 h 54"/>
                <a:gd name="T16" fmla="*/ 0 w 95"/>
                <a:gd name="T17" fmla="*/ 0 h 54"/>
                <a:gd name="T18" fmla="*/ 0 w 95"/>
                <a:gd name="T19" fmla="*/ 0 h 54"/>
                <a:gd name="T20" fmla="*/ 0 w 95"/>
                <a:gd name="T21" fmla="*/ 0 h 54"/>
                <a:gd name="T22" fmla="*/ 0 w 95"/>
                <a:gd name="T23" fmla="*/ 0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5" h="54">
                  <a:moveTo>
                    <a:pt x="0" y="0"/>
                  </a:moveTo>
                  <a:lnTo>
                    <a:pt x="6" y="7"/>
                  </a:lnTo>
                  <a:lnTo>
                    <a:pt x="13" y="15"/>
                  </a:lnTo>
                  <a:lnTo>
                    <a:pt x="21" y="21"/>
                  </a:lnTo>
                  <a:lnTo>
                    <a:pt x="30" y="28"/>
                  </a:lnTo>
                  <a:lnTo>
                    <a:pt x="37" y="33"/>
                  </a:lnTo>
                  <a:lnTo>
                    <a:pt x="47" y="38"/>
                  </a:lnTo>
                  <a:lnTo>
                    <a:pt x="55" y="43"/>
                  </a:lnTo>
                  <a:lnTo>
                    <a:pt x="65" y="47"/>
                  </a:lnTo>
                  <a:lnTo>
                    <a:pt x="75" y="50"/>
                  </a:lnTo>
                  <a:lnTo>
                    <a:pt x="84" y="52"/>
                  </a:lnTo>
                  <a:lnTo>
                    <a:pt x="95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7" name="Line 156"/>
            <p:cNvSpPr>
              <a:spLocks noChangeShapeType="1"/>
            </p:cNvSpPr>
            <p:nvPr/>
          </p:nvSpPr>
          <p:spPr bwMode="auto">
            <a:xfrm flipH="1">
              <a:off x="3490" y="1176"/>
              <a:ext cx="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8" name="Line 157"/>
            <p:cNvSpPr>
              <a:spLocks noChangeShapeType="1"/>
            </p:cNvSpPr>
            <p:nvPr/>
          </p:nvSpPr>
          <p:spPr bwMode="auto">
            <a:xfrm flipH="1" flipV="1">
              <a:off x="3440" y="1132"/>
              <a:ext cx="24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79" name="Freeform 158"/>
            <p:cNvSpPr>
              <a:spLocks/>
            </p:cNvSpPr>
            <p:nvPr/>
          </p:nvSpPr>
          <p:spPr bwMode="auto">
            <a:xfrm>
              <a:off x="2910" y="1108"/>
              <a:ext cx="30" cy="31"/>
            </a:xfrm>
            <a:custGeom>
              <a:avLst/>
              <a:gdLst>
                <a:gd name="T0" fmla="*/ 0 w 165"/>
                <a:gd name="T1" fmla="*/ 0 h 166"/>
                <a:gd name="T2" fmla="*/ 0 w 165"/>
                <a:gd name="T3" fmla="*/ 0 h 166"/>
                <a:gd name="T4" fmla="*/ 0 w 165"/>
                <a:gd name="T5" fmla="*/ 0 h 166"/>
                <a:gd name="T6" fmla="*/ 0 w 165"/>
                <a:gd name="T7" fmla="*/ 0 h 166"/>
                <a:gd name="T8" fmla="*/ 0 w 165"/>
                <a:gd name="T9" fmla="*/ 0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66">
                  <a:moveTo>
                    <a:pt x="30" y="166"/>
                  </a:moveTo>
                  <a:lnTo>
                    <a:pt x="165" y="135"/>
                  </a:lnTo>
                  <a:lnTo>
                    <a:pt x="135" y="0"/>
                  </a:lnTo>
                  <a:lnTo>
                    <a:pt x="0" y="30"/>
                  </a:lnTo>
                  <a:lnTo>
                    <a:pt x="30" y="16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0" name="Line 159"/>
            <p:cNvSpPr>
              <a:spLocks noChangeShapeType="1"/>
            </p:cNvSpPr>
            <p:nvPr/>
          </p:nvSpPr>
          <p:spPr bwMode="auto">
            <a:xfrm flipH="1">
              <a:off x="3370" y="1123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1" name="Line 160"/>
            <p:cNvSpPr>
              <a:spLocks noChangeShapeType="1"/>
            </p:cNvSpPr>
            <p:nvPr/>
          </p:nvSpPr>
          <p:spPr bwMode="auto">
            <a:xfrm flipH="1">
              <a:off x="2877" y="1129"/>
              <a:ext cx="3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2" name="Freeform 161"/>
            <p:cNvSpPr>
              <a:spLocks/>
            </p:cNvSpPr>
            <p:nvPr/>
          </p:nvSpPr>
          <p:spPr bwMode="auto">
            <a:xfrm>
              <a:off x="2583" y="1265"/>
              <a:ext cx="30" cy="30"/>
            </a:xfrm>
            <a:custGeom>
              <a:avLst/>
              <a:gdLst>
                <a:gd name="T0" fmla="*/ 0 w 166"/>
                <a:gd name="T1" fmla="*/ 0 h 165"/>
                <a:gd name="T2" fmla="*/ 0 w 166"/>
                <a:gd name="T3" fmla="*/ 0 h 165"/>
                <a:gd name="T4" fmla="*/ 0 w 166"/>
                <a:gd name="T5" fmla="*/ 0 h 165"/>
                <a:gd name="T6" fmla="*/ 0 w 166"/>
                <a:gd name="T7" fmla="*/ 0 h 165"/>
                <a:gd name="T8" fmla="*/ 0 w 166"/>
                <a:gd name="T9" fmla="*/ 0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165">
                  <a:moveTo>
                    <a:pt x="135" y="0"/>
                  </a:moveTo>
                  <a:lnTo>
                    <a:pt x="0" y="30"/>
                  </a:lnTo>
                  <a:lnTo>
                    <a:pt x="30" y="165"/>
                  </a:lnTo>
                  <a:lnTo>
                    <a:pt x="166" y="135"/>
                  </a:lnTo>
                  <a:lnTo>
                    <a:pt x="13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3" name="Freeform 162"/>
            <p:cNvSpPr>
              <a:spLocks/>
            </p:cNvSpPr>
            <p:nvPr/>
          </p:nvSpPr>
          <p:spPr bwMode="auto">
            <a:xfrm>
              <a:off x="2425" y="1286"/>
              <a:ext cx="36" cy="35"/>
            </a:xfrm>
            <a:custGeom>
              <a:avLst/>
              <a:gdLst>
                <a:gd name="T0" fmla="*/ 0 w 193"/>
                <a:gd name="T1" fmla="*/ 0 h 190"/>
                <a:gd name="T2" fmla="*/ 0 w 193"/>
                <a:gd name="T3" fmla="*/ 0 h 190"/>
                <a:gd name="T4" fmla="*/ 0 w 193"/>
                <a:gd name="T5" fmla="*/ 0 h 190"/>
                <a:gd name="T6" fmla="*/ 0 w 193"/>
                <a:gd name="T7" fmla="*/ 0 h 190"/>
                <a:gd name="T8" fmla="*/ 0 w 193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90">
                  <a:moveTo>
                    <a:pt x="2" y="80"/>
                  </a:moveTo>
                  <a:lnTo>
                    <a:pt x="83" y="190"/>
                  </a:lnTo>
                  <a:lnTo>
                    <a:pt x="193" y="110"/>
                  </a:lnTo>
                  <a:lnTo>
                    <a:pt x="113" y="0"/>
                  </a:lnTo>
                  <a:lnTo>
                    <a:pt x="0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4" name="Freeform 163"/>
            <p:cNvSpPr>
              <a:spLocks/>
            </p:cNvSpPr>
            <p:nvPr/>
          </p:nvSpPr>
          <p:spPr bwMode="auto">
            <a:xfrm>
              <a:off x="2447" y="1336"/>
              <a:ext cx="26" cy="26"/>
            </a:xfrm>
            <a:custGeom>
              <a:avLst/>
              <a:gdLst>
                <a:gd name="T0" fmla="*/ 0 w 141"/>
                <a:gd name="T1" fmla="*/ 0 h 140"/>
                <a:gd name="T2" fmla="*/ 0 w 141"/>
                <a:gd name="T3" fmla="*/ 0 h 140"/>
                <a:gd name="T4" fmla="*/ 0 w 141"/>
                <a:gd name="T5" fmla="*/ 0 h 140"/>
                <a:gd name="T6" fmla="*/ 0 w 141"/>
                <a:gd name="T7" fmla="*/ 0 h 140"/>
                <a:gd name="T8" fmla="*/ 0 w 141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" h="140">
                  <a:moveTo>
                    <a:pt x="0" y="0"/>
                  </a:moveTo>
                  <a:lnTo>
                    <a:pt x="0" y="140"/>
                  </a:lnTo>
                  <a:lnTo>
                    <a:pt x="141" y="140"/>
                  </a:lnTo>
                  <a:lnTo>
                    <a:pt x="141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5" name="Freeform 164"/>
            <p:cNvSpPr>
              <a:spLocks/>
            </p:cNvSpPr>
            <p:nvPr/>
          </p:nvSpPr>
          <p:spPr bwMode="auto">
            <a:xfrm>
              <a:off x="2425" y="1380"/>
              <a:ext cx="36" cy="35"/>
            </a:xfrm>
            <a:custGeom>
              <a:avLst/>
              <a:gdLst>
                <a:gd name="T0" fmla="*/ 0 w 193"/>
                <a:gd name="T1" fmla="*/ 0 h 190"/>
                <a:gd name="T2" fmla="*/ 0 w 193"/>
                <a:gd name="T3" fmla="*/ 0 h 190"/>
                <a:gd name="T4" fmla="*/ 0 w 193"/>
                <a:gd name="T5" fmla="*/ 0 h 190"/>
                <a:gd name="T6" fmla="*/ 0 w 193"/>
                <a:gd name="T7" fmla="*/ 0 h 190"/>
                <a:gd name="T8" fmla="*/ 0 w 193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90">
                  <a:moveTo>
                    <a:pt x="2" y="109"/>
                  </a:moveTo>
                  <a:lnTo>
                    <a:pt x="83" y="0"/>
                  </a:lnTo>
                  <a:lnTo>
                    <a:pt x="193" y="80"/>
                  </a:lnTo>
                  <a:lnTo>
                    <a:pt x="113" y="190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6" name="Freeform 165"/>
            <p:cNvSpPr>
              <a:spLocks/>
            </p:cNvSpPr>
            <p:nvPr/>
          </p:nvSpPr>
          <p:spPr bwMode="auto">
            <a:xfrm>
              <a:off x="1083" y="1477"/>
              <a:ext cx="35" cy="35"/>
            </a:xfrm>
            <a:custGeom>
              <a:avLst/>
              <a:gdLst>
                <a:gd name="T0" fmla="*/ 0 w 189"/>
                <a:gd name="T1" fmla="*/ 0 h 189"/>
                <a:gd name="T2" fmla="*/ 0 w 189"/>
                <a:gd name="T3" fmla="*/ 0 h 189"/>
                <a:gd name="T4" fmla="*/ 0 w 189"/>
                <a:gd name="T5" fmla="*/ 0 h 189"/>
                <a:gd name="T6" fmla="*/ 0 w 189"/>
                <a:gd name="T7" fmla="*/ 0 h 189"/>
                <a:gd name="T8" fmla="*/ 0 w 189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189">
                  <a:moveTo>
                    <a:pt x="0" y="120"/>
                  </a:moveTo>
                  <a:lnTo>
                    <a:pt x="69" y="0"/>
                  </a:lnTo>
                  <a:lnTo>
                    <a:pt x="189" y="69"/>
                  </a:lnTo>
                  <a:lnTo>
                    <a:pt x="119" y="189"/>
                  </a:lnTo>
                  <a:lnTo>
                    <a:pt x="0" y="1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7" name="Freeform 166"/>
            <p:cNvSpPr>
              <a:spLocks/>
            </p:cNvSpPr>
            <p:nvPr/>
          </p:nvSpPr>
          <p:spPr bwMode="auto">
            <a:xfrm>
              <a:off x="951" y="1380"/>
              <a:ext cx="35" cy="35"/>
            </a:xfrm>
            <a:custGeom>
              <a:avLst/>
              <a:gdLst>
                <a:gd name="T0" fmla="*/ 0 w 194"/>
                <a:gd name="T1" fmla="*/ 0 h 190"/>
                <a:gd name="T2" fmla="*/ 0 w 194"/>
                <a:gd name="T3" fmla="*/ 0 h 190"/>
                <a:gd name="T4" fmla="*/ 0 w 194"/>
                <a:gd name="T5" fmla="*/ 0 h 190"/>
                <a:gd name="T6" fmla="*/ 0 w 194"/>
                <a:gd name="T7" fmla="*/ 0 h 190"/>
                <a:gd name="T8" fmla="*/ 0 w 1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190">
                  <a:moveTo>
                    <a:pt x="192" y="109"/>
                  </a:moveTo>
                  <a:lnTo>
                    <a:pt x="110" y="0"/>
                  </a:lnTo>
                  <a:lnTo>
                    <a:pt x="0" y="80"/>
                  </a:lnTo>
                  <a:lnTo>
                    <a:pt x="82" y="190"/>
                  </a:lnTo>
                  <a:lnTo>
                    <a:pt x="194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8" name="Freeform 167"/>
            <p:cNvSpPr>
              <a:spLocks/>
            </p:cNvSpPr>
            <p:nvPr/>
          </p:nvSpPr>
          <p:spPr bwMode="auto">
            <a:xfrm>
              <a:off x="939" y="1336"/>
              <a:ext cx="26" cy="26"/>
            </a:xfrm>
            <a:custGeom>
              <a:avLst/>
              <a:gdLst>
                <a:gd name="T0" fmla="*/ 0 w 141"/>
                <a:gd name="T1" fmla="*/ 0 h 140"/>
                <a:gd name="T2" fmla="*/ 0 w 141"/>
                <a:gd name="T3" fmla="*/ 0 h 140"/>
                <a:gd name="T4" fmla="*/ 0 w 141"/>
                <a:gd name="T5" fmla="*/ 0 h 140"/>
                <a:gd name="T6" fmla="*/ 0 w 141"/>
                <a:gd name="T7" fmla="*/ 0 h 140"/>
                <a:gd name="T8" fmla="*/ 0 w 141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" h="140">
                  <a:moveTo>
                    <a:pt x="141" y="0"/>
                  </a:moveTo>
                  <a:lnTo>
                    <a:pt x="141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141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89" name="Freeform 168"/>
            <p:cNvSpPr>
              <a:spLocks/>
            </p:cNvSpPr>
            <p:nvPr/>
          </p:nvSpPr>
          <p:spPr bwMode="auto">
            <a:xfrm>
              <a:off x="951" y="1286"/>
              <a:ext cx="35" cy="35"/>
            </a:xfrm>
            <a:custGeom>
              <a:avLst/>
              <a:gdLst>
                <a:gd name="T0" fmla="*/ 0 w 194"/>
                <a:gd name="T1" fmla="*/ 0 h 190"/>
                <a:gd name="T2" fmla="*/ 0 w 194"/>
                <a:gd name="T3" fmla="*/ 0 h 190"/>
                <a:gd name="T4" fmla="*/ 0 w 194"/>
                <a:gd name="T5" fmla="*/ 0 h 190"/>
                <a:gd name="T6" fmla="*/ 0 w 194"/>
                <a:gd name="T7" fmla="*/ 0 h 190"/>
                <a:gd name="T8" fmla="*/ 0 w 194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190">
                  <a:moveTo>
                    <a:pt x="192" y="80"/>
                  </a:moveTo>
                  <a:lnTo>
                    <a:pt x="110" y="190"/>
                  </a:lnTo>
                  <a:lnTo>
                    <a:pt x="0" y="110"/>
                  </a:lnTo>
                  <a:lnTo>
                    <a:pt x="82" y="0"/>
                  </a:lnTo>
                  <a:lnTo>
                    <a:pt x="194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0" name="Freeform 169"/>
            <p:cNvSpPr>
              <a:spLocks/>
            </p:cNvSpPr>
            <p:nvPr/>
          </p:nvSpPr>
          <p:spPr bwMode="auto">
            <a:xfrm>
              <a:off x="2455" y="1258"/>
              <a:ext cx="34" cy="34"/>
            </a:xfrm>
            <a:custGeom>
              <a:avLst/>
              <a:gdLst>
                <a:gd name="T0" fmla="*/ 0 w 183"/>
                <a:gd name="T1" fmla="*/ 0 h 185"/>
                <a:gd name="T2" fmla="*/ 0 w 183"/>
                <a:gd name="T3" fmla="*/ 0 h 185"/>
                <a:gd name="T4" fmla="*/ 0 w 183"/>
                <a:gd name="T5" fmla="*/ 0 h 185"/>
                <a:gd name="T6" fmla="*/ 0 w 183"/>
                <a:gd name="T7" fmla="*/ 0 h 185"/>
                <a:gd name="T8" fmla="*/ 0 w 183"/>
                <a:gd name="T9" fmla="*/ 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3" h="185">
                  <a:moveTo>
                    <a:pt x="0" y="126"/>
                  </a:moveTo>
                  <a:lnTo>
                    <a:pt x="124" y="185"/>
                  </a:lnTo>
                  <a:lnTo>
                    <a:pt x="183" y="59"/>
                  </a:lnTo>
                  <a:lnTo>
                    <a:pt x="59" y="0"/>
                  </a:lnTo>
                  <a:lnTo>
                    <a:pt x="0" y="12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1" name="Line 188"/>
            <p:cNvSpPr>
              <a:spLocks noChangeShapeType="1"/>
            </p:cNvSpPr>
            <p:nvPr/>
          </p:nvSpPr>
          <p:spPr bwMode="auto">
            <a:xfrm>
              <a:off x="3556" y="1191"/>
              <a:ext cx="82" cy="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2" name="Line 189"/>
            <p:cNvSpPr>
              <a:spLocks noChangeShapeType="1"/>
            </p:cNvSpPr>
            <p:nvPr/>
          </p:nvSpPr>
          <p:spPr bwMode="auto">
            <a:xfrm>
              <a:off x="1329" y="1194"/>
              <a:ext cx="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3" name="Line 190"/>
            <p:cNvSpPr>
              <a:spLocks noChangeShapeType="1"/>
            </p:cNvSpPr>
            <p:nvPr/>
          </p:nvSpPr>
          <p:spPr bwMode="auto">
            <a:xfrm>
              <a:off x="1329" y="1222"/>
              <a:ext cx="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4" name="Line 191"/>
            <p:cNvSpPr>
              <a:spLocks noChangeShapeType="1"/>
            </p:cNvSpPr>
            <p:nvPr/>
          </p:nvSpPr>
          <p:spPr bwMode="auto">
            <a:xfrm>
              <a:off x="1377" y="1194"/>
              <a:ext cx="8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5" name="Line 192"/>
            <p:cNvSpPr>
              <a:spLocks noChangeShapeType="1"/>
            </p:cNvSpPr>
            <p:nvPr/>
          </p:nvSpPr>
          <p:spPr bwMode="auto">
            <a:xfrm>
              <a:off x="1369" y="1222"/>
              <a:ext cx="87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6" name="Line 193"/>
            <p:cNvSpPr>
              <a:spLocks noChangeShapeType="1"/>
            </p:cNvSpPr>
            <p:nvPr/>
          </p:nvSpPr>
          <p:spPr bwMode="auto">
            <a:xfrm flipH="1">
              <a:off x="1203" y="1383"/>
              <a:ext cx="8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7" name="Line 194"/>
            <p:cNvSpPr>
              <a:spLocks noChangeShapeType="1"/>
            </p:cNvSpPr>
            <p:nvPr/>
          </p:nvSpPr>
          <p:spPr bwMode="auto">
            <a:xfrm flipV="1">
              <a:off x="1282" y="1494"/>
              <a:ext cx="9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8" name="Line 195"/>
            <p:cNvSpPr>
              <a:spLocks noChangeShapeType="1"/>
            </p:cNvSpPr>
            <p:nvPr/>
          </p:nvSpPr>
          <p:spPr bwMode="auto">
            <a:xfrm>
              <a:off x="1271" y="1383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99" name="Line 196"/>
            <p:cNvSpPr>
              <a:spLocks noChangeShapeType="1"/>
            </p:cNvSpPr>
            <p:nvPr/>
          </p:nvSpPr>
          <p:spPr bwMode="auto">
            <a:xfrm>
              <a:off x="3391" y="112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0" name="Freeform 197"/>
            <p:cNvSpPr>
              <a:spLocks/>
            </p:cNvSpPr>
            <p:nvPr/>
          </p:nvSpPr>
          <p:spPr bwMode="auto">
            <a:xfrm>
              <a:off x="3374" y="1118"/>
              <a:ext cx="17" cy="11"/>
            </a:xfrm>
            <a:custGeom>
              <a:avLst/>
              <a:gdLst>
                <a:gd name="T0" fmla="*/ 0 w 97"/>
                <a:gd name="T1" fmla="*/ 0 h 56"/>
                <a:gd name="T2" fmla="*/ 0 w 97"/>
                <a:gd name="T3" fmla="*/ 0 h 56"/>
                <a:gd name="T4" fmla="*/ 0 w 97"/>
                <a:gd name="T5" fmla="*/ 0 h 56"/>
                <a:gd name="T6" fmla="*/ 0 w 97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56">
                  <a:moveTo>
                    <a:pt x="97" y="56"/>
                  </a:moveTo>
                  <a:lnTo>
                    <a:pt x="97" y="0"/>
                  </a:lnTo>
                  <a:lnTo>
                    <a:pt x="0" y="56"/>
                  </a:lnTo>
                  <a:lnTo>
                    <a:pt x="97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1" name="Freeform 198"/>
            <p:cNvSpPr>
              <a:spLocks/>
            </p:cNvSpPr>
            <p:nvPr/>
          </p:nvSpPr>
          <p:spPr bwMode="auto">
            <a:xfrm>
              <a:off x="3374" y="1118"/>
              <a:ext cx="17" cy="11"/>
            </a:xfrm>
            <a:custGeom>
              <a:avLst/>
              <a:gdLst>
                <a:gd name="T0" fmla="*/ 0 w 97"/>
                <a:gd name="T1" fmla="*/ 0 h 56"/>
                <a:gd name="T2" fmla="*/ 0 w 97"/>
                <a:gd name="T3" fmla="*/ 0 h 56"/>
                <a:gd name="T4" fmla="*/ 0 w 97"/>
                <a:gd name="T5" fmla="*/ 0 h 56"/>
                <a:gd name="T6" fmla="*/ 0 w 97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56">
                  <a:moveTo>
                    <a:pt x="97" y="0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2" name="Rectangle 199"/>
            <p:cNvSpPr>
              <a:spLocks noChangeArrowheads="1"/>
            </p:cNvSpPr>
            <p:nvPr/>
          </p:nvSpPr>
          <p:spPr bwMode="auto">
            <a:xfrm>
              <a:off x="3374" y="1118"/>
              <a:ext cx="17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803" name="Freeform 200"/>
            <p:cNvSpPr>
              <a:spLocks/>
            </p:cNvSpPr>
            <p:nvPr/>
          </p:nvSpPr>
          <p:spPr bwMode="auto">
            <a:xfrm>
              <a:off x="3108" y="1118"/>
              <a:ext cx="18" cy="11"/>
            </a:xfrm>
            <a:custGeom>
              <a:avLst/>
              <a:gdLst>
                <a:gd name="T0" fmla="*/ 0 w 100"/>
                <a:gd name="T1" fmla="*/ 0 h 56"/>
                <a:gd name="T2" fmla="*/ 0 w 100"/>
                <a:gd name="T3" fmla="*/ 0 h 56"/>
                <a:gd name="T4" fmla="*/ 0 w 100"/>
                <a:gd name="T5" fmla="*/ 0 h 56"/>
                <a:gd name="T6" fmla="*/ 0 w 100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" h="56">
                  <a:moveTo>
                    <a:pt x="100" y="56"/>
                  </a:moveTo>
                  <a:lnTo>
                    <a:pt x="100" y="0"/>
                  </a:lnTo>
                  <a:lnTo>
                    <a:pt x="0" y="56"/>
                  </a:lnTo>
                  <a:lnTo>
                    <a:pt x="10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4" name="Freeform 201"/>
            <p:cNvSpPr>
              <a:spLocks/>
            </p:cNvSpPr>
            <p:nvPr/>
          </p:nvSpPr>
          <p:spPr bwMode="auto">
            <a:xfrm>
              <a:off x="3108" y="1118"/>
              <a:ext cx="18" cy="11"/>
            </a:xfrm>
            <a:custGeom>
              <a:avLst/>
              <a:gdLst>
                <a:gd name="T0" fmla="*/ 0 w 100"/>
                <a:gd name="T1" fmla="*/ 0 h 56"/>
                <a:gd name="T2" fmla="*/ 0 w 100"/>
                <a:gd name="T3" fmla="*/ 0 h 56"/>
                <a:gd name="T4" fmla="*/ 0 w 100"/>
                <a:gd name="T5" fmla="*/ 0 h 56"/>
                <a:gd name="T6" fmla="*/ 0 w 100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" h="56">
                  <a:moveTo>
                    <a:pt x="100" y="0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5" name="Rectangle 202"/>
            <p:cNvSpPr>
              <a:spLocks noChangeArrowheads="1"/>
            </p:cNvSpPr>
            <p:nvPr/>
          </p:nvSpPr>
          <p:spPr bwMode="auto">
            <a:xfrm>
              <a:off x="3108" y="1118"/>
              <a:ext cx="18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806" name="Line 204"/>
            <p:cNvSpPr>
              <a:spLocks noChangeShapeType="1"/>
            </p:cNvSpPr>
            <p:nvPr/>
          </p:nvSpPr>
          <p:spPr bwMode="auto">
            <a:xfrm flipH="1">
              <a:off x="3458" y="1141"/>
              <a:ext cx="35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7" name="Freeform 205"/>
            <p:cNvSpPr>
              <a:spLocks/>
            </p:cNvSpPr>
            <p:nvPr/>
          </p:nvSpPr>
          <p:spPr bwMode="auto">
            <a:xfrm>
              <a:off x="2514" y="1291"/>
              <a:ext cx="44" cy="39"/>
            </a:xfrm>
            <a:custGeom>
              <a:avLst/>
              <a:gdLst>
                <a:gd name="T0" fmla="*/ 0 w 237"/>
                <a:gd name="T1" fmla="*/ 0 h 209"/>
                <a:gd name="T2" fmla="*/ 0 w 237"/>
                <a:gd name="T3" fmla="*/ 0 h 209"/>
                <a:gd name="T4" fmla="*/ 0 w 237"/>
                <a:gd name="T5" fmla="*/ 0 h 209"/>
                <a:gd name="T6" fmla="*/ 0 w 237"/>
                <a:gd name="T7" fmla="*/ 0 h 209"/>
                <a:gd name="T8" fmla="*/ 0 w 237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" h="209">
                  <a:moveTo>
                    <a:pt x="58" y="0"/>
                  </a:moveTo>
                  <a:lnTo>
                    <a:pt x="0" y="126"/>
                  </a:lnTo>
                  <a:lnTo>
                    <a:pt x="179" y="209"/>
                  </a:lnTo>
                  <a:lnTo>
                    <a:pt x="237" y="84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8" name="Freeform 206"/>
            <p:cNvSpPr>
              <a:spLocks/>
            </p:cNvSpPr>
            <p:nvPr/>
          </p:nvSpPr>
          <p:spPr bwMode="auto">
            <a:xfrm>
              <a:off x="1118" y="1187"/>
              <a:ext cx="23" cy="28"/>
            </a:xfrm>
            <a:custGeom>
              <a:avLst/>
              <a:gdLst>
                <a:gd name="T0" fmla="*/ 0 w 127"/>
                <a:gd name="T1" fmla="*/ 0 h 155"/>
                <a:gd name="T2" fmla="*/ 0 w 127"/>
                <a:gd name="T3" fmla="*/ 0 h 155"/>
                <a:gd name="T4" fmla="*/ 0 w 127"/>
                <a:gd name="T5" fmla="*/ 0 h 155"/>
                <a:gd name="T6" fmla="*/ 0 w 127"/>
                <a:gd name="T7" fmla="*/ 0 h 155"/>
                <a:gd name="T8" fmla="*/ 0 w 127"/>
                <a:gd name="T9" fmla="*/ 0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" h="155">
                  <a:moveTo>
                    <a:pt x="25" y="155"/>
                  </a:moveTo>
                  <a:lnTo>
                    <a:pt x="127" y="136"/>
                  </a:lnTo>
                  <a:lnTo>
                    <a:pt x="102" y="0"/>
                  </a:lnTo>
                  <a:lnTo>
                    <a:pt x="0" y="19"/>
                  </a:lnTo>
                  <a:lnTo>
                    <a:pt x="25" y="15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09" name="Freeform 207"/>
            <p:cNvSpPr>
              <a:spLocks/>
            </p:cNvSpPr>
            <p:nvPr/>
          </p:nvSpPr>
          <p:spPr bwMode="auto">
            <a:xfrm>
              <a:off x="1150" y="1185"/>
              <a:ext cx="19" cy="25"/>
            </a:xfrm>
            <a:custGeom>
              <a:avLst/>
              <a:gdLst>
                <a:gd name="T0" fmla="*/ 0 w 104"/>
                <a:gd name="T1" fmla="*/ 0 h 139"/>
                <a:gd name="T2" fmla="*/ 0 w 104"/>
                <a:gd name="T3" fmla="*/ 0 h 139"/>
                <a:gd name="T4" fmla="*/ 0 w 104"/>
                <a:gd name="T5" fmla="*/ 0 h 139"/>
                <a:gd name="T6" fmla="*/ 0 w 104"/>
                <a:gd name="T7" fmla="*/ 0 h 139"/>
                <a:gd name="T8" fmla="*/ 0 w 104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" h="139">
                  <a:moveTo>
                    <a:pt x="1" y="139"/>
                  </a:moveTo>
                  <a:lnTo>
                    <a:pt x="104" y="138"/>
                  </a:lnTo>
                  <a:lnTo>
                    <a:pt x="103" y="0"/>
                  </a:lnTo>
                  <a:lnTo>
                    <a:pt x="0" y="1"/>
                  </a:lnTo>
                  <a:lnTo>
                    <a:pt x="1" y="13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0" name="Freeform 208"/>
            <p:cNvSpPr>
              <a:spLocks/>
            </p:cNvSpPr>
            <p:nvPr/>
          </p:nvSpPr>
          <p:spPr bwMode="auto">
            <a:xfrm>
              <a:off x="1178" y="1187"/>
              <a:ext cx="23" cy="28"/>
            </a:xfrm>
            <a:custGeom>
              <a:avLst/>
              <a:gdLst>
                <a:gd name="T0" fmla="*/ 0 w 127"/>
                <a:gd name="T1" fmla="*/ 0 h 155"/>
                <a:gd name="T2" fmla="*/ 0 w 127"/>
                <a:gd name="T3" fmla="*/ 0 h 155"/>
                <a:gd name="T4" fmla="*/ 0 w 127"/>
                <a:gd name="T5" fmla="*/ 0 h 155"/>
                <a:gd name="T6" fmla="*/ 0 w 127"/>
                <a:gd name="T7" fmla="*/ 0 h 155"/>
                <a:gd name="T8" fmla="*/ 0 w 127"/>
                <a:gd name="T9" fmla="*/ 0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" h="155">
                  <a:moveTo>
                    <a:pt x="102" y="155"/>
                  </a:moveTo>
                  <a:lnTo>
                    <a:pt x="0" y="136"/>
                  </a:lnTo>
                  <a:lnTo>
                    <a:pt x="25" y="0"/>
                  </a:lnTo>
                  <a:lnTo>
                    <a:pt x="127" y="19"/>
                  </a:lnTo>
                  <a:lnTo>
                    <a:pt x="102" y="15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1" name="Freeform 209"/>
            <p:cNvSpPr>
              <a:spLocks/>
            </p:cNvSpPr>
            <p:nvPr/>
          </p:nvSpPr>
          <p:spPr bwMode="auto">
            <a:xfrm>
              <a:off x="2178" y="1035"/>
              <a:ext cx="57" cy="18"/>
            </a:xfrm>
            <a:custGeom>
              <a:avLst/>
              <a:gdLst>
                <a:gd name="T0" fmla="*/ 0 w 317"/>
                <a:gd name="T1" fmla="*/ 0 h 93"/>
                <a:gd name="T2" fmla="*/ 0 w 317"/>
                <a:gd name="T3" fmla="*/ 0 h 93"/>
                <a:gd name="T4" fmla="*/ 0 w 317"/>
                <a:gd name="T5" fmla="*/ 0 h 93"/>
                <a:gd name="T6" fmla="*/ 0 w 317"/>
                <a:gd name="T7" fmla="*/ 0 h 93"/>
                <a:gd name="T8" fmla="*/ 0 w 317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93">
                  <a:moveTo>
                    <a:pt x="0" y="1"/>
                  </a:moveTo>
                  <a:lnTo>
                    <a:pt x="0" y="93"/>
                  </a:lnTo>
                  <a:lnTo>
                    <a:pt x="317" y="93"/>
                  </a:lnTo>
                  <a:lnTo>
                    <a:pt x="31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2" name="Rectangle 210"/>
            <p:cNvSpPr>
              <a:spLocks noChangeArrowheads="1"/>
            </p:cNvSpPr>
            <p:nvPr/>
          </p:nvSpPr>
          <p:spPr bwMode="auto">
            <a:xfrm>
              <a:off x="1821" y="1038"/>
              <a:ext cx="22" cy="1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813" name="Freeform 217"/>
            <p:cNvSpPr>
              <a:spLocks/>
            </p:cNvSpPr>
            <p:nvPr/>
          </p:nvSpPr>
          <p:spPr bwMode="auto">
            <a:xfrm>
              <a:off x="3630" y="1283"/>
              <a:ext cx="29" cy="29"/>
            </a:xfrm>
            <a:custGeom>
              <a:avLst/>
              <a:gdLst>
                <a:gd name="T0" fmla="*/ 0 w 162"/>
                <a:gd name="T1" fmla="*/ 0 h 161"/>
                <a:gd name="T2" fmla="*/ 0 w 162"/>
                <a:gd name="T3" fmla="*/ 0 h 161"/>
                <a:gd name="T4" fmla="*/ 0 w 162"/>
                <a:gd name="T5" fmla="*/ 0 h 161"/>
                <a:gd name="T6" fmla="*/ 0 w 162"/>
                <a:gd name="T7" fmla="*/ 0 h 161"/>
                <a:gd name="T8" fmla="*/ 0 w 162"/>
                <a:gd name="T9" fmla="*/ 0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2" h="161">
                  <a:moveTo>
                    <a:pt x="7" y="70"/>
                  </a:moveTo>
                  <a:lnTo>
                    <a:pt x="90" y="0"/>
                  </a:lnTo>
                  <a:lnTo>
                    <a:pt x="162" y="85"/>
                  </a:lnTo>
                  <a:lnTo>
                    <a:pt x="72" y="161"/>
                  </a:lnTo>
                  <a:lnTo>
                    <a:pt x="0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4" name="Freeform 218"/>
            <p:cNvSpPr>
              <a:spLocks/>
            </p:cNvSpPr>
            <p:nvPr/>
          </p:nvSpPr>
          <p:spPr bwMode="auto">
            <a:xfrm>
              <a:off x="3648" y="1305"/>
              <a:ext cx="30" cy="29"/>
            </a:xfrm>
            <a:custGeom>
              <a:avLst/>
              <a:gdLst>
                <a:gd name="T0" fmla="*/ 0 w 162"/>
                <a:gd name="T1" fmla="*/ 0 h 161"/>
                <a:gd name="T2" fmla="*/ 0 w 162"/>
                <a:gd name="T3" fmla="*/ 0 h 161"/>
                <a:gd name="T4" fmla="*/ 0 w 162"/>
                <a:gd name="T5" fmla="*/ 0 h 161"/>
                <a:gd name="T6" fmla="*/ 0 w 162"/>
                <a:gd name="T7" fmla="*/ 0 h 161"/>
                <a:gd name="T8" fmla="*/ 0 w 162"/>
                <a:gd name="T9" fmla="*/ 0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2" h="161">
                  <a:moveTo>
                    <a:pt x="7" y="70"/>
                  </a:moveTo>
                  <a:lnTo>
                    <a:pt x="90" y="0"/>
                  </a:lnTo>
                  <a:lnTo>
                    <a:pt x="162" y="85"/>
                  </a:lnTo>
                  <a:lnTo>
                    <a:pt x="72" y="161"/>
                  </a:lnTo>
                  <a:lnTo>
                    <a:pt x="0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5" name="Line 227"/>
            <p:cNvSpPr>
              <a:spLocks noChangeShapeType="1"/>
            </p:cNvSpPr>
            <p:nvPr/>
          </p:nvSpPr>
          <p:spPr bwMode="auto">
            <a:xfrm>
              <a:off x="3116" y="11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6" name="Line 228"/>
            <p:cNvSpPr>
              <a:spLocks noChangeShapeType="1"/>
            </p:cNvSpPr>
            <p:nvPr/>
          </p:nvSpPr>
          <p:spPr bwMode="auto">
            <a:xfrm>
              <a:off x="3381" y="11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7" name="Freeform 231"/>
            <p:cNvSpPr>
              <a:spLocks/>
            </p:cNvSpPr>
            <p:nvPr/>
          </p:nvSpPr>
          <p:spPr bwMode="auto">
            <a:xfrm>
              <a:off x="1375" y="1489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2" y="67"/>
                  </a:moveTo>
                  <a:lnTo>
                    <a:pt x="75" y="67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8" name="Freeform 232"/>
            <p:cNvSpPr>
              <a:spLocks/>
            </p:cNvSpPr>
            <p:nvPr/>
          </p:nvSpPr>
          <p:spPr bwMode="auto">
            <a:xfrm>
              <a:off x="1375" y="1376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2" y="68"/>
                  </a:moveTo>
                  <a:lnTo>
                    <a:pt x="75" y="6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19" name="Freeform 233"/>
            <p:cNvSpPr>
              <a:spLocks/>
            </p:cNvSpPr>
            <p:nvPr/>
          </p:nvSpPr>
          <p:spPr bwMode="auto">
            <a:xfrm>
              <a:off x="1189" y="1376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1" y="68"/>
                  </a:moveTo>
                  <a:lnTo>
                    <a:pt x="75" y="6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0" name="Freeform 234"/>
            <p:cNvSpPr>
              <a:spLocks/>
            </p:cNvSpPr>
            <p:nvPr/>
          </p:nvSpPr>
          <p:spPr bwMode="auto">
            <a:xfrm>
              <a:off x="1075" y="1228"/>
              <a:ext cx="17" cy="19"/>
            </a:xfrm>
            <a:custGeom>
              <a:avLst/>
              <a:gdLst>
                <a:gd name="T0" fmla="*/ 0 w 97"/>
                <a:gd name="T1" fmla="*/ 0 h 99"/>
                <a:gd name="T2" fmla="*/ 0 w 97"/>
                <a:gd name="T3" fmla="*/ 0 h 99"/>
                <a:gd name="T4" fmla="*/ 0 w 97"/>
                <a:gd name="T5" fmla="*/ 0 h 99"/>
                <a:gd name="T6" fmla="*/ 0 w 97"/>
                <a:gd name="T7" fmla="*/ 0 h 99"/>
                <a:gd name="T8" fmla="*/ 0 w 97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" h="99">
                  <a:moveTo>
                    <a:pt x="37" y="2"/>
                  </a:moveTo>
                  <a:lnTo>
                    <a:pt x="0" y="66"/>
                  </a:lnTo>
                  <a:lnTo>
                    <a:pt x="59" y="99"/>
                  </a:lnTo>
                  <a:lnTo>
                    <a:pt x="97" y="34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1" name="Freeform 235"/>
            <p:cNvSpPr>
              <a:spLocks/>
            </p:cNvSpPr>
            <p:nvPr/>
          </p:nvSpPr>
          <p:spPr bwMode="auto">
            <a:xfrm>
              <a:off x="1075" y="1342"/>
              <a:ext cx="17" cy="19"/>
            </a:xfrm>
            <a:custGeom>
              <a:avLst/>
              <a:gdLst>
                <a:gd name="T0" fmla="*/ 0 w 99"/>
                <a:gd name="T1" fmla="*/ 0 h 99"/>
                <a:gd name="T2" fmla="*/ 0 w 99"/>
                <a:gd name="T3" fmla="*/ 0 h 99"/>
                <a:gd name="T4" fmla="*/ 0 w 99"/>
                <a:gd name="T5" fmla="*/ 0 h 99"/>
                <a:gd name="T6" fmla="*/ 0 w 99"/>
                <a:gd name="T7" fmla="*/ 0 h 99"/>
                <a:gd name="T8" fmla="*/ 0 w 99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" h="99">
                  <a:moveTo>
                    <a:pt x="63" y="3"/>
                  </a:moveTo>
                  <a:lnTo>
                    <a:pt x="0" y="40"/>
                  </a:lnTo>
                  <a:lnTo>
                    <a:pt x="33" y="99"/>
                  </a:lnTo>
                  <a:lnTo>
                    <a:pt x="99" y="61"/>
                  </a:lnTo>
                  <a:lnTo>
                    <a:pt x="6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2" name="Freeform 236"/>
            <p:cNvSpPr>
              <a:spLocks/>
            </p:cNvSpPr>
            <p:nvPr/>
          </p:nvSpPr>
          <p:spPr bwMode="auto">
            <a:xfrm>
              <a:off x="2023" y="1376"/>
              <a:ext cx="15" cy="13"/>
            </a:xfrm>
            <a:custGeom>
              <a:avLst/>
              <a:gdLst>
                <a:gd name="T0" fmla="*/ 0 w 76"/>
                <a:gd name="T1" fmla="*/ 0 h 70"/>
                <a:gd name="T2" fmla="*/ 0 w 76"/>
                <a:gd name="T3" fmla="*/ 0 h 70"/>
                <a:gd name="T4" fmla="*/ 0 w 76"/>
                <a:gd name="T5" fmla="*/ 0 h 70"/>
                <a:gd name="T6" fmla="*/ 0 w 76"/>
                <a:gd name="T7" fmla="*/ 0 h 70"/>
                <a:gd name="T8" fmla="*/ 0 w 76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70">
                  <a:moveTo>
                    <a:pt x="74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3" name="Freeform 237"/>
            <p:cNvSpPr>
              <a:spLocks/>
            </p:cNvSpPr>
            <p:nvPr/>
          </p:nvSpPr>
          <p:spPr bwMode="auto">
            <a:xfrm>
              <a:off x="2023" y="1489"/>
              <a:ext cx="15" cy="13"/>
            </a:xfrm>
            <a:custGeom>
              <a:avLst/>
              <a:gdLst>
                <a:gd name="T0" fmla="*/ 0 w 76"/>
                <a:gd name="T1" fmla="*/ 0 h 70"/>
                <a:gd name="T2" fmla="*/ 0 w 76"/>
                <a:gd name="T3" fmla="*/ 0 h 70"/>
                <a:gd name="T4" fmla="*/ 0 w 76"/>
                <a:gd name="T5" fmla="*/ 0 h 70"/>
                <a:gd name="T6" fmla="*/ 0 w 76"/>
                <a:gd name="T7" fmla="*/ 0 h 70"/>
                <a:gd name="T8" fmla="*/ 0 w 76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70">
                  <a:moveTo>
                    <a:pt x="74" y="6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4" name="Freeform 238"/>
            <p:cNvSpPr>
              <a:spLocks/>
            </p:cNvSpPr>
            <p:nvPr/>
          </p:nvSpPr>
          <p:spPr bwMode="auto">
            <a:xfrm>
              <a:off x="1517" y="1376"/>
              <a:ext cx="14" cy="13"/>
            </a:xfrm>
            <a:custGeom>
              <a:avLst/>
              <a:gdLst>
                <a:gd name="T0" fmla="*/ 0 w 76"/>
                <a:gd name="T1" fmla="*/ 0 h 70"/>
                <a:gd name="T2" fmla="*/ 0 w 76"/>
                <a:gd name="T3" fmla="*/ 0 h 70"/>
                <a:gd name="T4" fmla="*/ 0 w 76"/>
                <a:gd name="T5" fmla="*/ 0 h 70"/>
                <a:gd name="T6" fmla="*/ 0 w 76"/>
                <a:gd name="T7" fmla="*/ 0 h 70"/>
                <a:gd name="T8" fmla="*/ 0 w 76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70">
                  <a:moveTo>
                    <a:pt x="2" y="68"/>
                  </a:moveTo>
                  <a:lnTo>
                    <a:pt x="76" y="68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5" name="Freeform 239"/>
            <p:cNvSpPr>
              <a:spLocks/>
            </p:cNvSpPr>
            <p:nvPr/>
          </p:nvSpPr>
          <p:spPr bwMode="auto">
            <a:xfrm>
              <a:off x="1699" y="1376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2" y="68"/>
                  </a:moveTo>
                  <a:lnTo>
                    <a:pt x="75" y="6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6" name="Freeform 240"/>
            <p:cNvSpPr>
              <a:spLocks/>
            </p:cNvSpPr>
            <p:nvPr/>
          </p:nvSpPr>
          <p:spPr bwMode="auto">
            <a:xfrm>
              <a:off x="1699" y="1489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2" y="67"/>
                  </a:moveTo>
                  <a:lnTo>
                    <a:pt x="75" y="67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7" name="Freeform 241"/>
            <p:cNvSpPr>
              <a:spLocks/>
            </p:cNvSpPr>
            <p:nvPr/>
          </p:nvSpPr>
          <p:spPr bwMode="auto">
            <a:xfrm>
              <a:off x="998" y="1267"/>
              <a:ext cx="19" cy="18"/>
            </a:xfrm>
            <a:custGeom>
              <a:avLst/>
              <a:gdLst>
                <a:gd name="T0" fmla="*/ 0 w 102"/>
                <a:gd name="T1" fmla="*/ 0 h 101"/>
                <a:gd name="T2" fmla="*/ 0 w 102"/>
                <a:gd name="T3" fmla="*/ 0 h 101"/>
                <a:gd name="T4" fmla="*/ 0 w 102"/>
                <a:gd name="T5" fmla="*/ 0 h 101"/>
                <a:gd name="T6" fmla="*/ 0 w 102"/>
                <a:gd name="T7" fmla="*/ 0 h 101"/>
                <a:gd name="T8" fmla="*/ 0 w 10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01">
                  <a:moveTo>
                    <a:pt x="57" y="3"/>
                  </a:moveTo>
                  <a:lnTo>
                    <a:pt x="0" y="50"/>
                  </a:lnTo>
                  <a:lnTo>
                    <a:pt x="44" y="101"/>
                  </a:lnTo>
                  <a:lnTo>
                    <a:pt x="102" y="53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8" name="Freeform 242"/>
            <p:cNvSpPr>
              <a:spLocks/>
            </p:cNvSpPr>
            <p:nvPr/>
          </p:nvSpPr>
          <p:spPr bwMode="auto">
            <a:xfrm>
              <a:off x="1013" y="1254"/>
              <a:ext cx="19" cy="18"/>
            </a:xfrm>
            <a:custGeom>
              <a:avLst/>
              <a:gdLst>
                <a:gd name="T0" fmla="*/ 0 w 102"/>
                <a:gd name="T1" fmla="*/ 0 h 102"/>
                <a:gd name="T2" fmla="*/ 0 w 102"/>
                <a:gd name="T3" fmla="*/ 0 h 102"/>
                <a:gd name="T4" fmla="*/ 0 w 102"/>
                <a:gd name="T5" fmla="*/ 0 h 102"/>
                <a:gd name="T6" fmla="*/ 0 w 102"/>
                <a:gd name="T7" fmla="*/ 0 h 102"/>
                <a:gd name="T8" fmla="*/ 0 w 102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02">
                  <a:moveTo>
                    <a:pt x="57" y="3"/>
                  </a:moveTo>
                  <a:lnTo>
                    <a:pt x="0" y="50"/>
                  </a:lnTo>
                  <a:lnTo>
                    <a:pt x="43" y="102"/>
                  </a:lnTo>
                  <a:lnTo>
                    <a:pt x="102" y="54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29" name="Freeform 243"/>
            <p:cNvSpPr>
              <a:spLocks/>
            </p:cNvSpPr>
            <p:nvPr/>
          </p:nvSpPr>
          <p:spPr bwMode="auto">
            <a:xfrm>
              <a:off x="1024" y="1436"/>
              <a:ext cx="18" cy="18"/>
            </a:xfrm>
            <a:custGeom>
              <a:avLst/>
              <a:gdLst>
                <a:gd name="T0" fmla="*/ 0 w 100"/>
                <a:gd name="T1" fmla="*/ 0 h 101"/>
                <a:gd name="T2" fmla="*/ 0 w 100"/>
                <a:gd name="T3" fmla="*/ 0 h 101"/>
                <a:gd name="T4" fmla="*/ 0 w 100"/>
                <a:gd name="T5" fmla="*/ 0 h 101"/>
                <a:gd name="T6" fmla="*/ 0 w 100"/>
                <a:gd name="T7" fmla="*/ 0 h 101"/>
                <a:gd name="T8" fmla="*/ 0 w 100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01">
                  <a:moveTo>
                    <a:pt x="58" y="98"/>
                  </a:moveTo>
                  <a:lnTo>
                    <a:pt x="0" y="54"/>
                  </a:lnTo>
                  <a:lnTo>
                    <a:pt x="39" y="0"/>
                  </a:lnTo>
                  <a:lnTo>
                    <a:pt x="100" y="45"/>
                  </a:lnTo>
                  <a:lnTo>
                    <a:pt x="58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0" name="Freeform 244"/>
            <p:cNvSpPr>
              <a:spLocks/>
            </p:cNvSpPr>
            <p:nvPr/>
          </p:nvSpPr>
          <p:spPr bwMode="auto">
            <a:xfrm>
              <a:off x="1007" y="1424"/>
              <a:ext cx="19" cy="18"/>
            </a:xfrm>
            <a:custGeom>
              <a:avLst/>
              <a:gdLst>
                <a:gd name="T0" fmla="*/ 0 w 100"/>
                <a:gd name="T1" fmla="*/ 0 h 101"/>
                <a:gd name="T2" fmla="*/ 0 w 100"/>
                <a:gd name="T3" fmla="*/ 0 h 101"/>
                <a:gd name="T4" fmla="*/ 0 w 100"/>
                <a:gd name="T5" fmla="*/ 0 h 101"/>
                <a:gd name="T6" fmla="*/ 0 w 100"/>
                <a:gd name="T7" fmla="*/ 0 h 101"/>
                <a:gd name="T8" fmla="*/ 0 w 100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01">
                  <a:moveTo>
                    <a:pt x="59" y="99"/>
                  </a:moveTo>
                  <a:lnTo>
                    <a:pt x="0" y="55"/>
                  </a:lnTo>
                  <a:lnTo>
                    <a:pt x="40" y="0"/>
                  </a:lnTo>
                  <a:lnTo>
                    <a:pt x="100" y="45"/>
                  </a:lnTo>
                  <a:lnTo>
                    <a:pt x="60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1" name="Freeform 245"/>
            <p:cNvSpPr>
              <a:spLocks/>
            </p:cNvSpPr>
            <p:nvPr/>
          </p:nvSpPr>
          <p:spPr bwMode="auto">
            <a:xfrm>
              <a:off x="2355" y="1235"/>
              <a:ext cx="18" cy="18"/>
            </a:xfrm>
            <a:custGeom>
              <a:avLst/>
              <a:gdLst>
                <a:gd name="T0" fmla="*/ 0 w 101"/>
                <a:gd name="T1" fmla="*/ 0 h 101"/>
                <a:gd name="T2" fmla="*/ 0 w 101"/>
                <a:gd name="T3" fmla="*/ 0 h 101"/>
                <a:gd name="T4" fmla="*/ 0 w 101"/>
                <a:gd name="T5" fmla="*/ 0 h 101"/>
                <a:gd name="T6" fmla="*/ 0 w 101"/>
                <a:gd name="T7" fmla="*/ 0 h 101"/>
                <a:gd name="T8" fmla="*/ 0 w 10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101">
                  <a:moveTo>
                    <a:pt x="42" y="2"/>
                  </a:moveTo>
                  <a:lnTo>
                    <a:pt x="101" y="46"/>
                  </a:lnTo>
                  <a:lnTo>
                    <a:pt x="61" y="101"/>
                  </a:lnTo>
                  <a:lnTo>
                    <a:pt x="0" y="56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2" name="Freeform 246"/>
            <p:cNvSpPr>
              <a:spLocks/>
            </p:cNvSpPr>
            <p:nvPr/>
          </p:nvSpPr>
          <p:spPr bwMode="auto">
            <a:xfrm>
              <a:off x="2371" y="1246"/>
              <a:ext cx="19" cy="18"/>
            </a:xfrm>
            <a:custGeom>
              <a:avLst/>
              <a:gdLst>
                <a:gd name="T0" fmla="*/ 0 w 102"/>
                <a:gd name="T1" fmla="*/ 0 h 101"/>
                <a:gd name="T2" fmla="*/ 0 w 102"/>
                <a:gd name="T3" fmla="*/ 0 h 101"/>
                <a:gd name="T4" fmla="*/ 0 w 102"/>
                <a:gd name="T5" fmla="*/ 0 h 101"/>
                <a:gd name="T6" fmla="*/ 0 w 102"/>
                <a:gd name="T7" fmla="*/ 0 h 101"/>
                <a:gd name="T8" fmla="*/ 0 w 102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01">
                  <a:moveTo>
                    <a:pt x="42" y="2"/>
                  </a:moveTo>
                  <a:lnTo>
                    <a:pt x="102" y="46"/>
                  </a:lnTo>
                  <a:lnTo>
                    <a:pt x="61" y="101"/>
                  </a:lnTo>
                  <a:lnTo>
                    <a:pt x="0" y="56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3" name="Freeform 247"/>
            <p:cNvSpPr>
              <a:spLocks/>
            </p:cNvSpPr>
            <p:nvPr/>
          </p:nvSpPr>
          <p:spPr bwMode="auto">
            <a:xfrm>
              <a:off x="2410" y="1406"/>
              <a:ext cx="18" cy="19"/>
            </a:xfrm>
            <a:custGeom>
              <a:avLst/>
              <a:gdLst>
                <a:gd name="T0" fmla="*/ 0 w 101"/>
                <a:gd name="T1" fmla="*/ 0 h 101"/>
                <a:gd name="T2" fmla="*/ 0 w 101"/>
                <a:gd name="T3" fmla="*/ 0 h 101"/>
                <a:gd name="T4" fmla="*/ 0 w 101"/>
                <a:gd name="T5" fmla="*/ 0 h 101"/>
                <a:gd name="T6" fmla="*/ 0 w 101"/>
                <a:gd name="T7" fmla="*/ 0 h 101"/>
                <a:gd name="T8" fmla="*/ 0 w 10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101">
                  <a:moveTo>
                    <a:pt x="42" y="98"/>
                  </a:moveTo>
                  <a:lnTo>
                    <a:pt x="101" y="54"/>
                  </a:lnTo>
                  <a:lnTo>
                    <a:pt x="60" y="0"/>
                  </a:lnTo>
                  <a:lnTo>
                    <a:pt x="0" y="45"/>
                  </a:lnTo>
                  <a:lnTo>
                    <a:pt x="4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4" name="Freeform 248"/>
            <p:cNvSpPr>
              <a:spLocks/>
            </p:cNvSpPr>
            <p:nvPr/>
          </p:nvSpPr>
          <p:spPr bwMode="auto">
            <a:xfrm>
              <a:off x="2394" y="1418"/>
              <a:ext cx="19" cy="19"/>
            </a:xfrm>
            <a:custGeom>
              <a:avLst/>
              <a:gdLst>
                <a:gd name="T0" fmla="*/ 0 w 100"/>
                <a:gd name="T1" fmla="*/ 0 h 101"/>
                <a:gd name="T2" fmla="*/ 0 w 100"/>
                <a:gd name="T3" fmla="*/ 0 h 101"/>
                <a:gd name="T4" fmla="*/ 0 w 100"/>
                <a:gd name="T5" fmla="*/ 0 h 101"/>
                <a:gd name="T6" fmla="*/ 0 w 100"/>
                <a:gd name="T7" fmla="*/ 0 h 101"/>
                <a:gd name="T8" fmla="*/ 0 w 100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101">
                  <a:moveTo>
                    <a:pt x="41" y="98"/>
                  </a:moveTo>
                  <a:lnTo>
                    <a:pt x="100" y="54"/>
                  </a:lnTo>
                  <a:lnTo>
                    <a:pt x="61" y="0"/>
                  </a:lnTo>
                  <a:lnTo>
                    <a:pt x="0" y="45"/>
                  </a:lnTo>
                  <a:lnTo>
                    <a:pt x="41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5" name="Line 249"/>
            <p:cNvSpPr>
              <a:spLocks noChangeShapeType="1"/>
            </p:cNvSpPr>
            <p:nvPr/>
          </p:nvSpPr>
          <p:spPr bwMode="auto">
            <a:xfrm flipH="1">
              <a:off x="2235" y="104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6" name="Line 250"/>
            <p:cNvSpPr>
              <a:spLocks noChangeShapeType="1"/>
            </p:cNvSpPr>
            <p:nvPr/>
          </p:nvSpPr>
          <p:spPr bwMode="auto">
            <a:xfrm flipH="1">
              <a:off x="2029" y="1044"/>
              <a:ext cx="1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7" name="Line 251"/>
            <p:cNvSpPr>
              <a:spLocks noChangeShapeType="1"/>
            </p:cNvSpPr>
            <p:nvPr/>
          </p:nvSpPr>
          <p:spPr bwMode="auto">
            <a:xfrm flipH="1">
              <a:off x="1991" y="1045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8" name="Line 252"/>
            <p:cNvSpPr>
              <a:spLocks noChangeShapeType="1"/>
            </p:cNvSpPr>
            <p:nvPr/>
          </p:nvSpPr>
          <p:spPr bwMode="auto">
            <a:xfrm>
              <a:off x="1237" y="120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39" name="Line 253"/>
            <p:cNvSpPr>
              <a:spLocks noChangeShapeType="1"/>
            </p:cNvSpPr>
            <p:nvPr/>
          </p:nvSpPr>
          <p:spPr bwMode="auto">
            <a:xfrm flipH="1">
              <a:off x="2252" y="1207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0" name="Line 254"/>
            <p:cNvSpPr>
              <a:spLocks noChangeShapeType="1"/>
            </p:cNvSpPr>
            <p:nvPr/>
          </p:nvSpPr>
          <p:spPr bwMode="auto">
            <a:xfrm>
              <a:off x="1624" y="1304"/>
              <a:ext cx="11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1" name="Freeform 257"/>
            <p:cNvSpPr>
              <a:spLocks/>
            </p:cNvSpPr>
            <p:nvPr/>
          </p:nvSpPr>
          <p:spPr bwMode="auto">
            <a:xfrm>
              <a:off x="1118" y="1020"/>
              <a:ext cx="49" cy="48"/>
            </a:xfrm>
            <a:custGeom>
              <a:avLst/>
              <a:gdLst>
                <a:gd name="T0" fmla="*/ 0 w 266"/>
                <a:gd name="T1" fmla="*/ 0 h 266"/>
                <a:gd name="T2" fmla="*/ 0 w 266"/>
                <a:gd name="T3" fmla="*/ 0 h 266"/>
                <a:gd name="T4" fmla="*/ 0 w 266"/>
                <a:gd name="T5" fmla="*/ 0 h 266"/>
                <a:gd name="T6" fmla="*/ 0 w 266"/>
                <a:gd name="T7" fmla="*/ 0 h 266"/>
                <a:gd name="T8" fmla="*/ 0 w 266"/>
                <a:gd name="T9" fmla="*/ 0 h 266"/>
                <a:gd name="T10" fmla="*/ 0 w 266"/>
                <a:gd name="T11" fmla="*/ 0 h 266"/>
                <a:gd name="T12" fmla="*/ 0 w 266"/>
                <a:gd name="T13" fmla="*/ 0 h 266"/>
                <a:gd name="T14" fmla="*/ 0 w 266"/>
                <a:gd name="T15" fmla="*/ 0 h 266"/>
                <a:gd name="T16" fmla="*/ 0 w 266"/>
                <a:gd name="T17" fmla="*/ 0 h 266"/>
                <a:gd name="T18" fmla="*/ 0 w 266"/>
                <a:gd name="T19" fmla="*/ 0 h 266"/>
                <a:gd name="T20" fmla="*/ 0 w 266"/>
                <a:gd name="T21" fmla="*/ 0 h 266"/>
                <a:gd name="T22" fmla="*/ 0 w 266"/>
                <a:gd name="T23" fmla="*/ 0 h 266"/>
                <a:gd name="T24" fmla="*/ 0 w 266"/>
                <a:gd name="T25" fmla="*/ 0 h 266"/>
                <a:gd name="T26" fmla="*/ 0 w 266"/>
                <a:gd name="T27" fmla="*/ 0 h 266"/>
                <a:gd name="T28" fmla="*/ 0 w 266"/>
                <a:gd name="T29" fmla="*/ 0 h 266"/>
                <a:gd name="T30" fmla="*/ 0 w 266"/>
                <a:gd name="T31" fmla="*/ 0 h 266"/>
                <a:gd name="T32" fmla="*/ 0 w 266"/>
                <a:gd name="T33" fmla="*/ 0 h 266"/>
                <a:gd name="T34" fmla="*/ 0 w 266"/>
                <a:gd name="T35" fmla="*/ 0 h 266"/>
                <a:gd name="T36" fmla="*/ 0 w 266"/>
                <a:gd name="T37" fmla="*/ 0 h 266"/>
                <a:gd name="T38" fmla="*/ 0 w 266"/>
                <a:gd name="T39" fmla="*/ 0 h 266"/>
                <a:gd name="T40" fmla="*/ 0 w 266"/>
                <a:gd name="T41" fmla="*/ 0 h 266"/>
                <a:gd name="T42" fmla="*/ 0 w 266"/>
                <a:gd name="T43" fmla="*/ 0 h 266"/>
                <a:gd name="T44" fmla="*/ 0 w 266"/>
                <a:gd name="T45" fmla="*/ 0 h 266"/>
                <a:gd name="T46" fmla="*/ 0 w 266"/>
                <a:gd name="T47" fmla="*/ 0 h 266"/>
                <a:gd name="T48" fmla="*/ 0 w 266"/>
                <a:gd name="T49" fmla="*/ 0 h 266"/>
                <a:gd name="T50" fmla="*/ 0 w 266"/>
                <a:gd name="T51" fmla="*/ 0 h 266"/>
                <a:gd name="T52" fmla="*/ 0 w 266"/>
                <a:gd name="T53" fmla="*/ 0 h 266"/>
                <a:gd name="T54" fmla="*/ 0 w 266"/>
                <a:gd name="T55" fmla="*/ 0 h 266"/>
                <a:gd name="T56" fmla="*/ 0 w 266"/>
                <a:gd name="T57" fmla="*/ 0 h 266"/>
                <a:gd name="T58" fmla="*/ 0 w 266"/>
                <a:gd name="T59" fmla="*/ 0 h 266"/>
                <a:gd name="T60" fmla="*/ 0 w 266"/>
                <a:gd name="T61" fmla="*/ 0 h 266"/>
                <a:gd name="T62" fmla="*/ 0 w 266"/>
                <a:gd name="T63" fmla="*/ 0 h 266"/>
                <a:gd name="T64" fmla="*/ 0 w 266"/>
                <a:gd name="T65" fmla="*/ 0 h 266"/>
                <a:gd name="T66" fmla="*/ 0 w 266"/>
                <a:gd name="T67" fmla="*/ 0 h 266"/>
                <a:gd name="T68" fmla="*/ 0 w 266"/>
                <a:gd name="T69" fmla="*/ 0 h 266"/>
                <a:gd name="T70" fmla="*/ 0 w 266"/>
                <a:gd name="T71" fmla="*/ 0 h 266"/>
                <a:gd name="T72" fmla="*/ 0 w 266"/>
                <a:gd name="T73" fmla="*/ 0 h 266"/>
                <a:gd name="T74" fmla="*/ 0 w 266"/>
                <a:gd name="T75" fmla="*/ 0 h 266"/>
                <a:gd name="T76" fmla="*/ 0 w 266"/>
                <a:gd name="T77" fmla="*/ 0 h 266"/>
                <a:gd name="T78" fmla="*/ 0 w 266"/>
                <a:gd name="T79" fmla="*/ 0 h 266"/>
                <a:gd name="T80" fmla="*/ 0 w 266"/>
                <a:gd name="T81" fmla="*/ 0 h 266"/>
                <a:gd name="T82" fmla="*/ 0 w 266"/>
                <a:gd name="T83" fmla="*/ 0 h 266"/>
                <a:gd name="T84" fmla="*/ 0 w 266"/>
                <a:gd name="T85" fmla="*/ 0 h 266"/>
                <a:gd name="T86" fmla="*/ 0 w 266"/>
                <a:gd name="T87" fmla="*/ 0 h 2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lnTo>
                    <a:pt x="266" y="124"/>
                  </a:lnTo>
                  <a:lnTo>
                    <a:pt x="265" y="114"/>
                  </a:lnTo>
                  <a:lnTo>
                    <a:pt x="263" y="105"/>
                  </a:lnTo>
                  <a:lnTo>
                    <a:pt x="261" y="96"/>
                  </a:lnTo>
                  <a:lnTo>
                    <a:pt x="257" y="87"/>
                  </a:lnTo>
                  <a:lnTo>
                    <a:pt x="254" y="79"/>
                  </a:lnTo>
                  <a:lnTo>
                    <a:pt x="250" y="70"/>
                  </a:lnTo>
                  <a:lnTo>
                    <a:pt x="245" y="61"/>
                  </a:lnTo>
                  <a:lnTo>
                    <a:pt x="239" y="54"/>
                  </a:lnTo>
                  <a:lnTo>
                    <a:pt x="234" y="46"/>
                  </a:lnTo>
                  <a:lnTo>
                    <a:pt x="227" y="39"/>
                  </a:lnTo>
                  <a:lnTo>
                    <a:pt x="220" y="32"/>
                  </a:lnTo>
                  <a:lnTo>
                    <a:pt x="212" y="27"/>
                  </a:lnTo>
                  <a:lnTo>
                    <a:pt x="205" y="22"/>
                  </a:lnTo>
                  <a:lnTo>
                    <a:pt x="196" y="16"/>
                  </a:lnTo>
                  <a:lnTo>
                    <a:pt x="189" y="12"/>
                  </a:lnTo>
                  <a:lnTo>
                    <a:pt x="179" y="9"/>
                  </a:lnTo>
                  <a:lnTo>
                    <a:pt x="171" y="6"/>
                  </a:lnTo>
                  <a:lnTo>
                    <a:pt x="161" y="4"/>
                  </a:lnTo>
                  <a:lnTo>
                    <a:pt x="152" y="1"/>
                  </a:lnTo>
                  <a:lnTo>
                    <a:pt x="143" y="0"/>
                  </a:lnTo>
                  <a:lnTo>
                    <a:pt x="133" y="0"/>
                  </a:lnTo>
                  <a:lnTo>
                    <a:pt x="124" y="0"/>
                  </a:lnTo>
                  <a:lnTo>
                    <a:pt x="114" y="1"/>
                  </a:lnTo>
                  <a:lnTo>
                    <a:pt x="105" y="4"/>
                  </a:lnTo>
                  <a:lnTo>
                    <a:pt x="96" y="6"/>
                  </a:lnTo>
                  <a:lnTo>
                    <a:pt x="87" y="9"/>
                  </a:lnTo>
                  <a:lnTo>
                    <a:pt x="77" y="12"/>
                  </a:lnTo>
                  <a:lnTo>
                    <a:pt x="69" y="16"/>
                  </a:lnTo>
                  <a:lnTo>
                    <a:pt x="61" y="22"/>
                  </a:lnTo>
                  <a:lnTo>
                    <a:pt x="54" y="27"/>
                  </a:lnTo>
                  <a:lnTo>
                    <a:pt x="46" y="32"/>
                  </a:lnTo>
                  <a:lnTo>
                    <a:pt x="39" y="39"/>
                  </a:lnTo>
                  <a:lnTo>
                    <a:pt x="32" y="46"/>
                  </a:lnTo>
                  <a:lnTo>
                    <a:pt x="27" y="54"/>
                  </a:lnTo>
                  <a:lnTo>
                    <a:pt x="22" y="61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9" y="87"/>
                  </a:lnTo>
                  <a:lnTo>
                    <a:pt x="6" y="96"/>
                  </a:lnTo>
                  <a:lnTo>
                    <a:pt x="4" y="105"/>
                  </a:lnTo>
                  <a:lnTo>
                    <a:pt x="1" y="114"/>
                  </a:lnTo>
                  <a:lnTo>
                    <a:pt x="0" y="124"/>
                  </a:lnTo>
                  <a:lnTo>
                    <a:pt x="0" y="133"/>
                  </a:lnTo>
                  <a:lnTo>
                    <a:pt x="0" y="143"/>
                  </a:lnTo>
                  <a:lnTo>
                    <a:pt x="1" y="152"/>
                  </a:lnTo>
                  <a:lnTo>
                    <a:pt x="4" y="162"/>
                  </a:lnTo>
                  <a:lnTo>
                    <a:pt x="6" y="171"/>
                  </a:lnTo>
                  <a:lnTo>
                    <a:pt x="9" y="180"/>
                  </a:lnTo>
                  <a:lnTo>
                    <a:pt x="12" y="189"/>
                  </a:lnTo>
                  <a:lnTo>
                    <a:pt x="16" y="197"/>
                  </a:lnTo>
                  <a:lnTo>
                    <a:pt x="22" y="205"/>
                  </a:lnTo>
                  <a:lnTo>
                    <a:pt x="27" y="214"/>
                  </a:lnTo>
                  <a:lnTo>
                    <a:pt x="32" y="220"/>
                  </a:lnTo>
                  <a:lnTo>
                    <a:pt x="39" y="227"/>
                  </a:lnTo>
                  <a:lnTo>
                    <a:pt x="46" y="234"/>
                  </a:lnTo>
                  <a:lnTo>
                    <a:pt x="54" y="240"/>
                  </a:lnTo>
                  <a:lnTo>
                    <a:pt x="61" y="246"/>
                  </a:lnTo>
                  <a:lnTo>
                    <a:pt x="69" y="250"/>
                  </a:lnTo>
                  <a:lnTo>
                    <a:pt x="77" y="254"/>
                  </a:lnTo>
                  <a:lnTo>
                    <a:pt x="87" y="257"/>
                  </a:lnTo>
                  <a:lnTo>
                    <a:pt x="96" y="261"/>
                  </a:lnTo>
                  <a:lnTo>
                    <a:pt x="105" y="263"/>
                  </a:lnTo>
                  <a:lnTo>
                    <a:pt x="114" y="265"/>
                  </a:lnTo>
                  <a:lnTo>
                    <a:pt x="124" y="266"/>
                  </a:lnTo>
                  <a:lnTo>
                    <a:pt x="133" y="266"/>
                  </a:lnTo>
                  <a:lnTo>
                    <a:pt x="143" y="266"/>
                  </a:lnTo>
                  <a:lnTo>
                    <a:pt x="152" y="265"/>
                  </a:lnTo>
                  <a:lnTo>
                    <a:pt x="161" y="263"/>
                  </a:lnTo>
                  <a:lnTo>
                    <a:pt x="171" y="261"/>
                  </a:lnTo>
                  <a:lnTo>
                    <a:pt x="179" y="257"/>
                  </a:lnTo>
                  <a:lnTo>
                    <a:pt x="189" y="254"/>
                  </a:lnTo>
                  <a:lnTo>
                    <a:pt x="196" y="250"/>
                  </a:lnTo>
                  <a:lnTo>
                    <a:pt x="205" y="246"/>
                  </a:lnTo>
                  <a:lnTo>
                    <a:pt x="212" y="240"/>
                  </a:lnTo>
                  <a:lnTo>
                    <a:pt x="220" y="234"/>
                  </a:lnTo>
                  <a:lnTo>
                    <a:pt x="227" y="227"/>
                  </a:lnTo>
                  <a:lnTo>
                    <a:pt x="234" y="220"/>
                  </a:lnTo>
                  <a:lnTo>
                    <a:pt x="239" y="214"/>
                  </a:lnTo>
                  <a:lnTo>
                    <a:pt x="245" y="205"/>
                  </a:lnTo>
                  <a:lnTo>
                    <a:pt x="250" y="197"/>
                  </a:lnTo>
                  <a:lnTo>
                    <a:pt x="254" y="189"/>
                  </a:lnTo>
                  <a:lnTo>
                    <a:pt x="257" y="180"/>
                  </a:lnTo>
                  <a:lnTo>
                    <a:pt x="261" y="171"/>
                  </a:lnTo>
                  <a:lnTo>
                    <a:pt x="263" y="162"/>
                  </a:lnTo>
                  <a:lnTo>
                    <a:pt x="265" y="152"/>
                  </a:lnTo>
                  <a:lnTo>
                    <a:pt x="266" y="143"/>
                  </a:lnTo>
                  <a:lnTo>
                    <a:pt x="266" y="13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842" name="Line 258"/>
            <p:cNvSpPr>
              <a:spLocks noChangeShapeType="1"/>
            </p:cNvSpPr>
            <p:nvPr/>
          </p:nvSpPr>
          <p:spPr bwMode="auto">
            <a:xfrm>
              <a:off x="1238" y="1044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3" name="Line 259"/>
            <p:cNvSpPr>
              <a:spLocks noChangeShapeType="1"/>
            </p:cNvSpPr>
            <p:nvPr/>
          </p:nvSpPr>
          <p:spPr bwMode="auto">
            <a:xfrm flipV="1">
              <a:off x="1115" y="1206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4" name="Line 260"/>
            <p:cNvSpPr>
              <a:spLocks noChangeShapeType="1"/>
            </p:cNvSpPr>
            <p:nvPr/>
          </p:nvSpPr>
          <p:spPr bwMode="auto">
            <a:xfrm flipV="1">
              <a:off x="1139" y="120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5" name="Line 261"/>
            <p:cNvSpPr>
              <a:spLocks noChangeShapeType="1"/>
            </p:cNvSpPr>
            <p:nvPr/>
          </p:nvSpPr>
          <p:spPr bwMode="auto">
            <a:xfrm>
              <a:off x="1169" y="120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6" name="Line 262"/>
            <p:cNvSpPr>
              <a:spLocks noChangeShapeType="1"/>
            </p:cNvSpPr>
            <p:nvPr/>
          </p:nvSpPr>
          <p:spPr bwMode="auto">
            <a:xfrm flipH="1">
              <a:off x="1199" y="1207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7" name="Line 263"/>
            <p:cNvSpPr>
              <a:spLocks noChangeShapeType="1"/>
            </p:cNvSpPr>
            <p:nvPr/>
          </p:nvSpPr>
          <p:spPr bwMode="auto">
            <a:xfrm flipV="1">
              <a:off x="1138" y="1197"/>
              <a:ext cx="1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8" name="Line 264"/>
            <p:cNvSpPr>
              <a:spLocks noChangeShapeType="1"/>
            </p:cNvSpPr>
            <p:nvPr/>
          </p:nvSpPr>
          <p:spPr bwMode="auto">
            <a:xfrm>
              <a:off x="1168" y="1196"/>
              <a:ext cx="1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49" name="Line 265"/>
            <p:cNvSpPr>
              <a:spLocks noChangeShapeType="1"/>
            </p:cNvSpPr>
            <p:nvPr/>
          </p:nvSpPr>
          <p:spPr bwMode="auto">
            <a:xfrm flipH="1">
              <a:off x="1028" y="1213"/>
              <a:ext cx="61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0" name="Line 266"/>
            <p:cNvSpPr>
              <a:spLocks noChangeShapeType="1"/>
            </p:cNvSpPr>
            <p:nvPr/>
          </p:nvSpPr>
          <p:spPr bwMode="auto">
            <a:xfrm flipH="1">
              <a:off x="1167" y="1044"/>
              <a:ext cx="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1" name="Line 267"/>
            <p:cNvSpPr>
              <a:spLocks noChangeShapeType="1"/>
            </p:cNvSpPr>
            <p:nvPr/>
          </p:nvSpPr>
          <p:spPr bwMode="auto">
            <a:xfrm flipH="1">
              <a:off x="1109" y="104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2" name="Line 268"/>
            <p:cNvSpPr>
              <a:spLocks noChangeShapeType="1"/>
            </p:cNvSpPr>
            <p:nvPr/>
          </p:nvSpPr>
          <p:spPr bwMode="auto">
            <a:xfrm flipV="1">
              <a:off x="1087" y="1221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3" name="Line 269"/>
            <p:cNvSpPr>
              <a:spLocks noChangeShapeType="1"/>
            </p:cNvSpPr>
            <p:nvPr/>
          </p:nvSpPr>
          <p:spPr bwMode="auto">
            <a:xfrm flipH="1">
              <a:off x="1012" y="1268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4" name="Line 270"/>
            <p:cNvSpPr>
              <a:spLocks noChangeShapeType="1"/>
            </p:cNvSpPr>
            <p:nvPr/>
          </p:nvSpPr>
          <p:spPr bwMode="auto">
            <a:xfrm flipH="1">
              <a:off x="979" y="1280"/>
              <a:ext cx="22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5" name="Line 271"/>
            <p:cNvSpPr>
              <a:spLocks noChangeShapeType="1"/>
            </p:cNvSpPr>
            <p:nvPr/>
          </p:nvSpPr>
          <p:spPr bwMode="auto">
            <a:xfrm flipV="1">
              <a:off x="1057" y="1243"/>
              <a:ext cx="23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6" name="Line 272"/>
            <p:cNvSpPr>
              <a:spLocks noChangeShapeType="1"/>
            </p:cNvSpPr>
            <p:nvPr/>
          </p:nvSpPr>
          <p:spPr bwMode="auto">
            <a:xfrm>
              <a:off x="1057" y="1307"/>
              <a:ext cx="23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7" name="Line 273"/>
            <p:cNvSpPr>
              <a:spLocks noChangeShapeType="1"/>
            </p:cNvSpPr>
            <p:nvPr/>
          </p:nvSpPr>
          <p:spPr bwMode="auto">
            <a:xfrm>
              <a:off x="1087" y="1357"/>
              <a:ext cx="5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8" name="Line 274"/>
            <p:cNvSpPr>
              <a:spLocks noChangeShapeType="1"/>
            </p:cNvSpPr>
            <p:nvPr/>
          </p:nvSpPr>
          <p:spPr bwMode="auto">
            <a:xfrm flipH="1" flipV="1">
              <a:off x="979" y="1405"/>
              <a:ext cx="32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59" name="Line 275"/>
            <p:cNvSpPr>
              <a:spLocks noChangeShapeType="1"/>
            </p:cNvSpPr>
            <p:nvPr/>
          </p:nvSpPr>
          <p:spPr bwMode="auto">
            <a:xfrm flipH="1" flipV="1">
              <a:off x="1022" y="1437"/>
              <a:ext cx="5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0" name="Line 276"/>
            <p:cNvSpPr>
              <a:spLocks noChangeShapeType="1"/>
            </p:cNvSpPr>
            <p:nvPr/>
          </p:nvSpPr>
          <p:spPr bwMode="auto">
            <a:xfrm flipH="1">
              <a:off x="956" y="1316"/>
              <a:ext cx="8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1" name="Line 277"/>
            <p:cNvSpPr>
              <a:spLocks noChangeShapeType="1"/>
            </p:cNvSpPr>
            <p:nvPr/>
          </p:nvSpPr>
          <p:spPr bwMode="auto">
            <a:xfrm flipH="1" flipV="1">
              <a:off x="956" y="1362"/>
              <a:ext cx="8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2" name="Line 278"/>
            <p:cNvSpPr>
              <a:spLocks noChangeShapeType="1"/>
            </p:cNvSpPr>
            <p:nvPr/>
          </p:nvSpPr>
          <p:spPr bwMode="auto">
            <a:xfrm flipH="1" flipV="1">
              <a:off x="1037" y="1449"/>
              <a:ext cx="52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3" name="Line 279"/>
            <p:cNvSpPr>
              <a:spLocks noChangeShapeType="1"/>
            </p:cNvSpPr>
            <p:nvPr/>
          </p:nvSpPr>
          <p:spPr bwMode="auto">
            <a:xfrm>
              <a:off x="1115" y="1495"/>
              <a:ext cx="1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4" name="Line 280"/>
            <p:cNvSpPr>
              <a:spLocks noChangeShapeType="1"/>
            </p:cNvSpPr>
            <p:nvPr/>
          </p:nvSpPr>
          <p:spPr bwMode="auto">
            <a:xfrm flipH="1" flipV="1">
              <a:off x="1090" y="1364"/>
              <a:ext cx="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5" name="Line 281"/>
            <p:cNvSpPr>
              <a:spLocks noChangeShapeType="1"/>
            </p:cNvSpPr>
            <p:nvPr/>
          </p:nvSpPr>
          <p:spPr bwMode="auto">
            <a:xfrm>
              <a:off x="1389" y="1383"/>
              <a:ext cx="5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6" name="Line 282"/>
            <p:cNvSpPr>
              <a:spLocks noChangeShapeType="1"/>
            </p:cNvSpPr>
            <p:nvPr/>
          </p:nvSpPr>
          <p:spPr bwMode="auto">
            <a:xfrm>
              <a:off x="1370" y="1383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7" name="Line 283"/>
            <p:cNvSpPr>
              <a:spLocks noChangeShapeType="1"/>
            </p:cNvSpPr>
            <p:nvPr/>
          </p:nvSpPr>
          <p:spPr bwMode="auto">
            <a:xfrm>
              <a:off x="1389" y="1495"/>
              <a:ext cx="30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8" name="Line 284"/>
            <p:cNvSpPr>
              <a:spLocks noChangeShapeType="1"/>
            </p:cNvSpPr>
            <p:nvPr/>
          </p:nvSpPr>
          <p:spPr bwMode="auto">
            <a:xfrm>
              <a:off x="1467" y="1383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69" name="Line 285"/>
            <p:cNvSpPr>
              <a:spLocks noChangeShapeType="1"/>
            </p:cNvSpPr>
            <p:nvPr/>
          </p:nvSpPr>
          <p:spPr bwMode="auto">
            <a:xfrm>
              <a:off x="1694" y="1383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0" name="Line 286"/>
            <p:cNvSpPr>
              <a:spLocks noChangeShapeType="1"/>
            </p:cNvSpPr>
            <p:nvPr/>
          </p:nvSpPr>
          <p:spPr bwMode="auto">
            <a:xfrm>
              <a:off x="1713" y="1383"/>
              <a:ext cx="16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1" name="Line 287"/>
            <p:cNvSpPr>
              <a:spLocks noChangeShapeType="1"/>
            </p:cNvSpPr>
            <p:nvPr/>
          </p:nvSpPr>
          <p:spPr bwMode="auto">
            <a:xfrm flipV="1">
              <a:off x="1892" y="1382"/>
              <a:ext cx="7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2" name="Line 288"/>
            <p:cNvSpPr>
              <a:spLocks noChangeShapeType="1"/>
            </p:cNvSpPr>
            <p:nvPr/>
          </p:nvSpPr>
          <p:spPr bwMode="auto">
            <a:xfrm>
              <a:off x="1711" y="1495"/>
              <a:ext cx="3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3" name="Line 289"/>
            <p:cNvSpPr>
              <a:spLocks noChangeShapeType="1"/>
            </p:cNvSpPr>
            <p:nvPr/>
          </p:nvSpPr>
          <p:spPr bwMode="auto">
            <a:xfrm>
              <a:off x="1967" y="1383"/>
              <a:ext cx="5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4" name="Line 290"/>
            <p:cNvSpPr>
              <a:spLocks noChangeShapeType="1"/>
            </p:cNvSpPr>
            <p:nvPr/>
          </p:nvSpPr>
          <p:spPr bwMode="auto">
            <a:xfrm>
              <a:off x="2038" y="1383"/>
              <a:ext cx="16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5" name="Line 291"/>
            <p:cNvSpPr>
              <a:spLocks noChangeShapeType="1"/>
            </p:cNvSpPr>
            <p:nvPr/>
          </p:nvSpPr>
          <p:spPr bwMode="auto">
            <a:xfrm>
              <a:off x="2037" y="1495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6" name="Line 292"/>
            <p:cNvSpPr>
              <a:spLocks noChangeShapeType="1"/>
            </p:cNvSpPr>
            <p:nvPr/>
          </p:nvSpPr>
          <p:spPr bwMode="auto">
            <a:xfrm>
              <a:off x="2046" y="1495"/>
              <a:ext cx="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7" name="Line 293"/>
            <p:cNvSpPr>
              <a:spLocks noChangeShapeType="1"/>
            </p:cNvSpPr>
            <p:nvPr/>
          </p:nvSpPr>
          <p:spPr bwMode="auto">
            <a:xfrm flipV="1">
              <a:off x="2319" y="1364"/>
              <a:ext cx="3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8" name="Line 294"/>
            <p:cNvSpPr>
              <a:spLocks noChangeShapeType="1"/>
            </p:cNvSpPr>
            <p:nvPr/>
          </p:nvSpPr>
          <p:spPr bwMode="auto">
            <a:xfrm flipH="1">
              <a:off x="2320" y="1357"/>
              <a:ext cx="6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79" name="Line 295"/>
            <p:cNvSpPr>
              <a:spLocks noChangeShapeType="1"/>
            </p:cNvSpPr>
            <p:nvPr/>
          </p:nvSpPr>
          <p:spPr bwMode="auto">
            <a:xfrm flipH="1">
              <a:off x="2332" y="1307"/>
              <a:ext cx="22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0" name="Line 296"/>
            <p:cNvSpPr>
              <a:spLocks noChangeShapeType="1"/>
            </p:cNvSpPr>
            <p:nvPr/>
          </p:nvSpPr>
          <p:spPr bwMode="auto">
            <a:xfrm flipH="1" flipV="1">
              <a:off x="2332" y="1243"/>
              <a:ext cx="22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1" name="Line 297"/>
            <p:cNvSpPr>
              <a:spLocks noChangeShapeType="1"/>
            </p:cNvSpPr>
            <p:nvPr/>
          </p:nvSpPr>
          <p:spPr bwMode="auto">
            <a:xfrm flipH="1" flipV="1">
              <a:off x="2320" y="1221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2" name="Freeform 298"/>
            <p:cNvSpPr>
              <a:spLocks/>
            </p:cNvSpPr>
            <p:nvPr/>
          </p:nvSpPr>
          <p:spPr bwMode="auto">
            <a:xfrm>
              <a:off x="2320" y="1342"/>
              <a:ext cx="18" cy="19"/>
            </a:xfrm>
            <a:custGeom>
              <a:avLst/>
              <a:gdLst>
                <a:gd name="T0" fmla="*/ 0 w 100"/>
                <a:gd name="T1" fmla="*/ 0 h 99"/>
                <a:gd name="T2" fmla="*/ 0 w 100"/>
                <a:gd name="T3" fmla="*/ 0 h 99"/>
                <a:gd name="T4" fmla="*/ 0 w 100"/>
                <a:gd name="T5" fmla="*/ 0 h 99"/>
                <a:gd name="T6" fmla="*/ 0 w 100"/>
                <a:gd name="T7" fmla="*/ 0 h 99"/>
                <a:gd name="T8" fmla="*/ 0 w 100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99">
                  <a:moveTo>
                    <a:pt x="36" y="3"/>
                  </a:moveTo>
                  <a:lnTo>
                    <a:pt x="100" y="40"/>
                  </a:lnTo>
                  <a:lnTo>
                    <a:pt x="66" y="99"/>
                  </a:lnTo>
                  <a:lnTo>
                    <a:pt x="0" y="61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3" name="Freeform 299"/>
            <p:cNvSpPr>
              <a:spLocks/>
            </p:cNvSpPr>
            <p:nvPr/>
          </p:nvSpPr>
          <p:spPr bwMode="auto">
            <a:xfrm>
              <a:off x="2320" y="1228"/>
              <a:ext cx="17" cy="18"/>
            </a:xfrm>
            <a:custGeom>
              <a:avLst/>
              <a:gdLst>
                <a:gd name="T0" fmla="*/ 0 w 97"/>
                <a:gd name="T1" fmla="*/ 0 h 99"/>
                <a:gd name="T2" fmla="*/ 0 w 97"/>
                <a:gd name="T3" fmla="*/ 0 h 99"/>
                <a:gd name="T4" fmla="*/ 0 w 97"/>
                <a:gd name="T5" fmla="*/ 0 h 99"/>
                <a:gd name="T6" fmla="*/ 0 w 97"/>
                <a:gd name="T7" fmla="*/ 0 h 99"/>
                <a:gd name="T8" fmla="*/ 0 w 97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7" h="99">
                  <a:moveTo>
                    <a:pt x="60" y="2"/>
                  </a:moveTo>
                  <a:lnTo>
                    <a:pt x="97" y="66"/>
                  </a:lnTo>
                  <a:lnTo>
                    <a:pt x="39" y="99"/>
                  </a:lnTo>
                  <a:lnTo>
                    <a:pt x="0" y="34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4" name="Freeform 300"/>
            <p:cNvSpPr>
              <a:spLocks/>
            </p:cNvSpPr>
            <p:nvPr/>
          </p:nvSpPr>
          <p:spPr bwMode="auto">
            <a:xfrm>
              <a:off x="2295" y="1364"/>
              <a:ext cx="35" cy="35"/>
            </a:xfrm>
            <a:custGeom>
              <a:avLst/>
              <a:gdLst>
                <a:gd name="T0" fmla="*/ 0 w 189"/>
                <a:gd name="T1" fmla="*/ 0 h 189"/>
                <a:gd name="T2" fmla="*/ 0 w 189"/>
                <a:gd name="T3" fmla="*/ 0 h 189"/>
                <a:gd name="T4" fmla="*/ 0 w 189"/>
                <a:gd name="T5" fmla="*/ 0 h 189"/>
                <a:gd name="T6" fmla="*/ 0 w 189"/>
                <a:gd name="T7" fmla="*/ 0 h 189"/>
                <a:gd name="T8" fmla="*/ 0 w 189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189">
                  <a:moveTo>
                    <a:pt x="189" y="120"/>
                  </a:moveTo>
                  <a:lnTo>
                    <a:pt x="119" y="0"/>
                  </a:lnTo>
                  <a:lnTo>
                    <a:pt x="0" y="69"/>
                  </a:lnTo>
                  <a:lnTo>
                    <a:pt x="69" y="189"/>
                  </a:lnTo>
                  <a:lnTo>
                    <a:pt x="189" y="1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5" name="Rectangle 301"/>
            <p:cNvSpPr>
              <a:spLocks noChangeArrowheads="1"/>
            </p:cNvSpPr>
            <p:nvPr/>
          </p:nvSpPr>
          <p:spPr bwMode="auto">
            <a:xfrm>
              <a:off x="2343" y="1281"/>
              <a:ext cx="26" cy="2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886" name="Freeform 302"/>
            <p:cNvSpPr>
              <a:spLocks/>
            </p:cNvSpPr>
            <p:nvPr/>
          </p:nvSpPr>
          <p:spPr bwMode="auto">
            <a:xfrm>
              <a:off x="2295" y="1189"/>
              <a:ext cx="35" cy="35"/>
            </a:xfrm>
            <a:custGeom>
              <a:avLst/>
              <a:gdLst>
                <a:gd name="T0" fmla="*/ 0 w 189"/>
                <a:gd name="T1" fmla="*/ 0 h 189"/>
                <a:gd name="T2" fmla="*/ 0 w 189"/>
                <a:gd name="T3" fmla="*/ 0 h 189"/>
                <a:gd name="T4" fmla="*/ 0 w 189"/>
                <a:gd name="T5" fmla="*/ 0 h 189"/>
                <a:gd name="T6" fmla="*/ 0 w 189"/>
                <a:gd name="T7" fmla="*/ 0 h 189"/>
                <a:gd name="T8" fmla="*/ 0 w 189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189">
                  <a:moveTo>
                    <a:pt x="189" y="69"/>
                  </a:moveTo>
                  <a:lnTo>
                    <a:pt x="119" y="189"/>
                  </a:lnTo>
                  <a:lnTo>
                    <a:pt x="0" y="120"/>
                  </a:lnTo>
                  <a:lnTo>
                    <a:pt x="69" y="0"/>
                  </a:lnTo>
                  <a:lnTo>
                    <a:pt x="189" y="6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7" name="Line 304"/>
            <p:cNvSpPr>
              <a:spLocks noChangeShapeType="1"/>
            </p:cNvSpPr>
            <p:nvPr/>
          </p:nvSpPr>
          <p:spPr bwMode="auto">
            <a:xfrm>
              <a:off x="2322" y="1213"/>
              <a:ext cx="38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8" name="Line 305"/>
            <p:cNvSpPr>
              <a:spLocks noChangeShapeType="1"/>
            </p:cNvSpPr>
            <p:nvPr/>
          </p:nvSpPr>
          <p:spPr bwMode="auto">
            <a:xfrm flipV="1">
              <a:off x="2449" y="1362"/>
              <a:ext cx="7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89" name="Line 306"/>
            <p:cNvSpPr>
              <a:spLocks noChangeShapeType="1"/>
            </p:cNvSpPr>
            <p:nvPr/>
          </p:nvSpPr>
          <p:spPr bwMode="auto">
            <a:xfrm>
              <a:off x="2449" y="1316"/>
              <a:ext cx="6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0" name="Line 307"/>
            <p:cNvSpPr>
              <a:spLocks noChangeShapeType="1"/>
            </p:cNvSpPr>
            <p:nvPr/>
          </p:nvSpPr>
          <p:spPr bwMode="auto">
            <a:xfrm>
              <a:off x="2423" y="1284"/>
              <a:ext cx="13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1" name="Line 308"/>
            <p:cNvSpPr>
              <a:spLocks noChangeShapeType="1"/>
            </p:cNvSpPr>
            <p:nvPr/>
          </p:nvSpPr>
          <p:spPr bwMode="auto">
            <a:xfrm>
              <a:off x="2326" y="1209"/>
              <a:ext cx="74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2" name="Line 309"/>
            <p:cNvSpPr>
              <a:spLocks noChangeShapeType="1"/>
            </p:cNvSpPr>
            <p:nvPr/>
          </p:nvSpPr>
          <p:spPr bwMode="auto">
            <a:xfrm>
              <a:off x="2482" y="1284"/>
              <a:ext cx="59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3" name="Line 310"/>
            <p:cNvSpPr>
              <a:spLocks noChangeShapeType="1"/>
            </p:cNvSpPr>
            <p:nvPr/>
          </p:nvSpPr>
          <p:spPr bwMode="auto">
            <a:xfrm>
              <a:off x="2483" y="1281"/>
              <a:ext cx="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4" name="Line 311"/>
            <p:cNvSpPr>
              <a:spLocks noChangeShapeType="1"/>
            </p:cNvSpPr>
            <p:nvPr/>
          </p:nvSpPr>
          <p:spPr bwMode="auto">
            <a:xfrm>
              <a:off x="2370" y="1247"/>
              <a:ext cx="5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5" name="Line 312"/>
            <p:cNvSpPr>
              <a:spLocks noChangeShapeType="1"/>
            </p:cNvSpPr>
            <p:nvPr/>
          </p:nvSpPr>
          <p:spPr bwMode="auto">
            <a:xfrm flipV="1">
              <a:off x="2424" y="1405"/>
              <a:ext cx="8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6" name="Line 313"/>
            <p:cNvSpPr>
              <a:spLocks noChangeShapeType="1"/>
            </p:cNvSpPr>
            <p:nvPr/>
          </p:nvSpPr>
          <p:spPr bwMode="auto">
            <a:xfrm flipV="1">
              <a:off x="2408" y="1420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7" name="Line 314"/>
            <p:cNvSpPr>
              <a:spLocks noChangeShapeType="1"/>
            </p:cNvSpPr>
            <p:nvPr/>
          </p:nvSpPr>
          <p:spPr bwMode="auto">
            <a:xfrm>
              <a:off x="3651" y="1305"/>
              <a:ext cx="5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8" name="Line 315"/>
            <p:cNvSpPr>
              <a:spLocks noChangeShapeType="1"/>
            </p:cNvSpPr>
            <p:nvPr/>
          </p:nvSpPr>
          <p:spPr bwMode="auto">
            <a:xfrm>
              <a:off x="3670" y="1327"/>
              <a:ext cx="27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899" name="Line 316"/>
            <p:cNvSpPr>
              <a:spLocks noChangeShapeType="1"/>
            </p:cNvSpPr>
            <p:nvPr/>
          </p:nvSpPr>
          <p:spPr bwMode="auto">
            <a:xfrm>
              <a:off x="3736" y="1407"/>
              <a:ext cx="59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0" name="Line 335"/>
            <p:cNvSpPr>
              <a:spLocks noChangeShapeType="1"/>
            </p:cNvSpPr>
            <p:nvPr/>
          </p:nvSpPr>
          <p:spPr bwMode="auto">
            <a:xfrm flipH="1">
              <a:off x="1841" y="1045"/>
              <a:ext cx="14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1" name="Line 336"/>
            <p:cNvSpPr>
              <a:spLocks noChangeShapeType="1"/>
            </p:cNvSpPr>
            <p:nvPr/>
          </p:nvSpPr>
          <p:spPr bwMode="auto">
            <a:xfrm flipH="1">
              <a:off x="1682" y="1045"/>
              <a:ext cx="13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2" name="Line 337"/>
            <p:cNvSpPr>
              <a:spLocks noChangeShapeType="1"/>
            </p:cNvSpPr>
            <p:nvPr/>
          </p:nvSpPr>
          <p:spPr bwMode="auto">
            <a:xfrm>
              <a:off x="1114" y="138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3" name="Line 338"/>
            <p:cNvSpPr>
              <a:spLocks noChangeShapeType="1"/>
            </p:cNvSpPr>
            <p:nvPr/>
          </p:nvSpPr>
          <p:spPr bwMode="auto">
            <a:xfrm flipV="1">
              <a:off x="2322" y="1432"/>
              <a:ext cx="75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4" name="Line 340"/>
            <p:cNvSpPr>
              <a:spLocks noChangeShapeType="1"/>
            </p:cNvSpPr>
            <p:nvPr/>
          </p:nvSpPr>
          <p:spPr bwMode="auto">
            <a:xfrm flipH="1" flipV="1">
              <a:off x="1202" y="1072"/>
              <a:ext cx="8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5" name="Line 341"/>
            <p:cNvSpPr>
              <a:spLocks noChangeShapeType="1"/>
            </p:cNvSpPr>
            <p:nvPr/>
          </p:nvSpPr>
          <p:spPr bwMode="auto">
            <a:xfrm flipH="1">
              <a:off x="1210" y="1067"/>
              <a:ext cx="6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6" name="Line 342"/>
            <p:cNvSpPr>
              <a:spLocks noChangeShapeType="1"/>
            </p:cNvSpPr>
            <p:nvPr/>
          </p:nvSpPr>
          <p:spPr bwMode="auto">
            <a:xfrm>
              <a:off x="1208" y="1062"/>
              <a:ext cx="8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7" name="Line 343"/>
            <p:cNvSpPr>
              <a:spLocks noChangeShapeType="1"/>
            </p:cNvSpPr>
            <p:nvPr/>
          </p:nvSpPr>
          <p:spPr bwMode="auto">
            <a:xfrm flipV="1">
              <a:off x="1202" y="1062"/>
              <a:ext cx="6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8" name="Line 344"/>
            <p:cNvSpPr>
              <a:spLocks noChangeShapeType="1"/>
            </p:cNvSpPr>
            <p:nvPr/>
          </p:nvSpPr>
          <p:spPr bwMode="auto">
            <a:xfrm flipV="1">
              <a:off x="1196" y="1074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09" name="Line 345"/>
            <p:cNvSpPr>
              <a:spLocks noChangeShapeType="1"/>
            </p:cNvSpPr>
            <p:nvPr/>
          </p:nvSpPr>
          <p:spPr bwMode="auto">
            <a:xfrm>
              <a:off x="1201" y="1074"/>
              <a:ext cx="8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0" name="Line 346"/>
            <p:cNvSpPr>
              <a:spLocks noChangeShapeType="1"/>
            </p:cNvSpPr>
            <p:nvPr/>
          </p:nvSpPr>
          <p:spPr bwMode="auto">
            <a:xfrm flipH="1">
              <a:off x="1204" y="1080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1" name="Line 347"/>
            <p:cNvSpPr>
              <a:spLocks noChangeShapeType="1"/>
            </p:cNvSpPr>
            <p:nvPr/>
          </p:nvSpPr>
          <p:spPr bwMode="auto">
            <a:xfrm flipH="1" flipV="1">
              <a:off x="1196" y="1084"/>
              <a:ext cx="8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2" name="Line 348"/>
            <p:cNvSpPr>
              <a:spLocks noChangeShapeType="1"/>
            </p:cNvSpPr>
            <p:nvPr/>
          </p:nvSpPr>
          <p:spPr bwMode="auto">
            <a:xfrm flipH="1" flipV="1">
              <a:off x="1188" y="1097"/>
              <a:ext cx="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3" name="Line 349"/>
            <p:cNvSpPr>
              <a:spLocks noChangeShapeType="1"/>
            </p:cNvSpPr>
            <p:nvPr/>
          </p:nvSpPr>
          <p:spPr bwMode="auto">
            <a:xfrm flipH="1">
              <a:off x="1197" y="1092"/>
              <a:ext cx="5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4" name="Line 350"/>
            <p:cNvSpPr>
              <a:spLocks noChangeShapeType="1"/>
            </p:cNvSpPr>
            <p:nvPr/>
          </p:nvSpPr>
          <p:spPr bwMode="auto">
            <a:xfrm>
              <a:off x="1193" y="1088"/>
              <a:ext cx="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5" name="Line 351"/>
            <p:cNvSpPr>
              <a:spLocks noChangeShapeType="1"/>
            </p:cNvSpPr>
            <p:nvPr/>
          </p:nvSpPr>
          <p:spPr bwMode="auto">
            <a:xfrm flipV="1">
              <a:off x="1188" y="1088"/>
              <a:ext cx="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6" name="Line 352"/>
            <p:cNvSpPr>
              <a:spLocks noChangeShapeType="1"/>
            </p:cNvSpPr>
            <p:nvPr/>
          </p:nvSpPr>
          <p:spPr bwMode="auto">
            <a:xfrm flipH="1">
              <a:off x="1185" y="1100"/>
              <a:ext cx="7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7" name="Line 353"/>
            <p:cNvSpPr>
              <a:spLocks noChangeShapeType="1"/>
            </p:cNvSpPr>
            <p:nvPr/>
          </p:nvSpPr>
          <p:spPr bwMode="auto">
            <a:xfrm flipH="1">
              <a:off x="1198" y="1087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8" name="Line 354"/>
            <p:cNvSpPr>
              <a:spLocks noChangeShapeType="1"/>
            </p:cNvSpPr>
            <p:nvPr/>
          </p:nvSpPr>
          <p:spPr bwMode="auto">
            <a:xfrm flipV="1">
              <a:off x="1205" y="1074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19" name="Line 355"/>
            <p:cNvSpPr>
              <a:spLocks noChangeShapeType="1"/>
            </p:cNvSpPr>
            <p:nvPr/>
          </p:nvSpPr>
          <p:spPr bwMode="auto">
            <a:xfrm flipV="1">
              <a:off x="1212" y="1057"/>
              <a:ext cx="4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0" name="Line 356"/>
            <p:cNvSpPr>
              <a:spLocks noChangeShapeType="1"/>
            </p:cNvSpPr>
            <p:nvPr/>
          </p:nvSpPr>
          <p:spPr bwMode="auto">
            <a:xfrm>
              <a:off x="1212" y="1186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1" name="Line 357"/>
            <p:cNvSpPr>
              <a:spLocks noChangeShapeType="1"/>
            </p:cNvSpPr>
            <p:nvPr/>
          </p:nvSpPr>
          <p:spPr bwMode="auto">
            <a:xfrm>
              <a:off x="1205" y="1174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2" name="Line 358"/>
            <p:cNvSpPr>
              <a:spLocks noChangeShapeType="1"/>
            </p:cNvSpPr>
            <p:nvPr/>
          </p:nvSpPr>
          <p:spPr bwMode="auto">
            <a:xfrm flipH="1" flipV="1">
              <a:off x="1198" y="116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3" name="Line 359"/>
            <p:cNvSpPr>
              <a:spLocks noChangeShapeType="1"/>
            </p:cNvSpPr>
            <p:nvPr/>
          </p:nvSpPr>
          <p:spPr bwMode="auto">
            <a:xfrm flipH="1" flipV="1">
              <a:off x="1185" y="1138"/>
              <a:ext cx="7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4" name="Line 360"/>
            <p:cNvSpPr>
              <a:spLocks noChangeShapeType="1"/>
            </p:cNvSpPr>
            <p:nvPr/>
          </p:nvSpPr>
          <p:spPr bwMode="auto">
            <a:xfrm>
              <a:off x="1188" y="1153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5" name="Line 361"/>
            <p:cNvSpPr>
              <a:spLocks noChangeShapeType="1"/>
            </p:cNvSpPr>
            <p:nvPr/>
          </p:nvSpPr>
          <p:spPr bwMode="auto">
            <a:xfrm flipV="1">
              <a:off x="1193" y="1158"/>
              <a:ext cx="9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6" name="Line 362"/>
            <p:cNvSpPr>
              <a:spLocks noChangeShapeType="1"/>
            </p:cNvSpPr>
            <p:nvPr/>
          </p:nvSpPr>
          <p:spPr bwMode="auto">
            <a:xfrm flipH="1" flipV="1">
              <a:off x="1197" y="1148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7" name="Line 363"/>
            <p:cNvSpPr>
              <a:spLocks noChangeShapeType="1"/>
            </p:cNvSpPr>
            <p:nvPr/>
          </p:nvSpPr>
          <p:spPr bwMode="auto">
            <a:xfrm flipH="1">
              <a:off x="1188" y="1148"/>
              <a:ext cx="9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8" name="Line 364"/>
            <p:cNvSpPr>
              <a:spLocks noChangeShapeType="1"/>
            </p:cNvSpPr>
            <p:nvPr/>
          </p:nvSpPr>
          <p:spPr bwMode="auto">
            <a:xfrm flipH="1">
              <a:off x="1196" y="1161"/>
              <a:ext cx="8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29" name="Line 365"/>
            <p:cNvSpPr>
              <a:spLocks noChangeShapeType="1"/>
            </p:cNvSpPr>
            <p:nvPr/>
          </p:nvSpPr>
          <p:spPr bwMode="auto">
            <a:xfrm flipH="1" flipV="1">
              <a:off x="1204" y="1161"/>
              <a:ext cx="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0" name="Line 366"/>
            <p:cNvSpPr>
              <a:spLocks noChangeShapeType="1"/>
            </p:cNvSpPr>
            <p:nvPr/>
          </p:nvSpPr>
          <p:spPr bwMode="auto">
            <a:xfrm flipV="1">
              <a:off x="1201" y="1171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1" name="Line 367"/>
            <p:cNvSpPr>
              <a:spLocks noChangeShapeType="1"/>
            </p:cNvSpPr>
            <p:nvPr/>
          </p:nvSpPr>
          <p:spPr bwMode="auto">
            <a:xfrm>
              <a:off x="1196" y="1166"/>
              <a:ext cx="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2" name="Line 368"/>
            <p:cNvSpPr>
              <a:spLocks noChangeShapeType="1"/>
            </p:cNvSpPr>
            <p:nvPr/>
          </p:nvSpPr>
          <p:spPr bwMode="auto">
            <a:xfrm>
              <a:off x="1202" y="1178"/>
              <a:ext cx="6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3" name="Line 369"/>
            <p:cNvSpPr>
              <a:spLocks noChangeShapeType="1"/>
            </p:cNvSpPr>
            <p:nvPr/>
          </p:nvSpPr>
          <p:spPr bwMode="auto">
            <a:xfrm flipV="1">
              <a:off x="1208" y="1184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4" name="Line 370"/>
            <p:cNvSpPr>
              <a:spLocks noChangeShapeType="1"/>
            </p:cNvSpPr>
            <p:nvPr/>
          </p:nvSpPr>
          <p:spPr bwMode="auto">
            <a:xfrm flipH="1" flipV="1">
              <a:off x="1210" y="1174"/>
              <a:ext cx="6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5" name="Line 371"/>
            <p:cNvSpPr>
              <a:spLocks noChangeShapeType="1"/>
            </p:cNvSpPr>
            <p:nvPr/>
          </p:nvSpPr>
          <p:spPr bwMode="auto">
            <a:xfrm flipH="1">
              <a:off x="1202" y="1174"/>
              <a:ext cx="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6" name="Freeform 380"/>
            <p:cNvSpPr>
              <a:spLocks/>
            </p:cNvSpPr>
            <p:nvPr/>
          </p:nvSpPr>
          <p:spPr bwMode="auto">
            <a:xfrm>
              <a:off x="860" y="672"/>
              <a:ext cx="2" cy="167"/>
            </a:xfrm>
            <a:custGeom>
              <a:avLst/>
              <a:gdLst>
                <a:gd name="T0" fmla="*/ 0 w 10"/>
                <a:gd name="T1" fmla="*/ 0 h 902"/>
                <a:gd name="T2" fmla="*/ 0 w 10"/>
                <a:gd name="T3" fmla="*/ 0 h 902"/>
                <a:gd name="T4" fmla="*/ 0 w 10"/>
                <a:gd name="T5" fmla="*/ 0 h 902"/>
                <a:gd name="T6" fmla="*/ 0 w 10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02">
                  <a:moveTo>
                    <a:pt x="0" y="902"/>
                  </a:moveTo>
                  <a:lnTo>
                    <a:pt x="10" y="902"/>
                  </a:lnTo>
                  <a:lnTo>
                    <a:pt x="0" y="0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7" name="Freeform 381"/>
            <p:cNvSpPr>
              <a:spLocks/>
            </p:cNvSpPr>
            <p:nvPr/>
          </p:nvSpPr>
          <p:spPr bwMode="auto">
            <a:xfrm>
              <a:off x="860" y="672"/>
              <a:ext cx="2" cy="167"/>
            </a:xfrm>
            <a:custGeom>
              <a:avLst/>
              <a:gdLst>
                <a:gd name="T0" fmla="*/ 0 w 10"/>
                <a:gd name="T1" fmla="*/ 0 h 902"/>
                <a:gd name="T2" fmla="*/ 0 w 10"/>
                <a:gd name="T3" fmla="*/ 0 h 902"/>
                <a:gd name="T4" fmla="*/ 0 w 10"/>
                <a:gd name="T5" fmla="*/ 0 h 902"/>
                <a:gd name="T6" fmla="*/ 0 w 10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02">
                  <a:moveTo>
                    <a:pt x="10" y="902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38" name="Rectangle 382"/>
            <p:cNvSpPr>
              <a:spLocks noChangeArrowheads="1"/>
            </p:cNvSpPr>
            <p:nvPr/>
          </p:nvSpPr>
          <p:spPr bwMode="auto">
            <a:xfrm>
              <a:off x="860" y="672"/>
              <a:ext cx="2" cy="16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39" name="Freeform 383"/>
            <p:cNvSpPr>
              <a:spLocks/>
            </p:cNvSpPr>
            <p:nvPr/>
          </p:nvSpPr>
          <p:spPr bwMode="auto">
            <a:xfrm>
              <a:off x="2542" y="672"/>
              <a:ext cx="1" cy="167"/>
            </a:xfrm>
            <a:custGeom>
              <a:avLst/>
              <a:gdLst>
                <a:gd name="T0" fmla="*/ 0 w 10"/>
                <a:gd name="T1" fmla="*/ 0 h 902"/>
                <a:gd name="T2" fmla="*/ 0 w 10"/>
                <a:gd name="T3" fmla="*/ 0 h 902"/>
                <a:gd name="T4" fmla="*/ 0 w 10"/>
                <a:gd name="T5" fmla="*/ 0 h 902"/>
                <a:gd name="T6" fmla="*/ 0 w 10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02">
                  <a:moveTo>
                    <a:pt x="0" y="902"/>
                  </a:moveTo>
                  <a:lnTo>
                    <a:pt x="10" y="902"/>
                  </a:lnTo>
                  <a:lnTo>
                    <a:pt x="0" y="0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0" name="Freeform 384"/>
            <p:cNvSpPr>
              <a:spLocks/>
            </p:cNvSpPr>
            <p:nvPr/>
          </p:nvSpPr>
          <p:spPr bwMode="auto">
            <a:xfrm>
              <a:off x="2542" y="672"/>
              <a:ext cx="1" cy="167"/>
            </a:xfrm>
            <a:custGeom>
              <a:avLst/>
              <a:gdLst>
                <a:gd name="T0" fmla="*/ 0 w 10"/>
                <a:gd name="T1" fmla="*/ 0 h 902"/>
                <a:gd name="T2" fmla="*/ 0 w 10"/>
                <a:gd name="T3" fmla="*/ 0 h 902"/>
                <a:gd name="T4" fmla="*/ 0 w 10"/>
                <a:gd name="T5" fmla="*/ 0 h 902"/>
                <a:gd name="T6" fmla="*/ 0 w 10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02">
                  <a:moveTo>
                    <a:pt x="10" y="902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1" name="Rectangle 385"/>
            <p:cNvSpPr>
              <a:spLocks noChangeArrowheads="1"/>
            </p:cNvSpPr>
            <p:nvPr/>
          </p:nvSpPr>
          <p:spPr bwMode="auto">
            <a:xfrm>
              <a:off x="2542" y="672"/>
              <a:ext cx="1" cy="16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42" name="Freeform 386"/>
            <p:cNvSpPr>
              <a:spLocks/>
            </p:cNvSpPr>
            <p:nvPr/>
          </p:nvSpPr>
          <p:spPr bwMode="auto">
            <a:xfrm>
              <a:off x="4942" y="672"/>
              <a:ext cx="2" cy="167"/>
            </a:xfrm>
            <a:custGeom>
              <a:avLst/>
              <a:gdLst>
                <a:gd name="T0" fmla="*/ 0 w 11"/>
                <a:gd name="T1" fmla="*/ 0 h 902"/>
                <a:gd name="T2" fmla="*/ 0 w 11"/>
                <a:gd name="T3" fmla="*/ 0 h 902"/>
                <a:gd name="T4" fmla="*/ 0 w 11"/>
                <a:gd name="T5" fmla="*/ 0 h 902"/>
                <a:gd name="T6" fmla="*/ 0 w 11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02">
                  <a:moveTo>
                    <a:pt x="0" y="902"/>
                  </a:moveTo>
                  <a:lnTo>
                    <a:pt x="11" y="902"/>
                  </a:lnTo>
                  <a:lnTo>
                    <a:pt x="0" y="0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3" name="Freeform 387"/>
            <p:cNvSpPr>
              <a:spLocks/>
            </p:cNvSpPr>
            <p:nvPr/>
          </p:nvSpPr>
          <p:spPr bwMode="auto">
            <a:xfrm>
              <a:off x="4942" y="672"/>
              <a:ext cx="2" cy="167"/>
            </a:xfrm>
            <a:custGeom>
              <a:avLst/>
              <a:gdLst>
                <a:gd name="T0" fmla="*/ 0 w 11"/>
                <a:gd name="T1" fmla="*/ 0 h 902"/>
                <a:gd name="T2" fmla="*/ 0 w 11"/>
                <a:gd name="T3" fmla="*/ 0 h 902"/>
                <a:gd name="T4" fmla="*/ 0 w 11"/>
                <a:gd name="T5" fmla="*/ 0 h 902"/>
                <a:gd name="T6" fmla="*/ 0 w 11"/>
                <a:gd name="T7" fmla="*/ 0 h 9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02">
                  <a:moveTo>
                    <a:pt x="11" y="90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9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4" name="Rectangle 388"/>
            <p:cNvSpPr>
              <a:spLocks noChangeArrowheads="1"/>
            </p:cNvSpPr>
            <p:nvPr/>
          </p:nvSpPr>
          <p:spPr bwMode="auto">
            <a:xfrm>
              <a:off x="4942" y="672"/>
              <a:ext cx="2" cy="16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45" name="Line 389"/>
            <p:cNvSpPr>
              <a:spLocks noChangeShapeType="1"/>
            </p:cNvSpPr>
            <p:nvPr/>
          </p:nvSpPr>
          <p:spPr bwMode="auto">
            <a:xfrm>
              <a:off x="2543" y="756"/>
              <a:ext cx="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6" name="Freeform 390"/>
            <p:cNvSpPr>
              <a:spLocks/>
            </p:cNvSpPr>
            <p:nvPr/>
          </p:nvSpPr>
          <p:spPr bwMode="auto">
            <a:xfrm>
              <a:off x="4852" y="697"/>
              <a:ext cx="78" cy="39"/>
            </a:xfrm>
            <a:custGeom>
              <a:avLst/>
              <a:gdLst>
                <a:gd name="T0" fmla="*/ 0 w 428"/>
                <a:gd name="T1" fmla="*/ 0 h 213"/>
                <a:gd name="T2" fmla="*/ 0 w 428"/>
                <a:gd name="T3" fmla="*/ 0 h 213"/>
                <a:gd name="T4" fmla="*/ 0 w 428"/>
                <a:gd name="T5" fmla="*/ 0 h 213"/>
                <a:gd name="T6" fmla="*/ 0 w 428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8" h="213">
                  <a:moveTo>
                    <a:pt x="428" y="107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428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7" name="Freeform 391"/>
            <p:cNvSpPr>
              <a:spLocks/>
            </p:cNvSpPr>
            <p:nvPr/>
          </p:nvSpPr>
          <p:spPr bwMode="auto">
            <a:xfrm>
              <a:off x="4852" y="697"/>
              <a:ext cx="78" cy="39"/>
            </a:xfrm>
            <a:custGeom>
              <a:avLst/>
              <a:gdLst>
                <a:gd name="T0" fmla="*/ 0 w 428"/>
                <a:gd name="T1" fmla="*/ 0 h 213"/>
                <a:gd name="T2" fmla="*/ 0 w 428"/>
                <a:gd name="T3" fmla="*/ 0 h 213"/>
                <a:gd name="T4" fmla="*/ 0 w 428"/>
                <a:gd name="T5" fmla="*/ 0 h 213"/>
                <a:gd name="T6" fmla="*/ 0 w 428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8" h="213">
                  <a:moveTo>
                    <a:pt x="428" y="107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428" y="10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8" name="Freeform 392"/>
            <p:cNvSpPr>
              <a:spLocks/>
            </p:cNvSpPr>
            <p:nvPr/>
          </p:nvSpPr>
          <p:spPr bwMode="auto">
            <a:xfrm>
              <a:off x="4168" y="715"/>
              <a:ext cx="684" cy="2"/>
            </a:xfrm>
            <a:custGeom>
              <a:avLst/>
              <a:gdLst>
                <a:gd name="T0" fmla="*/ 0 w 3762"/>
                <a:gd name="T1" fmla="*/ 0 h 11"/>
                <a:gd name="T2" fmla="*/ 0 w 3762"/>
                <a:gd name="T3" fmla="*/ 0 h 11"/>
                <a:gd name="T4" fmla="*/ 0 w 3762"/>
                <a:gd name="T5" fmla="*/ 0 h 11"/>
                <a:gd name="T6" fmla="*/ 0 w 376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62" h="11">
                  <a:moveTo>
                    <a:pt x="3762" y="11"/>
                  </a:moveTo>
                  <a:lnTo>
                    <a:pt x="3762" y="0"/>
                  </a:lnTo>
                  <a:lnTo>
                    <a:pt x="0" y="11"/>
                  </a:lnTo>
                  <a:lnTo>
                    <a:pt x="376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49" name="Freeform 393"/>
            <p:cNvSpPr>
              <a:spLocks/>
            </p:cNvSpPr>
            <p:nvPr/>
          </p:nvSpPr>
          <p:spPr bwMode="auto">
            <a:xfrm>
              <a:off x="4168" y="715"/>
              <a:ext cx="684" cy="2"/>
            </a:xfrm>
            <a:custGeom>
              <a:avLst/>
              <a:gdLst>
                <a:gd name="T0" fmla="*/ 0 w 3762"/>
                <a:gd name="T1" fmla="*/ 0 h 11"/>
                <a:gd name="T2" fmla="*/ 0 w 3762"/>
                <a:gd name="T3" fmla="*/ 0 h 11"/>
                <a:gd name="T4" fmla="*/ 0 w 3762"/>
                <a:gd name="T5" fmla="*/ 0 h 11"/>
                <a:gd name="T6" fmla="*/ 0 w 376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62" h="11">
                  <a:moveTo>
                    <a:pt x="3762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0" name="Rectangle 394"/>
            <p:cNvSpPr>
              <a:spLocks noChangeArrowheads="1"/>
            </p:cNvSpPr>
            <p:nvPr/>
          </p:nvSpPr>
          <p:spPr bwMode="auto">
            <a:xfrm>
              <a:off x="4168" y="715"/>
              <a:ext cx="684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51" name="Freeform 395"/>
            <p:cNvSpPr>
              <a:spLocks/>
            </p:cNvSpPr>
            <p:nvPr/>
          </p:nvSpPr>
          <p:spPr bwMode="auto">
            <a:xfrm>
              <a:off x="2452" y="697"/>
              <a:ext cx="77" cy="39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427" y="107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427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2" name="Freeform 396"/>
            <p:cNvSpPr>
              <a:spLocks/>
            </p:cNvSpPr>
            <p:nvPr/>
          </p:nvSpPr>
          <p:spPr bwMode="auto">
            <a:xfrm>
              <a:off x="2452" y="697"/>
              <a:ext cx="77" cy="39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427" y="107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427" y="10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3" name="Freeform 397"/>
            <p:cNvSpPr>
              <a:spLocks/>
            </p:cNvSpPr>
            <p:nvPr/>
          </p:nvSpPr>
          <p:spPr bwMode="auto">
            <a:xfrm>
              <a:off x="2555" y="697"/>
              <a:ext cx="78" cy="39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0" y="107"/>
                  </a:moveTo>
                  <a:lnTo>
                    <a:pt x="427" y="0"/>
                  </a:lnTo>
                  <a:lnTo>
                    <a:pt x="427" y="21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4" name="Freeform 398"/>
            <p:cNvSpPr>
              <a:spLocks/>
            </p:cNvSpPr>
            <p:nvPr/>
          </p:nvSpPr>
          <p:spPr bwMode="auto">
            <a:xfrm>
              <a:off x="2556" y="697"/>
              <a:ext cx="77" cy="38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0" y="107"/>
                  </a:moveTo>
                  <a:lnTo>
                    <a:pt x="427" y="0"/>
                  </a:lnTo>
                  <a:lnTo>
                    <a:pt x="427" y="213"/>
                  </a:lnTo>
                  <a:lnTo>
                    <a:pt x="0" y="10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5" name="Freeform 399"/>
            <p:cNvSpPr>
              <a:spLocks/>
            </p:cNvSpPr>
            <p:nvPr/>
          </p:nvSpPr>
          <p:spPr bwMode="auto">
            <a:xfrm>
              <a:off x="2633" y="715"/>
              <a:ext cx="642" cy="2"/>
            </a:xfrm>
            <a:custGeom>
              <a:avLst/>
              <a:gdLst>
                <a:gd name="T0" fmla="*/ 0 w 3527"/>
                <a:gd name="T1" fmla="*/ 0 h 11"/>
                <a:gd name="T2" fmla="*/ 0 w 3527"/>
                <a:gd name="T3" fmla="*/ 0 h 11"/>
                <a:gd name="T4" fmla="*/ 0 w 3527"/>
                <a:gd name="T5" fmla="*/ 0 h 11"/>
                <a:gd name="T6" fmla="*/ 0 w 352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27" h="11">
                  <a:moveTo>
                    <a:pt x="0" y="0"/>
                  </a:moveTo>
                  <a:lnTo>
                    <a:pt x="0" y="11"/>
                  </a:lnTo>
                  <a:lnTo>
                    <a:pt x="35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6" name="Rectangle 400"/>
            <p:cNvSpPr>
              <a:spLocks noChangeArrowheads="1"/>
            </p:cNvSpPr>
            <p:nvPr/>
          </p:nvSpPr>
          <p:spPr bwMode="auto">
            <a:xfrm>
              <a:off x="2633" y="715"/>
              <a:ext cx="642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57" name="Freeform 401"/>
            <p:cNvSpPr>
              <a:spLocks/>
            </p:cNvSpPr>
            <p:nvPr/>
          </p:nvSpPr>
          <p:spPr bwMode="auto">
            <a:xfrm>
              <a:off x="2126" y="715"/>
              <a:ext cx="326" cy="2"/>
            </a:xfrm>
            <a:custGeom>
              <a:avLst/>
              <a:gdLst>
                <a:gd name="T0" fmla="*/ 0 w 1788"/>
                <a:gd name="T1" fmla="*/ 0 h 11"/>
                <a:gd name="T2" fmla="*/ 0 w 1788"/>
                <a:gd name="T3" fmla="*/ 0 h 11"/>
                <a:gd name="T4" fmla="*/ 0 w 1788"/>
                <a:gd name="T5" fmla="*/ 0 h 11"/>
                <a:gd name="T6" fmla="*/ 0 w 1788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8" h="11">
                  <a:moveTo>
                    <a:pt x="1788" y="11"/>
                  </a:moveTo>
                  <a:lnTo>
                    <a:pt x="1788" y="0"/>
                  </a:lnTo>
                  <a:lnTo>
                    <a:pt x="0" y="11"/>
                  </a:lnTo>
                  <a:lnTo>
                    <a:pt x="178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58" name="Rectangle 402"/>
            <p:cNvSpPr>
              <a:spLocks noChangeArrowheads="1"/>
            </p:cNvSpPr>
            <p:nvPr/>
          </p:nvSpPr>
          <p:spPr bwMode="auto">
            <a:xfrm>
              <a:off x="2126" y="715"/>
              <a:ext cx="326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59" name="Freeform 403"/>
            <p:cNvSpPr>
              <a:spLocks/>
            </p:cNvSpPr>
            <p:nvPr/>
          </p:nvSpPr>
          <p:spPr bwMode="auto">
            <a:xfrm>
              <a:off x="2112" y="715"/>
              <a:ext cx="14" cy="2"/>
            </a:xfrm>
            <a:custGeom>
              <a:avLst/>
              <a:gdLst>
                <a:gd name="T0" fmla="*/ 0 w 83"/>
                <a:gd name="T1" fmla="*/ 0 h 11"/>
                <a:gd name="T2" fmla="*/ 0 w 83"/>
                <a:gd name="T3" fmla="*/ 0 h 11"/>
                <a:gd name="T4" fmla="*/ 0 w 83"/>
                <a:gd name="T5" fmla="*/ 0 h 11"/>
                <a:gd name="T6" fmla="*/ 0 w 83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1">
                  <a:moveTo>
                    <a:pt x="83" y="11"/>
                  </a:moveTo>
                  <a:lnTo>
                    <a:pt x="83" y="0"/>
                  </a:lnTo>
                  <a:lnTo>
                    <a:pt x="0" y="11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0" name="Rectangle 404"/>
            <p:cNvSpPr>
              <a:spLocks noChangeArrowheads="1"/>
            </p:cNvSpPr>
            <p:nvPr/>
          </p:nvSpPr>
          <p:spPr bwMode="auto">
            <a:xfrm>
              <a:off x="2112" y="715"/>
              <a:ext cx="14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61" name="Freeform 405"/>
            <p:cNvSpPr>
              <a:spLocks/>
            </p:cNvSpPr>
            <p:nvPr/>
          </p:nvSpPr>
          <p:spPr bwMode="auto">
            <a:xfrm>
              <a:off x="951" y="715"/>
              <a:ext cx="326" cy="2"/>
            </a:xfrm>
            <a:custGeom>
              <a:avLst/>
              <a:gdLst>
                <a:gd name="T0" fmla="*/ 0 w 1787"/>
                <a:gd name="T1" fmla="*/ 0 h 11"/>
                <a:gd name="T2" fmla="*/ 0 w 1787"/>
                <a:gd name="T3" fmla="*/ 0 h 11"/>
                <a:gd name="T4" fmla="*/ 0 w 1787"/>
                <a:gd name="T5" fmla="*/ 0 h 11"/>
                <a:gd name="T6" fmla="*/ 0 w 178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7" h="11">
                  <a:moveTo>
                    <a:pt x="0" y="0"/>
                  </a:moveTo>
                  <a:lnTo>
                    <a:pt x="0" y="11"/>
                  </a:lnTo>
                  <a:lnTo>
                    <a:pt x="17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2" name="Rectangle 406"/>
            <p:cNvSpPr>
              <a:spLocks noChangeArrowheads="1"/>
            </p:cNvSpPr>
            <p:nvPr/>
          </p:nvSpPr>
          <p:spPr bwMode="auto">
            <a:xfrm>
              <a:off x="951" y="715"/>
              <a:ext cx="326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63" name="Freeform 407"/>
            <p:cNvSpPr>
              <a:spLocks/>
            </p:cNvSpPr>
            <p:nvPr/>
          </p:nvSpPr>
          <p:spPr bwMode="auto">
            <a:xfrm>
              <a:off x="1277" y="715"/>
              <a:ext cx="15" cy="2"/>
            </a:xfrm>
            <a:custGeom>
              <a:avLst/>
              <a:gdLst>
                <a:gd name="T0" fmla="*/ 0 w 84"/>
                <a:gd name="T1" fmla="*/ 0 h 11"/>
                <a:gd name="T2" fmla="*/ 0 w 84"/>
                <a:gd name="T3" fmla="*/ 0 h 11"/>
                <a:gd name="T4" fmla="*/ 0 w 84"/>
                <a:gd name="T5" fmla="*/ 0 h 11"/>
                <a:gd name="T6" fmla="*/ 0 w 84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1">
                  <a:moveTo>
                    <a:pt x="0" y="0"/>
                  </a:moveTo>
                  <a:lnTo>
                    <a:pt x="0" y="11"/>
                  </a:lnTo>
                  <a:lnTo>
                    <a:pt x="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4" name="Rectangle 408"/>
            <p:cNvSpPr>
              <a:spLocks noChangeArrowheads="1"/>
            </p:cNvSpPr>
            <p:nvPr/>
          </p:nvSpPr>
          <p:spPr bwMode="auto">
            <a:xfrm>
              <a:off x="1277" y="715"/>
              <a:ext cx="15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965" name="Freeform 409"/>
            <p:cNvSpPr>
              <a:spLocks/>
            </p:cNvSpPr>
            <p:nvPr/>
          </p:nvSpPr>
          <p:spPr bwMode="auto">
            <a:xfrm>
              <a:off x="874" y="697"/>
              <a:ext cx="77" cy="38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0" y="107"/>
                  </a:moveTo>
                  <a:lnTo>
                    <a:pt x="427" y="0"/>
                  </a:lnTo>
                  <a:lnTo>
                    <a:pt x="427" y="21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6" name="Freeform 410"/>
            <p:cNvSpPr>
              <a:spLocks/>
            </p:cNvSpPr>
            <p:nvPr/>
          </p:nvSpPr>
          <p:spPr bwMode="auto">
            <a:xfrm>
              <a:off x="874" y="697"/>
              <a:ext cx="77" cy="38"/>
            </a:xfrm>
            <a:custGeom>
              <a:avLst/>
              <a:gdLst>
                <a:gd name="T0" fmla="*/ 0 w 427"/>
                <a:gd name="T1" fmla="*/ 0 h 213"/>
                <a:gd name="T2" fmla="*/ 0 w 427"/>
                <a:gd name="T3" fmla="*/ 0 h 213"/>
                <a:gd name="T4" fmla="*/ 0 w 427"/>
                <a:gd name="T5" fmla="*/ 0 h 213"/>
                <a:gd name="T6" fmla="*/ 0 w 427"/>
                <a:gd name="T7" fmla="*/ 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7" h="213">
                  <a:moveTo>
                    <a:pt x="0" y="107"/>
                  </a:moveTo>
                  <a:lnTo>
                    <a:pt x="427" y="0"/>
                  </a:lnTo>
                  <a:lnTo>
                    <a:pt x="427" y="213"/>
                  </a:lnTo>
                  <a:lnTo>
                    <a:pt x="0" y="10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7" name="Freeform 411"/>
            <p:cNvSpPr>
              <a:spLocks/>
            </p:cNvSpPr>
            <p:nvPr/>
          </p:nvSpPr>
          <p:spPr bwMode="auto">
            <a:xfrm>
              <a:off x="1079" y="1025"/>
              <a:ext cx="33" cy="35"/>
            </a:xfrm>
            <a:custGeom>
              <a:avLst/>
              <a:gdLst>
                <a:gd name="T0" fmla="*/ 0 w 188"/>
                <a:gd name="T1" fmla="*/ 0 h 190"/>
                <a:gd name="T2" fmla="*/ 0 w 188"/>
                <a:gd name="T3" fmla="*/ 0 h 190"/>
                <a:gd name="T4" fmla="*/ 0 w 188"/>
                <a:gd name="T5" fmla="*/ 0 h 190"/>
                <a:gd name="T6" fmla="*/ 0 w 188"/>
                <a:gd name="T7" fmla="*/ 0 h 190"/>
                <a:gd name="T8" fmla="*/ 0 w 188"/>
                <a:gd name="T9" fmla="*/ 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" h="190">
                  <a:moveTo>
                    <a:pt x="0" y="120"/>
                  </a:moveTo>
                  <a:lnTo>
                    <a:pt x="68" y="0"/>
                  </a:lnTo>
                  <a:lnTo>
                    <a:pt x="188" y="70"/>
                  </a:lnTo>
                  <a:lnTo>
                    <a:pt x="120" y="190"/>
                  </a:lnTo>
                  <a:lnTo>
                    <a:pt x="0" y="1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8" name="Freeform 412"/>
            <p:cNvSpPr>
              <a:spLocks/>
            </p:cNvSpPr>
            <p:nvPr/>
          </p:nvSpPr>
          <p:spPr bwMode="auto">
            <a:xfrm>
              <a:off x="958" y="904"/>
              <a:ext cx="61" cy="52"/>
            </a:xfrm>
            <a:custGeom>
              <a:avLst/>
              <a:gdLst>
                <a:gd name="T0" fmla="*/ 0 w 331"/>
                <a:gd name="T1" fmla="*/ 0 h 279"/>
                <a:gd name="T2" fmla="*/ 0 w 331"/>
                <a:gd name="T3" fmla="*/ 0 h 279"/>
                <a:gd name="T4" fmla="*/ 0 w 331"/>
                <a:gd name="T5" fmla="*/ 0 h 279"/>
                <a:gd name="T6" fmla="*/ 0 w 331"/>
                <a:gd name="T7" fmla="*/ 0 h 2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1" h="279">
                  <a:moveTo>
                    <a:pt x="331" y="278"/>
                  </a:moveTo>
                  <a:lnTo>
                    <a:pt x="0" y="0"/>
                  </a:lnTo>
                  <a:lnTo>
                    <a:pt x="37" y="279"/>
                  </a:lnTo>
                  <a:lnTo>
                    <a:pt x="331" y="2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69" name="Freeform 413"/>
            <p:cNvSpPr>
              <a:spLocks/>
            </p:cNvSpPr>
            <p:nvPr/>
          </p:nvSpPr>
          <p:spPr bwMode="auto">
            <a:xfrm>
              <a:off x="904" y="904"/>
              <a:ext cx="61" cy="52"/>
            </a:xfrm>
            <a:custGeom>
              <a:avLst/>
              <a:gdLst>
                <a:gd name="T0" fmla="*/ 0 w 333"/>
                <a:gd name="T1" fmla="*/ 0 h 279"/>
                <a:gd name="T2" fmla="*/ 0 w 333"/>
                <a:gd name="T3" fmla="*/ 0 h 279"/>
                <a:gd name="T4" fmla="*/ 0 w 333"/>
                <a:gd name="T5" fmla="*/ 0 h 279"/>
                <a:gd name="T6" fmla="*/ 0 w 333"/>
                <a:gd name="T7" fmla="*/ 0 h 2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3" h="279">
                  <a:moveTo>
                    <a:pt x="296" y="0"/>
                  </a:moveTo>
                  <a:lnTo>
                    <a:pt x="333" y="279"/>
                  </a:lnTo>
                  <a:lnTo>
                    <a:pt x="0" y="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0" name="Freeform 414"/>
            <p:cNvSpPr>
              <a:spLocks/>
            </p:cNvSpPr>
            <p:nvPr/>
          </p:nvSpPr>
          <p:spPr bwMode="auto">
            <a:xfrm>
              <a:off x="904" y="904"/>
              <a:ext cx="115" cy="52"/>
            </a:xfrm>
            <a:custGeom>
              <a:avLst/>
              <a:gdLst>
                <a:gd name="T0" fmla="*/ 0 w 627"/>
                <a:gd name="T1" fmla="*/ 0 h 279"/>
                <a:gd name="T2" fmla="*/ 0 w 627"/>
                <a:gd name="T3" fmla="*/ 0 h 279"/>
                <a:gd name="T4" fmla="*/ 0 w 627"/>
                <a:gd name="T5" fmla="*/ 0 h 279"/>
                <a:gd name="T6" fmla="*/ 0 w 627"/>
                <a:gd name="T7" fmla="*/ 0 h 279"/>
                <a:gd name="T8" fmla="*/ 0 w 627"/>
                <a:gd name="T9" fmla="*/ 0 h 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" h="279">
                  <a:moveTo>
                    <a:pt x="627" y="278"/>
                  </a:moveTo>
                  <a:lnTo>
                    <a:pt x="296" y="0"/>
                  </a:lnTo>
                  <a:lnTo>
                    <a:pt x="0" y="0"/>
                  </a:lnTo>
                  <a:lnTo>
                    <a:pt x="333" y="279"/>
                  </a:lnTo>
                  <a:lnTo>
                    <a:pt x="627" y="2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1" name="Line 415"/>
            <p:cNvSpPr>
              <a:spLocks noChangeShapeType="1"/>
            </p:cNvSpPr>
            <p:nvPr/>
          </p:nvSpPr>
          <p:spPr bwMode="auto">
            <a:xfrm flipH="1" flipV="1">
              <a:off x="988" y="954"/>
              <a:ext cx="97" cy="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2" name="Line 416"/>
            <p:cNvSpPr>
              <a:spLocks noChangeShapeType="1"/>
            </p:cNvSpPr>
            <p:nvPr/>
          </p:nvSpPr>
          <p:spPr bwMode="auto">
            <a:xfrm flipH="1">
              <a:off x="968" y="1043"/>
              <a:ext cx="112" cy="1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3" name="Freeform 417"/>
            <p:cNvSpPr>
              <a:spLocks/>
            </p:cNvSpPr>
            <p:nvPr/>
          </p:nvSpPr>
          <p:spPr bwMode="auto">
            <a:xfrm>
              <a:off x="1369" y="679"/>
              <a:ext cx="44" cy="59"/>
            </a:xfrm>
            <a:custGeom>
              <a:avLst/>
              <a:gdLst>
                <a:gd name="T0" fmla="*/ 0 w 244"/>
                <a:gd name="T1" fmla="*/ 0 h 321"/>
                <a:gd name="T2" fmla="*/ 0 w 244"/>
                <a:gd name="T3" fmla="*/ 0 h 321"/>
                <a:gd name="T4" fmla="*/ 0 w 244"/>
                <a:gd name="T5" fmla="*/ 0 h 3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4" h="321">
                  <a:moveTo>
                    <a:pt x="0" y="321"/>
                  </a:moveTo>
                  <a:lnTo>
                    <a:pt x="122" y="0"/>
                  </a:lnTo>
                  <a:lnTo>
                    <a:pt x="244" y="3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4" name="Line 418"/>
            <p:cNvSpPr>
              <a:spLocks noChangeShapeType="1"/>
            </p:cNvSpPr>
            <p:nvPr/>
          </p:nvSpPr>
          <p:spPr bwMode="auto">
            <a:xfrm>
              <a:off x="1377" y="71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5" name="Freeform 419"/>
            <p:cNvSpPr>
              <a:spLocks/>
            </p:cNvSpPr>
            <p:nvPr/>
          </p:nvSpPr>
          <p:spPr bwMode="auto">
            <a:xfrm>
              <a:off x="1430" y="698"/>
              <a:ext cx="34" cy="40"/>
            </a:xfrm>
            <a:custGeom>
              <a:avLst/>
              <a:gdLst>
                <a:gd name="T0" fmla="*/ 0 w 184"/>
                <a:gd name="T1" fmla="*/ 0 h 215"/>
                <a:gd name="T2" fmla="*/ 0 w 184"/>
                <a:gd name="T3" fmla="*/ 0 h 215"/>
                <a:gd name="T4" fmla="*/ 0 w 184"/>
                <a:gd name="T5" fmla="*/ 0 h 215"/>
                <a:gd name="T6" fmla="*/ 0 w 184"/>
                <a:gd name="T7" fmla="*/ 0 h 215"/>
                <a:gd name="T8" fmla="*/ 0 w 184"/>
                <a:gd name="T9" fmla="*/ 0 h 215"/>
                <a:gd name="T10" fmla="*/ 0 w 184"/>
                <a:gd name="T11" fmla="*/ 0 h 215"/>
                <a:gd name="T12" fmla="*/ 0 w 184"/>
                <a:gd name="T13" fmla="*/ 0 h 215"/>
                <a:gd name="T14" fmla="*/ 0 w 184"/>
                <a:gd name="T15" fmla="*/ 0 h 215"/>
                <a:gd name="T16" fmla="*/ 0 w 184"/>
                <a:gd name="T17" fmla="*/ 0 h 215"/>
                <a:gd name="T18" fmla="*/ 0 w 184"/>
                <a:gd name="T19" fmla="*/ 0 h 215"/>
                <a:gd name="T20" fmla="*/ 0 w 184"/>
                <a:gd name="T21" fmla="*/ 0 h 215"/>
                <a:gd name="T22" fmla="*/ 0 w 184"/>
                <a:gd name="T23" fmla="*/ 0 h 215"/>
                <a:gd name="T24" fmla="*/ 0 w 184"/>
                <a:gd name="T25" fmla="*/ 0 h 215"/>
                <a:gd name="T26" fmla="*/ 0 w 184"/>
                <a:gd name="T27" fmla="*/ 0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215">
                  <a:moveTo>
                    <a:pt x="184" y="46"/>
                  </a:moveTo>
                  <a:lnTo>
                    <a:pt x="154" y="16"/>
                  </a:lnTo>
                  <a:lnTo>
                    <a:pt x="123" y="0"/>
                  </a:lnTo>
                  <a:lnTo>
                    <a:pt x="78" y="0"/>
                  </a:lnTo>
                  <a:lnTo>
                    <a:pt x="47" y="16"/>
                  </a:lnTo>
                  <a:lnTo>
                    <a:pt x="17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7" y="169"/>
                  </a:lnTo>
                  <a:lnTo>
                    <a:pt x="47" y="200"/>
                  </a:lnTo>
                  <a:lnTo>
                    <a:pt x="78" y="215"/>
                  </a:lnTo>
                  <a:lnTo>
                    <a:pt x="123" y="215"/>
                  </a:lnTo>
                  <a:lnTo>
                    <a:pt x="154" y="200"/>
                  </a:lnTo>
                  <a:lnTo>
                    <a:pt x="184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6" name="Freeform 420"/>
            <p:cNvSpPr>
              <a:spLocks/>
            </p:cNvSpPr>
            <p:nvPr/>
          </p:nvSpPr>
          <p:spPr bwMode="auto">
            <a:xfrm>
              <a:off x="1480" y="698"/>
              <a:ext cx="34" cy="40"/>
            </a:xfrm>
            <a:custGeom>
              <a:avLst/>
              <a:gdLst>
                <a:gd name="T0" fmla="*/ 0 w 182"/>
                <a:gd name="T1" fmla="*/ 0 h 215"/>
                <a:gd name="T2" fmla="*/ 0 w 182"/>
                <a:gd name="T3" fmla="*/ 0 h 215"/>
                <a:gd name="T4" fmla="*/ 0 w 182"/>
                <a:gd name="T5" fmla="*/ 0 h 215"/>
                <a:gd name="T6" fmla="*/ 0 w 182"/>
                <a:gd name="T7" fmla="*/ 0 h 215"/>
                <a:gd name="T8" fmla="*/ 0 w 182"/>
                <a:gd name="T9" fmla="*/ 0 h 215"/>
                <a:gd name="T10" fmla="*/ 0 w 182"/>
                <a:gd name="T11" fmla="*/ 0 h 215"/>
                <a:gd name="T12" fmla="*/ 0 w 182"/>
                <a:gd name="T13" fmla="*/ 0 h 215"/>
                <a:gd name="T14" fmla="*/ 0 w 182"/>
                <a:gd name="T15" fmla="*/ 0 h 215"/>
                <a:gd name="T16" fmla="*/ 0 w 182"/>
                <a:gd name="T17" fmla="*/ 0 h 215"/>
                <a:gd name="T18" fmla="*/ 0 w 182"/>
                <a:gd name="T19" fmla="*/ 0 h 215"/>
                <a:gd name="T20" fmla="*/ 0 w 182"/>
                <a:gd name="T21" fmla="*/ 0 h 215"/>
                <a:gd name="T22" fmla="*/ 0 w 182"/>
                <a:gd name="T23" fmla="*/ 0 h 215"/>
                <a:gd name="T24" fmla="*/ 0 w 182"/>
                <a:gd name="T25" fmla="*/ 0 h 215"/>
                <a:gd name="T26" fmla="*/ 0 w 182"/>
                <a:gd name="T27" fmla="*/ 0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215">
                  <a:moveTo>
                    <a:pt x="182" y="46"/>
                  </a:moveTo>
                  <a:lnTo>
                    <a:pt x="152" y="16"/>
                  </a:lnTo>
                  <a:lnTo>
                    <a:pt x="121" y="0"/>
                  </a:lnTo>
                  <a:lnTo>
                    <a:pt x="76" y="0"/>
                  </a:lnTo>
                  <a:lnTo>
                    <a:pt x="45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5" y="200"/>
                  </a:lnTo>
                  <a:lnTo>
                    <a:pt x="76" y="215"/>
                  </a:lnTo>
                  <a:lnTo>
                    <a:pt x="121" y="215"/>
                  </a:lnTo>
                  <a:lnTo>
                    <a:pt x="152" y="200"/>
                  </a:lnTo>
                  <a:lnTo>
                    <a:pt x="182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7" name="Freeform 421"/>
            <p:cNvSpPr>
              <a:spLocks/>
            </p:cNvSpPr>
            <p:nvPr/>
          </p:nvSpPr>
          <p:spPr bwMode="auto">
            <a:xfrm>
              <a:off x="1530" y="698"/>
              <a:ext cx="34" cy="40"/>
            </a:xfrm>
            <a:custGeom>
              <a:avLst/>
              <a:gdLst>
                <a:gd name="T0" fmla="*/ 0 w 183"/>
                <a:gd name="T1" fmla="*/ 0 h 215"/>
                <a:gd name="T2" fmla="*/ 0 w 183"/>
                <a:gd name="T3" fmla="*/ 0 h 215"/>
                <a:gd name="T4" fmla="*/ 0 w 183"/>
                <a:gd name="T5" fmla="*/ 0 h 215"/>
                <a:gd name="T6" fmla="*/ 0 w 183"/>
                <a:gd name="T7" fmla="*/ 0 h 215"/>
                <a:gd name="T8" fmla="*/ 0 w 183"/>
                <a:gd name="T9" fmla="*/ 0 h 215"/>
                <a:gd name="T10" fmla="*/ 0 w 183"/>
                <a:gd name="T11" fmla="*/ 0 h 215"/>
                <a:gd name="T12" fmla="*/ 0 w 183"/>
                <a:gd name="T13" fmla="*/ 0 h 215"/>
                <a:gd name="T14" fmla="*/ 0 w 183"/>
                <a:gd name="T15" fmla="*/ 0 h 215"/>
                <a:gd name="T16" fmla="*/ 0 w 183"/>
                <a:gd name="T17" fmla="*/ 0 h 215"/>
                <a:gd name="T18" fmla="*/ 0 w 183"/>
                <a:gd name="T19" fmla="*/ 0 h 215"/>
                <a:gd name="T20" fmla="*/ 0 w 183"/>
                <a:gd name="T21" fmla="*/ 0 h 215"/>
                <a:gd name="T22" fmla="*/ 0 w 183"/>
                <a:gd name="T23" fmla="*/ 0 h 215"/>
                <a:gd name="T24" fmla="*/ 0 w 183"/>
                <a:gd name="T25" fmla="*/ 0 h 215"/>
                <a:gd name="T26" fmla="*/ 0 w 183"/>
                <a:gd name="T27" fmla="*/ 0 h 215"/>
                <a:gd name="T28" fmla="*/ 0 w 183"/>
                <a:gd name="T29" fmla="*/ 0 h 215"/>
                <a:gd name="T30" fmla="*/ 0 w 183"/>
                <a:gd name="T31" fmla="*/ 0 h 215"/>
                <a:gd name="T32" fmla="*/ 0 w 183"/>
                <a:gd name="T33" fmla="*/ 0 h 2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3" h="215">
                  <a:moveTo>
                    <a:pt x="0" y="92"/>
                  </a:moveTo>
                  <a:lnTo>
                    <a:pt x="183" y="92"/>
                  </a:lnTo>
                  <a:lnTo>
                    <a:pt x="183" y="61"/>
                  </a:lnTo>
                  <a:lnTo>
                    <a:pt x="167" y="31"/>
                  </a:lnTo>
                  <a:lnTo>
                    <a:pt x="152" y="16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5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5" y="200"/>
                  </a:lnTo>
                  <a:lnTo>
                    <a:pt x="76" y="215"/>
                  </a:lnTo>
                  <a:lnTo>
                    <a:pt x="122" y="215"/>
                  </a:lnTo>
                  <a:lnTo>
                    <a:pt x="152" y="200"/>
                  </a:lnTo>
                  <a:lnTo>
                    <a:pt x="183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8" name="Line 422"/>
            <p:cNvSpPr>
              <a:spLocks noChangeShapeType="1"/>
            </p:cNvSpPr>
            <p:nvPr/>
          </p:nvSpPr>
          <p:spPr bwMode="auto">
            <a:xfrm flipV="1">
              <a:off x="1580" y="679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79" name="Freeform 423"/>
            <p:cNvSpPr>
              <a:spLocks/>
            </p:cNvSpPr>
            <p:nvPr/>
          </p:nvSpPr>
          <p:spPr bwMode="auto">
            <a:xfrm>
              <a:off x="1603" y="698"/>
              <a:ext cx="33" cy="40"/>
            </a:xfrm>
            <a:custGeom>
              <a:avLst/>
              <a:gdLst>
                <a:gd name="T0" fmla="*/ 0 w 183"/>
                <a:gd name="T1" fmla="*/ 0 h 215"/>
                <a:gd name="T2" fmla="*/ 0 w 183"/>
                <a:gd name="T3" fmla="*/ 0 h 215"/>
                <a:gd name="T4" fmla="*/ 0 w 183"/>
                <a:gd name="T5" fmla="*/ 0 h 215"/>
                <a:gd name="T6" fmla="*/ 0 w 183"/>
                <a:gd name="T7" fmla="*/ 0 h 215"/>
                <a:gd name="T8" fmla="*/ 0 w 183"/>
                <a:gd name="T9" fmla="*/ 0 h 215"/>
                <a:gd name="T10" fmla="*/ 0 w 183"/>
                <a:gd name="T11" fmla="*/ 0 h 215"/>
                <a:gd name="T12" fmla="*/ 0 w 183"/>
                <a:gd name="T13" fmla="*/ 0 h 215"/>
                <a:gd name="T14" fmla="*/ 0 w 183"/>
                <a:gd name="T15" fmla="*/ 0 h 215"/>
                <a:gd name="T16" fmla="*/ 0 w 183"/>
                <a:gd name="T17" fmla="*/ 0 h 215"/>
                <a:gd name="T18" fmla="*/ 0 w 183"/>
                <a:gd name="T19" fmla="*/ 0 h 215"/>
                <a:gd name="T20" fmla="*/ 0 w 183"/>
                <a:gd name="T21" fmla="*/ 0 h 215"/>
                <a:gd name="T22" fmla="*/ 0 w 183"/>
                <a:gd name="T23" fmla="*/ 0 h 215"/>
                <a:gd name="T24" fmla="*/ 0 w 183"/>
                <a:gd name="T25" fmla="*/ 0 h 215"/>
                <a:gd name="T26" fmla="*/ 0 w 183"/>
                <a:gd name="T27" fmla="*/ 0 h 215"/>
                <a:gd name="T28" fmla="*/ 0 w 183"/>
                <a:gd name="T29" fmla="*/ 0 h 215"/>
                <a:gd name="T30" fmla="*/ 0 w 183"/>
                <a:gd name="T31" fmla="*/ 0 h 215"/>
                <a:gd name="T32" fmla="*/ 0 w 183"/>
                <a:gd name="T33" fmla="*/ 0 h 2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3" h="215">
                  <a:moveTo>
                    <a:pt x="0" y="92"/>
                  </a:moveTo>
                  <a:lnTo>
                    <a:pt x="183" y="92"/>
                  </a:lnTo>
                  <a:lnTo>
                    <a:pt x="183" y="61"/>
                  </a:lnTo>
                  <a:lnTo>
                    <a:pt x="167" y="31"/>
                  </a:lnTo>
                  <a:lnTo>
                    <a:pt x="152" y="16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5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5" y="200"/>
                  </a:lnTo>
                  <a:lnTo>
                    <a:pt x="76" y="215"/>
                  </a:lnTo>
                  <a:lnTo>
                    <a:pt x="122" y="215"/>
                  </a:lnTo>
                  <a:lnTo>
                    <a:pt x="152" y="200"/>
                  </a:lnTo>
                  <a:lnTo>
                    <a:pt x="183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0" name="Line 424"/>
            <p:cNvSpPr>
              <a:spLocks noChangeShapeType="1"/>
            </p:cNvSpPr>
            <p:nvPr/>
          </p:nvSpPr>
          <p:spPr bwMode="auto">
            <a:xfrm flipV="1">
              <a:off x="1652" y="6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1" name="Freeform 425"/>
            <p:cNvSpPr>
              <a:spLocks/>
            </p:cNvSpPr>
            <p:nvPr/>
          </p:nvSpPr>
          <p:spPr bwMode="auto">
            <a:xfrm>
              <a:off x="1652" y="698"/>
              <a:ext cx="23" cy="17"/>
            </a:xfrm>
            <a:custGeom>
              <a:avLst/>
              <a:gdLst>
                <a:gd name="T0" fmla="*/ 0 w 122"/>
                <a:gd name="T1" fmla="*/ 0 h 92"/>
                <a:gd name="T2" fmla="*/ 0 w 122"/>
                <a:gd name="T3" fmla="*/ 0 h 92"/>
                <a:gd name="T4" fmla="*/ 0 w 122"/>
                <a:gd name="T5" fmla="*/ 0 h 92"/>
                <a:gd name="T6" fmla="*/ 0 w 122"/>
                <a:gd name="T7" fmla="*/ 0 h 92"/>
                <a:gd name="T8" fmla="*/ 0 w 122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92">
                  <a:moveTo>
                    <a:pt x="0" y="92"/>
                  </a:moveTo>
                  <a:lnTo>
                    <a:pt x="15" y="46"/>
                  </a:lnTo>
                  <a:lnTo>
                    <a:pt x="46" y="16"/>
                  </a:lnTo>
                  <a:lnTo>
                    <a:pt x="76" y="0"/>
                  </a:lnTo>
                  <a:lnTo>
                    <a:pt x="1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2" name="Line 426"/>
            <p:cNvSpPr>
              <a:spLocks noChangeShapeType="1"/>
            </p:cNvSpPr>
            <p:nvPr/>
          </p:nvSpPr>
          <p:spPr bwMode="auto">
            <a:xfrm>
              <a:off x="1722" y="6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3" name="Freeform 427"/>
            <p:cNvSpPr>
              <a:spLocks/>
            </p:cNvSpPr>
            <p:nvPr/>
          </p:nvSpPr>
          <p:spPr bwMode="auto">
            <a:xfrm>
              <a:off x="1688" y="698"/>
              <a:ext cx="34" cy="40"/>
            </a:xfrm>
            <a:custGeom>
              <a:avLst/>
              <a:gdLst>
                <a:gd name="T0" fmla="*/ 0 w 183"/>
                <a:gd name="T1" fmla="*/ 0 h 215"/>
                <a:gd name="T2" fmla="*/ 0 w 183"/>
                <a:gd name="T3" fmla="*/ 0 h 215"/>
                <a:gd name="T4" fmla="*/ 0 w 183"/>
                <a:gd name="T5" fmla="*/ 0 h 215"/>
                <a:gd name="T6" fmla="*/ 0 w 183"/>
                <a:gd name="T7" fmla="*/ 0 h 215"/>
                <a:gd name="T8" fmla="*/ 0 w 183"/>
                <a:gd name="T9" fmla="*/ 0 h 215"/>
                <a:gd name="T10" fmla="*/ 0 w 183"/>
                <a:gd name="T11" fmla="*/ 0 h 215"/>
                <a:gd name="T12" fmla="*/ 0 w 183"/>
                <a:gd name="T13" fmla="*/ 0 h 215"/>
                <a:gd name="T14" fmla="*/ 0 w 183"/>
                <a:gd name="T15" fmla="*/ 0 h 215"/>
                <a:gd name="T16" fmla="*/ 0 w 183"/>
                <a:gd name="T17" fmla="*/ 0 h 215"/>
                <a:gd name="T18" fmla="*/ 0 w 183"/>
                <a:gd name="T19" fmla="*/ 0 h 215"/>
                <a:gd name="T20" fmla="*/ 0 w 183"/>
                <a:gd name="T21" fmla="*/ 0 h 215"/>
                <a:gd name="T22" fmla="*/ 0 w 183"/>
                <a:gd name="T23" fmla="*/ 0 h 215"/>
                <a:gd name="T24" fmla="*/ 0 w 183"/>
                <a:gd name="T25" fmla="*/ 0 h 215"/>
                <a:gd name="T26" fmla="*/ 0 w 183"/>
                <a:gd name="T27" fmla="*/ 0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3" h="215">
                  <a:moveTo>
                    <a:pt x="183" y="46"/>
                  </a:moveTo>
                  <a:lnTo>
                    <a:pt x="152" y="16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6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6" y="200"/>
                  </a:lnTo>
                  <a:lnTo>
                    <a:pt x="76" y="215"/>
                  </a:lnTo>
                  <a:lnTo>
                    <a:pt x="122" y="215"/>
                  </a:lnTo>
                  <a:lnTo>
                    <a:pt x="152" y="200"/>
                  </a:lnTo>
                  <a:lnTo>
                    <a:pt x="183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4" name="Freeform 428"/>
            <p:cNvSpPr>
              <a:spLocks/>
            </p:cNvSpPr>
            <p:nvPr/>
          </p:nvSpPr>
          <p:spPr bwMode="auto">
            <a:xfrm>
              <a:off x="1749" y="679"/>
              <a:ext cx="14" cy="59"/>
            </a:xfrm>
            <a:custGeom>
              <a:avLst/>
              <a:gdLst>
                <a:gd name="T0" fmla="*/ 0 w 76"/>
                <a:gd name="T1" fmla="*/ 0 h 321"/>
                <a:gd name="T2" fmla="*/ 0 w 76"/>
                <a:gd name="T3" fmla="*/ 0 h 321"/>
                <a:gd name="T4" fmla="*/ 0 w 76"/>
                <a:gd name="T5" fmla="*/ 0 h 321"/>
                <a:gd name="T6" fmla="*/ 0 w 76"/>
                <a:gd name="T7" fmla="*/ 0 h 321"/>
                <a:gd name="T8" fmla="*/ 0 w 76"/>
                <a:gd name="T9" fmla="*/ 0 h 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21">
                  <a:moveTo>
                    <a:pt x="0" y="0"/>
                  </a:moveTo>
                  <a:lnTo>
                    <a:pt x="0" y="260"/>
                  </a:lnTo>
                  <a:lnTo>
                    <a:pt x="15" y="306"/>
                  </a:lnTo>
                  <a:lnTo>
                    <a:pt x="46" y="321"/>
                  </a:lnTo>
                  <a:lnTo>
                    <a:pt x="76" y="3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5" name="Line 429"/>
            <p:cNvSpPr>
              <a:spLocks noChangeShapeType="1"/>
            </p:cNvSpPr>
            <p:nvPr/>
          </p:nvSpPr>
          <p:spPr bwMode="auto">
            <a:xfrm>
              <a:off x="1741" y="698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6" name="Freeform 430"/>
            <p:cNvSpPr>
              <a:spLocks/>
            </p:cNvSpPr>
            <p:nvPr/>
          </p:nvSpPr>
          <p:spPr bwMode="auto">
            <a:xfrm>
              <a:off x="1780" y="698"/>
              <a:ext cx="36" cy="40"/>
            </a:xfrm>
            <a:custGeom>
              <a:avLst/>
              <a:gdLst>
                <a:gd name="T0" fmla="*/ 0 w 198"/>
                <a:gd name="T1" fmla="*/ 0 h 215"/>
                <a:gd name="T2" fmla="*/ 0 w 198"/>
                <a:gd name="T3" fmla="*/ 0 h 215"/>
                <a:gd name="T4" fmla="*/ 0 w 198"/>
                <a:gd name="T5" fmla="*/ 0 h 215"/>
                <a:gd name="T6" fmla="*/ 0 w 198"/>
                <a:gd name="T7" fmla="*/ 0 h 215"/>
                <a:gd name="T8" fmla="*/ 0 w 198"/>
                <a:gd name="T9" fmla="*/ 0 h 215"/>
                <a:gd name="T10" fmla="*/ 0 w 198"/>
                <a:gd name="T11" fmla="*/ 0 h 215"/>
                <a:gd name="T12" fmla="*/ 0 w 198"/>
                <a:gd name="T13" fmla="*/ 0 h 215"/>
                <a:gd name="T14" fmla="*/ 0 w 198"/>
                <a:gd name="T15" fmla="*/ 0 h 215"/>
                <a:gd name="T16" fmla="*/ 0 w 198"/>
                <a:gd name="T17" fmla="*/ 0 h 215"/>
                <a:gd name="T18" fmla="*/ 0 w 198"/>
                <a:gd name="T19" fmla="*/ 0 h 215"/>
                <a:gd name="T20" fmla="*/ 0 w 198"/>
                <a:gd name="T21" fmla="*/ 0 h 215"/>
                <a:gd name="T22" fmla="*/ 0 w 198"/>
                <a:gd name="T23" fmla="*/ 0 h 215"/>
                <a:gd name="T24" fmla="*/ 0 w 198"/>
                <a:gd name="T25" fmla="*/ 0 h 215"/>
                <a:gd name="T26" fmla="*/ 0 w 198"/>
                <a:gd name="T27" fmla="*/ 0 h 215"/>
                <a:gd name="T28" fmla="*/ 0 w 198"/>
                <a:gd name="T29" fmla="*/ 0 h 215"/>
                <a:gd name="T30" fmla="*/ 0 w 198"/>
                <a:gd name="T31" fmla="*/ 0 h 215"/>
                <a:gd name="T32" fmla="*/ 0 w 198"/>
                <a:gd name="T33" fmla="*/ 0 h 2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8" h="215">
                  <a:moveTo>
                    <a:pt x="76" y="0"/>
                  </a:moveTo>
                  <a:lnTo>
                    <a:pt x="45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5" y="200"/>
                  </a:lnTo>
                  <a:lnTo>
                    <a:pt x="76" y="215"/>
                  </a:lnTo>
                  <a:lnTo>
                    <a:pt x="122" y="215"/>
                  </a:lnTo>
                  <a:lnTo>
                    <a:pt x="152" y="200"/>
                  </a:lnTo>
                  <a:lnTo>
                    <a:pt x="182" y="169"/>
                  </a:lnTo>
                  <a:lnTo>
                    <a:pt x="198" y="122"/>
                  </a:lnTo>
                  <a:lnTo>
                    <a:pt x="198" y="92"/>
                  </a:lnTo>
                  <a:lnTo>
                    <a:pt x="182" y="46"/>
                  </a:lnTo>
                  <a:lnTo>
                    <a:pt x="152" y="16"/>
                  </a:lnTo>
                  <a:lnTo>
                    <a:pt x="122" y="0"/>
                  </a:lnTo>
                  <a:lnTo>
                    <a:pt x="76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7" name="Line 431"/>
            <p:cNvSpPr>
              <a:spLocks noChangeShapeType="1"/>
            </p:cNvSpPr>
            <p:nvPr/>
          </p:nvSpPr>
          <p:spPr bwMode="auto">
            <a:xfrm flipV="1">
              <a:off x="1833" y="6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8" name="Freeform 432"/>
            <p:cNvSpPr>
              <a:spLocks/>
            </p:cNvSpPr>
            <p:nvPr/>
          </p:nvSpPr>
          <p:spPr bwMode="auto">
            <a:xfrm>
              <a:off x="1833" y="698"/>
              <a:ext cx="22" cy="17"/>
            </a:xfrm>
            <a:custGeom>
              <a:avLst/>
              <a:gdLst>
                <a:gd name="T0" fmla="*/ 0 w 122"/>
                <a:gd name="T1" fmla="*/ 0 h 92"/>
                <a:gd name="T2" fmla="*/ 0 w 122"/>
                <a:gd name="T3" fmla="*/ 0 h 92"/>
                <a:gd name="T4" fmla="*/ 0 w 122"/>
                <a:gd name="T5" fmla="*/ 0 h 92"/>
                <a:gd name="T6" fmla="*/ 0 w 122"/>
                <a:gd name="T7" fmla="*/ 0 h 92"/>
                <a:gd name="T8" fmla="*/ 0 w 122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92">
                  <a:moveTo>
                    <a:pt x="0" y="92"/>
                  </a:moveTo>
                  <a:lnTo>
                    <a:pt x="15" y="46"/>
                  </a:lnTo>
                  <a:lnTo>
                    <a:pt x="46" y="16"/>
                  </a:lnTo>
                  <a:lnTo>
                    <a:pt x="76" y="0"/>
                  </a:lnTo>
                  <a:lnTo>
                    <a:pt x="1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89" name="Line 433"/>
            <p:cNvSpPr>
              <a:spLocks noChangeShapeType="1"/>
            </p:cNvSpPr>
            <p:nvPr/>
          </p:nvSpPr>
          <p:spPr bwMode="auto">
            <a:xfrm flipV="1">
              <a:off x="1921" y="679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0" name="Line 434"/>
            <p:cNvSpPr>
              <a:spLocks noChangeShapeType="1"/>
            </p:cNvSpPr>
            <p:nvPr/>
          </p:nvSpPr>
          <p:spPr bwMode="auto">
            <a:xfrm>
              <a:off x="1960" y="679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1" name="Line 435"/>
            <p:cNvSpPr>
              <a:spLocks noChangeShapeType="1"/>
            </p:cNvSpPr>
            <p:nvPr/>
          </p:nvSpPr>
          <p:spPr bwMode="auto">
            <a:xfrm>
              <a:off x="1921" y="707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2" name="Line 436"/>
            <p:cNvSpPr>
              <a:spLocks noChangeShapeType="1"/>
            </p:cNvSpPr>
            <p:nvPr/>
          </p:nvSpPr>
          <p:spPr bwMode="auto">
            <a:xfrm>
              <a:off x="2016" y="698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3" name="Freeform 437"/>
            <p:cNvSpPr>
              <a:spLocks/>
            </p:cNvSpPr>
            <p:nvPr/>
          </p:nvSpPr>
          <p:spPr bwMode="auto">
            <a:xfrm>
              <a:off x="1982" y="698"/>
              <a:ext cx="34" cy="40"/>
            </a:xfrm>
            <a:custGeom>
              <a:avLst/>
              <a:gdLst>
                <a:gd name="T0" fmla="*/ 0 w 182"/>
                <a:gd name="T1" fmla="*/ 0 h 215"/>
                <a:gd name="T2" fmla="*/ 0 w 182"/>
                <a:gd name="T3" fmla="*/ 0 h 215"/>
                <a:gd name="T4" fmla="*/ 0 w 182"/>
                <a:gd name="T5" fmla="*/ 0 h 215"/>
                <a:gd name="T6" fmla="*/ 0 w 182"/>
                <a:gd name="T7" fmla="*/ 0 h 215"/>
                <a:gd name="T8" fmla="*/ 0 w 182"/>
                <a:gd name="T9" fmla="*/ 0 h 215"/>
                <a:gd name="T10" fmla="*/ 0 w 182"/>
                <a:gd name="T11" fmla="*/ 0 h 215"/>
                <a:gd name="T12" fmla="*/ 0 w 182"/>
                <a:gd name="T13" fmla="*/ 0 h 215"/>
                <a:gd name="T14" fmla="*/ 0 w 182"/>
                <a:gd name="T15" fmla="*/ 0 h 215"/>
                <a:gd name="T16" fmla="*/ 0 w 182"/>
                <a:gd name="T17" fmla="*/ 0 h 215"/>
                <a:gd name="T18" fmla="*/ 0 w 182"/>
                <a:gd name="T19" fmla="*/ 0 h 215"/>
                <a:gd name="T20" fmla="*/ 0 w 182"/>
                <a:gd name="T21" fmla="*/ 0 h 215"/>
                <a:gd name="T22" fmla="*/ 0 w 182"/>
                <a:gd name="T23" fmla="*/ 0 h 215"/>
                <a:gd name="T24" fmla="*/ 0 w 182"/>
                <a:gd name="T25" fmla="*/ 0 h 215"/>
                <a:gd name="T26" fmla="*/ 0 w 182"/>
                <a:gd name="T27" fmla="*/ 0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215">
                  <a:moveTo>
                    <a:pt x="182" y="46"/>
                  </a:moveTo>
                  <a:lnTo>
                    <a:pt x="152" y="16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5" y="16"/>
                  </a:lnTo>
                  <a:lnTo>
                    <a:pt x="15" y="46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9"/>
                  </a:lnTo>
                  <a:lnTo>
                    <a:pt x="45" y="200"/>
                  </a:lnTo>
                  <a:lnTo>
                    <a:pt x="76" y="215"/>
                  </a:lnTo>
                  <a:lnTo>
                    <a:pt x="122" y="215"/>
                  </a:lnTo>
                  <a:lnTo>
                    <a:pt x="152" y="200"/>
                  </a:lnTo>
                  <a:lnTo>
                    <a:pt x="182" y="1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4" name="Line 438"/>
            <p:cNvSpPr>
              <a:spLocks noChangeShapeType="1"/>
            </p:cNvSpPr>
            <p:nvPr/>
          </p:nvSpPr>
          <p:spPr bwMode="auto">
            <a:xfrm flipV="1">
              <a:off x="2035" y="679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5" name="Line 439"/>
            <p:cNvSpPr>
              <a:spLocks noChangeShapeType="1"/>
            </p:cNvSpPr>
            <p:nvPr/>
          </p:nvSpPr>
          <p:spPr bwMode="auto">
            <a:xfrm flipV="1">
              <a:off x="2058" y="679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6" name="Freeform 440"/>
            <p:cNvSpPr>
              <a:spLocks/>
            </p:cNvSpPr>
            <p:nvPr/>
          </p:nvSpPr>
          <p:spPr bwMode="auto">
            <a:xfrm>
              <a:off x="3350" y="685"/>
              <a:ext cx="37" cy="59"/>
            </a:xfrm>
            <a:custGeom>
              <a:avLst/>
              <a:gdLst>
                <a:gd name="T0" fmla="*/ 0 w 198"/>
                <a:gd name="T1" fmla="*/ 0 h 321"/>
                <a:gd name="T2" fmla="*/ 0 w 198"/>
                <a:gd name="T3" fmla="*/ 0 h 321"/>
                <a:gd name="T4" fmla="*/ 0 w 198"/>
                <a:gd name="T5" fmla="*/ 0 h 3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" h="321">
                  <a:moveTo>
                    <a:pt x="0" y="321"/>
                  </a:moveTo>
                  <a:lnTo>
                    <a:pt x="0" y="0"/>
                  </a:lnTo>
                  <a:lnTo>
                    <a:pt x="19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7" name="Line 441"/>
            <p:cNvSpPr>
              <a:spLocks noChangeShapeType="1"/>
            </p:cNvSpPr>
            <p:nvPr/>
          </p:nvSpPr>
          <p:spPr bwMode="auto">
            <a:xfrm>
              <a:off x="3350" y="712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8" name="Line 442"/>
            <p:cNvSpPr>
              <a:spLocks noChangeShapeType="1"/>
            </p:cNvSpPr>
            <p:nvPr/>
          </p:nvSpPr>
          <p:spPr bwMode="auto">
            <a:xfrm>
              <a:off x="3350" y="744"/>
              <a:ext cx="3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999" name="Line 443"/>
            <p:cNvSpPr>
              <a:spLocks noChangeShapeType="1"/>
            </p:cNvSpPr>
            <p:nvPr/>
          </p:nvSpPr>
          <p:spPr bwMode="auto">
            <a:xfrm flipV="1">
              <a:off x="3403" y="704"/>
              <a:ext cx="30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0" name="Line 444"/>
            <p:cNvSpPr>
              <a:spLocks noChangeShapeType="1"/>
            </p:cNvSpPr>
            <p:nvPr/>
          </p:nvSpPr>
          <p:spPr bwMode="auto">
            <a:xfrm flipH="1" flipV="1">
              <a:off x="3403" y="704"/>
              <a:ext cx="30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1" name="Line 445"/>
            <p:cNvSpPr>
              <a:spLocks noChangeShapeType="1"/>
            </p:cNvSpPr>
            <p:nvPr/>
          </p:nvSpPr>
          <p:spPr bwMode="auto">
            <a:xfrm>
              <a:off x="3450" y="704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2" name="Freeform 446"/>
            <p:cNvSpPr>
              <a:spLocks/>
            </p:cNvSpPr>
            <p:nvPr/>
          </p:nvSpPr>
          <p:spPr bwMode="auto">
            <a:xfrm>
              <a:off x="3450" y="704"/>
              <a:ext cx="33" cy="40"/>
            </a:xfrm>
            <a:custGeom>
              <a:avLst/>
              <a:gdLst>
                <a:gd name="T0" fmla="*/ 0 w 183"/>
                <a:gd name="T1" fmla="*/ 0 h 214"/>
                <a:gd name="T2" fmla="*/ 0 w 183"/>
                <a:gd name="T3" fmla="*/ 0 h 214"/>
                <a:gd name="T4" fmla="*/ 0 w 183"/>
                <a:gd name="T5" fmla="*/ 0 h 214"/>
                <a:gd name="T6" fmla="*/ 0 w 183"/>
                <a:gd name="T7" fmla="*/ 0 h 214"/>
                <a:gd name="T8" fmla="*/ 0 w 183"/>
                <a:gd name="T9" fmla="*/ 0 h 214"/>
                <a:gd name="T10" fmla="*/ 0 w 183"/>
                <a:gd name="T11" fmla="*/ 0 h 214"/>
                <a:gd name="T12" fmla="*/ 0 w 183"/>
                <a:gd name="T13" fmla="*/ 0 h 214"/>
                <a:gd name="T14" fmla="*/ 0 w 183"/>
                <a:gd name="T15" fmla="*/ 0 h 214"/>
                <a:gd name="T16" fmla="*/ 0 w 183"/>
                <a:gd name="T17" fmla="*/ 0 h 214"/>
                <a:gd name="T18" fmla="*/ 0 w 183"/>
                <a:gd name="T19" fmla="*/ 0 h 214"/>
                <a:gd name="T20" fmla="*/ 0 w 183"/>
                <a:gd name="T21" fmla="*/ 0 h 214"/>
                <a:gd name="T22" fmla="*/ 0 w 183"/>
                <a:gd name="T23" fmla="*/ 0 h 214"/>
                <a:gd name="T24" fmla="*/ 0 w 183"/>
                <a:gd name="T25" fmla="*/ 0 h 214"/>
                <a:gd name="T26" fmla="*/ 0 w 183"/>
                <a:gd name="T27" fmla="*/ 0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3" h="214">
                  <a:moveTo>
                    <a:pt x="0" y="45"/>
                  </a:moveTo>
                  <a:lnTo>
                    <a:pt x="31" y="15"/>
                  </a:lnTo>
                  <a:lnTo>
                    <a:pt x="61" y="0"/>
                  </a:lnTo>
                  <a:lnTo>
                    <a:pt x="107" y="0"/>
                  </a:lnTo>
                  <a:lnTo>
                    <a:pt x="138" y="15"/>
                  </a:lnTo>
                  <a:lnTo>
                    <a:pt x="168" y="45"/>
                  </a:lnTo>
                  <a:lnTo>
                    <a:pt x="183" y="92"/>
                  </a:lnTo>
                  <a:lnTo>
                    <a:pt x="183" y="122"/>
                  </a:lnTo>
                  <a:lnTo>
                    <a:pt x="168" y="168"/>
                  </a:lnTo>
                  <a:lnTo>
                    <a:pt x="138" y="199"/>
                  </a:lnTo>
                  <a:lnTo>
                    <a:pt x="107" y="214"/>
                  </a:lnTo>
                  <a:lnTo>
                    <a:pt x="61" y="214"/>
                  </a:lnTo>
                  <a:lnTo>
                    <a:pt x="31" y="199"/>
                  </a:lnTo>
                  <a:lnTo>
                    <a:pt x="0" y="1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3" name="Freeform 447"/>
            <p:cNvSpPr>
              <a:spLocks/>
            </p:cNvSpPr>
            <p:nvPr/>
          </p:nvSpPr>
          <p:spPr bwMode="auto">
            <a:xfrm>
              <a:off x="3503" y="704"/>
              <a:ext cx="33" cy="40"/>
            </a:xfrm>
            <a:custGeom>
              <a:avLst/>
              <a:gdLst>
                <a:gd name="T0" fmla="*/ 0 w 183"/>
                <a:gd name="T1" fmla="*/ 0 h 214"/>
                <a:gd name="T2" fmla="*/ 0 w 183"/>
                <a:gd name="T3" fmla="*/ 0 h 214"/>
                <a:gd name="T4" fmla="*/ 0 w 183"/>
                <a:gd name="T5" fmla="*/ 0 h 214"/>
                <a:gd name="T6" fmla="*/ 0 w 183"/>
                <a:gd name="T7" fmla="*/ 0 h 214"/>
                <a:gd name="T8" fmla="*/ 0 w 183"/>
                <a:gd name="T9" fmla="*/ 0 h 214"/>
                <a:gd name="T10" fmla="*/ 0 w 183"/>
                <a:gd name="T11" fmla="*/ 0 h 214"/>
                <a:gd name="T12" fmla="*/ 0 w 183"/>
                <a:gd name="T13" fmla="*/ 0 h 214"/>
                <a:gd name="T14" fmla="*/ 0 w 183"/>
                <a:gd name="T15" fmla="*/ 0 h 214"/>
                <a:gd name="T16" fmla="*/ 0 w 183"/>
                <a:gd name="T17" fmla="*/ 0 h 214"/>
                <a:gd name="T18" fmla="*/ 0 w 183"/>
                <a:gd name="T19" fmla="*/ 0 h 214"/>
                <a:gd name="T20" fmla="*/ 0 w 183"/>
                <a:gd name="T21" fmla="*/ 0 h 214"/>
                <a:gd name="T22" fmla="*/ 0 w 183"/>
                <a:gd name="T23" fmla="*/ 0 h 214"/>
                <a:gd name="T24" fmla="*/ 0 w 183"/>
                <a:gd name="T25" fmla="*/ 0 h 214"/>
                <a:gd name="T26" fmla="*/ 0 w 183"/>
                <a:gd name="T27" fmla="*/ 0 h 214"/>
                <a:gd name="T28" fmla="*/ 0 w 183"/>
                <a:gd name="T29" fmla="*/ 0 h 214"/>
                <a:gd name="T30" fmla="*/ 0 w 183"/>
                <a:gd name="T31" fmla="*/ 0 h 214"/>
                <a:gd name="T32" fmla="*/ 0 w 183"/>
                <a:gd name="T33" fmla="*/ 0 h 2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3" h="214">
                  <a:moveTo>
                    <a:pt x="0" y="92"/>
                  </a:moveTo>
                  <a:lnTo>
                    <a:pt x="183" y="92"/>
                  </a:lnTo>
                  <a:lnTo>
                    <a:pt x="183" y="60"/>
                  </a:lnTo>
                  <a:lnTo>
                    <a:pt x="167" y="30"/>
                  </a:lnTo>
                  <a:lnTo>
                    <a:pt x="152" y="15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6" y="15"/>
                  </a:lnTo>
                  <a:lnTo>
                    <a:pt x="15" y="45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8"/>
                  </a:lnTo>
                  <a:lnTo>
                    <a:pt x="46" y="199"/>
                  </a:lnTo>
                  <a:lnTo>
                    <a:pt x="76" y="214"/>
                  </a:lnTo>
                  <a:lnTo>
                    <a:pt x="122" y="214"/>
                  </a:lnTo>
                  <a:lnTo>
                    <a:pt x="152" y="199"/>
                  </a:lnTo>
                  <a:lnTo>
                    <a:pt x="183" y="1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4" name="Line 448"/>
            <p:cNvSpPr>
              <a:spLocks noChangeShapeType="1"/>
            </p:cNvSpPr>
            <p:nvPr/>
          </p:nvSpPr>
          <p:spPr bwMode="auto">
            <a:xfrm flipV="1">
              <a:off x="3553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5" name="Freeform 449"/>
            <p:cNvSpPr>
              <a:spLocks/>
            </p:cNvSpPr>
            <p:nvPr/>
          </p:nvSpPr>
          <p:spPr bwMode="auto">
            <a:xfrm>
              <a:off x="3553" y="704"/>
              <a:ext cx="22" cy="17"/>
            </a:xfrm>
            <a:custGeom>
              <a:avLst/>
              <a:gdLst>
                <a:gd name="T0" fmla="*/ 0 w 122"/>
                <a:gd name="T1" fmla="*/ 0 h 92"/>
                <a:gd name="T2" fmla="*/ 0 w 122"/>
                <a:gd name="T3" fmla="*/ 0 h 92"/>
                <a:gd name="T4" fmla="*/ 0 w 122"/>
                <a:gd name="T5" fmla="*/ 0 h 92"/>
                <a:gd name="T6" fmla="*/ 0 w 122"/>
                <a:gd name="T7" fmla="*/ 0 h 92"/>
                <a:gd name="T8" fmla="*/ 0 w 122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92">
                  <a:moveTo>
                    <a:pt x="0" y="92"/>
                  </a:moveTo>
                  <a:lnTo>
                    <a:pt x="15" y="45"/>
                  </a:lnTo>
                  <a:lnTo>
                    <a:pt x="46" y="15"/>
                  </a:lnTo>
                  <a:lnTo>
                    <a:pt x="76" y="0"/>
                  </a:lnTo>
                  <a:lnTo>
                    <a:pt x="1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6" name="Freeform 450"/>
            <p:cNvSpPr>
              <a:spLocks/>
            </p:cNvSpPr>
            <p:nvPr/>
          </p:nvSpPr>
          <p:spPr bwMode="auto">
            <a:xfrm>
              <a:off x="3589" y="685"/>
              <a:ext cx="5" cy="5"/>
            </a:xfrm>
            <a:custGeom>
              <a:avLst/>
              <a:gdLst>
                <a:gd name="T0" fmla="*/ 0 w 31"/>
                <a:gd name="T1" fmla="*/ 0 h 30"/>
                <a:gd name="T2" fmla="*/ 0 w 31"/>
                <a:gd name="T3" fmla="*/ 0 h 30"/>
                <a:gd name="T4" fmla="*/ 0 w 31"/>
                <a:gd name="T5" fmla="*/ 0 h 30"/>
                <a:gd name="T6" fmla="*/ 0 w 31"/>
                <a:gd name="T7" fmla="*/ 0 h 30"/>
                <a:gd name="T8" fmla="*/ 0 w 31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0">
                  <a:moveTo>
                    <a:pt x="0" y="15"/>
                  </a:moveTo>
                  <a:lnTo>
                    <a:pt x="15" y="30"/>
                  </a:lnTo>
                  <a:lnTo>
                    <a:pt x="31" y="15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7" name="Line 451"/>
            <p:cNvSpPr>
              <a:spLocks noChangeShapeType="1"/>
            </p:cNvSpPr>
            <p:nvPr/>
          </p:nvSpPr>
          <p:spPr bwMode="auto">
            <a:xfrm>
              <a:off x="3591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8" name="Line 452"/>
            <p:cNvSpPr>
              <a:spLocks noChangeShapeType="1"/>
            </p:cNvSpPr>
            <p:nvPr/>
          </p:nvSpPr>
          <p:spPr bwMode="auto">
            <a:xfrm flipV="1">
              <a:off x="3611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09" name="Freeform 453"/>
            <p:cNvSpPr>
              <a:spLocks/>
            </p:cNvSpPr>
            <p:nvPr/>
          </p:nvSpPr>
          <p:spPr bwMode="auto">
            <a:xfrm>
              <a:off x="3611" y="704"/>
              <a:ext cx="30" cy="40"/>
            </a:xfrm>
            <a:custGeom>
              <a:avLst/>
              <a:gdLst>
                <a:gd name="T0" fmla="*/ 0 w 167"/>
                <a:gd name="T1" fmla="*/ 0 h 214"/>
                <a:gd name="T2" fmla="*/ 0 w 167"/>
                <a:gd name="T3" fmla="*/ 0 h 214"/>
                <a:gd name="T4" fmla="*/ 0 w 167"/>
                <a:gd name="T5" fmla="*/ 0 h 214"/>
                <a:gd name="T6" fmla="*/ 0 w 167"/>
                <a:gd name="T7" fmla="*/ 0 h 214"/>
                <a:gd name="T8" fmla="*/ 0 w 167"/>
                <a:gd name="T9" fmla="*/ 0 h 214"/>
                <a:gd name="T10" fmla="*/ 0 w 167"/>
                <a:gd name="T11" fmla="*/ 0 h 214"/>
                <a:gd name="T12" fmla="*/ 0 w 167"/>
                <a:gd name="T13" fmla="*/ 0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214">
                  <a:moveTo>
                    <a:pt x="0" y="60"/>
                  </a:moveTo>
                  <a:lnTo>
                    <a:pt x="46" y="15"/>
                  </a:lnTo>
                  <a:lnTo>
                    <a:pt x="76" y="0"/>
                  </a:lnTo>
                  <a:lnTo>
                    <a:pt x="122" y="0"/>
                  </a:lnTo>
                  <a:lnTo>
                    <a:pt x="152" y="15"/>
                  </a:lnTo>
                  <a:lnTo>
                    <a:pt x="167" y="60"/>
                  </a:lnTo>
                  <a:lnTo>
                    <a:pt x="167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0" name="Freeform 454"/>
            <p:cNvSpPr>
              <a:spLocks/>
            </p:cNvSpPr>
            <p:nvPr/>
          </p:nvSpPr>
          <p:spPr bwMode="auto">
            <a:xfrm>
              <a:off x="3641" y="704"/>
              <a:ext cx="31" cy="40"/>
            </a:xfrm>
            <a:custGeom>
              <a:avLst/>
              <a:gdLst>
                <a:gd name="T0" fmla="*/ 0 w 169"/>
                <a:gd name="T1" fmla="*/ 0 h 214"/>
                <a:gd name="T2" fmla="*/ 0 w 169"/>
                <a:gd name="T3" fmla="*/ 0 h 214"/>
                <a:gd name="T4" fmla="*/ 0 w 169"/>
                <a:gd name="T5" fmla="*/ 0 h 214"/>
                <a:gd name="T6" fmla="*/ 0 w 169"/>
                <a:gd name="T7" fmla="*/ 0 h 214"/>
                <a:gd name="T8" fmla="*/ 0 w 169"/>
                <a:gd name="T9" fmla="*/ 0 h 214"/>
                <a:gd name="T10" fmla="*/ 0 w 169"/>
                <a:gd name="T11" fmla="*/ 0 h 214"/>
                <a:gd name="T12" fmla="*/ 0 w 169"/>
                <a:gd name="T13" fmla="*/ 0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9" h="214">
                  <a:moveTo>
                    <a:pt x="0" y="60"/>
                  </a:moveTo>
                  <a:lnTo>
                    <a:pt x="46" y="15"/>
                  </a:lnTo>
                  <a:lnTo>
                    <a:pt x="78" y="0"/>
                  </a:lnTo>
                  <a:lnTo>
                    <a:pt x="123" y="0"/>
                  </a:lnTo>
                  <a:lnTo>
                    <a:pt x="154" y="15"/>
                  </a:lnTo>
                  <a:lnTo>
                    <a:pt x="169" y="60"/>
                  </a:lnTo>
                  <a:lnTo>
                    <a:pt x="169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1" name="Freeform 455"/>
            <p:cNvSpPr>
              <a:spLocks/>
            </p:cNvSpPr>
            <p:nvPr/>
          </p:nvSpPr>
          <p:spPr bwMode="auto">
            <a:xfrm>
              <a:off x="3694" y="704"/>
              <a:ext cx="34" cy="40"/>
            </a:xfrm>
            <a:custGeom>
              <a:avLst/>
              <a:gdLst>
                <a:gd name="T0" fmla="*/ 0 w 183"/>
                <a:gd name="T1" fmla="*/ 0 h 214"/>
                <a:gd name="T2" fmla="*/ 0 w 183"/>
                <a:gd name="T3" fmla="*/ 0 h 214"/>
                <a:gd name="T4" fmla="*/ 0 w 183"/>
                <a:gd name="T5" fmla="*/ 0 h 214"/>
                <a:gd name="T6" fmla="*/ 0 w 183"/>
                <a:gd name="T7" fmla="*/ 0 h 214"/>
                <a:gd name="T8" fmla="*/ 0 w 183"/>
                <a:gd name="T9" fmla="*/ 0 h 214"/>
                <a:gd name="T10" fmla="*/ 0 w 183"/>
                <a:gd name="T11" fmla="*/ 0 h 214"/>
                <a:gd name="T12" fmla="*/ 0 w 183"/>
                <a:gd name="T13" fmla="*/ 0 h 214"/>
                <a:gd name="T14" fmla="*/ 0 w 183"/>
                <a:gd name="T15" fmla="*/ 0 h 214"/>
                <a:gd name="T16" fmla="*/ 0 w 183"/>
                <a:gd name="T17" fmla="*/ 0 h 214"/>
                <a:gd name="T18" fmla="*/ 0 w 183"/>
                <a:gd name="T19" fmla="*/ 0 h 214"/>
                <a:gd name="T20" fmla="*/ 0 w 183"/>
                <a:gd name="T21" fmla="*/ 0 h 214"/>
                <a:gd name="T22" fmla="*/ 0 w 183"/>
                <a:gd name="T23" fmla="*/ 0 h 214"/>
                <a:gd name="T24" fmla="*/ 0 w 183"/>
                <a:gd name="T25" fmla="*/ 0 h 214"/>
                <a:gd name="T26" fmla="*/ 0 w 183"/>
                <a:gd name="T27" fmla="*/ 0 h 214"/>
                <a:gd name="T28" fmla="*/ 0 w 183"/>
                <a:gd name="T29" fmla="*/ 0 h 214"/>
                <a:gd name="T30" fmla="*/ 0 w 183"/>
                <a:gd name="T31" fmla="*/ 0 h 214"/>
                <a:gd name="T32" fmla="*/ 0 w 183"/>
                <a:gd name="T33" fmla="*/ 0 h 2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3" h="214">
                  <a:moveTo>
                    <a:pt x="0" y="92"/>
                  </a:moveTo>
                  <a:lnTo>
                    <a:pt x="183" y="92"/>
                  </a:lnTo>
                  <a:lnTo>
                    <a:pt x="183" y="60"/>
                  </a:lnTo>
                  <a:lnTo>
                    <a:pt x="167" y="30"/>
                  </a:lnTo>
                  <a:lnTo>
                    <a:pt x="152" y="15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6" y="15"/>
                  </a:lnTo>
                  <a:lnTo>
                    <a:pt x="15" y="45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8"/>
                  </a:lnTo>
                  <a:lnTo>
                    <a:pt x="46" y="199"/>
                  </a:lnTo>
                  <a:lnTo>
                    <a:pt x="76" y="214"/>
                  </a:lnTo>
                  <a:lnTo>
                    <a:pt x="122" y="214"/>
                  </a:lnTo>
                  <a:lnTo>
                    <a:pt x="152" y="199"/>
                  </a:lnTo>
                  <a:lnTo>
                    <a:pt x="183" y="1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2" name="Line 456"/>
            <p:cNvSpPr>
              <a:spLocks noChangeShapeType="1"/>
            </p:cNvSpPr>
            <p:nvPr/>
          </p:nvSpPr>
          <p:spPr bwMode="auto">
            <a:xfrm flipV="1">
              <a:off x="3744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3" name="Freeform 457"/>
            <p:cNvSpPr>
              <a:spLocks/>
            </p:cNvSpPr>
            <p:nvPr/>
          </p:nvSpPr>
          <p:spPr bwMode="auto">
            <a:xfrm>
              <a:off x="3744" y="704"/>
              <a:ext cx="31" cy="40"/>
            </a:xfrm>
            <a:custGeom>
              <a:avLst/>
              <a:gdLst>
                <a:gd name="T0" fmla="*/ 0 w 168"/>
                <a:gd name="T1" fmla="*/ 0 h 214"/>
                <a:gd name="T2" fmla="*/ 0 w 168"/>
                <a:gd name="T3" fmla="*/ 0 h 214"/>
                <a:gd name="T4" fmla="*/ 0 w 168"/>
                <a:gd name="T5" fmla="*/ 0 h 214"/>
                <a:gd name="T6" fmla="*/ 0 w 168"/>
                <a:gd name="T7" fmla="*/ 0 h 214"/>
                <a:gd name="T8" fmla="*/ 0 w 168"/>
                <a:gd name="T9" fmla="*/ 0 h 214"/>
                <a:gd name="T10" fmla="*/ 0 w 168"/>
                <a:gd name="T11" fmla="*/ 0 h 214"/>
                <a:gd name="T12" fmla="*/ 0 w 168"/>
                <a:gd name="T13" fmla="*/ 0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8" h="214">
                  <a:moveTo>
                    <a:pt x="0" y="60"/>
                  </a:moveTo>
                  <a:lnTo>
                    <a:pt x="46" y="15"/>
                  </a:lnTo>
                  <a:lnTo>
                    <a:pt x="76" y="0"/>
                  </a:lnTo>
                  <a:lnTo>
                    <a:pt x="122" y="0"/>
                  </a:lnTo>
                  <a:lnTo>
                    <a:pt x="152" y="15"/>
                  </a:lnTo>
                  <a:lnTo>
                    <a:pt x="168" y="60"/>
                  </a:lnTo>
                  <a:lnTo>
                    <a:pt x="168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4" name="Freeform 458"/>
            <p:cNvSpPr>
              <a:spLocks/>
            </p:cNvSpPr>
            <p:nvPr/>
          </p:nvSpPr>
          <p:spPr bwMode="auto">
            <a:xfrm>
              <a:off x="3805" y="685"/>
              <a:ext cx="14" cy="59"/>
            </a:xfrm>
            <a:custGeom>
              <a:avLst/>
              <a:gdLst>
                <a:gd name="T0" fmla="*/ 0 w 76"/>
                <a:gd name="T1" fmla="*/ 0 h 321"/>
                <a:gd name="T2" fmla="*/ 0 w 76"/>
                <a:gd name="T3" fmla="*/ 0 h 321"/>
                <a:gd name="T4" fmla="*/ 0 w 76"/>
                <a:gd name="T5" fmla="*/ 0 h 321"/>
                <a:gd name="T6" fmla="*/ 0 w 76"/>
                <a:gd name="T7" fmla="*/ 0 h 321"/>
                <a:gd name="T8" fmla="*/ 0 w 76"/>
                <a:gd name="T9" fmla="*/ 0 h 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21">
                  <a:moveTo>
                    <a:pt x="0" y="0"/>
                  </a:moveTo>
                  <a:lnTo>
                    <a:pt x="0" y="260"/>
                  </a:lnTo>
                  <a:lnTo>
                    <a:pt x="15" y="306"/>
                  </a:lnTo>
                  <a:lnTo>
                    <a:pt x="46" y="321"/>
                  </a:lnTo>
                  <a:lnTo>
                    <a:pt x="76" y="3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5" name="Line 459"/>
            <p:cNvSpPr>
              <a:spLocks noChangeShapeType="1"/>
            </p:cNvSpPr>
            <p:nvPr/>
          </p:nvSpPr>
          <p:spPr bwMode="auto">
            <a:xfrm>
              <a:off x="3797" y="704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6" name="Line 460"/>
            <p:cNvSpPr>
              <a:spLocks noChangeShapeType="1"/>
            </p:cNvSpPr>
            <p:nvPr/>
          </p:nvSpPr>
          <p:spPr bwMode="auto">
            <a:xfrm>
              <a:off x="3869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7" name="Freeform 461"/>
            <p:cNvSpPr>
              <a:spLocks/>
            </p:cNvSpPr>
            <p:nvPr/>
          </p:nvSpPr>
          <p:spPr bwMode="auto">
            <a:xfrm>
              <a:off x="3836" y="704"/>
              <a:ext cx="33" cy="40"/>
            </a:xfrm>
            <a:custGeom>
              <a:avLst/>
              <a:gdLst>
                <a:gd name="T0" fmla="*/ 0 w 183"/>
                <a:gd name="T1" fmla="*/ 0 h 214"/>
                <a:gd name="T2" fmla="*/ 0 w 183"/>
                <a:gd name="T3" fmla="*/ 0 h 214"/>
                <a:gd name="T4" fmla="*/ 0 w 183"/>
                <a:gd name="T5" fmla="*/ 0 h 214"/>
                <a:gd name="T6" fmla="*/ 0 w 183"/>
                <a:gd name="T7" fmla="*/ 0 h 214"/>
                <a:gd name="T8" fmla="*/ 0 w 183"/>
                <a:gd name="T9" fmla="*/ 0 h 214"/>
                <a:gd name="T10" fmla="*/ 0 w 183"/>
                <a:gd name="T11" fmla="*/ 0 h 214"/>
                <a:gd name="T12" fmla="*/ 0 w 183"/>
                <a:gd name="T13" fmla="*/ 0 h 214"/>
                <a:gd name="T14" fmla="*/ 0 w 183"/>
                <a:gd name="T15" fmla="*/ 0 h 214"/>
                <a:gd name="T16" fmla="*/ 0 w 183"/>
                <a:gd name="T17" fmla="*/ 0 h 214"/>
                <a:gd name="T18" fmla="*/ 0 w 183"/>
                <a:gd name="T19" fmla="*/ 0 h 214"/>
                <a:gd name="T20" fmla="*/ 0 w 183"/>
                <a:gd name="T21" fmla="*/ 0 h 214"/>
                <a:gd name="T22" fmla="*/ 0 w 183"/>
                <a:gd name="T23" fmla="*/ 0 h 214"/>
                <a:gd name="T24" fmla="*/ 0 w 183"/>
                <a:gd name="T25" fmla="*/ 0 h 214"/>
                <a:gd name="T26" fmla="*/ 0 w 183"/>
                <a:gd name="T27" fmla="*/ 0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3" h="214">
                  <a:moveTo>
                    <a:pt x="183" y="45"/>
                  </a:moveTo>
                  <a:lnTo>
                    <a:pt x="152" y="15"/>
                  </a:lnTo>
                  <a:lnTo>
                    <a:pt x="122" y="0"/>
                  </a:lnTo>
                  <a:lnTo>
                    <a:pt x="76" y="0"/>
                  </a:lnTo>
                  <a:lnTo>
                    <a:pt x="45" y="15"/>
                  </a:lnTo>
                  <a:lnTo>
                    <a:pt x="15" y="45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8"/>
                  </a:lnTo>
                  <a:lnTo>
                    <a:pt x="45" y="199"/>
                  </a:lnTo>
                  <a:lnTo>
                    <a:pt x="76" y="214"/>
                  </a:lnTo>
                  <a:lnTo>
                    <a:pt x="122" y="214"/>
                  </a:lnTo>
                  <a:lnTo>
                    <a:pt x="152" y="199"/>
                  </a:lnTo>
                  <a:lnTo>
                    <a:pt x="183" y="1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8" name="Line 462"/>
            <p:cNvSpPr>
              <a:spLocks noChangeShapeType="1"/>
            </p:cNvSpPr>
            <p:nvPr/>
          </p:nvSpPr>
          <p:spPr bwMode="auto">
            <a:xfrm flipV="1">
              <a:off x="3889" y="685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19" name="Line 463"/>
            <p:cNvSpPr>
              <a:spLocks noChangeShapeType="1"/>
            </p:cNvSpPr>
            <p:nvPr/>
          </p:nvSpPr>
          <p:spPr bwMode="auto">
            <a:xfrm flipV="1">
              <a:off x="3963" y="685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0" name="Line 464"/>
            <p:cNvSpPr>
              <a:spLocks noChangeShapeType="1"/>
            </p:cNvSpPr>
            <p:nvPr/>
          </p:nvSpPr>
          <p:spPr bwMode="auto">
            <a:xfrm>
              <a:off x="4003" y="685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1" name="Line 465"/>
            <p:cNvSpPr>
              <a:spLocks noChangeShapeType="1"/>
            </p:cNvSpPr>
            <p:nvPr/>
          </p:nvSpPr>
          <p:spPr bwMode="auto">
            <a:xfrm>
              <a:off x="3963" y="712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2" name="Line 466"/>
            <p:cNvSpPr>
              <a:spLocks noChangeShapeType="1"/>
            </p:cNvSpPr>
            <p:nvPr/>
          </p:nvSpPr>
          <p:spPr bwMode="auto">
            <a:xfrm>
              <a:off x="4058" y="7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3" name="Freeform 467"/>
            <p:cNvSpPr>
              <a:spLocks/>
            </p:cNvSpPr>
            <p:nvPr/>
          </p:nvSpPr>
          <p:spPr bwMode="auto">
            <a:xfrm>
              <a:off x="4024" y="704"/>
              <a:ext cx="34" cy="40"/>
            </a:xfrm>
            <a:custGeom>
              <a:avLst/>
              <a:gdLst>
                <a:gd name="T0" fmla="*/ 0 w 182"/>
                <a:gd name="T1" fmla="*/ 0 h 214"/>
                <a:gd name="T2" fmla="*/ 0 w 182"/>
                <a:gd name="T3" fmla="*/ 0 h 214"/>
                <a:gd name="T4" fmla="*/ 0 w 182"/>
                <a:gd name="T5" fmla="*/ 0 h 214"/>
                <a:gd name="T6" fmla="*/ 0 w 182"/>
                <a:gd name="T7" fmla="*/ 0 h 214"/>
                <a:gd name="T8" fmla="*/ 0 w 182"/>
                <a:gd name="T9" fmla="*/ 0 h 214"/>
                <a:gd name="T10" fmla="*/ 0 w 182"/>
                <a:gd name="T11" fmla="*/ 0 h 214"/>
                <a:gd name="T12" fmla="*/ 0 w 182"/>
                <a:gd name="T13" fmla="*/ 0 h 214"/>
                <a:gd name="T14" fmla="*/ 0 w 182"/>
                <a:gd name="T15" fmla="*/ 0 h 214"/>
                <a:gd name="T16" fmla="*/ 0 w 182"/>
                <a:gd name="T17" fmla="*/ 0 h 214"/>
                <a:gd name="T18" fmla="*/ 0 w 182"/>
                <a:gd name="T19" fmla="*/ 0 h 214"/>
                <a:gd name="T20" fmla="*/ 0 w 182"/>
                <a:gd name="T21" fmla="*/ 0 h 214"/>
                <a:gd name="T22" fmla="*/ 0 w 182"/>
                <a:gd name="T23" fmla="*/ 0 h 214"/>
                <a:gd name="T24" fmla="*/ 0 w 182"/>
                <a:gd name="T25" fmla="*/ 0 h 214"/>
                <a:gd name="T26" fmla="*/ 0 w 182"/>
                <a:gd name="T27" fmla="*/ 0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214">
                  <a:moveTo>
                    <a:pt x="182" y="45"/>
                  </a:moveTo>
                  <a:lnTo>
                    <a:pt x="152" y="15"/>
                  </a:lnTo>
                  <a:lnTo>
                    <a:pt x="121" y="0"/>
                  </a:lnTo>
                  <a:lnTo>
                    <a:pt x="76" y="0"/>
                  </a:lnTo>
                  <a:lnTo>
                    <a:pt x="45" y="15"/>
                  </a:lnTo>
                  <a:lnTo>
                    <a:pt x="15" y="45"/>
                  </a:lnTo>
                  <a:lnTo>
                    <a:pt x="0" y="92"/>
                  </a:lnTo>
                  <a:lnTo>
                    <a:pt x="0" y="122"/>
                  </a:lnTo>
                  <a:lnTo>
                    <a:pt x="15" y="168"/>
                  </a:lnTo>
                  <a:lnTo>
                    <a:pt x="45" y="199"/>
                  </a:lnTo>
                  <a:lnTo>
                    <a:pt x="76" y="214"/>
                  </a:lnTo>
                  <a:lnTo>
                    <a:pt x="121" y="214"/>
                  </a:lnTo>
                  <a:lnTo>
                    <a:pt x="152" y="199"/>
                  </a:lnTo>
                  <a:lnTo>
                    <a:pt x="182" y="1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4" name="Line 468"/>
            <p:cNvSpPr>
              <a:spLocks noChangeShapeType="1"/>
            </p:cNvSpPr>
            <p:nvPr/>
          </p:nvSpPr>
          <p:spPr bwMode="auto">
            <a:xfrm flipV="1">
              <a:off x="4077" y="685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5" name="Line 469"/>
            <p:cNvSpPr>
              <a:spLocks noChangeShapeType="1"/>
            </p:cNvSpPr>
            <p:nvPr/>
          </p:nvSpPr>
          <p:spPr bwMode="auto">
            <a:xfrm flipV="1">
              <a:off x="4099" y="685"/>
              <a:ext cx="1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6" name="Freeform 470"/>
            <p:cNvSpPr>
              <a:spLocks/>
            </p:cNvSpPr>
            <p:nvPr/>
          </p:nvSpPr>
          <p:spPr bwMode="auto">
            <a:xfrm>
              <a:off x="1155" y="1817"/>
              <a:ext cx="39" cy="59"/>
            </a:xfrm>
            <a:custGeom>
              <a:avLst/>
              <a:gdLst>
                <a:gd name="T0" fmla="*/ 0 w 213"/>
                <a:gd name="T1" fmla="*/ 0 h 320"/>
                <a:gd name="T2" fmla="*/ 0 w 213"/>
                <a:gd name="T3" fmla="*/ 0 h 320"/>
                <a:gd name="T4" fmla="*/ 0 w 213"/>
                <a:gd name="T5" fmla="*/ 0 h 320"/>
                <a:gd name="T6" fmla="*/ 0 w 213"/>
                <a:gd name="T7" fmla="*/ 0 h 320"/>
                <a:gd name="T8" fmla="*/ 0 w 213"/>
                <a:gd name="T9" fmla="*/ 0 h 320"/>
                <a:gd name="T10" fmla="*/ 0 w 213"/>
                <a:gd name="T11" fmla="*/ 0 h 320"/>
                <a:gd name="T12" fmla="*/ 0 w 213"/>
                <a:gd name="T13" fmla="*/ 0 h 320"/>
                <a:gd name="T14" fmla="*/ 0 w 213"/>
                <a:gd name="T15" fmla="*/ 0 h 320"/>
                <a:gd name="T16" fmla="*/ 0 w 213"/>
                <a:gd name="T17" fmla="*/ 0 h 320"/>
                <a:gd name="T18" fmla="*/ 0 w 213"/>
                <a:gd name="T19" fmla="*/ 0 h 320"/>
                <a:gd name="T20" fmla="*/ 0 w 213"/>
                <a:gd name="T21" fmla="*/ 0 h 320"/>
                <a:gd name="T22" fmla="*/ 0 w 213"/>
                <a:gd name="T23" fmla="*/ 0 h 320"/>
                <a:gd name="T24" fmla="*/ 0 w 213"/>
                <a:gd name="T25" fmla="*/ 0 h 320"/>
                <a:gd name="T26" fmla="*/ 0 w 213"/>
                <a:gd name="T27" fmla="*/ 0 h 320"/>
                <a:gd name="T28" fmla="*/ 0 w 213"/>
                <a:gd name="T29" fmla="*/ 0 h 320"/>
                <a:gd name="T30" fmla="*/ 0 w 213"/>
                <a:gd name="T31" fmla="*/ 0 h 320"/>
                <a:gd name="T32" fmla="*/ 0 w 213"/>
                <a:gd name="T33" fmla="*/ 0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320">
                  <a:moveTo>
                    <a:pt x="183" y="0"/>
                  </a:moveTo>
                  <a:lnTo>
                    <a:pt x="30" y="0"/>
                  </a:lnTo>
                  <a:lnTo>
                    <a:pt x="15" y="137"/>
                  </a:lnTo>
                  <a:lnTo>
                    <a:pt x="30" y="122"/>
                  </a:lnTo>
                  <a:lnTo>
                    <a:pt x="76" y="106"/>
                  </a:lnTo>
                  <a:lnTo>
                    <a:pt x="122" y="106"/>
                  </a:lnTo>
                  <a:lnTo>
                    <a:pt x="168" y="122"/>
                  </a:lnTo>
                  <a:lnTo>
                    <a:pt x="198" y="152"/>
                  </a:lnTo>
                  <a:lnTo>
                    <a:pt x="213" y="198"/>
                  </a:lnTo>
                  <a:lnTo>
                    <a:pt x="213" y="228"/>
                  </a:lnTo>
                  <a:lnTo>
                    <a:pt x="198" y="274"/>
                  </a:lnTo>
                  <a:lnTo>
                    <a:pt x="168" y="304"/>
                  </a:lnTo>
                  <a:lnTo>
                    <a:pt x="122" y="320"/>
                  </a:lnTo>
                  <a:lnTo>
                    <a:pt x="76" y="320"/>
                  </a:lnTo>
                  <a:lnTo>
                    <a:pt x="30" y="304"/>
                  </a:lnTo>
                  <a:lnTo>
                    <a:pt x="15" y="289"/>
                  </a:lnTo>
                  <a:lnTo>
                    <a:pt x="0" y="2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7" name="Line 471"/>
            <p:cNvSpPr>
              <a:spLocks noChangeShapeType="1"/>
            </p:cNvSpPr>
            <p:nvPr/>
          </p:nvSpPr>
          <p:spPr bwMode="auto">
            <a:xfrm flipV="1">
              <a:off x="1211" y="1837"/>
              <a:ext cx="0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8" name="Freeform 472"/>
            <p:cNvSpPr>
              <a:spLocks/>
            </p:cNvSpPr>
            <p:nvPr/>
          </p:nvSpPr>
          <p:spPr bwMode="auto">
            <a:xfrm>
              <a:off x="1211" y="1837"/>
              <a:ext cx="30" cy="39"/>
            </a:xfrm>
            <a:custGeom>
              <a:avLst/>
              <a:gdLst>
                <a:gd name="T0" fmla="*/ 0 w 167"/>
                <a:gd name="T1" fmla="*/ 0 h 214"/>
                <a:gd name="T2" fmla="*/ 0 w 167"/>
                <a:gd name="T3" fmla="*/ 0 h 214"/>
                <a:gd name="T4" fmla="*/ 0 w 167"/>
                <a:gd name="T5" fmla="*/ 0 h 214"/>
                <a:gd name="T6" fmla="*/ 0 w 167"/>
                <a:gd name="T7" fmla="*/ 0 h 214"/>
                <a:gd name="T8" fmla="*/ 0 w 167"/>
                <a:gd name="T9" fmla="*/ 0 h 214"/>
                <a:gd name="T10" fmla="*/ 0 w 167"/>
                <a:gd name="T11" fmla="*/ 0 h 214"/>
                <a:gd name="T12" fmla="*/ 0 w 167"/>
                <a:gd name="T13" fmla="*/ 0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214">
                  <a:moveTo>
                    <a:pt x="0" y="61"/>
                  </a:moveTo>
                  <a:lnTo>
                    <a:pt x="45" y="16"/>
                  </a:lnTo>
                  <a:lnTo>
                    <a:pt x="76" y="0"/>
                  </a:lnTo>
                  <a:lnTo>
                    <a:pt x="121" y="0"/>
                  </a:lnTo>
                  <a:lnTo>
                    <a:pt x="152" y="16"/>
                  </a:lnTo>
                  <a:lnTo>
                    <a:pt x="167" y="61"/>
                  </a:lnTo>
                  <a:lnTo>
                    <a:pt x="167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29" name="Freeform 473"/>
            <p:cNvSpPr>
              <a:spLocks/>
            </p:cNvSpPr>
            <p:nvPr/>
          </p:nvSpPr>
          <p:spPr bwMode="auto">
            <a:xfrm>
              <a:off x="1241" y="1837"/>
              <a:ext cx="31" cy="39"/>
            </a:xfrm>
            <a:custGeom>
              <a:avLst/>
              <a:gdLst>
                <a:gd name="T0" fmla="*/ 0 w 168"/>
                <a:gd name="T1" fmla="*/ 0 h 214"/>
                <a:gd name="T2" fmla="*/ 0 w 168"/>
                <a:gd name="T3" fmla="*/ 0 h 214"/>
                <a:gd name="T4" fmla="*/ 0 w 168"/>
                <a:gd name="T5" fmla="*/ 0 h 214"/>
                <a:gd name="T6" fmla="*/ 0 w 168"/>
                <a:gd name="T7" fmla="*/ 0 h 214"/>
                <a:gd name="T8" fmla="*/ 0 w 168"/>
                <a:gd name="T9" fmla="*/ 0 h 214"/>
                <a:gd name="T10" fmla="*/ 0 w 168"/>
                <a:gd name="T11" fmla="*/ 0 h 214"/>
                <a:gd name="T12" fmla="*/ 0 w 168"/>
                <a:gd name="T13" fmla="*/ 0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8" h="214">
                  <a:moveTo>
                    <a:pt x="0" y="61"/>
                  </a:moveTo>
                  <a:lnTo>
                    <a:pt x="46" y="16"/>
                  </a:lnTo>
                  <a:lnTo>
                    <a:pt x="76" y="0"/>
                  </a:lnTo>
                  <a:lnTo>
                    <a:pt x="122" y="0"/>
                  </a:lnTo>
                  <a:lnTo>
                    <a:pt x="153" y="16"/>
                  </a:lnTo>
                  <a:lnTo>
                    <a:pt x="168" y="61"/>
                  </a:lnTo>
                  <a:lnTo>
                    <a:pt x="168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0" name="Freeform 474"/>
            <p:cNvSpPr>
              <a:spLocks/>
            </p:cNvSpPr>
            <p:nvPr/>
          </p:nvSpPr>
          <p:spPr bwMode="auto">
            <a:xfrm>
              <a:off x="862" y="1817"/>
              <a:ext cx="39" cy="59"/>
            </a:xfrm>
            <a:custGeom>
              <a:avLst/>
              <a:gdLst>
                <a:gd name="T0" fmla="*/ 0 w 214"/>
                <a:gd name="T1" fmla="*/ 0 h 320"/>
                <a:gd name="T2" fmla="*/ 0 w 214"/>
                <a:gd name="T3" fmla="*/ 0 h 320"/>
                <a:gd name="T4" fmla="*/ 0 w 214"/>
                <a:gd name="T5" fmla="*/ 0 h 320"/>
                <a:gd name="T6" fmla="*/ 0 w 214"/>
                <a:gd name="T7" fmla="*/ 0 h 320"/>
                <a:gd name="T8" fmla="*/ 0 w 214"/>
                <a:gd name="T9" fmla="*/ 0 h 320"/>
                <a:gd name="T10" fmla="*/ 0 w 214"/>
                <a:gd name="T11" fmla="*/ 0 h 320"/>
                <a:gd name="T12" fmla="*/ 0 w 214"/>
                <a:gd name="T13" fmla="*/ 0 h 320"/>
                <a:gd name="T14" fmla="*/ 0 w 214"/>
                <a:gd name="T15" fmla="*/ 0 h 320"/>
                <a:gd name="T16" fmla="*/ 0 w 214"/>
                <a:gd name="T17" fmla="*/ 0 h 320"/>
                <a:gd name="T18" fmla="*/ 0 w 214"/>
                <a:gd name="T19" fmla="*/ 0 h 320"/>
                <a:gd name="T20" fmla="*/ 0 w 214"/>
                <a:gd name="T21" fmla="*/ 0 h 320"/>
                <a:gd name="T22" fmla="*/ 0 w 214"/>
                <a:gd name="T23" fmla="*/ 0 h 320"/>
                <a:gd name="T24" fmla="*/ 0 w 214"/>
                <a:gd name="T25" fmla="*/ 0 h 320"/>
                <a:gd name="T26" fmla="*/ 0 w 214"/>
                <a:gd name="T27" fmla="*/ 0 h 320"/>
                <a:gd name="T28" fmla="*/ 0 w 214"/>
                <a:gd name="T29" fmla="*/ 0 h 320"/>
                <a:gd name="T30" fmla="*/ 0 w 214"/>
                <a:gd name="T31" fmla="*/ 0 h 320"/>
                <a:gd name="T32" fmla="*/ 0 w 214"/>
                <a:gd name="T33" fmla="*/ 0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4" h="320">
                  <a:moveTo>
                    <a:pt x="91" y="0"/>
                  </a:moveTo>
                  <a:lnTo>
                    <a:pt x="45" y="15"/>
                  </a:lnTo>
                  <a:lnTo>
                    <a:pt x="15" y="61"/>
                  </a:lnTo>
                  <a:lnTo>
                    <a:pt x="0" y="137"/>
                  </a:lnTo>
                  <a:lnTo>
                    <a:pt x="0" y="182"/>
                  </a:lnTo>
                  <a:lnTo>
                    <a:pt x="15" y="259"/>
                  </a:lnTo>
                  <a:lnTo>
                    <a:pt x="45" y="304"/>
                  </a:lnTo>
                  <a:lnTo>
                    <a:pt x="91" y="320"/>
                  </a:lnTo>
                  <a:lnTo>
                    <a:pt x="121" y="320"/>
                  </a:lnTo>
                  <a:lnTo>
                    <a:pt x="167" y="304"/>
                  </a:lnTo>
                  <a:lnTo>
                    <a:pt x="199" y="259"/>
                  </a:lnTo>
                  <a:lnTo>
                    <a:pt x="214" y="182"/>
                  </a:lnTo>
                  <a:lnTo>
                    <a:pt x="214" y="137"/>
                  </a:lnTo>
                  <a:lnTo>
                    <a:pt x="199" y="61"/>
                  </a:lnTo>
                  <a:lnTo>
                    <a:pt x="167" y="15"/>
                  </a:lnTo>
                  <a:lnTo>
                    <a:pt x="121" y="0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1" name="Line 475"/>
            <p:cNvSpPr>
              <a:spLocks noChangeShapeType="1"/>
            </p:cNvSpPr>
            <p:nvPr/>
          </p:nvSpPr>
          <p:spPr bwMode="auto">
            <a:xfrm flipH="1">
              <a:off x="1252" y="1043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2" name="Line 476"/>
            <p:cNvSpPr>
              <a:spLocks noChangeShapeType="1"/>
            </p:cNvSpPr>
            <p:nvPr/>
          </p:nvSpPr>
          <p:spPr bwMode="auto">
            <a:xfrm flipH="1">
              <a:off x="1272" y="1043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3" name="Line 477"/>
            <p:cNvSpPr>
              <a:spLocks noChangeShapeType="1"/>
            </p:cNvSpPr>
            <p:nvPr/>
          </p:nvSpPr>
          <p:spPr bwMode="auto">
            <a:xfrm>
              <a:off x="1286" y="1043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4" name="Line 478"/>
            <p:cNvSpPr>
              <a:spLocks noChangeShapeType="1"/>
            </p:cNvSpPr>
            <p:nvPr/>
          </p:nvSpPr>
          <p:spPr bwMode="auto">
            <a:xfrm>
              <a:off x="1286" y="1039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5" name="Line 479"/>
            <p:cNvSpPr>
              <a:spLocks noChangeShapeType="1"/>
            </p:cNvSpPr>
            <p:nvPr/>
          </p:nvSpPr>
          <p:spPr bwMode="auto">
            <a:xfrm>
              <a:off x="1275" y="103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6" name="Line 480"/>
            <p:cNvSpPr>
              <a:spLocks noChangeShapeType="1"/>
            </p:cNvSpPr>
            <p:nvPr/>
          </p:nvSpPr>
          <p:spPr bwMode="auto">
            <a:xfrm flipV="1">
              <a:off x="1275" y="1039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7" name="Line 481"/>
            <p:cNvSpPr>
              <a:spLocks noChangeShapeType="1"/>
            </p:cNvSpPr>
            <p:nvPr/>
          </p:nvSpPr>
          <p:spPr bwMode="auto">
            <a:xfrm flipH="1">
              <a:off x="1275" y="104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8" name="Line 482"/>
            <p:cNvSpPr>
              <a:spLocks noChangeShapeType="1"/>
            </p:cNvSpPr>
            <p:nvPr/>
          </p:nvSpPr>
          <p:spPr bwMode="auto">
            <a:xfrm flipH="1">
              <a:off x="1261" y="104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39" name="Line 483"/>
            <p:cNvSpPr>
              <a:spLocks noChangeShapeType="1"/>
            </p:cNvSpPr>
            <p:nvPr/>
          </p:nvSpPr>
          <p:spPr bwMode="auto">
            <a:xfrm flipV="1">
              <a:off x="1261" y="1039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0" name="Line 484"/>
            <p:cNvSpPr>
              <a:spLocks noChangeShapeType="1"/>
            </p:cNvSpPr>
            <p:nvPr/>
          </p:nvSpPr>
          <p:spPr bwMode="auto">
            <a:xfrm>
              <a:off x="1261" y="103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1" name="Line 485"/>
            <p:cNvSpPr>
              <a:spLocks noChangeShapeType="1"/>
            </p:cNvSpPr>
            <p:nvPr/>
          </p:nvSpPr>
          <p:spPr bwMode="auto">
            <a:xfrm>
              <a:off x="1272" y="1039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2" name="Line 486"/>
            <p:cNvSpPr>
              <a:spLocks noChangeShapeType="1"/>
            </p:cNvSpPr>
            <p:nvPr/>
          </p:nvSpPr>
          <p:spPr bwMode="auto">
            <a:xfrm flipH="1">
              <a:off x="1264" y="1211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3" name="Line 487"/>
            <p:cNvSpPr>
              <a:spLocks noChangeShapeType="1"/>
            </p:cNvSpPr>
            <p:nvPr/>
          </p:nvSpPr>
          <p:spPr bwMode="auto">
            <a:xfrm flipV="1">
              <a:off x="1264" y="120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4" name="Line 488"/>
            <p:cNvSpPr>
              <a:spLocks noChangeShapeType="1"/>
            </p:cNvSpPr>
            <p:nvPr/>
          </p:nvSpPr>
          <p:spPr bwMode="auto">
            <a:xfrm>
              <a:off x="1264" y="120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5" name="Line 489"/>
            <p:cNvSpPr>
              <a:spLocks noChangeShapeType="1"/>
            </p:cNvSpPr>
            <p:nvPr/>
          </p:nvSpPr>
          <p:spPr bwMode="auto">
            <a:xfrm>
              <a:off x="1275" y="120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6" name="Line 490"/>
            <p:cNvSpPr>
              <a:spLocks noChangeShapeType="1"/>
            </p:cNvSpPr>
            <p:nvPr/>
          </p:nvSpPr>
          <p:spPr bwMode="auto">
            <a:xfrm>
              <a:off x="1275" y="1207"/>
              <a:ext cx="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7" name="Line 491"/>
            <p:cNvSpPr>
              <a:spLocks noChangeShapeType="1"/>
            </p:cNvSpPr>
            <p:nvPr/>
          </p:nvSpPr>
          <p:spPr bwMode="auto">
            <a:xfrm>
              <a:off x="1275" y="1207"/>
              <a:ext cx="4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8" name="Line 492"/>
            <p:cNvSpPr>
              <a:spLocks noChangeShapeType="1"/>
            </p:cNvSpPr>
            <p:nvPr/>
          </p:nvSpPr>
          <p:spPr bwMode="auto">
            <a:xfrm>
              <a:off x="1272" y="1043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49" name="Line 493"/>
            <p:cNvSpPr>
              <a:spLocks noChangeShapeType="1"/>
            </p:cNvSpPr>
            <p:nvPr/>
          </p:nvSpPr>
          <p:spPr bwMode="auto">
            <a:xfrm>
              <a:off x="1286" y="1043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0" name="Line 494"/>
            <p:cNvSpPr>
              <a:spLocks noChangeShapeType="1"/>
            </p:cNvSpPr>
            <p:nvPr/>
          </p:nvSpPr>
          <p:spPr bwMode="auto">
            <a:xfrm>
              <a:off x="2220" y="1383"/>
              <a:ext cx="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1" name="Freeform 502"/>
            <p:cNvSpPr>
              <a:spLocks/>
            </p:cNvSpPr>
            <p:nvPr/>
          </p:nvSpPr>
          <p:spPr bwMode="auto">
            <a:xfrm>
              <a:off x="862" y="905"/>
              <a:ext cx="1738" cy="920"/>
            </a:xfrm>
            <a:custGeom>
              <a:avLst/>
              <a:gdLst>
                <a:gd name="T0" fmla="*/ 0 w 9551"/>
                <a:gd name="T1" fmla="*/ 0 h 4986"/>
                <a:gd name="T2" fmla="*/ 0 w 9551"/>
                <a:gd name="T3" fmla="*/ 0 h 4986"/>
                <a:gd name="T4" fmla="*/ 0 w 9551"/>
                <a:gd name="T5" fmla="*/ 0 h 4986"/>
                <a:gd name="T6" fmla="*/ 0 w 9551"/>
                <a:gd name="T7" fmla="*/ 0 h 4986"/>
                <a:gd name="T8" fmla="*/ 0 w 9551"/>
                <a:gd name="T9" fmla="*/ 0 h 4986"/>
                <a:gd name="T10" fmla="*/ 0 w 9551"/>
                <a:gd name="T11" fmla="*/ 0 h 4986"/>
                <a:gd name="T12" fmla="*/ 0 w 9551"/>
                <a:gd name="T13" fmla="*/ 0 h 4986"/>
                <a:gd name="T14" fmla="*/ 0 w 9551"/>
                <a:gd name="T15" fmla="*/ 0 h 4986"/>
                <a:gd name="T16" fmla="*/ 0 w 9551"/>
                <a:gd name="T17" fmla="*/ 0 h 4986"/>
                <a:gd name="T18" fmla="*/ 0 w 9551"/>
                <a:gd name="T19" fmla="*/ 0 h 4986"/>
                <a:gd name="T20" fmla="*/ 0 w 9551"/>
                <a:gd name="T21" fmla="*/ 0 h 4986"/>
                <a:gd name="T22" fmla="*/ 0 w 9551"/>
                <a:gd name="T23" fmla="*/ 0 h 4986"/>
                <a:gd name="T24" fmla="*/ 0 w 9551"/>
                <a:gd name="T25" fmla="*/ 0 h 4986"/>
                <a:gd name="T26" fmla="*/ 0 w 9551"/>
                <a:gd name="T27" fmla="*/ 0 h 4986"/>
                <a:gd name="T28" fmla="*/ 0 w 9551"/>
                <a:gd name="T29" fmla="*/ 0 h 49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551" h="4986">
                  <a:moveTo>
                    <a:pt x="5961" y="0"/>
                  </a:moveTo>
                  <a:lnTo>
                    <a:pt x="0" y="0"/>
                  </a:lnTo>
                  <a:lnTo>
                    <a:pt x="0" y="3879"/>
                  </a:lnTo>
                  <a:lnTo>
                    <a:pt x="9275" y="3879"/>
                  </a:lnTo>
                  <a:lnTo>
                    <a:pt x="9275" y="4986"/>
                  </a:lnTo>
                  <a:lnTo>
                    <a:pt x="9551" y="4986"/>
                  </a:lnTo>
                  <a:lnTo>
                    <a:pt x="9551" y="3463"/>
                  </a:lnTo>
                  <a:lnTo>
                    <a:pt x="8997" y="3463"/>
                  </a:lnTo>
                  <a:lnTo>
                    <a:pt x="8997" y="3601"/>
                  </a:lnTo>
                  <a:lnTo>
                    <a:pt x="277" y="3601"/>
                  </a:lnTo>
                  <a:lnTo>
                    <a:pt x="277" y="277"/>
                  </a:lnTo>
                  <a:lnTo>
                    <a:pt x="6090" y="277"/>
                  </a:lnTo>
                  <a:lnTo>
                    <a:pt x="6090" y="138"/>
                  </a:lnTo>
                  <a:lnTo>
                    <a:pt x="5961" y="138"/>
                  </a:lnTo>
                  <a:lnTo>
                    <a:pt x="596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2" name="Freeform 512"/>
            <p:cNvSpPr>
              <a:spLocks/>
            </p:cNvSpPr>
            <p:nvPr/>
          </p:nvSpPr>
          <p:spPr bwMode="auto">
            <a:xfrm>
              <a:off x="1947" y="837"/>
              <a:ext cx="198" cy="51"/>
            </a:xfrm>
            <a:custGeom>
              <a:avLst/>
              <a:gdLst>
                <a:gd name="T0" fmla="*/ 0 w 1089"/>
                <a:gd name="T1" fmla="*/ 0 h 278"/>
                <a:gd name="T2" fmla="*/ 0 w 1089"/>
                <a:gd name="T3" fmla="*/ 0 h 278"/>
                <a:gd name="T4" fmla="*/ 0 w 1089"/>
                <a:gd name="T5" fmla="*/ 0 h 278"/>
                <a:gd name="T6" fmla="*/ 0 w 1089"/>
                <a:gd name="T7" fmla="*/ 0 h 278"/>
                <a:gd name="T8" fmla="*/ 0 w 1089"/>
                <a:gd name="T9" fmla="*/ 0 h 278"/>
                <a:gd name="T10" fmla="*/ 0 w 1089"/>
                <a:gd name="T11" fmla="*/ 0 h 278"/>
                <a:gd name="T12" fmla="*/ 0 w 1089"/>
                <a:gd name="T13" fmla="*/ 0 h 278"/>
                <a:gd name="T14" fmla="*/ 0 w 1089"/>
                <a:gd name="T15" fmla="*/ 0 h 278"/>
                <a:gd name="T16" fmla="*/ 0 w 1089"/>
                <a:gd name="T17" fmla="*/ 0 h 2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9" h="278">
                  <a:moveTo>
                    <a:pt x="0" y="0"/>
                  </a:moveTo>
                  <a:lnTo>
                    <a:pt x="0" y="140"/>
                  </a:lnTo>
                  <a:lnTo>
                    <a:pt x="129" y="140"/>
                  </a:lnTo>
                  <a:lnTo>
                    <a:pt x="129" y="278"/>
                  </a:lnTo>
                  <a:lnTo>
                    <a:pt x="960" y="278"/>
                  </a:lnTo>
                  <a:lnTo>
                    <a:pt x="960" y="140"/>
                  </a:lnTo>
                  <a:lnTo>
                    <a:pt x="1089" y="140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3" name="Line 513"/>
            <p:cNvSpPr>
              <a:spLocks noChangeShapeType="1"/>
            </p:cNvSpPr>
            <p:nvPr/>
          </p:nvSpPr>
          <p:spPr bwMode="auto">
            <a:xfrm flipV="1">
              <a:off x="2020" y="83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4" name="Line 514"/>
            <p:cNvSpPr>
              <a:spLocks noChangeShapeType="1"/>
            </p:cNvSpPr>
            <p:nvPr/>
          </p:nvSpPr>
          <p:spPr bwMode="auto">
            <a:xfrm flipV="1">
              <a:off x="1985" y="837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5" name="Line 515"/>
            <p:cNvSpPr>
              <a:spLocks noChangeShapeType="1"/>
            </p:cNvSpPr>
            <p:nvPr/>
          </p:nvSpPr>
          <p:spPr bwMode="auto">
            <a:xfrm flipV="1">
              <a:off x="1971" y="837"/>
              <a:ext cx="30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6" name="Line 516"/>
            <p:cNvSpPr>
              <a:spLocks noChangeShapeType="1"/>
            </p:cNvSpPr>
            <p:nvPr/>
          </p:nvSpPr>
          <p:spPr bwMode="auto">
            <a:xfrm flipV="1">
              <a:off x="1947" y="837"/>
              <a:ext cx="2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7" name="Freeform 517"/>
            <p:cNvSpPr>
              <a:spLocks/>
            </p:cNvSpPr>
            <p:nvPr/>
          </p:nvSpPr>
          <p:spPr bwMode="auto">
            <a:xfrm>
              <a:off x="2397" y="1238"/>
              <a:ext cx="18" cy="18"/>
            </a:xfrm>
            <a:custGeom>
              <a:avLst/>
              <a:gdLst>
                <a:gd name="T0" fmla="*/ 0 w 96"/>
                <a:gd name="T1" fmla="*/ 0 h 95"/>
                <a:gd name="T2" fmla="*/ 0 w 96"/>
                <a:gd name="T3" fmla="*/ 0 h 95"/>
                <a:gd name="T4" fmla="*/ 0 w 96"/>
                <a:gd name="T5" fmla="*/ 0 h 95"/>
                <a:gd name="T6" fmla="*/ 0 w 96"/>
                <a:gd name="T7" fmla="*/ 0 h 95"/>
                <a:gd name="T8" fmla="*/ 0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95">
                  <a:moveTo>
                    <a:pt x="30" y="3"/>
                  </a:moveTo>
                  <a:lnTo>
                    <a:pt x="96" y="33"/>
                  </a:lnTo>
                  <a:lnTo>
                    <a:pt x="69" y="95"/>
                  </a:lnTo>
                  <a:lnTo>
                    <a:pt x="0" y="64"/>
                  </a:lnTo>
                  <a:lnTo>
                    <a:pt x="2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8" name="Line 518"/>
            <p:cNvSpPr>
              <a:spLocks noChangeShapeType="1"/>
            </p:cNvSpPr>
            <p:nvPr/>
          </p:nvSpPr>
          <p:spPr bwMode="auto">
            <a:xfrm flipH="1">
              <a:off x="3287" y="1123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59" name="Line 519"/>
            <p:cNvSpPr>
              <a:spLocks noChangeShapeType="1"/>
            </p:cNvSpPr>
            <p:nvPr/>
          </p:nvSpPr>
          <p:spPr bwMode="auto">
            <a:xfrm flipH="1">
              <a:off x="3205" y="1123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0" name="Line 520"/>
            <p:cNvSpPr>
              <a:spLocks noChangeShapeType="1"/>
            </p:cNvSpPr>
            <p:nvPr/>
          </p:nvSpPr>
          <p:spPr bwMode="auto">
            <a:xfrm flipV="1">
              <a:off x="3269" y="1125"/>
              <a:ext cx="2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1" name="Line 521"/>
            <p:cNvSpPr>
              <a:spLocks noChangeShapeType="1"/>
            </p:cNvSpPr>
            <p:nvPr/>
          </p:nvSpPr>
          <p:spPr bwMode="auto">
            <a:xfrm flipV="1">
              <a:off x="3245" y="1107"/>
              <a:ext cx="9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2" name="Line 522"/>
            <p:cNvSpPr>
              <a:spLocks noChangeShapeType="1"/>
            </p:cNvSpPr>
            <p:nvPr/>
          </p:nvSpPr>
          <p:spPr bwMode="auto">
            <a:xfrm>
              <a:off x="3245" y="1139"/>
              <a:ext cx="2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3" name="Line 523"/>
            <p:cNvSpPr>
              <a:spLocks noChangeShapeType="1"/>
            </p:cNvSpPr>
            <p:nvPr/>
          </p:nvSpPr>
          <p:spPr bwMode="auto">
            <a:xfrm>
              <a:off x="3254" y="1107"/>
              <a:ext cx="3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4" name="Line 524"/>
            <p:cNvSpPr>
              <a:spLocks noChangeShapeType="1"/>
            </p:cNvSpPr>
            <p:nvPr/>
          </p:nvSpPr>
          <p:spPr bwMode="auto">
            <a:xfrm flipH="1">
              <a:off x="3205" y="1123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5" name="Line 525"/>
            <p:cNvSpPr>
              <a:spLocks noChangeShapeType="1"/>
            </p:cNvSpPr>
            <p:nvPr/>
          </p:nvSpPr>
          <p:spPr bwMode="auto">
            <a:xfrm flipH="1">
              <a:off x="3044" y="1124"/>
              <a:ext cx="10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6" name="Freeform 526"/>
            <p:cNvSpPr>
              <a:spLocks/>
            </p:cNvSpPr>
            <p:nvPr/>
          </p:nvSpPr>
          <p:spPr bwMode="auto">
            <a:xfrm>
              <a:off x="2962" y="1112"/>
              <a:ext cx="21" cy="22"/>
            </a:xfrm>
            <a:custGeom>
              <a:avLst/>
              <a:gdLst>
                <a:gd name="T0" fmla="*/ 0 w 113"/>
                <a:gd name="T1" fmla="*/ 0 h 118"/>
                <a:gd name="T2" fmla="*/ 0 w 113"/>
                <a:gd name="T3" fmla="*/ 0 h 118"/>
                <a:gd name="T4" fmla="*/ 0 w 113"/>
                <a:gd name="T5" fmla="*/ 0 h 118"/>
                <a:gd name="T6" fmla="*/ 0 w 113"/>
                <a:gd name="T7" fmla="*/ 0 h 118"/>
                <a:gd name="T8" fmla="*/ 0 w 113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" h="118">
                  <a:moveTo>
                    <a:pt x="112" y="109"/>
                  </a:moveTo>
                  <a:lnTo>
                    <a:pt x="112" y="0"/>
                  </a:lnTo>
                  <a:lnTo>
                    <a:pt x="0" y="0"/>
                  </a:lnTo>
                  <a:lnTo>
                    <a:pt x="0" y="118"/>
                  </a:lnTo>
                  <a:lnTo>
                    <a:pt x="113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7" name="Freeform 527"/>
            <p:cNvSpPr>
              <a:spLocks/>
            </p:cNvSpPr>
            <p:nvPr/>
          </p:nvSpPr>
          <p:spPr bwMode="auto">
            <a:xfrm>
              <a:off x="2991" y="1112"/>
              <a:ext cx="20" cy="22"/>
            </a:xfrm>
            <a:custGeom>
              <a:avLst/>
              <a:gdLst>
                <a:gd name="T0" fmla="*/ 0 w 112"/>
                <a:gd name="T1" fmla="*/ 0 h 118"/>
                <a:gd name="T2" fmla="*/ 0 w 112"/>
                <a:gd name="T3" fmla="*/ 0 h 118"/>
                <a:gd name="T4" fmla="*/ 0 w 112"/>
                <a:gd name="T5" fmla="*/ 0 h 118"/>
                <a:gd name="T6" fmla="*/ 0 w 112"/>
                <a:gd name="T7" fmla="*/ 0 h 118"/>
                <a:gd name="T8" fmla="*/ 0 w 112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118">
                  <a:moveTo>
                    <a:pt x="111" y="109"/>
                  </a:moveTo>
                  <a:lnTo>
                    <a:pt x="111" y="0"/>
                  </a:lnTo>
                  <a:lnTo>
                    <a:pt x="0" y="0"/>
                  </a:lnTo>
                  <a:lnTo>
                    <a:pt x="0" y="118"/>
                  </a:lnTo>
                  <a:lnTo>
                    <a:pt x="112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8" name="Freeform 528"/>
            <p:cNvSpPr>
              <a:spLocks/>
            </p:cNvSpPr>
            <p:nvPr/>
          </p:nvSpPr>
          <p:spPr bwMode="auto">
            <a:xfrm>
              <a:off x="3017" y="1112"/>
              <a:ext cx="21" cy="22"/>
            </a:xfrm>
            <a:custGeom>
              <a:avLst/>
              <a:gdLst>
                <a:gd name="T0" fmla="*/ 0 w 112"/>
                <a:gd name="T1" fmla="*/ 0 h 118"/>
                <a:gd name="T2" fmla="*/ 0 w 112"/>
                <a:gd name="T3" fmla="*/ 0 h 118"/>
                <a:gd name="T4" fmla="*/ 0 w 112"/>
                <a:gd name="T5" fmla="*/ 0 h 118"/>
                <a:gd name="T6" fmla="*/ 0 w 112"/>
                <a:gd name="T7" fmla="*/ 0 h 118"/>
                <a:gd name="T8" fmla="*/ 0 w 112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118">
                  <a:moveTo>
                    <a:pt x="111" y="109"/>
                  </a:moveTo>
                  <a:lnTo>
                    <a:pt x="111" y="0"/>
                  </a:lnTo>
                  <a:lnTo>
                    <a:pt x="0" y="0"/>
                  </a:lnTo>
                  <a:lnTo>
                    <a:pt x="0" y="118"/>
                  </a:lnTo>
                  <a:lnTo>
                    <a:pt x="112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69" name="Line 529"/>
            <p:cNvSpPr>
              <a:spLocks noChangeShapeType="1"/>
            </p:cNvSpPr>
            <p:nvPr/>
          </p:nvSpPr>
          <p:spPr bwMode="auto">
            <a:xfrm flipH="1">
              <a:off x="3038" y="112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0" name="Line 530"/>
            <p:cNvSpPr>
              <a:spLocks noChangeShapeType="1"/>
            </p:cNvSpPr>
            <p:nvPr/>
          </p:nvSpPr>
          <p:spPr bwMode="auto">
            <a:xfrm flipH="1">
              <a:off x="3011" y="112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1" name="Line 531"/>
            <p:cNvSpPr>
              <a:spLocks noChangeShapeType="1"/>
            </p:cNvSpPr>
            <p:nvPr/>
          </p:nvSpPr>
          <p:spPr bwMode="auto">
            <a:xfrm flipH="1">
              <a:off x="2982" y="112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2" name="Line 532"/>
            <p:cNvSpPr>
              <a:spLocks noChangeShapeType="1"/>
            </p:cNvSpPr>
            <p:nvPr/>
          </p:nvSpPr>
          <p:spPr bwMode="auto">
            <a:xfrm flipH="1">
              <a:off x="2939" y="1124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3" name="Freeform 533"/>
            <p:cNvSpPr>
              <a:spLocks/>
            </p:cNvSpPr>
            <p:nvPr/>
          </p:nvSpPr>
          <p:spPr bwMode="auto">
            <a:xfrm>
              <a:off x="2854" y="1138"/>
              <a:ext cx="28" cy="28"/>
            </a:xfrm>
            <a:custGeom>
              <a:avLst/>
              <a:gdLst>
                <a:gd name="T0" fmla="*/ 0 w 151"/>
                <a:gd name="T1" fmla="*/ 0 h 153"/>
                <a:gd name="T2" fmla="*/ 0 w 151"/>
                <a:gd name="T3" fmla="*/ 0 h 153"/>
                <a:gd name="T4" fmla="*/ 0 w 151"/>
                <a:gd name="T5" fmla="*/ 0 h 153"/>
                <a:gd name="T6" fmla="*/ 0 w 151"/>
                <a:gd name="T7" fmla="*/ 0 h 153"/>
                <a:gd name="T8" fmla="*/ 0 w 151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153">
                  <a:moveTo>
                    <a:pt x="147" y="98"/>
                  </a:moveTo>
                  <a:lnTo>
                    <a:pt x="101" y="0"/>
                  </a:lnTo>
                  <a:lnTo>
                    <a:pt x="0" y="47"/>
                  </a:lnTo>
                  <a:lnTo>
                    <a:pt x="50" y="153"/>
                  </a:lnTo>
                  <a:lnTo>
                    <a:pt x="151" y="1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4" name="Freeform 534"/>
            <p:cNvSpPr>
              <a:spLocks/>
            </p:cNvSpPr>
            <p:nvPr/>
          </p:nvSpPr>
          <p:spPr bwMode="auto">
            <a:xfrm>
              <a:off x="2760" y="1182"/>
              <a:ext cx="28" cy="28"/>
            </a:xfrm>
            <a:custGeom>
              <a:avLst/>
              <a:gdLst>
                <a:gd name="T0" fmla="*/ 0 w 151"/>
                <a:gd name="T1" fmla="*/ 0 h 154"/>
                <a:gd name="T2" fmla="*/ 0 w 151"/>
                <a:gd name="T3" fmla="*/ 0 h 154"/>
                <a:gd name="T4" fmla="*/ 0 w 151"/>
                <a:gd name="T5" fmla="*/ 0 h 154"/>
                <a:gd name="T6" fmla="*/ 0 w 151"/>
                <a:gd name="T7" fmla="*/ 0 h 154"/>
                <a:gd name="T8" fmla="*/ 0 w 151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154">
                  <a:moveTo>
                    <a:pt x="146" y="99"/>
                  </a:moveTo>
                  <a:lnTo>
                    <a:pt x="100" y="0"/>
                  </a:lnTo>
                  <a:lnTo>
                    <a:pt x="0" y="47"/>
                  </a:lnTo>
                  <a:lnTo>
                    <a:pt x="50" y="154"/>
                  </a:lnTo>
                  <a:lnTo>
                    <a:pt x="151" y="1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5" name="Freeform 535"/>
            <p:cNvSpPr>
              <a:spLocks/>
            </p:cNvSpPr>
            <p:nvPr/>
          </p:nvSpPr>
          <p:spPr bwMode="auto">
            <a:xfrm>
              <a:off x="2659" y="1232"/>
              <a:ext cx="27" cy="28"/>
            </a:xfrm>
            <a:custGeom>
              <a:avLst/>
              <a:gdLst>
                <a:gd name="T0" fmla="*/ 0 w 151"/>
                <a:gd name="T1" fmla="*/ 0 h 154"/>
                <a:gd name="T2" fmla="*/ 0 w 151"/>
                <a:gd name="T3" fmla="*/ 0 h 154"/>
                <a:gd name="T4" fmla="*/ 0 w 151"/>
                <a:gd name="T5" fmla="*/ 0 h 154"/>
                <a:gd name="T6" fmla="*/ 0 w 151"/>
                <a:gd name="T7" fmla="*/ 0 h 154"/>
                <a:gd name="T8" fmla="*/ 0 w 151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154">
                  <a:moveTo>
                    <a:pt x="147" y="99"/>
                  </a:moveTo>
                  <a:lnTo>
                    <a:pt x="101" y="0"/>
                  </a:lnTo>
                  <a:lnTo>
                    <a:pt x="0" y="47"/>
                  </a:lnTo>
                  <a:lnTo>
                    <a:pt x="51" y="154"/>
                  </a:lnTo>
                  <a:lnTo>
                    <a:pt x="151" y="1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6" name="Line 536"/>
            <p:cNvSpPr>
              <a:spLocks noChangeShapeType="1"/>
            </p:cNvSpPr>
            <p:nvPr/>
          </p:nvSpPr>
          <p:spPr bwMode="auto">
            <a:xfrm flipH="1">
              <a:off x="2609" y="1250"/>
              <a:ext cx="54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7" name="Line 537"/>
            <p:cNvSpPr>
              <a:spLocks noChangeShapeType="1"/>
            </p:cNvSpPr>
            <p:nvPr/>
          </p:nvSpPr>
          <p:spPr bwMode="auto">
            <a:xfrm flipH="1">
              <a:off x="2681" y="1200"/>
              <a:ext cx="84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8" name="Line 538"/>
            <p:cNvSpPr>
              <a:spLocks noChangeShapeType="1"/>
            </p:cNvSpPr>
            <p:nvPr/>
          </p:nvSpPr>
          <p:spPr bwMode="auto">
            <a:xfrm flipH="1">
              <a:off x="2783" y="1156"/>
              <a:ext cx="76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79" name="Freeform 539"/>
            <p:cNvSpPr>
              <a:spLocks/>
            </p:cNvSpPr>
            <p:nvPr/>
          </p:nvSpPr>
          <p:spPr bwMode="auto">
            <a:xfrm>
              <a:off x="3288" y="1234"/>
              <a:ext cx="59" cy="85"/>
            </a:xfrm>
            <a:custGeom>
              <a:avLst/>
              <a:gdLst>
                <a:gd name="T0" fmla="*/ 0 w 324"/>
                <a:gd name="T1" fmla="*/ 0 h 459"/>
                <a:gd name="T2" fmla="*/ 0 w 324"/>
                <a:gd name="T3" fmla="*/ 0 h 459"/>
                <a:gd name="T4" fmla="*/ 0 w 324"/>
                <a:gd name="T5" fmla="*/ 0 h 459"/>
                <a:gd name="T6" fmla="*/ 0 w 324"/>
                <a:gd name="T7" fmla="*/ 0 h 459"/>
                <a:gd name="T8" fmla="*/ 0 w 324"/>
                <a:gd name="T9" fmla="*/ 0 h 4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4" h="459">
                  <a:moveTo>
                    <a:pt x="112" y="459"/>
                  </a:moveTo>
                  <a:lnTo>
                    <a:pt x="324" y="400"/>
                  </a:lnTo>
                  <a:lnTo>
                    <a:pt x="212" y="0"/>
                  </a:lnTo>
                  <a:lnTo>
                    <a:pt x="0" y="59"/>
                  </a:lnTo>
                  <a:lnTo>
                    <a:pt x="112" y="45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0" name="Line 552"/>
            <p:cNvSpPr>
              <a:spLocks noChangeShapeType="1"/>
            </p:cNvSpPr>
            <p:nvPr/>
          </p:nvSpPr>
          <p:spPr bwMode="auto">
            <a:xfrm flipH="1">
              <a:off x="3179" y="1123"/>
              <a:ext cx="7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1" name="Freeform 553"/>
            <p:cNvSpPr>
              <a:spLocks/>
            </p:cNvSpPr>
            <p:nvPr/>
          </p:nvSpPr>
          <p:spPr bwMode="auto">
            <a:xfrm>
              <a:off x="1182" y="1569"/>
              <a:ext cx="65" cy="52"/>
            </a:xfrm>
            <a:custGeom>
              <a:avLst/>
              <a:gdLst>
                <a:gd name="T0" fmla="*/ 0 w 362"/>
                <a:gd name="T1" fmla="*/ 0 h 278"/>
                <a:gd name="T2" fmla="*/ 0 w 362"/>
                <a:gd name="T3" fmla="*/ 0 h 278"/>
                <a:gd name="T4" fmla="*/ 0 w 362"/>
                <a:gd name="T5" fmla="*/ 0 h 278"/>
                <a:gd name="T6" fmla="*/ 0 w 362"/>
                <a:gd name="T7" fmla="*/ 0 h 2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2" h="278">
                  <a:moveTo>
                    <a:pt x="0" y="278"/>
                  </a:moveTo>
                  <a:lnTo>
                    <a:pt x="362" y="278"/>
                  </a:lnTo>
                  <a:lnTo>
                    <a:pt x="277" y="0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2" name="Freeform 554"/>
            <p:cNvSpPr>
              <a:spLocks/>
            </p:cNvSpPr>
            <p:nvPr/>
          </p:nvSpPr>
          <p:spPr bwMode="auto">
            <a:xfrm>
              <a:off x="1232" y="1569"/>
              <a:ext cx="65" cy="52"/>
            </a:xfrm>
            <a:custGeom>
              <a:avLst/>
              <a:gdLst>
                <a:gd name="T0" fmla="*/ 0 w 362"/>
                <a:gd name="T1" fmla="*/ 0 h 278"/>
                <a:gd name="T2" fmla="*/ 0 w 362"/>
                <a:gd name="T3" fmla="*/ 0 h 278"/>
                <a:gd name="T4" fmla="*/ 0 w 362"/>
                <a:gd name="T5" fmla="*/ 0 h 278"/>
                <a:gd name="T6" fmla="*/ 0 w 362"/>
                <a:gd name="T7" fmla="*/ 0 h 2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2" h="278">
                  <a:moveTo>
                    <a:pt x="85" y="278"/>
                  </a:moveTo>
                  <a:lnTo>
                    <a:pt x="0" y="0"/>
                  </a:lnTo>
                  <a:lnTo>
                    <a:pt x="362" y="0"/>
                  </a:lnTo>
                  <a:lnTo>
                    <a:pt x="85" y="2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3" name="Freeform 555"/>
            <p:cNvSpPr>
              <a:spLocks/>
            </p:cNvSpPr>
            <p:nvPr/>
          </p:nvSpPr>
          <p:spPr bwMode="auto">
            <a:xfrm>
              <a:off x="1182" y="1569"/>
              <a:ext cx="115" cy="52"/>
            </a:xfrm>
            <a:custGeom>
              <a:avLst/>
              <a:gdLst>
                <a:gd name="T0" fmla="*/ 0 w 639"/>
                <a:gd name="T1" fmla="*/ 0 h 278"/>
                <a:gd name="T2" fmla="*/ 0 w 639"/>
                <a:gd name="T3" fmla="*/ 0 h 278"/>
                <a:gd name="T4" fmla="*/ 0 w 639"/>
                <a:gd name="T5" fmla="*/ 0 h 278"/>
                <a:gd name="T6" fmla="*/ 0 w 639"/>
                <a:gd name="T7" fmla="*/ 0 h 278"/>
                <a:gd name="T8" fmla="*/ 0 w 639"/>
                <a:gd name="T9" fmla="*/ 0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9" h="278">
                  <a:moveTo>
                    <a:pt x="0" y="278"/>
                  </a:moveTo>
                  <a:lnTo>
                    <a:pt x="362" y="278"/>
                  </a:lnTo>
                  <a:lnTo>
                    <a:pt x="639" y="0"/>
                  </a:lnTo>
                  <a:lnTo>
                    <a:pt x="277" y="0"/>
                  </a:lnTo>
                  <a:lnTo>
                    <a:pt x="0" y="2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4" name="Freeform 559"/>
            <p:cNvSpPr>
              <a:spLocks/>
            </p:cNvSpPr>
            <p:nvPr/>
          </p:nvSpPr>
          <p:spPr bwMode="auto">
            <a:xfrm>
              <a:off x="3302" y="1284"/>
              <a:ext cx="38" cy="35"/>
            </a:xfrm>
            <a:custGeom>
              <a:avLst/>
              <a:gdLst>
                <a:gd name="T0" fmla="*/ 0 w 212"/>
                <a:gd name="T1" fmla="*/ 0 h 192"/>
                <a:gd name="T2" fmla="*/ 0 w 212"/>
                <a:gd name="T3" fmla="*/ 0 h 192"/>
                <a:gd name="T4" fmla="*/ 0 w 212"/>
                <a:gd name="T5" fmla="*/ 0 h 192"/>
                <a:gd name="T6" fmla="*/ 0 w 212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" h="192">
                  <a:moveTo>
                    <a:pt x="0" y="59"/>
                  </a:moveTo>
                  <a:lnTo>
                    <a:pt x="38" y="192"/>
                  </a:lnTo>
                  <a:lnTo>
                    <a:pt x="212" y="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5" name="Freeform 560"/>
            <p:cNvSpPr>
              <a:spLocks/>
            </p:cNvSpPr>
            <p:nvPr/>
          </p:nvSpPr>
          <p:spPr bwMode="auto">
            <a:xfrm>
              <a:off x="3309" y="1284"/>
              <a:ext cx="38" cy="35"/>
            </a:xfrm>
            <a:custGeom>
              <a:avLst/>
              <a:gdLst>
                <a:gd name="T0" fmla="*/ 0 w 212"/>
                <a:gd name="T1" fmla="*/ 0 h 192"/>
                <a:gd name="T2" fmla="*/ 0 w 212"/>
                <a:gd name="T3" fmla="*/ 0 h 192"/>
                <a:gd name="T4" fmla="*/ 0 w 212"/>
                <a:gd name="T5" fmla="*/ 0 h 192"/>
                <a:gd name="T6" fmla="*/ 0 w 212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" h="192">
                  <a:moveTo>
                    <a:pt x="0" y="192"/>
                  </a:moveTo>
                  <a:lnTo>
                    <a:pt x="174" y="0"/>
                  </a:lnTo>
                  <a:lnTo>
                    <a:pt x="212" y="133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6" name="Freeform 561"/>
            <p:cNvSpPr>
              <a:spLocks/>
            </p:cNvSpPr>
            <p:nvPr/>
          </p:nvSpPr>
          <p:spPr bwMode="auto">
            <a:xfrm>
              <a:off x="3302" y="1284"/>
              <a:ext cx="45" cy="35"/>
            </a:xfrm>
            <a:custGeom>
              <a:avLst/>
              <a:gdLst>
                <a:gd name="T0" fmla="*/ 0 w 250"/>
                <a:gd name="T1" fmla="*/ 0 h 192"/>
                <a:gd name="T2" fmla="*/ 0 w 250"/>
                <a:gd name="T3" fmla="*/ 0 h 192"/>
                <a:gd name="T4" fmla="*/ 0 w 250"/>
                <a:gd name="T5" fmla="*/ 0 h 192"/>
                <a:gd name="T6" fmla="*/ 0 w 250"/>
                <a:gd name="T7" fmla="*/ 0 h 192"/>
                <a:gd name="T8" fmla="*/ 0 w 250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" h="192">
                  <a:moveTo>
                    <a:pt x="0" y="59"/>
                  </a:moveTo>
                  <a:lnTo>
                    <a:pt x="38" y="192"/>
                  </a:lnTo>
                  <a:lnTo>
                    <a:pt x="250" y="133"/>
                  </a:lnTo>
                  <a:lnTo>
                    <a:pt x="212" y="0"/>
                  </a:lnTo>
                  <a:lnTo>
                    <a:pt x="0" y="5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7" name="Freeform 565"/>
            <p:cNvSpPr>
              <a:spLocks/>
            </p:cNvSpPr>
            <p:nvPr/>
          </p:nvSpPr>
          <p:spPr bwMode="auto">
            <a:xfrm>
              <a:off x="2535" y="1301"/>
              <a:ext cx="12" cy="28"/>
            </a:xfrm>
            <a:custGeom>
              <a:avLst/>
              <a:gdLst>
                <a:gd name="T0" fmla="*/ 0 w 67"/>
                <a:gd name="T1" fmla="*/ 0 h 156"/>
                <a:gd name="T2" fmla="*/ 0 w 67"/>
                <a:gd name="T3" fmla="*/ 0 h 156"/>
                <a:gd name="T4" fmla="*/ 0 w 67"/>
                <a:gd name="T5" fmla="*/ 0 h 156"/>
                <a:gd name="T6" fmla="*/ 0 w 67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" h="156">
                  <a:moveTo>
                    <a:pt x="0" y="125"/>
                  </a:moveTo>
                  <a:lnTo>
                    <a:pt x="67" y="156"/>
                  </a:lnTo>
                  <a:lnTo>
                    <a:pt x="58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8" name="Freeform 566"/>
            <p:cNvSpPr>
              <a:spLocks/>
            </p:cNvSpPr>
            <p:nvPr/>
          </p:nvSpPr>
          <p:spPr bwMode="auto">
            <a:xfrm>
              <a:off x="2545" y="1301"/>
              <a:ext cx="13" cy="28"/>
            </a:xfrm>
            <a:custGeom>
              <a:avLst/>
              <a:gdLst>
                <a:gd name="T0" fmla="*/ 0 w 67"/>
                <a:gd name="T1" fmla="*/ 0 h 156"/>
                <a:gd name="T2" fmla="*/ 0 w 67"/>
                <a:gd name="T3" fmla="*/ 0 h 156"/>
                <a:gd name="T4" fmla="*/ 0 w 67"/>
                <a:gd name="T5" fmla="*/ 0 h 156"/>
                <a:gd name="T6" fmla="*/ 0 w 67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" h="156">
                  <a:moveTo>
                    <a:pt x="9" y="156"/>
                  </a:moveTo>
                  <a:lnTo>
                    <a:pt x="0" y="0"/>
                  </a:lnTo>
                  <a:lnTo>
                    <a:pt x="67" y="31"/>
                  </a:lnTo>
                  <a:lnTo>
                    <a:pt x="9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89" name="Freeform 567"/>
            <p:cNvSpPr>
              <a:spLocks/>
            </p:cNvSpPr>
            <p:nvPr/>
          </p:nvSpPr>
          <p:spPr bwMode="auto">
            <a:xfrm>
              <a:off x="2535" y="1301"/>
              <a:ext cx="23" cy="28"/>
            </a:xfrm>
            <a:custGeom>
              <a:avLst/>
              <a:gdLst>
                <a:gd name="T0" fmla="*/ 0 w 125"/>
                <a:gd name="T1" fmla="*/ 0 h 156"/>
                <a:gd name="T2" fmla="*/ 0 w 125"/>
                <a:gd name="T3" fmla="*/ 0 h 156"/>
                <a:gd name="T4" fmla="*/ 0 w 125"/>
                <a:gd name="T5" fmla="*/ 0 h 156"/>
                <a:gd name="T6" fmla="*/ 0 w 125"/>
                <a:gd name="T7" fmla="*/ 0 h 156"/>
                <a:gd name="T8" fmla="*/ 0 w 125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56">
                  <a:moveTo>
                    <a:pt x="0" y="125"/>
                  </a:moveTo>
                  <a:lnTo>
                    <a:pt x="67" y="156"/>
                  </a:lnTo>
                  <a:lnTo>
                    <a:pt x="125" y="31"/>
                  </a:lnTo>
                  <a:lnTo>
                    <a:pt x="58" y="0"/>
                  </a:lnTo>
                  <a:lnTo>
                    <a:pt x="0" y="12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0" name="Freeform 568"/>
            <p:cNvSpPr>
              <a:spLocks/>
            </p:cNvSpPr>
            <p:nvPr/>
          </p:nvSpPr>
          <p:spPr bwMode="auto">
            <a:xfrm>
              <a:off x="2499" y="1329"/>
              <a:ext cx="208" cy="113"/>
            </a:xfrm>
            <a:custGeom>
              <a:avLst/>
              <a:gdLst>
                <a:gd name="T0" fmla="*/ 0 w 1139"/>
                <a:gd name="T1" fmla="*/ 0 h 610"/>
                <a:gd name="T2" fmla="*/ 0 w 1139"/>
                <a:gd name="T3" fmla="*/ 0 h 610"/>
                <a:gd name="T4" fmla="*/ 0 w 1139"/>
                <a:gd name="T5" fmla="*/ 0 h 610"/>
                <a:gd name="T6" fmla="*/ 0 w 1139"/>
                <a:gd name="T7" fmla="*/ 0 h 610"/>
                <a:gd name="T8" fmla="*/ 0 w 1139"/>
                <a:gd name="T9" fmla="*/ 0 h 610"/>
                <a:gd name="T10" fmla="*/ 0 w 1139"/>
                <a:gd name="T11" fmla="*/ 0 h 610"/>
                <a:gd name="T12" fmla="*/ 0 w 1139"/>
                <a:gd name="T13" fmla="*/ 0 h 610"/>
                <a:gd name="T14" fmla="*/ 0 w 1139"/>
                <a:gd name="T15" fmla="*/ 0 h 610"/>
                <a:gd name="T16" fmla="*/ 0 w 1139"/>
                <a:gd name="T17" fmla="*/ 0 h 6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9" h="610">
                  <a:moveTo>
                    <a:pt x="0" y="0"/>
                  </a:moveTo>
                  <a:lnTo>
                    <a:pt x="554" y="0"/>
                  </a:lnTo>
                  <a:lnTo>
                    <a:pt x="554" y="172"/>
                  </a:lnTo>
                  <a:lnTo>
                    <a:pt x="1139" y="172"/>
                  </a:lnTo>
                  <a:lnTo>
                    <a:pt x="1139" y="471"/>
                  </a:lnTo>
                  <a:lnTo>
                    <a:pt x="554" y="471"/>
                  </a:lnTo>
                  <a:lnTo>
                    <a:pt x="554" y="610"/>
                  </a:lnTo>
                  <a:lnTo>
                    <a:pt x="0" y="6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1" name="Line 569"/>
            <p:cNvSpPr>
              <a:spLocks noChangeShapeType="1"/>
            </p:cNvSpPr>
            <p:nvPr/>
          </p:nvSpPr>
          <p:spPr bwMode="auto">
            <a:xfrm flipV="1">
              <a:off x="2538" y="1361"/>
              <a:ext cx="80" cy="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2" name="Line 570"/>
            <p:cNvSpPr>
              <a:spLocks noChangeShapeType="1"/>
            </p:cNvSpPr>
            <p:nvPr/>
          </p:nvSpPr>
          <p:spPr bwMode="auto">
            <a:xfrm flipV="1">
              <a:off x="2504" y="1344"/>
              <a:ext cx="96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3" name="Line 571"/>
            <p:cNvSpPr>
              <a:spLocks noChangeShapeType="1"/>
            </p:cNvSpPr>
            <p:nvPr/>
          </p:nvSpPr>
          <p:spPr bwMode="auto">
            <a:xfrm flipV="1">
              <a:off x="2499" y="1329"/>
              <a:ext cx="81" cy="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4" name="Line 572"/>
            <p:cNvSpPr>
              <a:spLocks noChangeShapeType="1"/>
            </p:cNvSpPr>
            <p:nvPr/>
          </p:nvSpPr>
          <p:spPr bwMode="auto">
            <a:xfrm flipV="1">
              <a:off x="2499" y="1329"/>
              <a:ext cx="47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5" name="Line 573"/>
            <p:cNvSpPr>
              <a:spLocks noChangeShapeType="1"/>
            </p:cNvSpPr>
            <p:nvPr/>
          </p:nvSpPr>
          <p:spPr bwMode="auto">
            <a:xfrm flipV="1">
              <a:off x="2499" y="1329"/>
              <a:ext cx="13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6" name="Line 574"/>
            <p:cNvSpPr>
              <a:spLocks noChangeShapeType="1"/>
            </p:cNvSpPr>
            <p:nvPr/>
          </p:nvSpPr>
          <p:spPr bwMode="auto">
            <a:xfrm flipV="1">
              <a:off x="2573" y="1361"/>
              <a:ext cx="79" cy="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7" name="Line 575"/>
            <p:cNvSpPr>
              <a:spLocks noChangeShapeType="1"/>
            </p:cNvSpPr>
            <p:nvPr/>
          </p:nvSpPr>
          <p:spPr bwMode="auto">
            <a:xfrm flipV="1">
              <a:off x="2632" y="1361"/>
              <a:ext cx="54" cy="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8" name="Line 576"/>
            <p:cNvSpPr>
              <a:spLocks noChangeShapeType="1"/>
            </p:cNvSpPr>
            <p:nvPr/>
          </p:nvSpPr>
          <p:spPr bwMode="auto">
            <a:xfrm flipV="1">
              <a:off x="2666" y="1375"/>
              <a:ext cx="4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099" name="Line 577"/>
            <p:cNvSpPr>
              <a:spLocks noChangeShapeType="1"/>
            </p:cNvSpPr>
            <p:nvPr/>
          </p:nvSpPr>
          <p:spPr bwMode="auto">
            <a:xfrm flipV="1">
              <a:off x="2701" y="1410"/>
              <a:ext cx="6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0" name="Line 601"/>
            <p:cNvSpPr>
              <a:spLocks noChangeShapeType="1"/>
            </p:cNvSpPr>
            <p:nvPr/>
          </p:nvSpPr>
          <p:spPr bwMode="auto">
            <a:xfrm>
              <a:off x="3326" y="12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1" name="Freeform 602"/>
            <p:cNvSpPr>
              <a:spLocks/>
            </p:cNvSpPr>
            <p:nvPr/>
          </p:nvSpPr>
          <p:spPr bwMode="auto">
            <a:xfrm>
              <a:off x="2820" y="1232"/>
              <a:ext cx="763" cy="193"/>
            </a:xfrm>
            <a:custGeom>
              <a:avLst/>
              <a:gdLst>
                <a:gd name="T0" fmla="*/ 0 w 4186"/>
                <a:gd name="T1" fmla="*/ 0 h 1043"/>
                <a:gd name="T2" fmla="*/ 0 w 4186"/>
                <a:gd name="T3" fmla="*/ 0 h 1043"/>
                <a:gd name="T4" fmla="*/ 0 w 4186"/>
                <a:gd name="T5" fmla="*/ 0 h 1043"/>
                <a:gd name="T6" fmla="*/ 0 w 4186"/>
                <a:gd name="T7" fmla="*/ 0 h 1043"/>
                <a:gd name="T8" fmla="*/ 0 w 4186"/>
                <a:gd name="T9" fmla="*/ 0 h 1043"/>
                <a:gd name="T10" fmla="*/ 0 w 4186"/>
                <a:gd name="T11" fmla="*/ 0 h 1043"/>
                <a:gd name="T12" fmla="*/ 0 w 4186"/>
                <a:gd name="T13" fmla="*/ 0 h 1043"/>
                <a:gd name="T14" fmla="*/ 0 w 4186"/>
                <a:gd name="T15" fmla="*/ 0 h 1043"/>
                <a:gd name="T16" fmla="*/ 0 w 4186"/>
                <a:gd name="T17" fmla="*/ 0 h 1043"/>
                <a:gd name="T18" fmla="*/ 0 w 4186"/>
                <a:gd name="T19" fmla="*/ 0 h 1043"/>
                <a:gd name="T20" fmla="*/ 0 w 4186"/>
                <a:gd name="T21" fmla="*/ 0 h 1043"/>
                <a:gd name="T22" fmla="*/ 0 w 4186"/>
                <a:gd name="T23" fmla="*/ 0 h 1043"/>
                <a:gd name="T24" fmla="*/ 0 w 4186"/>
                <a:gd name="T25" fmla="*/ 0 h 1043"/>
                <a:gd name="T26" fmla="*/ 0 w 4186"/>
                <a:gd name="T27" fmla="*/ 0 h 10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86" h="1043">
                  <a:moveTo>
                    <a:pt x="2779" y="0"/>
                  </a:moveTo>
                  <a:lnTo>
                    <a:pt x="3954" y="0"/>
                  </a:lnTo>
                  <a:lnTo>
                    <a:pt x="3954" y="300"/>
                  </a:lnTo>
                  <a:lnTo>
                    <a:pt x="4186" y="300"/>
                  </a:lnTo>
                  <a:lnTo>
                    <a:pt x="4186" y="716"/>
                  </a:lnTo>
                  <a:lnTo>
                    <a:pt x="3908" y="716"/>
                  </a:lnTo>
                  <a:lnTo>
                    <a:pt x="3908" y="578"/>
                  </a:lnTo>
                  <a:lnTo>
                    <a:pt x="1391" y="578"/>
                  </a:lnTo>
                  <a:lnTo>
                    <a:pt x="1391" y="1043"/>
                  </a:lnTo>
                  <a:lnTo>
                    <a:pt x="1083" y="1043"/>
                  </a:lnTo>
                  <a:lnTo>
                    <a:pt x="1083" y="507"/>
                  </a:lnTo>
                  <a:lnTo>
                    <a:pt x="374" y="507"/>
                  </a:lnTo>
                  <a:lnTo>
                    <a:pt x="374" y="748"/>
                  </a:lnTo>
                  <a:lnTo>
                    <a:pt x="0" y="7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2" name="Freeform 603"/>
            <p:cNvSpPr>
              <a:spLocks/>
            </p:cNvSpPr>
            <p:nvPr/>
          </p:nvSpPr>
          <p:spPr bwMode="auto">
            <a:xfrm>
              <a:off x="4042" y="1390"/>
              <a:ext cx="270" cy="601"/>
            </a:xfrm>
            <a:custGeom>
              <a:avLst/>
              <a:gdLst>
                <a:gd name="T0" fmla="*/ 0 w 1487"/>
                <a:gd name="T1" fmla="*/ 0 h 3261"/>
                <a:gd name="T2" fmla="*/ 0 w 1487"/>
                <a:gd name="T3" fmla="*/ 0 h 3261"/>
                <a:gd name="T4" fmla="*/ 0 w 1487"/>
                <a:gd name="T5" fmla="*/ 0 h 3261"/>
                <a:gd name="T6" fmla="*/ 0 w 1487"/>
                <a:gd name="T7" fmla="*/ 0 h 3261"/>
                <a:gd name="T8" fmla="*/ 0 w 1487"/>
                <a:gd name="T9" fmla="*/ 0 h 3261"/>
                <a:gd name="T10" fmla="*/ 0 w 1487"/>
                <a:gd name="T11" fmla="*/ 0 h 3261"/>
                <a:gd name="T12" fmla="*/ 0 w 1487"/>
                <a:gd name="T13" fmla="*/ 0 h 3261"/>
                <a:gd name="T14" fmla="*/ 0 w 1487"/>
                <a:gd name="T15" fmla="*/ 0 h 3261"/>
                <a:gd name="T16" fmla="*/ 0 w 1487"/>
                <a:gd name="T17" fmla="*/ 0 h 32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7" h="3261">
                  <a:moveTo>
                    <a:pt x="1487" y="0"/>
                  </a:moveTo>
                  <a:lnTo>
                    <a:pt x="1487" y="2745"/>
                  </a:lnTo>
                  <a:lnTo>
                    <a:pt x="973" y="3261"/>
                  </a:lnTo>
                  <a:lnTo>
                    <a:pt x="546" y="3261"/>
                  </a:lnTo>
                  <a:lnTo>
                    <a:pt x="0" y="2629"/>
                  </a:lnTo>
                  <a:lnTo>
                    <a:pt x="601" y="2054"/>
                  </a:lnTo>
                  <a:lnTo>
                    <a:pt x="1211" y="2054"/>
                  </a:lnTo>
                  <a:lnTo>
                    <a:pt x="1211" y="0"/>
                  </a:lnTo>
                  <a:lnTo>
                    <a:pt x="148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3" name="Line 608"/>
            <p:cNvSpPr>
              <a:spLocks noChangeShapeType="1"/>
            </p:cNvSpPr>
            <p:nvPr/>
          </p:nvSpPr>
          <p:spPr bwMode="auto">
            <a:xfrm flipV="1">
              <a:off x="4262" y="1418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4" name="Line 609"/>
            <p:cNvSpPr>
              <a:spLocks noChangeShapeType="1"/>
            </p:cNvSpPr>
            <p:nvPr/>
          </p:nvSpPr>
          <p:spPr bwMode="auto">
            <a:xfrm flipV="1">
              <a:off x="4262" y="1390"/>
              <a:ext cx="43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5" name="Line 610"/>
            <p:cNvSpPr>
              <a:spLocks noChangeShapeType="1"/>
            </p:cNvSpPr>
            <p:nvPr/>
          </p:nvSpPr>
          <p:spPr bwMode="auto">
            <a:xfrm flipV="1">
              <a:off x="4262" y="1390"/>
              <a:ext cx="9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6" name="Freeform 661"/>
            <p:cNvSpPr>
              <a:spLocks/>
            </p:cNvSpPr>
            <p:nvPr/>
          </p:nvSpPr>
          <p:spPr bwMode="auto">
            <a:xfrm>
              <a:off x="2121" y="905"/>
              <a:ext cx="2821" cy="1201"/>
            </a:xfrm>
            <a:custGeom>
              <a:avLst/>
              <a:gdLst>
                <a:gd name="T0" fmla="*/ 0 w 15503"/>
                <a:gd name="T1" fmla="*/ 0 h 6510"/>
                <a:gd name="T2" fmla="*/ 0 w 15503"/>
                <a:gd name="T3" fmla="*/ 0 h 6510"/>
                <a:gd name="T4" fmla="*/ 0 w 15503"/>
                <a:gd name="T5" fmla="*/ 0 h 6510"/>
                <a:gd name="T6" fmla="*/ 0 w 15503"/>
                <a:gd name="T7" fmla="*/ 0 h 6510"/>
                <a:gd name="T8" fmla="*/ 0 w 15503"/>
                <a:gd name="T9" fmla="*/ 0 h 6510"/>
                <a:gd name="T10" fmla="*/ 0 w 15503"/>
                <a:gd name="T11" fmla="*/ 0 h 6510"/>
                <a:gd name="T12" fmla="*/ 0 w 15503"/>
                <a:gd name="T13" fmla="*/ 0 h 6510"/>
                <a:gd name="T14" fmla="*/ 0 w 15503"/>
                <a:gd name="T15" fmla="*/ 0 h 6510"/>
                <a:gd name="T16" fmla="*/ 0 w 15503"/>
                <a:gd name="T17" fmla="*/ 0 h 6510"/>
                <a:gd name="T18" fmla="*/ 0 w 15503"/>
                <a:gd name="T19" fmla="*/ 0 h 6510"/>
                <a:gd name="T20" fmla="*/ 0 w 15503"/>
                <a:gd name="T21" fmla="*/ 0 h 6510"/>
                <a:gd name="T22" fmla="*/ 0 w 15503"/>
                <a:gd name="T23" fmla="*/ 0 h 6510"/>
                <a:gd name="T24" fmla="*/ 0 w 15503"/>
                <a:gd name="T25" fmla="*/ 0 h 6510"/>
                <a:gd name="T26" fmla="*/ 0 w 15503"/>
                <a:gd name="T27" fmla="*/ 0 h 6510"/>
                <a:gd name="T28" fmla="*/ 0 w 15503"/>
                <a:gd name="T29" fmla="*/ 0 h 6510"/>
                <a:gd name="T30" fmla="*/ 0 w 15503"/>
                <a:gd name="T31" fmla="*/ 0 h 6510"/>
                <a:gd name="T32" fmla="*/ 0 w 15503"/>
                <a:gd name="T33" fmla="*/ 0 h 6510"/>
                <a:gd name="T34" fmla="*/ 0 w 15503"/>
                <a:gd name="T35" fmla="*/ 0 h 6510"/>
                <a:gd name="T36" fmla="*/ 0 w 15503"/>
                <a:gd name="T37" fmla="*/ 0 h 6510"/>
                <a:gd name="T38" fmla="*/ 0 w 15503"/>
                <a:gd name="T39" fmla="*/ 0 h 6510"/>
                <a:gd name="T40" fmla="*/ 0 w 15503"/>
                <a:gd name="T41" fmla="*/ 0 h 6510"/>
                <a:gd name="T42" fmla="*/ 0 w 15503"/>
                <a:gd name="T43" fmla="*/ 0 h 6510"/>
                <a:gd name="T44" fmla="*/ 0 w 15503"/>
                <a:gd name="T45" fmla="*/ 0 h 6510"/>
                <a:gd name="T46" fmla="*/ 0 w 15503"/>
                <a:gd name="T47" fmla="*/ 0 h 6510"/>
                <a:gd name="T48" fmla="*/ 0 w 15503"/>
                <a:gd name="T49" fmla="*/ 0 h 6510"/>
                <a:gd name="T50" fmla="*/ 0 w 15503"/>
                <a:gd name="T51" fmla="*/ 0 h 6510"/>
                <a:gd name="T52" fmla="*/ 0 w 15503"/>
                <a:gd name="T53" fmla="*/ 0 h 6510"/>
                <a:gd name="T54" fmla="*/ 0 w 15503"/>
                <a:gd name="T55" fmla="*/ 0 h 6510"/>
                <a:gd name="T56" fmla="*/ 0 w 15503"/>
                <a:gd name="T57" fmla="*/ 0 h 6510"/>
                <a:gd name="T58" fmla="*/ 0 w 15503"/>
                <a:gd name="T59" fmla="*/ 0 h 6510"/>
                <a:gd name="T60" fmla="*/ 0 w 15503"/>
                <a:gd name="T61" fmla="*/ 0 h 6510"/>
                <a:gd name="T62" fmla="*/ 0 w 15503"/>
                <a:gd name="T63" fmla="*/ 0 h 6510"/>
                <a:gd name="T64" fmla="*/ 0 w 15503"/>
                <a:gd name="T65" fmla="*/ 0 h 6510"/>
                <a:gd name="T66" fmla="*/ 0 w 15503"/>
                <a:gd name="T67" fmla="*/ 0 h 6510"/>
                <a:gd name="T68" fmla="*/ 0 w 15503"/>
                <a:gd name="T69" fmla="*/ 0 h 6510"/>
                <a:gd name="T70" fmla="*/ 0 w 15503"/>
                <a:gd name="T71" fmla="*/ 0 h 6510"/>
                <a:gd name="T72" fmla="*/ 0 w 15503"/>
                <a:gd name="T73" fmla="*/ 0 h 6510"/>
                <a:gd name="T74" fmla="*/ 0 w 15503"/>
                <a:gd name="T75" fmla="*/ 0 h 6510"/>
                <a:gd name="T76" fmla="*/ 0 w 15503"/>
                <a:gd name="T77" fmla="*/ 0 h 6510"/>
                <a:gd name="T78" fmla="*/ 0 w 15503"/>
                <a:gd name="T79" fmla="*/ 0 h 6510"/>
                <a:gd name="T80" fmla="*/ 0 w 15503"/>
                <a:gd name="T81" fmla="*/ 0 h 6510"/>
                <a:gd name="T82" fmla="*/ 0 w 15503"/>
                <a:gd name="T83" fmla="*/ 0 h 65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503" h="6510">
                  <a:moveTo>
                    <a:pt x="129" y="0"/>
                  </a:moveTo>
                  <a:lnTo>
                    <a:pt x="15503" y="0"/>
                  </a:lnTo>
                  <a:lnTo>
                    <a:pt x="15503" y="3879"/>
                  </a:lnTo>
                  <a:lnTo>
                    <a:pt x="15227" y="3879"/>
                  </a:lnTo>
                  <a:lnTo>
                    <a:pt x="15227" y="3463"/>
                  </a:lnTo>
                  <a:lnTo>
                    <a:pt x="13565" y="3463"/>
                  </a:lnTo>
                  <a:lnTo>
                    <a:pt x="13565" y="4571"/>
                  </a:lnTo>
                  <a:lnTo>
                    <a:pt x="13427" y="4571"/>
                  </a:lnTo>
                  <a:lnTo>
                    <a:pt x="13427" y="3325"/>
                  </a:lnTo>
                  <a:lnTo>
                    <a:pt x="15227" y="3325"/>
                  </a:lnTo>
                  <a:lnTo>
                    <a:pt x="15227" y="277"/>
                  </a:lnTo>
                  <a:lnTo>
                    <a:pt x="12042" y="277"/>
                  </a:lnTo>
                  <a:lnTo>
                    <a:pt x="12042" y="1596"/>
                  </a:lnTo>
                  <a:lnTo>
                    <a:pt x="11766" y="1596"/>
                  </a:lnTo>
                  <a:lnTo>
                    <a:pt x="11766" y="277"/>
                  </a:lnTo>
                  <a:lnTo>
                    <a:pt x="2630" y="277"/>
                  </a:lnTo>
                  <a:lnTo>
                    <a:pt x="2630" y="1320"/>
                  </a:lnTo>
                  <a:lnTo>
                    <a:pt x="2853" y="1320"/>
                  </a:lnTo>
                  <a:lnTo>
                    <a:pt x="2853" y="1079"/>
                  </a:lnTo>
                  <a:lnTo>
                    <a:pt x="3308" y="1079"/>
                  </a:lnTo>
                  <a:lnTo>
                    <a:pt x="3308" y="838"/>
                  </a:lnTo>
                  <a:lnTo>
                    <a:pt x="3669" y="838"/>
                  </a:lnTo>
                  <a:lnTo>
                    <a:pt x="3669" y="554"/>
                  </a:lnTo>
                  <a:lnTo>
                    <a:pt x="9274" y="554"/>
                  </a:lnTo>
                  <a:lnTo>
                    <a:pt x="9274" y="3072"/>
                  </a:lnTo>
                  <a:lnTo>
                    <a:pt x="9162" y="3072"/>
                  </a:lnTo>
                  <a:lnTo>
                    <a:pt x="9162" y="3220"/>
                  </a:lnTo>
                  <a:lnTo>
                    <a:pt x="9274" y="3220"/>
                  </a:lnTo>
                  <a:lnTo>
                    <a:pt x="9274" y="3325"/>
                  </a:lnTo>
                  <a:lnTo>
                    <a:pt x="9159" y="3325"/>
                  </a:lnTo>
                  <a:lnTo>
                    <a:pt x="9159" y="3705"/>
                  </a:lnTo>
                  <a:lnTo>
                    <a:pt x="8997" y="3705"/>
                  </a:lnTo>
                  <a:lnTo>
                    <a:pt x="8997" y="4632"/>
                  </a:lnTo>
                  <a:lnTo>
                    <a:pt x="8854" y="4632"/>
                  </a:lnTo>
                  <a:lnTo>
                    <a:pt x="8854" y="6232"/>
                  </a:lnTo>
                  <a:lnTo>
                    <a:pt x="13427" y="6232"/>
                  </a:lnTo>
                  <a:lnTo>
                    <a:pt x="13427" y="5402"/>
                  </a:lnTo>
                  <a:lnTo>
                    <a:pt x="15227" y="5402"/>
                  </a:lnTo>
                  <a:lnTo>
                    <a:pt x="15227" y="4571"/>
                  </a:lnTo>
                  <a:lnTo>
                    <a:pt x="15503" y="4571"/>
                  </a:lnTo>
                  <a:lnTo>
                    <a:pt x="15503" y="5540"/>
                  </a:lnTo>
                  <a:lnTo>
                    <a:pt x="13565" y="5540"/>
                  </a:lnTo>
                  <a:lnTo>
                    <a:pt x="13565" y="6232"/>
                  </a:lnTo>
                  <a:lnTo>
                    <a:pt x="15503" y="6232"/>
                  </a:lnTo>
                  <a:lnTo>
                    <a:pt x="15503" y="6510"/>
                  </a:lnTo>
                  <a:lnTo>
                    <a:pt x="3322" y="6510"/>
                  </a:lnTo>
                  <a:lnTo>
                    <a:pt x="3322" y="6232"/>
                  </a:lnTo>
                  <a:lnTo>
                    <a:pt x="8576" y="6232"/>
                  </a:lnTo>
                  <a:lnTo>
                    <a:pt x="8576" y="5956"/>
                  </a:lnTo>
                  <a:lnTo>
                    <a:pt x="5537" y="5956"/>
                  </a:lnTo>
                  <a:lnTo>
                    <a:pt x="5537" y="4571"/>
                  </a:lnTo>
                  <a:lnTo>
                    <a:pt x="7475" y="4571"/>
                  </a:lnTo>
                  <a:lnTo>
                    <a:pt x="7475" y="3325"/>
                  </a:lnTo>
                  <a:lnTo>
                    <a:pt x="7751" y="3325"/>
                  </a:lnTo>
                  <a:lnTo>
                    <a:pt x="7751" y="2770"/>
                  </a:lnTo>
                  <a:lnTo>
                    <a:pt x="8029" y="2770"/>
                  </a:lnTo>
                  <a:lnTo>
                    <a:pt x="8029" y="3601"/>
                  </a:lnTo>
                  <a:lnTo>
                    <a:pt x="7751" y="3601"/>
                  </a:lnTo>
                  <a:lnTo>
                    <a:pt x="7751" y="4848"/>
                  </a:lnTo>
                  <a:lnTo>
                    <a:pt x="5814" y="4848"/>
                  </a:lnTo>
                  <a:lnTo>
                    <a:pt x="5814" y="5679"/>
                  </a:lnTo>
                  <a:lnTo>
                    <a:pt x="8576" y="5679"/>
                  </a:lnTo>
                  <a:lnTo>
                    <a:pt x="8576" y="4354"/>
                  </a:lnTo>
                  <a:lnTo>
                    <a:pt x="8716" y="4354"/>
                  </a:lnTo>
                  <a:lnTo>
                    <a:pt x="8716" y="3705"/>
                  </a:lnTo>
                  <a:lnTo>
                    <a:pt x="8859" y="3705"/>
                  </a:lnTo>
                  <a:lnTo>
                    <a:pt x="8859" y="3325"/>
                  </a:lnTo>
                  <a:lnTo>
                    <a:pt x="8997" y="3325"/>
                  </a:lnTo>
                  <a:lnTo>
                    <a:pt x="8997" y="831"/>
                  </a:lnTo>
                  <a:lnTo>
                    <a:pt x="3950" y="831"/>
                  </a:lnTo>
                  <a:lnTo>
                    <a:pt x="3950" y="1120"/>
                  </a:lnTo>
                  <a:lnTo>
                    <a:pt x="3535" y="1120"/>
                  </a:lnTo>
                  <a:lnTo>
                    <a:pt x="3535" y="1293"/>
                  </a:lnTo>
                  <a:lnTo>
                    <a:pt x="3108" y="1293"/>
                  </a:lnTo>
                  <a:lnTo>
                    <a:pt x="3108" y="1561"/>
                  </a:lnTo>
                  <a:lnTo>
                    <a:pt x="2630" y="1561"/>
                  </a:lnTo>
                  <a:lnTo>
                    <a:pt x="2630" y="1801"/>
                  </a:lnTo>
                  <a:lnTo>
                    <a:pt x="2214" y="1801"/>
                  </a:lnTo>
                  <a:lnTo>
                    <a:pt x="2214" y="1524"/>
                  </a:lnTo>
                  <a:lnTo>
                    <a:pt x="2076" y="1524"/>
                  </a:lnTo>
                  <a:lnTo>
                    <a:pt x="2076" y="277"/>
                  </a:lnTo>
                  <a:lnTo>
                    <a:pt x="0" y="277"/>
                  </a:lnTo>
                  <a:lnTo>
                    <a:pt x="0" y="138"/>
                  </a:lnTo>
                  <a:lnTo>
                    <a:pt x="129" y="138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7" name="Line 663"/>
            <p:cNvSpPr>
              <a:spLocks noChangeShapeType="1"/>
            </p:cNvSpPr>
            <p:nvPr/>
          </p:nvSpPr>
          <p:spPr bwMode="auto">
            <a:xfrm flipV="1">
              <a:off x="4047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8" name="Line 665"/>
            <p:cNvSpPr>
              <a:spLocks noChangeShapeType="1"/>
            </p:cNvSpPr>
            <p:nvPr/>
          </p:nvSpPr>
          <p:spPr bwMode="auto">
            <a:xfrm flipV="1">
              <a:off x="3758" y="1197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09" name="Line 667"/>
            <p:cNvSpPr>
              <a:spLocks noChangeShapeType="1"/>
            </p:cNvSpPr>
            <p:nvPr/>
          </p:nvSpPr>
          <p:spPr bwMode="auto">
            <a:xfrm flipV="1">
              <a:off x="3532" y="1427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0" name="Line 670"/>
            <p:cNvSpPr>
              <a:spLocks noChangeShapeType="1"/>
            </p:cNvSpPr>
            <p:nvPr/>
          </p:nvSpPr>
          <p:spPr bwMode="auto">
            <a:xfrm flipV="1">
              <a:off x="4013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1" name="Line 672"/>
            <p:cNvSpPr>
              <a:spLocks noChangeShapeType="1"/>
            </p:cNvSpPr>
            <p:nvPr/>
          </p:nvSpPr>
          <p:spPr bwMode="auto">
            <a:xfrm flipV="1">
              <a:off x="3758" y="1162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2" name="Line 674"/>
            <p:cNvSpPr>
              <a:spLocks noChangeShapeType="1"/>
            </p:cNvSpPr>
            <p:nvPr/>
          </p:nvSpPr>
          <p:spPr bwMode="auto">
            <a:xfrm flipV="1">
              <a:off x="3532" y="1416"/>
              <a:ext cx="27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3" name="Line 676"/>
            <p:cNvSpPr>
              <a:spLocks noChangeShapeType="1"/>
            </p:cNvSpPr>
            <p:nvPr/>
          </p:nvSpPr>
          <p:spPr bwMode="auto">
            <a:xfrm flipV="1">
              <a:off x="3978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4" name="Line 678"/>
            <p:cNvSpPr>
              <a:spLocks noChangeShapeType="1"/>
            </p:cNvSpPr>
            <p:nvPr/>
          </p:nvSpPr>
          <p:spPr bwMode="auto">
            <a:xfrm flipV="1">
              <a:off x="3758" y="1128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5" name="Line 680"/>
            <p:cNvSpPr>
              <a:spLocks noChangeShapeType="1"/>
            </p:cNvSpPr>
            <p:nvPr/>
          </p:nvSpPr>
          <p:spPr bwMode="auto">
            <a:xfrm flipV="1">
              <a:off x="394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6" name="Line 682"/>
            <p:cNvSpPr>
              <a:spLocks noChangeShapeType="1"/>
            </p:cNvSpPr>
            <p:nvPr/>
          </p:nvSpPr>
          <p:spPr bwMode="auto">
            <a:xfrm flipV="1">
              <a:off x="3758" y="1093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7" name="Line 684"/>
            <p:cNvSpPr>
              <a:spLocks noChangeShapeType="1"/>
            </p:cNvSpPr>
            <p:nvPr/>
          </p:nvSpPr>
          <p:spPr bwMode="auto">
            <a:xfrm flipV="1">
              <a:off x="3909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8" name="Line 685"/>
            <p:cNvSpPr>
              <a:spLocks noChangeShapeType="1"/>
            </p:cNvSpPr>
            <p:nvPr/>
          </p:nvSpPr>
          <p:spPr bwMode="auto">
            <a:xfrm flipV="1">
              <a:off x="3758" y="1058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19" name="Line 687"/>
            <p:cNvSpPr>
              <a:spLocks noChangeShapeType="1"/>
            </p:cNvSpPr>
            <p:nvPr/>
          </p:nvSpPr>
          <p:spPr bwMode="auto">
            <a:xfrm flipV="1">
              <a:off x="3875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0" name="Line 688"/>
            <p:cNvSpPr>
              <a:spLocks noChangeShapeType="1"/>
            </p:cNvSpPr>
            <p:nvPr/>
          </p:nvSpPr>
          <p:spPr bwMode="auto">
            <a:xfrm flipV="1">
              <a:off x="3758" y="1023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1" name="Line 690"/>
            <p:cNvSpPr>
              <a:spLocks noChangeShapeType="1"/>
            </p:cNvSpPr>
            <p:nvPr/>
          </p:nvSpPr>
          <p:spPr bwMode="auto">
            <a:xfrm flipV="1">
              <a:off x="3841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2" name="Line 691"/>
            <p:cNvSpPr>
              <a:spLocks noChangeShapeType="1"/>
            </p:cNvSpPr>
            <p:nvPr/>
          </p:nvSpPr>
          <p:spPr bwMode="auto">
            <a:xfrm flipV="1">
              <a:off x="3740" y="100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3" name="Line 692"/>
            <p:cNvSpPr>
              <a:spLocks noChangeShapeType="1"/>
            </p:cNvSpPr>
            <p:nvPr/>
          </p:nvSpPr>
          <p:spPr bwMode="auto">
            <a:xfrm flipV="1">
              <a:off x="3706" y="100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4" name="Line 693"/>
            <p:cNvSpPr>
              <a:spLocks noChangeShapeType="1"/>
            </p:cNvSpPr>
            <p:nvPr/>
          </p:nvSpPr>
          <p:spPr bwMode="auto">
            <a:xfrm flipV="1">
              <a:off x="3807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5" name="Line 694"/>
            <p:cNvSpPr>
              <a:spLocks noChangeShapeType="1"/>
            </p:cNvSpPr>
            <p:nvPr/>
          </p:nvSpPr>
          <p:spPr bwMode="auto">
            <a:xfrm flipV="1">
              <a:off x="3672" y="100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6" name="Line 695"/>
            <p:cNvSpPr>
              <a:spLocks noChangeShapeType="1"/>
            </p:cNvSpPr>
            <p:nvPr/>
          </p:nvSpPr>
          <p:spPr bwMode="auto">
            <a:xfrm flipV="1">
              <a:off x="3772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69127" name="Group 696"/>
            <p:cNvGrpSpPr>
              <a:grpSpLocks/>
            </p:cNvGrpSpPr>
            <p:nvPr/>
          </p:nvGrpSpPr>
          <p:grpSpPr bwMode="auto">
            <a:xfrm>
              <a:off x="2124" y="905"/>
              <a:ext cx="2660" cy="1201"/>
              <a:chOff x="2021" y="915"/>
              <a:chExt cx="2923" cy="1302"/>
            </a:xfrm>
          </p:grpSpPr>
          <p:sp>
            <p:nvSpPr>
              <p:cNvPr id="69723" name="Line 697"/>
              <p:cNvSpPr>
                <a:spLocks noChangeShapeType="1"/>
              </p:cNvSpPr>
              <p:nvPr/>
            </p:nvSpPr>
            <p:spPr bwMode="auto">
              <a:xfrm flipV="1">
                <a:off x="3684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4" name="Line 698"/>
              <p:cNvSpPr>
                <a:spLocks noChangeShapeType="1"/>
              </p:cNvSpPr>
              <p:nvPr/>
            </p:nvSpPr>
            <p:spPr bwMode="auto">
              <a:xfrm flipV="1">
                <a:off x="3795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5" name="Line 699"/>
              <p:cNvSpPr>
                <a:spLocks noChangeShapeType="1"/>
              </p:cNvSpPr>
              <p:nvPr/>
            </p:nvSpPr>
            <p:spPr bwMode="auto">
              <a:xfrm flipV="1">
                <a:off x="3646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6" name="Line 700"/>
              <p:cNvSpPr>
                <a:spLocks noChangeShapeType="1"/>
              </p:cNvSpPr>
              <p:nvPr/>
            </p:nvSpPr>
            <p:spPr bwMode="auto">
              <a:xfrm flipV="1">
                <a:off x="3757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7" name="Line 701"/>
              <p:cNvSpPr>
                <a:spLocks noChangeShapeType="1"/>
              </p:cNvSpPr>
              <p:nvPr/>
            </p:nvSpPr>
            <p:spPr bwMode="auto">
              <a:xfrm flipV="1">
                <a:off x="3608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8" name="Line 702"/>
              <p:cNvSpPr>
                <a:spLocks noChangeShapeType="1"/>
              </p:cNvSpPr>
              <p:nvPr/>
            </p:nvSpPr>
            <p:spPr bwMode="auto">
              <a:xfrm flipV="1">
                <a:off x="3719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9" name="Line 703"/>
              <p:cNvSpPr>
                <a:spLocks noChangeShapeType="1"/>
              </p:cNvSpPr>
              <p:nvPr/>
            </p:nvSpPr>
            <p:spPr bwMode="auto">
              <a:xfrm flipV="1">
                <a:off x="3571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0" name="Line 704"/>
              <p:cNvSpPr>
                <a:spLocks noChangeShapeType="1"/>
              </p:cNvSpPr>
              <p:nvPr/>
            </p:nvSpPr>
            <p:spPr bwMode="auto">
              <a:xfrm flipV="1">
                <a:off x="3681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1" name="Line 705"/>
              <p:cNvSpPr>
                <a:spLocks noChangeShapeType="1"/>
              </p:cNvSpPr>
              <p:nvPr/>
            </p:nvSpPr>
            <p:spPr bwMode="auto">
              <a:xfrm flipV="1">
                <a:off x="3533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2" name="Line 706"/>
              <p:cNvSpPr>
                <a:spLocks noChangeShapeType="1"/>
              </p:cNvSpPr>
              <p:nvPr/>
            </p:nvSpPr>
            <p:spPr bwMode="auto">
              <a:xfrm flipV="1">
                <a:off x="3644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3" name="Line 707"/>
              <p:cNvSpPr>
                <a:spLocks noChangeShapeType="1"/>
              </p:cNvSpPr>
              <p:nvPr/>
            </p:nvSpPr>
            <p:spPr bwMode="auto">
              <a:xfrm flipV="1">
                <a:off x="3495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4" name="Line 708"/>
              <p:cNvSpPr>
                <a:spLocks noChangeShapeType="1"/>
              </p:cNvSpPr>
              <p:nvPr/>
            </p:nvSpPr>
            <p:spPr bwMode="auto">
              <a:xfrm flipV="1">
                <a:off x="3606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5" name="Line 709"/>
              <p:cNvSpPr>
                <a:spLocks noChangeShapeType="1"/>
              </p:cNvSpPr>
              <p:nvPr/>
            </p:nvSpPr>
            <p:spPr bwMode="auto">
              <a:xfrm flipV="1">
                <a:off x="3457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6" name="Line 710"/>
              <p:cNvSpPr>
                <a:spLocks noChangeShapeType="1"/>
              </p:cNvSpPr>
              <p:nvPr/>
            </p:nvSpPr>
            <p:spPr bwMode="auto">
              <a:xfrm flipV="1">
                <a:off x="3568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7" name="Line 711"/>
              <p:cNvSpPr>
                <a:spLocks noChangeShapeType="1"/>
              </p:cNvSpPr>
              <p:nvPr/>
            </p:nvSpPr>
            <p:spPr bwMode="auto">
              <a:xfrm flipV="1">
                <a:off x="3420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8" name="Line 712"/>
              <p:cNvSpPr>
                <a:spLocks noChangeShapeType="1"/>
              </p:cNvSpPr>
              <p:nvPr/>
            </p:nvSpPr>
            <p:spPr bwMode="auto">
              <a:xfrm flipV="1">
                <a:off x="3530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39" name="Line 713"/>
              <p:cNvSpPr>
                <a:spLocks noChangeShapeType="1"/>
              </p:cNvSpPr>
              <p:nvPr/>
            </p:nvSpPr>
            <p:spPr bwMode="auto">
              <a:xfrm flipV="1">
                <a:off x="3382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0" name="Line 714"/>
              <p:cNvSpPr>
                <a:spLocks noChangeShapeType="1"/>
              </p:cNvSpPr>
              <p:nvPr/>
            </p:nvSpPr>
            <p:spPr bwMode="auto">
              <a:xfrm flipV="1">
                <a:off x="3493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1" name="Line 715"/>
              <p:cNvSpPr>
                <a:spLocks noChangeShapeType="1"/>
              </p:cNvSpPr>
              <p:nvPr/>
            </p:nvSpPr>
            <p:spPr bwMode="auto">
              <a:xfrm flipV="1">
                <a:off x="3344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2" name="Line 716"/>
              <p:cNvSpPr>
                <a:spLocks noChangeShapeType="1"/>
              </p:cNvSpPr>
              <p:nvPr/>
            </p:nvSpPr>
            <p:spPr bwMode="auto">
              <a:xfrm flipV="1">
                <a:off x="3455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3" name="Line 717"/>
              <p:cNvSpPr>
                <a:spLocks noChangeShapeType="1"/>
              </p:cNvSpPr>
              <p:nvPr/>
            </p:nvSpPr>
            <p:spPr bwMode="auto">
              <a:xfrm flipV="1">
                <a:off x="3306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4" name="Line 718"/>
              <p:cNvSpPr>
                <a:spLocks noChangeShapeType="1"/>
              </p:cNvSpPr>
              <p:nvPr/>
            </p:nvSpPr>
            <p:spPr bwMode="auto">
              <a:xfrm flipV="1">
                <a:off x="3417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5" name="Line 719"/>
              <p:cNvSpPr>
                <a:spLocks noChangeShapeType="1"/>
              </p:cNvSpPr>
              <p:nvPr/>
            </p:nvSpPr>
            <p:spPr bwMode="auto">
              <a:xfrm flipV="1">
                <a:off x="3269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6" name="Line 720"/>
              <p:cNvSpPr>
                <a:spLocks noChangeShapeType="1"/>
              </p:cNvSpPr>
              <p:nvPr/>
            </p:nvSpPr>
            <p:spPr bwMode="auto">
              <a:xfrm flipV="1">
                <a:off x="3380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7" name="Line 721"/>
              <p:cNvSpPr>
                <a:spLocks noChangeShapeType="1"/>
              </p:cNvSpPr>
              <p:nvPr/>
            </p:nvSpPr>
            <p:spPr bwMode="auto">
              <a:xfrm flipV="1">
                <a:off x="3231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8" name="Line 722"/>
              <p:cNvSpPr>
                <a:spLocks noChangeShapeType="1"/>
              </p:cNvSpPr>
              <p:nvPr/>
            </p:nvSpPr>
            <p:spPr bwMode="auto">
              <a:xfrm flipV="1">
                <a:off x="3342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49" name="Line 723"/>
              <p:cNvSpPr>
                <a:spLocks noChangeShapeType="1"/>
              </p:cNvSpPr>
              <p:nvPr/>
            </p:nvSpPr>
            <p:spPr bwMode="auto">
              <a:xfrm flipV="1">
                <a:off x="3193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0" name="Line 724"/>
              <p:cNvSpPr>
                <a:spLocks noChangeShapeType="1"/>
              </p:cNvSpPr>
              <p:nvPr/>
            </p:nvSpPr>
            <p:spPr bwMode="auto">
              <a:xfrm flipV="1">
                <a:off x="3304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1" name="Line 725"/>
              <p:cNvSpPr>
                <a:spLocks noChangeShapeType="1"/>
              </p:cNvSpPr>
              <p:nvPr/>
            </p:nvSpPr>
            <p:spPr bwMode="auto">
              <a:xfrm flipV="1">
                <a:off x="3155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2" name="Line 726"/>
              <p:cNvSpPr>
                <a:spLocks noChangeShapeType="1"/>
              </p:cNvSpPr>
              <p:nvPr/>
            </p:nvSpPr>
            <p:spPr bwMode="auto">
              <a:xfrm flipV="1">
                <a:off x="3266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3" name="Line 727"/>
              <p:cNvSpPr>
                <a:spLocks noChangeShapeType="1"/>
              </p:cNvSpPr>
              <p:nvPr/>
            </p:nvSpPr>
            <p:spPr bwMode="auto">
              <a:xfrm flipV="1">
                <a:off x="3118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4" name="Line 728"/>
              <p:cNvSpPr>
                <a:spLocks noChangeShapeType="1"/>
              </p:cNvSpPr>
              <p:nvPr/>
            </p:nvSpPr>
            <p:spPr bwMode="auto">
              <a:xfrm flipV="1">
                <a:off x="3228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5" name="Line 729"/>
              <p:cNvSpPr>
                <a:spLocks noChangeShapeType="1"/>
              </p:cNvSpPr>
              <p:nvPr/>
            </p:nvSpPr>
            <p:spPr bwMode="auto">
              <a:xfrm flipV="1">
                <a:off x="3080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6" name="Line 730"/>
              <p:cNvSpPr>
                <a:spLocks noChangeShapeType="1"/>
              </p:cNvSpPr>
              <p:nvPr/>
            </p:nvSpPr>
            <p:spPr bwMode="auto">
              <a:xfrm flipV="1">
                <a:off x="3191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7" name="Line 731"/>
              <p:cNvSpPr>
                <a:spLocks noChangeShapeType="1"/>
              </p:cNvSpPr>
              <p:nvPr/>
            </p:nvSpPr>
            <p:spPr bwMode="auto">
              <a:xfrm flipV="1">
                <a:off x="3042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8" name="Line 732"/>
              <p:cNvSpPr>
                <a:spLocks noChangeShapeType="1"/>
              </p:cNvSpPr>
              <p:nvPr/>
            </p:nvSpPr>
            <p:spPr bwMode="auto">
              <a:xfrm flipV="1">
                <a:off x="3153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59" name="Line 733"/>
              <p:cNvSpPr>
                <a:spLocks noChangeShapeType="1"/>
              </p:cNvSpPr>
              <p:nvPr/>
            </p:nvSpPr>
            <p:spPr bwMode="auto">
              <a:xfrm flipV="1">
                <a:off x="3005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0" name="Line 734"/>
              <p:cNvSpPr>
                <a:spLocks noChangeShapeType="1"/>
              </p:cNvSpPr>
              <p:nvPr/>
            </p:nvSpPr>
            <p:spPr bwMode="auto">
              <a:xfrm flipV="1">
                <a:off x="3115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1" name="Line 735"/>
              <p:cNvSpPr>
                <a:spLocks noChangeShapeType="1"/>
              </p:cNvSpPr>
              <p:nvPr/>
            </p:nvSpPr>
            <p:spPr bwMode="auto">
              <a:xfrm flipV="1">
                <a:off x="2967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2" name="Line 736"/>
              <p:cNvSpPr>
                <a:spLocks noChangeShapeType="1"/>
              </p:cNvSpPr>
              <p:nvPr/>
            </p:nvSpPr>
            <p:spPr bwMode="auto">
              <a:xfrm flipV="1">
                <a:off x="3078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3" name="Line 737"/>
              <p:cNvSpPr>
                <a:spLocks noChangeShapeType="1"/>
              </p:cNvSpPr>
              <p:nvPr/>
            </p:nvSpPr>
            <p:spPr bwMode="auto">
              <a:xfrm flipV="1">
                <a:off x="2929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4" name="Line 738"/>
              <p:cNvSpPr>
                <a:spLocks noChangeShapeType="1"/>
              </p:cNvSpPr>
              <p:nvPr/>
            </p:nvSpPr>
            <p:spPr bwMode="auto">
              <a:xfrm flipV="1">
                <a:off x="3040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5" name="Line 739"/>
              <p:cNvSpPr>
                <a:spLocks noChangeShapeType="1"/>
              </p:cNvSpPr>
              <p:nvPr/>
            </p:nvSpPr>
            <p:spPr bwMode="auto">
              <a:xfrm flipV="1">
                <a:off x="2891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6" name="Line 740"/>
              <p:cNvSpPr>
                <a:spLocks noChangeShapeType="1"/>
              </p:cNvSpPr>
              <p:nvPr/>
            </p:nvSpPr>
            <p:spPr bwMode="auto">
              <a:xfrm flipV="1">
                <a:off x="3002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7" name="Line 741"/>
              <p:cNvSpPr>
                <a:spLocks noChangeShapeType="1"/>
              </p:cNvSpPr>
              <p:nvPr/>
            </p:nvSpPr>
            <p:spPr bwMode="auto">
              <a:xfrm flipV="1">
                <a:off x="2796" y="1127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8" name="Line 742"/>
              <p:cNvSpPr>
                <a:spLocks noChangeShapeType="1"/>
              </p:cNvSpPr>
              <p:nvPr/>
            </p:nvSpPr>
            <p:spPr bwMode="auto">
              <a:xfrm flipV="1">
                <a:off x="2964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69" name="Line 743"/>
              <p:cNvSpPr>
                <a:spLocks noChangeShapeType="1"/>
              </p:cNvSpPr>
              <p:nvPr/>
            </p:nvSpPr>
            <p:spPr bwMode="auto">
              <a:xfrm flipV="1">
                <a:off x="2853" y="1026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0" name="Line 744"/>
              <p:cNvSpPr>
                <a:spLocks noChangeShapeType="1"/>
              </p:cNvSpPr>
              <p:nvPr/>
            </p:nvSpPr>
            <p:spPr bwMode="auto">
              <a:xfrm flipV="1">
                <a:off x="2723" y="1172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1" name="Line 745"/>
              <p:cNvSpPr>
                <a:spLocks noChangeShapeType="1"/>
              </p:cNvSpPr>
              <p:nvPr/>
            </p:nvSpPr>
            <p:spPr bwMode="auto">
              <a:xfrm flipV="1">
                <a:off x="2927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2" name="Line 746"/>
              <p:cNvSpPr>
                <a:spLocks noChangeShapeType="1"/>
              </p:cNvSpPr>
              <p:nvPr/>
            </p:nvSpPr>
            <p:spPr bwMode="auto">
              <a:xfrm flipV="1">
                <a:off x="2758" y="1089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3" name="Line 747"/>
              <p:cNvSpPr>
                <a:spLocks noChangeShapeType="1"/>
              </p:cNvSpPr>
              <p:nvPr/>
            </p:nvSpPr>
            <p:spPr bwMode="auto">
              <a:xfrm flipV="1">
                <a:off x="2816" y="102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4" name="Line 748"/>
              <p:cNvSpPr>
                <a:spLocks noChangeShapeType="1"/>
              </p:cNvSpPr>
              <p:nvPr/>
            </p:nvSpPr>
            <p:spPr bwMode="auto">
              <a:xfrm flipV="1">
                <a:off x="2632" y="1220"/>
                <a:ext cx="7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5" name="Line 749"/>
              <p:cNvSpPr>
                <a:spLocks noChangeShapeType="1"/>
              </p:cNvSpPr>
              <p:nvPr/>
            </p:nvSpPr>
            <p:spPr bwMode="auto">
              <a:xfrm flipV="1">
                <a:off x="2889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6" name="Line 750"/>
              <p:cNvSpPr>
                <a:spLocks noChangeShapeType="1"/>
              </p:cNvSpPr>
              <p:nvPr/>
            </p:nvSpPr>
            <p:spPr bwMode="auto">
              <a:xfrm flipV="1">
                <a:off x="2686" y="1026"/>
                <a:ext cx="148" cy="14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7" name="Line 751"/>
              <p:cNvSpPr>
                <a:spLocks noChangeShapeType="1"/>
              </p:cNvSpPr>
              <p:nvPr/>
            </p:nvSpPr>
            <p:spPr bwMode="auto">
              <a:xfrm flipV="1">
                <a:off x="2594" y="1182"/>
                <a:ext cx="45" cy="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8" name="Line 752"/>
              <p:cNvSpPr>
                <a:spLocks noChangeShapeType="1"/>
              </p:cNvSpPr>
              <p:nvPr/>
            </p:nvSpPr>
            <p:spPr bwMode="auto">
              <a:xfrm flipV="1">
                <a:off x="2851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79" name="Line 753"/>
              <p:cNvSpPr>
                <a:spLocks noChangeShapeType="1"/>
              </p:cNvSpPr>
              <p:nvPr/>
            </p:nvSpPr>
            <p:spPr bwMode="auto">
              <a:xfrm flipV="1">
                <a:off x="2648" y="1082"/>
                <a:ext cx="91" cy="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0" name="Line 754"/>
              <p:cNvSpPr>
                <a:spLocks noChangeShapeType="1"/>
              </p:cNvSpPr>
              <p:nvPr/>
            </p:nvSpPr>
            <p:spPr bwMode="auto">
              <a:xfrm flipV="1">
                <a:off x="2752" y="1026"/>
                <a:ext cx="44" cy="4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1" name="Line 755"/>
              <p:cNvSpPr>
                <a:spLocks noChangeShapeType="1"/>
              </p:cNvSpPr>
              <p:nvPr/>
            </p:nvSpPr>
            <p:spPr bwMode="auto">
              <a:xfrm flipV="1">
                <a:off x="2509" y="1240"/>
                <a:ext cx="35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2" name="Line 756"/>
              <p:cNvSpPr>
                <a:spLocks noChangeShapeType="1"/>
              </p:cNvSpPr>
              <p:nvPr/>
            </p:nvSpPr>
            <p:spPr bwMode="auto">
              <a:xfrm flipV="1">
                <a:off x="2813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3" name="Line 757"/>
              <p:cNvSpPr>
                <a:spLocks noChangeShapeType="1"/>
              </p:cNvSpPr>
              <p:nvPr/>
            </p:nvSpPr>
            <p:spPr bwMode="auto">
              <a:xfrm flipV="1">
                <a:off x="2557" y="1131"/>
                <a:ext cx="96" cy="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4" name="Line 758"/>
              <p:cNvSpPr>
                <a:spLocks noChangeShapeType="1"/>
              </p:cNvSpPr>
              <p:nvPr/>
            </p:nvSpPr>
            <p:spPr bwMode="auto">
              <a:xfrm flipV="1">
                <a:off x="2752" y="1026"/>
                <a:ext cx="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5" name="Line 759"/>
              <p:cNvSpPr>
                <a:spLocks noChangeShapeType="1"/>
              </p:cNvSpPr>
              <p:nvPr/>
            </p:nvSpPr>
            <p:spPr bwMode="auto">
              <a:xfrm flipV="1">
                <a:off x="2679" y="1082"/>
                <a:ext cx="22" cy="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6" name="Line 760"/>
              <p:cNvSpPr>
                <a:spLocks noChangeShapeType="1"/>
              </p:cNvSpPr>
              <p:nvPr/>
            </p:nvSpPr>
            <p:spPr bwMode="auto">
              <a:xfrm flipV="1">
                <a:off x="2471" y="1179"/>
                <a:ext cx="96" cy="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7" name="Line 761"/>
              <p:cNvSpPr>
                <a:spLocks noChangeShapeType="1"/>
              </p:cNvSpPr>
              <p:nvPr/>
            </p:nvSpPr>
            <p:spPr bwMode="auto">
              <a:xfrm flipV="1">
                <a:off x="2776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8" name="Line 762"/>
              <p:cNvSpPr>
                <a:spLocks noChangeShapeType="1"/>
              </p:cNvSpPr>
              <p:nvPr/>
            </p:nvSpPr>
            <p:spPr bwMode="auto">
              <a:xfrm flipV="1">
                <a:off x="2588" y="1131"/>
                <a:ext cx="27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89" name="Line 763"/>
              <p:cNvSpPr>
                <a:spLocks noChangeShapeType="1"/>
              </p:cNvSpPr>
              <p:nvPr/>
            </p:nvSpPr>
            <p:spPr bwMode="auto">
              <a:xfrm flipV="1">
                <a:off x="2461" y="1164"/>
                <a:ext cx="83" cy="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0" name="Line 764"/>
              <p:cNvSpPr>
                <a:spLocks noChangeShapeType="1"/>
              </p:cNvSpPr>
              <p:nvPr/>
            </p:nvSpPr>
            <p:spPr bwMode="auto">
              <a:xfrm flipV="1">
                <a:off x="2738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1" name="Line 765"/>
              <p:cNvSpPr>
                <a:spLocks noChangeShapeType="1"/>
              </p:cNvSpPr>
              <p:nvPr/>
            </p:nvSpPr>
            <p:spPr bwMode="auto">
              <a:xfrm flipV="1">
                <a:off x="2451" y="1127"/>
                <a:ext cx="93" cy="9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2" name="Line 766"/>
              <p:cNvSpPr>
                <a:spLocks noChangeShapeType="1"/>
              </p:cNvSpPr>
              <p:nvPr/>
            </p:nvSpPr>
            <p:spPr bwMode="auto">
              <a:xfrm flipV="1">
                <a:off x="2700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3" name="Line 767"/>
              <p:cNvSpPr>
                <a:spLocks noChangeShapeType="1"/>
              </p:cNvSpPr>
              <p:nvPr/>
            </p:nvSpPr>
            <p:spPr bwMode="auto">
              <a:xfrm flipV="1">
                <a:off x="2433" y="1089"/>
                <a:ext cx="111" cy="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4" name="Line 768"/>
              <p:cNvSpPr>
                <a:spLocks noChangeShapeType="1"/>
              </p:cNvSpPr>
              <p:nvPr/>
            </p:nvSpPr>
            <p:spPr bwMode="auto">
              <a:xfrm flipV="1">
                <a:off x="2662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5" name="Line 769"/>
              <p:cNvSpPr>
                <a:spLocks noChangeShapeType="1"/>
              </p:cNvSpPr>
              <p:nvPr/>
            </p:nvSpPr>
            <p:spPr bwMode="auto">
              <a:xfrm flipV="1">
                <a:off x="2433" y="1051"/>
                <a:ext cx="111" cy="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6" name="Line 770"/>
              <p:cNvSpPr>
                <a:spLocks noChangeShapeType="1"/>
              </p:cNvSpPr>
              <p:nvPr/>
            </p:nvSpPr>
            <p:spPr bwMode="auto">
              <a:xfrm flipV="1">
                <a:off x="2625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7" name="Line 771"/>
              <p:cNvSpPr>
                <a:spLocks noChangeShapeType="1"/>
              </p:cNvSpPr>
              <p:nvPr/>
            </p:nvSpPr>
            <p:spPr bwMode="auto">
              <a:xfrm flipV="1">
                <a:off x="2433" y="1013"/>
                <a:ext cx="111" cy="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8" name="Line 772"/>
              <p:cNvSpPr>
                <a:spLocks noChangeShapeType="1"/>
              </p:cNvSpPr>
              <p:nvPr/>
            </p:nvSpPr>
            <p:spPr bwMode="auto">
              <a:xfrm flipV="1">
                <a:off x="2587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99" name="Line 773"/>
              <p:cNvSpPr>
                <a:spLocks noChangeShapeType="1"/>
              </p:cNvSpPr>
              <p:nvPr/>
            </p:nvSpPr>
            <p:spPr bwMode="auto">
              <a:xfrm flipV="1">
                <a:off x="2433" y="976"/>
                <a:ext cx="111" cy="1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0" name="Line 774"/>
              <p:cNvSpPr>
                <a:spLocks noChangeShapeType="1"/>
              </p:cNvSpPr>
              <p:nvPr/>
            </p:nvSpPr>
            <p:spPr bwMode="auto">
              <a:xfrm flipV="1">
                <a:off x="2549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1" name="Line 775"/>
              <p:cNvSpPr>
                <a:spLocks noChangeShapeType="1"/>
              </p:cNvSpPr>
              <p:nvPr/>
            </p:nvSpPr>
            <p:spPr bwMode="auto">
              <a:xfrm flipV="1">
                <a:off x="2433" y="915"/>
                <a:ext cx="134" cy="1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2" name="Line 776"/>
              <p:cNvSpPr>
                <a:spLocks noChangeShapeType="1"/>
              </p:cNvSpPr>
              <p:nvPr/>
            </p:nvSpPr>
            <p:spPr bwMode="auto">
              <a:xfrm flipV="1">
                <a:off x="2433" y="915"/>
                <a:ext cx="96" cy="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3" name="Line 777"/>
              <p:cNvSpPr>
                <a:spLocks noChangeShapeType="1"/>
              </p:cNvSpPr>
              <p:nvPr/>
            </p:nvSpPr>
            <p:spPr bwMode="auto">
              <a:xfrm flipV="1">
                <a:off x="2433" y="915"/>
                <a:ext cx="58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4" name="Line 778"/>
              <p:cNvSpPr>
                <a:spLocks noChangeShapeType="1"/>
              </p:cNvSpPr>
              <p:nvPr/>
            </p:nvSpPr>
            <p:spPr bwMode="auto">
              <a:xfrm flipV="1">
                <a:off x="2398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5" name="Line 779"/>
              <p:cNvSpPr>
                <a:spLocks noChangeShapeType="1"/>
              </p:cNvSpPr>
              <p:nvPr/>
            </p:nvSpPr>
            <p:spPr bwMode="auto">
              <a:xfrm flipV="1">
                <a:off x="2360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6" name="Line 780"/>
              <p:cNvSpPr>
                <a:spLocks noChangeShapeType="1"/>
              </p:cNvSpPr>
              <p:nvPr/>
            </p:nvSpPr>
            <p:spPr bwMode="auto">
              <a:xfrm flipV="1">
                <a:off x="2323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7" name="Line 781"/>
              <p:cNvSpPr>
                <a:spLocks noChangeShapeType="1"/>
              </p:cNvSpPr>
              <p:nvPr/>
            </p:nvSpPr>
            <p:spPr bwMode="auto">
              <a:xfrm flipV="1">
                <a:off x="2285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8" name="Line 782"/>
              <p:cNvSpPr>
                <a:spLocks noChangeShapeType="1"/>
              </p:cNvSpPr>
              <p:nvPr/>
            </p:nvSpPr>
            <p:spPr bwMode="auto">
              <a:xfrm flipV="1">
                <a:off x="2247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09" name="Line 783"/>
              <p:cNvSpPr>
                <a:spLocks noChangeShapeType="1"/>
              </p:cNvSpPr>
              <p:nvPr/>
            </p:nvSpPr>
            <p:spPr bwMode="auto">
              <a:xfrm flipV="1">
                <a:off x="2210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0" name="Line 784"/>
              <p:cNvSpPr>
                <a:spLocks noChangeShapeType="1"/>
              </p:cNvSpPr>
              <p:nvPr/>
            </p:nvSpPr>
            <p:spPr bwMode="auto">
              <a:xfrm flipV="1">
                <a:off x="2172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1" name="Line 785"/>
              <p:cNvSpPr>
                <a:spLocks noChangeShapeType="1"/>
              </p:cNvSpPr>
              <p:nvPr/>
            </p:nvSpPr>
            <p:spPr bwMode="auto">
              <a:xfrm flipV="1">
                <a:off x="2134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2" name="Line 786"/>
              <p:cNvSpPr>
                <a:spLocks noChangeShapeType="1"/>
              </p:cNvSpPr>
              <p:nvPr/>
            </p:nvSpPr>
            <p:spPr bwMode="auto">
              <a:xfrm flipV="1">
                <a:off x="2096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3" name="Line 787"/>
              <p:cNvSpPr>
                <a:spLocks noChangeShapeType="1"/>
              </p:cNvSpPr>
              <p:nvPr/>
            </p:nvSpPr>
            <p:spPr bwMode="auto">
              <a:xfrm flipV="1">
                <a:off x="2058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4" name="Line 788"/>
              <p:cNvSpPr>
                <a:spLocks noChangeShapeType="1"/>
              </p:cNvSpPr>
              <p:nvPr/>
            </p:nvSpPr>
            <p:spPr bwMode="auto">
              <a:xfrm flipV="1">
                <a:off x="2021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5" name="Line 789"/>
              <p:cNvSpPr>
                <a:spLocks noChangeShapeType="1"/>
              </p:cNvSpPr>
              <p:nvPr/>
            </p:nvSpPr>
            <p:spPr bwMode="auto">
              <a:xfrm flipV="1">
                <a:off x="2926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6" name="Line 790"/>
              <p:cNvSpPr>
                <a:spLocks noChangeShapeType="1"/>
              </p:cNvSpPr>
              <p:nvPr/>
            </p:nvSpPr>
            <p:spPr bwMode="auto">
              <a:xfrm flipV="1">
                <a:off x="4172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7" name="Line 791"/>
              <p:cNvSpPr>
                <a:spLocks noChangeShapeType="1"/>
              </p:cNvSpPr>
              <p:nvPr/>
            </p:nvSpPr>
            <p:spPr bwMode="auto">
              <a:xfrm flipV="1">
                <a:off x="3125" y="1962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8" name="Line 792"/>
              <p:cNvSpPr>
                <a:spLocks noChangeShapeType="1"/>
              </p:cNvSpPr>
              <p:nvPr/>
            </p:nvSpPr>
            <p:spPr bwMode="auto">
              <a:xfrm flipV="1">
                <a:off x="3817" y="1270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19" name="Line 793"/>
              <p:cNvSpPr>
                <a:spLocks noChangeShapeType="1"/>
              </p:cNvSpPr>
              <p:nvPr/>
            </p:nvSpPr>
            <p:spPr bwMode="auto">
              <a:xfrm flipV="1">
                <a:off x="3258" y="1829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0" name="Line 794"/>
              <p:cNvSpPr>
                <a:spLocks noChangeShapeType="1"/>
              </p:cNvSpPr>
              <p:nvPr/>
            </p:nvSpPr>
            <p:spPr bwMode="auto">
              <a:xfrm flipV="1">
                <a:off x="3568" y="1519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1" name="Line 795"/>
              <p:cNvSpPr>
                <a:spLocks noChangeShapeType="1"/>
              </p:cNvSpPr>
              <p:nvPr/>
            </p:nvSpPr>
            <p:spPr bwMode="auto">
              <a:xfrm flipV="1">
                <a:off x="3513" y="1580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2" name="Line 796"/>
              <p:cNvSpPr>
                <a:spLocks noChangeShapeType="1"/>
              </p:cNvSpPr>
              <p:nvPr/>
            </p:nvSpPr>
            <p:spPr bwMode="auto">
              <a:xfrm flipV="1">
                <a:off x="2964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3" name="Line 797"/>
              <p:cNvSpPr>
                <a:spLocks noChangeShapeType="1"/>
              </p:cNvSpPr>
              <p:nvPr/>
            </p:nvSpPr>
            <p:spPr bwMode="auto">
              <a:xfrm flipV="1">
                <a:off x="4210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4" name="Line 798"/>
              <p:cNvSpPr>
                <a:spLocks noChangeShapeType="1"/>
              </p:cNvSpPr>
              <p:nvPr/>
            </p:nvSpPr>
            <p:spPr bwMode="auto">
              <a:xfrm flipV="1">
                <a:off x="3125" y="2000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5" name="Line 799"/>
              <p:cNvSpPr>
                <a:spLocks noChangeShapeType="1"/>
              </p:cNvSpPr>
              <p:nvPr/>
            </p:nvSpPr>
            <p:spPr bwMode="auto">
              <a:xfrm flipV="1">
                <a:off x="3817" y="1307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6" name="Line 800"/>
              <p:cNvSpPr>
                <a:spLocks noChangeShapeType="1"/>
              </p:cNvSpPr>
              <p:nvPr/>
            </p:nvSpPr>
            <p:spPr bwMode="auto">
              <a:xfrm flipV="1">
                <a:off x="3296" y="1829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7" name="Line 801"/>
              <p:cNvSpPr>
                <a:spLocks noChangeShapeType="1"/>
              </p:cNvSpPr>
              <p:nvPr/>
            </p:nvSpPr>
            <p:spPr bwMode="auto">
              <a:xfrm flipV="1">
                <a:off x="3513" y="1557"/>
                <a:ext cx="111" cy="1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8" name="Line 802"/>
              <p:cNvSpPr>
                <a:spLocks noChangeShapeType="1"/>
              </p:cNvSpPr>
              <p:nvPr/>
            </p:nvSpPr>
            <p:spPr bwMode="auto">
              <a:xfrm flipV="1">
                <a:off x="3002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29" name="Line 803"/>
              <p:cNvSpPr>
                <a:spLocks noChangeShapeType="1"/>
              </p:cNvSpPr>
              <p:nvPr/>
            </p:nvSpPr>
            <p:spPr bwMode="auto">
              <a:xfrm flipV="1">
                <a:off x="4247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0" name="Line 804"/>
              <p:cNvSpPr>
                <a:spLocks noChangeShapeType="1"/>
              </p:cNvSpPr>
              <p:nvPr/>
            </p:nvSpPr>
            <p:spPr bwMode="auto">
              <a:xfrm flipV="1">
                <a:off x="3125" y="2038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1" name="Line 805"/>
              <p:cNvSpPr>
                <a:spLocks noChangeShapeType="1"/>
              </p:cNvSpPr>
              <p:nvPr/>
            </p:nvSpPr>
            <p:spPr bwMode="auto">
              <a:xfrm flipV="1">
                <a:off x="3817" y="1345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2" name="Line 806"/>
              <p:cNvSpPr>
                <a:spLocks noChangeShapeType="1"/>
              </p:cNvSpPr>
              <p:nvPr/>
            </p:nvSpPr>
            <p:spPr bwMode="auto">
              <a:xfrm flipV="1">
                <a:off x="3334" y="1829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3" name="Line 807"/>
              <p:cNvSpPr>
                <a:spLocks noChangeShapeType="1"/>
              </p:cNvSpPr>
              <p:nvPr/>
            </p:nvSpPr>
            <p:spPr bwMode="auto">
              <a:xfrm flipV="1">
                <a:off x="3583" y="1595"/>
                <a:ext cx="41" cy="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4" name="Line 808"/>
              <p:cNvSpPr>
                <a:spLocks noChangeShapeType="1"/>
              </p:cNvSpPr>
              <p:nvPr/>
            </p:nvSpPr>
            <p:spPr bwMode="auto">
              <a:xfrm flipV="1">
                <a:off x="3513" y="1650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5" name="Line 809"/>
              <p:cNvSpPr>
                <a:spLocks noChangeShapeType="1"/>
              </p:cNvSpPr>
              <p:nvPr/>
            </p:nvSpPr>
            <p:spPr bwMode="auto">
              <a:xfrm flipV="1">
                <a:off x="3039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6" name="Line 810"/>
              <p:cNvSpPr>
                <a:spLocks noChangeShapeType="1"/>
              </p:cNvSpPr>
              <p:nvPr/>
            </p:nvSpPr>
            <p:spPr bwMode="auto">
              <a:xfrm flipV="1">
                <a:off x="4285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7" name="Line 811"/>
              <p:cNvSpPr>
                <a:spLocks noChangeShapeType="1"/>
              </p:cNvSpPr>
              <p:nvPr/>
            </p:nvSpPr>
            <p:spPr bwMode="auto">
              <a:xfrm flipV="1">
                <a:off x="3150" y="2051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8" name="Line 812"/>
              <p:cNvSpPr>
                <a:spLocks noChangeShapeType="1"/>
              </p:cNvSpPr>
              <p:nvPr/>
            </p:nvSpPr>
            <p:spPr bwMode="auto">
              <a:xfrm flipV="1">
                <a:off x="3817" y="1383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39" name="Line 813"/>
              <p:cNvSpPr>
                <a:spLocks noChangeShapeType="1"/>
              </p:cNvSpPr>
              <p:nvPr/>
            </p:nvSpPr>
            <p:spPr bwMode="auto">
              <a:xfrm flipV="1">
                <a:off x="3372" y="1829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0" name="Line 814"/>
              <p:cNvSpPr>
                <a:spLocks noChangeShapeType="1"/>
              </p:cNvSpPr>
              <p:nvPr/>
            </p:nvSpPr>
            <p:spPr bwMode="auto">
              <a:xfrm flipV="1">
                <a:off x="3621" y="1632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1" name="Line 815"/>
              <p:cNvSpPr>
                <a:spLocks noChangeShapeType="1"/>
              </p:cNvSpPr>
              <p:nvPr/>
            </p:nvSpPr>
            <p:spPr bwMode="auto">
              <a:xfrm flipV="1">
                <a:off x="3513" y="1688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2" name="Line 816"/>
              <p:cNvSpPr>
                <a:spLocks noChangeShapeType="1"/>
              </p:cNvSpPr>
              <p:nvPr/>
            </p:nvSpPr>
            <p:spPr bwMode="auto">
              <a:xfrm flipV="1">
                <a:off x="3077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3" name="Line 817"/>
              <p:cNvSpPr>
                <a:spLocks noChangeShapeType="1"/>
              </p:cNvSpPr>
              <p:nvPr/>
            </p:nvSpPr>
            <p:spPr bwMode="auto">
              <a:xfrm flipV="1">
                <a:off x="4323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4" name="Line 818"/>
              <p:cNvSpPr>
                <a:spLocks noChangeShapeType="1"/>
              </p:cNvSpPr>
              <p:nvPr/>
            </p:nvSpPr>
            <p:spPr bwMode="auto">
              <a:xfrm flipV="1">
                <a:off x="3188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5" name="Line 819"/>
              <p:cNvSpPr>
                <a:spLocks noChangeShapeType="1"/>
              </p:cNvSpPr>
              <p:nvPr/>
            </p:nvSpPr>
            <p:spPr bwMode="auto">
              <a:xfrm flipV="1">
                <a:off x="3817" y="1421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6" name="Line 820"/>
              <p:cNvSpPr>
                <a:spLocks noChangeShapeType="1"/>
              </p:cNvSpPr>
              <p:nvPr/>
            </p:nvSpPr>
            <p:spPr bwMode="auto">
              <a:xfrm flipV="1">
                <a:off x="3409" y="1829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7" name="Line 821"/>
              <p:cNvSpPr>
                <a:spLocks noChangeShapeType="1"/>
              </p:cNvSpPr>
              <p:nvPr/>
            </p:nvSpPr>
            <p:spPr bwMode="auto">
              <a:xfrm flipV="1">
                <a:off x="3513" y="1725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8" name="Line 822"/>
              <p:cNvSpPr>
                <a:spLocks noChangeShapeType="1"/>
              </p:cNvSpPr>
              <p:nvPr/>
            </p:nvSpPr>
            <p:spPr bwMode="auto">
              <a:xfrm flipV="1">
                <a:off x="3115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49" name="Line 823"/>
              <p:cNvSpPr>
                <a:spLocks noChangeShapeType="1"/>
              </p:cNvSpPr>
              <p:nvPr/>
            </p:nvSpPr>
            <p:spPr bwMode="auto">
              <a:xfrm flipV="1">
                <a:off x="4361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0" name="Line 824"/>
              <p:cNvSpPr>
                <a:spLocks noChangeShapeType="1"/>
              </p:cNvSpPr>
              <p:nvPr/>
            </p:nvSpPr>
            <p:spPr bwMode="auto">
              <a:xfrm flipV="1">
                <a:off x="3226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1" name="Line 825"/>
              <p:cNvSpPr>
                <a:spLocks noChangeShapeType="1"/>
              </p:cNvSpPr>
              <p:nvPr/>
            </p:nvSpPr>
            <p:spPr bwMode="auto">
              <a:xfrm flipV="1">
                <a:off x="3817" y="1458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2" name="Line 826"/>
              <p:cNvSpPr>
                <a:spLocks noChangeShapeType="1"/>
              </p:cNvSpPr>
              <p:nvPr/>
            </p:nvSpPr>
            <p:spPr bwMode="auto">
              <a:xfrm flipV="1">
                <a:off x="3447" y="1829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3" name="Line 827"/>
              <p:cNvSpPr>
                <a:spLocks noChangeShapeType="1"/>
              </p:cNvSpPr>
              <p:nvPr/>
            </p:nvSpPr>
            <p:spPr bwMode="auto">
              <a:xfrm flipV="1">
                <a:off x="3513" y="1763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4" name="Line 828"/>
              <p:cNvSpPr>
                <a:spLocks noChangeShapeType="1"/>
              </p:cNvSpPr>
              <p:nvPr/>
            </p:nvSpPr>
            <p:spPr bwMode="auto">
              <a:xfrm flipV="1">
                <a:off x="3153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5" name="Line 829"/>
              <p:cNvSpPr>
                <a:spLocks noChangeShapeType="1"/>
              </p:cNvSpPr>
              <p:nvPr/>
            </p:nvSpPr>
            <p:spPr bwMode="auto">
              <a:xfrm flipV="1">
                <a:off x="4371" y="915"/>
                <a:ext cx="83" cy="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6" name="Line 830"/>
              <p:cNvSpPr>
                <a:spLocks noChangeShapeType="1"/>
              </p:cNvSpPr>
              <p:nvPr/>
            </p:nvSpPr>
            <p:spPr bwMode="auto">
              <a:xfrm flipV="1">
                <a:off x="3263" y="2051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7" name="Line 831"/>
              <p:cNvSpPr>
                <a:spLocks noChangeShapeType="1"/>
              </p:cNvSpPr>
              <p:nvPr/>
            </p:nvSpPr>
            <p:spPr bwMode="auto">
              <a:xfrm flipV="1">
                <a:off x="3817" y="1496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8" name="Line 832"/>
              <p:cNvSpPr>
                <a:spLocks noChangeShapeType="1"/>
              </p:cNvSpPr>
              <p:nvPr/>
            </p:nvSpPr>
            <p:spPr bwMode="auto">
              <a:xfrm flipV="1">
                <a:off x="3485" y="1801"/>
                <a:ext cx="83" cy="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59" name="Line 833"/>
              <p:cNvSpPr>
                <a:spLocks noChangeShapeType="1"/>
              </p:cNvSpPr>
              <p:nvPr/>
            </p:nvSpPr>
            <p:spPr bwMode="auto">
              <a:xfrm flipV="1">
                <a:off x="3190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0" name="Line 834"/>
              <p:cNvSpPr>
                <a:spLocks noChangeShapeType="1"/>
              </p:cNvSpPr>
              <p:nvPr/>
            </p:nvSpPr>
            <p:spPr bwMode="auto">
              <a:xfrm flipV="1">
                <a:off x="4436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1" name="Line 835"/>
              <p:cNvSpPr>
                <a:spLocks noChangeShapeType="1"/>
              </p:cNvSpPr>
              <p:nvPr/>
            </p:nvSpPr>
            <p:spPr bwMode="auto">
              <a:xfrm flipV="1">
                <a:off x="3301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2" name="Line 836"/>
              <p:cNvSpPr>
                <a:spLocks noChangeShapeType="1"/>
              </p:cNvSpPr>
              <p:nvPr/>
            </p:nvSpPr>
            <p:spPr bwMode="auto">
              <a:xfrm flipV="1">
                <a:off x="4371" y="980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3" name="Line 837"/>
              <p:cNvSpPr>
                <a:spLocks noChangeShapeType="1"/>
              </p:cNvSpPr>
              <p:nvPr/>
            </p:nvSpPr>
            <p:spPr bwMode="auto">
              <a:xfrm flipV="1">
                <a:off x="3523" y="1839"/>
                <a:ext cx="45" cy="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4" name="Line 838"/>
              <p:cNvSpPr>
                <a:spLocks noChangeShapeType="1"/>
              </p:cNvSpPr>
              <p:nvPr/>
            </p:nvSpPr>
            <p:spPr bwMode="auto">
              <a:xfrm flipV="1">
                <a:off x="3790" y="1557"/>
                <a:ext cx="60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5" name="Line 839"/>
              <p:cNvSpPr>
                <a:spLocks noChangeShapeType="1"/>
              </p:cNvSpPr>
              <p:nvPr/>
            </p:nvSpPr>
            <p:spPr bwMode="auto">
              <a:xfrm flipV="1">
                <a:off x="3228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6" name="Line 840"/>
              <p:cNvSpPr>
                <a:spLocks noChangeShapeType="1"/>
              </p:cNvSpPr>
              <p:nvPr/>
            </p:nvSpPr>
            <p:spPr bwMode="auto">
              <a:xfrm flipV="1">
                <a:off x="4474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7" name="Line 841"/>
              <p:cNvSpPr>
                <a:spLocks noChangeShapeType="1"/>
              </p:cNvSpPr>
              <p:nvPr/>
            </p:nvSpPr>
            <p:spPr bwMode="auto">
              <a:xfrm flipV="1">
                <a:off x="3339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8" name="Line 842"/>
              <p:cNvSpPr>
                <a:spLocks noChangeShapeType="1"/>
              </p:cNvSpPr>
              <p:nvPr/>
            </p:nvSpPr>
            <p:spPr bwMode="auto">
              <a:xfrm flipV="1">
                <a:off x="4371" y="1018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69" name="Line 843"/>
              <p:cNvSpPr>
                <a:spLocks noChangeShapeType="1"/>
              </p:cNvSpPr>
              <p:nvPr/>
            </p:nvSpPr>
            <p:spPr bwMode="auto">
              <a:xfrm flipV="1">
                <a:off x="3560" y="1877"/>
                <a:ext cx="8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0" name="Line 844"/>
              <p:cNvSpPr>
                <a:spLocks noChangeShapeType="1"/>
              </p:cNvSpPr>
              <p:nvPr/>
            </p:nvSpPr>
            <p:spPr bwMode="auto">
              <a:xfrm flipV="1">
                <a:off x="3865" y="1572"/>
                <a:ext cx="8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1" name="Line 845"/>
              <p:cNvSpPr>
                <a:spLocks noChangeShapeType="1"/>
              </p:cNvSpPr>
              <p:nvPr/>
            </p:nvSpPr>
            <p:spPr bwMode="auto">
              <a:xfrm flipV="1">
                <a:off x="3761" y="1656"/>
                <a:ext cx="28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2" name="Line 846"/>
              <p:cNvSpPr>
                <a:spLocks noChangeShapeType="1"/>
              </p:cNvSpPr>
              <p:nvPr/>
            </p:nvSpPr>
            <p:spPr bwMode="auto">
              <a:xfrm flipV="1">
                <a:off x="3790" y="1595"/>
                <a:ext cx="60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3" name="Line 847"/>
              <p:cNvSpPr>
                <a:spLocks noChangeShapeType="1"/>
              </p:cNvSpPr>
              <p:nvPr/>
            </p:nvSpPr>
            <p:spPr bwMode="auto">
              <a:xfrm flipV="1">
                <a:off x="3266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4" name="Line 848"/>
              <p:cNvSpPr>
                <a:spLocks noChangeShapeType="1"/>
              </p:cNvSpPr>
              <p:nvPr/>
            </p:nvSpPr>
            <p:spPr bwMode="auto">
              <a:xfrm flipV="1">
                <a:off x="4512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5" name="Line 849"/>
              <p:cNvSpPr>
                <a:spLocks noChangeShapeType="1"/>
              </p:cNvSpPr>
              <p:nvPr/>
            </p:nvSpPr>
            <p:spPr bwMode="auto">
              <a:xfrm flipV="1">
                <a:off x="3377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6" name="Line 850"/>
              <p:cNvSpPr>
                <a:spLocks noChangeShapeType="1"/>
              </p:cNvSpPr>
              <p:nvPr/>
            </p:nvSpPr>
            <p:spPr bwMode="auto">
              <a:xfrm flipV="1">
                <a:off x="4371" y="1056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7" name="Line 851"/>
              <p:cNvSpPr>
                <a:spLocks noChangeShapeType="1"/>
              </p:cNvSpPr>
              <p:nvPr/>
            </p:nvSpPr>
            <p:spPr bwMode="auto">
              <a:xfrm flipV="1">
                <a:off x="3761" y="1665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8" name="Line 852"/>
              <p:cNvSpPr>
                <a:spLocks noChangeShapeType="1"/>
              </p:cNvSpPr>
              <p:nvPr/>
            </p:nvSpPr>
            <p:spPr bwMode="auto">
              <a:xfrm flipV="1">
                <a:off x="3826" y="1633"/>
                <a:ext cx="24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79" name="Line 853"/>
              <p:cNvSpPr>
                <a:spLocks noChangeShapeType="1"/>
              </p:cNvSpPr>
              <p:nvPr/>
            </p:nvSpPr>
            <p:spPr bwMode="auto">
              <a:xfrm flipV="1">
                <a:off x="3304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0" name="Line 854"/>
              <p:cNvSpPr>
                <a:spLocks noChangeShapeType="1"/>
              </p:cNvSpPr>
              <p:nvPr/>
            </p:nvSpPr>
            <p:spPr bwMode="auto">
              <a:xfrm flipV="1">
                <a:off x="4549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1" name="Line 855"/>
              <p:cNvSpPr>
                <a:spLocks noChangeShapeType="1"/>
              </p:cNvSpPr>
              <p:nvPr/>
            </p:nvSpPr>
            <p:spPr bwMode="auto">
              <a:xfrm flipV="1">
                <a:off x="3414" y="2051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2" name="Line 856"/>
              <p:cNvSpPr>
                <a:spLocks noChangeShapeType="1"/>
              </p:cNvSpPr>
              <p:nvPr/>
            </p:nvSpPr>
            <p:spPr bwMode="auto">
              <a:xfrm flipV="1">
                <a:off x="4371" y="1093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3" name="Line 857"/>
              <p:cNvSpPr>
                <a:spLocks noChangeShapeType="1"/>
              </p:cNvSpPr>
              <p:nvPr/>
            </p:nvSpPr>
            <p:spPr bwMode="auto">
              <a:xfrm flipV="1">
                <a:off x="3733" y="178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4" name="Line 858"/>
              <p:cNvSpPr>
                <a:spLocks noChangeShapeType="1"/>
              </p:cNvSpPr>
              <p:nvPr/>
            </p:nvSpPr>
            <p:spPr bwMode="auto">
              <a:xfrm flipV="1">
                <a:off x="3761" y="1703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5" name="Line 859"/>
              <p:cNvSpPr>
                <a:spLocks noChangeShapeType="1"/>
              </p:cNvSpPr>
              <p:nvPr/>
            </p:nvSpPr>
            <p:spPr bwMode="auto">
              <a:xfrm flipV="1">
                <a:off x="3341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6" name="Line 860"/>
              <p:cNvSpPr>
                <a:spLocks noChangeShapeType="1"/>
              </p:cNvSpPr>
              <p:nvPr/>
            </p:nvSpPr>
            <p:spPr bwMode="auto">
              <a:xfrm flipV="1">
                <a:off x="4587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7" name="Line 861"/>
              <p:cNvSpPr>
                <a:spLocks noChangeShapeType="1"/>
              </p:cNvSpPr>
              <p:nvPr/>
            </p:nvSpPr>
            <p:spPr bwMode="auto">
              <a:xfrm flipV="1">
                <a:off x="3452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8" name="Line 862"/>
              <p:cNvSpPr>
                <a:spLocks noChangeShapeType="1"/>
              </p:cNvSpPr>
              <p:nvPr/>
            </p:nvSpPr>
            <p:spPr bwMode="auto">
              <a:xfrm flipV="1">
                <a:off x="4371" y="113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89" name="Line 863"/>
              <p:cNvSpPr>
                <a:spLocks noChangeShapeType="1"/>
              </p:cNvSpPr>
              <p:nvPr/>
            </p:nvSpPr>
            <p:spPr bwMode="auto">
              <a:xfrm flipV="1">
                <a:off x="3733" y="1740"/>
                <a:ext cx="84" cy="8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0" name="Line 864"/>
              <p:cNvSpPr>
                <a:spLocks noChangeShapeType="1"/>
              </p:cNvSpPr>
              <p:nvPr/>
            </p:nvSpPr>
            <p:spPr bwMode="auto">
              <a:xfrm flipV="1">
                <a:off x="3379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1" name="Line 865"/>
              <p:cNvSpPr>
                <a:spLocks noChangeShapeType="1"/>
              </p:cNvSpPr>
              <p:nvPr/>
            </p:nvSpPr>
            <p:spPr bwMode="auto">
              <a:xfrm flipV="1">
                <a:off x="4625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2" name="Line 866"/>
              <p:cNvSpPr>
                <a:spLocks noChangeShapeType="1"/>
              </p:cNvSpPr>
              <p:nvPr/>
            </p:nvSpPr>
            <p:spPr bwMode="auto">
              <a:xfrm flipV="1">
                <a:off x="3490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3" name="Line 867"/>
              <p:cNvSpPr>
                <a:spLocks noChangeShapeType="1"/>
              </p:cNvSpPr>
              <p:nvPr/>
            </p:nvSpPr>
            <p:spPr bwMode="auto">
              <a:xfrm flipV="1">
                <a:off x="4371" y="1169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4" name="Line 868"/>
              <p:cNvSpPr>
                <a:spLocks noChangeShapeType="1"/>
              </p:cNvSpPr>
              <p:nvPr/>
            </p:nvSpPr>
            <p:spPr bwMode="auto">
              <a:xfrm flipV="1">
                <a:off x="3733" y="1778"/>
                <a:ext cx="84" cy="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5" name="Line 869"/>
              <p:cNvSpPr>
                <a:spLocks noChangeShapeType="1"/>
              </p:cNvSpPr>
              <p:nvPr/>
            </p:nvSpPr>
            <p:spPr bwMode="auto">
              <a:xfrm flipV="1">
                <a:off x="3417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6" name="Line 870"/>
              <p:cNvSpPr>
                <a:spLocks noChangeShapeType="1"/>
              </p:cNvSpPr>
              <p:nvPr/>
            </p:nvSpPr>
            <p:spPr bwMode="auto">
              <a:xfrm flipV="1">
                <a:off x="4663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7" name="Line 871"/>
              <p:cNvSpPr>
                <a:spLocks noChangeShapeType="1"/>
              </p:cNvSpPr>
              <p:nvPr/>
            </p:nvSpPr>
            <p:spPr bwMode="auto">
              <a:xfrm flipV="1">
                <a:off x="3528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8" name="Line 872"/>
              <p:cNvSpPr>
                <a:spLocks noChangeShapeType="1"/>
              </p:cNvSpPr>
              <p:nvPr/>
            </p:nvSpPr>
            <p:spPr bwMode="auto">
              <a:xfrm flipV="1">
                <a:off x="4399" y="1207"/>
                <a:ext cx="27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99" name="Line 873"/>
              <p:cNvSpPr>
                <a:spLocks noChangeShapeType="1"/>
              </p:cNvSpPr>
              <p:nvPr/>
            </p:nvSpPr>
            <p:spPr bwMode="auto">
              <a:xfrm flipV="1">
                <a:off x="3733" y="184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0" name="Line 874"/>
              <p:cNvSpPr>
                <a:spLocks noChangeShapeType="1"/>
              </p:cNvSpPr>
              <p:nvPr/>
            </p:nvSpPr>
            <p:spPr bwMode="auto">
              <a:xfrm flipV="1">
                <a:off x="3792" y="1816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1" name="Line 875"/>
              <p:cNvSpPr>
                <a:spLocks noChangeShapeType="1"/>
              </p:cNvSpPr>
              <p:nvPr/>
            </p:nvSpPr>
            <p:spPr bwMode="auto">
              <a:xfrm flipV="1">
                <a:off x="3455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2" name="Line 876"/>
              <p:cNvSpPr>
                <a:spLocks noChangeShapeType="1"/>
              </p:cNvSpPr>
              <p:nvPr/>
            </p:nvSpPr>
            <p:spPr bwMode="auto">
              <a:xfrm flipV="1">
                <a:off x="4700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3" name="Line 877"/>
              <p:cNvSpPr>
                <a:spLocks noChangeShapeType="1"/>
              </p:cNvSpPr>
              <p:nvPr/>
            </p:nvSpPr>
            <p:spPr bwMode="auto">
              <a:xfrm flipV="1">
                <a:off x="3565" y="2051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4" name="Line 878"/>
              <p:cNvSpPr>
                <a:spLocks noChangeShapeType="1"/>
              </p:cNvSpPr>
              <p:nvPr/>
            </p:nvSpPr>
            <p:spPr bwMode="auto">
              <a:xfrm flipV="1">
                <a:off x="3733" y="1883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5" name="Line 879"/>
              <p:cNvSpPr>
                <a:spLocks noChangeShapeType="1"/>
              </p:cNvSpPr>
              <p:nvPr/>
            </p:nvSpPr>
            <p:spPr bwMode="auto">
              <a:xfrm flipV="1">
                <a:off x="3492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6" name="Line 880"/>
              <p:cNvSpPr>
                <a:spLocks noChangeShapeType="1"/>
              </p:cNvSpPr>
              <p:nvPr/>
            </p:nvSpPr>
            <p:spPr bwMode="auto">
              <a:xfrm flipV="1">
                <a:off x="4738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7" name="Line 881"/>
              <p:cNvSpPr>
                <a:spLocks noChangeShapeType="1"/>
              </p:cNvSpPr>
              <p:nvPr/>
            </p:nvSpPr>
            <p:spPr bwMode="auto">
              <a:xfrm flipV="1">
                <a:off x="3603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8" name="Line 882"/>
              <p:cNvSpPr>
                <a:spLocks noChangeShapeType="1"/>
              </p:cNvSpPr>
              <p:nvPr/>
            </p:nvSpPr>
            <p:spPr bwMode="auto">
              <a:xfrm flipV="1">
                <a:off x="3733" y="1920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09" name="Line 883"/>
              <p:cNvSpPr>
                <a:spLocks noChangeShapeType="1"/>
              </p:cNvSpPr>
              <p:nvPr/>
            </p:nvSpPr>
            <p:spPr bwMode="auto">
              <a:xfrm flipV="1">
                <a:off x="3530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0" name="Line 884"/>
              <p:cNvSpPr>
                <a:spLocks noChangeShapeType="1"/>
              </p:cNvSpPr>
              <p:nvPr/>
            </p:nvSpPr>
            <p:spPr bwMode="auto">
              <a:xfrm flipV="1">
                <a:off x="4776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1" name="Line 885"/>
              <p:cNvSpPr>
                <a:spLocks noChangeShapeType="1"/>
              </p:cNvSpPr>
              <p:nvPr/>
            </p:nvSpPr>
            <p:spPr bwMode="auto">
              <a:xfrm flipV="1">
                <a:off x="3641" y="2051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2" name="Line 886"/>
              <p:cNvSpPr>
                <a:spLocks noChangeShapeType="1"/>
              </p:cNvSpPr>
              <p:nvPr/>
            </p:nvSpPr>
            <p:spPr bwMode="auto">
              <a:xfrm flipV="1">
                <a:off x="3733" y="1958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3" name="Line 887"/>
              <p:cNvSpPr>
                <a:spLocks noChangeShapeType="1"/>
              </p:cNvSpPr>
              <p:nvPr/>
            </p:nvSpPr>
            <p:spPr bwMode="auto">
              <a:xfrm flipV="1">
                <a:off x="3568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4" name="Line 888"/>
              <p:cNvSpPr>
                <a:spLocks noChangeShapeType="1"/>
              </p:cNvSpPr>
              <p:nvPr/>
            </p:nvSpPr>
            <p:spPr bwMode="auto">
              <a:xfrm flipV="1">
                <a:off x="4814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5" name="Line 889"/>
              <p:cNvSpPr>
                <a:spLocks noChangeShapeType="1"/>
              </p:cNvSpPr>
              <p:nvPr/>
            </p:nvSpPr>
            <p:spPr bwMode="auto">
              <a:xfrm flipV="1">
                <a:off x="3678" y="1996"/>
                <a:ext cx="111" cy="1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6" name="Line 890"/>
              <p:cNvSpPr>
                <a:spLocks noChangeShapeType="1"/>
              </p:cNvSpPr>
              <p:nvPr/>
            </p:nvSpPr>
            <p:spPr bwMode="auto">
              <a:xfrm flipV="1">
                <a:off x="3606" y="2161"/>
                <a:ext cx="55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7" name="Line 891"/>
              <p:cNvSpPr>
                <a:spLocks noChangeShapeType="1"/>
              </p:cNvSpPr>
              <p:nvPr/>
            </p:nvSpPr>
            <p:spPr bwMode="auto">
              <a:xfrm flipV="1">
                <a:off x="4851" y="915"/>
                <a:ext cx="56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8" name="Line 892"/>
              <p:cNvSpPr>
                <a:spLocks noChangeShapeType="1"/>
              </p:cNvSpPr>
              <p:nvPr/>
            </p:nvSpPr>
            <p:spPr bwMode="auto">
              <a:xfrm flipV="1">
                <a:off x="3716" y="2034"/>
                <a:ext cx="73" cy="7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19" name="Line 893"/>
              <p:cNvSpPr>
                <a:spLocks noChangeShapeType="1"/>
              </p:cNvSpPr>
              <p:nvPr/>
            </p:nvSpPr>
            <p:spPr bwMode="auto">
              <a:xfrm flipV="1">
                <a:off x="3643" y="216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20" name="Line 894"/>
              <p:cNvSpPr>
                <a:spLocks noChangeShapeType="1"/>
              </p:cNvSpPr>
              <p:nvPr/>
            </p:nvSpPr>
            <p:spPr bwMode="auto">
              <a:xfrm flipV="1">
                <a:off x="4889" y="915"/>
                <a:ext cx="55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21" name="Line 895"/>
              <p:cNvSpPr>
                <a:spLocks noChangeShapeType="1"/>
              </p:cNvSpPr>
              <p:nvPr/>
            </p:nvSpPr>
            <p:spPr bwMode="auto">
              <a:xfrm flipV="1">
                <a:off x="3733" y="207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22" name="Line 896"/>
              <p:cNvSpPr>
                <a:spLocks noChangeShapeType="1"/>
              </p:cNvSpPr>
              <p:nvPr/>
            </p:nvSpPr>
            <p:spPr bwMode="auto">
              <a:xfrm flipV="1">
                <a:off x="3681" y="2109"/>
                <a:ext cx="108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9128" name="Line 897"/>
            <p:cNvSpPr>
              <a:spLocks noChangeShapeType="1"/>
            </p:cNvSpPr>
            <p:nvPr/>
          </p:nvSpPr>
          <p:spPr bwMode="auto">
            <a:xfrm flipV="1">
              <a:off x="4768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29" name="Line 899"/>
            <p:cNvSpPr>
              <a:spLocks noChangeShapeType="1"/>
            </p:cNvSpPr>
            <p:nvPr/>
          </p:nvSpPr>
          <p:spPr bwMode="auto">
            <a:xfrm flipV="1">
              <a:off x="4803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0" name="Line 901"/>
            <p:cNvSpPr>
              <a:spLocks noChangeShapeType="1"/>
            </p:cNvSpPr>
            <p:nvPr/>
          </p:nvSpPr>
          <p:spPr bwMode="auto">
            <a:xfrm flipV="1">
              <a:off x="4836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1" name="Line 903"/>
            <p:cNvSpPr>
              <a:spLocks noChangeShapeType="1"/>
            </p:cNvSpPr>
            <p:nvPr/>
          </p:nvSpPr>
          <p:spPr bwMode="auto">
            <a:xfrm flipV="1">
              <a:off x="4871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2" name="Line 905"/>
            <p:cNvSpPr>
              <a:spLocks noChangeShapeType="1"/>
            </p:cNvSpPr>
            <p:nvPr/>
          </p:nvSpPr>
          <p:spPr bwMode="auto">
            <a:xfrm flipV="1">
              <a:off x="4892" y="918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3" name="Line 907"/>
            <p:cNvSpPr>
              <a:spLocks noChangeShapeType="1"/>
            </p:cNvSpPr>
            <p:nvPr/>
          </p:nvSpPr>
          <p:spPr bwMode="auto">
            <a:xfrm flipV="1">
              <a:off x="4892" y="953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4" name="Line 909"/>
            <p:cNvSpPr>
              <a:spLocks noChangeShapeType="1"/>
            </p:cNvSpPr>
            <p:nvPr/>
          </p:nvSpPr>
          <p:spPr bwMode="auto">
            <a:xfrm flipV="1">
              <a:off x="4892" y="988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5" name="Line 911"/>
            <p:cNvSpPr>
              <a:spLocks noChangeShapeType="1"/>
            </p:cNvSpPr>
            <p:nvPr/>
          </p:nvSpPr>
          <p:spPr bwMode="auto">
            <a:xfrm flipV="1">
              <a:off x="4892" y="1023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6" name="Line 913"/>
            <p:cNvSpPr>
              <a:spLocks noChangeShapeType="1"/>
            </p:cNvSpPr>
            <p:nvPr/>
          </p:nvSpPr>
          <p:spPr bwMode="auto">
            <a:xfrm flipV="1">
              <a:off x="4892" y="1057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7" name="Line 915"/>
            <p:cNvSpPr>
              <a:spLocks noChangeShapeType="1"/>
            </p:cNvSpPr>
            <p:nvPr/>
          </p:nvSpPr>
          <p:spPr bwMode="auto">
            <a:xfrm flipV="1">
              <a:off x="4892" y="1092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8" name="Line 917"/>
            <p:cNvSpPr>
              <a:spLocks noChangeShapeType="1"/>
            </p:cNvSpPr>
            <p:nvPr/>
          </p:nvSpPr>
          <p:spPr bwMode="auto">
            <a:xfrm flipV="1">
              <a:off x="4892" y="112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39" name="Line 919"/>
            <p:cNvSpPr>
              <a:spLocks noChangeShapeType="1"/>
            </p:cNvSpPr>
            <p:nvPr/>
          </p:nvSpPr>
          <p:spPr bwMode="auto">
            <a:xfrm flipV="1">
              <a:off x="4892" y="1162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0" name="Line 922"/>
            <p:cNvSpPr>
              <a:spLocks noChangeShapeType="1"/>
            </p:cNvSpPr>
            <p:nvPr/>
          </p:nvSpPr>
          <p:spPr bwMode="auto">
            <a:xfrm flipV="1">
              <a:off x="4892" y="1197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1" name="Line 926"/>
            <p:cNvSpPr>
              <a:spLocks noChangeShapeType="1"/>
            </p:cNvSpPr>
            <p:nvPr/>
          </p:nvSpPr>
          <p:spPr bwMode="auto">
            <a:xfrm flipV="1">
              <a:off x="4892" y="1232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2" name="Line 930"/>
            <p:cNvSpPr>
              <a:spLocks noChangeShapeType="1"/>
            </p:cNvSpPr>
            <p:nvPr/>
          </p:nvSpPr>
          <p:spPr bwMode="auto">
            <a:xfrm flipV="1">
              <a:off x="4892" y="1267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3" name="Line 934"/>
            <p:cNvSpPr>
              <a:spLocks noChangeShapeType="1"/>
            </p:cNvSpPr>
            <p:nvPr/>
          </p:nvSpPr>
          <p:spPr bwMode="auto">
            <a:xfrm flipV="1">
              <a:off x="4892" y="1302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4" name="Line 938"/>
            <p:cNvSpPr>
              <a:spLocks noChangeShapeType="1"/>
            </p:cNvSpPr>
            <p:nvPr/>
          </p:nvSpPr>
          <p:spPr bwMode="auto">
            <a:xfrm flipV="1">
              <a:off x="4892" y="1337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5" name="Line 942"/>
            <p:cNvSpPr>
              <a:spLocks noChangeShapeType="1"/>
            </p:cNvSpPr>
            <p:nvPr/>
          </p:nvSpPr>
          <p:spPr bwMode="auto">
            <a:xfrm flipV="1">
              <a:off x="4892" y="1371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6" name="Line 946"/>
            <p:cNvSpPr>
              <a:spLocks noChangeShapeType="1"/>
            </p:cNvSpPr>
            <p:nvPr/>
          </p:nvSpPr>
          <p:spPr bwMode="auto">
            <a:xfrm flipV="1">
              <a:off x="4892" y="1406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7" name="Freeform 993"/>
            <p:cNvSpPr>
              <a:spLocks/>
            </p:cNvSpPr>
            <p:nvPr/>
          </p:nvSpPr>
          <p:spPr bwMode="auto">
            <a:xfrm>
              <a:off x="918" y="1016"/>
              <a:ext cx="122" cy="131"/>
            </a:xfrm>
            <a:custGeom>
              <a:avLst/>
              <a:gdLst>
                <a:gd name="T0" fmla="*/ 0 w 672"/>
                <a:gd name="T1" fmla="*/ 0 h 710"/>
                <a:gd name="T2" fmla="*/ 0 w 672"/>
                <a:gd name="T3" fmla="*/ 0 h 710"/>
                <a:gd name="T4" fmla="*/ 0 w 672"/>
                <a:gd name="T5" fmla="*/ 0 h 710"/>
                <a:gd name="T6" fmla="*/ 0 w 672"/>
                <a:gd name="T7" fmla="*/ 0 h 710"/>
                <a:gd name="T8" fmla="*/ 0 w 672"/>
                <a:gd name="T9" fmla="*/ 0 h 710"/>
                <a:gd name="T10" fmla="*/ 0 w 672"/>
                <a:gd name="T11" fmla="*/ 0 h 7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2" h="710">
                  <a:moveTo>
                    <a:pt x="0" y="0"/>
                  </a:moveTo>
                  <a:lnTo>
                    <a:pt x="672" y="0"/>
                  </a:lnTo>
                  <a:lnTo>
                    <a:pt x="672" y="408"/>
                  </a:lnTo>
                  <a:lnTo>
                    <a:pt x="370" y="710"/>
                  </a:lnTo>
                  <a:lnTo>
                    <a:pt x="0" y="7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8" name="Freeform 994"/>
            <p:cNvSpPr>
              <a:spLocks/>
            </p:cNvSpPr>
            <p:nvPr/>
          </p:nvSpPr>
          <p:spPr bwMode="auto">
            <a:xfrm>
              <a:off x="937" y="1035"/>
              <a:ext cx="83" cy="91"/>
            </a:xfrm>
            <a:custGeom>
              <a:avLst/>
              <a:gdLst>
                <a:gd name="T0" fmla="*/ 0 w 461"/>
                <a:gd name="T1" fmla="*/ 0 h 497"/>
                <a:gd name="T2" fmla="*/ 0 w 461"/>
                <a:gd name="T3" fmla="*/ 0 h 497"/>
                <a:gd name="T4" fmla="*/ 0 w 461"/>
                <a:gd name="T5" fmla="*/ 0 h 497"/>
                <a:gd name="T6" fmla="*/ 0 w 461"/>
                <a:gd name="T7" fmla="*/ 0 h 497"/>
                <a:gd name="T8" fmla="*/ 0 w 461"/>
                <a:gd name="T9" fmla="*/ 0 h 497"/>
                <a:gd name="T10" fmla="*/ 0 w 461"/>
                <a:gd name="T11" fmla="*/ 0 h 4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1" h="497">
                  <a:moveTo>
                    <a:pt x="0" y="0"/>
                  </a:moveTo>
                  <a:lnTo>
                    <a:pt x="461" y="0"/>
                  </a:lnTo>
                  <a:lnTo>
                    <a:pt x="461" y="257"/>
                  </a:lnTo>
                  <a:lnTo>
                    <a:pt x="221" y="497"/>
                  </a:lnTo>
                  <a:lnTo>
                    <a:pt x="0" y="4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49" name="Line 995"/>
            <p:cNvSpPr>
              <a:spLocks noChangeShapeType="1"/>
            </p:cNvSpPr>
            <p:nvPr/>
          </p:nvSpPr>
          <p:spPr bwMode="auto">
            <a:xfrm flipV="1">
              <a:off x="1503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0" name="Line 996"/>
            <p:cNvSpPr>
              <a:spLocks noChangeShapeType="1"/>
            </p:cNvSpPr>
            <p:nvPr/>
          </p:nvSpPr>
          <p:spPr bwMode="auto">
            <a:xfrm flipV="1">
              <a:off x="1469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1" name="Line 997"/>
            <p:cNvSpPr>
              <a:spLocks noChangeShapeType="1"/>
            </p:cNvSpPr>
            <p:nvPr/>
          </p:nvSpPr>
          <p:spPr bwMode="auto">
            <a:xfrm flipV="1">
              <a:off x="1434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2" name="Line 998"/>
            <p:cNvSpPr>
              <a:spLocks noChangeShapeType="1"/>
            </p:cNvSpPr>
            <p:nvPr/>
          </p:nvSpPr>
          <p:spPr bwMode="auto">
            <a:xfrm flipV="1">
              <a:off x="1401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3" name="Line 999"/>
            <p:cNvSpPr>
              <a:spLocks noChangeShapeType="1"/>
            </p:cNvSpPr>
            <p:nvPr/>
          </p:nvSpPr>
          <p:spPr bwMode="auto">
            <a:xfrm flipV="1">
              <a:off x="1366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4" name="Line 1000"/>
            <p:cNvSpPr>
              <a:spLocks noChangeShapeType="1"/>
            </p:cNvSpPr>
            <p:nvPr/>
          </p:nvSpPr>
          <p:spPr bwMode="auto">
            <a:xfrm flipV="1">
              <a:off x="1332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5" name="Line 1001"/>
            <p:cNvSpPr>
              <a:spLocks noChangeShapeType="1"/>
            </p:cNvSpPr>
            <p:nvPr/>
          </p:nvSpPr>
          <p:spPr bwMode="auto">
            <a:xfrm flipV="1">
              <a:off x="1297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6" name="Line 1002"/>
            <p:cNvSpPr>
              <a:spLocks noChangeShapeType="1"/>
            </p:cNvSpPr>
            <p:nvPr/>
          </p:nvSpPr>
          <p:spPr bwMode="auto">
            <a:xfrm flipV="1">
              <a:off x="1952" y="938"/>
              <a:ext cx="1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7" name="Line 1003"/>
            <p:cNvSpPr>
              <a:spLocks noChangeShapeType="1"/>
            </p:cNvSpPr>
            <p:nvPr/>
          </p:nvSpPr>
          <p:spPr bwMode="auto">
            <a:xfrm flipV="1">
              <a:off x="1262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8" name="Line 1004"/>
            <p:cNvSpPr>
              <a:spLocks noChangeShapeType="1"/>
            </p:cNvSpPr>
            <p:nvPr/>
          </p:nvSpPr>
          <p:spPr bwMode="auto">
            <a:xfrm flipV="1">
              <a:off x="1917" y="927"/>
              <a:ext cx="30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59" name="Line 1005"/>
            <p:cNvSpPr>
              <a:spLocks noChangeShapeType="1"/>
            </p:cNvSpPr>
            <p:nvPr/>
          </p:nvSpPr>
          <p:spPr bwMode="auto">
            <a:xfrm flipV="1">
              <a:off x="1229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0" name="Line 1006"/>
            <p:cNvSpPr>
              <a:spLocks noChangeShapeType="1"/>
            </p:cNvSpPr>
            <p:nvPr/>
          </p:nvSpPr>
          <p:spPr bwMode="auto">
            <a:xfrm flipV="1">
              <a:off x="188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1" name="Line 1007"/>
            <p:cNvSpPr>
              <a:spLocks noChangeShapeType="1"/>
            </p:cNvSpPr>
            <p:nvPr/>
          </p:nvSpPr>
          <p:spPr bwMode="auto">
            <a:xfrm flipV="1">
              <a:off x="1194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2" name="Line 1008"/>
            <p:cNvSpPr>
              <a:spLocks noChangeShapeType="1"/>
            </p:cNvSpPr>
            <p:nvPr/>
          </p:nvSpPr>
          <p:spPr bwMode="auto">
            <a:xfrm flipV="1">
              <a:off x="1849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3" name="Line 1009"/>
            <p:cNvSpPr>
              <a:spLocks noChangeShapeType="1"/>
            </p:cNvSpPr>
            <p:nvPr/>
          </p:nvSpPr>
          <p:spPr bwMode="auto">
            <a:xfrm flipV="1">
              <a:off x="1160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4" name="Line 1010"/>
            <p:cNvSpPr>
              <a:spLocks noChangeShapeType="1"/>
            </p:cNvSpPr>
            <p:nvPr/>
          </p:nvSpPr>
          <p:spPr bwMode="auto">
            <a:xfrm flipV="1">
              <a:off x="1815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5" name="Line 1011"/>
            <p:cNvSpPr>
              <a:spLocks noChangeShapeType="1"/>
            </p:cNvSpPr>
            <p:nvPr/>
          </p:nvSpPr>
          <p:spPr bwMode="auto">
            <a:xfrm flipV="1">
              <a:off x="1126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6" name="Line 1012"/>
            <p:cNvSpPr>
              <a:spLocks noChangeShapeType="1"/>
            </p:cNvSpPr>
            <p:nvPr/>
          </p:nvSpPr>
          <p:spPr bwMode="auto">
            <a:xfrm flipV="1">
              <a:off x="1780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7" name="Line 1013"/>
            <p:cNvSpPr>
              <a:spLocks noChangeShapeType="1"/>
            </p:cNvSpPr>
            <p:nvPr/>
          </p:nvSpPr>
          <p:spPr bwMode="auto">
            <a:xfrm flipV="1">
              <a:off x="1091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8" name="Line 1014"/>
            <p:cNvSpPr>
              <a:spLocks noChangeShapeType="1"/>
            </p:cNvSpPr>
            <p:nvPr/>
          </p:nvSpPr>
          <p:spPr bwMode="auto">
            <a:xfrm flipV="1">
              <a:off x="1746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69" name="Line 1015"/>
            <p:cNvSpPr>
              <a:spLocks noChangeShapeType="1"/>
            </p:cNvSpPr>
            <p:nvPr/>
          </p:nvSpPr>
          <p:spPr bwMode="auto">
            <a:xfrm flipV="1">
              <a:off x="1057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0" name="Line 1016"/>
            <p:cNvSpPr>
              <a:spLocks noChangeShapeType="1"/>
            </p:cNvSpPr>
            <p:nvPr/>
          </p:nvSpPr>
          <p:spPr bwMode="auto">
            <a:xfrm flipV="1">
              <a:off x="1712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1" name="Line 1017"/>
            <p:cNvSpPr>
              <a:spLocks noChangeShapeType="1"/>
            </p:cNvSpPr>
            <p:nvPr/>
          </p:nvSpPr>
          <p:spPr bwMode="auto">
            <a:xfrm flipV="1">
              <a:off x="1022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2" name="Line 1018"/>
            <p:cNvSpPr>
              <a:spLocks noChangeShapeType="1"/>
            </p:cNvSpPr>
            <p:nvPr/>
          </p:nvSpPr>
          <p:spPr bwMode="auto">
            <a:xfrm flipV="1">
              <a:off x="1677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3" name="Line 1019"/>
            <p:cNvSpPr>
              <a:spLocks noChangeShapeType="1"/>
            </p:cNvSpPr>
            <p:nvPr/>
          </p:nvSpPr>
          <p:spPr bwMode="auto">
            <a:xfrm flipV="1">
              <a:off x="988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4" name="Line 1020"/>
            <p:cNvSpPr>
              <a:spLocks noChangeShapeType="1"/>
            </p:cNvSpPr>
            <p:nvPr/>
          </p:nvSpPr>
          <p:spPr bwMode="auto">
            <a:xfrm flipV="1">
              <a:off x="164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5" name="Line 1021"/>
            <p:cNvSpPr>
              <a:spLocks noChangeShapeType="1"/>
            </p:cNvSpPr>
            <p:nvPr/>
          </p:nvSpPr>
          <p:spPr bwMode="auto">
            <a:xfrm flipV="1">
              <a:off x="954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6" name="Line 1022"/>
            <p:cNvSpPr>
              <a:spLocks noChangeShapeType="1"/>
            </p:cNvSpPr>
            <p:nvPr/>
          </p:nvSpPr>
          <p:spPr bwMode="auto">
            <a:xfrm flipV="1">
              <a:off x="1609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7" name="Line 1023"/>
            <p:cNvSpPr>
              <a:spLocks noChangeShapeType="1"/>
            </p:cNvSpPr>
            <p:nvPr/>
          </p:nvSpPr>
          <p:spPr bwMode="auto">
            <a:xfrm flipV="1">
              <a:off x="919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8" name="Line 1024"/>
            <p:cNvSpPr>
              <a:spLocks noChangeShapeType="1"/>
            </p:cNvSpPr>
            <p:nvPr/>
          </p:nvSpPr>
          <p:spPr bwMode="auto">
            <a:xfrm flipV="1">
              <a:off x="157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79" name="Line 1025"/>
            <p:cNvSpPr>
              <a:spLocks noChangeShapeType="1"/>
            </p:cNvSpPr>
            <p:nvPr/>
          </p:nvSpPr>
          <p:spPr bwMode="auto">
            <a:xfrm flipV="1">
              <a:off x="885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0" name="Line 1026"/>
            <p:cNvSpPr>
              <a:spLocks noChangeShapeType="1"/>
            </p:cNvSpPr>
            <p:nvPr/>
          </p:nvSpPr>
          <p:spPr bwMode="auto">
            <a:xfrm flipV="1">
              <a:off x="1540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1" name="Line 1027"/>
            <p:cNvSpPr>
              <a:spLocks noChangeShapeType="1"/>
            </p:cNvSpPr>
            <p:nvPr/>
          </p:nvSpPr>
          <p:spPr bwMode="auto">
            <a:xfrm flipV="1">
              <a:off x="862" y="1558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2" name="Line 1028"/>
            <p:cNvSpPr>
              <a:spLocks noChangeShapeType="1"/>
            </p:cNvSpPr>
            <p:nvPr/>
          </p:nvSpPr>
          <p:spPr bwMode="auto">
            <a:xfrm flipV="1">
              <a:off x="1505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3" name="Line 1029"/>
            <p:cNvSpPr>
              <a:spLocks noChangeShapeType="1"/>
            </p:cNvSpPr>
            <p:nvPr/>
          </p:nvSpPr>
          <p:spPr bwMode="auto">
            <a:xfrm flipV="1">
              <a:off x="862" y="1523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4" name="Line 1030"/>
            <p:cNvSpPr>
              <a:spLocks noChangeShapeType="1"/>
            </p:cNvSpPr>
            <p:nvPr/>
          </p:nvSpPr>
          <p:spPr bwMode="auto">
            <a:xfrm flipV="1">
              <a:off x="1472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5" name="Line 1031"/>
            <p:cNvSpPr>
              <a:spLocks noChangeShapeType="1"/>
            </p:cNvSpPr>
            <p:nvPr/>
          </p:nvSpPr>
          <p:spPr bwMode="auto">
            <a:xfrm flipV="1">
              <a:off x="862" y="1489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6" name="Line 1032"/>
            <p:cNvSpPr>
              <a:spLocks noChangeShapeType="1"/>
            </p:cNvSpPr>
            <p:nvPr/>
          </p:nvSpPr>
          <p:spPr bwMode="auto">
            <a:xfrm flipV="1">
              <a:off x="1437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7" name="Line 1033"/>
            <p:cNvSpPr>
              <a:spLocks noChangeShapeType="1"/>
            </p:cNvSpPr>
            <p:nvPr/>
          </p:nvSpPr>
          <p:spPr bwMode="auto">
            <a:xfrm flipV="1">
              <a:off x="862" y="1454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8" name="Line 1034"/>
            <p:cNvSpPr>
              <a:spLocks noChangeShapeType="1"/>
            </p:cNvSpPr>
            <p:nvPr/>
          </p:nvSpPr>
          <p:spPr bwMode="auto">
            <a:xfrm flipV="1">
              <a:off x="1402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89" name="Line 1035"/>
            <p:cNvSpPr>
              <a:spLocks noChangeShapeType="1"/>
            </p:cNvSpPr>
            <p:nvPr/>
          </p:nvSpPr>
          <p:spPr bwMode="auto">
            <a:xfrm flipV="1">
              <a:off x="862" y="1419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0" name="Line 1036"/>
            <p:cNvSpPr>
              <a:spLocks noChangeShapeType="1"/>
            </p:cNvSpPr>
            <p:nvPr/>
          </p:nvSpPr>
          <p:spPr bwMode="auto">
            <a:xfrm flipV="1">
              <a:off x="1369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1" name="Line 1037"/>
            <p:cNvSpPr>
              <a:spLocks noChangeShapeType="1"/>
            </p:cNvSpPr>
            <p:nvPr/>
          </p:nvSpPr>
          <p:spPr bwMode="auto">
            <a:xfrm flipV="1">
              <a:off x="862" y="1384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2" name="Line 1038"/>
            <p:cNvSpPr>
              <a:spLocks noChangeShapeType="1"/>
            </p:cNvSpPr>
            <p:nvPr/>
          </p:nvSpPr>
          <p:spPr bwMode="auto">
            <a:xfrm flipV="1">
              <a:off x="133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3" name="Line 1039"/>
            <p:cNvSpPr>
              <a:spLocks noChangeShapeType="1"/>
            </p:cNvSpPr>
            <p:nvPr/>
          </p:nvSpPr>
          <p:spPr bwMode="auto">
            <a:xfrm flipV="1">
              <a:off x="862" y="1350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4" name="Line 1040"/>
            <p:cNvSpPr>
              <a:spLocks noChangeShapeType="1"/>
            </p:cNvSpPr>
            <p:nvPr/>
          </p:nvSpPr>
          <p:spPr bwMode="auto">
            <a:xfrm flipV="1">
              <a:off x="1300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5" name="Line 1041"/>
            <p:cNvSpPr>
              <a:spLocks noChangeShapeType="1"/>
            </p:cNvSpPr>
            <p:nvPr/>
          </p:nvSpPr>
          <p:spPr bwMode="auto">
            <a:xfrm flipV="1">
              <a:off x="862" y="1315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6" name="Line 1042"/>
            <p:cNvSpPr>
              <a:spLocks noChangeShapeType="1"/>
            </p:cNvSpPr>
            <p:nvPr/>
          </p:nvSpPr>
          <p:spPr bwMode="auto">
            <a:xfrm flipV="1">
              <a:off x="1265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7" name="Line 1043"/>
            <p:cNvSpPr>
              <a:spLocks noChangeShapeType="1"/>
            </p:cNvSpPr>
            <p:nvPr/>
          </p:nvSpPr>
          <p:spPr bwMode="auto">
            <a:xfrm flipV="1">
              <a:off x="862" y="1280"/>
              <a:ext cx="50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8" name="Line 1044"/>
            <p:cNvSpPr>
              <a:spLocks noChangeShapeType="1"/>
            </p:cNvSpPr>
            <p:nvPr/>
          </p:nvSpPr>
          <p:spPr bwMode="auto">
            <a:xfrm flipV="1">
              <a:off x="1231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199" name="Line 1045"/>
            <p:cNvSpPr>
              <a:spLocks noChangeShapeType="1"/>
            </p:cNvSpPr>
            <p:nvPr/>
          </p:nvSpPr>
          <p:spPr bwMode="auto">
            <a:xfrm flipV="1">
              <a:off x="862" y="1244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0" name="Line 1046"/>
            <p:cNvSpPr>
              <a:spLocks noChangeShapeType="1"/>
            </p:cNvSpPr>
            <p:nvPr/>
          </p:nvSpPr>
          <p:spPr bwMode="auto">
            <a:xfrm flipV="1">
              <a:off x="1197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1" name="Line 1047"/>
            <p:cNvSpPr>
              <a:spLocks noChangeShapeType="1"/>
            </p:cNvSpPr>
            <p:nvPr/>
          </p:nvSpPr>
          <p:spPr bwMode="auto">
            <a:xfrm flipV="1">
              <a:off x="862" y="120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2" name="Line 1048"/>
            <p:cNvSpPr>
              <a:spLocks noChangeShapeType="1"/>
            </p:cNvSpPr>
            <p:nvPr/>
          </p:nvSpPr>
          <p:spPr bwMode="auto">
            <a:xfrm flipV="1">
              <a:off x="1162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3" name="Line 1049"/>
            <p:cNvSpPr>
              <a:spLocks noChangeShapeType="1"/>
            </p:cNvSpPr>
            <p:nvPr/>
          </p:nvSpPr>
          <p:spPr bwMode="auto">
            <a:xfrm flipV="1">
              <a:off x="862" y="117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4" name="Line 1050"/>
            <p:cNvSpPr>
              <a:spLocks noChangeShapeType="1"/>
            </p:cNvSpPr>
            <p:nvPr/>
          </p:nvSpPr>
          <p:spPr bwMode="auto">
            <a:xfrm flipV="1">
              <a:off x="1128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5" name="Line 1051"/>
            <p:cNvSpPr>
              <a:spLocks noChangeShapeType="1"/>
            </p:cNvSpPr>
            <p:nvPr/>
          </p:nvSpPr>
          <p:spPr bwMode="auto">
            <a:xfrm flipV="1">
              <a:off x="862" y="1140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6" name="Line 1052"/>
            <p:cNvSpPr>
              <a:spLocks noChangeShapeType="1"/>
            </p:cNvSpPr>
            <p:nvPr/>
          </p:nvSpPr>
          <p:spPr bwMode="auto">
            <a:xfrm flipV="1">
              <a:off x="1094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7" name="Line 1053"/>
            <p:cNvSpPr>
              <a:spLocks noChangeShapeType="1"/>
            </p:cNvSpPr>
            <p:nvPr/>
          </p:nvSpPr>
          <p:spPr bwMode="auto">
            <a:xfrm flipV="1">
              <a:off x="862" y="1105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8" name="Line 1054"/>
            <p:cNvSpPr>
              <a:spLocks noChangeShapeType="1"/>
            </p:cNvSpPr>
            <p:nvPr/>
          </p:nvSpPr>
          <p:spPr bwMode="auto">
            <a:xfrm flipV="1">
              <a:off x="1059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09" name="Line 1055"/>
            <p:cNvSpPr>
              <a:spLocks noChangeShapeType="1"/>
            </p:cNvSpPr>
            <p:nvPr/>
          </p:nvSpPr>
          <p:spPr bwMode="auto">
            <a:xfrm flipV="1">
              <a:off x="862" y="1070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0" name="Line 1056"/>
            <p:cNvSpPr>
              <a:spLocks noChangeShapeType="1"/>
            </p:cNvSpPr>
            <p:nvPr/>
          </p:nvSpPr>
          <p:spPr bwMode="auto">
            <a:xfrm flipV="1">
              <a:off x="1025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1" name="Line 1057"/>
            <p:cNvSpPr>
              <a:spLocks noChangeShapeType="1"/>
            </p:cNvSpPr>
            <p:nvPr/>
          </p:nvSpPr>
          <p:spPr bwMode="auto">
            <a:xfrm flipV="1">
              <a:off x="862" y="1036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2" name="Line 1058"/>
            <p:cNvSpPr>
              <a:spLocks noChangeShapeType="1"/>
            </p:cNvSpPr>
            <p:nvPr/>
          </p:nvSpPr>
          <p:spPr bwMode="auto">
            <a:xfrm flipV="1">
              <a:off x="990" y="905"/>
              <a:ext cx="5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3" name="Line 1059"/>
            <p:cNvSpPr>
              <a:spLocks noChangeShapeType="1"/>
            </p:cNvSpPr>
            <p:nvPr/>
          </p:nvSpPr>
          <p:spPr bwMode="auto">
            <a:xfrm flipV="1">
              <a:off x="862" y="1001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4" name="Line 1060"/>
            <p:cNvSpPr>
              <a:spLocks noChangeShapeType="1"/>
            </p:cNvSpPr>
            <p:nvPr/>
          </p:nvSpPr>
          <p:spPr bwMode="auto">
            <a:xfrm flipV="1">
              <a:off x="957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5" name="Line 1061"/>
            <p:cNvSpPr>
              <a:spLocks noChangeShapeType="1"/>
            </p:cNvSpPr>
            <p:nvPr/>
          </p:nvSpPr>
          <p:spPr bwMode="auto">
            <a:xfrm flipV="1">
              <a:off x="862" y="966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6" name="Line 1062"/>
            <p:cNvSpPr>
              <a:spLocks noChangeShapeType="1"/>
            </p:cNvSpPr>
            <p:nvPr/>
          </p:nvSpPr>
          <p:spPr bwMode="auto">
            <a:xfrm flipV="1">
              <a:off x="922" y="905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7" name="Line 1063"/>
            <p:cNvSpPr>
              <a:spLocks noChangeShapeType="1"/>
            </p:cNvSpPr>
            <p:nvPr/>
          </p:nvSpPr>
          <p:spPr bwMode="auto">
            <a:xfrm flipV="1">
              <a:off x="862" y="905"/>
              <a:ext cx="76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8" name="Line 1064"/>
            <p:cNvSpPr>
              <a:spLocks noChangeShapeType="1"/>
            </p:cNvSpPr>
            <p:nvPr/>
          </p:nvSpPr>
          <p:spPr bwMode="auto">
            <a:xfrm flipV="1">
              <a:off x="862" y="905"/>
              <a:ext cx="42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19" name="Line 1065"/>
            <p:cNvSpPr>
              <a:spLocks noChangeShapeType="1"/>
            </p:cNvSpPr>
            <p:nvPr/>
          </p:nvSpPr>
          <p:spPr bwMode="auto">
            <a:xfrm flipV="1">
              <a:off x="862" y="905"/>
              <a:ext cx="7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0" name="Line 1066"/>
            <p:cNvSpPr>
              <a:spLocks noChangeShapeType="1"/>
            </p:cNvSpPr>
            <p:nvPr/>
          </p:nvSpPr>
          <p:spPr bwMode="auto">
            <a:xfrm flipV="1">
              <a:off x="1537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1" name="Line 1067"/>
            <p:cNvSpPr>
              <a:spLocks noChangeShapeType="1"/>
            </p:cNvSpPr>
            <p:nvPr/>
          </p:nvSpPr>
          <p:spPr bwMode="auto">
            <a:xfrm flipV="1">
              <a:off x="1572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2" name="Line 1068"/>
            <p:cNvSpPr>
              <a:spLocks noChangeShapeType="1"/>
            </p:cNvSpPr>
            <p:nvPr/>
          </p:nvSpPr>
          <p:spPr bwMode="auto">
            <a:xfrm flipV="1">
              <a:off x="1606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3" name="Line 1069"/>
            <p:cNvSpPr>
              <a:spLocks noChangeShapeType="1"/>
            </p:cNvSpPr>
            <p:nvPr/>
          </p:nvSpPr>
          <p:spPr bwMode="auto">
            <a:xfrm flipV="1">
              <a:off x="1641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4" name="Line 1070"/>
            <p:cNvSpPr>
              <a:spLocks noChangeShapeType="1"/>
            </p:cNvSpPr>
            <p:nvPr/>
          </p:nvSpPr>
          <p:spPr bwMode="auto">
            <a:xfrm flipV="1">
              <a:off x="1675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5" name="Line 1071"/>
            <p:cNvSpPr>
              <a:spLocks noChangeShapeType="1"/>
            </p:cNvSpPr>
            <p:nvPr/>
          </p:nvSpPr>
          <p:spPr bwMode="auto">
            <a:xfrm flipV="1">
              <a:off x="1709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6" name="Line 1072"/>
            <p:cNvSpPr>
              <a:spLocks noChangeShapeType="1"/>
            </p:cNvSpPr>
            <p:nvPr/>
          </p:nvSpPr>
          <p:spPr bwMode="auto">
            <a:xfrm flipV="1">
              <a:off x="1744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7" name="Line 1073"/>
            <p:cNvSpPr>
              <a:spLocks noChangeShapeType="1"/>
            </p:cNvSpPr>
            <p:nvPr/>
          </p:nvSpPr>
          <p:spPr bwMode="auto">
            <a:xfrm flipV="1">
              <a:off x="1778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8" name="Line 1074"/>
            <p:cNvSpPr>
              <a:spLocks noChangeShapeType="1"/>
            </p:cNvSpPr>
            <p:nvPr/>
          </p:nvSpPr>
          <p:spPr bwMode="auto">
            <a:xfrm flipV="1">
              <a:off x="1812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29" name="Line 1075"/>
            <p:cNvSpPr>
              <a:spLocks noChangeShapeType="1"/>
            </p:cNvSpPr>
            <p:nvPr/>
          </p:nvSpPr>
          <p:spPr bwMode="auto">
            <a:xfrm flipV="1">
              <a:off x="1847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0" name="Line 1076"/>
            <p:cNvSpPr>
              <a:spLocks noChangeShapeType="1"/>
            </p:cNvSpPr>
            <p:nvPr/>
          </p:nvSpPr>
          <p:spPr bwMode="auto">
            <a:xfrm flipV="1">
              <a:off x="1881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1" name="Line 1077"/>
            <p:cNvSpPr>
              <a:spLocks noChangeShapeType="1"/>
            </p:cNvSpPr>
            <p:nvPr/>
          </p:nvSpPr>
          <p:spPr bwMode="auto">
            <a:xfrm flipV="1">
              <a:off x="1916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2" name="Line 1078"/>
            <p:cNvSpPr>
              <a:spLocks noChangeShapeType="1"/>
            </p:cNvSpPr>
            <p:nvPr/>
          </p:nvSpPr>
          <p:spPr bwMode="auto">
            <a:xfrm flipV="1">
              <a:off x="1949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3" name="Line 1079"/>
            <p:cNvSpPr>
              <a:spLocks noChangeShapeType="1"/>
            </p:cNvSpPr>
            <p:nvPr/>
          </p:nvSpPr>
          <p:spPr bwMode="auto">
            <a:xfrm flipV="1">
              <a:off x="1984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4" name="Line 1080"/>
            <p:cNvSpPr>
              <a:spLocks noChangeShapeType="1"/>
            </p:cNvSpPr>
            <p:nvPr/>
          </p:nvSpPr>
          <p:spPr bwMode="auto">
            <a:xfrm flipV="1">
              <a:off x="2018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5" name="Line 1081"/>
            <p:cNvSpPr>
              <a:spLocks noChangeShapeType="1"/>
            </p:cNvSpPr>
            <p:nvPr/>
          </p:nvSpPr>
          <p:spPr bwMode="auto">
            <a:xfrm flipV="1">
              <a:off x="2053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6" name="Line 1082"/>
            <p:cNvSpPr>
              <a:spLocks noChangeShapeType="1"/>
            </p:cNvSpPr>
            <p:nvPr/>
          </p:nvSpPr>
          <p:spPr bwMode="auto">
            <a:xfrm flipV="1">
              <a:off x="2087" y="1569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7" name="Line 1083"/>
            <p:cNvSpPr>
              <a:spLocks noChangeShapeType="1"/>
            </p:cNvSpPr>
            <p:nvPr/>
          </p:nvSpPr>
          <p:spPr bwMode="auto">
            <a:xfrm flipV="1">
              <a:off x="2121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8" name="Line 1084"/>
            <p:cNvSpPr>
              <a:spLocks noChangeShapeType="1"/>
            </p:cNvSpPr>
            <p:nvPr/>
          </p:nvSpPr>
          <p:spPr bwMode="auto">
            <a:xfrm flipV="1">
              <a:off x="2156" y="1569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39" name="Freeform 1121"/>
            <p:cNvSpPr>
              <a:spLocks/>
            </p:cNvSpPr>
            <p:nvPr/>
          </p:nvSpPr>
          <p:spPr bwMode="auto">
            <a:xfrm>
              <a:off x="2784" y="1114"/>
              <a:ext cx="20" cy="22"/>
            </a:xfrm>
            <a:custGeom>
              <a:avLst/>
              <a:gdLst>
                <a:gd name="T0" fmla="*/ 0 w 112"/>
                <a:gd name="T1" fmla="*/ 0 h 117"/>
                <a:gd name="T2" fmla="*/ 0 w 112"/>
                <a:gd name="T3" fmla="*/ 0 h 117"/>
                <a:gd name="T4" fmla="*/ 0 w 112"/>
                <a:gd name="T5" fmla="*/ 0 h 117"/>
                <a:gd name="T6" fmla="*/ 0 w 112"/>
                <a:gd name="T7" fmla="*/ 0 h 117"/>
                <a:gd name="T8" fmla="*/ 0 w 112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117">
                  <a:moveTo>
                    <a:pt x="112" y="109"/>
                  </a:moveTo>
                  <a:lnTo>
                    <a:pt x="112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112" y="117"/>
                  </a:lnTo>
                </a:path>
              </a:pathLst>
            </a:custGeom>
            <a:noFill/>
            <a:ln w="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0" name="Line 1122"/>
            <p:cNvSpPr>
              <a:spLocks noChangeShapeType="1"/>
            </p:cNvSpPr>
            <p:nvPr/>
          </p:nvSpPr>
          <p:spPr bwMode="auto">
            <a:xfrm flipH="1">
              <a:off x="2804" y="1124"/>
              <a:ext cx="10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1" name="Line 1123"/>
            <p:cNvSpPr>
              <a:spLocks noChangeShapeType="1"/>
            </p:cNvSpPr>
            <p:nvPr/>
          </p:nvSpPr>
          <p:spPr bwMode="auto">
            <a:xfrm>
              <a:off x="3759" y="1144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2" name="Line 1124"/>
            <p:cNvSpPr>
              <a:spLocks noChangeShapeType="1"/>
            </p:cNvSpPr>
            <p:nvPr/>
          </p:nvSpPr>
          <p:spPr bwMode="auto">
            <a:xfrm>
              <a:off x="3794" y="1144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3" name="Line 1125"/>
            <p:cNvSpPr>
              <a:spLocks noChangeShapeType="1"/>
            </p:cNvSpPr>
            <p:nvPr/>
          </p:nvSpPr>
          <p:spPr bwMode="auto">
            <a:xfrm flipH="1" flipV="1">
              <a:off x="3759" y="1182"/>
              <a:ext cx="35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4" name="Line 1126"/>
            <p:cNvSpPr>
              <a:spLocks noChangeShapeType="1"/>
            </p:cNvSpPr>
            <p:nvPr/>
          </p:nvSpPr>
          <p:spPr bwMode="auto">
            <a:xfrm flipV="1">
              <a:off x="3759" y="1144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5" name="Line 1127"/>
            <p:cNvSpPr>
              <a:spLocks noChangeShapeType="1"/>
            </p:cNvSpPr>
            <p:nvPr/>
          </p:nvSpPr>
          <p:spPr bwMode="auto">
            <a:xfrm>
              <a:off x="3794" y="1144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6" name="Line 1128"/>
            <p:cNvSpPr>
              <a:spLocks noChangeShapeType="1"/>
            </p:cNvSpPr>
            <p:nvPr/>
          </p:nvSpPr>
          <p:spPr bwMode="auto">
            <a:xfrm flipH="1" flipV="1">
              <a:off x="3759" y="1182"/>
              <a:ext cx="35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7" name="Line 1129"/>
            <p:cNvSpPr>
              <a:spLocks noChangeShapeType="1"/>
            </p:cNvSpPr>
            <p:nvPr/>
          </p:nvSpPr>
          <p:spPr bwMode="auto">
            <a:xfrm flipV="1">
              <a:off x="3759" y="1144"/>
              <a:ext cx="0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8" name="Freeform 1130"/>
            <p:cNvSpPr>
              <a:spLocks/>
            </p:cNvSpPr>
            <p:nvPr/>
          </p:nvSpPr>
          <p:spPr bwMode="auto">
            <a:xfrm>
              <a:off x="3759" y="1144"/>
              <a:ext cx="35" cy="29"/>
            </a:xfrm>
            <a:custGeom>
              <a:avLst/>
              <a:gdLst>
                <a:gd name="T0" fmla="*/ 0 w 192"/>
                <a:gd name="T1" fmla="*/ 0 h 156"/>
                <a:gd name="T2" fmla="*/ 0 w 192"/>
                <a:gd name="T3" fmla="*/ 0 h 156"/>
                <a:gd name="T4" fmla="*/ 0 w 192"/>
                <a:gd name="T5" fmla="*/ 0 h 156"/>
                <a:gd name="T6" fmla="*/ 0 w 192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156">
                  <a:moveTo>
                    <a:pt x="192" y="0"/>
                  </a:moveTo>
                  <a:lnTo>
                    <a:pt x="192" y="156"/>
                  </a:lnTo>
                  <a:lnTo>
                    <a:pt x="0" y="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49" name="Freeform 1131"/>
            <p:cNvSpPr>
              <a:spLocks/>
            </p:cNvSpPr>
            <p:nvPr/>
          </p:nvSpPr>
          <p:spPr bwMode="auto">
            <a:xfrm>
              <a:off x="3759" y="1144"/>
              <a:ext cx="35" cy="29"/>
            </a:xfrm>
            <a:custGeom>
              <a:avLst/>
              <a:gdLst>
                <a:gd name="T0" fmla="*/ 0 w 192"/>
                <a:gd name="T1" fmla="*/ 0 h 155"/>
                <a:gd name="T2" fmla="*/ 0 w 192"/>
                <a:gd name="T3" fmla="*/ 0 h 155"/>
                <a:gd name="T4" fmla="*/ 0 w 192"/>
                <a:gd name="T5" fmla="*/ 0 h 155"/>
                <a:gd name="T6" fmla="*/ 0 w 192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155">
                  <a:moveTo>
                    <a:pt x="192" y="155"/>
                  </a:moveTo>
                  <a:lnTo>
                    <a:pt x="0" y="0"/>
                  </a:lnTo>
                  <a:lnTo>
                    <a:pt x="0" y="85"/>
                  </a:lnTo>
                  <a:lnTo>
                    <a:pt x="192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0" name="Freeform 1132"/>
            <p:cNvSpPr>
              <a:spLocks/>
            </p:cNvSpPr>
            <p:nvPr/>
          </p:nvSpPr>
          <p:spPr bwMode="auto">
            <a:xfrm>
              <a:off x="3759" y="1144"/>
              <a:ext cx="35" cy="29"/>
            </a:xfrm>
            <a:custGeom>
              <a:avLst/>
              <a:gdLst>
                <a:gd name="T0" fmla="*/ 0 w 192"/>
                <a:gd name="T1" fmla="*/ 0 h 156"/>
                <a:gd name="T2" fmla="*/ 0 w 192"/>
                <a:gd name="T3" fmla="*/ 0 h 156"/>
                <a:gd name="T4" fmla="*/ 0 w 192"/>
                <a:gd name="T5" fmla="*/ 0 h 156"/>
                <a:gd name="T6" fmla="*/ 0 w 192"/>
                <a:gd name="T7" fmla="*/ 0 h 156"/>
                <a:gd name="T8" fmla="*/ 0 w 192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56">
                  <a:moveTo>
                    <a:pt x="192" y="0"/>
                  </a:moveTo>
                  <a:lnTo>
                    <a:pt x="192" y="156"/>
                  </a:lnTo>
                  <a:lnTo>
                    <a:pt x="0" y="86"/>
                  </a:lnTo>
                  <a:lnTo>
                    <a:pt x="0" y="1"/>
                  </a:lnTo>
                  <a:lnTo>
                    <a:pt x="192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1" name="Freeform 1133"/>
            <p:cNvSpPr>
              <a:spLocks/>
            </p:cNvSpPr>
            <p:nvPr/>
          </p:nvSpPr>
          <p:spPr bwMode="auto">
            <a:xfrm>
              <a:off x="3759" y="1160"/>
              <a:ext cx="35" cy="41"/>
            </a:xfrm>
            <a:custGeom>
              <a:avLst/>
              <a:gdLst>
                <a:gd name="T0" fmla="*/ 0 w 192"/>
                <a:gd name="T1" fmla="*/ 0 h 225"/>
                <a:gd name="T2" fmla="*/ 0 w 192"/>
                <a:gd name="T3" fmla="*/ 0 h 225"/>
                <a:gd name="T4" fmla="*/ 0 w 192"/>
                <a:gd name="T5" fmla="*/ 0 h 225"/>
                <a:gd name="T6" fmla="*/ 0 w 192"/>
                <a:gd name="T7" fmla="*/ 0 h 2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225">
                  <a:moveTo>
                    <a:pt x="192" y="70"/>
                  </a:moveTo>
                  <a:lnTo>
                    <a:pt x="192" y="225"/>
                  </a:lnTo>
                  <a:lnTo>
                    <a:pt x="0" y="0"/>
                  </a:lnTo>
                  <a:lnTo>
                    <a:pt x="192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2" name="Freeform 1134"/>
            <p:cNvSpPr>
              <a:spLocks/>
            </p:cNvSpPr>
            <p:nvPr/>
          </p:nvSpPr>
          <p:spPr bwMode="auto">
            <a:xfrm>
              <a:off x="3759" y="1160"/>
              <a:ext cx="35" cy="41"/>
            </a:xfrm>
            <a:custGeom>
              <a:avLst/>
              <a:gdLst>
                <a:gd name="T0" fmla="*/ 0 w 192"/>
                <a:gd name="T1" fmla="*/ 0 h 225"/>
                <a:gd name="T2" fmla="*/ 0 w 192"/>
                <a:gd name="T3" fmla="*/ 0 h 225"/>
                <a:gd name="T4" fmla="*/ 0 w 192"/>
                <a:gd name="T5" fmla="*/ 0 h 225"/>
                <a:gd name="T6" fmla="*/ 0 w 192"/>
                <a:gd name="T7" fmla="*/ 0 h 2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225">
                  <a:moveTo>
                    <a:pt x="192" y="225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192" y="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3" name="Freeform 1135"/>
            <p:cNvSpPr>
              <a:spLocks/>
            </p:cNvSpPr>
            <p:nvPr/>
          </p:nvSpPr>
          <p:spPr bwMode="auto">
            <a:xfrm>
              <a:off x="3759" y="1160"/>
              <a:ext cx="35" cy="41"/>
            </a:xfrm>
            <a:custGeom>
              <a:avLst/>
              <a:gdLst>
                <a:gd name="T0" fmla="*/ 0 w 192"/>
                <a:gd name="T1" fmla="*/ 0 h 225"/>
                <a:gd name="T2" fmla="*/ 0 w 192"/>
                <a:gd name="T3" fmla="*/ 0 h 225"/>
                <a:gd name="T4" fmla="*/ 0 w 192"/>
                <a:gd name="T5" fmla="*/ 0 h 225"/>
                <a:gd name="T6" fmla="*/ 0 w 192"/>
                <a:gd name="T7" fmla="*/ 0 h 225"/>
                <a:gd name="T8" fmla="*/ 0 w 192"/>
                <a:gd name="T9" fmla="*/ 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225">
                  <a:moveTo>
                    <a:pt x="192" y="70"/>
                  </a:moveTo>
                  <a:lnTo>
                    <a:pt x="192" y="225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192" y="7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4" name="Freeform 1136"/>
            <p:cNvSpPr>
              <a:spLocks/>
            </p:cNvSpPr>
            <p:nvPr/>
          </p:nvSpPr>
          <p:spPr bwMode="auto">
            <a:xfrm>
              <a:off x="3759" y="1160"/>
              <a:ext cx="35" cy="17"/>
            </a:xfrm>
            <a:custGeom>
              <a:avLst/>
              <a:gdLst>
                <a:gd name="T0" fmla="*/ 0 w 192"/>
                <a:gd name="T1" fmla="*/ 0 h 96"/>
                <a:gd name="T2" fmla="*/ 0 w 192"/>
                <a:gd name="T3" fmla="*/ 0 h 96"/>
                <a:gd name="T4" fmla="*/ 0 w 192"/>
                <a:gd name="T5" fmla="*/ 0 h 96"/>
                <a:gd name="T6" fmla="*/ 0 w 192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96">
                  <a:moveTo>
                    <a:pt x="96" y="96"/>
                  </a:moveTo>
                  <a:lnTo>
                    <a:pt x="192" y="70"/>
                  </a:lnTo>
                  <a:lnTo>
                    <a:pt x="0" y="0"/>
                  </a:lnTo>
                  <a:lnTo>
                    <a:pt x="9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5" name="Freeform 1137"/>
            <p:cNvSpPr>
              <a:spLocks/>
            </p:cNvSpPr>
            <p:nvPr/>
          </p:nvSpPr>
          <p:spPr bwMode="auto">
            <a:xfrm>
              <a:off x="3759" y="1160"/>
              <a:ext cx="35" cy="17"/>
            </a:xfrm>
            <a:custGeom>
              <a:avLst/>
              <a:gdLst>
                <a:gd name="T0" fmla="*/ 0 w 192"/>
                <a:gd name="T1" fmla="*/ 0 h 96"/>
                <a:gd name="T2" fmla="*/ 0 w 192"/>
                <a:gd name="T3" fmla="*/ 0 h 96"/>
                <a:gd name="T4" fmla="*/ 0 w 192"/>
                <a:gd name="T5" fmla="*/ 0 h 96"/>
                <a:gd name="T6" fmla="*/ 0 w 192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96">
                  <a:moveTo>
                    <a:pt x="96" y="96"/>
                  </a:moveTo>
                  <a:lnTo>
                    <a:pt x="192" y="70"/>
                  </a:lnTo>
                  <a:lnTo>
                    <a:pt x="0" y="0"/>
                  </a:lnTo>
                  <a:lnTo>
                    <a:pt x="96" y="9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6" name="Freeform 1138"/>
            <p:cNvSpPr>
              <a:spLocks/>
            </p:cNvSpPr>
            <p:nvPr/>
          </p:nvSpPr>
          <p:spPr bwMode="auto">
            <a:xfrm>
              <a:off x="3759" y="1160"/>
              <a:ext cx="17" cy="22"/>
            </a:xfrm>
            <a:custGeom>
              <a:avLst/>
              <a:gdLst>
                <a:gd name="T0" fmla="*/ 0 w 96"/>
                <a:gd name="T1" fmla="*/ 0 h 122"/>
                <a:gd name="T2" fmla="*/ 0 w 96"/>
                <a:gd name="T3" fmla="*/ 0 h 122"/>
                <a:gd name="T4" fmla="*/ 0 w 96"/>
                <a:gd name="T5" fmla="*/ 0 h 122"/>
                <a:gd name="T6" fmla="*/ 0 w 96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22">
                  <a:moveTo>
                    <a:pt x="96" y="96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9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7" name="Freeform 1139"/>
            <p:cNvSpPr>
              <a:spLocks/>
            </p:cNvSpPr>
            <p:nvPr/>
          </p:nvSpPr>
          <p:spPr bwMode="auto">
            <a:xfrm>
              <a:off x="3759" y="1160"/>
              <a:ext cx="17" cy="22"/>
            </a:xfrm>
            <a:custGeom>
              <a:avLst/>
              <a:gdLst>
                <a:gd name="T0" fmla="*/ 0 w 96"/>
                <a:gd name="T1" fmla="*/ 0 h 122"/>
                <a:gd name="T2" fmla="*/ 0 w 96"/>
                <a:gd name="T3" fmla="*/ 0 h 122"/>
                <a:gd name="T4" fmla="*/ 0 w 96"/>
                <a:gd name="T5" fmla="*/ 0 h 122"/>
                <a:gd name="T6" fmla="*/ 0 w 96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22">
                  <a:moveTo>
                    <a:pt x="96" y="96"/>
                  </a:moveTo>
                  <a:lnTo>
                    <a:pt x="0" y="0"/>
                  </a:lnTo>
                  <a:lnTo>
                    <a:pt x="0" y="122"/>
                  </a:lnTo>
                  <a:lnTo>
                    <a:pt x="96" y="9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8" name="Freeform 1140"/>
            <p:cNvSpPr>
              <a:spLocks/>
            </p:cNvSpPr>
            <p:nvPr/>
          </p:nvSpPr>
          <p:spPr bwMode="auto">
            <a:xfrm>
              <a:off x="3759" y="1177"/>
              <a:ext cx="35" cy="24"/>
            </a:xfrm>
            <a:custGeom>
              <a:avLst/>
              <a:gdLst>
                <a:gd name="T0" fmla="*/ 0 w 192"/>
                <a:gd name="T1" fmla="*/ 0 h 129"/>
                <a:gd name="T2" fmla="*/ 0 w 192"/>
                <a:gd name="T3" fmla="*/ 0 h 129"/>
                <a:gd name="T4" fmla="*/ 0 w 192"/>
                <a:gd name="T5" fmla="*/ 0 h 129"/>
                <a:gd name="T6" fmla="*/ 0 w 192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129">
                  <a:moveTo>
                    <a:pt x="96" y="0"/>
                  </a:moveTo>
                  <a:lnTo>
                    <a:pt x="0" y="26"/>
                  </a:lnTo>
                  <a:lnTo>
                    <a:pt x="192" y="1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59" name="Freeform 1141"/>
            <p:cNvSpPr>
              <a:spLocks/>
            </p:cNvSpPr>
            <p:nvPr/>
          </p:nvSpPr>
          <p:spPr bwMode="auto">
            <a:xfrm>
              <a:off x="3759" y="1177"/>
              <a:ext cx="35" cy="24"/>
            </a:xfrm>
            <a:custGeom>
              <a:avLst/>
              <a:gdLst>
                <a:gd name="T0" fmla="*/ 0 w 192"/>
                <a:gd name="T1" fmla="*/ 0 h 129"/>
                <a:gd name="T2" fmla="*/ 0 w 192"/>
                <a:gd name="T3" fmla="*/ 0 h 129"/>
                <a:gd name="T4" fmla="*/ 0 w 192"/>
                <a:gd name="T5" fmla="*/ 0 h 129"/>
                <a:gd name="T6" fmla="*/ 0 w 192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129">
                  <a:moveTo>
                    <a:pt x="96" y="0"/>
                  </a:moveTo>
                  <a:lnTo>
                    <a:pt x="0" y="26"/>
                  </a:lnTo>
                  <a:lnTo>
                    <a:pt x="192" y="129"/>
                  </a:lnTo>
                  <a:lnTo>
                    <a:pt x="96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0" name="Freeform 1142"/>
            <p:cNvSpPr>
              <a:spLocks/>
            </p:cNvSpPr>
            <p:nvPr/>
          </p:nvSpPr>
          <p:spPr bwMode="auto">
            <a:xfrm>
              <a:off x="3776" y="1173"/>
              <a:ext cx="18" cy="28"/>
            </a:xfrm>
            <a:custGeom>
              <a:avLst/>
              <a:gdLst>
                <a:gd name="T0" fmla="*/ 0 w 96"/>
                <a:gd name="T1" fmla="*/ 0 h 155"/>
                <a:gd name="T2" fmla="*/ 0 w 96"/>
                <a:gd name="T3" fmla="*/ 0 h 155"/>
                <a:gd name="T4" fmla="*/ 0 w 96"/>
                <a:gd name="T5" fmla="*/ 0 h 155"/>
                <a:gd name="T6" fmla="*/ 0 w 96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55">
                  <a:moveTo>
                    <a:pt x="0" y="26"/>
                  </a:moveTo>
                  <a:lnTo>
                    <a:pt x="96" y="155"/>
                  </a:lnTo>
                  <a:lnTo>
                    <a:pt x="96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1" name="Freeform 1143"/>
            <p:cNvSpPr>
              <a:spLocks/>
            </p:cNvSpPr>
            <p:nvPr/>
          </p:nvSpPr>
          <p:spPr bwMode="auto">
            <a:xfrm>
              <a:off x="3776" y="1173"/>
              <a:ext cx="18" cy="28"/>
            </a:xfrm>
            <a:custGeom>
              <a:avLst/>
              <a:gdLst>
                <a:gd name="T0" fmla="*/ 0 w 96"/>
                <a:gd name="T1" fmla="*/ 0 h 155"/>
                <a:gd name="T2" fmla="*/ 0 w 96"/>
                <a:gd name="T3" fmla="*/ 0 h 155"/>
                <a:gd name="T4" fmla="*/ 0 w 96"/>
                <a:gd name="T5" fmla="*/ 0 h 155"/>
                <a:gd name="T6" fmla="*/ 0 w 96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155">
                  <a:moveTo>
                    <a:pt x="0" y="26"/>
                  </a:moveTo>
                  <a:lnTo>
                    <a:pt x="96" y="155"/>
                  </a:lnTo>
                  <a:lnTo>
                    <a:pt x="96" y="0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2" name="Freeform 1144"/>
            <p:cNvSpPr>
              <a:spLocks/>
            </p:cNvSpPr>
            <p:nvPr/>
          </p:nvSpPr>
          <p:spPr bwMode="auto">
            <a:xfrm>
              <a:off x="3651" y="1113"/>
              <a:ext cx="21" cy="21"/>
            </a:xfrm>
            <a:custGeom>
              <a:avLst/>
              <a:gdLst>
                <a:gd name="T0" fmla="*/ 0 w 114"/>
                <a:gd name="T1" fmla="*/ 0 h 114"/>
                <a:gd name="T2" fmla="*/ 0 w 114"/>
                <a:gd name="T3" fmla="*/ 0 h 114"/>
                <a:gd name="T4" fmla="*/ 0 w 114"/>
                <a:gd name="T5" fmla="*/ 0 h 114"/>
                <a:gd name="T6" fmla="*/ 0 w 114"/>
                <a:gd name="T7" fmla="*/ 0 h 114"/>
                <a:gd name="T8" fmla="*/ 0 w 114"/>
                <a:gd name="T9" fmla="*/ 0 h 114"/>
                <a:gd name="T10" fmla="*/ 0 w 114"/>
                <a:gd name="T11" fmla="*/ 0 h 114"/>
                <a:gd name="T12" fmla="*/ 0 w 114"/>
                <a:gd name="T13" fmla="*/ 0 h 114"/>
                <a:gd name="T14" fmla="*/ 0 w 114"/>
                <a:gd name="T15" fmla="*/ 0 h 114"/>
                <a:gd name="T16" fmla="*/ 0 w 114"/>
                <a:gd name="T17" fmla="*/ 0 h 114"/>
                <a:gd name="T18" fmla="*/ 0 w 114"/>
                <a:gd name="T19" fmla="*/ 0 h 114"/>
                <a:gd name="T20" fmla="*/ 0 w 114"/>
                <a:gd name="T21" fmla="*/ 0 h 114"/>
                <a:gd name="T22" fmla="*/ 0 w 114"/>
                <a:gd name="T23" fmla="*/ 0 h 114"/>
                <a:gd name="T24" fmla="*/ 0 w 114"/>
                <a:gd name="T25" fmla="*/ 0 h 114"/>
                <a:gd name="T26" fmla="*/ 0 w 114"/>
                <a:gd name="T27" fmla="*/ 0 h 114"/>
                <a:gd name="T28" fmla="*/ 0 w 114"/>
                <a:gd name="T29" fmla="*/ 0 h 114"/>
                <a:gd name="T30" fmla="*/ 0 w 114"/>
                <a:gd name="T31" fmla="*/ 0 h 114"/>
                <a:gd name="T32" fmla="*/ 0 w 114"/>
                <a:gd name="T33" fmla="*/ 0 h 114"/>
                <a:gd name="T34" fmla="*/ 0 w 114"/>
                <a:gd name="T35" fmla="*/ 0 h 114"/>
                <a:gd name="T36" fmla="*/ 0 w 114"/>
                <a:gd name="T37" fmla="*/ 0 h 114"/>
                <a:gd name="T38" fmla="*/ 0 w 114"/>
                <a:gd name="T39" fmla="*/ 0 h 114"/>
                <a:gd name="T40" fmla="*/ 0 w 114"/>
                <a:gd name="T41" fmla="*/ 0 h 114"/>
                <a:gd name="T42" fmla="*/ 0 w 114"/>
                <a:gd name="T43" fmla="*/ 0 h 114"/>
                <a:gd name="T44" fmla="*/ 0 w 114"/>
                <a:gd name="T45" fmla="*/ 0 h 114"/>
                <a:gd name="T46" fmla="*/ 0 w 114"/>
                <a:gd name="T47" fmla="*/ 0 h 114"/>
                <a:gd name="T48" fmla="*/ 0 w 114"/>
                <a:gd name="T49" fmla="*/ 0 h 114"/>
                <a:gd name="T50" fmla="*/ 0 w 114"/>
                <a:gd name="T51" fmla="*/ 0 h 114"/>
                <a:gd name="T52" fmla="*/ 0 w 114"/>
                <a:gd name="T53" fmla="*/ 0 h 114"/>
                <a:gd name="T54" fmla="*/ 0 w 114"/>
                <a:gd name="T55" fmla="*/ 0 h 114"/>
                <a:gd name="T56" fmla="*/ 0 w 114"/>
                <a:gd name="T57" fmla="*/ 0 h 114"/>
                <a:gd name="T58" fmla="*/ 0 w 114"/>
                <a:gd name="T59" fmla="*/ 0 h 114"/>
                <a:gd name="T60" fmla="*/ 0 w 114"/>
                <a:gd name="T61" fmla="*/ 0 h 114"/>
                <a:gd name="T62" fmla="*/ 0 w 114"/>
                <a:gd name="T63" fmla="*/ 0 h 114"/>
                <a:gd name="T64" fmla="*/ 0 w 114"/>
                <a:gd name="T65" fmla="*/ 0 h 114"/>
                <a:gd name="T66" fmla="*/ 0 w 114"/>
                <a:gd name="T67" fmla="*/ 0 h 114"/>
                <a:gd name="T68" fmla="*/ 0 w 114"/>
                <a:gd name="T69" fmla="*/ 0 h 114"/>
                <a:gd name="T70" fmla="*/ 0 w 114"/>
                <a:gd name="T71" fmla="*/ 0 h 114"/>
                <a:gd name="T72" fmla="*/ 0 w 114"/>
                <a:gd name="T73" fmla="*/ 0 h 114"/>
                <a:gd name="T74" fmla="*/ 0 w 114"/>
                <a:gd name="T75" fmla="*/ 0 h 114"/>
                <a:gd name="T76" fmla="*/ 0 w 114"/>
                <a:gd name="T77" fmla="*/ 0 h 114"/>
                <a:gd name="T78" fmla="*/ 0 w 114"/>
                <a:gd name="T79" fmla="*/ 0 h 114"/>
                <a:gd name="T80" fmla="*/ 0 w 114"/>
                <a:gd name="T81" fmla="*/ 0 h 114"/>
                <a:gd name="T82" fmla="*/ 0 w 114"/>
                <a:gd name="T83" fmla="*/ 0 h 114"/>
                <a:gd name="T84" fmla="*/ 0 w 114"/>
                <a:gd name="T85" fmla="*/ 0 h 114"/>
                <a:gd name="T86" fmla="*/ 0 w 114"/>
                <a:gd name="T87" fmla="*/ 0 h 114"/>
                <a:gd name="T88" fmla="*/ 0 w 114"/>
                <a:gd name="T89" fmla="*/ 0 h 114"/>
                <a:gd name="T90" fmla="*/ 0 w 114"/>
                <a:gd name="T91" fmla="*/ 0 h 114"/>
                <a:gd name="T92" fmla="*/ 0 w 114"/>
                <a:gd name="T93" fmla="*/ 0 h 114"/>
                <a:gd name="T94" fmla="*/ 0 w 114"/>
                <a:gd name="T95" fmla="*/ 0 h 114"/>
                <a:gd name="T96" fmla="*/ 0 w 114"/>
                <a:gd name="T97" fmla="*/ 0 h 114"/>
                <a:gd name="T98" fmla="*/ 0 w 114"/>
                <a:gd name="T99" fmla="*/ 0 h 114"/>
                <a:gd name="T100" fmla="*/ 0 w 114"/>
                <a:gd name="T101" fmla="*/ 0 h 114"/>
                <a:gd name="T102" fmla="*/ 0 w 114"/>
                <a:gd name="T103" fmla="*/ 0 h 114"/>
                <a:gd name="T104" fmla="*/ 0 w 114"/>
                <a:gd name="T105" fmla="*/ 0 h 114"/>
                <a:gd name="T106" fmla="*/ 0 w 114"/>
                <a:gd name="T107" fmla="*/ 0 h 114"/>
                <a:gd name="T108" fmla="*/ 0 w 114"/>
                <a:gd name="T109" fmla="*/ 0 h 114"/>
                <a:gd name="T110" fmla="*/ 0 w 114"/>
                <a:gd name="T111" fmla="*/ 0 h 114"/>
                <a:gd name="T112" fmla="*/ 0 w 114"/>
                <a:gd name="T113" fmla="*/ 0 h 114"/>
                <a:gd name="T114" fmla="*/ 0 w 114"/>
                <a:gd name="T115" fmla="*/ 0 h 114"/>
                <a:gd name="T116" fmla="*/ 0 w 114"/>
                <a:gd name="T117" fmla="*/ 0 h 114"/>
                <a:gd name="T118" fmla="*/ 0 w 114"/>
                <a:gd name="T119" fmla="*/ 0 h 114"/>
                <a:gd name="T120" fmla="*/ 0 w 114"/>
                <a:gd name="T121" fmla="*/ 0 h 1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4" h="114">
                  <a:moveTo>
                    <a:pt x="114" y="57"/>
                  </a:moveTo>
                  <a:lnTo>
                    <a:pt x="113" y="52"/>
                  </a:lnTo>
                  <a:lnTo>
                    <a:pt x="113" y="45"/>
                  </a:lnTo>
                  <a:lnTo>
                    <a:pt x="110" y="40"/>
                  </a:lnTo>
                  <a:lnTo>
                    <a:pt x="108" y="34"/>
                  </a:lnTo>
                  <a:lnTo>
                    <a:pt x="106" y="29"/>
                  </a:lnTo>
                  <a:lnTo>
                    <a:pt x="103" y="24"/>
                  </a:lnTo>
                  <a:lnTo>
                    <a:pt x="99" y="19"/>
                  </a:lnTo>
                  <a:lnTo>
                    <a:pt x="94" y="15"/>
                  </a:lnTo>
                  <a:lnTo>
                    <a:pt x="90" y="11"/>
                  </a:lnTo>
                  <a:lnTo>
                    <a:pt x="85" y="8"/>
                  </a:lnTo>
                  <a:lnTo>
                    <a:pt x="79" y="6"/>
                  </a:lnTo>
                  <a:lnTo>
                    <a:pt x="74" y="3"/>
                  </a:lnTo>
                  <a:lnTo>
                    <a:pt x="69" y="1"/>
                  </a:lnTo>
                  <a:lnTo>
                    <a:pt x="62" y="1"/>
                  </a:lnTo>
                  <a:lnTo>
                    <a:pt x="57" y="0"/>
                  </a:lnTo>
                  <a:lnTo>
                    <a:pt x="50" y="1"/>
                  </a:lnTo>
                  <a:lnTo>
                    <a:pt x="45" y="1"/>
                  </a:lnTo>
                  <a:lnTo>
                    <a:pt x="39" y="3"/>
                  </a:lnTo>
                  <a:lnTo>
                    <a:pt x="33" y="6"/>
                  </a:lnTo>
                  <a:lnTo>
                    <a:pt x="28" y="8"/>
                  </a:lnTo>
                  <a:lnTo>
                    <a:pt x="24" y="11"/>
                  </a:lnTo>
                  <a:lnTo>
                    <a:pt x="18" y="15"/>
                  </a:lnTo>
                  <a:lnTo>
                    <a:pt x="15" y="19"/>
                  </a:lnTo>
                  <a:lnTo>
                    <a:pt x="11" y="24"/>
                  </a:lnTo>
                  <a:lnTo>
                    <a:pt x="8" y="29"/>
                  </a:lnTo>
                  <a:lnTo>
                    <a:pt x="4" y="34"/>
                  </a:lnTo>
                  <a:lnTo>
                    <a:pt x="3" y="40"/>
                  </a:lnTo>
                  <a:lnTo>
                    <a:pt x="1" y="45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69"/>
                  </a:lnTo>
                  <a:lnTo>
                    <a:pt x="3" y="75"/>
                  </a:lnTo>
                  <a:lnTo>
                    <a:pt x="4" y="81"/>
                  </a:lnTo>
                  <a:lnTo>
                    <a:pt x="8" y="86"/>
                  </a:lnTo>
                  <a:lnTo>
                    <a:pt x="11" y="90"/>
                  </a:lnTo>
                  <a:lnTo>
                    <a:pt x="15" y="96"/>
                  </a:lnTo>
                  <a:lnTo>
                    <a:pt x="18" y="100"/>
                  </a:lnTo>
                  <a:lnTo>
                    <a:pt x="24" y="103"/>
                  </a:lnTo>
                  <a:lnTo>
                    <a:pt x="28" y="106"/>
                  </a:lnTo>
                  <a:lnTo>
                    <a:pt x="33" y="109"/>
                  </a:lnTo>
                  <a:lnTo>
                    <a:pt x="39" y="112"/>
                  </a:lnTo>
                  <a:lnTo>
                    <a:pt x="45" y="113"/>
                  </a:lnTo>
                  <a:lnTo>
                    <a:pt x="50" y="114"/>
                  </a:lnTo>
                  <a:lnTo>
                    <a:pt x="57" y="114"/>
                  </a:lnTo>
                  <a:lnTo>
                    <a:pt x="62" y="114"/>
                  </a:lnTo>
                  <a:lnTo>
                    <a:pt x="69" y="113"/>
                  </a:lnTo>
                  <a:lnTo>
                    <a:pt x="74" y="112"/>
                  </a:lnTo>
                  <a:lnTo>
                    <a:pt x="79" y="109"/>
                  </a:lnTo>
                  <a:lnTo>
                    <a:pt x="85" y="106"/>
                  </a:lnTo>
                  <a:lnTo>
                    <a:pt x="90" y="103"/>
                  </a:lnTo>
                  <a:lnTo>
                    <a:pt x="94" y="100"/>
                  </a:lnTo>
                  <a:lnTo>
                    <a:pt x="99" y="96"/>
                  </a:lnTo>
                  <a:lnTo>
                    <a:pt x="103" y="90"/>
                  </a:lnTo>
                  <a:lnTo>
                    <a:pt x="106" y="86"/>
                  </a:lnTo>
                  <a:lnTo>
                    <a:pt x="108" y="81"/>
                  </a:lnTo>
                  <a:lnTo>
                    <a:pt x="110" y="75"/>
                  </a:lnTo>
                  <a:lnTo>
                    <a:pt x="113" y="69"/>
                  </a:lnTo>
                  <a:lnTo>
                    <a:pt x="113" y="63"/>
                  </a:lnTo>
                  <a:lnTo>
                    <a:pt x="114" y="5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3" name="Line 1145"/>
            <p:cNvSpPr>
              <a:spLocks noChangeShapeType="1"/>
            </p:cNvSpPr>
            <p:nvPr/>
          </p:nvSpPr>
          <p:spPr bwMode="auto">
            <a:xfrm>
              <a:off x="3451" y="1123"/>
              <a:ext cx="20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4" name="Freeform 1146"/>
            <p:cNvSpPr>
              <a:spLocks/>
            </p:cNvSpPr>
            <p:nvPr/>
          </p:nvSpPr>
          <p:spPr bwMode="auto">
            <a:xfrm>
              <a:off x="1878" y="1376"/>
              <a:ext cx="14" cy="13"/>
            </a:xfrm>
            <a:custGeom>
              <a:avLst/>
              <a:gdLst>
                <a:gd name="T0" fmla="*/ 0 w 75"/>
                <a:gd name="T1" fmla="*/ 0 h 70"/>
                <a:gd name="T2" fmla="*/ 0 w 75"/>
                <a:gd name="T3" fmla="*/ 0 h 70"/>
                <a:gd name="T4" fmla="*/ 0 w 75"/>
                <a:gd name="T5" fmla="*/ 0 h 70"/>
                <a:gd name="T6" fmla="*/ 0 w 75"/>
                <a:gd name="T7" fmla="*/ 0 h 70"/>
                <a:gd name="T8" fmla="*/ 0 w 7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0">
                  <a:moveTo>
                    <a:pt x="73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5" name="Line 1147"/>
            <p:cNvSpPr>
              <a:spLocks noChangeShapeType="1"/>
            </p:cNvSpPr>
            <p:nvPr/>
          </p:nvSpPr>
          <p:spPr bwMode="auto">
            <a:xfrm flipH="1">
              <a:off x="1531" y="1383"/>
              <a:ext cx="16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6" name="Freeform 1148"/>
            <p:cNvSpPr>
              <a:spLocks/>
            </p:cNvSpPr>
            <p:nvPr/>
          </p:nvSpPr>
          <p:spPr bwMode="auto">
            <a:xfrm>
              <a:off x="2206" y="1376"/>
              <a:ext cx="14" cy="13"/>
            </a:xfrm>
            <a:custGeom>
              <a:avLst/>
              <a:gdLst>
                <a:gd name="T0" fmla="*/ 0 w 76"/>
                <a:gd name="T1" fmla="*/ 0 h 70"/>
                <a:gd name="T2" fmla="*/ 0 w 76"/>
                <a:gd name="T3" fmla="*/ 0 h 70"/>
                <a:gd name="T4" fmla="*/ 0 w 76"/>
                <a:gd name="T5" fmla="*/ 0 h 70"/>
                <a:gd name="T6" fmla="*/ 0 w 76"/>
                <a:gd name="T7" fmla="*/ 0 h 70"/>
                <a:gd name="T8" fmla="*/ 0 w 76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70">
                  <a:moveTo>
                    <a:pt x="74" y="68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7" name="Line 1149"/>
            <p:cNvSpPr>
              <a:spLocks noChangeShapeType="1"/>
            </p:cNvSpPr>
            <p:nvPr/>
          </p:nvSpPr>
          <p:spPr bwMode="auto">
            <a:xfrm flipH="1" flipV="1">
              <a:off x="917" y="1146"/>
              <a:ext cx="1" cy="1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8" name="Line 1150"/>
            <p:cNvSpPr>
              <a:spLocks noChangeShapeType="1"/>
            </p:cNvSpPr>
            <p:nvPr/>
          </p:nvSpPr>
          <p:spPr bwMode="auto">
            <a:xfrm flipH="1" flipV="1">
              <a:off x="917" y="1111"/>
              <a:ext cx="35" cy="36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69" name="Line 1151"/>
            <p:cNvSpPr>
              <a:spLocks noChangeShapeType="1"/>
            </p:cNvSpPr>
            <p:nvPr/>
          </p:nvSpPr>
          <p:spPr bwMode="auto">
            <a:xfrm flipH="1" flipV="1">
              <a:off x="967" y="1127"/>
              <a:ext cx="19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0" name="Line 1152"/>
            <p:cNvSpPr>
              <a:spLocks noChangeShapeType="1"/>
            </p:cNvSpPr>
            <p:nvPr/>
          </p:nvSpPr>
          <p:spPr bwMode="auto">
            <a:xfrm flipH="1" flipV="1">
              <a:off x="917" y="1077"/>
              <a:ext cx="19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1" name="Line 1153"/>
            <p:cNvSpPr>
              <a:spLocks noChangeShapeType="1"/>
            </p:cNvSpPr>
            <p:nvPr/>
          </p:nvSpPr>
          <p:spPr bwMode="auto">
            <a:xfrm flipH="1" flipV="1">
              <a:off x="989" y="1115"/>
              <a:ext cx="14" cy="14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2" name="Line 1154"/>
            <p:cNvSpPr>
              <a:spLocks noChangeShapeType="1"/>
            </p:cNvSpPr>
            <p:nvPr/>
          </p:nvSpPr>
          <p:spPr bwMode="auto">
            <a:xfrm flipH="1" flipV="1">
              <a:off x="917" y="1042"/>
              <a:ext cx="19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3" name="Line 1155"/>
            <p:cNvSpPr>
              <a:spLocks noChangeShapeType="1"/>
            </p:cNvSpPr>
            <p:nvPr/>
          </p:nvSpPr>
          <p:spPr bwMode="auto">
            <a:xfrm flipH="1" flipV="1">
              <a:off x="1007" y="1097"/>
              <a:ext cx="13" cy="14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4" name="Line 1156"/>
            <p:cNvSpPr>
              <a:spLocks noChangeShapeType="1"/>
            </p:cNvSpPr>
            <p:nvPr/>
          </p:nvSpPr>
          <p:spPr bwMode="auto">
            <a:xfrm flipH="1" flipV="1">
              <a:off x="926" y="1016"/>
              <a:ext cx="20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5" name="Line 1157"/>
            <p:cNvSpPr>
              <a:spLocks noChangeShapeType="1"/>
            </p:cNvSpPr>
            <p:nvPr/>
          </p:nvSpPr>
          <p:spPr bwMode="auto">
            <a:xfrm flipH="1" flipV="1">
              <a:off x="1020" y="1077"/>
              <a:ext cx="17" cy="16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6" name="Line 1158"/>
            <p:cNvSpPr>
              <a:spLocks noChangeShapeType="1"/>
            </p:cNvSpPr>
            <p:nvPr/>
          </p:nvSpPr>
          <p:spPr bwMode="auto">
            <a:xfrm flipH="1" flipV="1">
              <a:off x="961" y="1016"/>
              <a:ext cx="19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7" name="Line 1159"/>
            <p:cNvSpPr>
              <a:spLocks noChangeShapeType="1"/>
            </p:cNvSpPr>
            <p:nvPr/>
          </p:nvSpPr>
          <p:spPr bwMode="auto">
            <a:xfrm flipH="1" flipV="1">
              <a:off x="1023" y="1044"/>
              <a:ext cx="17" cy="17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8" name="Line 1160"/>
            <p:cNvSpPr>
              <a:spLocks noChangeShapeType="1"/>
            </p:cNvSpPr>
            <p:nvPr/>
          </p:nvSpPr>
          <p:spPr bwMode="auto">
            <a:xfrm flipH="1" flipV="1">
              <a:off x="995" y="1016"/>
              <a:ext cx="19" cy="19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79" name="Line 1161"/>
            <p:cNvSpPr>
              <a:spLocks noChangeShapeType="1"/>
            </p:cNvSpPr>
            <p:nvPr/>
          </p:nvSpPr>
          <p:spPr bwMode="auto">
            <a:xfrm flipH="1" flipV="1">
              <a:off x="1020" y="1042"/>
              <a:ext cx="3" cy="2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0" name="Line 1162"/>
            <p:cNvSpPr>
              <a:spLocks noChangeShapeType="1"/>
            </p:cNvSpPr>
            <p:nvPr/>
          </p:nvSpPr>
          <p:spPr bwMode="auto">
            <a:xfrm flipH="1" flipV="1">
              <a:off x="1029" y="1016"/>
              <a:ext cx="11" cy="10"/>
            </a:xfrm>
            <a:prstGeom prst="line">
              <a:avLst/>
            </a:prstGeom>
            <a:noFill/>
            <a:ln w="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1" name="Line 1163"/>
            <p:cNvSpPr>
              <a:spLocks noChangeShapeType="1"/>
            </p:cNvSpPr>
            <p:nvPr/>
          </p:nvSpPr>
          <p:spPr bwMode="auto">
            <a:xfrm>
              <a:off x="2413" y="1250"/>
              <a:ext cx="47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69282" name="Group 1310"/>
            <p:cNvGrpSpPr>
              <a:grpSpLocks/>
            </p:cNvGrpSpPr>
            <p:nvPr/>
          </p:nvGrpSpPr>
          <p:grpSpPr bwMode="auto">
            <a:xfrm>
              <a:off x="2190" y="1440"/>
              <a:ext cx="2752" cy="1258"/>
              <a:chOff x="2190" y="1440"/>
              <a:chExt cx="2752" cy="1258"/>
            </a:xfrm>
          </p:grpSpPr>
          <p:sp>
            <p:nvSpPr>
              <p:cNvPr id="69410" name="Line 134"/>
              <p:cNvSpPr>
                <a:spLocks noChangeShapeType="1"/>
              </p:cNvSpPr>
              <p:nvPr/>
            </p:nvSpPr>
            <p:spPr bwMode="auto">
              <a:xfrm>
                <a:off x="3711" y="1456"/>
                <a:ext cx="2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1" name="Freeform 139"/>
              <p:cNvSpPr>
                <a:spLocks/>
              </p:cNvSpPr>
              <p:nvPr/>
            </p:nvSpPr>
            <p:spPr bwMode="auto">
              <a:xfrm>
                <a:off x="3501" y="1818"/>
                <a:ext cx="80" cy="46"/>
              </a:xfrm>
              <a:custGeom>
                <a:avLst/>
                <a:gdLst>
                  <a:gd name="T0" fmla="*/ 0 w 439"/>
                  <a:gd name="T1" fmla="*/ 0 h 252"/>
                  <a:gd name="T2" fmla="*/ 0 w 439"/>
                  <a:gd name="T3" fmla="*/ 0 h 252"/>
                  <a:gd name="T4" fmla="*/ 0 w 439"/>
                  <a:gd name="T5" fmla="*/ 0 h 252"/>
                  <a:gd name="T6" fmla="*/ 0 w 439"/>
                  <a:gd name="T7" fmla="*/ 0 h 252"/>
                  <a:gd name="T8" fmla="*/ 0 w 439"/>
                  <a:gd name="T9" fmla="*/ 0 h 252"/>
                  <a:gd name="T10" fmla="*/ 0 w 439"/>
                  <a:gd name="T11" fmla="*/ 0 h 252"/>
                  <a:gd name="T12" fmla="*/ 0 w 439"/>
                  <a:gd name="T13" fmla="*/ 0 h 252"/>
                  <a:gd name="T14" fmla="*/ 0 w 439"/>
                  <a:gd name="T15" fmla="*/ 0 h 252"/>
                  <a:gd name="T16" fmla="*/ 0 w 439"/>
                  <a:gd name="T17" fmla="*/ 0 h 252"/>
                  <a:gd name="T18" fmla="*/ 0 w 439"/>
                  <a:gd name="T19" fmla="*/ 0 h 252"/>
                  <a:gd name="T20" fmla="*/ 0 w 439"/>
                  <a:gd name="T21" fmla="*/ 0 h 252"/>
                  <a:gd name="T22" fmla="*/ 0 w 439"/>
                  <a:gd name="T23" fmla="*/ 0 h 252"/>
                  <a:gd name="T24" fmla="*/ 0 w 439"/>
                  <a:gd name="T25" fmla="*/ 0 h 252"/>
                  <a:gd name="T26" fmla="*/ 0 w 439"/>
                  <a:gd name="T27" fmla="*/ 0 h 252"/>
                  <a:gd name="T28" fmla="*/ 0 w 439"/>
                  <a:gd name="T29" fmla="*/ 0 h 252"/>
                  <a:gd name="T30" fmla="*/ 0 w 439"/>
                  <a:gd name="T31" fmla="*/ 0 h 252"/>
                  <a:gd name="T32" fmla="*/ 0 w 439"/>
                  <a:gd name="T33" fmla="*/ 0 h 252"/>
                  <a:gd name="T34" fmla="*/ 0 w 439"/>
                  <a:gd name="T35" fmla="*/ 0 h 252"/>
                  <a:gd name="T36" fmla="*/ 0 w 439"/>
                  <a:gd name="T37" fmla="*/ 0 h 252"/>
                  <a:gd name="T38" fmla="*/ 0 w 439"/>
                  <a:gd name="T39" fmla="*/ 0 h 252"/>
                  <a:gd name="T40" fmla="*/ 0 w 439"/>
                  <a:gd name="T41" fmla="*/ 0 h 252"/>
                  <a:gd name="T42" fmla="*/ 0 w 439"/>
                  <a:gd name="T43" fmla="*/ 0 h 252"/>
                  <a:gd name="T44" fmla="*/ 0 w 439"/>
                  <a:gd name="T45" fmla="*/ 0 h 252"/>
                  <a:gd name="T46" fmla="*/ 0 w 439"/>
                  <a:gd name="T47" fmla="*/ 0 h 252"/>
                  <a:gd name="T48" fmla="*/ 0 w 439"/>
                  <a:gd name="T49" fmla="*/ 0 h 252"/>
                  <a:gd name="T50" fmla="*/ 0 w 439"/>
                  <a:gd name="T51" fmla="*/ 0 h 252"/>
                  <a:gd name="T52" fmla="*/ 0 w 439"/>
                  <a:gd name="T53" fmla="*/ 0 h 252"/>
                  <a:gd name="T54" fmla="*/ 0 w 439"/>
                  <a:gd name="T55" fmla="*/ 0 h 252"/>
                  <a:gd name="T56" fmla="*/ 0 w 439"/>
                  <a:gd name="T57" fmla="*/ 0 h 2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" h="252">
                    <a:moveTo>
                      <a:pt x="0" y="252"/>
                    </a:moveTo>
                    <a:lnTo>
                      <a:pt x="19" y="251"/>
                    </a:lnTo>
                    <a:lnTo>
                      <a:pt x="38" y="250"/>
                    </a:lnTo>
                    <a:lnTo>
                      <a:pt x="57" y="247"/>
                    </a:lnTo>
                    <a:lnTo>
                      <a:pt x="76" y="245"/>
                    </a:lnTo>
                    <a:lnTo>
                      <a:pt x="94" y="242"/>
                    </a:lnTo>
                    <a:lnTo>
                      <a:pt x="113" y="239"/>
                    </a:lnTo>
                    <a:lnTo>
                      <a:pt x="131" y="233"/>
                    </a:lnTo>
                    <a:lnTo>
                      <a:pt x="149" y="228"/>
                    </a:lnTo>
                    <a:lnTo>
                      <a:pt x="167" y="223"/>
                    </a:lnTo>
                    <a:lnTo>
                      <a:pt x="186" y="216"/>
                    </a:lnTo>
                    <a:lnTo>
                      <a:pt x="203" y="209"/>
                    </a:lnTo>
                    <a:lnTo>
                      <a:pt x="220" y="201"/>
                    </a:lnTo>
                    <a:lnTo>
                      <a:pt x="237" y="193"/>
                    </a:lnTo>
                    <a:lnTo>
                      <a:pt x="253" y="183"/>
                    </a:lnTo>
                    <a:lnTo>
                      <a:pt x="269" y="173"/>
                    </a:lnTo>
                    <a:lnTo>
                      <a:pt x="285" y="164"/>
                    </a:lnTo>
                    <a:lnTo>
                      <a:pt x="301" y="153"/>
                    </a:lnTo>
                    <a:lnTo>
                      <a:pt x="316" y="141"/>
                    </a:lnTo>
                    <a:lnTo>
                      <a:pt x="330" y="130"/>
                    </a:lnTo>
                    <a:lnTo>
                      <a:pt x="345" y="117"/>
                    </a:lnTo>
                    <a:lnTo>
                      <a:pt x="358" y="104"/>
                    </a:lnTo>
                    <a:lnTo>
                      <a:pt x="372" y="91"/>
                    </a:lnTo>
                    <a:lnTo>
                      <a:pt x="385" y="76"/>
                    </a:lnTo>
                    <a:lnTo>
                      <a:pt x="397" y="62"/>
                    </a:lnTo>
                    <a:lnTo>
                      <a:pt x="408" y="47"/>
                    </a:lnTo>
                    <a:lnTo>
                      <a:pt x="419" y="32"/>
                    </a:lnTo>
                    <a:lnTo>
                      <a:pt x="430" y="16"/>
                    </a:lnTo>
                    <a:lnTo>
                      <a:pt x="4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2" name="Freeform 140"/>
              <p:cNvSpPr>
                <a:spLocks/>
              </p:cNvSpPr>
              <p:nvPr/>
            </p:nvSpPr>
            <p:spPr bwMode="auto">
              <a:xfrm>
                <a:off x="3509" y="1828"/>
                <a:ext cx="96" cy="61"/>
              </a:xfrm>
              <a:custGeom>
                <a:avLst/>
                <a:gdLst>
                  <a:gd name="T0" fmla="*/ 0 w 525"/>
                  <a:gd name="T1" fmla="*/ 0 h 327"/>
                  <a:gd name="T2" fmla="*/ 0 w 525"/>
                  <a:gd name="T3" fmla="*/ 0 h 327"/>
                  <a:gd name="T4" fmla="*/ 0 w 525"/>
                  <a:gd name="T5" fmla="*/ 0 h 327"/>
                  <a:gd name="T6" fmla="*/ 0 w 525"/>
                  <a:gd name="T7" fmla="*/ 0 h 327"/>
                  <a:gd name="T8" fmla="*/ 0 w 525"/>
                  <a:gd name="T9" fmla="*/ 0 h 327"/>
                  <a:gd name="T10" fmla="*/ 0 w 525"/>
                  <a:gd name="T11" fmla="*/ 0 h 327"/>
                  <a:gd name="T12" fmla="*/ 0 w 525"/>
                  <a:gd name="T13" fmla="*/ 0 h 327"/>
                  <a:gd name="T14" fmla="*/ 0 w 525"/>
                  <a:gd name="T15" fmla="*/ 0 h 327"/>
                  <a:gd name="T16" fmla="*/ 0 w 525"/>
                  <a:gd name="T17" fmla="*/ 0 h 327"/>
                  <a:gd name="T18" fmla="*/ 0 w 525"/>
                  <a:gd name="T19" fmla="*/ 0 h 327"/>
                  <a:gd name="T20" fmla="*/ 0 w 525"/>
                  <a:gd name="T21" fmla="*/ 0 h 327"/>
                  <a:gd name="T22" fmla="*/ 0 w 525"/>
                  <a:gd name="T23" fmla="*/ 0 h 327"/>
                  <a:gd name="T24" fmla="*/ 0 w 525"/>
                  <a:gd name="T25" fmla="*/ 0 h 327"/>
                  <a:gd name="T26" fmla="*/ 0 w 525"/>
                  <a:gd name="T27" fmla="*/ 0 h 327"/>
                  <a:gd name="T28" fmla="*/ 0 w 525"/>
                  <a:gd name="T29" fmla="*/ 0 h 327"/>
                  <a:gd name="T30" fmla="*/ 0 w 525"/>
                  <a:gd name="T31" fmla="*/ 0 h 327"/>
                  <a:gd name="T32" fmla="*/ 0 w 525"/>
                  <a:gd name="T33" fmla="*/ 0 h 327"/>
                  <a:gd name="T34" fmla="*/ 0 w 525"/>
                  <a:gd name="T35" fmla="*/ 0 h 327"/>
                  <a:gd name="T36" fmla="*/ 0 w 525"/>
                  <a:gd name="T37" fmla="*/ 0 h 327"/>
                  <a:gd name="T38" fmla="*/ 0 w 525"/>
                  <a:gd name="T39" fmla="*/ 0 h 327"/>
                  <a:gd name="T40" fmla="*/ 0 w 525"/>
                  <a:gd name="T41" fmla="*/ 0 h 327"/>
                  <a:gd name="T42" fmla="*/ 0 w 525"/>
                  <a:gd name="T43" fmla="*/ 0 h 327"/>
                  <a:gd name="T44" fmla="*/ 0 w 525"/>
                  <a:gd name="T45" fmla="*/ 0 h 327"/>
                  <a:gd name="T46" fmla="*/ 0 w 525"/>
                  <a:gd name="T47" fmla="*/ 0 h 327"/>
                  <a:gd name="T48" fmla="*/ 0 w 525"/>
                  <a:gd name="T49" fmla="*/ 0 h 327"/>
                  <a:gd name="T50" fmla="*/ 0 w 525"/>
                  <a:gd name="T51" fmla="*/ 0 h 327"/>
                  <a:gd name="T52" fmla="*/ 0 w 525"/>
                  <a:gd name="T53" fmla="*/ 0 h 327"/>
                  <a:gd name="T54" fmla="*/ 0 w 525"/>
                  <a:gd name="T55" fmla="*/ 0 h 327"/>
                  <a:gd name="T56" fmla="*/ 0 w 525"/>
                  <a:gd name="T57" fmla="*/ 0 h 327"/>
                  <a:gd name="T58" fmla="*/ 0 w 525"/>
                  <a:gd name="T59" fmla="*/ 0 h 327"/>
                  <a:gd name="T60" fmla="*/ 0 w 525"/>
                  <a:gd name="T61" fmla="*/ 0 h 327"/>
                  <a:gd name="T62" fmla="*/ 0 w 525"/>
                  <a:gd name="T63" fmla="*/ 0 h 3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25" h="327">
                    <a:moveTo>
                      <a:pt x="0" y="327"/>
                    </a:moveTo>
                    <a:lnTo>
                      <a:pt x="20" y="324"/>
                    </a:lnTo>
                    <a:lnTo>
                      <a:pt x="41" y="323"/>
                    </a:lnTo>
                    <a:lnTo>
                      <a:pt x="62" y="320"/>
                    </a:lnTo>
                    <a:lnTo>
                      <a:pt x="83" y="317"/>
                    </a:lnTo>
                    <a:lnTo>
                      <a:pt x="103" y="313"/>
                    </a:lnTo>
                    <a:lnTo>
                      <a:pt x="123" y="308"/>
                    </a:lnTo>
                    <a:lnTo>
                      <a:pt x="144" y="303"/>
                    </a:lnTo>
                    <a:lnTo>
                      <a:pt x="163" y="298"/>
                    </a:lnTo>
                    <a:lnTo>
                      <a:pt x="183" y="290"/>
                    </a:lnTo>
                    <a:lnTo>
                      <a:pt x="203" y="284"/>
                    </a:lnTo>
                    <a:lnTo>
                      <a:pt x="222" y="275"/>
                    </a:lnTo>
                    <a:lnTo>
                      <a:pt x="241" y="267"/>
                    </a:lnTo>
                    <a:lnTo>
                      <a:pt x="259" y="258"/>
                    </a:lnTo>
                    <a:lnTo>
                      <a:pt x="278" y="248"/>
                    </a:lnTo>
                    <a:lnTo>
                      <a:pt x="296" y="238"/>
                    </a:lnTo>
                    <a:lnTo>
                      <a:pt x="314" y="227"/>
                    </a:lnTo>
                    <a:lnTo>
                      <a:pt x="331" y="215"/>
                    </a:lnTo>
                    <a:lnTo>
                      <a:pt x="348" y="202"/>
                    </a:lnTo>
                    <a:lnTo>
                      <a:pt x="364" y="190"/>
                    </a:lnTo>
                    <a:lnTo>
                      <a:pt x="380" y="177"/>
                    </a:lnTo>
                    <a:lnTo>
                      <a:pt x="396" y="163"/>
                    </a:lnTo>
                    <a:lnTo>
                      <a:pt x="411" y="149"/>
                    </a:lnTo>
                    <a:lnTo>
                      <a:pt x="426" y="134"/>
                    </a:lnTo>
                    <a:lnTo>
                      <a:pt x="440" y="119"/>
                    </a:lnTo>
                    <a:lnTo>
                      <a:pt x="454" y="103"/>
                    </a:lnTo>
                    <a:lnTo>
                      <a:pt x="467" y="87"/>
                    </a:lnTo>
                    <a:lnTo>
                      <a:pt x="480" y="70"/>
                    </a:lnTo>
                    <a:lnTo>
                      <a:pt x="492" y="53"/>
                    </a:lnTo>
                    <a:lnTo>
                      <a:pt x="504" y="36"/>
                    </a:lnTo>
                    <a:lnTo>
                      <a:pt x="514" y="18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3" name="Line 141"/>
              <p:cNvSpPr>
                <a:spLocks noChangeShapeType="1"/>
              </p:cNvSpPr>
              <p:nvPr/>
            </p:nvSpPr>
            <p:spPr bwMode="auto">
              <a:xfrm>
                <a:off x="3581" y="1817"/>
                <a:ext cx="23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4" name="Line 142"/>
              <p:cNvSpPr>
                <a:spLocks noChangeShapeType="1"/>
              </p:cNvSpPr>
              <p:nvPr/>
            </p:nvSpPr>
            <p:spPr bwMode="auto">
              <a:xfrm>
                <a:off x="3502" y="1864"/>
                <a:ext cx="7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5" name="Line 143"/>
              <p:cNvSpPr>
                <a:spLocks noChangeShapeType="1"/>
              </p:cNvSpPr>
              <p:nvPr/>
            </p:nvSpPr>
            <p:spPr bwMode="auto">
              <a:xfrm flipH="1">
                <a:off x="3695" y="1461"/>
                <a:ext cx="28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6" name="Freeform 170"/>
              <p:cNvSpPr>
                <a:spLocks/>
              </p:cNvSpPr>
              <p:nvPr/>
            </p:nvSpPr>
            <p:spPr bwMode="auto">
              <a:xfrm>
                <a:off x="2894" y="1935"/>
                <a:ext cx="86" cy="102"/>
              </a:xfrm>
              <a:custGeom>
                <a:avLst/>
                <a:gdLst>
                  <a:gd name="T0" fmla="*/ 0 w 476"/>
                  <a:gd name="T1" fmla="*/ 0 h 549"/>
                  <a:gd name="T2" fmla="*/ 0 w 476"/>
                  <a:gd name="T3" fmla="*/ 0 h 549"/>
                  <a:gd name="T4" fmla="*/ 0 w 476"/>
                  <a:gd name="T5" fmla="*/ 0 h 549"/>
                  <a:gd name="T6" fmla="*/ 0 w 476"/>
                  <a:gd name="T7" fmla="*/ 0 h 549"/>
                  <a:gd name="T8" fmla="*/ 0 w 476"/>
                  <a:gd name="T9" fmla="*/ 0 h 5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6" h="549">
                    <a:moveTo>
                      <a:pt x="168" y="0"/>
                    </a:moveTo>
                    <a:lnTo>
                      <a:pt x="476" y="113"/>
                    </a:lnTo>
                    <a:lnTo>
                      <a:pt x="318" y="549"/>
                    </a:lnTo>
                    <a:lnTo>
                      <a:pt x="0" y="433"/>
                    </a:lnTo>
                    <a:lnTo>
                      <a:pt x="155" y="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7" name="Line 171"/>
              <p:cNvSpPr>
                <a:spLocks noChangeShapeType="1"/>
              </p:cNvSpPr>
              <p:nvPr/>
            </p:nvSpPr>
            <p:spPr bwMode="auto">
              <a:xfrm flipV="1">
                <a:off x="2935" y="1877"/>
                <a:ext cx="43" cy="113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8" name="Freeform 172"/>
              <p:cNvSpPr>
                <a:spLocks/>
              </p:cNvSpPr>
              <p:nvPr/>
            </p:nvSpPr>
            <p:spPr bwMode="auto">
              <a:xfrm>
                <a:off x="2930" y="1877"/>
                <a:ext cx="48" cy="115"/>
              </a:xfrm>
              <a:custGeom>
                <a:avLst/>
                <a:gdLst>
                  <a:gd name="T0" fmla="*/ 0 w 258"/>
                  <a:gd name="T1" fmla="*/ 0 h 620"/>
                  <a:gd name="T2" fmla="*/ 0 w 258"/>
                  <a:gd name="T3" fmla="*/ 0 h 620"/>
                  <a:gd name="T4" fmla="*/ 0 w 258"/>
                  <a:gd name="T5" fmla="*/ 0 h 620"/>
                  <a:gd name="T6" fmla="*/ 0 w 258"/>
                  <a:gd name="T7" fmla="*/ 0 h 6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8" h="620">
                    <a:moveTo>
                      <a:pt x="258" y="0"/>
                    </a:moveTo>
                    <a:lnTo>
                      <a:pt x="52" y="620"/>
                    </a:lnTo>
                    <a:lnTo>
                      <a:pt x="0" y="60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19" name="Freeform 173"/>
              <p:cNvSpPr>
                <a:spLocks/>
              </p:cNvSpPr>
              <p:nvPr/>
            </p:nvSpPr>
            <p:spPr bwMode="auto">
              <a:xfrm>
                <a:off x="2930" y="1877"/>
                <a:ext cx="48" cy="115"/>
              </a:xfrm>
              <a:custGeom>
                <a:avLst/>
                <a:gdLst>
                  <a:gd name="T0" fmla="*/ 0 w 258"/>
                  <a:gd name="T1" fmla="*/ 0 h 620"/>
                  <a:gd name="T2" fmla="*/ 0 w 258"/>
                  <a:gd name="T3" fmla="*/ 0 h 620"/>
                  <a:gd name="T4" fmla="*/ 0 w 258"/>
                  <a:gd name="T5" fmla="*/ 0 h 620"/>
                  <a:gd name="T6" fmla="*/ 0 w 258"/>
                  <a:gd name="T7" fmla="*/ 0 h 6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8" h="620">
                    <a:moveTo>
                      <a:pt x="258" y="0"/>
                    </a:moveTo>
                    <a:lnTo>
                      <a:pt x="52" y="620"/>
                    </a:lnTo>
                    <a:lnTo>
                      <a:pt x="0" y="60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0" name="Freeform 174"/>
              <p:cNvSpPr>
                <a:spLocks/>
              </p:cNvSpPr>
              <p:nvPr/>
            </p:nvSpPr>
            <p:spPr bwMode="auto">
              <a:xfrm>
                <a:off x="2832" y="1728"/>
                <a:ext cx="291" cy="296"/>
              </a:xfrm>
              <a:custGeom>
                <a:avLst/>
                <a:gdLst>
                  <a:gd name="T0" fmla="*/ 0 w 1603"/>
                  <a:gd name="T1" fmla="*/ 0 h 1605"/>
                  <a:gd name="T2" fmla="*/ 0 w 1603"/>
                  <a:gd name="T3" fmla="*/ 0 h 1605"/>
                  <a:gd name="T4" fmla="*/ 0 w 1603"/>
                  <a:gd name="T5" fmla="*/ 0 h 1605"/>
                  <a:gd name="T6" fmla="*/ 0 w 1603"/>
                  <a:gd name="T7" fmla="*/ 0 h 1605"/>
                  <a:gd name="T8" fmla="*/ 0 w 1603"/>
                  <a:gd name="T9" fmla="*/ 0 h 1605"/>
                  <a:gd name="T10" fmla="*/ 0 w 1603"/>
                  <a:gd name="T11" fmla="*/ 0 h 1605"/>
                  <a:gd name="T12" fmla="*/ 0 w 1603"/>
                  <a:gd name="T13" fmla="*/ 0 h 1605"/>
                  <a:gd name="T14" fmla="*/ 0 w 1603"/>
                  <a:gd name="T15" fmla="*/ 0 h 1605"/>
                  <a:gd name="T16" fmla="*/ 0 w 1603"/>
                  <a:gd name="T17" fmla="*/ 0 h 1605"/>
                  <a:gd name="T18" fmla="*/ 0 w 1603"/>
                  <a:gd name="T19" fmla="*/ 0 h 1605"/>
                  <a:gd name="T20" fmla="*/ 0 w 1603"/>
                  <a:gd name="T21" fmla="*/ 0 h 1605"/>
                  <a:gd name="T22" fmla="*/ 0 w 1603"/>
                  <a:gd name="T23" fmla="*/ 0 h 1605"/>
                  <a:gd name="T24" fmla="*/ 0 w 1603"/>
                  <a:gd name="T25" fmla="*/ 0 h 1605"/>
                  <a:gd name="T26" fmla="*/ 0 w 1603"/>
                  <a:gd name="T27" fmla="*/ 0 h 1605"/>
                  <a:gd name="T28" fmla="*/ 0 w 1603"/>
                  <a:gd name="T29" fmla="*/ 0 h 1605"/>
                  <a:gd name="T30" fmla="*/ 0 w 1603"/>
                  <a:gd name="T31" fmla="*/ 0 h 1605"/>
                  <a:gd name="T32" fmla="*/ 0 w 1603"/>
                  <a:gd name="T33" fmla="*/ 0 h 1605"/>
                  <a:gd name="T34" fmla="*/ 0 w 1603"/>
                  <a:gd name="T35" fmla="*/ 0 h 1605"/>
                  <a:gd name="T36" fmla="*/ 0 w 1603"/>
                  <a:gd name="T37" fmla="*/ 0 h 1605"/>
                  <a:gd name="T38" fmla="*/ 0 w 1603"/>
                  <a:gd name="T39" fmla="*/ 0 h 1605"/>
                  <a:gd name="T40" fmla="*/ 0 w 1603"/>
                  <a:gd name="T41" fmla="*/ 0 h 1605"/>
                  <a:gd name="T42" fmla="*/ 0 w 1603"/>
                  <a:gd name="T43" fmla="*/ 0 h 1605"/>
                  <a:gd name="T44" fmla="*/ 0 w 1603"/>
                  <a:gd name="T45" fmla="*/ 0 h 1605"/>
                  <a:gd name="T46" fmla="*/ 0 w 1603"/>
                  <a:gd name="T47" fmla="*/ 0 h 1605"/>
                  <a:gd name="T48" fmla="*/ 0 w 1603"/>
                  <a:gd name="T49" fmla="*/ 0 h 1605"/>
                  <a:gd name="T50" fmla="*/ 0 w 1603"/>
                  <a:gd name="T51" fmla="*/ 0 h 1605"/>
                  <a:gd name="T52" fmla="*/ 0 w 1603"/>
                  <a:gd name="T53" fmla="*/ 0 h 1605"/>
                  <a:gd name="T54" fmla="*/ 0 w 1603"/>
                  <a:gd name="T55" fmla="*/ 0 h 1605"/>
                  <a:gd name="T56" fmla="*/ 0 w 1603"/>
                  <a:gd name="T57" fmla="*/ 0 h 1605"/>
                  <a:gd name="T58" fmla="*/ 0 w 1603"/>
                  <a:gd name="T59" fmla="*/ 0 h 1605"/>
                  <a:gd name="T60" fmla="*/ 0 w 1603"/>
                  <a:gd name="T61" fmla="*/ 0 h 1605"/>
                  <a:gd name="T62" fmla="*/ 0 w 1603"/>
                  <a:gd name="T63" fmla="*/ 0 h 1605"/>
                  <a:gd name="T64" fmla="*/ 0 w 1603"/>
                  <a:gd name="T65" fmla="*/ 0 h 1605"/>
                  <a:gd name="T66" fmla="*/ 0 w 1603"/>
                  <a:gd name="T67" fmla="*/ 0 h 1605"/>
                  <a:gd name="T68" fmla="*/ 0 w 1603"/>
                  <a:gd name="T69" fmla="*/ 0 h 1605"/>
                  <a:gd name="T70" fmla="*/ 0 w 1603"/>
                  <a:gd name="T71" fmla="*/ 0 h 1605"/>
                  <a:gd name="T72" fmla="*/ 0 w 1603"/>
                  <a:gd name="T73" fmla="*/ 0 h 1605"/>
                  <a:gd name="T74" fmla="*/ 0 w 1603"/>
                  <a:gd name="T75" fmla="*/ 0 h 1605"/>
                  <a:gd name="T76" fmla="*/ 0 w 1603"/>
                  <a:gd name="T77" fmla="*/ 0 h 1605"/>
                  <a:gd name="T78" fmla="*/ 0 w 1603"/>
                  <a:gd name="T79" fmla="*/ 0 h 1605"/>
                  <a:gd name="T80" fmla="*/ 0 w 1603"/>
                  <a:gd name="T81" fmla="*/ 0 h 1605"/>
                  <a:gd name="T82" fmla="*/ 0 w 1603"/>
                  <a:gd name="T83" fmla="*/ 0 h 1605"/>
                  <a:gd name="T84" fmla="*/ 0 w 1603"/>
                  <a:gd name="T85" fmla="*/ 0 h 1605"/>
                  <a:gd name="T86" fmla="*/ 0 w 1603"/>
                  <a:gd name="T87" fmla="*/ 0 h 1605"/>
                  <a:gd name="T88" fmla="*/ 0 w 1603"/>
                  <a:gd name="T89" fmla="*/ 0 h 1605"/>
                  <a:gd name="T90" fmla="*/ 0 w 1603"/>
                  <a:gd name="T91" fmla="*/ 0 h 1605"/>
                  <a:gd name="T92" fmla="*/ 0 w 1603"/>
                  <a:gd name="T93" fmla="*/ 0 h 1605"/>
                  <a:gd name="T94" fmla="*/ 0 w 1603"/>
                  <a:gd name="T95" fmla="*/ 0 h 1605"/>
                  <a:gd name="T96" fmla="*/ 0 w 1603"/>
                  <a:gd name="T97" fmla="*/ 0 h 1605"/>
                  <a:gd name="T98" fmla="*/ 0 w 1603"/>
                  <a:gd name="T99" fmla="*/ 0 h 16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603" h="1605">
                    <a:moveTo>
                      <a:pt x="684" y="1597"/>
                    </a:moveTo>
                    <a:lnTo>
                      <a:pt x="706" y="1600"/>
                    </a:lnTo>
                    <a:lnTo>
                      <a:pt x="730" y="1602"/>
                    </a:lnTo>
                    <a:lnTo>
                      <a:pt x="753" y="1604"/>
                    </a:lnTo>
                    <a:lnTo>
                      <a:pt x="777" y="1605"/>
                    </a:lnTo>
                    <a:lnTo>
                      <a:pt x="799" y="1605"/>
                    </a:lnTo>
                    <a:lnTo>
                      <a:pt x="823" y="1605"/>
                    </a:lnTo>
                    <a:lnTo>
                      <a:pt x="846" y="1604"/>
                    </a:lnTo>
                    <a:lnTo>
                      <a:pt x="870" y="1602"/>
                    </a:lnTo>
                    <a:lnTo>
                      <a:pt x="894" y="1600"/>
                    </a:lnTo>
                    <a:lnTo>
                      <a:pt x="916" y="1597"/>
                    </a:lnTo>
                    <a:lnTo>
                      <a:pt x="940" y="1594"/>
                    </a:lnTo>
                    <a:lnTo>
                      <a:pt x="962" y="1589"/>
                    </a:lnTo>
                    <a:lnTo>
                      <a:pt x="985" y="1584"/>
                    </a:lnTo>
                    <a:lnTo>
                      <a:pt x="1008" y="1579"/>
                    </a:lnTo>
                    <a:lnTo>
                      <a:pt x="1031" y="1572"/>
                    </a:lnTo>
                    <a:lnTo>
                      <a:pt x="1052" y="1565"/>
                    </a:lnTo>
                    <a:lnTo>
                      <a:pt x="1075" y="1557"/>
                    </a:lnTo>
                    <a:lnTo>
                      <a:pt x="1096" y="1549"/>
                    </a:lnTo>
                    <a:lnTo>
                      <a:pt x="1117" y="1540"/>
                    </a:lnTo>
                    <a:lnTo>
                      <a:pt x="1139" y="1530"/>
                    </a:lnTo>
                    <a:lnTo>
                      <a:pt x="1160" y="1521"/>
                    </a:lnTo>
                    <a:lnTo>
                      <a:pt x="1181" y="1510"/>
                    </a:lnTo>
                    <a:lnTo>
                      <a:pt x="1201" y="1498"/>
                    </a:lnTo>
                    <a:lnTo>
                      <a:pt x="1221" y="1486"/>
                    </a:lnTo>
                    <a:lnTo>
                      <a:pt x="1242" y="1474"/>
                    </a:lnTo>
                    <a:lnTo>
                      <a:pt x="1261" y="1461"/>
                    </a:lnTo>
                    <a:lnTo>
                      <a:pt x="1279" y="1447"/>
                    </a:lnTo>
                    <a:lnTo>
                      <a:pt x="1299" y="1433"/>
                    </a:lnTo>
                    <a:lnTo>
                      <a:pt x="1317" y="1418"/>
                    </a:lnTo>
                    <a:lnTo>
                      <a:pt x="1334" y="1403"/>
                    </a:lnTo>
                    <a:lnTo>
                      <a:pt x="1351" y="1387"/>
                    </a:lnTo>
                    <a:lnTo>
                      <a:pt x="1368" y="1371"/>
                    </a:lnTo>
                    <a:lnTo>
                      <a:pt x="1384" y="1354"/>
                    </a:lnTo>
                    <a:lnTo>
                      <a:pt x="1400" y="1336"/>
                    </a:lnTo>
                    <a:lnTo>
                      <a:pt x="1415" y="1319"/>
                    </a:lnTo>
                    <a:lnTo>
                      <a:pt x="1430" y="1301"/>
                    </a:lnTo>
                    <a:lnTo>
                      <a:pt x="1444" y="1283"/>
                    </a:lnTo>
                    <a:lnTo>
                      <a:pt x="1458" y="1264"/>
                    </a:lnTo>
                    <a:lnTo>
                      <a:pt x="1471" y="1244"/>
                    </a:lnTo>
                    <a:lnTo>
                      <a:pt x="1484" y="1224"/>
                    </a:lnTo>
                    <a:lnTo>
                      <a:pt x="1496" y="1205"/>
                    </a:lnTo>
                    <a:lnTo>
                      <a:pt x="1507" y="1184"/>
                    </a:lnTo>
                    <a:lnTo>
                      <a:pt x="1518" y="1163"/>
                    </a:lnTo>
                    <a:lnTo>
                      <a:pt x="1528" y="1143"/>
                    </a:lnTo>
                    <a:lnTo>
                      <a:pt x="1537" y="1121"/>
                    </a:lnTo>
                    <a:lnTo>
                      <a:pt x="1546" y="1100"/>
                    </a:lnTo>
                    <a:lnTo>
                      <a:pt x="1555" y="1077"/>
                    </a:lnTo>
                    <a:lnTo>
                      <a:pt x="1562" y="1056"/>
                    </a:lnTo>
                    <a:lnTo>
                      <a:pt x="1570" y="1033"/>
                    </a:lnTo>
                    <a:lnTo>
                      <a:pt x="1576" y="1011"/>
                    </a:lnTo>
                    <a:lnTo>
                      <a:pt x="1581" y="988"/>
                    </a:lnTo>
                    <a:lnTo>
                      <a:pt x="1587" y="965"/>
                    </a:lnTo>
                    <a:lnTo>
                      <a:pt x="1591" y="942"/>
                    </a:lnTo>
                    <a:lnTo>
                      <a:pt x="1595" y="919"/>
                    </a:lnTo>
                    <a:lnTo>
                      <a:pt x="1597" y="896"/>
                    </a:lnTo>
                    <a:lnTo>
                      <a:pt x="1601" y="873"/>
                    </a:lnTo>
                    <a:lnTo>
                      <a:pt x="1602" y="849"/>
                    </a:lnTo>
                    <a:lnTo>
                      <a:pt x="1603" y="826"/>
                    </a:lnTo>
                    <a:lnTo>
                      <a:pt x="1603" y="803"/>
                    </a:lnTo>
                    <a:lnTo>
                      <a:pt x="1603" y="779"/>
                    </a:lnTo>
                    <a:lnTo>
                      <a:pt x="1602" y="756"/>
                    </a:lnTo>
                    <a:lnTo>
                      <a:pt x="1600" y="732"/>
                    </a:lnTo>
                    <a:lnTo>
                      <a:pt x="1597" y="710"/>
                    </a:lnTo>
                    <a:lnTo>
                      <a:pt x="1594" y="686"/>
                    </a:lnTo>
                    <a:lnTo>
                      <a:pt x="1591" y="663"/>
                    </a:lnTo>
                    <a:lnTo>
                      <a:pt x="1587" y="640"/>
                    </a:lnTo>
                    <a:lnTo>
                      <a:pt x="1581" y="618"/>
                    </a:lnTo>
                    <a:lnTo>
                      <a:pt x="1576" y="595"/>
                    </a:lnTo>
                    <a:lnTo>
                      <a:pt x="1570" y="573"/>
                    </a:lnTo>
                    <a:lnTo>
                      <a:pt x="1562" y="550"/>
                    </a:lnTo>
                    <a:lnTo>
                      <a:pt x="1555" y="528"/>
                    </a:lnTo>
                    <a:lnTo>
                      <a:pt x="1546" y="506"/>
                    </a:lnTo>
                    <a:lnTo>
                      <a:pt x="1537" y="485"/>
                    </a:lnTo>
                    <a:lnTo>
                      <a:pt x="1528" y="463"/>
                    </a:lnTo>
                    <a:lnTo>
                      <a:pt x="1517" y="442"/>
                    </a:lnTo>
                    <a:lnTo>
                      <a:pt x="1506" y="421"/>
                    </a:lnTo>
                    <a:lnTo>
                      <a:pt x="1496" y="401"/>
                    </a:lnTo>
                    <a:lnTo>
                      <a:pt x="1483" y="381"/>
                    </a:lnTo>
                    <a:lnTo>
                      <a:pt x="1471" y="361"/>
                    </a:lnTo>
                    <a:lnTo>
                      <a:pt x="1457" y="342"/>
                    </a:lnTo>
                    <a:lnTo>
                      <a:pt x="1444" y="323"/>
                    </a:lnTo>
                    <a:lnTo>
                      <a:pt x="1429" y="305"/>
                    </a:lnTo>
                    <a:lnTo>
                      <a:pt x="1414" y="286"/>
                    </a:lnTo>
                    <a:lnTo>
                      <a:pt x="1399" y="268"/>
                    </a:lnTo>
                    <a:lnTo>
                      <a:pt x="1383" y="251"/>
                    </a:lnTo>
                    <a:lnTo>
                      <a:pt x="1367" y="235"/>
                    </a:lnTo>
                    <a:lnTo>
                      <a:pt x="1350" y="218"/>
                    </a:lnTo>
                    <a:lnTo>
                      <a:pt x="1333" y="203"/>
                    </a:lnTo>
                    <a:lnTo>
                      <a:pt x="1316" y="188"/>
                    </a:lnTo>
                    <a:lnTo>
                      <a:pt x="1297" y="173"/>
                    </a:lnTo>
                    <a:lnTo>
                      <a:pt x="1279" y="159"/>
                    </a:lnTo>
                    <a:lnTo>
                      <a:pt x="1260" y="145"/>
                    </a:lnTo>
                    <a:lnTo>
                      <a:pt x="1241" y="132"/>
                    </a:lnTo>
                    <a:lnTo>
                      <a:pt x="1220" y="119"/>
                    </a:lnTo>
                    <a:lnTo>
                      <a:pt x="1201" y="108"/>
                    </a:lnTo>
                    <a:lnTo>
                      <a:pt x="1181" y="96"/>
                    </a:lnTo>
                    <a:lnTo>
                      <a:pt x="1159" y="85"/>
                    </a:lnTo>
                    <a:lnTo>
                      <a:pt x="1139" y="75"/>
                    </a:lnTo>
                    <a:lnTo>
                      <a:pt x="1117" y="66"/>
                    </a:lnTo>
                    <a:lnTo>
                      <a:pt x="1095" y="56"/>
                    </a:lnTo>
                    <a:lnTo>
                      <a:pt x="1074" y="49"/>
                    </a:lnTo>
                    <a:lnTo>
                      <a:pt x="1051" y="41"/>
                    </a:lnTo>
                    <a:lnTo>
                      <a:pt x="1030" y="34"/>
                    </a:lnTo>
                    <a:lnTo>
                      <a:pt x="1007" y="27"/>
                    </a:lnTo>
                    <a:lnTo>
                      <a:pt x="985" y="22"/>
                    </a:lnTo>
                    <a:lnTo>
                      <a:pt x="961" y="16"/>
                    </a:lnTo>
                    <a:lnTo>
                      <a:pt x="939" y="12"/>
                    </a:lnTo>
                    <a:lnTo>
                      <a:pt x="915" y="9"/>
                    </a:lnTo>
                    <a:lnTo>
                      <a:pt x="892" y="6"/>
                    </a:lnTo>
                    <a:lnTo>
                      <a:pt x="869" y="4"/>
                    </a:lnTo>
                    <a:lnTo>
                      <a:pt x="845" y="1"/>
                    </a:lnTo>
                    <a:lnTo>
                      <a:pt x="822" y="1"/>
                    </a:lnTo>
                    <a:lnTo>
                      <a:pt x="799" y="0"/>
                    </a:lnTo>
                    <a:lnTo>
                      <a:pt x="776" y="1"/>
                    </a:lnTo>
                    <a:lnTo>
                      <a:pt x="752" y="3"/>
                    </a:lnTo>
                    <a:lnTo>
                      <a:pt x="729" y="4"/>
                    </a:lnTo>
                    <a:lnTo>
                      <a:pt x="706" y="7"/>
                    </a:lnTo>
                    <a:lnTo>
                      <a:pt x="682" y="10"/>
                    </a:lnTo>
                    <a:lnTo>
                      <a:pt x="659" y="13"/>
                    </a:lnTo>
                    <a:lnTo>
                      <a:pt x="636" y="18"/>
                    </a:lnTo>
                    <a:lnTo>
                      <a:pt x="614" y="23"/>
                    </a:lnTo>
                    <a:lnTo>
                      <a:pt x="591" y="29"/>
                    </a:lnTo>
                    <a:lnTo>
                      <a:pt x="569" y="36"/>
                    </a:lnTo>
                    <a:lnTo>
                      <a:pt x="546" y="42"/>
                    </a:lnTo>
                    <a:lnTo>
                      <a:pt x="524" y="50"/>
                    </a:lnTo>
                    <a:lnTo>
                      <a:pt x="502" y="58"/>
                    </a:lnTo>
                    <a:lnTo>
                      <a:pt x="481" y="68"/>
                    </a:lnTo>
                    <a:lnTo>
                      <a:pt x="460" y="78"/>
                    </a:lnTo>
                    <a:lnTo>
                      <a:pt x="438" y="87"/>
                    </a:lnTo>
                    <a:lnTo>
                      <a:pt x="418" y="98"/>
                    </a:lnTo>
                    <a:lnTo>
                      <a:pt x="397" y="110"/>
                    </a:lnTo>
                    <a:lnTo>
                      <a:pt x="377" y="121"/>
                    </a:lnTo>
                    <a:lnTo>
                      <a:pt x="358" y="134"/>
                    </a:lnTo>
                    <a:lnTo>
                      <a:pt x="339" y="148"/>
                    </a:lnTo>
                    <a:lnTo>
                      <a:pt x="319" y="161"/>
                    </a:lnTo>
                    <a:lnTo>
                      <a:pt x="301" y="176"/>
                    </a:lnTo>
                    <a:lnTo>
                      <a:pt x="283" y="191"/>
                    </a:lnTo>
                    <a:lnTo>
                      <a:pt x="266" y="206"/>
                    </a:lnTo>
                    <a:lnTo>
                      <a:pt x="249" y="222"/>
                    </a:lnTo>
                    <a:lnTo>
                      <a:pt x="231" y="238"/>
                    </a:lnTo>
                    <a:lnTo>
                      <a:pt x="215" y="255"/>
                    </a:lnTo>
                    <a:lnTo>
                      <a:pt x="200" y="273"/>
                    </a:lnTo>
                    <a:lnTo>
                      <a:pt x="184" y="290"/>
                    </a:lnTo>
                    <a:lnTo>
                      <a:pt x="170" y="308"/>
                    </a:lnTo>
                    <a:lnTo>
                      <a:pt x="156" y="327"/>
                    </a:lnTo>
                    <a:lnTo>
                      <a:pt x="142" y="346"/>
                    </a:lnTo>
                    <a:lnTo>
                      <a:pt x="130" y="366"/>
                    </a:lnTo>
                    <a:lnTo>
                      <a:pt x="117" y="385"/>
                    </a:lnTo>
                    <a:lnTo>
                      <a:pt x="105" y="405"/>
                    </a:lnTo>
                    <a:lnTo>
                      <a:pt x="93" y="426"/>
                    </a:lnTo>
                    <a:lnTo>
                      <a:pt x="82" y="446"/>
                    </a:lnTo>
                    <a:lnTo>
                      <a:pt x="73" y="468"/>
                    </a:lnTo>
                    <a:lnTo>
                      <a:pt x="63" y="489"/>
                    </a:lnTo>
                    <a:lnTo>
                      <a:pt x="55" y="510"/>
                    </a:lnTo>
                    <a:lnTo>
                      <a:pt x="46" y="533"/>
                    </a:lnTo>
                    <a:lnTo>
                      <a:pt x="39" y="554"/>
                    </a:lnTo>
                    <a:lnTo>
                      <a:pt x="32" y="577"/>
                    </a:lnTo>
                    <a:lnTo>
                      <a:pt x="26" y="599"/>
                    </a:lnTo>
                    <a:lnTo>
                      <a:pt x="20" y="622"/>
                    </a:lnTo>
                    <a:lnTo>
                      <a:pt x="15" y="645"/>
                    </a:lnTo>
                    <a:lnTo>
                      <a:pt x="11" y="668"/>
                    </a:lnTo>
                    <a:lnTo>
                      <a:pt x="7" y="691"/>
                    </a:lnTo>
                    <a:lnTo>
                      <a:pt x="4" y="714"/>
                    </a:lnTo>
                    <a:lnTo>
                      <a:pt x="2" y="738"/>
                    </a:lnTo>
                    <a:lnTo>
                      <a:pt x="1" y="761"/>
                    </a:lnTo>
                    <a:lnTo>
                      <a:pt x="0" y="785"/>
                    </a:lnTo>
                    <a:lnTo>
                      <a:pt x="0" y="807"/>
                    </a:lnTo>
                    <a:lnTo>
                      <a:pt x="0" y="831"/>
                    </a:lnTo>
                    <a:lnTo>
                      <a:pt x="1" y="854"/>
                    </a:lnTo>
                    <a:lnTo>
                      <a:pt x="3" y="878"/>
                    </a:lnTo>
                    <a:lnTo>
                      <a:pt x="5" y="901"/>
                    </a:lnTo>
                    <a:lnTo>
                      <a:pt x="9" y="924"/>
                    </a:lnTo>
                    <a:lnTo>
                      <a:pt x="13" y="948"/>
                    </a:lnTo>
                    <a:lnTo>
                      <a:pt x="17" y="970"/>
                    </a:lnTo>
                    <a:lnTo>
                      <a:pt x="22" y="993"/>
                    </a:lnTo>
                    <a:lnTo>
                      <a:pt x="28" y="1015"/>
                    </a:lnTo>
                    <a:lnTo>
                      <a:pt x="34" y="1038"/>
                    </a:lnTo>
                    <a:lnTo>
                      <a:pt x="42" y="1060"/>
                    </a:lnTo>
                    <a:lnTo>
                      <a:pt x="49" y="1083"/>
                    </a:lnTo>
                    <a:lnTo>
                      <a:pt x="58" y="1104"/>
                    </a:lnTo>
                    <a:lnTo>
                      <a:pt x="67" y="1125"/>
                    </a:lnTo>
                    <a:lnTo>
                      <a:pt x="77" y="1147"/>
                    </a:lnTo>
                    <a:lnTo>
                      <a:pt x="87" y="1168"/>
                    </a:lnTo>
                    <a:lnTo>
                      <a:pt x="99" y="1189"/>
                    </a:lnTo>
                    <a:lnTo>
                      <a:pt x="109" y="1209"/>
                    </a:lnTo>
                    <a:lnTo>
                      <a:pt x="122" y="1229"/>
                    </a:lnTo>
                    <a:lnTo>
                      <a:pt x="134" y="1249"/>
                    </a:lnTo>
                    <a:lnTo>
                      <a:pt x="148" y="1268"/>
                    </a:lnTo>
                    <a:lnTo>
                      <a:pt x="162" y="1286"/>
                    </a:lnTo>
                    <a:lnTo>
                      <a:pt x="176" y="1305"/>
                    </a:lnTo>
                    <a:lnTo>
                      <a:pt x="191" y="1323"/>
                    </a:lnTo>
                    <a:lnTo>
                      <a:pt x="206" y="1341"/>
                    </a:lnTo>
                    <a:lnTo>
                      <a:pt x="222" y="1358"/>
                    </a:lnTo>
                    <a:lnTo>
                      <a:pt x="238" y="1374"/>
                    </a:lnTo>
                    <a:lnTo>
                      <a:pt x="255" y="1391"/>
                    </a:lnTo>
                    <a:lnTo>
                      <a:pt x="272" y="1406"/>
                    </a:lnTo>
                    <a:lnTo>
                      <a:pt x="290" y="1421"/>
                    </a:lnTo>
                    <a:lnTo>
                      <a:pt x="309" y="1436"/>
                    </a:lnTo>
                    <a:lnTo>
                      <a:pt x="327" y="1450"/>
                    </a:lnTo>
                    <a:lnTo>
                      <a:pt x="346" y="1464"/>
                    </a:lnTo>
                    <a:lnTo>
                      <a:pt x="365" y="147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1" name="Freeform 175"/>
              <p:cNvSpPr>
                <a:spLocks/>
              </p:cNvSpPr>
              <p:nvPr/>
            </p:nvSpPr>
            <p:spPr bwMode="auto">
              <a:xfrm>
                <a:off x="2842" y="1739"/>
                <a:ext cx="270" cy="275"/>
              </a:xfrm>
              <a:custGeom>
                <a:avLst/>
                <a:gdLst>
                  <a:gd name="T0" fmla="*/ 0 w 1488"/>
                  <a:gd name="T1" fmla="*/ 0 h 1490"/>
                  <a:gd name="T2" fmla="*/ 0 w 1488"/>
                  <a:gd name="T3" fmla="*/ 0 h 1490"/>
                  <a:gd name="T4" fmla="*/ 0 w 1488"/>
                  <a:gd name="T5" fmla="*/ 0 h 1490"/>
                  <a:gd name="T6" fmla="*/ 0 w 1488"/>
                  <a:gd name="T7" fmla="*/ 0 h 1490"/>
                  <a:gd name="T8" fmla="*/ 0 w 1488"/>
                  <a:gd name="T9" fmla="*/ 0 h 1490"/>
                  <a:gd name="T10" fmla="*/ 0 w 1488"/>
                  <a:gd name="T11" fmla="*/ 0 h 1490"/>
                  <a:gd name="T12" fmla="*/ 0 w 1488"/>
                  <a:gd name="T13" fmla="*/ 0 h 1490"/>
                  <a:gd name="T14" fmla="*/ 0 w 1488"/>
                  <a:gd name="T15" fmla="*/ 0 h 1490"/>
                  <a:gd name="T16" fmla="*/ 0 w 1488"/>
                  <a:gd name="T17" fmla="*/ 0 h 1490"/>
                  <a:gd name="T18" fmla="*/ 0 w 1488"/>
                  <a:gd name="T19" fmla="*/ 0 h 1490"/>
                  <a:gd name="T20" fmla="*/ 0 w 1488"/>
                  <a:gd name="T21" fmla="*/ 0 h 1490"/>
                  <a:gd name="T22" fmla="*/ 0 w 1488"/>
                  <a:gd name="T23" fmla="*/ 0 h 1490"/>
                  <a:gd name="T24" fmla="*/ 0 w 1488"/>
                  <a:gd name="T25" fmla="*/ 0 h 1490"/>
                  <a:gd name="T26" fmla="*/ 0 w 1488"/>
                  <a:gd name="T27" fmla="*/ 0 h 1490"/>
                  <a:gd name="T28" fmla="*/ 0 w 1488"/>
                  <a:gd name="T29" fmla="*/ 0 h 1490"/>
                  <a:gd name="T30" fmla="*/ 0 w 1488"/>
                  <a:gd name="T31" fmla="*/ 0 h 1490"/>
                  <a:gd name="T32" fmla="*/ 0 w 1488"/>
                  <a:gd name="T33" fmla="*/ 0 h 1490"/>
                  <a:gd name="T34" fmla="*/ 0 w 1488"/>
                  <a:gd name="T35" fmla="*/ 0 h 1490"/>
                  <a:gd name="T36" fmla="*/ 0 w 1488"/>
                  <a:gd name="T37" fmla="*/ 0 h 1490"/>
                  <a:gd name="T38" fmla="*/ 0 w 1488"/>
                  <a:gd name="T39" fmla="*/ 0 h 1490"/>
                  <a:gd name="T40" fmla="*/ 0 w 1488"/>
                  <a:gd name="T41" fmla="*/ 0 h 1490"/>
                  <a:gd name="T42" fmla="*/ 0 w 1488"/>
                  <a:gd name="T43" fmla="*/ 0 h 1490"/>
                  <a:gd name="T44" fmla="*/ 0 w 1488"/>
                  <a:gd name="T45" fmla="*/ 0 h 1490"/>
                  <a:gd name="T46" fmla="*/ 0 w 1488"/>
                  <a:gd name="T47" fmla="*/ 0 h 1490"/>
                  <a:gd name="T48" fmla="*/ 0 w 1488"/>
                  <a:gd name="T49" fmla="*/ 0 h 1490"/>
                  <a:gd name="T50" fmla="*/ 0 w 1488"/>
                  <a:gd name="T51" fmla="*/ 0 h 1490"/>
                  <a:gd name="T52" fmla="*/ 0 w 1488"/>
                  <a:gd name="T53" fmla="*/ 0 h 1490"/>
                  <a:gd name="T54" fmla="*/ 0 w 1488"/>
                  <a:gd name="T55" fmla="*/ 0 h 1490"/>
                  <a:gd name="T56" fmla="*/ 0 w 1488"/>
                  <a:gd name="T57" fmla="*/ 0 h 1490"/>
                  <a:gd name="T58" fmla="*/ 0 w 1488"/>
                  <a:gd name="T59" fmla="*/ 0 h 1490"/>
                  <a:gd name="T60" fmla="*/ 0 w 1488"/>
                  <a:gd name="T61" fmla="*/ 0 h 1490"/>
                  <a:gd name="T62" fmla="*/ 0 w 1488"/>
                  <a:gd name="T63" fmla="*/ 0 h 1490"/>
                  <a:gd name="T64" fmla="*/ 0 w 1488"/>
                  <a:gd name="T65" fmla="*/ 0 h 1490"/>
                  <a:gd name="T66" fmla="*/ 0 w 1488"/>
                  <a:gd name="T67" fmla="*/ 0 h 1490"/>
                  <a:gd name="T68" fmla="*/ 0 w 1488"/>
                  <a:gd name="T69" fmla="*/ 0 h 1490"/>
                  <a:gd name="T70" fmla="*/ 0 w 1488"/>
                  <a:gd name="T71" fmla="*/ 0 h 1490"/>
                  <a:gd name="T72" fmla="*/ 0 w 1488"/>
                  <a:gd name="T73" fmla="*/ 0 h 1490"/>
                  <a:gd name="T74" fmla="*/ 0 w 1488"/>
                  <a:gd name="T75" fmla="*/ 0 h 1490"/>
                  <a:gd name="T76" fmla="*/ 0 w 1488"/>
                  <a:gd name="T77" fmla="*/ 0 h 1490"/>
                  <a:gd name="T78" fmla="*/ 0 w 1488"/>
                  <a:gd name="T79" fmla="*/ 0 h 1490"/>
                  <a:gd name="T80" fmla="*/ 0 w 1488"/>
                  <a:gd name="T81" fmla="*/ 0 h 1490"/>
                  <a:gd name="T82" fmla="*/ 0 w 1488"/>
                  <a:gd name="T83" fmla="*/ 0 h 1490"/>
                  <a:gd name="T84" fmla="*/ 0 w 1488"/>
                  <a:gd name="T85" fmla="*/ 0 h 1490"/>
                  <a:gd name="T86" fmla="*/ 0 w 1488"/>
                  <a:gd name="T87" fmla="*/ 0 h 1490"/>
                  <a:gd name="T88" fmla="*/ 0 w 1488"/>
                  <a:gd name="T89" fmla="*/ 0 h 1490"/>
                  <a:gd name="T90" fmla="*/ 0 w 1488"/>
                  <a:gd name="T91" fmla="*/ 0 h 1490"/>
                  <a:gd name="T92" fmla="*/ 0 w 1488"/>
                  <a:gd name="T93" fmla="*/ 0 h 1490"/>
                  <a:gd name="T94" fmla="*/ 0 w 1488"/>
                  <a:gd name="T95" fmla="*/ 0 h 149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488" h="1490">
                    <a:moveTo>
                      <a:pt x="650" y="1484"/>
                    </a:moveTo>
                    <a:lnTo>
                      <a:pt x="672" y="1486"/>
                    </a:lnTo>
                    <a:lnTo>
                      <a:pt x="695" y="1488"/>
                    </a:lnTo>
                    <a:lnTo>
                      <a:pt x="717" y="1490"/>
                    </a:lnTo>
                    <a:lnTo>
                      <a:pt x="740" y="1490"/>
                    </a:lnTo>
                    <a:lnTo>
                      <a:pt x="762" y="1490"/>
                    </a:lnTo>
                    <a:lnTo>
                      <a:pt x="785" y="1488"/>
                    </a:lnTo>
                    <a:lnTo>
                      <a:pt x="807" y="1487"/>
                    </a:lnTo>
                    <a:lnTo>
                      <a:pt x="830" y="1484"/>
                    </a:lnTo>
                    <a:lnTo>
                      <a:pt x="852" y="1482"/>
                    </a:lnTo>
                    <a:lnTo>
                      <a:pt x="874" y="1478"/>
                    </a:lnTo>
                    <a:lnTo>
                      <a:pt x="896" y="1473"/>
                    </a:lnTo>
                    <a:lnTo>
                      <a:pt x="918" y="1469"/>
                    </a:lnTo>
                    <a:lnTo>
                      <a:pt x="940" y="1463"/>
                    </a:lnTo>
                    <a:lnTo>
                      <a:pt x="962" y="1457"/>
                    </a:lnTo>
                    <a:lnTo>
                      <a:pt x="983" y="1450"/>
                    </a:lnTo>
                    <a:lnTo>
                      <a:pt x="1004" y="1442"/>
                    </a:lnTo>
                    <a:lnTo>
                      <a:pt x="1025" y="1435"/>
                    </a:lnTo>
                    <a:lnTo>
                      <a:pt x="1045" y="1425"/>
                    </a:lnTo>
                    <a:lnTo>
                      <a:pt x="1066" y="1416"/>
                    </a:lnTo>
                    <a:lnTo>
                      <a:pt x="1086" y="1406"/>
                    </a:lnTo>
                    <a:lnTo>
                      <a:pt x="1106" y="1395"/>
                    </a:lnTo>
                    <a:lnTo>
                      <a:pt x="1126" y="1385"/>
                    </a:lnTo>
                    <a:lnTo>
                      <a:pt x="1145" y="1373"/>
                    </a:lnTo>
                    <a:lnTo>
                      <a:pt x="1163" y="1360"/>
                    </a:lnTo>
                    <a:lnTo>
                      <a:pt x="1181" y="1347"/>
                    </a:lnTo>
                    <a:lnTo>
                      <a:pt x="1200" y="1333"/>
                    </a:lnTo>
                    <a:lnTo>
                      <a:pt x="1217" y="1319"/>
                    </a:lnTo>
                    <a:lnTo>
                      <a:pt x="1234" y="1305"/>
                    </a:lnTo>
                    <a:lnTo>
                      <a:pt x="1251" y="1290"/>
                    </a:lnTo>
                    <a:lnTo>
                      <a:pt x="1267" y="1274"/>
                    </a:lnTo>
                    <a:lnTo>
                      <a:pt x="1283" y="1258"/>
                    </a:lnTo>
                    <a:lnTo>
                      <a:pt x="1298" y="1242"/>
                    </a:lnTo>
                    <a:lnTo>
                      <a:pt x="1313" y="1225"/>
                    </a:lnTo>
                    <a:lnTo>
                      <a:pt x="1327" y="1207"/>
                    </a:lnTo>
                    <a:lnTo>
                      <a:pt x="1341" y="1190"/>
                    </a:lnTo>
                    <a:lnTo>
                      <a:pt x="1354" y="1171"/>
                    </a:lnTo>
                    <a:lnTo>
                      <a:pt x="1367" y="1152"/>
                    </a:lnTo>
                    <a:lnTo>
                      <a:pt x="1379" y="1134"/>
                    </a:lnTo>
                    <a:lnTo>
                      <a:pt x="1390" y="1115"/>
                    </a:lnTo>
                    <a:lnTo>
                      <a:pt x="1401" y="1094"/>
                    </a:lnTo>
                    <a:lnTo>
                      <a:pt x="1411" y="1075"/>
                    </a:lnTo>
                    <a:lnTo>
                      <a:pt x="1420" y="1055"/>
                    </a:lnTo>
                    <a:lnTo>
                      <a:pt x="1430" y="1033"/>
                    </a:lnTo>
                    <a:lnTo>
                      <a:pt x="1439" y="1013"/>
                    </a:lnTo>
                    <a:lnTo>
                      <a:pt x="1446" y="991"/>
                    </a:lnTo>
                    <a:lnTo>
                      <a:pt x="1452" y="970"/>
                    </a:lnTo>
                    <a:lnTo>
                      <a:pt x="1459" y="948"/>
                    </a:lnTo>
                    <a:lnTo>
                      <a:pt x="1465" y="927"/>
                    </a:lnTo>
                    <a:lnTo>
                      <a:pt x="1471" y="905"/>
                    </a:lnTo>
                    <a:lnTo>
                      <a:pt x="1475" y="883"/>
                    </a:lnTo>
                    <a:lnTo>
                      <a:pt x="1478" y="861"/>
                    </a:lnTo>
                    <a:lnTo>
                      <a:pt x="1481" y="838"/>
                    </a:lnTo>
                    <a:lnTo>
                      <a:pt x="1485" y="817"/>
                    </a:lnTo>
                    <a:lnTo>
                      <a:pt x="1486" y="794"/>
                    </a:lnTo>
                    <a:lnTo>
                      <a:pt x="1487" y="772"/>
                    </a:lnTo>
                    <a:lnTo>
                      <a:pt x="1488" y="749"/>
                    </a:lnTo>
                    <a:lnTo>
                      <a:pt x="1488" y="727"/>
                    </a:lnTo>
                    <a:lnTo>
                      <a:pt x="1487" y="704"/>
                    </a:lnTo>
                    <a:lnTo>
                      <a:pt x="1485" y="682"/>
                    </a:lnTo>
                    <a:lnTo>
                      <a:pt x="1482" y="659"/>
                    </a:lnTo>
                    <a:lnTo>
                      <a:pt x="1480" y="637"/>
                    </a:lnTo>
                    <a:lnTo>
                      <a:pt x="1476" y="614"/>
                    </a:lnTo>
                    <a:lnTo>
                      <a:pt x="1472" y="593"/>
                    </a:lnTo>
                    <a:lnTo>
                      <a:pt x="1467" y="570"/>
                    </a:lnTo>
                    <a:lnTo>
                      <a:pt x="1461" y="549"/>
                    </a:lnTo>
                    <a:lnTo>
                      <a:pt x="1456" y="527"/>
                    </a:lnTo>
                    <a:lnTo>
                      <a:pt x="1448" y="506"/>
                    </a:lnTo>
                    <a:lnTo>
                      <a:pt x="1441" y="485"/>
                    </a:lnTo>
                    <a:lnTo>
                      <a:pt x="1432" y="464"/>
                    </a:lnTo>
                    <a:lnTo>
                      <a:pt x="1424" y="443"/>
                    </a:lnTo>
                    <a:lnTo>
                      <a:pt x="1414" y="422"/>
                    </a:lnTo>
                    <a:lnTo>
                      <a:pt x="1404" y="402"/>
                    </a:lnTo>
                    <a:lnTo>
                      <a:pt x="1394" y="383"/>
                    </a:lnTo>
                    <a:lnTo>
                      <a:pt x="1383" y="363"/>
                    </a:lnTo>
                    <a:lnTo>
                      <a:pt x="1371" y="344"/>
                    </a:lnTo>
                    <a:lnTo>
                      <a:pt x="1358" y="325"/>
                    </a:lnTo>
                    <a:lnTo>
                      <a:pt x="1345" y="307"/>
                    </a:lnTo>
                    <a:lnTo>
                      <a:pt x="1331" y="288"/>
                    </a:lnTo>
                    <a:lnTo>
                      <a:pt x="1317" y="271"/>
                    </a:lnTo>
                    <a:lnTo>
                      <a:pt x="1304" y="254"/>
                    </a:lnTo>
                    <a:lnTo>
                      <a:pt x="1289" y="237"/>
                    </a:lnTo>
                    <a:lnTo>
                      <a:pt x="1272" y="221"/>
                    </a:lnTo>
                    <a:lnTo>
                      <a:pt x="1256" y="206"/>
                    </a:lnTo>
                    <a:lnTo>
                      <a:pt x="1240" y="190"/>
                    </a:lnTo>
                    <a:lnTo>
                      <a:pt x="1223" y="176"/>
                    </a:lnTo>
                    <a:lnTo>
                      <a:pt x="1206" y="161"/>
                    </a:lnTo>
                    <a:lnTo>
                      <a:pt x="1188" y="148"/>
                    </a:lnTo>
                    <a:lnTo>
                      <a:pt x="1170" y="134"/>
                    </a:lnTo>
                    <a:lnTo>
                      <a:pt x="1151" y="122"/>
                    </a:lnTo>
                    <a:lnTo>
                      <a:pt x="1132" y="110"/>
                    </a:lnTo>
                    <a:lnTo>
                      <a:pt x="1113" y="99"/>
                    </a:lnTo>
                    <a:lnTo>
                      <a:pt x="1092" y="88"/>
                    </a:lnTo>
                    <a:lnTo>
                      <a:pt x="1073" y="77"/>
                    </a:lnTo>
                    <a:lnTo>
                      <a:pt x="1053" y="68"/>
                    </a:lnTo>
                    <a:lnTo>
                      <a:pt x="1032" y="59"/>
                    </a:lnTo>
                    <a:lnTo>
                      <a:pt x="1011" y="51"/>
                    </a:lnTo>
                    <a:lnTo>
                      <a:pt x="990" y="42"/>
                    </a:lnTo>
                    <a:lnTo>
                      <a:pt x="969" y="36"/>
                    </a:lnTo>
                    <a:lnTo>
                      <a:pt x="947" y="29"/>
                    </a:lnTo>
                    <a:lnTo>
                      <a:pt x="925" y="23"/>
                    </a:lnTo>
                    <a:lnTo>
                      <a:pt x="904" y="17"/>
                    </a:lnTo>
                    <a:lnTo>
                      <a:pt x="881" y="13"/>
                    </a:lnTo>
                    <a:lnTo>
                      <a:pt x="860" y="10"/>
                    </a:lnTo>
                    <a:lnTo>
                      <a:pt x="837" y="7"/>
                    </a:lnTo>
                    <a:lnTo>
                      <a:pt x="815" y="3"/>
                    </a:lnTo>
                    <a:lnTo>
                      <a:pt x="792" y="2"/>
                    </a:lnTo>
                    <a:lnTo>
                      <a:pt x="770" y="1"/>
                    </a:lnTo>
                    <a:lnTo>
                      <a:pt x="747" y="0"/>
                    </a:lnTo>
                    <a:lnTo>
                      <a:pt x="725" y="0"/>
                    </a:lnTo>
                    <a:lnTo>
                      <a:pt x="702" y="1"/>
                    </a:lnTo>
                    <a:lnTo>
                      <a:pt x="680" y="3"/>
                    </a:lnTo>
                    <a:lnTo>
                      <a:pt x="657" y="6"/>
                    </a:lnTo>
                    <a:lnTo>
                      <a:pt x="636" y="9"/>
                    </a:lnTo>
                    <a:lnTo>
                      <a:pt x="614" y="12"/>
                    </a:lnTo>
                    <a:lnTo>
                      <a:pt x="591" y="16"/>
                    </a:lnTo>
                    <a:lnTo>
                      <a:pt x="570" y="22"/>
                    </a:lnTo>
                    <a:lnTo>
                      <a:pt x="548" y="27"/>
                    </a:lnTo>
                    <a:lnTo>
                      <a:pt x="526" y="33"/>
                    </a:lnTo>
                    <a:lnTo>
                      <a:pt x="504" y="40"/>
                    </a:lnTo>
                    <a:lnTo>
                      <a:pt x="484" y="47"/>
                    </a:lnTo>
                    <a:lnTo>
                      <a:pt x="462" y="56"/>
                    </a:lnTo>
                    <a:lnTo>
                      <a:pt x="442" y="65"/>
                    </a:lnTo>
                    <a:lnTo>
                      <a:pt x="422" y="74"/>
                    </a:lnTo>
                    <a:lnTo>
                      <a:pt x="401" y="84"/>
                    </a:lnTo>
                    <a:lnTo>
                      <a:pt x="381" y="95"/>
                    </a:lnTo>
                    <a:lnTo>
                      <a:pt x="362" y="105"/>
                    </a:lnTo>
                    <a:lnTo>
                      <a:pt x="342" y="118"/>
                    </a:lnTo>
                    <a:lnTo>
                      <a:pt x="324" y="130"/>
                    </a:lnTo>
                    <a:lnTo>
                      <a:pt x="306" y="143"/>
                    </a:lnTo>
                    <a:lnTo>
                      <a:pt x="288" y="157"/>
                    </a:lnTo>
                    <a:lnTo>
                      <a:pt x="271" y="171"/>
                    </a:lnTo>
                    <a:lnTo>
                      <a:pt x="254" y="185"/>
                    </a:lnTo>
                    <a:lnTo>
                      <a:pt x="236" y="201"/>
                    </a:lnTo>
                    <a:lnTo>
                      <a:pt x="220" y="216"/>
                    </a:lnTo>
                    <a:lnTo>
                      <a:pt x="204" y="232"/>
                    </a:lnTo>
                    <a:lnTo>
                      <a:pt x="189" y="248"/>
                    </a:lnTo>
                    <a:lnTo>
                      <a:pt x="174" y="265"/>
                    </a:lnTo>
                    <a:lnTo>
                      <a:pt x="160" y="283"/>
                    </a:lnTo>
                    <a:lnTo>
                      <a:pt x="146" y="300"/>
                    </a:lnTo>
                    <a:lnTo>
                      <a:pt x="134" y="318"/>
                    </a:lnTo>
                    <a:lnTo>
                      <a:pt x="121" y="338"/>
                    </a:lnTo>
                    <a:lnTo>
                      <a:pt x="109" y="356"/>
                    </a:lnTo>
                    <a:lnTo>
                      <a:pt x="97" y="375"/>
                    </a:lnTo>
                    <a:lnTo>
                      <a:pt x="86" y="396"/>
                    </a:lnTo>
                    <a:lnTo>
                      <a:pt x="77" y="415"/>
                    </a:lnTo>
                    <a:lnTo>
                      <a:pt x="67" y="435"/>
                    </a:lnTo>
                    <a:lnTo>
                      <a:pt x="57" y="457"/>
                    </a:lnTo>
                    <a:lnTo>
                      <a:pt x="49" y="477"/>
                    </a:lnTo>
                    <a:lnTo>
                      <a:pt x="41" y="498"/>
                    </a:lnTo>
                    <a:lnTo>
                      <a:pt x="34" y="520"/>
                    </a:lnTo>
                    <a:lnTo>
                      <a:pt x="27" y="541"/>
                    </a:lnTo>
                    <a:lnTo>
                      <a:pt x="22" y="563"/>
                    </a:lnTo>
                    <a:lnTo>
                      <a:pt x="17" y="585"/>
                    </a:lnTo>
                    <a:lnTo>
                      <a:pt x="12" y="607"/>
                    </a:lnTo>
                    <a:lnTo>
                      <a:pt x="8" y="629"/>
                    </a:lnTo>
                    <a:lnTo>
                      <a:pt x="5" y="652"/>
                    </a:lnTo>
                    <a:lnTo>
                      <a:pt x="3" y="673"/>
                    </a:lnTo>
                    <a:lnTo>
                      <a:pt x="1" y="696"/>
                    </a:lnTo>
                    <a:lnTo>
                      <a:pt x="0" y="718"/>
                    </a:lnTo>
                    <a:lnTo>
                      <a:pt x="0" y="741"/>
                    </a:lnTo>
                    <a:lnTo>
                      <a:pt x="0" y="763"/>
                    </a:lnTo>
                    <a:lnTo>
                      <a:pt x="1" y="786"/>
                    </a:lnTo>
                    <a:lnTo>
                      <a:pt x="2" y="808"/>
                    </a:lnTo>
                    <a:lnTo>
                      <a:pt x="4" y="831"/>
                    </a:lnTo>
                    <a:lnTo>
                      <a:pt x="7" y="853"/>
                    </a:lnTo>
                    <a:lnTo>
                      <a:pt x="11" y="876"/>
                    </a:lnTo>
                    <a:lnTo>
                      <a:pt x="16" y="897"/>
                    </a:lnTo>
                    <a:lnTo>
                      <a:pt x="20" y="920"/>
                    </a:lnTo>
                    <a:lnTo>
                      <a:pt x="25" y="941"/>
                    </a:lnTo>
                    <a:lnTo>
                      <a:pt x="32" y="962"/>
                    </a:lnTo>
                    <a:lnTo>
                      <a:pt x="39" y="984"/>
                    </a:lnTo>
                    <a:lnTo>
                      <a:pt x="47" y="1005"/>
                    </a:lnTo>
                    <a:lnTo>
                      <a:pt x="54" y="1026"/>
                    </a:lnTo>
                    <a:lnTo>
                      <a:pt x="63" y="1047"/>
                    </a:lnTo>
                    <a:lnTo>
                      <a:pt x="72" y="1067"/>
                    </a:lnTo>
                    <a:lnTo>
                      <a:pt x="83" y="1088"/>
                    </a:lnTo>
                    <a:lnTo>
                      <a:pt x="94" y="1107"/>
                    </a:lnTo>
                    <a:lnTo>
                      <a:pt x="105" y="1126"/>
                    </a:lnTo>
                    <a:lnTo>
                      <a:pt x="116" y="1146"/>
                    </a:lnTo>
                    <a:lnTo>
                      <a:pt x="129" y="1165"/>
                    </a:lnTo>
                    <a:lnTo>
                      <a:pt x="142" y="1183"/>
                    </a:lnTo>
                    <a:lnTo>
                      <a:pt x="155" y="1201"/>
                    </a:lnTo>
                    <a:lnTo>
                      <a:pt x="169" y="1218"/>
                    </a:lnTo>
                    <a:lnTo>
                      <a:pt x="184" y="1236"/>
                    </a:lnTo>
                    <a:lnTo>
                      <a:pt x="199" y="1253"/>
                    </a:lnTo>
                    <a:lnTo>
                      <a:pt x="214" y="1269"/>
                    </a:lnTo>
                    <a:lnTo>
                      <a:pt x="230" y="1284"/>
                    </a:lnTo>
                    <a:lnTo>
                      <a:pt x="247" y="1300"/>
                    </a:lnTo>
                    <a:lnTo>
                      <a:pt x="264" y="1314"/>
                    </a:lnTo>
                    <a:lnTo>
                      <a:pt x="281" y="1329"/>
                    </a:lnTo>
                    <a:lnTo>
                      <a:pt x="300" y="1343"/>
                    </a:lnTo>
                    <a:lnTo>
                      <a:pt x="318" y="1356"/>
                    </a:lnTo>
                    <a:lnTo>
                      <a:pt x="336" y="136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2" name="Freeform 176"/>
              <p:cNvSpPr>
                <a:spLocks/>
              </p:cNvSpPr>
              <p:nvPr/>
            </p:nvSpPr>
            <p:spPr bwMode="auto">
              <a:xfrm>
                <a:off x="3867" y="1751"/>
                <a:ext cx="101" cy="120"/>
              </a:xfrm>
              <a:custGeom>
                <a:avLst/>
                <a:gdLst>
                  <a:gd name="T0" fmla="*/ 0 w 554"/>
                  <a:gd name="T1" fmla="*/ 0 h 648"/>
                  <a:gd name="T2" fmla="*/ 0 w 554"/>
                  <a:gd name="T3" fmla="*/ 0 h 648"/>
                  <a:gd name="T4" fmla="*/ 0 w 554"/>
                  <a:gd name="T5" fmla="*/ 0 h 648"/>
                  <a:gd name="T6" fmla="*/ 0 w 554"/>
                  <a:gd name="T7" fmla="*/ 0 h 648"/>
                  <a:gd name="T8" fmla="*/ 0 w 554"/>
                  <a:gd name="T9" fmla="*/ 0 h 6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4" h="648">
                    <a:moveTo>
                      <a:pt x="156" y="0"/>
                    </a:moveTo>
                    <a:lnTo>
                      <a:pt x="554" y="117"/>
                    </a:lnTo>
                    <a:lnTo>
                      <a:pt x="399" y="648"/>
                    </a:lnTo>
                    <a:lnTo>
                      <a:pt x="0" y="532"/>
                    </a:lnTo>
                    <a:lnTo>
                      <a:pt x="156" y="0"/>
                    </a:lnTo>
                    <a:close/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3" name="Freeform 177"/>
              <p:cNvSpPr>
                <a:spLocks/>
              </p:cNvSpPr>
              <p:nvPr/>
            </p:nvSpPr>
            <p:spPr bwMode="auto">
              <a:xfrm>
                <a:off x="3780" y="1521"/>
                <a:ext cx="92" cy="310"/>
              </a:xfrm>
              <a:custGeom>
                <a:avLst/>
                <a:gdLst>
                  <a:gd name="T0" fmla="*/ 0 w 506"/>
                  <a:gd name="T1" fmla="*/ 0 h 1679"/>
                  <a:gd name="T2" fmla="*/ 0 w 506"/>
                  <a:gd name="T3" fmla="*/ 0 h 1679"/>
                  <a:gd name="T4" fmla="*/ 0 w 506"/>
                  <a:gd name="T5" fmla="*/ 0 h 1679"/>
                  <a:gd name="T6" fmla="*/ 0 w 506"/>
                  <a:gd name="T7" fmla="*/ 0 h 1679"/>
                  <a:gd name="T8" fmla="*/ 0 w 506"/>
                  <a:gd name="T9" fmla="*/ 0 h 1679"/>
                  <a:gd name="T10" fmla="*/ 0 w 506"/>
                  <a:gd name="T11" fmla="*/ 0 h 1679"/>
                  <a:gd name="T12" fmla="*/ 0 w 506"/>
                  <a:gd name="T13" fmla="*/ 0 h 1679"/>
                  <a:gd name="T14" fmla="*/ 0 w 506"/>
                  <a:gd name="T15" fmla="*/ 0 h 1679"/>
                  <a:gd name="T16" fmla="*/ 0 w 506"/>
                  <a:gd name="T17" fmla="*/ 0 h 1679"/>
                  <a:gd name="T18" fmla="*/ 0 w 506"/>
                  <a:gd name="T19" fmla="*/ 0 h 1679"/>
                  <a:gd name="T20" fmla="*/ 0 w 506"/>
                  <a:gd name="T21" fmla="*/ 0 h 1679"/>
                  <a:gd name="T22" fmla="*/ 0 w 506"/>
                  <a:gd name="T23" fmla="*/ 0 h 1679"/>
                  <a:gd name="T24" fmla="*/ 0 w 506"/>
                  <a:gd name="T25" fmla="*/ 0 h 1679"/>
                  <a:gd name="T26" fmla="*/ 0 w 506"/>
                  <a:gd name="T27" fmla="*/ 0 h 1679"/>
                  <a:gd name="T28" fmla="*/ 0 w 506"/>
                  <a:gd name="T29" fmla="*/ 0 h 1679"/>
                  <a:gd name="T30" fmla="*/ 0 w 506"/>
                  <a:gd name="T31" fmla="*/ 0 h 1679"/>
                  <a:gd name="T32" fmla="*/ 0 w 506"/>
                  <a:gd name="T33" fmla="*/ 0 h 1679"/>
                  <a:gd name="T34" fmla="*/ 0 w 506"/>
                  <a:gd name="T35" fmla="*/ 0 h 1679"/>
                  <a:gd name="T36" fmla="*/ 0 w 506"/>
                  <a:gd name="T37" fmla="*/ 0 h 1679"/>
                  <a:gd name="T38" fmla="*/ 0 w 506"/>
                  <a:gd name="T39" fmla="*/ 0 h 1679"/>
                  <a:gd name="T40" fmla="*/ 0 w 506"/>
                  <a:gd name="T41" fmla="*/ 0 h 1679"/>
                  <a:gd name="T42" fmla="*/ 0 w 506"/>
                  <a:gd name="T43" fmla="*/ 0 h 1679"/>
                  <a:gd name="T44" fmla="*/ 0 w 506"/>
                  <a:gd name="T45" fmla="*/ 0 h 1679"/>
                  <a:gd name="T46" fmla="*/ 0 w 506"/>
                  <a:gd name="T47" fmla="*/ 0 h 1679"/>
                  <a:gd name="T48" fmla="*/ 0 w 506"/>
                  <a:gd name="T49" fmla="*/ 0 h 1679"/>
                  <a:gd name="T50" fmla="*/ 0 w 506"/>
                  <a:gd name="T51" fmla="*/ 0 h 1679"/>
                  <a:gd name="T52" fmla="*/ 0 w 506"/>
                  <a:gd name="T53" fmla="*/ 0 h 1679"/>
                  <a:gd name="T54" fmla="*/ 0 w 506"/>
                  <a:gd name="T55" fmla="*/ 0 h 1679"/>
                  <a:gd name="T56" fmla="*/ 0 w 506"/>
                  <a:gd name="T57" fmla="*/ 0 h 1679"/>
                  <a:gd name="T58" fmla="*/ 0 w 506"/>
                  <a:gd name="T59" fmla="*/ 0 h 1679"/>
                  <a:gd name="T60" fmla="*/ 0 w 506"/>
                  <a:gd name="T61" fmla="*/ 0 h 1679"/>
                  <a:gd name="T62" fmla="*/ 0 w 506"/>
                  <a:gd name="T63" fmla="*/ 0 h 1679"/>
                  <a:gd name="T64" fmla="*/ 0 w 506"/>
                  <a:gd name="T65" fmla="*/ 0 h 1679"/>
                  <a:gd name="T66" fmla="*/ 0 w 506"/>
                  <a:gd name="T67" fmla="*/ 0 h 1679"/>
                  <a:gd name="T68" fmla="*/ 0 w 506"/>
                  <a:gd name="T69" fmla="*/ 0 h 1679"/>
                  <a:gd name="T70" fmla="*/ 0 w 506"/>
                  <a:gd name="T71" fmla="*/ 0 h 1679"/>
                  <a:gd name="T72" fmla="*/ 0 w 506"/>
                  <a:gd name="T73" fmla="*/ 0 h 1679"/>
                  <a:gd name="T74" fmla="*/ 0 w 506"/>
                  <a:gd name="T75" fmla="*/ 0 h 1679"/>
                  <a:gd name="T76" fmla="*/ 0 w 506"/>
                  <a:gd name="T77" fmla="*/ 0 h 1679"/>
                  <a:gd name="T78" fmla="*/ 0 w 506"/>
                  <a:gd name="T79" fmla="*/ 0 h 16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06" h="1679">
                    <a:moveTo>
                      <a:pt x="451" y="0"/>
                    </a:moveTo>
                    <a:lnTo>
                      <a:pt x="430" y="14"/>
                    </a:lnTo>
                    <a:lnTo>
                      <a:pt x="410" y="29"/>
                    </a:lnTo>
                    <a:lnTo>
                      <a:pt x="388" y="44"/>
                    </a:lnTo>
                    <a:lnTo>
                      <a:pt x="369" y="60"/>
                    </a:lnTo>
                    <a:lnTo>
                      <a:pt x="349" y="76"/>
                    </a:lnTo>
                    <a:lnTo>
                      <a:pt x="329" y="92"/>
                    </a:lnTo>
                    <a:lnTo>
                      <a:pt x="310" y="109"/>
                    </a:lnTo>
                    <a:lnTo>
                      <a:pt x="292" y="127"/>
                    </a:lnTo>
                    <a:lnTo>
                      <a:pt x="274" y="145"/>
                    </a:lnTo>
                    <a:lnTo>
                      <a:pt x="256" y="164"/>
                    </a:lnTo>
                    <a:lnTo>
                      <a:pt x="239" y="183"/>
                    </a:lnTo>
                    <a:lnTo>
                      <a:pt x="222" y="202"/>
                    </a:lnTo>
                    <a:lnTo>
                      <a:pt x="206" y="223"/>
                    </a:lnTo>
                    <a:lnTo>
                      <a:pt x="191" y="243"/>
                    </a:lnTo>
                    <a:lnTo>
                      <a:pt x="176" y="263"/>
                    </a:lnTo>
                    <a:lnTo>
                      <a:pt x="162" y="285"/>
                    </a:lnTo>
                    <a:lnTo>
                      <a:pt x="148" y="306"/>
                    </a:lnTo>
                    <a:lnTo>
                      <a:pt x="134" y="329"/>
                    </a:lnTo>
                    <a:lnTo>
                      <a:pt x="121" y="350"/>
                    </a:lnTo>
                    <a:lnTo>
                      <a:pt x="110" y="373"/>
                    </a:lnTo>
                    <a:lnTo>
                      <a:pt x="98" y="396"/>
                    </a:lnTo>
                    <a:lnTo>
                      <a:pt x="87" y="419"/>
                    </a:lnTo>
                    <a:lnTo>
                      <a:pt x="78" y="442"/>
                    </a:lnTo>
                    <a:lnTo>
                      <a:pt x="68" y="466"/>
                    </a:lnTo>
                    <a:lnTo>
                      <a:pt x="58" y="490"/>
                    </a:lnTo>
                    <a:lnTo>
                      <a:pt x="50" y="514"/>
                    </a:lnTo>
                    <a:lnTo>
                      <a:pt x="42" y="539"/>
                    </a:lnTo>
                    <a:lnTo>
                      <a:pt x="35" y="563"/>
                    </a:lnTo>
                    <a:lnTo>
                      <a:pt x="28" y="588"/>
                    </a:lnTo>
                    <a:lnTo>
                      <a:pt x="23" y="613"/>
                    </a:lnTo>
                    <a:lnTo>
                      <a:pt x="18" y="638"/>
                    </a:lnTo>
                    <a:lnTo>
                      <a:pt x="13" y="663"/>
                    </a:lnTo>
                    <a:lnTo>
                      <a:pt x="9" y="689"/>
                    </a:lnTo>
                    <a:lnTo>
                      <a:pt x="6" y="714"/>
                    </a:lnTo>
                    <a:lnTo>
                      <a:pt x="4" y="739"/>
                    </a:lnTo>
                    <a:lnTo>
                      <a:pt x="1" y="765"/>
                    </a:lnTo>
                    <a:lnTo>
                      <a:pt x="0" y="790"/>
                    </a:lnTo>
                    <a:lnTo>
                      <a:pt x="0" y="816"/>
                    </a:lnTo>
                    <a:lnTo>
                      <a:pt x="0" y="842"/>
                    </a:lnTo>
                    <a:lnTo>
                      <a:pt x="0" y="868"/>
                    </a:lnTo>
                    <a:lnTo>
                      <a:pt x="3" y="893"/>
                    </a:lnTo>
                    <a:lnTo>
                      <a:pt x="5" y="919"/>
                    </a:lnTo>
                    <a:lnTo>
                      <a:pt x="8" y="944"/>
                    </a:lnTo>
                    <a:lnTo>
                      <a:pt x="11" y="969"/>
                    </a:lnTo>
                    <a:lnTo>
                      <a:pt x="15" y="995"/>
                    </a:lnTo>
                    <a:lnTo>
                      <a:pt x="20" y="1020"/>
                    </a:lnTo>
                    <a:lnTo>
                      <a:pt x="25" y="1044"/>
                    </a:lnTo>
                    <a:lnTo>
                      <a:pt x="31" y="1070"/>
                    </a:lnTo>
                    <a:lnTo>
                      <a:pt x="38" y="1095"/>
                    </a:lnTo>
                    <a:lnTo>
                      <a:pt x="45" y="1118"/>
                    </a:lnTo>
                    <a:lnTo>
                      <a:pt x="54" y="1143"/>
                    </a:lnTo>
                    <a:lnTo>
                      <a:pt x="63" y="1168"/>
                    </a:lnTo>
                    <a:lnTo>
                      <a:pt x="72" y="1191"/>
                    </a:lnTo>
                    <a:lnTo>
                      <a:pt x="82" y="1215"/>
                    </a:lnTo>
                    <a:lnTo>
                      <a:pt x="93" y="1238"/>
                    </a:lnTo>
                    <a:lnTo>
                      <a:pt x="103" y="1261"/>
                    </a:lnTo>
                    <a:lnTo>
                      <a:pt x="115" y="1283"/>
                    </a:lnTo>
                    <a:lnTo>
                      <a:pt x="128" y="1306"/>
                    </a:lnTo>
                    <a:lnTo>
                      <a:pt x="141" y="1328"/>
                    </a:lnTo>
                    <a:lnTo>
                      <a:pt x="155" y="1350"/>
                    </a:lnTo>
                    <a:lnTo>
                      <a:pt x="169" y="1371"/>
                    </a:lnTo>
                    <a:lnTo>
                      <a:pt x="183" y="1393"/>
                    </a:lnTo>
                    <a:lnTo>
                      <a:pt x="199" y="1413"/>
                    </a:lnTo>
                    <a:lnTo>
                      <a:pt x="214" y="1433"/>
                    </a:lnTo>
                    <a:lnTo>
                      <a:pt x="231" y="1453"/>
                    </a:lnTo>
                    <a:lnTo>
                      <a:pt x="247" y="1472"/>
                    </a:lnTo>
                    <a:lnTo>
                      <a:pt x="264" y="1491"/>
                    </a:lnTo>
                    <a:lnTo>
                      <a:pt x="282" y="1509"/>
                    </a:lnTo>
                    <a:lnTo>
                      <a:pt x="300" y="1528"/>
                    </a:lnTo>
                    <a:lnTo>
                      <a:pt x="319" y="1545"/>
                    </a:lnTo>
                    <a:lnTo>
                      <a:pt x="338" y="1562"/>
                    </a:lnTo>
                    <a:lnTo>
                      <a:pt x="358" y="1578"/>
                    </a:lnTo>
                    <a:lnTo>
                      <a:pt x="378" y="1594"/>
                    </a:lnTo>
                    <a:lnTo>
                      <a:pt x="398" y="1609"/>
                    </a:lnTo>
                    <a:lnTo>
                      <a:pt x="419" y="1624"/>
                    </a:lnTo>
                    <a:lnTo>
                      <a:pt x="441" y="1639"/>
                    </a:lnTo>
                    <a:lnTo>
                      <a:pt x="462" y="1653"/>
                    </a:lnTo>
                    <a:lnTo>
                      <a:pt x="484" y="1666"/>
                    </a:lnTo>
                    <a:lnTo>
                      <a:pt x="506" y="1679"/>
                    </a:lnTo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4" name="Freeform 178"/>
              <p:cNvSpPr>
                <a:spLocks/>
              </p:cNvSpPr>
              <p:nvPr/>
            </p:nvSpPr>
            <p:spPr bwMode="auto">
              <a:xfrm>
                <a:off x="3945" y="1788"/>
                <a:ext cx="148" cy="64"/>
              </a:xfrm>
              <a:custGeom>
                <a:avLst/>
                <a:gdLst>
                  <a:gd name="T0" fmla="*/ 0 w 806"/>
                  <a:gd name="T1" fmla="*/ 0 h 348"/>
                  <a:gd name="T2" fmla="*/ 0 w 806"/>
                  <a:gd name="T3" fmla="*/ 0 h 348"/>
                  <a:gd name="T4" fmla="*/ 0 w 806"/>
                  <a:gd name="T5" fmla="*/ 0 h 348"/>
                  <a:gd name="T6" fmla="*/ 0 w 806"/>
                  <a:gd name="T7" fmla="*/ 0 h 348"/>
                  <a:gd name="T8" fmla="*/ 0 w 806"/>
                  <a:gd name="T9" fmla="*/ 0 h 348"/>
                  <a:gd name="T10" fmla="*/ 0 w 806"/>
                  <a:gd name="T11" fmla="*/ 0 h 348"/>
                  <a:gd name="T12" fmla="*/ 0 w 806"/>
                  <a:gd name="T13" fmla="*/ 0 h 348"/>
                  <a:gd name="T14" fmla="*/ 0 w 806"/>
                  <a:gd name="T15" fmla="*/ 0 h 348"/>
                  <a:gd name="T16" fmla="*/ 0 w 806"/>
                  <a:gd name="T17" fmla="*/ 0 h 348"/>
                  <a:gd name="T18" fmla="*/ 0 w 806"/>
                  <a:gd name="T19" fmla="*/ 0 h 348"/>
                  <a:gd name="T20" fmla="*/ 0 w 806"/>
                  <a:gd name="T21" fmla="*/ 0 h 348"/>
                  <a:gd name="T22" fmla="*/ 0 w 806"/>
                  <a:gd name="T23" fmla="*/ 0 h 348"/>
                  <a:gd name="T24" fmla="*/ 0 w 806"/>
                  <a:gd name="T25" fmla="*/ 0 h 348"/>
                  <a:gd name="T26" fmla="*/ 0 w 806"/>
                  <a:gd name="T27" fmla="*/ 0 h 348"/>
                  <a:gd name="T28" fmla="*/ 0 w 806"/>
                  <a:gd name="T29" fmla="*/ 0 h 348"/>
                  <a:gd name="T30" fmla="*/ 0 w 806"/>
                  <a:gd name="T31" fmla="*/ 0 h 348"/>
                  <a:gd name="T32" fmla="*/ 0 w 806"/>
                  <a:gd name="T33" fmla="*/ 0 h 348"/>
                  <a:gd name="T34" fmla="*/ 0 w 806"/>
                  <a:gd name="T35" fmla="*/ 0 h 348"/>
                  <a:gd name="T36" fmla="*/ 0 w 806"/>
                  <a:gd name="T37" fmla="*/ 0 h 348"/>
                  <a:gd name="T38" fmla="*/ 0 w 806"/>
                  <a:gd name="T39" fmla="*/ 0 h 348"/>
                  <a:gd name="T40" fmla="*/ 0 w 806"/>
                  <a:gd name="T41" fmla="*/ 0 h 348"/>
                  <a:gd name="T42" fmla="*/ 0 w 806"/>
                  <a:gd name="T43" fmla="*/ 0 h 348"/>
                  <a:gd name="T44" fmla="*/ 0 w 806"/>
                  <a:gd name="T45" fmla="*/ 0 h 348"/>
                  <a:gd name="T46" fmla="*/ 0 w 806"/>
                  <a:gd name="T47" fmla="*/ 0 h 348"/>
                  <a:gd name="T48" fmla="*/ 0 w 806"/>
                  <a:gd name="T49" fmla="*/ 0 h 348"/>
                  <a:gd name="T50" fmla="*/ 0 w 806"/>
                  <a:gd name="T51" fmla="*/ 0 h 348"/>
                  <a:gd name="T52" fmla="*/ 0 w 806"/>
                  <a:gd name="T53" fmla="*/ 0 h 348"/>
                  <a:gd name="T54" fmla="*/ 0 w 806"/>
                  <a:gd name="T55" fmla="*/ 0 h 348"/>
                  <a:gd name="T56" fmla="*/ 0 w 806"/>
                  <a:gd name="T57" fmla="*/ 0 h 348"/>
                  <a:gd name="T58" fmla="*/ 0 w 806"/>
                  <a:gd name="T59" fmla="*/ 0 h 348"/>
                  <a:gd name="T60" fmla="*/ 0 w 806"/>
                  <a:gd name="T61" fmla="*/ 0 h 348"/>
                  <a:gd name="T62" fmla="*/ 0 w 806"/>
                  <a:gd name="T63" fmla="*/ 0 h 348"/>
                  <a:gd name="T64" fmla="*/ 0 w 806"/>
                  <a:gd name="T65" fmla="*/ 0 h 348"/>
                  <a:gd name="T66" fmla="*/ 0 w 806"/>
                  <a:gd name="T67" fmla="*/ 0 h 348"/>
                  <a:gd name="T68" fmla="*/ 0 w 806"/>
                  <a:gd name="T69" fmla="*/ 0 h 348"/>
                  <a:gd name="T70" fmla="*/ 0 w 806"/>
                  <a:gd name="T71" fmla="*/ 0 h 348"/>
                  <a:gd name="T72" fmla="*/ 0 w 806"/>
                  <a:gd name="T73" fmla="*/ 0 h 34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806" h="348">
                    <a:moveTo>
                      <a:pt x="0" y="346"/>
                    </a:moveTo>
                    <a:lnTo>
                      <a:pt x="26" y="347"/>
                    </a:lnTo>
                    <a:lnTo>
                      <a:pt x="50" y="348"/>
                    </a:lnTo>
                    <a:lnTo>
                      <a:pt x="76" y="348"/>
                    </a:lnTo>
                    <a:lnTo>
                      <a:pt x="101" y="347"/>
                    </a:lnTo>
                    <a:lnTo>
                      <a:pt x="126" y="346"/>
                    </a:lnTo>
                    <a:lnTo>
                      <a:pt x="152" y="344"/>
                    </a:lnTo>
                    <a:lnTo>
                      <a:pt x="177" y="342"/>
                    </a:lnTo>
                    <a:lnTo>
                      <a:pt x="201" y="338"/>
                    </a:lnTo>
                    <a:lnTo>
                      <a:pt x="227" y="334"/>
                    </a:lnTo>
                    <a:lnTo>
                      <a:pt x="252" y="330"/>
                    </a:lnTo>
                    <a:lnTo>
                      <a:pt x="276" y="325"/>
                    </a:lnTo>
                    <a:lnTo>
                      <a:pt x="301" y="319"/>
                    </a:lnTo>
                    <a:lnTo>
                      <a:pt x="326" y="313"/>
                    </a:lnTo>
                    <a:lnTo>
                      <a:pt x="350" y="305"/>
                    </a:lnTo>
                    <a:lnTo>
                      <a:pt x="374" y="298"/>
                    </a:lnTo>
                    <a:lnTo>
                      <a:pt x="397" y="289"/>
                    </a:lnTo>
                    <a:lnTo>
                      <a:pt x="421" y="280"/>
                    </a:lnTo>
                    <a:lnTo>
                      <a:pt x="444" y="270"/>
                    </a:lnTo>
                    <a:lnTo>
                      <a:pt x="468" y="260"/>
                    </a:lnTo>
                    <a:lnTo>
                      <a:pt x="491" y="250"/>
                    </a:lnTo>
                    <a:lnTo>
                      <a:pt x="513" y="238"/>
                    </a:lnTo>
                    <a:lnTo>
                      <a:pt x="536" y="226"/>
                    </a:lnTo>
                    <a:lnTo>
                      <a:pt x="557" y="213"/>
                    </a:lnTo>
                    <a:lnTo>
                      <a:pt x="578" y="199"/>
                    </a:lnTo>
                    <a:lnTo>
                      <a:pt x="600" y="185"/>
                    </a:lnTo>
                    <a:lnTo>
                      <a:pt x="621" y="171"/>
                    </a:lnTo>
                    <a:lnTo>
                      <a:pt x="642" y="156"/>
                    </a:lnTo>
                    <a:lnTo>
                      <a:pt x="661" y="141"/>
                    </a:lnTo>
                    <a:lnTo>
                      <a:pt x="681" y="125"/>
                    </a:lnTo>
                    <a:lnTo>
                      <a:pt x="701" y="108"/>
                    </a:lnTo>
                    <a:lnTo>
                      <a:pt x="719" y="92"/>
                    </a:lnTo>
                    <a:lnTo>
                      <a:pt x="737" y="74"/>
                    </a:lnTo>
                    <a:lnTo>
                      <a:pt x="755" y="56"/>
                    </a:lnTo>
                    <a:lnTo>
                      <a:pt x="772" y="37"/>
                    </a:lnTo>
                    <a:lnTo>
                      <a:pt x="789" y="19"/>
                    </a:lnTo>
                    <a:lnTo>
                      <a:pt x="806" y="0"/>
                    </a:lnTo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5" name="Line 179"/>
              <p:cNvSpPr>
                <a:spLocks noChangeShapeType="1"/>
              </p:cNvSpPr>
              <p:nvPr/>
            </p:nvSpPr>
            <p:spPr bwMode="auto">
              <a:xfrm>
                <a:off x="3862" y="1521"/>
                <a:ext cx="12" cy="18"/>
              </a:xfrm>
              <a:prstGeom prst="line">
                <a:avLst/>
              </a:prstGeom>
              <a:noFill/>
              <a:ln w="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6" name="Line 180"/>
              <p:cNvSpPr>
                <a:spLocks noChangeShapeType="1"/>
              </p:cNvSpPr>
              <p:nvPr/>
            </p:nvSpPr>
            <p:spPr bwMode="auto">
              <a:xfrm flipH="1" flipV="1">
                <a:off x="4073" y="1774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7" name="Freeform 181"/>
              <p:cNvSpPr>
                <a:spLocks/>
              </p:cNvSpPr>
              <p:nvPr/>
            </p:nvSpPr>
            <p:spPr bwMode="auto">
              <a:xfrm>
                <a:off x="3803" y="1539"/>
                <a:ext cx="77" cy="266"/>
              </a:xfrm>
              <a:custGeom>
                <a:avLst/>
                <a:gdLst>
                  <a:gd name="T0" fmla="*/ 0 w 421"/>
                  <a:gd name="T1" fmla="*/ 0 h 1443"/>
                  <a:gd name="T2" fmla="*/ 0 w 421"/>
                  <a:gd name="T3" fmla="*/ 0 h 1443"/>
                  <a:gd name="T4" fmla="*/ 0 w 421"/>
                  <a:gd name="T5" fmla="*/ 0 h 1443"/>
                  <a:gd name="T6" fmla="*/ 0 w 421"/>
                  <a:gd name="T7" fmla="*/ 0 h 1443"/>
                  <a:gd name="T8" fmla="*/ 0 w 421"/>
                  <a:gd name="T9" fmla="*/ 0 h 1443"/>
                  <a:gd name="T10" fmla="*/ 0 w 421"/>
                  <a:gd name="T11" fmla="*/ 0 h 1443"/>
                  <a:gd name="T12" fmla="*/ 0 w 421"/>
                  <a:gd name="T13" fmla="*/ 0 h 1443"/>
                  <a:gd name="T14" fmla="*/ 0 w 421"/>
                  <a:gd name="T15" fmla="*/ 0 h 1443"/>
                  <a:gd name="T16" fmla="*/ 0 w 421"/>
                  <a:gd name="T17" fmla="*/ 0 h 1443"/>
                  <a:gd name="T18" fmla="*/ 0 w 421"/>
                  <a:gd name="T19" fmla="*/ 0 h 1443"/>
                  <a:gd name="T20" fmla="*/ 0 w 421"/>
                  <a:gd name="T21" fmla="*/ 0 h 1443"/>
                  <a:gd name="T22" fmla="*/ 0 w 421"/>
                  <a:gd name="T23" fmla="*/ 0 h 1443"/>
                  <a:gd name="T24" fmla="*/ 0 w 421"/>
                  <a:gd name="T25" fmla="*/ 0 h 1443"/>
                  <a:gd name="T26" fmla="*/ 0 w 421"/>
                  <a:gd name="T27" fmla="*/ 0 h 1443"/>
                  <a:gd name="T28" fmla="*/ 0 w 421"/>
                  <a:gd name="T29" fmla="*/ 0 h 1443"/>
                  <a:gd name="T30" fmla="*/ 0 w 421"/>
                  <a:gd name="T31" fmla="*/ 0 h 1443"/>
                  <a:gd name="T32" fmla="*/ 0 w 421"/>
                  <a:gd name="T33" fmla="*/ 0 h 1443"/>
                  <a:gd name="T34" fmla="*/ 0 w 421"/>
                  <a:gd name="T35" fmla="*/ 0 h 1443"/>
                  <a:gd name="T36" fmla="*/ 0 w 421"/>
                  <a:gd name="T37" fmla="*/ 0 h 1443"/>
                  <a:gd name="T38" fmla="*/ 0 w 421"/>
                  <a:gd name="T39" fmla="*/ 0 h 1443"/>
                  <a:gd name="T40" fmla="*/ 0 w 421"/>
                  <a:gd name="T41" fmla="*/ 0 h 1443"/>
                  <a:gd name="T42" fmla="*/ 0 w 421"/>
                  <a:gd name="T43" fmla="*/ 0 h 1443"/>
                  <a:gd name="T44" fmla="*/ 0 w 421"/>
                  <a:gd name="T45" fmla="*/ 0 h 1443"/>
                  <a:gd name="T46" fmla="*/ 0 w 421"/>
                  <a:gd name="T47" fmla="*/ 0 h 1443"/>
                  <a:gd name="T48" fmla="*/ 0 w 421"/>
                  <a:gd name="T49" fmla="*/ 0 h 1443"/>
                  <a:gd name="T50" fmla="*/ 0 w 421"/>
                  <a:gd name="T51" fmla="*/ 0 h 1443"/>
                  <a:gd name="T52" fmla="*/ 0 w 421"/>
                  <a:gd name="T53" fmla="*/ 0 h 1443"/>
                  <a:gd name="T54" fmla="*/ 0 w 421"/>
                  <a:gd name="T55" fmla="*/ 0 h 1443"/>
                  <a:gd name="T56" fmla="*/ 0 w 421"/>
                  <a:gd name="T57" fmla="*/ 0 h 1443"/>
                  <a:gd name="T58" fmla="*/ 0 w 421"/>
                  <a:gd name="T59" fmla="*/ 0 h 1443"/>
                  <a:gd name="T60" fmla="*/ 0 w 421"/>
                  <a:gd name="T61" fmla="*/ 0 h 1443"/>
                  <a:gd name="T62" fmla="*/ 0 w 421"/>
                  <a:gd name="T63" fmla="*/ 0 h 1443"/>
                  <a:gd name="T64" fmla="*/ 0 w 421"/>
                  <a:gd name="T65" fmla="*/ 0 h 1443"/>
                  <a:gd name="T66" fmla="*/ 0 w 421"/>
                  <a:gd name="T67" fmla="*/ 0 h 1443"/>
                  <a:gd name="T68" fmla="*/ 0 w 421"/>
                  <a:gd name="T69" fmla="*/ 0 h 1443"/>
                  <a:gd name="T70" fmla="*/ 0 w 421"/>
                  <a:gd name="T71" fmla="*/ 0 h 1443"/>
                  <a:gd name="T72" fmla="*/ 0 w 421"/>
                  <a:gd name="T73" fmla="*/ 0 h 14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21" h="1443">
                    <a:moveTo>
                      <a:pt x="387" y="0"/>
                    </a:moveTo>
                    <a:lnTo>
                      <a:pt x="367" y="13"/>
                    </a:lnTo>
                    <a:lnTo>
                      <a:pt x="348" y="27"/>
                    </a:lnTo>
                    <a:lnTo>
                      <a:pt x="329" y="41"/>
                    </a:lnTo>
                    <a:lnTo>
                      <a:pt x="310" y="56"/>
                    </a:lnTo>
                    <a:lnTo>
                      <a:pt x="292" y="71"/>
                    </a:lnTo>
                    <a:lnTo>
                      <a:pt x="274" y="87"/>
                    </a:lnTo>
                    <a:lnTo>
                      <a:pt x="257" y="103"/>
                    </a:lnTo>
                    <a:lnTo>
                      <a:pt x="241" y="120"/>
                    </a:lnTo>
                    <a:lnTo>
                      <a:pt x="224" y="137"/>
                    </a:lnTo>
                    <a:lnTo>
                      <a:pt x="209" y="154"/>
                    </a:lnTo>
                    <a:lnTo>
                      <a:pt x="193" y="173"/>
                    </a:lnTo>
                    <a:lnTo>
                      <a:pt x="179" y="191"/>
                    </a:lnTo>
                    <a:lnTo>
                      <a:pt x="164" y="210"/>
                    </a:lnTo>
                    <a:lnTo>
                      <a:pt x="150" y="229"/>
                    </a:lnTo>
                    <a:lnTo>
                      <a:pt x="137" y="249"/>
                    </a:lnTo>
                    <a:lnTo>
                      <a:pt x="124" y="269"/>
                    </a:lnTo>
                    <a:lnTo>
                      <a:pt x="112" y="289"/>
                    </a:lnTo>
                    <a:lnTo>
                      <a:pt x="100" y="310"/>
                    </a:lnTo>
                    <a:lnTo>
                      <a:pt x="90" y="331"/>
                    </a:lnTo>
                    <a:lnTo>
                      <a:pt x="79" y="353"/>
                    </a:lnTo>
                    <a:lnTo>
                      <a:pt x="69" y="374"/>
                    </a:lnTo>
                    <a:lnTo>
                      <a:pt x="61" y="395"/>
                    </a:lnTo>
                    <a:lnTo>
                      <a:pt x="52" y="418"/>
                    </a:lnTo>
                    <a:lnTo>
                      <a:pt x="45" y="440"/>
                    </a:lnTo>
                    <a:lnTo>
                      <a:pt x="37" y="463"/>
                    </a:lnTo>
                    <a:lnTo>
                      <a:pt x="31" y="485"/>
                    </a:lnTo>
                    <a:lnTo>
                      <a:pt x="24" y="509"/>
                    </a:lnTo>
                    <a:lnTo>
                      <a:pt x="19" y="531"/>
                    </a:lnTo>
                    <a:lnTo>
                      <a:pt x="15" y="555"/>
                    </a:lnTo>
                    <a:lnTo>
                      <a:pt x="10" y="579"/>
                    </a:lnTo>
                    <a:lnTo>
                      <a:pt x="7" y="601"/>
                    </a:lnTo>
                    <a:lnTo>
                      <a:pt x="4" y="625"/>
                    </a:lnTo>
                    <a:lnTo>
                      <a:pt x="2" y="648"/>
                    </a:lnTo>
                    <a:lnTo>
                      <a:pt x="1" y="672"/>
                    </a:lnTo>
                    <a:lnTo>
                      <a:pt x="0" y="696"/>
                    </a:lnTo>
                    <a:lnTo>
                      <a:pt x="0" y="720"/>
                    </a:lnTo>
                    <a:lnTo>
                      <a:pt x="1" y="744"/>
                    </a:lnTo>
                    <a:lnTo>
                      <a:pt x="2" y="767"/>
                    </a:lnTo>
                    <a:lnTo>
                      <a:pt x="3" y="791"/>
                    </a:lnTo>
                    <a:lnTo>
                      <a:pt x="6" y="814"/>
                    </a:lnTo>
                    <a:lnTo>
                      <a:pt x="9" y="838"/>
                    </a:lnTo>
                    <a:lnTo>
                      <a:pt x="13" y="861"/>
                    </a:lnTo>
                    <a:lnTo>
                      <a:pt x="18" y="884"/>
                    </a:lnTo>
                    <a:lnTo>
                      <a:pt x="22" y="908"/>
                    </a:lnTo>
                    <a:lnTo>
                      <a:pt x="29" y="930"/>
                    </a:lnTo>
                    <a:lnTo>
                      <a:pt x="35" y="954"/>
                    </a:lnTo>
                    <a:lnTo>
                      <a:pt x="42" y="976"/>
                    </a:lnTo>
                    <a:lnTo>
                      <a:pt x="50" y="999"/>
                    </a:lnTo>
                    <a:lnTo>
                      <a:pt x="58" y="1020"/>
                    </a:lnTo>
                    <a:lnTo>
                      <a:pt x="67" y="1043"/>
                    </a:lnTo>
                    <a:lnTo>
                      <a:pt x="77" y="1064"/>
                    </a:lnTo>
                    <a:lnTo>
                      <a:pt x="87" y="1085"/>
                    </a:lnTo>
                    <a:lnTo>
                      <a:pt x="97" y="1107"/>
                    </a:lnTo>
                    <a:lnTo>
                      <a:pt x="109" y="1127"/>
                    </a:lnTo>
                    <a:lnTo>
                      <a:pt x="121" y="1148"/>
                    </a:lnTo>
                    <a:lnTo>
                      <a:pt x="134" y="1168"/>
                    </a:lnTo>
                    <a:lnTo>
                      <a:pt x="147" y="1187"/>
                    </a:lnTo>
                    <a:lnTo>
                      <a:pt x="159" y="1206"/>
                    </a:lnTo>
                    <a:lnTo>
                      <a:pt x="174" y="1226"/>
                    </a:lnTo>
                    <a:lnTo>
                      <a:pt x="188" y="1244"/>
                    </a:lnTo>
                    <a:lnTo>
                      <a:pt x="203" y="1262"/>
                    </a:lnTo>
                    <a:lnTo>
                      <a:pt x="219" y="1280"/>
                    </a:lnTo>
                    <a:lnTo>
                      <a:pt x="235" y="1298"/>
                    </a:lnTo>
                    <a:lnTo>
                      <a:pt x="253" y="1315"/>
                    </a:lnTo>
                    <a:lnTo>
                      <a:pt x="270" y="1331"/>
                    </a:lnTo>
                    <a:lnTo>
                      <a:pt x="287" y="1347"/>
                    </a:lnTo>
                    <a:lnTo>
                      <a:pt x="305" y="1362"/>
                    </a:lnTo>
                    <a:lnTo>
                      <a:pt x="323" y="1377"/>
                    </a:lnTo>
                    <a:lnTo>
                      <a:pt x="342" y="1392"/>
                    </a:lnTo>
                    <a:lnTo>
                      <a:pt x="361" y="1406"/>
                    </a:lnTo>
                    <a:lnTo>
                      <a:pt x="381" y="1419"/>
                    </a:lnTo>
                    <a:lnTo>
                      <a:pt x="400" y="1431"/>
                    </a:lnTo>
                    <a:lnTo>
                      <a:pt x="421" y="1443"/>
                    </a:lnTo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8" name="Freeform 182"/>
              <p:cNvSpPr>
                <a:spLocks/>
              </p:cNvSpPr>
              <p:nvPr/>
            </p:nvSpPr>
            <p:spPr bwMode="auto">
              <a:xfrm>
                <a:off x="3952" y="1774"/>
                <a:ext cx="121" cy="54"/>
              </a:xfrm>
              <a:custGeom>
                <a:avLst/>
                <a:gdLst>
                  <a:gd name="T0" fmla="*/ 0 w 666"/>
                  <a:gd name="T1" fmla="*/ 0 h 286"/>
                  <a:gd name="T2" fmla="*/ 0 w 666"/>
                  <a:gd name="T3" fmla="*/ 0 h 286"/>
                  <a:gd name="T4" fmla="*/ 0 w 666"/>
                  <a:gd name="T5" fmla="*/ 0 h 286"/>
                  <a:gd name="T6" fmla="*/ 0 w 666"/>
                  <a:gd name="T7" fmla="*/ 0 h 286"/>
                  <a:gd name="T8" fmla="*/ 0 w 666"/>
                  <a:gd name="T9" fmla="*/ 0 h 286"/>
                  <a:gd name="T10" fmla="*/ 0 w 666"/>
                  <a:gd name="T11" fmla="*/ 0 h 286"/>
                  <a:gd name="T12" fmla="*/ 0 w 666"/>
                  <a:gd name="T13" fmla="*/ 0 h 286"/>
                  <a:gd name="T14" fmla="*/ 0 w 666"/>
                  <a:gd name="T15" fmla="*/ 0 h 286"/>
                  <a:gd name="T16" fmla="*/ 0 w 666"/>
                  <a:gd name="T17" fmla="*/ 0 h 286"/>
                  <a:gd name="T18" fmla="*/ 0 w 666"/>
                  <a:gd name="T19" fmla="*/ 0 h 286"/>
                  <a:gd name="T20" fmla="*/ 0 w 666"/>
                  <a:gd name="T21" fmla="*/ 0 h 286"/>
                  <a:gd name="T22" fmla="*/ 0 w 666"/>
                  <a:gd name="T23" fmla="*/ 0 h 286"/>
                  <a:gd name="T24" fmla="*/ 0 w 666"/>
                  <a:gd name="T25" fmla="*/ 0 h 286"/>
                  <a:gd name="T26" fmla="*/ 0 w 666"/>
                  <a:gd name="T27" fmla="*/ 0 h 286"/>
                  <a:gd name="T28" fmla="*/ 0 w 666"/>
                  <a:gd name="T29" fmla="*/ 0 h 286"/>
                  <a:gd name="T30" fmla="*/ 0 w 666"/>
                  <a:gd name="T31" fmla="*/ 0 h 286"/>
                  <a:gd name="T32" fmla="*/ 0 w 666"/>
                  <a:gd name="T33" fmla="*/ 0 h 286"/>
                  <a:gd name="T34" fmla="*/ 0 w 666"/>
                  <a:gd name="T35" fmla="*/ 0 h 286"/>
                  <a:gd name="T36" fmla="*/ 0 w 666"/>
                  <a:gd name="T37" fmla="*/ 0 h 286"/>
                  <a:gd name="T38" fmla="*/ 0 w 666"/>
                  <a:gd name="T39" fmla="*/ 0 h 286"/>
                  <a:gd name="T40" fmla="*/ 0 w 666"/>
                  <a:gd name="T41" fmla="*/ 0 h 286"/>
                  <a:gd name="T42" fmla="*/ 0 w 666"/>
                  <a:gd name="T43" fmla="*/ 0 h 286"/>
                  <a:gd name="T44" fmla="*/ 0 w 666"/>
                  <a:gd name="T45" fmla="*/ 0 h 286"/>
                  <a:gd name="T46" fmla="*/ 0 w 666"/>
                  <a:gd name="T47" fmla="*/ 0 h 286"/>
                  <a:gd name="T48" fmla="*/ 0 w 666"/>
                  <a:gd name="T49" fmla="*/ 0 h 286"/>
                  <a:gd name="T50" fmla="*/ 0 w 666"/>
                  <a:gd name="T51" fmla="*/ 0 h 286"/>
                  <a:gd name="T52" fmla="*/ 0 w 666"/>
                  <a:gd name="T53" fmla="*/ 0 h 286"/>
                  <a:gd name="T54" fmla="*/ 0 w 666"/>
                  <a:gd name="T55" fmla="*/ 0 h 286"/>
                  <a:gd name="T56" fmla="*/ 0 w 666"/>
                  <a:gd name="T57" fmla="*/ 0 h 286"/>
                  <a:gd name="T58" fmla="*/ 0 w 666"/>
                  <a:gd name="T59" fmla="*/ 0 h 286"/>
                  <a:gd name="T60" fmla="*/ 0 w 666"/>
                  <a:gd name="T61" fmla="*/ 0 h 286"/>
                  <a:gd name="T62" fmla="*/ 0 w 666"/>
                  <a:gd name="T63" fmla="*/ 0 h 2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66" h="286">
                    <a:moveTo>
                      <a:pt x="0" y="286"/>
                    </a:moveTo>
                    <a:lnTo>
                      <a:pt x="25" y="286"/>
                    </a:lnTo>
                    <a:lnTo>
                      <a:pt x="49" y="286"/>
                    </a:lnTo>
                    <a:lnTo>
                      <a:pt x="73" y="285"/>
                    </a:lnTo>
                    <a:lnTo>
                      <a:pt x="97" y="284"/>
                    </a:lnTo>
                    <a:lnTo>
                      <a:pt x="121" y="282"/>
                    </a:lnTo>
                    <a:lnTo>
                      <a:pt x="145" y="279"/>
                    </a:lnTo>
                    <a:lnTo>
                      <a:pt x="169" y="274"/>
                    </a:lnTo>
                    <a:lnTo>
                      <a:pt x="192" y="270"/>
                    </a:lnTo>
                    <a:lnTo>
                      <a:pt x="216" y="266"/>
                    </a:lnTo>
                    <a:lnTo>
                      <a:pt x="239" y="259"/>
                    </a:lnTo>
                    <a:lnTo>
                      <a:pt x="263" y="253"/>
                    </a:lnTo>
                    <a:lnTo>
                      <a:pt x="286" y="247"/>
                    </a:lnTo>
                    <a:lnTo>
                      <a:pt x="309" y="239"/>
                    </a:lnTo>
                    <a:lnTo>
                      <a:pt x="331" y="231"/>
                    </a:lnTo>
                    <a:lnTo>
                      <a:pt x="354" y="222"/>
                    </a:lnTo>
                    <a:lnTo>
                      <a:pt x="376" y="212"/>
                    </a:lnTo>
                    <a:lnTo>
                      <a:pt x="398" y="203"/>
                    </a:lnTo>
                    <a:lnTo>
                      <a:pt x="419" y="191"/>
                    </a:lnTo>
                    <a:lnTo>
                      <a:pt x="441" y="180"/>
                    </a:lnTo>
                    <a:lnTo>
                      <a:pt x="462" y="168"/>
                    </a:lnTo>
                    <a:lnTo>
                      <a:pt x="482" y="156"/>
                    </a:lnTo>
                    <a:lnTo>
                      <a:pt x="503" y="143"/>
                    </a:lnTo>
                    <a:lnTo>
                      <a:pt x="522" y="129"/>
                    </a:lnTo>
                    <a:lnTo>
                      <a:pt x="541" y="115"/>
                    </a:lnTo>
                    <a:lnTo>
                      <a:pt x="561" y="100"/>
                    </a:lnTo>
                    <a:lnTo>
                      <a:pt x="580" y="85"/>
                    </a:lnTo>
                    <a:lnTo>
                      <a:pt x="598" y="69"/>
                    </a:lnTo>
                    <a:lnTo>
                      <a:pt x="615" y="53"/>
                    </a:lnTo>
                    <a:lnTo>
                      <a:pt x="632" y="36"/>
                    </a:lnTo>
                    <a:lnTo>
                      <a:pt x="650" y="18"/>
                    </a:lnTo>
                    <a:lnTo>
                      <a:pt x="666" y="0"/>
                    </a:lnTo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29" name="Freeform 183"/>
              <p:cNvSpPr>
                <a:spLocks/>
              </p:cNvSpPr>
              <p:nvPr/>
            </p:nvSpPr>
            <p:spPr bwMode="auto">
              <a:xfrm>
                <a:off x="3909" y="1671"/>
                <a:ext cx="49" cy="156"/>
              </a:xfrm>
              <a:custGeom>
                <a:avLst/>
                <a:gdLst>
                  <a:gd name="T0" fmla="*/ 0 w 268"/>
                  <a:gd name="T1" fmla="*/ 0 h 844"/>
                  <a:gd name="T2" fmla="*/ 0 w 268"/>
                  <a:gd name="T3" fmla="*/ 0 h 844"/>
                  <a:gd name="T4" fmla="*/ 0 w 268"/>
                  <a:gd name="T5" fmla="*/ 0 h 844"/>
                  <a:gd name="T6" fmla="*/ 0 w 268"/>
                  <a:gd name="T7" fmla="*/ 0 h 8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8" h="844">
                    <a:moveTo>
                      <a:pt x="268" y="0"/>
                    </a:moveTo>
                    <a:lnTo>
                      <a:pt x="54" y="844"/>
                    </a:lnTo>
                    <a:lnTo>
                      <a:pt x="0" y="829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0" name="Freeform 184"/>
              <p:cNvSpPr>
                <a:spLocks/>
              </p:cNvSpPr>
              <p:nvPr/>
            </p:nvSpPr>
            <p:spPr bwMode="auto">
              <a:xfrm>
                <a:off x="3909" y="1671"/>
                <a:ext cx="49" cy="156"/>
              </a:xfrm>
              <a:custGeom>
                <a:avLst/>
                <a:gdLst>
                  <a:gd name="T0" fmla="*/ 0 w 268"/>
                  <a:gd name="T1" fmla="*/ 0 h 844"/>
                  <a:gd name="T2" fmla="*/ 0 w 268"/>
                  <a:gd name="T3" fmla="*/ 0 h 844"/>
                  <a:gd name="T4" fmla="*/ 0 w 268"/>
                  <a:gd name="T5" fmla="*/ 0 h 844"/>
                  <a:gd name="T6" fmla="*/ 0 w 268"/>
                  <a:gd name="T7" fmla="*/ 0 h 8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8" h="844">
                    <a:moveTo>
                      <a:pt x="268" y="0"/>
                    </a:moveTo>
                    <a:lnTo>
                      <a:pt x="54" y="844"/>
                    </a:lnTo>
                    <a:lnTo>
                      <a:pt x="0" y="829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00CC00"/>
              </a:solidFill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1" name="Freeform 185"/>
              <p:cNvSpPr>
                <a:spLocks/>
              </p:cNvSpPr>
              <p:nvPr/>
            </p:nvSpPr>
            <p:spPr bwMode="auto">
              <a:xfrm>
                <a:off x="2298" y="1855"/>
                <a:ext cx="75" cy="41"/>
              </a:xfrm>
              <a:custGeom>
                <a:avLst/>
                <a:gdLst>
                  <a:gd name="T0" fmla="*/ 0 w 415"/>
                  <a:gd name="T1" fmla="*/ 0 h 221"/>
                  <a:gd name="T2" fmla="*/ 0 w 415"/>
                  <a:gd name="T3" fmla="*/ 0 h 221"/>
                  <a:gd name="T4" fmla="*/ 0 w 415"/>
                  <a:gd name="T5" fmla="*/ 0 h 221"/>
                  <a:gd name="T6" fmla="*/ 0 w 415"/>
                  <a:gd name="T7" fmla="*/ 0 h 221"/>
                  <a:gd name="T8" fmla="*/ 0 w 415"/>
                  <a:gd name="T9" fmla="*/ 0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5" h="221">
                    <a:moveTo>
                      <a:pt x="415" y="220"/>
                    </a:moveTo>
                    <a:lnTo>
                      <a:pt x="415" y="0"/>
                    </a:lnTo>
                    <a:lnTo>
                      <a:pt x="0" y="0"/>
                    </a:lnTo>
                    <a:lnTo>
                      <a:pt x="0" y="221"/>
                    </a:lnTo>
                    <a:lnTo>
                      <a:pt x="415" y="2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2" name="Line 186"/>
              <p:cNvSpPr>
                <a:spLocks noChangeShapeType="1"/>
              </p:cNvSpPr>
              <p:nvPr/>
            </p:nvSpPr>
            <p:spPr bwMode="auto">
              <a:xfrm flipH="1">
                <a:off x="3466" y="1876"/>
                <a:ext cx="4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3" name="Freeform 187"/>
              <p:cNvSpPr>
                <a:spLocks/>
              </p:cNvSpPr>
              <p:nvPr/>
            </p:nvSpPr>
            <p:spPr bwMode="auto">
              <a:xfrm>
                <a:off x="4113" y="1863"/>
                <a:ext cx="80" cy="84"/>
              </a:xfrm>
              <a:custGeom>
                <a:avLst/>
                <a:gdLst>
                  <a:gd name="T0" fmla="*/ 0 w 435"/>
                  <a:gd name="T1" fmla="*/ 0 h 460"/>
                  <a:gd name="T2" fmla="*/ 0 w 435"/>
                  <a:gd name="T3" fmla="*/ 0 h 460"/>
                  <a:gd name="T4" fmla="*/ 0 w 435"/>
                  <a:gd name="T5" fmla="*/ 0 h 460"/>
                  <a:gd name="T6" fmla="*/ 0 w 435"/>
                  <a:gd name="T7" fmla="*/ 0 h 460"/>
                  <a:gd name="T8" fmla="*/ 0 w 435"/>
                  <a:gd name="T9" fmla="*/ 0 h 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5" h="460">
                    <a:moveTo>
                      <a:pt x="267" y="459"/>
                    </a:moveTo>
                    <a:lnTo>
                      <a:pt x="435" y="318"/>
                    </a:lnTo>
                    <a:lnTo>
                      <a:pt x="170" y="0"/>
                    </a:lnTo>
                    <a:lnTo>
                      <a:pt x="0" y="141"/>
                    </a:lnTo>
                    <a:lnTo>
                      <a:pt x="267" y="46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4" name="Line 203"/>
              <p:cNvSpPr>
                <a:spLocks noChangeShapeType="1"/>
              </p:cNvSpPr>
              <p:nvPr/>
            </p:nvSpPr>
            <p:spPr bwMode="auto">
              <a:xfrm>
                <a:off x="3626" y="1629"/>
                <a:ext cx="6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5" name="Freeform 211"/>
              <p:cNvSpPr>
                <a:spLocks/>
              </p:cNvSpPr>
              <p:nvPr/>
            </p:nvSpPr>
            <p:spPr bwMode="auto">
              <a:xfrm>
                <a:off x="3678" y="1535"/>
                <a:ext cx="26" cy="28"/>
              </a:xfrm>
              <a:custGeom>
                <a:avLst/>
                <a:gdLst>
                  <a:gd name="T0" fmla="*/ 0 w 144"/>
                  <a:gd name="T1" fmla="*/ 0 h 148"/>
                  <a:gd name="T2" fmla="*/ 0 w 144"/>
                  <a:gd name="T3" fmla="*/ 0 h 148"/>
                  <a:gd name="T4" fmla="*/ 0 w 144"/>
                  <a:gd name="T5" fmla="*/ 0 h 148"/>
                  <a:gd name="T6" fmla="*/ 0 w 144"/>
                  <a:gd name="T7" fmla="*/ 0 h 148"/>
                  <a:gd name="T8" fmla="*/ 0 w 144"/>
                  <a:gd name="T9" fmla="*/ 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148">
                    <a:moveTo>
                      <a:pt x="3" y="102"/>
                    </a:moveTo>
                    <a:lnTo>
                      <a:pt x="40" y="0"/>
                    </a:lnTo>
                    <a:lnTo>
                      <a:pt x="144" y="37"/>
                    </a:lnTo>
                    <a:lnTo>
                      <a:pt x="105" y="148"/>
                    </a:lnTo>
                    <a:lnTo>
                      <a:pt x="0" y="10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6" name="Freeform 212"/>
              <p:cNvSpPr>
                <a:spLocks/>
              </p:cNvSpPr>
              <p:nvPr/>
            </p:nvSpPr>
            <p:spPr bwMode="auto">
              <a:xfrm>
                <a:off x="3668" y="1562"/>
                <a:ext cx="27" cy="28"/>
              </a:xfrm>
              <a:custGeom>
                <a:avLst/>
                <a:gdLst>
                  <a:gd name="T0" fmla="*/ 0 w 145"/>
                  <a:gd name="T1" fmla="*/ 0 h 149"/>
                  <a:gd name="T2" fmla="*/ 0 w 145"/>
                  <a:gd name="T3" fmla="*/ 0 h 149"/>
                  <a:gd name="T4" fmla="*/ 0 w 145"/>
                  <a:gd name="T5" fmla="*/ 0 h 149"/>
                  <a:gd name="T6" fmla="*/ 0 w 145"/>
                  <a:gd name="T7" fmla="*/ 0 h 149"/>
                  <a:gd name="T8" fmla="*/ 0 w 145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4" y="102"/>
                    </a:moveTo>
                    <a:lnTo>
                      <a:pt x="41" y="0"/>
                    </a:lnTo>
                    <a:lnTo>
                      <a:pt x="145" y="39"/>
                    </a:lnTo>
                    <a:lnTo>
                      <a:pt x="105" y="149"/>
                    </a:lnTo>
                    <a:lnTo>
                      <a:pt x="0" y="1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7" name="Freeform 213"/>
              <p:cNvSpPr>
                <a:spLocks/>
              </p:cNvSpPr>
              <p:nvPr/>
            </p:nvSpPr>
            <p:spPr bwMode="auto">
              <a:xfrm>
                <a:off x="3654" y="1603"/>
                <a:ext cx="26" cy="28"/>
              </a:xfrm>
              <a:custGeom>
                <a:avLst/>
                <a:gdLst>
                  <a:gd name="T0" fmla="*/ 0 w 145"/>
                  <a:gd name="T1" fmla="*/ 0 h 149"/>
                  <a:gd name="T2" fmla="*/ 0 w 145"/>
                  <a:gd name="T3" fmla="*/ 0 h 149"/>
                  <a:gd name="T4" fmla="*/ 0 w 145"/>
                  <a:gd name="T5" fmla="*/ 0 h 149"/>
                  <a:gd name="T6" fmla="*/ 0 w 145"/>
                  <a:gd name="T7" fmla="*/ 0 h 149"/>
                  <a:gd name="T8" fmla="*/ 0 w 145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3" y="102"/>
                    </a:moveTo>
                    <a:lnTo>
                      <a:pt x="41" y="0"/>
                    </a:lnTo>
                    <a:lnTo>
                      <a:pt x="145" y="39"/>
                    </a:lnTo>
                    <a:lnTo>
                      <a:pt x="105" y="149"/>
                    </a:lnTo>
                    <a:lnTo>
                      <a:pt x="0" y="1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8" name="Freeform 214"/>
              <p:cNvSpPr>
                <a:spLocks/>
              </p:cNvSpPr>
              <p:nvPr/>
            </p:nvSpPr>
            <p:spPr bwMode="auto">
              <a:xfrm>
                <a:off x="3637" y="1653"/>
                <a:ext cx="25" cy="28"/>
              </a:xfrm>
              <a:custGeom>
                <a:avLst/>
                <a:gdLst>
                  <a:gd name="T0" fmla="*/ 0 w 144"/>
                  <a:gd name="T1" fmla="*/ 0 h 149"/>
                  <a:gd name="T2" fmla="*/ 0 w 144"/>
                  <a:gd name="T3" fmla="*/ 0 h 149"/>
                  <a:gd name="T4" fmla="*/ 0 w 144"/>
                  <a:gd name="T5" fmla="*/ 0 h 149"/>
                  <a:gd name="T6" fmla="*/ 0 w 144"/>
                  <a:gd name="T7" fmla="*/ 0 h 149"/>
                  <a:gd name="T8" fmla="*/ 0 w 144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149">
                    <a:moveTo>
                      <a:pt x="37" y="9"/>
                    </a:moveTo>
                    <a:lnTo>
                      <a:pt x="0" y="111"/>
                    </a:lnTo>
                    <a:lnTo>
                      <a:pt x="103" y="149"/>
                    </a:lnTo>
                    <a:lnTo>
                      <a:pt x="144" y="39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39" name="Freeform 215"/>
              <p:cNvSpPr>
                <a:spLocks/>
              </p:cNvSpPr>
              <p:nvPr/>
            </p:nvSpPr>
            <p:spPr bwMode="auto">
              <a:xfrm>
                <a:off x="3621" y="1694"/>
                <a:ext cx="26" cy="28"/>
              </a:xfrm>
              <a:custGeom>
                <a:avLst/>
                <a:gdLst>
                  <a:gd name="T0" fmla="*/ 0 w 145"/>
                  <a:gd name="T1" fmla="*/ 0 h 149"/>
                  <a:gd name="T2" fmla="*/ 0 w 145"/>
                  <a:gd name="T3" fmla="*/ 0 h 149"/>
                  <a:gd name="T4" fmla="*/ 0 w 145"/>
                  <a:gd name="T5" fmla="*/ 0 h 149"/>
                  <a:gd name="T6" fmla="*/ 0 w 145"/>
                  <a:gd name="T7" fmla="*/ 0 h 149"/>
                  <a:gd name="T8" fmla="*/ 0 w 145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37" y="9"/>
                    </a:moveTo>
                    <a:lnTo>
                      <a:pt x="0" y="110"/>
                    </a:lnTo>
                    <a:lnTo>
                      <a:pt x="104" y="149"/>
                    </a:lnTo>
                    <a:lnTo>
                      <a:pt x="145" y="39"/>
                    </a:lnTo>
                    <a:lnTo>
                      <a:pt x="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0" name="Freeform 216"/>
              <p:cNvSpPr>
                <a:spLocks/>
              </p:cNvSpPr>
              <p:nvPr/>
            </p:nvSpPr>
            <p:spPr bwMode="auto">
              <a:xfrm>
                <a:off x="3610" y="1721"/>
                <a:ext cx="27" cy="27"/>
              </a:xfrm>
              <a:custGeom>
                <a:avLst/>
                <a:gdLst>
                  <a:gd name="T0" fmla="*/ 0 w 145"/>
                  <a:gd name="T1" fmla="*/ 0 h 149"/>
                  <a:gd name="T2" fmla="*/ 0 w 145"/>
                  <a:gd name="T3" fmla="*/ 0 h 149"/>
                  <a:gd name="T4" fmla="*/ 0 w 145"/>
                  <a:gd name="T5" fmla="*/ 0 h 149"/>
                  <a:gd name="T6" fmla="*/ 0 w 145"/>
                  <a:gd name="T7" fmla="*/ 0 h 149"/>
                  <a:gd name="T8" fmla="*/ 0 w 145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38" y="8"/>
                    </a:moveTo>
                    <a:lnTo>
                      <a:pt x="0" y="110"/>
                    </a:lnTo>
                    <a:lnTo>
                      <a:pt x="105" y="149"/>
                    </a:lnTo>
                    <a:lnTo>
                      <a:pt x="145" y="38"/>
                    </a:lnTo>
                    <a:lnTo>
                      <a:pt x="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1" name="Freeform 219"/>
              <p:cNvSpPr>
                <a:spLocks/>
              </p:cNvSpPr>
              <p:nvPr/>
            </p:nvSpPr>
            <p:spPr bwMode="auto">
              <a:xfrm>
                <a:off x="3446" y="1865"/>
                <a:ext cx="20" cy="22"/>
              </a:xfrm>
              <a:custGeom>
                <a:avLst/>
                <a:gdLst>
                  <a:gd name="T0" fmla="*/ 0 w 111"/>
                  <a:gd name="T1" fmla="*/ 0 h 117"/>
                  <a:gd name="T2" fmla="*/ 0 w 111"/>
                  <a:gd name="T3" fmla="*/ 0 h 117"/>
                  <a:gd name="T4" fmla="*/ 0 w 111"/>
                  <a:gd name="T5" fmla="*/ 0 h 117"/>
                  <a:gd name="T6" fmla="*/ 0 w 111"/>
                  <a:gd name="T7" fmla="*/ 0 h 117"/>
                  <a:gd name="T8" fmla="*/ 0 w 11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117">
                    <a:moveTo>
                      <a:pt x="0" y="108"/>
                    </a:moveTo>
                    <a:lnTo>
                      <a:pt x="0" y="0"/>
                    </a:lnTo>
                    <a:lnTo>
                      <a:pt x="111" y="0"/>
                    </a:lnTo>
                    <a:lnTo>
                      <a:pt x="111" y="117"/>
                    </a:lnTo>
                    <a:lnTo>
                      <a:pt x="0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2" name="Freeform 220"/>
              <p:cNvSpPr>
                <a:spLocks/>
              </p:cNvSpPr>
              <p:nvPr/>
            </p:nvSpPr>
            <p:spPr bwMode="auto">
              <a:xfrm>
                <a:off x="3419" y="1865"/>
                <a:ext cx="21" cy="22"/>
              </a:xfrm>
              <a:custGeom>
                <a:avLst/>
                <a:gdLst>
                  <a:gd name="T0" fmla="*/ 0 w 112"/>
                  <a:gd name="T1" fmla="*/ 0 h 117"/>
                  <a:gd name="T2" fmla="*/ 0 w 112"/>
                  <a:gd name="T3" fmla="*/ 0 h 117"/>
                  <a:gd name="T4" fmla="*/ 0 w 112"/>
                  <a:gd name="T5" fmla="*/ 0 h 117"/>
                  <a:gd name="T6" fmla="*/ 0 w 112"/>
                  <a:gd name="T7" fmla="*/ 0 h 117"/>
                  <a:gd name="T8" fmla="*/ 0 w 112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117">
                    <a:moveTo>
                      <a:pt x="0" y="108"/>
                    </a:moveTo>
                    <a:lnTo>
                      <a:pt x="0" y="0"/>
                    </a:lnTo>
                    <a:lnTo>
                      <a:pt x="112" y="0"/>
                    </a:lnTo>
                    <a:lnTo>
                      <a:pt x="112" y="117"/>
                    </a:lnTo>
                    <a:lnTo>
                      <a:pt x="0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3" name="Freeform 221"/>
              <p:cNvSpPr>
                <a:spLocks/>
              </p:cNvSpPr>
              <p:nvPr/>
            </p:nvSpPr>
            <p:spPr bwMode="auto">
              <a:xfrm>
                <a:off x="3379" y="1865"/>
                <a:ext cx="20" cy="22"/>
              </a:xfrm>
              <a:custGeom>
                <a:avLst/>
                <a:gdLst>
                  <a:gd name="T0" fmla="*/ 0 w 112"/>
                  <a:gd name="T1" fmla="*/ 0 h 117"/>
                  <a:gd name="T2" fmla="*/ 0 w 112"/>
                  <a:gd name="T3" fmla="*/ 0 h 117"/>
                  <a:gd name="T4" fmla="*/ 0 w 112"/>
                  <a:gd name="T5" fmla="*/ 0 h 117"/>
                  <a:gd name="T6" fmla="*/ 0 w 112"/>
                  <a:gd name="T7" fmla="*/ 0 h 117"/>
                  <a:gd name="T8" fmla="*/ 0 w 112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117">
                    <a:moveTo>
                      <a:pt x="0" y="108"/>
                    </a:moveTo>
                    <a:lnTo>
                      <a:pt x="0" y="0"/>
                    </a:lnTo>
                    <a:lnTo>
                      <a:pt x="112" y="0"/>
                    </a:lnTo>
                    <a:lnTo>
                      <a:pt x="112" y="117"/>
                    </a:lnTo>
                    <a:lnTo>
                      <a:pt x="0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4" name="Freeform 222"/>
              <p:cNvSpPr>
                <a:spLocks/>
              </p:cNvSpPr>
              <p:nvPr/>
            </p:nvSpPr>
            <p:spPr bwMode="auto">
              <a:xfrm>
                <a:off x="3337" y="1865"/>
                <a:ext cx="20" cy="22"/>
              </a:xfrm>
              <a:custGeom>
                <a:avLst/>
                <a:gdLst>
                  <a:gd name="T0" fmla="*/ 0 w 111"/>
                  <a:gd name="T1" fmla="*/ 0 h 117"/>
                  <a:gd name="T2" fmla="*/ 0 w 111"/>
                  <a:gd name="T3" fmla="*/ 0 h 117"/>
                  <a:gd name="T4" fmla="*/ 0 w 111"/>
                  <a:gd name="T5" fmla="*/ 0 h 117"/>
                  <a:gd name="T6" fmla="*/ 0 w 111"/>
                  <a:gd name="T7" fmla="*/ 0 h 117"/>
                  <a:gd name="T8" fmla="*/ 0 w 11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117">
                    <a:moveTo>
                      <a:pt x="110" y="108"/>
                    </a:moveTo>
                    <a:lnTo>
                      <a:pt x="110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1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5" name="Freeform 223"/>
              <p:cNvSpPr>
                <a:spLocks/>
              </p:cNvSpPr>
              <p:nvPr/>
            </p:nvSpPr>
            <p:spPr bwMode="auto">
              <a:xfrm>
                <a:off x="3310" y="1865"/>
                <a:ext cx="20" cy="22"/>
              </a:xfrm>
              <a:custGeom>
                <a:avLst/>
                <a:gdLst>
                  <a:gd name="T0" fmla="*/ 0 w 111"/>
                  <a:gd name="T1" fmla="*/ 0 h 117"/>
                  <a:gd name="T2" fmla="*/ 0 w 111"/>
                  <a:gd name="T3" fmla="*/ 0 h 117"/>
                  <a:gd name="T4" fmla="*/ 0 w 111"/>
                  <a:gd name="T5" fmla="*/ 0 h 117"/>
                  <a:gd name="T6" fmla="*/ 0 w 111"/>
                  <a:gd name="T7" fmla="*/ 0 h 117"/>
                  <a:gd name="T8" fmla="*/ 0 w 11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117">
                    <a:moveTo>
                      <a:pt x="110" y="108"/>
                    </a:moveTo>
                    <a:lnTo>
                      <a:pt x="110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1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6" name="Freeform 224"/>
              <p:cNvSpPr>
                <a:spLocks/>
              </p:cNvSpPr>
              <p:nvPr/>
            </p:nvSpPr>
            <p:spPr bwMode="auto">
              <a:xfrm>
                <a:off x="3253" y="1865"/>
                <a:ext cx="20" cy="22"/>
              </a:xfrm>
              <a:custGeom>
                <a:avLst/>
                <a:gdLst>
                  <a:gd name="T0" fmla="*/ 0 w 113"/>
                  <a:gd name="T1" fmla="*/ 0 h 117"/>
                  <a:gd name="T2" fmla="*/ 0 w 113"/>
                  <a:gd name="T3" fmla="*/ 0 h 117"/>
                  <a:gd name="T4" fmla="*/ 0 w 113"/>
                  <a:gd name="T5" fmla="*/ 0 h 117"/>
                  <a:gd name="T6" fmla="*/ 0 w 113"/>
                  <a:gd name="T7" fmla="*/ 0 h 117"/>
                  <a:gd name="T8" fmla="*/ 0 w 113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117">
                    <a:moveTo>
                      <a:pt x="112" y="108"/>
                    </a:moveTo>
                    <a:lnTo>
                      <a:pt x="112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3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7" name="Freeform 225"/>
              <p:cNvSpPr>
                <a:spLocks/>
              </p:cNvSpPr>
              <p:nvPr/>
            </p:nvSpPr>
            <p:spPr bwMode="auto">
              <a:xfrm>
                <a:off x="3226" y="1865"/>
                <a:ext cx="21" cy="22"/>
              </a:xfrm>
              <a:custGeom>
                <a:avLst/>
                <a:gdLst>
                  <a:gd name="T0" fmla="*/ 0 w 113"/>
                  <a:gd name="T1" fmla="*/ 0 h 117"/>
                  <a:gd name="T2" fmla="*/ 0 w 113"/>
                  <a:gd name="T3" fmla="*/ 0 h 117"/>
                  <a:gd name="T4" fmla="*/ 0 w 113"/>
                  <a:gd name="T5" fmla="*/ 0 h 117"/>
                  <a:gd name="T6" fmla="*/ 0 w 113"/>
                  <a:gd name="T7" fmla="*/ 0 h 117"/>
                  <a:gd name="T8" fmla="*/ 0 w 113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117">
                    <a:moveTo>
                      <a:pt x="112" y="108"/>
                    </a:moveTo>
                    <a:lnTo>
                      <a:pt x="112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3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8" name="Freeform 226"/>
              <p:cNvSpPr>
                <a:spLocks/>
              </p:cNvSpPr>
              <p:nvPr/>
            </p:nvSpPr>
            <p:spPr bwMode="auto">
              <a:xfrm>
                <a:off x="3198" y="1865"/>
                <a:ext cx="20" cy="22"/>
              </a:xfrm>
              <a:custGeom>
                <a:avLst/>
                <a:gdLst>
                  <a:gd name="T0" fmla="*/ 0 w 111"/>
                  <a:gd name="T1" fmla="*/ 0 h 117"/>
                  <a:gd name="T2" fmla="*/ 0 w 111"/>
                  <a:gd name="T3" fmla="*/ 0 h 117"/>
                  <a:gd name="T4" fmla="*/ 0 w 111"/>
                  <a:gd name="T5" fmla="*/ 0 h 117"/>
                  <a:gd name="T6" fmla="*/ 0 w 111"/>
                  <a:gd name="T7" fmla="*/ 0 h 117"/>
                  <a:gd name="T8" fmla="*/ 0 w 11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117">
                    <a:moveTo>
                      <a:pt x="110" y="108"/>
                    </a:moveTo>
                    <a:lnTo>
                      <a:pt x="110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1" y="1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49" name="Freeform 229"/>
              <p:cNvSpPr>
                <a:spLocks/>
              </p:cNvSpPr>
              <p:nvPr/>
            </p:nvSpPr>
            <p:spPr bwMode="auto">
              <a:xfrm>
                <a:off x="2857" y="1865"/>
                <a:ext cx="21" cy="22"/>
              </a:xfrm>
              <a:custGeom>
                <a:avLst/>
                <a:gdLst>
                  <a:gd name="T0" fmla="*/ 0 w 113"/>
                  <a:gd name="T1" fmla="*/ 0 h 117"/>
                  <a:gd name="T2" fmla="*/ 0 w 113"/>
                  <a:gd name="T3" fmla="*/ 0 h 117"/>
                  <a:gd name="T4" fmla="*/ 0 w 113"/>
                  <a:gd name="T5" fmla="*/ 0 h 117"/>
                  <a:gd name="T6" fmla="*/ 0 w 113"/>
                  <a:gd name="T7" fmla="*/ 0 h 117"/>
                  <a:gd name="T8" fmla="*/ 0 w 113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117">
                    <a:moveTo>
                      <a:pt x="113" y="117"/>
                    </a:moveTo>
                    <a:lnTo>
                      <a:pt x="112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113" y="11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0" name="Rectangle 230"/>
              <p:cNvSpPr>
                <a:spLocks noChangeArrowheads="1"/>
              </p:cNvSpPr>
              <p:nvPr/>
            </p:nvSpPr>
            <p:spPr bwMode="auto">
              <a:xfrm>
                <a:off x="2886" y="1865"/>
                <a:ext cx="20" cy="2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51" name="Freeform 255"/>
              <p:cNvSpPr>
                <a:spLocks/>
              </p:cNvSpPr>
              <p:nvPr/>
            </p:nvSpPr>
            <p:spPr bwMode="auto">
              <a:xfrm>
                <a:off x="3929" y="1642"/>
                <a:ext cx="57" cy="57"/>
              </a:xfrm>
              <a:custGeom>
                <a:avLst/>
                <a:gdLst>
                  <a:gd name="T0" fmla="*/ 0 w 313"/>
                  <a:gd name="T1" fmla="*/ 0 h 313"/>
                  <a:gd name="T2" fmla="*/ 0 w 313"/>
                  <a:gd name="T3" fmla="*/ 0 h 313"/>
                  <a:gd name="T4" fmla="*/ 0 w 313"/>
                  <a:gd name="T5" fmla="*/ 0 h 313"/>
                  <a:gd name="T6" fmla="*/ 0 w 313"/>
                  <a:gd name="T7" fmla="*/ 0 h 313"/>
                  <a:gd name="T8" fmla="*/ 0 w 313"/>
                  <a:gd name="T9" fmla="*/ 0 h 313"/>
                  <a:gd name="T10" fmla="*/ 0 w 313"/>
                  <a:gd name="T11" fmla="*/ 0 h 313"/>
                  <a:gd name="T12" fmla="*/ 0 w 313"/>
                  <a:gd name="T13" fmla="*/ 0 h 313"/>
                  <a:gd name="T14" fmla="*/ 0 w 313"/>
                  <a:gd name="T15" fmla="*/ 0 h 313"/>
                  <a:gd name="T16" fmla="*/ 0 w 313"/>
                  <a:gd name="T17" fmla="*/ 0 h 313"/>
                  <a:gd name="T18" fmla="*/ 0 w 313"/>
                  <a:gd name="T19" fmla="*/ 0 h 313"/>
                  <a:gd name="T20" fmla="*/ 0 w 313"/>
                  <a:gd name="T21" fmla="*/ 0 h 313"/>
                  <a:gd name="T22" fmla="*/ 0 w 313"/>
                  <a:gd name="T23" fmla="*/ 0 h 313"/>
                  <a:gd name="T24" fmla="*/ 0 w 313"/>
                  <a:gd name="T25" fmla="*/ 0 h 313"/>
                  <a:gd name="T26" fmla="*/ 0 w 313"/>
                  <a:gd name="T27" fmla="*/ 0 h 313"/>
                  <a:gd name="T28" fmla="*/ 0 w 313"/>
                  <a:gd name="T29" fmla="*/ 0 h 313"/>
                  <a:gd name="T30" fmla="*/ 0 w 313"/>
                  <a:gd name="T31" fmla="*/ 0 h 313"/>
                  <a:gd name="T32" fmla="*/ 0 w 313"/>
                  <a:gd name="T33" fmla="*/ 0 h 313"/>
                  <a:gd name="T34" fmla="*/ 0 w 313"/>
                  <a:gd name="T35" fmla="*/ 0 h 313"/>
                  <a:gd name="T36" fmla="*/ 0 w 313"/>
                  <a:gd name="T37" fmla="*/ 0 h 313"/>
                  <a:gd name="T38" fmla="*/ 0 w 313"/>
                  <a:gd name="T39" fmla="*/ 0 h 313"/>
                  <a:gd name="T40" fmla="*/ 0 w 313"/>
                  <a:gd name="T41" fmla="*/ 0 h 313"/>
                  <a:gd name="T42" fmla="*/ 0 w 313"/>
                  <a:gd name="T43" fmla="*/ 0 h 313"/>
                  <a:gd name="T44" fmla="*/ 0 w 313"/>
                  <a:gd name="T45" fmla="*/ 0 h 313"/>
                  <a:gd name="T46" fmla="*/ 0 w 313"/>
                  <a:gd name="T47" fmla="*/ 0 h 313"/>
                  <a:gd name="T48" fmla="*/ 0 w 313"/>
                  <a:gd name="T49" fmla="*/ 0 h 313"/>
                  <a:gd name="T50" fmla="*/ 0 w 313"/>
                  <a:gd name="T51" fmla="*/ 0 h 313"/>
                  <a:gd name="T52" fmla="*/ 0 w 313"/>
                  <a:gd name="T53" fmla="*/ 0 h 313"/>
                  <a:gd name="T54" fmla="*/ 0 w 313"/>
                  <a:gd name="T55" fmla="*/ 0 h 313"/>
                  <a:gd name="T56" fmla="*/ 0 w 313"/>
                  <a:gd name="T57" fmla="*/ 0 h 313"/>
                  <a:gd name="T58" fmla="*/ 0 w 313"/>
                  <a:gd name="T59" fmla="*/ 0 h 313"/>
                  <a:gd name="T60" fmla="*/ 0 w 313"/>
                  <a:gd name="T61" fmla="*/ 0 h 313"/>
                  <a:gd name="T62" fmla="*/ 0 w 313"/>
                  <a:gd name="T63" fmla="*/ 0 h 313"/>
                  <a:gd name="T64" fmla="*/ 0 w 313"/>
                  <a:gd name="T65" fmla="*/ 0 h 313"/>
                  <a:gd name="T66" fmla="*/ 0 w 313"/>
                  <a:gd name="T67" fmla="*/ 0 h 313"/>
                  <a:gd name="T68" fmla="*/ 0 w 313"/>
                  <a:gd name="T69" fmla="*/ 0 h 313"/>
                  <a:gd name="T70" fmla="*/ 0 w 313"/>
                  <a:gd name="T71" fmla="*/ 0 h 313"/>
                  <a:gd name="T72" fmla="*/ 0 w 313"/>
                  <a:gd name="T73" fmla="*/ 0 h 313"/>
                  <a:gd name="T74" fmla="*/ 0 w 313"/>
                  <a:gd name="T75" fmla="*/ 0 h 313"/>
                  <a:gd name="T76" fmla="*/ 0 w 313"/>
                  <a:gd name="T77" fmla="*/ 0 h 313"/>
                  <a:gd name="T78" fmla="*/ 0 w 313"/>
                  <a:gd name="T79" fmla="*/ 0 h 313"/>
                  <a:gd name="T80" fmla="*/ 0 w 313"/>
                  <a:gd name="T81" fmla="*/ 0 h 313"/>
                  <a:gd name="T82" fmla="*/ 0 w 313"/>
                  <a:gd name="T83" fmla="*/ 0 h 313"/>
                  <a:gd name="T84" fmla="*/ 0 w 313"/>
                  <a:gd name="T85" fmla="*/ 0 h 313"/>
                  <a:gd name="T86" fmla="*/ 0 w 313"/>
                  <a:gd name="T87" fmla="*/ 0 h 313"/>
                  <a:gd name="T88" fmla="*/ 0 w 313"/>
                  <a:gd name="T89" fmla="*/ 0 h 313"/>
                  <a:gd name="T90" fmla="*/ 0 w 313"/>
                  <a:gd name="T91" fmla="*/ 0 h 313"/>
                  <a:gd name="T92" fmla="*/ 0 w 313"/>
                  <a:gd name="T93" fmla="*/ 0 h 313"/>
                  <a:gd name="T94" fmla="*/ 0 w 313"/>
                  <a:gd name="T95" fmla="*/ 0 h 3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13" h="313">
                    <a:moveTo>
                      <a:pt x="313" y="157"/>
                    </a:moveTo>
                    <a:lnTo>
                      <a:pt x="313" y="146"/>
                    </a:lnTo>
                    <a:lnTo>
                      <a:pt x="312" y="136"/>
                    </a:lnTo>
                    <a:lnTo>
                      <a:pt x="310" y="126"/>
                    </a:lnTo>
                    <a:lnTo>
                      <a:pt x="307" y="116"/>
                    </a:lnTo>
                    <a:lnTo>
                      <a:pt x="304" y="106"/>
                    </a:lnTo>
                    <a:lnTo>
                      <a:pt x="301" y="97"/>
                    </a:lnTo>
                    <a:lnTo>
                      <a:pt x="297" y="87"/>
                    </a:lnTo>
                    <a:lnTo>
                      <a:pt x="291" y="78"/>
                    </a:lnTo>
                    <a:lnTo>
                      <a:pt x="286" y="70"/>
                    </a:lnTo>
                    <a:lnTo>
                      <a:pt x="281" y="61"/>
                    </a:lnTo>
                    <a:lnTo>
                      <a:pt x="274" y="53"/>
                    </a:lnTo>
                    <a:lnTo>
                      <a:pt x="267" y="45"/>
                    </a:lnTo>
                    <a:lnTo>
                      <a:pt x="259" y="39"/>
                    </a:lnTo>
                    <a:lnTo>
                      <a:pt x="252" y="32"/>
                    </a:lnTo>
                    <a:lnTo>
                      <a:pt x="243" y="26"/>
                    </a:lnTo>
                    <a:lnTo>
                      <a:pt x="235" y="21"/>
                    </a:lnTo>
                    <a:lnTo>
                      <a:pt x="226" y="16"/>
                    </a:lnTo>
                    <a:lnTo>
                      <a:pt x="216" y="12"/>
                    </a:lnTo>
                    <a:lnTo>
                      <a:pt x="207" y="8"/>
                    </a:lnTo>
                    <a:lnTo>
                      <a:pt x="197" y="6"/>
                    </a:lnTo>
                    <a:lnTo>
                      <a:pt x="186" y="2"/>
                    </a:lnTo>
                    <a:lnTo>
                      <a:pt x="177" y="1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46" y="0"/>
                    </a:lnTo>
                    <a:lnTo>
                      <a:pt x="136" y="1"/>
                    </a:lnTo>
                    <a:lnTo>
                      <a:pt x="125" y="2"/>
                    </a:lnTo>
                    <a:lnTo>
                      <a:pt x="116" y="6"/>
                    </a:lnTo>
                    <a:lnTo>
                      <a:pt x="106" y="8"/>
                    </a:lnTo>
                    <a:lnTo>
                      <a:pt x="96" y="12"/>
                    </a:lnTo>
                    <a:lnTo>
                      <a:pt x="87" y="16"/>
                    </a:lnTo>
                    <a:lnTo>
                      <a:pt x="78" y="21"/>
                    </a:lnTo>
                    <a:lnTo>
                      <a:pt x="70" y="26"/>
                    </a:lnTo>
                    <a:lnTo>
                      <a:pt x="61" y="32"/>
                    </a:lnTo>
                    <a:lnTo>
                      <a:pt x="53" y="39"/>
                    </a:lnTo>
                    <a:lnTo>
                      <a:pt x="46" y="45"/>
                    </a:lnTo>
                    <a:lnTo>
                      <a:pt x="38" y="53"/>
                    </a:lnTo>
                    <a:lnTo>
                      <a:pt x="32" y="61"/>
                    </a:lnTo>
                    <a:lnTo>
                      <a:pt x="27" y="70"/>
                    </a:lnTo>
                    <a:lnTo>
                      <a:pt x="21" y="78"/>
                    </a:lnTo>
                    <a:lnTo>
                      <a:pt x="16" y="87"/>
                    </a:lnTo>
                    <a:lnTo>
                      <a:pt x="12" y="97"/>
                    </a:lnTo>
                    <a:lnTo>
                      <a:pt x="8" y="106"/>
                    </a:lnTo>
                    <a:lnTo>
                      <a:pt x="5" y="116"/>
                    </a:lnTo>
                    <a:lnTo>
                      <a:pt x="3" y="126"/>
                    </a:lnTo>
                    <a:lnTo>
                      <a:pt x="1" y="136"/>
                    </a:lnTo>
                    <a:lnTo>
                      <a:pt x="0" y="146"/>
                    </a:lnTo>
                    <a:lnTo>
                      <a:pt x="0" y="157"/>
                    </a:lnTo>
                    <a:lnTo>
                      <a:pt x="0" y="166"/>
                    </a:lnTo>
                    <a:lnTo>
                      <a:pt x="1" y="177"/>
                    </a:lnTo>
                    <a:lnTo>
                      <a:pt x="3" y="187"/>
                    </a:lnTo>
                    <a:lnTo>
                      <a:pt x="5" y="196"/>
                    </a:lnTo>
                    <a:lnTo>
                      <a:pt x="8" y="207"/>
                    </a:lnTo>
                    <a:lnTo>
                      <a:pt x="12" y="217"/>
                    </a:lnTo>
                    <a:lnTo>
                      <a:pt x="16" y="225"/>
                    </a:lnTo>
                    <a:lnTo>
                      <a:pt x="21" y="235"/>
                    </a:lnTo>
                    <a:lnTo>
                      <a:pt x="27" y="243"/>
                    </a:lnTo>
                    <a:lnTo>
                      <a:pt x="32" y="252"/>
                    </a:lnTo>
                    <a:lnTo>
                      <a:pt x="38" y="260"/>
                    </a:lnTo>
                    <a:lnTo>
                      <a:pt x="46" y="267"/>
                    </a:lnTo>
                    <a:lnTo>
                      <a:pt x="53" y="275"/>
                    </a:lnTo>
                    <a:lnTo>
                      <a:pt x="61" y="281"/>
                    </a:lnTo>
                    <a:lnTo>
                      <a:pt x="70" y="286"/>
                    </a:lnTo>
                    <a:lnTo>
                      <a:pt x="78" y="292"/>
                    </a:lnTo>
                    <a:lnTo>
                      <a:pt x="87" y="297"/>
                    </a:lnTo>
                    <a:lnTo>
                      <a:pt x="96" y="301"/>
                    </a:lnTo>
                    <a:lnTo>
                      <a:pt x="106" y="305"/>
                    </a:lnTo>
                    <a:lnTo>
                      <a:pt x="116" y="308"/>
                    </a:lnTo>
                    <a:lnTo>
                      <a:pt x="125" y="310"/>
                    </a:lnTo>
                    <a:lnTo>
                      <a:pt x="136" y="312"/>
                    </a:lnTo>
                    <a:lnTo>
                      <a:pt x="146" y="312"/>
                    </a:lnTo>
                    <a:lnTo>
                      <a:pt x="156" y="313"/>
                    </a:lnTo>
                    <a:lnTo>
                      <a:pt x="166" y="312"/>
                    </a:lnTo>
                    <a:lnTo>
                      <a:pt x="177" y="312"/>
                    </a:lnTo>
                    <a:lnTo>
                      <a:pt x="186" y="310"/>
                    </a:lnTo>
                    <a:lnTo>
                      <a:pt x="197" y="308"/>
                    </a:lnTo>
                    <a:lnTo>
                      <a:pt x="207" y="305"/>
                    </a:lnTo>
                    <a:lnTo>
                      <a:pt x="216" y="301"/>
                    </a:lnTo>
                    <a:lnTo>
                      <a:pt x="226" y="297"/>
                    </a:lnTo>
                    <a:lnTo>
                      <a:pt x="235" y="292"/>
                    </a:lnTo>
                    <a:lnTo>
                      <a:pt x="243" y="286"/>
                    </a:lnTo>
                    <a:lnTo>
                      <a:pt x="252" y="281"/>
                    </a:lnTo>
                    <a:lnTo>
                      <a:pt x="259" y="275"/>
                    </a:lnTo>
                    <a:lnTo>
                      <a:pt x="267" y="267"/>
                    </a:lnTo>
                    <a:lnTo>
                      <a:pt x="274" y="260"/>
                    </a:lnTo>
                    <a:lnTo>
                      <a:pt x="281" y="252"/>
                    </a:lnTo>
                    <a:lnTo>
                      <a:pt x="286" y="243"/>
                    </a:lnTo>
                    <a:lnTo>
                      <a:pt x="291" y="235"/>
                    </a:lnTo>
                    <a:lnTo>
                      <a:pt x="297" y="225"/>
                    </a:lnTo>
                    <a:lnTo>
                      <a:pt x="301" y="217"/>
                    </a:lnTo>
                    <a:lnTo>
                      <a:pt x="304" y="207"/>
                    </a:lnTo>
                    <a:lnTo>
                      <a:pt x="307" y="196"/>
                    </a:lnTo>
                    <a:lnTo>
                      <a:pt x="310" y="187"/>
                    </a:lnTo>
                    <a:lnTo>
                      <a:pt x="312" y="177"/>
                    </a:lnTo>
                    <a:lnTo>
                      <a:pt x="313" y="166"/>
                    </a:lnTo>
                    <a:lnTo>
                      <a:pt x="313" y="157"/>
                    </a:lnTo>
                    <a:close/>
                  </a:path>
                </a:pathLst>
              </a:custGeom>
              <a:noFill/>
              <a:ln w="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2" name="Freeform 256"/>
              <p:cNvSpPr>
                <a:spLocks/>
              </p:cNvSpPr>
              <p:nvPr/>
            </p:nvSpPr>
            <p:spPr bwMode="auto">
              <a:xfrm>
                <a:off x="2954" y="1853"/>
                <a:ext cx="47" cy="48"/>
              </a:xfrm>
              <a:custGeom>
                <a:avLst/>
                <a:gdLst>
                  <a:gd name="T0" fmla="*/ 0 w 259"/>
                  <a:gd name="T1" fmla="*/ 0 h 260"/>
                  <a:gd name="T2" fmla="*/ 0 w 259"/>
                  <a:gd name="T3" fmla="*/ 0 h 260"/>
                  <a:gd name="T4" fmla="*/ 0 w 259"/>
                  <a:gd name="T5" fmla="*/ 0 h 260"/>
                  <a:gd name="T6" fmla="*/ 0 w 259"/>
                  <a:gd name="T7" fmla="*/ 0 h 260"/>
                  <a:gd name="T8" fmla="*/ 0 w 259"/>
                  <a:gd name="T9" fmla="*/ 0 h 260"/>
                  <a:gd name="T10" fmla="*/ 0 w 259"/>
                  <a:gd name="T11" fmla="*/ 0 h 260"/>
                  <a:gd name="T12" fmla="*/ 0 w 259"/>
                  <a:gd name="T13" fmla="*/ 0 h 260"/>
                  <a:gd name="T14" fmla="*/ 0 w 259"/>
                  <a:gd name="T15" fmla="*/ 0 h 260"/>
                  <a:gd name="T16" fmla="*/ 0 w 259"/>
                  <a:gd name="T17" fmla="*/ 0 h 260"/>
                  <a:gd name="T18" fmla="*/ 0 w 259"/>
                  <a:gd name="T19" fmla="*/ 0 h 260"/>
                  <a:gd name="T20" fmla="*/ 0 w 259"/>
                  <a:gd name="T21" fmla="*/ 0 h 260"/>
                  <a:gd name="T22" fmla="*/ 0 w 259"/>
                  <a:gd name="T23" fmla="*/ 0 h 260"/>
                  <a:gd name="T24" fmla="*/ 0 w 259"/>
                  <a:gd name="T25" fmla="*/ 0 h 260"/>
                  <a:gd name="T26" fmla="*/ 0 w 259"/>
                  <a:gd name="T27" fmla="*/ 0 h 260"/>
                  <a:gd name="T28" fmla="*/ 0 w 259"/>
                  <a:gd name="T29" fmla="*/ 0 h 260"/>
                  <a:gd name="T30" fmla="*/ 0 w 259"/>
                  <a:gd name="T31" fmla="*/ 0 h 260"/>
                  <a:gd name="T32" fmla="*/ 0 w 259"/>
                  <a:gd name="T33" fmla="*/ 0 h 260"/>
                  <a:gd name="T34" fmla="*/ 0 w 259"/>
                  <a:gd name="T35" fmla="*/ 0 h 260"/>
                  <a:gd name="T36" fmla="*/ 0 w 259"/>
                  <a:gd name="T37" fmla="*/ 0 h 260"/>
                  <a:gd name="T38" fmla="*/ 0 w 259"/>
                  <a:gd name="T39" fmla="*/ 0 h 260"/>
                  <a:gd name="T40" fmla="*/ 0 w 259"/>
                  <a:gd name="T41" fmla="*/ 0 h 260"/>
                  <a:gd name="T42" fmla="*/ 0 w 259"/>
                  <a:gd name="T43" fmla="*/ 0 h 260"/>
                  <a:gd name="T44" fmla="*/ 0 w 259"/>
                  <a:gd name="T45" fmla="*/ 0 h 260"/>
                  <a:gd name="T46" fmla="*/ 0 w 259"/>
                  <a:gd name="T47" fmla="*/ 0 h 260"/>
                  <a:gd name="T48" fmla="*/ 0 w 259"/>
                  <a:gd name="T49" fmla="*/ 0 h 260"/>
                  <a:gd name="T50" fmla="*/ 0 w 259"/>
                  <a:gd name="T51" fmla="*/ 0 h 260"/>
                  <a:gd name="T52" fmla="*/ 0 w 259"/>
                  <a:gd name="T53" fmla="*/ 0 h 260"/>
                  <a:gd name="T54" fmla="*/ 0 w 259"/>
                  <a:gd name="T55" fmla="*/ 0 h 260"/>
                  <a:gd name="T56" fmla="*/ 0 w 259"/>
                  <a:gd name="T57" fmla="*/ 0 h 260"/>
                  <a:gd name="T58" fmla="*/ 0 w 259"/>
                  <a:gd name="T59" fmla="*/ 0 h 260"/>
                  <a:gd name="T60" fmla="*/ 0 w 259"/>
                  <a:gd name="T61" fmla="*/ 0 h 260"/>
                  <a:gd name="T62" fmla="*/ 0 w 259"/>
                  <a:gd name="T63" fmla="*/ 0 h 260"/>
                  <a:gd name="T64" fmla="*/ 0 w 259"/>
                  <a:gd name="T65" fmla="*/ 0 h 260"/>
                  <a:gd name="T66" fmla="*/ 0 w 259"/>
                  <a:gd name="T67" fmla="*/ 0 h 260"/>
                  <a:gd name="T68" fmla="*/ 0 w 259"/>
                  <a:gd name="T69" fmla="*/ 0 h 260"/>
                  <a:gd name="T70" fmla="*/ 0 w 259"/>
                  <a:gd name="T71" fmla="*/ 0 h 260"/>
                  <a:gd name="T72" fmla="*/ 0 w 259"/>
                  <a:gd name="T73" fmla="*/ 0 h 260"/>
                  <a:gd name="T74" fmla="*/ 0 w 259"/>
                  <a:gd name="T75" fmla="*/ 0 h 260"/>
                  <a:gd name="T76" fmla="*/ 0 w 259"/>
                  <a:gd name="T77" fmla="*/ 0 h 260"/>
                  <a:gd name="T78" fmla="*/ 0 w 259"/>
                  <a:gd name="T79" fmla="*/ 0 h 260"/>
                  <a:gd name="T80" fmla="*/ 0 w 259"/>
                  <a:gd name="T81" fmla="*/ 0 h 260"/>
                  <a:gd name="T82" fmla="*/ 0 w 259"/>
                  <a:gd name="T83" fmla="*/ 0 h 260"/>
                  <a:gd name="T84" fmla="*/ 0 w 259"/>
                  <a:gd name="T85" fmla="*/ 0 h 260"/>
                  <a:gd name="T86" fmla="*/ 0 w 259"/>
                  <a:gd name="T87" fmla="*/ 0 h 2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59" h="260">
                    <a:moveTo>
                      <a:pt x="259" y="130"/>
                    </a:moveTo>
                    <a:lnTo>
                      <a:pt x="259" y="121"/>
                    </a:lnTo>
                    <a:lnTo>
                      <a:pt x="258" y="111"/>
                    </a:lnTo>
                    <a:lnTo>
                      <a:pt x="257" y="102"/>
                    </a:lnTo>
                    <a:lnTo>
                      <a:pt x="255" y="93"/>
                    </a:lnTo>
                    <a:lnTo>
                      <a:pt x="251" y="84"/>
                    </a:lnTo>
                    <a:lnTo>
                      <a:pt x="247" y="76"/>
                    </a:lnTo>
                    <a:lnTo>
                      <a:pt x="244" y="67"/>
                    </a:lnTo>
                    <a:lnTo>
                      <a:pt x="239" y="60"/>
                    </a:lnTo>
                    <a:lnTo>
                      <a:pt x="233" y="52"/>
                    </a:lnTo>
                    <a:lnTo>
                      <a:pt x="228" y="45"/>
                    </a:lnTo>
                    <a:lnTo>
                      <a:pt x="221" y="38"/>
                    </a:lnTo>
                    <a:lnTo>
                      <a:pt x="215" y="32"/>
                    </a:lnTo>
                    <a:lnTo>
                      <a:pt x="208" y="25"/>
                    </a:lnTo>
                    <a:lnTo>
                      <a:pt x="200" y="20"/>
                    </a:lnTo>
                    <a:lnTo>
                      <a:pt x="191" y="16"/>
                    </a:lnTo>
                    <a:lnTo>
                      <a:pt x="183" y="11"/>
                    </a:lnTo>
                    <a:lnTo>
                      <a:pt x="174" y="8"/>
                    </a:lnTo>
                    <a:lnTo>
                      <a:pt x="166" y="5"/>
                    </a:lnTo>
                    <a:lnTo>
                      <a:pt x="157" y="3"/>
                    </a:lnTo>
                    <a:lnTo>
                      <a:pt x="148" y="1"/>
                    </a:lnTo>
                    <a:lnTo>
                      <a:pt x="139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1"/>
                    </a:lnTo>
                    <a:lnTo>
                      <a:pt x="101" y="3"/>
                    </a:lnTo>
                    <a:lnTo>
                      <a:pt x="93" y="5"/>
                    </a:lnTo>
                    <a:lnTo>
                      <a:pt x="84" y="8"/>
                    </a:lnTo>
                    <a:lnTo>
                      <a:pt x="76" y="11"/>
                    </a:lnTo>
                    <a:lnTo>
                      <a:pt x="67" y="16"/>
                    </a:lnTo>
                    <a:lnTo>
                      <a:pt x="59" y="20"/>
                    </a:lnTo>
                    <a:lnTo>
                      <a:pt x="51" y="25"/>
                    </a:lnTo>
                    <a:lnTo>
                      <a:pt x="44" y="32"/>
                    </a:lnTo>
                    <a:lnTo>
                      <a:pt x="37" y="38"/>
                    </a:lnTo>
                    <a:lnTo>
                      <a:pt x="31" y="45"/>
                    </a:lnTo>
                    <a:lnTo>
                      <a:pt x="25" y="52"/>
                    </a:lnTo>
                    <a:lnTo>
                      <a:pt x="20" y="60"/>
                    </a:lnTo>
                    <a:lnTo>
                      <a:pt x="15" y="67"/>
                    </a:lnTo>
                    <a:lnTo>
                      <a:pt x="11" y="76"/>
                    </a:lnTo>
                    <a:lnTo>
                      <a:pt x="7" y="84"/>
                    </a:lnTo>
                    <a:lnTo>
                      <a:pt x="4" y="93"/>
                    </a:lnTo>
                    <a:lnTo>
                      <a:pt x="2" y="102"/>
                    </a:lnTo>
                    <a:lnTo>
                      <a:pt x="1" y="111"/>
                    </a:lnTo>
                    <a:lnTo>
                      <a:pt x="0" y="121"/>
                    </a:lnTo>
                    <a:lnTo>
                      <a:pt x="0" y="130"/>
                    </a:lnTo>
                    <a:lnTo>
                      <a:pt x="0" y="139"/>
                    </a:lnTo>
                    <a:lnTo>
                      <a:pt x="1" y="148"/>
                    </a:lnTo>
                    <a:lnTo>
                      <a:pt x="2" y="157"/>
                    </a:lnTo>
                    <a:lnTo>
                      <a:pt x="4" y="167"/>
                    </a:lnTo>
                    <a:lnTo>
                      <a:pt x="7" y="175"/>
                    </a:lnTo>
                    <a:lnTo>
                      <a:pt x="11" y="184"/>
                    </a:lnTo>
                    <a:lnTo>
                      <a:pt x="15" y="192"/>
                    </a:lnTo>
                    <a:lnTo>
                      <a:pt x="20" y="200"/>
                    </a:lnTo>
                    <a:lnTo>
                      <a:pt x="25" y="207"/>
                    </a:lnTo>
                    <a:lnTo>
                      <a:pt x="31" y="215"/>
                    </a:lnTo>
                    <a:lnTo>
                      <a:pt x="37" y="222"/>
                    </a:lnTo>
                    <a:lnTo>
                      <a:pt x="44" y="228"/>
                    </a:lnTo>
                    <a:lnTo>
                      <a:pt x="51" y="234"/>
                    </a:lnTo>
                    <a:lnTo>
                      <a:pt x="59" y="240"/>
                    </a:lnTo>
                    <a:lnTo>
                      <a:pt x="67" y="244"/>
                    </a:lnTo>
                    <a:lnTo>
                      <a:pt x="76" y="248"/>
                    </a:lnTo>
                    <a:lnTo>
                      <a:pt x="84" y="251"/>
                    </a:lnTo>
                    <a:lnTo>
                      <a:pt x="93" y="255"/>
                    </a:lnTo>
                    <a:lnTo>
                      <a:pt x="101" y="257"/>
                    </a:lnTo>
                    <a:lnTo>
                      <a:pt x="111" y="259"/>
                    </a:lnTo>
                    <a:lnTo>
                      <a:pt x="120" y="260"/>
                    </a:lnTo>
                    <a:lnTo>
                      <a:pt x="129" y="260"/>
                    </a:lnTo>
                    <a:lnTo>
                      <a:pt x="139" y="260"/>
                    </a:lnTo>
                    <a:lnTo>
                      <a:pt x="148" y="259"/>
                    </a:lnTo>
                    <a:lnTo>
                      <a:pt x="157" y="257"/>
                    </a:lnTo>
                    <a:lnTo>
                      <a:pt x="166" y="255"/>
                    </a:lnTo>
                    <a:lnTo>
                      <a:pt x="174" y="251"/>
                    </a:lnTo>
                    <a:lnTo>
                      <a:pt x="183" y="248"/>
                    </a:lnTo>
                    <a:lnTo>
                      <a:pt x="191" y="244"/>
                    </a:lnTo>
                    <a:lnTo>
                      <a:pt x="200" y="240"/>
                    </a:lnTo>
                    <a:lnTo>
                      <a:pt x="208" y="234"/>
                    </a:lnTo>
                    <a:lnTo>
                      <a:pt x="215" y="228"/>
                    </a:lnTo>
                    <a:lnTo>
                      <a:pt x="221" y="222"/>
                    </a:lnTo>
                    <a:lnTo>
                      <a:pt x="228" y="215"/>
                    </a:lnTo>
                    <a:lnTo>
                      <a:pt x="233" y="207"/>
                    </a:lnTo>
                    <a:lnTo>
                      <a:pt x="239" y="200"/>
                    </a:lnTo>
                    <a:lnTo>
                      <a:pt x="244" y="192"/>
                    </a:lnTo>
                    <a:lnTo>
                      <a:pt x="247" y="184"/>
                    </a:lnTo>
                    <a:lnTo>
                      <a:pt x="251" y="175"/>
                    </a:lnTo>
                    <a:lnTo>
                      <a:pt x="255" y="167"/>
                    </a:lnTo>
                    <a:lnTo>
                      <a:pt x="257" y="157"/>
                    </a:lnTo>
                    <a:lnTo>
                      <a:pt x="258" y="148"/>
                    </a:lnTo>
                    <a:lnTo>
                      <a:pt x="259" y="139"/>
                    </a:lnTo>
                    <a:lnTo>
                      <a:pt x="259" y="13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3" name="Freeform 303"/>
              <p:cNvSpPr>
                <a:spLocks/>
              </p:cNvSpPr>
              <p:nvPr/>
            </p:nvSpPr>
            <p:spPr bwMode="auto">
              <a:xfrm>
                <a:off x="2295" y="1477"/>
                <a:ext cx="35" cy="35"/>
              </a:xfrm>
              <a:custGeom>
                <a:avLst/>
                <a:gdLst>
                  <a:gd name="T0" fmla="*/ 0 w 189"/>
                  <a:gd name="T1" fmla="*/ 0 h 189"/>
                  <a:gd name="T2" fmla="*/ 0 w 189"/>
                  <a:gd name="T3" fmla="*/ 0 h 189"/>
                  <a:gd name="T4" fmla="*/ 0 w 189"/>
                  <a:gd name="T5" fmla="*/ 0 h 189"/>
                  <a:gd name="T6" fmla="*/ 0 w 189"/>
                  <a:gd name="T7" fmla="*/ 0 h 189"/>
                  <a:gd name="T8" fmla="*/ 0 w 189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189">
                    <a:moveTo>
                      <a:pt x="189" y="120"/>
                    </a:moveTo>
                    <a:lnTo>
                      <a:pt x="119" y="0"/>
                    </a:lnTo>
                    <a:lnTo>
                      <a:pt x="0" y="69"/>
                    </a:lnTo>
                    <a:lnTo>
                      <a:pt x="69" y="189"/>
                    </a:lnTo>
                    <a:lnTo>
                      <a:pt x="189" y="12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4" name="Line 317"/>
              <p:cNvSpPr>
                <a:spLocks noChangeShapeType="1"/>
              </p:cNvSpPr>
              <p:nvPr/>
            </p:nvSpPr>
            <p:spPr bwMode="auto">
              <a:xfrm flipH="1">
                <a:off x="3685" y="155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5" name="Line 318"/>
              <p:cNvSpPr>
                <a:spLocks noChangeShapeType="1"/>
              </p:cNvSpPr>
              <p:nvPr/>
            </p:nvSpPr>
            <p:spPr bwMode="auto">
              <a:xfrm flipH="1">
                <a:off x="3670" y="1587"/>
                <a:ext cx="7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6" name="Line 319"/>
              <p:cNvSpPr>
                <a:spLocks noChangeShapeType="1"/>
              </p:cNvSpPr>
              <p:nvPr/>
            </p:nvSpPr>
            <p:spPr bwMode="auto">
              <a:xfrm flipH="1">
                <a:off x="3652" y="1627"/>
                <a:ext cx="1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7" name="Line 320"/>
              <p:cNvSpPr>
                <a:spLocks noChangeShapeType="1"/>
              </p:cNvSpPr>
              <p:nvPr/>
            </p:nvSpPr>
            <p:spPr bwMode="auto">
              <a:xfrm flipH="1">
                <a:off x="3637" y="1677"/>
                <a:ext cx="8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8" name="Line 321"/>
              <p:cNvSpPr>
                <a:spLocks noChangeShapeType="1"/>
              </p:cNvSpPr>
              <p:nvPr/>
            </p:nvSpPr>
            <p:spPr bwMode="auto">
              <a:xfrm flipH="1">
                <a:off x="3627" y="1719"/>
                <a:ext cx="3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59" name="Line 322"/>
              <p:cNvSpPr>
                <a:spLocks noChangeShapeType="1"/>
              </p:cNvSpPr>
              <p:nvPr/>
            </p:nvSpPr>
            <p:spPr bwMode="auto">
              <a:xfrm flipH="1">
                <a:off x="3592" y="1744"/>
                <a:ext cx="29" cy="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0" name="Line 323"/>
              <p:cNvSpPr>
                <a:spLocks noChangeShapeType="1"/>
              </p:cNvSpPr>
              <p:nvPr/>
            </p:nvSpPr>
            <p:spPr bwMode="auto">
              <a:xfrm>
                <a:off x="4049" y="1780"/>
                <a:ext cx="112" cy="1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1" name="Line 324"/>
              <p:cNvSpPr>
                <a:spLocks noChangeShapeType="1"/>
              </p:cNvSpPr>
              <p:nvPr/>
            </p:nvSpPr>
            <p:spPr bwMode="auto">
              <a:xfrm flipH="1">
                <a:off x="2323" y="1875"/>
                <a:ext cx="5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2" name="Line 325"/>
              <p:cNvSpPr>
                <a:spLocks noChangeShapeType="1"/>
              </p:cNvSpPr>
              <p:nvPr/>
            </p:nvSpPr>
            <p:spPr bwMode="auto">
              <a:xfrm flipH="1">
                <a:off x="2877" y="187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3" name="Line 326"/>
              <p:cNvSpPr>
                <a:spLocks noChangeShapeType="1"/>
              </p:cNvSpPr>
              <p:nvPr/>
            </p:nvSpPr>
            <p:spPr bwMode="auto">
              <a:xfrm flipH="1">
                <a:off x="2906" y="1875"/>
                <a:ext cx="4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4" name="Line 327"/>
              <p:cNvSpPr>
                <a:spLocks noChangeShapeType="1"/>
              </p:cNvSpPr>
              <p:nvPr/>
            </p:nvSpPr>
            <p:spPr bwMode="auto">
              <a:xfrm flipH="1">
                <a:off x="3000" y="1875"/>
                <a:ext cx="1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5" name="Line 328"/>
              <p:cNvSpPr>
                <a:spLocks noChangeShapeType="1"/>
              </p:cNvSpPr>
              <p:nvPr/>
            </p:nvSpPr>
            <p:spPr bwMode="auto">
              <a:xfrm flipH="1">
                <a:off x="3218" y="187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6" name="Line 329"/>
              <p:cNvSpPr>
                <a:spLocks noChangeShapeType="1"/>
              </p:cNvSpPr>
              <p:nvPr/>
            </p:nvSpPr>
            <p:spPr bwMode="auto">
              <a:xfrm flipH="1">
                <a:off x="3246" y="1875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7" name="Line 330"/>
              <p:cNvSpPr>
                <a:spLocks noChangeShapeType="1"/>
              </p:cNvSpPr>
              <p:nvPr/>
            </p:nvSpPr>
            <p:spPr bwMode="auto">
              <a:xfrm flipH="1">
                <a:off x="3273" y="1875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8" name="Line 331"/>
              <p:cNvSpPr>
                <a:spLocks noChangeShapeType="1"/>
              </p:cNvSpPr>
              <p:nvPr/>
            </p:nvSpPr>
            <p:spPr bwMode="auto">
              <a:xfrm flipH="1">
                <a:off x="3329" y="187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69" name="Line 332"/>
              <p:cNvSpPr>
                <a:spLocks noChangeShapeType="1"/>
              </p:cNvSpPr>
              <p:nvPr/>
            </p:nvSpPr>
            <p:spPr bwMode="auto">
              <a:xfrm flipH="1">
                <a:off x="3357" y="1875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0" name="Line 333"/>
              <p:cNvSpPr>
                <a:spLocks noChangeShapeType="1"/>
              </p:cNvSpPr>
              <p:nvPr/>
            </p:nvSpPr>
            <p:spPr bwMode="auto">
              <a:xfrm flipH="1">
                <a:off x="3399" y="1875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1" name="Line 334"/>
              <p:cNvSpPr>
                <a:spLocks noChangeShapeType="1"/>
              </p:cNvSpPr>
              <p:nvPr/>
            </p:nvSpPr>
            <p:spPr bwMode="auto">
              <a:xfrm flipH="1">
                <a:off x="3438" y="187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2" name="Line 339"/>
              <p:cNvSpPr>
                <a:spLocks noChangeShapeType="1"/>
              </p:cNvSpPr>
              <p:nvPr/>
            </p:nvSpPr>
            <p:spPr bwMode="auto">
              <a:xfrm>
                <a:off x="3140" y="1875"/>
                <a:ext cx="5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3" name="Freeform 372"/>
              <p:cNvSpPr>
                <a:spLocks/>
              </p:cNvSpPr>
              <p:nvPr/>
            </p:nvSpPr>
            <p:spPr bwMode="auto">
              <a:xfrm>
                <a:off x="3925" y="1545"/>
                <a:ext cx="21" cy="20"/>
              </a:xfrm>
              <a:custGeom>
                <a:avLst/>
                <a:gdLst>
                  <a:gd name="T0" fmla="*/ 0 w 114"/>
                  <a:gd name="T1" fmla="*/ 0 h 113"/>
                  <a:gd name="T2" fmla="*/ 0 w 114"/>
                  <a:gd name="T3" fmla="*/ 0 h 113"/>
                  <a:gd name="T4" fmla="*/ 0 w 114"/>
                  <a:gd name="T5" fmla="*/ 0 h 113"/>
                  <a:gd name="T6" fmla="*/ 0 w 114"/>
                  <a:gd name="T7" fmla="*/ 0 h 113"/>
                  <a:gd name="T8" fmla="*/ 0 w 114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6" y="48"/>
                    </a:moveTo>
                    <a:lnTo>
                      <a:pt x="64" y="0"/>
                    </a:lnTo>
                    <a:lnTo>
                      <a:pt x="114" y="59"/>
                    </a:lnTo>
                    <a:lnTo>
                      <a:pt x="51" y="113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4" name="Freeform 373"/>
              <p:cNvSpPr>
                <a:spLocks/>
              </p:cNvSpPr>
              <p:nvPr/>
            </p:nvSpPr>
            <p:spPr bwMode="auto">
              <a:xfrm>
                <a:off x="3896" y="1509"/>
                <a:ext cx="21" cy="21"/>
              </a:xfrm>
              <a:custGeom>
                <a:avLst/>
                <a:gdLst>
                  <a:gd name="T0" fmla="*/ 0 w 113"/>
                  <a:gd name="T1" fmla="*/ 0 h 113"/>
                  <a:gd name="T2" fmla="*/ 0 w 113"/>
                  <a:gd name="T3" fmla="*/ 0 h 113"/>
                  <a:gd name="T4" fmla="*/ 0 w 113"/>
                  <a:gd name="T5" fmla="*/ 0 h 113"/>
                  <a:gd name="T6" fmla="*/ 0 w 113"/>
                  <a:gd name="T7" fmla="*/ 0 h 113"/>
                  <a:gd name="T8" fmla="*/ 0 w 113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5" y="50"/>
                    </a:moveTo>
                    <a:lnTo>
                      <a:pt x="63" y="0"/>
                    </a:lnTo>
                    <a:lnTo>
                      <a:pt x="113" y="60"/>
                    </a:lnTo>
                    <a:lnTo>
                      <a:pt x="50" y="113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5" name="Freeform 374"/>
              <p:cNvSpPr>
                <a:spLocks/>
              </p:cNvSpPr>
              <p:nvPr/>
            </p:nvSpPr>
            <p:spPr bwMode="auto">
              <a:xfrm>
                <a:off x="3945" y="1593"/>
                <a:ext cx="15" cy="15"/>
              </a:xfrm>
              <a:custGeom>
                <a:avLst/>
                <a:gdLst>
                  <a:gd name="T0" fmla="*/ 0 w 85"/>
                  <a:gd name="T1" fmla="*/ 0 h 81"/>
                  <a:gd name="T2" fmla="*/ 0 w 85"/>
                  <a:gd name="T3" fmla="*/ 0 h 81"/>
                  <a:gd name="T4" fmla="*/ 0 w 85"/>
                  <a:gd name="T5" fmla="*/ 0 h 81"/>
                  <a:gd name="T6" fmla="*/ 0 w 85"/>
                  <a:gd name="T7" fmla="*/ 0 h 81"/>
                  <a:gd name="T8" fmla="*/ 0 w 85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81">
                    <a:moveTo>
                      <a:pt x="6" y="3"/>
                    </a:moveTo>
                    <a:lnTo>
                      <a:pt x="81" y="0"/>
                    </a:lnTo>
                    <a:lnTo>
                      <a:pt x="85" y="77"/>
                    </a:lnTo>
                    <a:lnTo>
                      <a:pt x="3" y="81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6" name="Freeform 375"/>
              <p:cNvSpPr>
                <a:spLocks/>
              </p:cNvSpPr>
              <p:nvPr/>
            </p:nvSpPr>
            <p:spPr bwMode="auto">
              <a:xfrm>
                <a:off x="3856" y="1488"/>
                <a:ext cx="16" cy="18"/>
              </a:xfrm>
              <a:custGeom>
                <a:avLst/>
                <a:gdLst>
                  <a:gd name="T0" fmla="*/ 0 w 92"/>
                  <a:gd name="T1" fmla="*/ 0 h 95"/>
                  <a:gd name="T2" fmla="*/ 0 w 92"/>
                  <a:gd name="T3" fmla="*/ 0 h 95"/>
                  <a:gd name="T4" fmla="*/ 0 w 92"/>
                  <a:gd name="T5" fmla="*/ 0 h 95"/>
                  <a:gd name="T6" fmla="*/ 0 w 92"/>
                  <a:gd name="T7" fmla="*/ 0 h 95"/>
                  <a:gd name="T8" fmla="*/ 0 w 92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2" y="75"/>
                    </a:moveTo>
                    <a:lnTo>
                      <a:pt x="15" y="0"/>
                    </a:lnTo>
                    <a:lnTo>
                      <a:pt x="92" y="14"/>
                    </a:lnTo>
                    <a:lnTo>
                      <a:pt x="77" y="95"/>
                    </a:lnTo>
                    <a:lnTo>
                      <a:pt x="0" y="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7" name="Freeform 376"/>
              <p:cNvSpPr>
                <a:spLocks/>
              </p:cNvSpPr>
              <p:nvPr/>
            </p:nvSpPr>
            <p:spPr bwMode="auto">
              <a:xfrm>
                <a:off x="3940" y="1563"/>
                <a:ext cx="20" cy="20"/>
              </a:xfrm>
              <a:custGeom>
                <a:avLst/>
                <a:gdLst>
                  <a:gd name="T0" fmla="*/ 0 w 113"/>
                  <a:gd name="T1" fmla="*/ 0 h 113"/>
                  <a:gd name="T2" fmla="*/ 0 w 113"/>
                  <a:gd name="T3" fmla="*/ 0 h 113"/>
                  <a:gd name="T4" fmla="*/ 0 w 113"/>
                  <a:gd name="T5" fmla="*/ 0 h 113"/>
                  <a:gd name="T6" fmla="*/ 0 w 113"/>
                  <a:gd name="T7" fmla="*/ 0 h 113"/>
                  <a:gd name="T8" fmla="*/ 0 w 113"/>
                  <a:gd name="T9" fmla="*/ 0 h 113"/>
                  <a:gd name="T10" fmla="*/ 0 w 113"/>
                  <a:gd name="T11" fmla="*/ 0 h 113"/>
                  <a:gd name="T12" fmla="*/ 0 w 113"/>
                  <a:gd name="T13" fmla="*/ 0 h 113"/>
                  <a:gd name="T14" fmla="*/ 0 w 113"/>
                  <a:gd name="T15" fmla="*/ 0 h 113"/>
                  <a:gd name="T16" fmla="*/ 0 w 113"/>
                  <a:gd name="T17" fmla="*/ 0 h 113"/>
                  <a:gd name="T18" fmla="*/ 0 w 113"/>
                  <a:gd name="T19" fmla="*/ 0 h 113"/>
                  <a:gd name="T20" fmla="*/ 0 w 113"/>
                  <a:gd name="T21" fmla="*/ 0 h 113"/>
                  <a:gd name="T22" fmla="*/ 0 w 113"/>
                  <a:gd name="T23" fmla="*/ 0 h 113"/>
                  <a:gd name="T24" fmla="*/ 0 w 113"/>
                  <a:gd name="T25" fmla="*/ 0 h 113"/>
                  <a:gd name="T26" fmla="*/ 0 w 113"/>
                  <a:gd name="T27" fmla="*/ 0 h 113"/>
                  <a:gd name="T28" fmla="*/ 0 w 113"/>
                  <a:gd name="T29" fmla="*/ 0 h 113"/>
                  <a:gd name="T30" fmla="*/ 0 w 113"/>
                  <a:gd name="T31" fmla="*/ 0 h 113"/>
                  <a:gd name="T32" fmla="*/ 0 w 113"/>
                  <a:gd name="T33" fmla="*/ 0 h 113"/>
                  <a:gd name="T34" fmla="*/ 0 w 113"/>
                  <a:gd name="T35" fmla="*/ 0 h 113"/>
                  <a:gd name="T36" fmla="*/ 0 w 113"/>
                  <a:gd name="T37" fmla="*/ 0 h 113"/>
                  <a:gd name="T38" fmla="*/ 0 w 113"/>
                  <a:gd name="T39" fmla="*/ 0 h 113"/>
                  <a:gd name="T40" fmla="*/ 0 w 113"/>
                  <a:gd name="T41" fmla="*/ 0 h 113"/>
                  <a:gd name="T42" fmla="*/ 0 w 113"/>
                  <a:gd name="T43" fmla="*/ 0 h 113"/>
                  <a:gd name="T44" fmla="*/ 0 w 113"/>
                  <a:gd name="T45" fmla="*/ 0 h 113"/>
                  <a:gd name="T46" fmla="*/ 0 w 113"/>
                  <a:gd name="T47" fmla="*/ 0 h 113"/>
                  <a:gd name="T48" fmla="*/ 0 w 113"/>
                  <a:gd name="T49" fmla="*/ 0 h 113"/>
                  <a:gd name="T50" fmla="*/ 0 w 113"/>
                  <a:gd name="T51" fmla="*/ 0 h 113"/>
                  <a:gd name="T52" fmla="*/ 0 w 113"/>
                  <a:gd name="T53" fmla="*/ 0 h 113"/>
                  <a:gd name="T54" fmla="*/ 0 w 113"/>
                  <a:gd name="T55" fmla="*/ 0 h 113"/>
                  <a:gd name="T56" fmla="*/ 0 w 113"/>
                  <a:gd name="T57" fmla="*/ 0 h 113"/>
                  <a:gd name="T58" fmla="*/ 0 w 113"/>
                  <a:gd name="T59" fmla="*/ 0 h 113"/>
                  <a:gd name="T60" fmla="*/ 0 w 113"/>
                  <a:gd name="T61" fmla="*/ 0 h 113"/>
                  <a:gd name="T62" fmla="*/ 0 w 113"/>
                  <a:gd name="T63" fmla="*/ 0 h 113"/>
                  <a:gd name="T64" fmla="*/ 0 w 113"/>
                  <a:gd name="T65" fmla="*/ 0 h 113"/>
                  <a:gd name="T66" fmla="*/ 0 w 113"/>
                  <a:gd name="T67" fmla="*/ 0 h 113"/>
                  <a:gd name="T68" fmla="*/ 0 w 113"/>
                  <a:gd name="T69" fmla="*/ 0 h 113"/>
                  <a:gd name="T70" fmla="*/ 0 w 113"/>
                  <a:gd name="T71" fmla="*/ 0 h 113"/>
                  <a:gd name="T72" fmla="*/ 0 w 113"/>
                  <a:gd name="T73" fmla="*/ 0 h 113"/>
                  <a:gd name="T74" fmla="*/ 0 w 113"/>
                  <a:gd name="T75" fmla="*/ 0 h 113"/>
                  <a:gd name="T76" fmla="*/ 0 w 113"/>
                  <a:gd name="T77" fmla="*/ 0 h 113"/>
                  <a:gd name="T78" fmla="*/ 0 w 113"/>
                  <a:gd name="T79" fmla="*/ 0 h 113"/>
                  <a:gd name="T80" fmla="*/ 0 w 113"/>
                  <a:gd name="T81" fmla="*/ 0 h 113"/>
                  <a:gd name="T82" fmla="*/ 0 w 113"/>
                  <a:gd name="T83" fmla="*/ 0 h 113"/>
                  <a:gd name="T84" fmla="*/ 0 w 113"/>
                  <a:gd name="T85" fmla="*/ 0 h 113"/>
                  <a:gd name="T86" fmla="*/ 0 w 113"/>
                  <a:gd name="T87" fmla="*/ 0 h 113"/>
                  <a:gd name="T88" fmla="*/ 0 w 113"/>
                  <a:gd name="T89" fmla="*/ 0 h 113"/>
                  <a:gd name="T90" fmla="*/ 0 w 113"/>
                  <a:gd name="T91" fmla="*/ 0 h 113"/>
                  <a:gd name="T92" fmla="*/ 0 w 113"/>
                  <a:gd name="T93" fmla="*/ 0 h 113"/>
                  <a:gd name="T94" fmla="*/ 0 w 113"/>
                  <a:gd name="T95" fmla="*/ 0 h 113"/>
                  <a:gd name="T96" fmla="*/ 0 w 113"/>
                  <a:gd name="T97" fmla="*/ 0 h 113"/>
                  <a:gd name="T98" fmla="*/ 0 w 113"/>
                  <a:gd name="T99" fmla="*/ 0 h 113"/>
                  <a:gd name="T100" fmla="*/ 0 w 113"/>
                  <a:gd name="T101" fmla="*/ 0 h 113"/>
                  <a:gd name="T102" fmla="*/ 0 w 113"/>
                  <a:gd name="T103" fmla="*/ 0 h 113"/>
                  <a:gd name="T104" fmla="*/ 0 w 113"/>
                  <a:gd name="T105" fmla="*/ 0 h 113"/>
                  <a:gd name="T106" fmla="*/ 0 w 113"/>
                  <a:gd name="T107" fmla="*/ 0 h 113"/>
                  <a:gd name="T108" fmla="*/ 0 w 113"/>
                  <a:gd name="T109" fmla="*/ 0 h 113"/>
                  <a:gd name="T110" fmla="*/ 0 w 113"/>
                  <a:gd name="T111" fmla="*/ 0 h 113"/>
                  <a:gd name="T112" fmla="*/ 0 w 113"/>
                  <a:gd name="T113" fmla="*/ 0 h 113"/>
                  <a:gd name="T114" fmla="*/ 0 w 113"/>
                  <a:gd name="T115" fmla="*/ 0 h 113"/>
                  <a:gd name="T116" fmla="*/ 0 w 113"/>
                  <a:gd name="T117" fmla="*/ 0 h 113"/>
                  <a:gd name="T118" fmla="*/ 0 w 113"/>
                  <a:gd name="T119" fmla="*/ 0 h 113"/>
                  <a:gd name="T120" fmla="*/ 0 w 113"/>
                  <a:gd name="T121" fmla="*/ 0 h 11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3" h="113">
                    <a:moveTo>
                      <a:pt x="113" y="56"/>
                    </a:moveTo>
                    <a:lnTo>
                      <a:pt x="113" y="51"/>
                    </a:lnTo>
                    <a:lnTo>
                      <a:pt x="112" y="45"/>
                    </a:lnTo>
                    <a:lnTo>
                      <a:pt x="110" y="39"/>
                    </a:lnTo>
                    <a:lnTo>
                      <a:pt x="108" y="34"/>
                    </a:lnTo>
                    <a:lnTo>
                      <a:pt x="106" y="28"/>
                    </a:lnTo>
                    <a:lnTo>
                      <a:pt x="103" y="23"/>
                    </a:lnTo>
                    <a:lnTo>
                      <a:pt x="98" y="19"/>
                    </a:lnTo>
                    <a:lnTo>
                      <a:pt x="94" y="15"/>
                    </a:lnTo>
                    <a:lnTo>
                      <a:pt x="90" y="11"/>
                    </a:lnTo>
                    <a:lnTo>
                      <a:pt x="86" y="8"/>
                    </a:lnTo>
                    <a:lnTo>
                      <a:pt x="80" y="5"/>
                    </a:lnTo>
                    <a:lnTo>
                      <a:pt x="74" y="3"/>
                    </a:lnTo>
                    <a:lnTo>
                      <a:pt x="68" y="2"/>
                    </a:lnTo>
                    <a:lnTo>
                      <a:pt x="63" y="1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2"/>
                    </a:lnTo>
                    <a:lnTo>
                      <a:pt x="40" y="3"/>
                    </a:lnTo>
                    <a:lnTo>
                      <a:pt x="34" y="5"/>
                    </a:lnTo>
                    <a:lnTo>
                      <a:pt x="29" y="8"/>
                    </a:lnTo>
                    <a:lnTo>
                      <a:pt x="23" y="11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1" y="23"/>
                    </a:lnTo>
                    <a:lnTo>
                      <a:pt x="7" y="28"/>
                    </a:lnTo>
                    <a:lnTo>
                      <a:pt x="5" y="34"/>
                    </a:lnTo>
                    <a:lnTo>
                      <a:pt x="3" y="39"/>
                    </a:lnTo>
                    <a:lnTo>
                      <a:pt x="1" y="45"/>
                    </a:lnTo>
                    <a:lnTo>
                      <a:pt x="1" y="51"/>
                    </a:lnTo>
                    <a:lnTo>
                      <a:pt x="0" y="56"/>
                    </a:lnTo>
                    <a:lnTo>
                      <a:pt x="1" y="63"/>
                    </a:lnTo>
                    <a:lnTo>
                      <a:pt x="1" y="68"/>
                    </a:lnTo>
                    <a:lnTo>
                      <a:pt x="3" y="75"/>
                    </a:lnTo>
                    <a:lnTo>
                      <a:pt x="5" y="80"/>
                    </a:lnTo>
                    <a:lnTo>
                      <a:pt x="7" y="85"/>
                    </a:lnTo>
                    <a:lnTo>
                      <a:pt x="11" y="91"/>
                    </a:lnTo>
                    <a:lnTo>
                      <a:pt x="15" y="95"/>
                    </a:lnTo>
                    <a:lnTo>
                      <a:pt x="19" y="99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4" y="109"/>
                    </a:lnTo>
                    <a:lnTo>
                      <a:pt x="40" y="111"/>
                    </a:lnTo>
                    <a:lnTo>
                      <a:pt x="45" y="112"/>
                    </a:lnTo>
                    <a:lnTo>
                      <a:pt x="51" y="113"/>
                    </a:lnTo>
                    <a:lnTo>
                      <a:pt x="57" y="113"/>
                    </a:lnTo>
                    <a:lnTo>
                      <a:pt x="63" y="113"/>
                    </a:lnTo>
                    <a:lnTo>
                      <a:pt x="68" y="112"/>
                    </a:lnTo>
                    <a:lnTo>
                      <a:pt x="74" y="111"/>
                    </a:lnTo>
                    <a:lnTo>
                      <a:pt x="80" y="109"/>
                    </a:lnTo>
                    <a:lnTo>
                      <a:pt x="86" y="106"/>
                    </a:lnTo>
                    <a:lnTo>
                      <a:pt x="90" y="102"/>
                    </a:lnTo>
                    <a:lnTo>
                      <a:pt x="94" y="99"/>
                    </a:lnTo>
                    <a:lnTo>
                      <a:pt x="98" y="95"/>
                    </a:lnTo>
                    <a:lnTo>
                      <a:pt x="103" y="91"/>
                    </a:lnTo>
                    <a:lnTo>
                      <a:pt x="106" y="85"/>
                    </a:lnTo>
                    <a:lnTo>
                      <a:pt x="108" y="80"/>
                    </a:lnTo>
                    <a:lnTo>
                      <a:pt x="110" y="75"/>
                    </a:lnTo>
                    <a:lnTo>
                      <a:pt x="112" y="68"/>
                    </a:lnTo>
                    <a:lnTo>
                      <a:pt x="113" y="63"/>
                    </a:lnTo>
                    <a:lnTo>
                      <a:pt x="113" y="5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8" name="Freeform 377"/>
              <p:cNvSpPr>
                <a:spLocks/>
              </p:cNvSpPr>
              <p:nvPr/>
            </p:nvSpPr>
            <p:spPr bwMode="auto">
              <a:xfrm>
                <a:off x="3880" y="1491"/>
                <a:ext cx="21" cy="21"/>
              </a:xfrm>
              <a:custGeom>
                <a:avLst/>
                <a:gdLst>
                  <a:gd name="T0" fmla="*/ 0 w 114"/>
                  <a:gd name="T1" fmla="*/ 0 h 113"/>
                  <a:gd name="T2" fmla="*/ 0 w 114"/>
                  <a:gd name="T3" fmla="*/ 0 h 113"/>
                  <a:gd name="T4" fmla="*/ 0 w 114"/>
                  <a:gd name="T5" fmla="*/ 0 h 113"/>
                  <a:gd name="T6" fmla="*/ 0 w 114"/>
                  <a:gd name="T7" fmla="*/ 0 h 113"/>
                  <a:gd name="T8" fmla="*/ 0 w 114"/>
                  <a:gd name="T9" fmla="*/ 0 h 113"/>
                  <a:gd name="T10" fmla="*/ 0 w 114"/>
                  <a:gd name="T11" fmla="*/ 0 h 113"/>
                  <a:gd name="T12" fmla="*/ 0 w 114"/>
                  <a:gd name="T13" fmla="*/ 0 h 113"/>
                  <a:gd name="T14" fmla="*/ 0 w 114"/>
                  <a:gd name="T15" fmla="*/ 0 h 113"/>
                  <a:gd name="T16" fmla="*/ 0 w 114"/>
                  <a:gd name="T17" fmla="*/ 0 h 113"/>
                  <a:gd name="T18" fmla="*/ 0 w 114"/>
                  <a:gd name="T19" fmla="*/ 0 h 113"/>
                  <a:gd name="T20" fmla="*/ 0 w 114"/>
                  <a:gd name="T21" fmla="*/ 0 h 113"/>
                  <a:gd name="T22" fmla="*/ 0 w 114"/>
                  <a:gd name="T23" fmla="*/ 0 h 113"/>
                  <a:gd name="T24" fmla="*/ 0 w 114"/>
                  <a:gd name="T25" fmla="*/ 0 h 113"/>
                  <a:gd name="T26" fmla="*/ 0 w 114"/>
                  <a:gd name="T27" fmla="*/ 0 h 113"/>
                  <a:gd name="T28" fmla="*/ 0 w 114"/>
                  <a:gd name="T29" fmla="*/ 0 h 113"/>
                  <a:gd name="T30" fmla="*/ 0 w 114"/>
                  <a:gd name="T31" fmla="*/ 0 h 113"/>
                  <a:gd name="T32" fmla="*/ 0 w 114"/>
                  <a:gd name="T33" fmla="*/ 0 h 113"/>
                  <a:gd name="T34" fmla="*/ 0 w 114"/>
                  <a:gd name="T35" fmla="*/ 0 h 113"/>
                  <a:gd name="T36" fmla="*/ 0 w 114"/>
                  <a:gd name="T37" fmla="*/ 0 h 113"/>
                  <a:gd name="T38" fmla="*/ 0 w 114"/>
                  <a:gd name="T39" fmla="*/ 0 h 113"/>
                  <a:gd name="T40" fmla="*/ 0 w 114"/>
                  <a:gd name="T41" fmla="*/ 0 h 113"/>
                  <a:gd name="T42" fmla="*/ 0 w 114"/>
                  <a:gd name="T43" fmla="*/ 0 h 113"/>
                  <a:gd name="T44" fmla="*/ 0 w 114"/>
                  <a:gd name="T45" fmla="*/ 0 h 113"/>
                  <a:gd name="T46" fmla="*/ 0 w 114"/>
                  <a:gd name="T47" fmla="*/ 0 h 113"/>
                  <a:gd name="T48" fmla="*/ 0 w 114"/>
                  <a:gd name="T49" fmla="*/ 0 h 113"/>
                  <a:gd name="T50" fmla="*/ 0 w 114"/>
                  <a:gd name="T51" fmla="*/ 0 h 113"/>
                  <a:gd name="T52" fmla="*/ 0 w 114"/>
                  <a:gd name="T53" fmla="*/ 0 h 113"/>
                  <a:gd name="T54" fmla="*/ 0 w 114"/>
                  <a:gd name="T55" fmla="*/ 0 h 113"/>
                  <a:gd name="T56" fmla="*/ 0 w 114"/>
                  <a:gd name="T57" fmla="*/ 0 h 113"/>
                  <a:gd name="T58" fmla="*/ 0 w 114"/>
                  <a:gd name="T59" fmla="*/ 0 h 113"/>
                  <a:gd name="T60" fmla="*/ 0 w 114"/>
                  <a:gd name="T61" fmla="*/ 0 h 113"/>
                  <a:gd name="T62" fmla="*/ 0 w 114"/>
                  <a:gd name="T63" fmla="*/ 0 h 113"/>
                  <a:gd name="T64" fmla="*/ 0 w 114"/>
                  <a:gd name="T65" fmla="*/ 0 h 113"/>
                  <a:gd name="T66" fmla="*/ 0 w 114"/>
                  <a:gd name="T67" fmla="*/ 0 h 113"/>
                  <a:gd name="T68" fmla="*/ 0 w 114"/>
                  <a:gd name="T69" fmla="*/ 0 h 113"/>
                  <a:gd name="T70" fmla="*/ 0 w 114"/>
                  <a:gd name="T71" fmla="*/ 0 h 113"/>
                  <a:gd name="T72" fmla="*/ 0 w 114"/>
                  <a:gd name="T73" fmla="*/ 0 h 113"/>
                  <a:gd name="T74" fmla="*/ 0 w 114"/>
                  <a:gd name="T75" fmla="*/ 0 h 113"/>
                  <a:gd name="T76" fmla="*/ 0 w 114"/>
                  <a:gd name="T77" fmla="*/ 0 h 113"/>
                  <a:gd name="T78" fmla="*/ 0 w 114"/>
                  <a:gd name="T79" fmla="*/ 0 h 113"/>
                  <a:gd name="T80" fmla="*/ 0 w 114"/>
                  <a:gd name="T81" fmla="*/ 0 h 113"/>
                  <a:gd name="T82" fmla="*/ 0 w 114"/>
                  <a:gd name="T83" fmla="*/ 0 h 113"/>
                  <a:gd name="T84" fmla="*/ 0 w 114"/>
                  <a:gd name="T85" fmla="*/ 0 h 113"/>
                  <a:gd name="T86" fmla="*/ 0 w 114"/>
                  <a:gd name="T87" fmla="*/ 0 h 113"/>
                  <a:gd name="T88" fmla="*/ 0 w 114"/>
                  <a:gd name="T89" fmla="*/ 0 h 113"/>
                  <a:gd name="T90" fmla="*/ 0 w 114"/>
                  <a:gd name="T91" fmla="*/ 0 h 113"/>
                  <a:gd name="T92" fmla="*/ 0 w 114"/>
                  <a:gd name="T93" fmla="*/ 0 h 113"/>
                  <a:gd name="T94" fmla="*/ 0 w 114"/>
                  <a:gd name="T95" fmla="*/ 0 h 113"/>
                  <a:gd name="T96" fmla="*/ 0 w 114"/>
                  <a:gd name="T97" fmla="*/ 0 h 113"/>
                  <a:gd name="T98" fmla="*/ 0 w 114"/>
                  <a:gd name="T99" fmla="*/ 0 h 113"/>
                  <a:gd name="T100" fmla="*/ 0 w 114"/>
                  <a:gd name="T101" fmla="*/ 0 h 113"/>
                  <a:gd name="T102" fmla="*/ 0 w 114"/>
                  <a:gd name="T103" fmla="*/ 0 h 113"/>
                  <a:gd name="T104" fmla="*/ 0 w 114"/>
                  <a:gd name="T105" fmla="*/ 0 h 113"/>
                  <a:gd name="T106" fmla="*/ 0 w 114"/>
                  <a:gd name="T107" fmla="*/ 0 h 113"/>
                  <a:gd name="T108" fmla="*/ 0 w 114"/>
                  <a:gd name="T109" fmla="*/ 0 h 113"/>
                  <a:gd name="T110" fmla="*/ 0 w 114"/>
                  <a:gd name="T111" fmla="*/ 0 h 113"/>
                  <a:gd name="T112" fmla="*/ 0 w 114"/>
                  <a:gd name="T113" fmla="*/ 0 h 113"/>
                  <a:gd name="T114" fmla="*/ 0 w 114"/>
                  <a:gd name="T115" fmla="*/ 0 h 113"/>
                  <a:gd name="T116" fmla="*/ 0 w 114"/>
                  <a:gd name="T117" fmla="*/ 0 h 113"/>
                  <a:gd name="T118" fmla="*/ 0 w 114"/>
                  <a:gd name="T119" fmla="*/ 0 h 113"/>
                  <a:gd name="T120" fmla="*/ 0 w 114"/>
                  <a:gd name="T121" fmla="*/ 0 h 11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4" h="113">
                    <a:moveTo>
                      <a:pt x="114" y="57"/>
                    </a:moveTo>
                    <a:lnTo>
                      <a:pt x="114" y="51"/>
                    </a:lnTo>
                    <a:lnTo>
                      <a:pt x="112" y="45"/>
                    </a:lnTo>
                    <a:lnTo>
                      <a:pt x="111" y="39"/>
                    </a:lnTo>
                    <a:lnTo>
                      <a:pt x="109" y="34"/>
                    </a:lnTo>
                    <a:lnTo>
                      <a:pt x="106" y="29"/>
                    </a:lnTo>
                    <a:lnTo>
                      <a:pt x="103" y="23"/>
                    </a:lnTo>
                    <a:lnTo>
                      <a:pt x="100" y="19"/>
                    </a:lnTo>
                    <a:lnTo>
                      <a:pt x="95" y="15"/>
                    </a:lnTo>
                    <a:lnTo>
                      <a:pt x="90" y="10"/>
                    </a:lnTo>
                    <a:lnTo>
                      <a:pt x="86" y="7"/>
                    </a:lnTo>
                    <a:lnTo>
                      <a:pt x="80" y="5"/>
                    </a:lnTo>
                    <a:lnTo>
                      <a:pt x="75" y="3"/>
                    </a:lnTo>
                    <a:lnTo>
                      <a:pt x="69" y="1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5" y="1"/>
                    </a:lnTo>
                    <a:lnTo>
                      <a:pt x="40" y="3"/>
                    </a:lnTo>
                    <a:lnTo>
                      <a:pt x="34" y="5"/>
                    </a:lnTo>
                    <a:lnTo>
                      <a:pt x="29" y="7"/>
                    </a:lnTo>
                    <a:lnTo>
                      <a:pt x="24" y="10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2" y="23"/>
                    </a:lnTo>
                    <a:lnTo>
                      <a:pt x="9" y="29"/>
                    </a:lnTo>
                    <a:lnTo>
                      <a:pt x="5" y="34"/>
                    </a:lnTo>
                    <a:lnTo>
                      <a:pt x="3" y="39"/>
                    </a:lnTo>
                    <a:lnTo>
                      <a:pt x="2" y="45"/>
                    </a:lnTo>
                    <a:lnTo>
                      <a:pt x="1" y="51"/>
                    </a:lnTo>
                    <a:lnTo>
                      <a:pt x="0" y="57"/>
                    </a:lnTo>
                    <a:lnTo>
                      <a:pt x="1" y="63"/>
                    </a:lnTo>
                    <a:lnTo>
                      <a:pt x="2" y="68"/>
                    </a:lnTo>
                    <a:lnTo>
                      <a:pt x="3" y="74"/>
                    </a:lnTo>
                    <a:lnTo>
                      <a:pt x="5" y="80"/>
                    </a:lnTo>
                    <a:lnTo>
                      <a:pt x="9" y="85"/>
                    </a:lnTo>
                    <a:lnTo>
                      <a:pt x="12" y="90"/>
                    </a:lnTo>
                    <a:lnTo>
                      <a:pt x="15" y="94"/>
                    </a:lnTo>
                    <a:lnTo>
                      <a:pt x="19" y="98"/>
                    </a:lnTo>
                    <a:lnTo>
                      <a:pt x="24" y="103"/>
                    </a:lnTo>
                    <a:lnTo>
                      <a:pt x="29" y="106"/>
                    </a:lnTo>
                    <a:lnTo>
                      <a:pt x="34" y="108"/>
                    </a:lnTo>
                    <a:lnTo>
                      <a:pt x="40" y="110"/>
                    </a:lnTo>
                    <a:lnTo>
                      <a:pt x="45" y="112"/>
                    </a:lnTo>
                    <a:lnTo>
                      <a:pt x="51" y="113"/>
                    </a:lnTo>
                    <a:lnTo>
                      <a:pt x="57" y="113"/>
                    </a:lnTo>
                    <a:lnTo>
                      <a:pt x="63" y="113"/>
                    </a:lnTo>
                    <a:lnTo>
                      <a:pt x="69" y="112"/>
                    </a:lnTo>
                    <a:lnTo>
                      <a:pt x="75" y="110"/>
                    </a:lnTo>
                    <a:lnTo>
                      <a:pt x="80" y="108"/>
                    </a:lnTo>
                    <a:lnTo>
                      <a:pt x="86" y="106"/>
                    </a:lnTo>
                    <a:lnTo>
                      <a:pt x="90" y="103"/>
                    </a:lnTo>
                    <a:lnTo>
                      <a:pt x="95" y="98"/>
                    </a:lnTo>
                    <a:lnTo>
                      <a:pt x="100" y="94"/>
                    </a:lnTo>
                    <a:lnTo>
                      <a:pt x="103" y="90"/>
                    </a:lnTo>
                    <a:lnTo>
                      <a:pt x="106" y="85"/>
                    </a:lnTo>
                    <a:lnTo>
                      <a:pt x="109" y="80"/>
                    </a:lnTo>
                    <a:lnTo>
                      <a:pt x="111" y="74"/>
                    </a:lnTo>
                    <a:lnTo>
                      <a:pt x="112" y="68"/>
                    </a:lnTo>
                    <a:lnTo>
                      <a:pt x="114" y="63"/>
                    </a:lnTo>
                    <a:lnTo>
                      <a:pt x="114" y="5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79" name="Freeform 378"/>
              <p:cNvSpPr>
                <a:spLocks/>
              </p:cNvSpPr>
              <p:nvPr/>
            </p:nvSpPr>
            <p:spPr bwMode="auto">
              <a:xfrm>
                <a:off x="3791" y="1474"/>
                <a:ext cx="21" cy="21"/>
              </a:xfrm>
              <a:custGeom>
                <a:avLst/>
                <a:gdLst>
                  <a:gd name="T0" fmla="*/ 0 w 114"/>
                  <a:gd name="T1" fmla="*/ 0 h 113"/>
                  <a:gd name="T2" fmla="*/ 0 w 114"/>
                  <a:gd name="T3" fmla="*/ 0 h 113"/>
                  <a:gd name="T4" fmla="*/ 0 w 114"/>
                  <a:gd name="T5" fmla="*/ 0 h 113"/>
                  <a:gd name="T6" fmla="*/ 0 w 114"/>
                  <a:gd name="T7" fmla="*/ 0 h 113"/>
                  <a:gd name="T8" fmla="*/ 0 w 114"/>
                  <a:gd name="T9" fmla="*/ 0 h 113"/>
                  <a:gd name="T10" fmla="*/ 0 w 114"/>
                  <a:gd name="T11" fmla="*/ 0 h 113"/>
                  <a:gd name="T12" fmla="*/ 0 w 114"/>
                  <a:gd name="T13" fmla="*/ 0 h 113"/>
                  <a:gd name="T14" fmla="*/ 0 w 114"/>
                  <a:gd name="T15" fmla="*/ 0 h 113"/>
                  <a:gd name="T16" fmla="*/ 0 w 114"/>
                  <a:gd name="T17" fmla="*/ 0 h 113"/>
                  <a:gd name="T18" fmla="*/ 0 w 114"/>
                  <a:gd name="T19" fmla="*/ 0 h 113"/>
                  <a:gd name="T20" fmla="*/ 0 w 114"/>
                  <a:gd name="T21" fmla="*/ 0 h 113"/>
                  <a:gd name="T22" fmla="*/ 0 w 114"/>
                  <a:gd name="T23" fmla="*/ 0 h 113"/>
                  <a:gd name="T24" fmla="*/ 0 w 114"/>
                  <a:gd name="T25" fmla="*/ 0 h 113"/>
                  <a:gd name="T26" fmla="*/ 0 w 114"/>
                  <a:gd name="T27" fmla="*/ 0 h 113"/>
                  <a:gd name="T28" fmla="*/ 0 w 114"/>
                  <a:gd name="T29" fmla="*/ 0 h 113"/>
                  <a:gd name="T30" fmla="*/ 0 w 114"/>
                  <a:gd name="T31" fmla="*/ 0 h 113"/>
                  <a:gd name="T32" fmla="*/ 0 w 114"/>
                  <a:gd name="T33" fmla="*/ 0 h 113"/>
                  <a:gd name="T34" fmla="*/ 0 w 114"/>
                  <a:gd name="T35" fmla="*/ 0 h 113"/>
                  <a:gd name="T36" fmla="*/ 0 w 114"/>
                  <a:gd name="T37" fmla="*/ 0 h 113"/>
                  <a:gd name="T38" fmla="*/ 0 w 114"/>
                  <a:gd name="T39" fmla="*/ 0 h 113"/>
                  <a:gd name="T40" fmla="*/ 0 w 114"/>
                  <a:gd name="T41" fmla="*/ 0 h 113"/>
                  <a:gd name="T42" fmla="*/ 0 w 114"/>
                  <a:gd name="T43" fmla="*/ 0 h 113"/>
                  <a:gd name="T44" fmla="*/ 0 w 114"/>
                  <a:gd name="T45" fmla="*/ 0 h 113"/>
                  <a:gd name="T46" fmla="*/ 0 w 114"/>
                  <a:gd name="T47" fmla="*/ 0 h 113"/>
                  <a:gd name="T48" fmla="*/ 0 w 114"/>
                  <a:gd name="T49" fmla="*/ 0 h 113"/>
                  <a:gd name="T50" fmla="*/ 0 w 114"/>
                  <a:gd name="T51" fmla="*/ 0 h 113"/>
                  <a:gd name="T52" fmla="*/ 0 w 114"/>
                  <a:gd name="T53" fmla="*/ 0 h 113"/>
                  <a:gd name="T54" fmla="*/ 0 w 114"/>
                  <a:gd name="T55" fmla="*/ 0 h 113"/>
                  <a:gd name="T56" fmla="*/ 0 w 114"/>
                  <a:gd name="T57" fmla="*/ 0 h 113"/>
                  <a:gd name="T58" fmla="*/ 0 w 114"/>
                  <a:gd name="T59" fmla="*/ 0 h 113"/>
                  <a:gd name="T60" fmla="*/ 0 w 114"/>
                  <a:gd name="T61" fmla="*/ 0 h 113"/>
                  <a:gd name="T62" fmla="*/ 0 w 114"/>
                  <a:gd name="T63" fmla="*/ 0 h 113"/>
                  <a:gd name="T64" fmla="*/ 0 w 114"/>
                  <a:gd name="T65" fmla="*/ 0 h 113"/>
                  <a:gd name="T66" fmla="*/ 0 w 114"/>
                  <a:gd name="T67" fmla="*/ 0 h 113"/>
                  <a:gd name="T68" fmla="*/ 0 w 114"/>
                  <a:gd name="T69" fmla="*/ 0 h 113"/>
                  <a:gd name="T70" fmla="*/ 0 w 114"/>
                  <a:gd name="T71" fmla="*/ 0 h 113"/>
                  <a:gd name="T72" fmla="*/ 0 w 114"/>
                  <a:gd name="T73" fmla="*/ 0 h 113"/>
                  <a:gd name="T74" fmla="*/ 0 w 114"/>
                  <a:gd name="T75" fmla="*/ 0 h 113"/>
                  <a:gd name="T76" fmla="*/ 0 w 114"/>
                  <a:gd name="T77" fmla="*/ 0 h 113"/>
                  <a:gd name="T78" fmla="*/ 0 w 114"/>
                  <a:gd name="T79" fmla="*/ 0 h 113"/>
                  <a:gd name="T80" fmla="*/ 0 w 114"/>
                  <a:gd name="T81" fmla="*/ 0 h 113"/>
                  <a:gd name="T82" fmla="*/ 0 w 114"/>
                  <a:gd name="T83" fmla="*/ 0 h 113"/>
                  <a:gd name="T84" fmla="*/ 0 w 114"/>
                  <a:gd name="T85" fmla="*/ 0 h 113"/>
                  <a:gd name="T86" fmla="*/ 0 w 114"/>
                  <a:gd name="T87" fmla="*/ 0 h 113"/>
                  <a:gd name="T88" fmla="*/ 0 w 114"/>
                  <a:gd name="T89" fmla="*/ 0 h 113"/>
                  <a:gd name="T90" fmla="*/ 0 w 114"/>
                  <a:gd name="T91" fmla="*/ 0 h 113"/>
                  <a:gd name="T92" fmla="*/ 0 w 114"/>
                  <a:gd name="T93" fmla="*/ 0 h 113"/>
                  <a:gd name="T94" fmla="*/ 0 w 114"/>
                  <a:gd name="T95" fmla="*/ 0 h 113"/>
                  <a:gd name="T96" fmla="*/ 0 w 114"/>
                  <a:gd name="T97" fmla="*/ 0 h 113"/>
                  <a:gd name="T98" fmla="*/ 0 w 114"/>
                  <a:gd name="T99" fmla="*/ 0 h 113"/>
                  <a:gd name="T100" fmla="*/ 0 w 114"/>
                  <a:gd name="T101" fmla="*/ 0 h 113"/>
                  <a:gd name="T102" fmla="*/ 0 w 114"/>
                  <a:gd name="T103" fmla="*/ 0 h 113"/>
                  <a:gd name="T104" fmla="*/ 0 w 114"/>
                  <a:gd name="T105" fmla="*/ 0 h 113"/>
                  <a:gd name="T106" fmla="*/ 0 w 114"/>
                  <a:gd name="T107" fmla="*/ 0 h 113"/>
                  <a:gd name="T108" fmla="*/ 0 w 114"/>
                  <a:gd name="T109" fmla="*/ 0 h 113"/>
                  <a:gd name="T110" fmla="*/ 0 w 114"/>
                  <a:gd name="T111" fmla="*/ 0 h 113"/>
                  <a:gd name="T112" fmla="*/ 0 w 114"/>
                  <a:gd name="T113" fmla="*/ 0 h 113"/>
                  <a:gd name="T114" fmla="*/ 0 w 114"/>
                  <a:gd name="T115" fmla="*/ 0 h 113"/>
                  <a:gd name="T116" fmla="*/ 0 w 114"/>
                  <a:gd name="T117" fmla="*/ 0 h 113"/>
                  <a:gd name="T118" fmla="*/ 0 w 114"/>
                  <a:gd name="T119" fmla="*/ 0 h 113"/>
                  <a:gd name="T120" fmla="*/ 0 w 114"/>
                  <a:gd name="T121" fmla="*/ 0 h 11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4" h="113">
                    <a:moveTo>
                      <a:pt x="114" y="57"/>
                    </a:moveTo>
                    <a:lnTo>
                      <a:pt x="114" y="51"/>
                    </a:lnTo>
                    <a:lnTo>
                      <a:pt x="113" y="45"/>
                    </a:lnTo>
                    <a:lnTo>
                      <a:pt x="111" y="39"/>
                    </a:lnTo>
                    <a:lnTo>
                      <a:pt x="109" y="34"/>
                    </a:lnTo>
                    <a:lnTo>
                      <a:pt x="106" y="29"/>
                    </a:lnTo>
                    <a:lnTo>
                      <a:pt x="103" y="23"/>
                    </a:lnTo>
                    <a:lnTo>
                      <a:pt x="99" y="19"/>
                    </a:lnTo>
                    <a:lnTo>
                      <a:pt x="95" y="15"/>
                    </a:lnTo>
                    <a:lnTo>
                      <a:pt x="90" y="10"/>
                    </a:lnTo>
                    <a:lnTo>
                      <a:pt x="86" y="7"/>
                    </a:lnTo>
                    <a:lnTo>
                      <a:pt x="81" y="5"/>
                    </a:lnTo>
                    <a:lnTo>
                      <a:pt x="74" y="3"/>
                    </a:lnTo>
                    <a:lnTo>
                      <a:pt x="69" y="1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5" y="1"/>
                    </a:lnTo>
                    <a:lnTo>
                      <a:pt x="40" y="3"/>
                    </a:lnTo>
                    <a:lnTo>
                      <a:pt x="35" y="5"/>
                    </a:lnTo>
                    <a:lnTo>
                      <a:pt x="29" y="7"/>
                    </a:lnTo>
                    <a:lnTo>
                      <a:pt x="24" y="10"/>
                    </a:lnTo>
                    <a:lnTo>
                      <a:pt x="20" y="15"/>
                    </a:lnTo>
                    <a:lnTo>
                      <a:pt x="15" y="19"/>
                    </a:lnTo>
                    <a:lnTo>
                      <a:pt x="11" y="23"/>
                    </a:lnTo>
                    <a:lnTo>
                      <a:pt x="8" y="29"/>
                    </a:lnTo>
                    <a:lnTo>
                      <a:pt x="6" y="34"/>
                    </a:lnTo>
                    <a:lnTo>
                      <a:pt x="4" y="39"/>
                    </a:lnTo>
                    <a:lnTo>
                      <a:pt x="1" y="45"/>
                    </a:lnTo>
                    <a:lnTo>
                      <a:pt x="0" y="51"/>
                    </a:lnTo>
                    <a:lnTo>
                      <a:pt x="0" y="57"/>
                    </a:lnTo>
                    <a:lnTo>
                      <a:pt x="0" y="63"/>
                    </a:lnTo>
                    <a:lnTo>
                      <a:pt x="1" y="68"/>
                    </a:lnTo>
                    <a:lnTo>
                      <a:pt x="4" y="74"/>
                    </a:lnTo>
                    <a:lnTo>
                      <a:pt x="6" y="80"/>
                    </a:lnTo>
                    <a:lnTo>
                      <a:pt x="8" y="85"/>
                    </a:lnTo>
                    <a:lnTo>
                      <a:pt x="11" y="90"/>
                    </a:lnTo>
                    <a:lnTo>
                      <a:pt x="15" y="94"/>
                    </a:lnTo>
                    <a:lnTo>
                      <a:pt x="20" y="98"/>
                    </a:lnTo>
                    <a:lnTo>
                      <a:pt x="24" y="103"/>
                    </a:lnTo>
                    <a:lnTo>
                      <a:pt x="29" y="106"/>
                    </a:lnTo>
                    <a:lnTo>
                      <a:pt x="35" y="108"/>
                    </a:lnTo>
                    <a:lnTo>
                      <a:pt x="40" y="110"/>
                    </a:lnTo>
                    <a:lnTo>
                      <a:pt x="45" y="112"/>
                    </a:lnTo>
                    <a:lnTo>
                      <a:pt x="52" y="113"/>
                    </a:lnTo>
                    <a:lnTo>
                      <a:pt x="57" y="113"/>
                    </a:lnTo>
                    <a:lnTo>
                      <a:pt x="64" y="113"/>
                    </a:lnTo>
                    <a:lnTo>
                      <a:pt x="69" y="112"/>
                    </a:lnTo>
                    <a:lnTo>
                      <a:pt x="74" y="110"/>
                    </a:lnTo>
                    <a:lnTo>
                      <a:pt x="81" y="108"/>
                    </a:lnTo>
                    <a:lnTo>
                      <a:pt x="86" y="106"/>
                    </a:lnTo>
                    <a:lnTo>
                      <a:pt x="90" y="103"/>
                    </a:lnTo>
                    <a:lnTo>
                      <a:pt x="95" y="98"/>
                    </a:lnTo>
                    <a:lnTo>
                      <a:pt x="99" y="94"/>
                    </a:lnTo>
                    <a:lnTo>
                      <a:pt x="103" y="90"/>
                    </a:lnTo>
                    <a:lnTo>
                      <a:pt x="106" y="85"/>
                    </a:lnTo>
                    <a:lnTo>
                      <a:pt x="109" y="80"/>
                    </a:lnTo>
                    <a:lnTo>
                      <a:pt x="111" y="74"/>
                    </a:lnTo>
                    <a:lnTo>
                      <a:pt x="113" y="68"/>
                    </a:lnTo>
                    <a:lnTo>
                      <a:pt x="114" y="63"/>
                    </a:lnTo>
                    <a:lnTo>
                      <a:pt x="114" y="5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0" name="Line 379"/>
              <p:cNvSpPr>
                <a:spLocks noChangeShapeType="1"/>
              </p:cNvSpPr>
              <p:nvPr/>
            </p:nvSpPr>
            <p:spPr bwMode="auto">
              <a:xfrm>
                <a:off x="3808" y="1493"/>
                <a:ext cx="131" cy="1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1" name="Line 495"/>
              <p:cNvSpPr>
                <a:spLocks noChangeShapeType="1"/>
              </p:cNvSpPr>
              <p:nvPr/>
            </p:nvSpPr>
            <p:spPr bwMode="auto">
              <a:xfrm>
                <a:off x="3812" y="1487"/>
                <a:ext cx="45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2" name="Line 496"/>
              <p:cNvSpPr>
                <a:spLocks noChangeShapeType="1"/>
              </p:cNvSpPr>
              <p:nvPr/>
            </p:nvSpPr>
            <p:spPr bwMode="auto">
              <a:xfrm>
                <a:off x="3898" y="1509"/>
                <a:ext cx="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3" name="Line 497"/>
              <p:cNvSpPr>
                <a:spLocks noChangeShapeType="1"/>
              </p:cNvSpPr>
              <p:nvPr/>
            </p:nvSpPr>
            <p:spPr bwMode="auto">
              <a:xfrm>
                <a:off x="3952" y="158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4" name="Line 498"/>
              <p:cNvSpPr>
                <a:spLocks noChangeShapeType="1"/>
              </p:cNvSpPr>
              <p:nvPr/>
            </p:nvSpPr>
            <p:spPr bwMode="auto">
              <a:xfrm>
                <a:off x="3872" y="1497"/>
                <a:ext cx="9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5" name="Line 499"/>
              <p:cNvSpPr>
                <a:spLocks noChangeShapeType="1"/>
              </p:cNvSpPr>
              <p:nvPr/>
            </p:nvSpPr>
            <p:spPr bwMode="auto">
              <a:xfrm>
                <a:off x="3911" y="1525"/>
                <a:ext cx="2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6" name="Line 500"/>
              <p:cNvSpPr>
                <a:spLocks noChangeShapeType="1"/>
              </p:cNvSpPr>
              <p:nvPr/>
            </p:nvSpPr>
            <p:spPr bwMode="auto">
              <a:xfrm>
                <a:off x="3941" y="1561"/>
                <a:ext cx="4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7" name="Line 501"/>
              <p:cNvSpPr>
                <a:spLocks noChangeShapeType="1"/>
              </p:cNvSpPr>
              <p:nvPr/>
            </p:nvSpPr>
            <p:spPr bwMode="auto">
              <a:xfrm>
                <a:off x="3954" y="1608"/>
                <a:ext cx="2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8" name="Freeform 503"/>
              <p:cNvSpPr>
                <a:spLocks/>
              </p:cNvSpPr>
              <p:nvPr/>
            </p:nvSpPr>
            <p:spPr bwMode="auto">
              <a:xfrm>
                <a:off x="2550" y="1927"/>
                <a:ext cx="100" cy="179"/>
              </a:xfrm>
              <a:custGeom>
                <a:avLst/>
                <a:gdLst>
                  <a:gd name="T0" fmla="*/ 0 w 552"/>
                  <a:gd name="T1" fmla="*/ 0 h 970"/>
                  <a:gd name="T2" fmla="*/ 0 w 552"/>
                  <a:gd name="T3" fmla="*/ 0 h 970"/>
                  <a:gd name="T4" fmla="*/ 0 w 552"/>
                  <a:gd name="T5" fmla="*/ 0 h 970"/>
                  <a:gd name="T6" fmla="*/ 0 w 552"/>
                  <a:gd name="T7" fmla="*/ 0 h 970"/>
                  <a:gd name="T8" fmla="*/ 0 w 552"/>
                  <a:gd name="T9" fmla="*/ 0 h 970"/>
                  <a:gd name="T10" fmla="*/ 0 w 552"/>
                  <a:gd name="T11" fmla="*/ 0 h 970"/>
                  <a:gd name="T12" fmla="*/ 0 w 552"/>
                  <a:gd name="T13" fmla="*/ 0 h 9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2" h="970">
                    <a:moveTo>
                      <a:pt x="276" y="0"/>
                    </a:moveTo>
                    <a:lnTo>
                      <a:pt x="276" y="692"/>
                    </a:lnTo>
                    <a:lnTo>
                      <a:pt x="552" y="692"/>
                    </a:lnTo>
                    <a:lnTo>
                      <a:pt x="552" y="970"/>
                    </a:lnTo>
                    <a:lnTo>
                      <a:pt x="0" y="970"/>
                    </a:lnTo>
                    <a:lnTo>
                      <a:pt x="0" y="0"/>
                    </a:lnTo>
                    <a:lnTo>
                      <a:pt x="276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89" name="Line 504"/>
              <p:cNvSpPr>
                <a:spLocks noChangeShapeType="1"/>
              </p:cNvSpPr>
              <p:nvPr/>
            </p:nvSpPr>
            <p:spPr bwMode="auto">
              <a:xfrm flipV="1">
                <a:off x="2550" y="2006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0" name="Line 505"/>
              <p:cNvSpPr>
                <a:spLocks noChangeShapeType="1"/>
              </p:cNvSpPr>
              <p:nvPr/>
            </p:nvSpPr>
            <p:spPr bwMode="auto">
              <a:xfrm flipV="1">
                <a:off x="2550" y="1971"/>
                <a:ext cx="49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1" name="Line 506"/>
              <p:cNvSpPr>
                <a:spLocks noChangeShapeType="1"/>
              </p:cNvSpPr>
              <p:nvPr/>
            </p:nvSpPr>
            <p:spPr bwMode="auto">
              <a:xfrm flipV="1">
                <a:off x="2550" y="1937"/>
                <a:ext cx="49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2" name="Line 507"/>
              <p:cNvSpPr>
                <a:spLocks noChangeShapeType="1"/>
              </p:cNvSpPr>
              <p:nvPr/>
            </p:nvSpPr>
            <p:spPr bwMode="auto">
              <a:xfrm flipV="1">
                <a:off x="2550" y="1927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3" name="Line 508"/>
              <p:cNvSpPr>
                <a:spLocks noChangeShapeType="1"/>
              </p:cNvSpPr>
              <p:nvPr/>
            </p:nvSpPr>
            <p:spPr bwMode="auto">
              <a:xfrm flipV="1">
                <a:off x="2550" y="2040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4" name="Line 509"/>
              <p:cNvSpPr>
                <a:spLocks noChangeShapeType="1"/>
              </p:cNvSpPr>
              <p:nvPr/>
            </p:nvSpPr>
            <p:spPr bwMode="auto">
              <a:xfrm flipV="1">
                <a:off x="2570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5" name="Line 510"/>
              <p:cNvSpPr>
                <a:spLocks noChangeShapeType="1"/>
              </p:cNvSpPr>
              <p:nvPr/>
            </p:nvSpPr>
            <p:spPr bwMode="auto">
              <a:xfrm flipV="1">
                <a:off x="2605" y="2059"/>
                <a:ext cx="45" cy="4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6" name="Line 511"/>
              <p:cNvSpPr>
                <a:spLocks noChangeShapeType="1"/>
              </p:cNvSpPr>
              <p:nvPr/>
            </p:nvSpPr>
            <p:spPr bwMode="auto">
              <a:xfrm flipV="1">
                <a:off x="2639" y="2094"/>
                <a:ext cx="1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7" name="Line 540"/>
              <p:cNvSpPr>
                <a:spLocks noChangeShapeType="1"/>
              </p:cNvSpPr>
              <p:nvPr/>
            </p:nvSpPr>
            <p:spPr bwMode="auto">
              <a:xfrm>
                <a:off x="2600" y="1573"/>
                <a:ext cx="2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8" name="Line 541"/>
              <p:cNvSpPr>
                <a:spLocks noChangeShapeType="1"/>
              </p:cNvSpPr>
              <p:nvPr/>
            </p:nvSpPr>
            <p:spPr bwMode="auto">
              <a:xfrm flipH="1">
                <a:off x="2600" y="1633"/>
                <a:ext cx="28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99" name="Line 542"/>
              <p:cNvSpPr>
                <a:spLocks noChangeShapeType="1"/>
              </p:cNvSpPr>
              <p:nvPr/>
            </p:nvSpPr>
            <p:spPr bwMode="auto">
              <a:xfrm flipV="1">
                <a:off x="2600" y="1534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0" name="Line 543"/>
              <p:cNvSpPr>
                <a:spLocks noChangeShapeType="1"/>
              </p:cNvSpPr>
              <p:nvPr/>
            </p:nvSpPr>
            <p:spPr bwMode="auto">
              <a:xfrm>
                <a:off x="2600" y="1534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1" name="Line 544"/>
              <p:cNvSpPr>
                <a:spLocks noChangeShapeType="1"/>
              </p:cNvSpPr>
              <p:nvPr/>
            </p:nvSpPr>
            <p:spPr bwMode="auto">
              <a:xfrm>
                <a:off x="2609" y="1534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2" name="Line 545"/>
              <p:cNvSpPr>
                <a:spLocks noChangeShapeType="1"/>
              </p:cNvSpPr>
              <p:nvPr/>
            </p:nvSpPr>
            <p:spPr bwMode="auto">
              <a:xfrm flipH="1">
                <a:off x="2600" y="1543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3" name="Line 546"/>
              <p:cNvSpPr>
                <a:spLocks noChangeShapeType="1"/>
              </p:cNvSpPr>
              <p:nvPr/>
            </p:nvSpPr>
            <p:spPr bwMode="auto">
              <a:xfrm>
                <a:off x="2603" y="1536"/>
                <a:ext cx="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4" name="Line 547"/>
              <p:cNvSpPr>
                <a:spLocks noChangeShapeType="1"/>
              </p:cNvSpPr>
              <p:nvPr/>
            </p:nvSpPr>
            <p:spPr bwMode="auto">
              <a:xfrm>
                <a:off x="2600" y="2140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5" name="Line 548"/>
              <p:cNvSpPr>
                <a:spLocks noChangeShapeType="1"/>
              </p:cNvSpPr>
              <p:nvPr/>
            </p:nvSpPr>
            <p:spPr bwMode="auto">
              <a:xfrm>
                <a:off x="2609" y="2140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6" name="Line 549"/>
              <p:cNvSpPr>
                <a:spLocks noChangeShapeType="1"/>
              </p:cNvSpPr>
              <p:nvPr/>
            </p:nvSpPr>
            <p:spPr bwMode="auto">
              <a:xfrm flipH="1">
                <a:off x="2600" y="2148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7" name="Line 550"/>
              <p:cNvSpPr>
                <a:spLocks noChangeShapeType="1"/>
              </p:cNvSpPr>
              <p:nvPr/>
            </p:nvSpPr>
            <p:spPr bwMode="auto">
              <a:xfrm flipV="1">
                <a:off x="2600" y="2140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8" name="Line 551"/>
              <p:cNvSpPr>
                <a:spLocks noChangeShapeType="1"/>
              </p:cNvSpPr>
              <p:nvPr/>
            </p:nvSpPr>
            <p:spPr bwMode="auto">
              <a:xfrm>
                <a:off x="2603" y="2142"/>
                <a:ext cx="5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09" name="Freeform 556"/>
              <p:cNvSpPr>
                <a:spLocks/>
              </p:cNvSpPr>
              <p:nvPr/>
            </p:nvSpPr>
            <p:spPr bwMode="auto">
              <a:xfrm>
                <a:off x="2298" y="1855"/>
                <a:ext cx="25" cy="40"/>
              </a:xfrm>
              <a:custGeom>
                <a:avLst/>
                <a:gdLst>
                  <a:gd name="T0" fmla="*/ 0 w 141"/>
                  <a:gd name="T1" fmla="*/ 0 h 221"/>
                  <a:gd name="T2" fmla="*/ 0 w 141"/>
                  <a:gd name="T3" fmla="*/ 0 h 221"/>
                  <a:gd name="T4" fmla="*/ 0 w 141"/>
                  <a:gd name="T5" fmla="*/ 0 h 221"/>
                  <a:gd name="T6" fmla="*/ 0 w 141"/>
                  <a:gd name="T7" fmla="*/ 0 h 2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1" h="221">
                    <a:moveTo>
                      <a:pt x="0" y="0"/>
                    </a:moveTo>
                    <a:lnTo>
                      <a:pt x="141" y="0"/>
                    </a:lnTo>
                    <a:lnTo>
                      <a:pt x="0" y="2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0" name="Freeform 557"/>
              <p:cNvSpPr>
                <a:spLocks/>
              </p:cNvSpPr>
              <p:nvPr/>
            </p:nvSpPr>
            <p:spPr bwMode="auto">
              <a:xfrm>
                <a:off x="2298" y="1855"/>
                <a:ext cx="25" cy="40"/>
              </a:xfrm>
              <a:custGeom>
                <a:avLst/>
                <a:gdLst>
                  <a:gd name="T0" fmla="*/ 0 w 141"/>
                  <a:gd name="T1" fmla="*/ 0 h 221"/>
                  <a:gd name="T2" fmla="*/ 0 w 141"/>
                  <a:gd name="T3" fmla="*/ 0 h 221"/>
                  <a:gd name="T4" fmla="*/ 0 w 141"/>
                  <a:gd name="T5" fmla="*/ 0 h 221"/>
                  <a:gd name="T6" fmla="*/ 0 w 141"/>
                  <a:gd name="T7" fmla="*/ 0 h 2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1" h="221">
                    <a:moveTo>
                      <a:pt x="141" y="0"/>
                    </a:moveTo>
                    <a:lnTo>
                      <a:pt x="0" y="221"/>
                    </a:lnTo>
                    <a:lnTo>
                      <a:pt x="141" y="221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1" name="Rectangle 558"/>
              <p:cNvSpPr>
                <a:spLocks noChangeArrowheads="1"/>
              </p:cNvSpPr>
              <p:nvPr/>
            </p:nvSpPr>
            <p:spPr bwMode="auto">
              <a:xfrm>
                <a:off x="2298" y="1855"/>
                <a:ext cx="25" cy="4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512" name="Freeform 562"/>
              <p:cNvSpPr>
                <a:spLocks/>
              </p:cNvSpPr>
              <p:nvPr/>
            </p:nvSpPr>
            <p:spPr bwMode="auto">
              <a:xfrm>
                <a:off x="4145" y="1901"/>
                <a:ext cx="31" cy="46"/>
              </a:xfrm>
              <a:custGeom>
                <a:avLst/>
                <a:gdLst>
                  <a:gd name="T0" fmla="*/ 0 w 169"/>
                  <a:gd name="T1" fmla="*/ 0 h 248"/>
                  <a:gd name="T2" fmla="*/ 0 w 169"/>
                  <a:gd name="T3" fmla="*/ 0 h 248"/>
                  <a:gd name="T4" fmla="*/ 0 w 169"/>
                  <a:gd name="T5" fmla="*/ 0 h 248"/>
                  <a:gd name="T6" fmla="*/ 0 w 169"/>
                  <a:gd name="T7" fmla="*/ 0 h 2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9" h="248">
                    <a:moveTo>
                      <a:pt x="0" y="142"/>
                    </a:moveTo>
                    <a:lnTo>
                      <a:pt x="89" y="248"/>
                    </a:lnTo>
                    <a:lnTo>
                      <a:pt x="169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3" name="Freeform 563"/>
              <p:cNvSpPr>
                <a:spLocks/>
              </p:cNvSpPr>
              <p:nvPr/>
            </p:nvSpPr>
            <p:spPr bwMode="auto">
              <a:xfrm>
                <a:off x="4161" y="1901"/>
                <a:ext cx="31" cy="46"/>
              </a:xfrm>
              <a:custGeom>
                <a:avLst/>
                <a:gdLst>
                  <a:gd name="T0" fmla="*/ 0 w 168"/>
                  <a:gd name="T1" fmla="*/ 0 h 248"/>
                  <a:gd name="T2" fmla="*/ 0 w 168"/>
                  <a:gd name="T3" fmla="*/ 0 h 248"/>
                  <a:gd name="T4" fmla="*/ 0 w 168"/>
                  <a:gd name="T5" fmla="*/ 0 h 248"/>
                  <a:gd name="T6" fmla="*/ 0 w 168"/>
                  <a:gd name="T7" fmla="*/ 0 h 2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8" h="248">
                    <a:moveTo>
                      <a:pt x="0" y="248"/>
                    </a:moveTo>
                    <a:lnTo>
                      <a:pt x="80" y="0"/>
                    </a:lnTo>
                    <a:lnTo>
                      <a:pt x="168" y="106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4" name="Freeform 564"/>
              <p:cNvSpPr>
                <a:spLocks/>
              </p:cNvSpPr>
              <p:nvPr/>
            </p:nvSpPr>
            <p:spPr bwMode="auto">
              <a:xfrm>
                <a:off x="4145" y="1901"/>
                <a:ext cx="47" cy="46"/>
              </a:xfrm>
              <a:custGeom>
                <a:avLst/>
                <a:gdLst>
                  <a:gd name="T0" fmla="*/ 0 w 257"/>
                  <a:gd name="T1" fmla="*/ 0 h 248"/>
                  <a:gd name="T2" fmla="*/ 0 w 257"/>
                  <a:gd name="T3" fmla="*/ 0 h 248"/>
                  <a:gd name="T4" fmla="*/ 0 w 257"/>
                  <a:gd name="T5" fmla="*/ 0 h 248"/>
                  <a:gd name="T6" fmla="*/ 0 w 257"/>
                  <a:gd name="T7" fmla="*/ 0 h 248"/>
                  <a:gd name="T8" fmla="*/ 0 w 257"/>
                  <a:gd name="T9" fmla="*/ 0 h 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7" h="248">
                    <a:moveTo>
                      <a:pt x="0" y="142"/>
                    </a:moveTo>
                    <a:lnTo>
                      <a:pt x="89" y="248"/>
                    </a:lnTo>
                    <a:lnTo>
                      <a:pt x="257" y="106"/>
                    </a:lnTo>
                    <a:lnTo>
                      <a:pt x="169" y="0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5" name="Freeform 578"/>
              <p:cNvSpPr>
                <a:spLocks/>
              </p:cNvSpPr>
              <p:nvPr/>
            </p:nvSpPr>
            <p:spPr bwMode="auto">
              <a:xfrm>
                <a:off x="2600" y="1440"/>
                <a:ext cx="474" cy="193"/>
              </a:xfrm>
              <a:custGeom>
                <a:avLst/>
                <a:gdLst>
                  <a:gd name="T0" fmla="*/ 0 w 2604"/>
                  <a:gd name="T1" fmla="*/ 0 h 1045"/>
                  <a:gd name="T2" fmla="*/ 0 w 2604"/>
                  <a:gd name="T3" fmla="*/ 0 h 1045"/>
                  <a:gd name="T4" fmla="*/ 0 w 2604"/>
                  <a:gd name="T5" fmla="*/ 0 h 1045"/>
                  <a:gd name="T6" fmla="*/ 0 w 2604"/>
                  <a:gd name="T7" fmla="*/ 0 h 1045"/>
                  <a:gd name="T8" fmla="*/ 0 w 2604"/>
                  <a:gd name="T9" fmla="*/ 0 h 1045"/>
                  <a:gd name="T10" fmla="*/ 0 w 2604"/>
                  <a:gd name="T11" fmla="*/ 0 h 1045"/>
                  <a:gd name="T12" fmla="*/ 0 w 2604"/>
                  <a:gd name="T13" fmla="*/ 0 h 1045"/>
                  <a:gd name="T14" fmla="*/ 0 w 2604"/>
                  <a:gd name="T15" fmla="*/ 0 h 1045"/>
                  <a:gd name="T16" fmla="*/ 0 w 2604"/>
                  <a:gd name="T17" fmla="*/ 0 h 1045"/>
                  <a:gd name="T18" fmla="*/ 0 w 2604"/>
                  <a:gd name="T19" fmla="*/ 0 h 1045"/>
                  <a:gd name="T20" fmla="*/ 0 w 2604"/>
                  <a:gd name="T21" fmla="*/ 0 h 10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04" h="1045">
                    <a:moveTo>
                      <a:pt x="0" y="723"/>
                    </a:moveTo>
                    <a:lnTo>
                      <a:pt x="1213" y="723"/>
                    </a:lnTo>
                    <a:lnTo>
                      <a:pt x="1213" y="0"/>
                    </a:lnTo>
                    <a:lnTo>
                      <a:pt x="1561" y="0"/>
                    </a:lnTo>
                    <a:lnTo>
                      <a:pt x="1561" y="750"/>
                    </a:lnTo>
                    <a:lnTo>
                      <a:pt x="2296" y="750"/>
                    </a:lnTo>
                    <a:lnTo>
                      <a:pt x="2296" y="255"/>
                    </a:lnTo>
                    <a:lnTo>
                      <a:pt x="2604" y="255"/>
                    </a:lnTo>
                    <a:lnTo>
                      <a:pt x="2604" y="1045"/>
                    </a:lnTo>
                    <a:lnTo>
                      <a:pt x="0" y="1045"/>
                    </a:lnTo>
                    <a:lnTo>
                      <a:pt x="0" y="72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6" name="Line 579"/>
              <p:cNvSpPr>
                <a:spLocks noChangeShapeType="1"/>
              </p:cNvSpPr>
              <p:nvPr/>
            </p:nvSpPr>
            <p:spPr bwMode="auto">
              <a:xfrm flipV="1">
                <a:off x="2727" y="1573"/>
                <a:ext cx="59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7" name="Line 580"/>
              <p:cNvSpPr>
                <a:spLocks noChangeShapeType="1"/>
              </p:cNvSpPr>
              <p:nvPr/>
            </p:nvSpPr>
            <p:spPr bwMode="auto">
              <a:xfrm flipV="1">
                <a:off x="2820" y="1474"/>
                <a:ext cx="64" cy="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8" name="Line 581"/>
              <p:cNvSpPr>
                <a:spLocks noChangeShapeType="1"/>
              </p:cNvSpPr>
              <p:nvPr/>
            </p:nvSpPr>
            <p:spPr bwMode="auto">
              <a:xfrm flipV="1">
                <a:off x="2694" y="1573"/>
                <a:ext cx="58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19" name="Line 582"/>
              <p:cNvSpPr>
                <a:spLocks noChangeShapeType="1"/>
              </p:cNvSpPr>
              <p:nvPr/>
            </p:nvSpPr>
            <p:spPr bwMode="auto">
              <a:xfrm flipV="1">
                <a:off x="2820" y="1440"/>
                <a:ext cx="63" cy="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0" name="Line 583"/>
              <p:cNvSpPr>
                <a:spLocks noChangeShapeType="1"/>
              </p:cNvSpPr>
              <p:nvPr/>
            </p:nvSpPr>
            <p:spPr bwMode="auto">
              <a:xfrm flipV="1">
                <a:off x="2659" y="1573"/>
                <a:ext cx="58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1" name="Line 584"/>
              <p:cNvSpPr>
                <a:spLocks noChangeShapeType="1"/>
              </p:cNvSpPr>
              <p:nvPr/>
            </p:nvSpPr>
            <p:spPr bwMode="auto">
              <a:xfrm flipV="1">
                <a:off x="2820" y="1440"/>
                <a:ext cx="28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2" name="Line 585"/>
              <p:cNvSpPr>
                <a:spLocks noChangeShapeType="1"/>
              </p:cNvSpPr>
              <p:nvPr/>
            </p:nvSpPr>
            <p:spPr bwMode="auto">
              <a:xfrm flipV="1">
                <a:off x="2625" y="1573"/>
                <a:ext cx="58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3" name="Line 586"/>
              <p:cNvSpPr>
                <a:spLocks noChangeShapeType="1"/>
              </p:cNvSpPr>
              <p:nvPr/>
            </p:nvSpPr>
            <p:spPr bwMode="auto">
              <a:xfrm flipV="1">
                <a:off x="2600" y="1573"/>
                <a:ext cx="49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4" name="Line 587"/>
              <p:cNvSpPr>
                <a:spLocks noChangeShapeType="1"/>
              </p:cNvSpPr>
              <p:nvPr/>
            </p:nvSpPr>
            <p:spPr bwMode="auto">
              <a:xfrm flipV="1">
                <a:off x="2600" y="1573"/>
                <a:ext cx="15" cy="14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5" name="Line 588"/>
              <p:cNvSpPr>
                <a:spLocks noChangeShapeType="1"/>
              </p:cNvSpPr>
              <p:nvPr/>
            </p:nvSpPr>
            <p:spPr bwMode="auto">
              <a:xfrm flipV="1">
                <a:off x="2762" y="1573"/>
                <a:ext cx="58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6" name="Line 589"/>
              <p:cNvSpPr>
                <a:spLocks noChangeShapeType="1"/>
              </p:cNvSpPr>
              <p:nvPr/>
            </p:nvSpPr>
            <p:spPr bwMode="auto">
              <a:xfrm flipV="1">
                <a:off x="2820" y="1508"/>
                <a:ext cx="64" cy="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7" name="Line 590"/>
              <p:cNvSpPr>
                <a:spLocks noChangeShapeType="1"/>
              </p:cNvSpPr>
              <p:nvPr/>
            </p:nvSpPr>
            <p:spPr bwMode="auto">
              <a:xfrm flipV="1">
                <a:off x="2797" y="1543"/>
                <a:ext cx="87" cy="9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8" name="Line 591"/>
              <p:cNvSpPr>
                <a:spLocks noChangeShapeType="1"/>
              </p:cNvSpPr>
              <p:nvPr/>
            </p:nvSpPr>
            <p:spPr bwMode="auto">
              <a:xfrm flipV="1">
                <a:off x="2831" y="1578"/>
                <a:ext cx="53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29" name="Line 592"/>
              <p:cNvSpPr>
                <a:spLocks noChangeShapeType="1"/>
              </p:cNvSpPr>
              <p:nvPr/>
            </p:nvSpPr>
            <p:spPr bwMode="auto">
              <a:xfrm flipV="1">
                <a:off x="2865" y="1578"/>
                <a:ext cx="54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0" name="Line 593"/>
              <p:cNvSpPr>
                <a:spLocks noChangeShapeType="1"/>
              </p:cNvSpPr>
              <p:nvPr/>
            </p:nvSpPr>
            <p:spPr bwMode="auto">
              <a:xfrm flipV="1">
                <a:off x="2899" y="1578"/>
                <a:ext cx="54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1" name="Line 594"/>
              <p:cNvSpPr>
                <a:spLocks noChangeShapeType="1"/>
              </p:cNvSpPr>
              <p:nvPr/>
            </p:nvSpPr>
            <p:spPr bwMode="auto">
              <a:xfrm flipV="1">
                <a:off x="3018" y="1487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2" name="Line 595"/>
              <p:cNvSpPr>
                <a:spLocks noChangeShapeType="1"/>
              </p:cNvSpPr>
              <p:nvPr/>
            </p:nvSpPr>
            <p:spPr bwMode="auto">
              <a:xfrm flipV="1">
                <a:off x="2934" y="1578"/>
                <a:ext cx="54" cy="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3" name="Line 596"/>
              <p:cNvSpPr>
                <a:spLocks noChangeShapeType="1"/>
              </p:cNvSpPr>
              <p:nvPr/>
            </p:nvSpPr>
            <p:spPr bwMode="auto">
              <a:xfrm flipV="1">
                <a:off x="3018" y="1491"/>
                <a:ext cx="56" cy="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4" name="Line 597"/>
              <p:cNvSpPr>
                <a:spLocks noChangeShapeType="1"/>
              </p:cNvSpPr>
              <p:nvPr/>
            </p:nvSpPr>
            <p:spPr bwMode="auto">
              <a:xfrm flipV="1">
                <a:off x="2969" y="1525"/>
                <a:ext cx="105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5" name="Line 598"/>
              <p:cNvSpPr>
                <a:spLocks noChangeShapeType="1"/>
              </p:cNvSpPr>
              <p:nvPr/>
            </p:nvSpPr>
            <p:spPr bwMode="auto">
              <a:xfrm flipV="1">
                <a:off x="3002" y="1560"/>
                <a:ext cx="72" cy="7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6" name="Line 599"/>
              <p:cNvSpPr>
                <a:spLocks noChangeShapeType="1"/>
              </p:cNvSpPr>
              <p:nvPr/>
            </p:nvSpPr>
            <p:spPr bwMode="auto">
              <a:xfrm flipV="1">
                <a:off x="3037" y="1595"/>
                <a:ext cx="37" cy="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7" name="Line 600"/>
              <p:cNvSpPr>
                <a:spLocks noChangeShapeType="1"/>
              </p:cNvSpPr>
              <p:nvPr/>
            </p:nvSpPr>
            <p:spPr bwMode="auto">
              <a:xfrm flipV="1">
                <a:off x="3071" y="1630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8" name="Freeform 604"/>
              <p:cNvSpPr>
                <a:spLocks/>
              </p:cNvSpPr>
              <p:nvPr/>
            </p:nvSpPr>
            <p:spPr bwMode="auto">
              <a:xfrm>
                <a:off x="4113" y="1862"/>
                <a:ext cx="79" cy="85"/>
              </a:xfrm>
              <a:custGeom>
                <a:avLst/>
                <a:gdLst>
                  <a:gd name="T0" fmla="*/ 0 w 435"/>
                  <a:gd name="T1" fmla="*/ 0 h 460"/>
                  <a:gd name="T2" fmla="*/ 0 w 435"/>
                  <a:gd name="T3" fmla="*/ 0 h 460"/>
                  <a:gd name="T4" fmla="*/ 0 w 435"/>
                  <a:gd name="T5" fmla="*/ 0 h 460"/>
                  <a:gd name="T6" fmla="*/ 0 w 435"/>
                  <a:gd name="T7" fmla="*/ 0 h 460"/>
                  <a:gd name="T8" fmla="*/ 0 w 435"/>
                  <a:gd name="T9" fmla="*/ 0 h 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5" h="460">
                    <a:moveTo>
                      <a:pt x="170" y="0"/>
                    </a:moveTo>
                    <a:lnTo>
                      <a:pt x="435" y="318"/>
                    </a:lnTo>
                    <a:lnTo>
                      <a:pt x="263" y="460"/>
                    </a:lnTo>
                    <a:lnTo>
                      <a:pt x="0" y="141"/>
                    </a:lnTo>
                    <a:lnTo>
                      <a:pt x="17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39" name="Line 605"/>
              <p:cNvSpPr>
                <a:spLocks noChangeShapeType="1"/>
              </p:cNvSpPr>
              <p:nvPr/>
            </p:nvSpPr>
            <p:spPr bwMode="auto">
              <a:xfrm flipV="1">
                <a:off x="4262" y="1522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0" name="Line 606"/>
              <p:cNvSpPr>
                <a:spLocks noChangeShapeType="1"/>
              </p:cNvSpPr>
              <p:nvPr/>
            </p:nvSpPr>
            <p:spPr bwMode="auto">
              <a:xfrm flipV="1">
                <a:off x="4262" y="1488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1" name="Line 607"/>
              <p:cNvSpPr>
                <a:spLocks noChangeShapeType="1"/>
              </p:cNvSpPr>
              <p:nvPr/>
            </p:nvSpPr>
            <p:spPr bwMode="auto">
              <a:xfrm flipV="1">
                <a:off x="4262" y="1453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2" name="Line 611"/>
              <p:cNvSpPr>
                <a:spLocks noChangeShapeType="1"/>
              </p:cNvSpPr>
              <p:nvPr/>
            </p:nvSpPr>
            <p:spPr bwMode="auto">
              <a:xfrm flipV="1">
                <a:off x="4262" y="1557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3" name="Line 612"/>
              <p:cNvSpPr>
                <a:spLocks noChangeShapeType="1"/>
              </p:cNvSpPr>
              <p:nvPr/>
            </p:nvSpPr>
            <p:spPr bwMode="auto">
              <a:xfrm flipV="1">
                <a:off x="4262" y="1592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4" name="Line 613"/>
              <p:cNvSpPr>
                <a:spLocks noChangeShapeType="1"/>
              </p:cNvSpPr>
              <p:nvPr/>
            </p:nvSpPr>
            <p:spPr bwMode="auto">
              <a:xfrm flipV="1">
                <a:off x="4054" y="1769"/>
                <a:ext cx="118" cy="1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5" name="Line 614"/>
              <p:cNvSpPr>
                <a:spLocks noChangeShapeType="1"/>
              </p:cNvSpPr>
              <p:nvPr/>
            </p:nvSpPr>
            <p:spPr bwMode="auto">
              <a:xfrm flipV="1">
                <a:off x="4262" y="1627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6" name="Line 615"/>
              <p:cNvSpPr>
                <a:spLocks noChangeShapeType="1"/>
              </p:cNvSpPr>
              <p:nvPr/>
            </p:nvSpPr>
            <p:spPr bwMode="auto">
              <a:xfrm flipV="1">
                <a:off x="4070" y="1769"/>
                <a:ext cx="137" cy="1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7" name="Line 616"/>
              <p:cNvSpPr>
                <a:spLocks noChangeShapeType="1"/>
              </p:cNvSpPr>
              <p:nvPr/>
            </p:nvSpPr>
            <p:spPr bwMode="auto">
              <a:xfrm flipV="1">
                <a:off x="4262" y="1661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8" name="Line 617"/>
              <p:cNvSpPr>
                <a:spLocks noChangeShapeType="1"/>
              </p:cNvSpPr>
              <p:nvPr/>
            </p:nvSpPr>
            <p:spPr bwMode="auto">
              <a:xfrm flipV="1">
                <a:off x="4086" y="1895"/>
                <a:ext cx="32" cy="3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49" name="Line 618"/>
              <p:cNvSpPr>
                <a:spLocks noChangeShapeType="1"/>
              </p:cNvSpPr>
              <p:nvPr/>
            </p:nvSpPr>
            <p:spPr bwMode="auto">
              <a:xfrm flipV="1">
                <a:off x="4262" y="1696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0" name="Line 619"/>
              <p:cNvSpPr>
                <a:spLocks noChangeShapeType="1"/>
              </p:cNvSpPr>
              <p:nvPr/>
            </p:nvSpPr>
            <p:spPr bwMode="auto">
              <a:xfrm flipV="1">
                <a:off x="4146" y="1769"/>
                <a:ext cx="95" cy="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1" name="Line 620"/>
              <p:cNvSpPr>
                <a:spLocks noChangeShapeType="1"/>
              </p:cNvSpPr>
              <p:nvPr/>
            </p:nvSpPr>
            <p:spPr bwMode="auto">
              <a:xfrm flipV="1">
                <a:off x="4101" y="1913"/>
                <a:ext cx="32" cy="3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2" name="Line 621"/>
              <p:cNvSpPr>
                <a:spLocks noChangeShapeType="1"/>
              </p:cNvSpPr>
              <p:nvPr/>
            </p:nvSpPr>
            <p:spPr bwMode="auto">
              <a:xfrm flipV="1">
                <a:off x="4161" y="1731"/>
                <a:ext cx="151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3" name="Line 622"/>
              <p:cNvSpPr>
                <a:spLocks noChangeShapeType="1"/>
              </p:cNvSpPr>
              <p:nvPr/>
            </p:nvSpPr>
            <p:spPr bwMode="auto">
              <a:xfrm flipV="1">
                <a:off x="4118" y="1932"/>
                <a:ext cx="31" cy="3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4" name="Line 623"/>
              <p:cNvSpPr>
                <a:spLocks noChangeShapeType="1"/>
              </p:cNvSpPr>
              <p:nvPr/>
            </p:nvSpPr>
            <p:spPr bwMode="auto">
              <a:xfrm flipV="1">
                <a:off x="4178" y="1766"/>
                <a:ext cx="134" cy="1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5" name="Line 624"/>
              <p:cNvSpPr>
                <a:spLocks noChangeShapeType="1"/>
              </p:cNvSpPr>
              <p:nvPr/>
            </p:nvSpPr>
            <p:spPr bwMode="auto">
              <a:xfrm flipV="1">
                <a:off x="4134" y="1800"/>
                <a:ext cx="178" cy="18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6" name="Line 625"/>
              <p:cNvSpPr>
                <a:spLocks noChangeShapeType="1"/>
              </p:cNvSpPr>
              <p:nvPr/>
            </p:nvSpPr>
            <p:spPr bwMode="auto">
              <a:xfrm flipV="1">
                <a:off x="4159" y="1836"/>
                <a:ext cx="153" cy="1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7" name="Line 626"/>
              <p:cNvSpPr>
                <a:spLocks noChangeShapeType="1"/>
              </p:cNvSpPr>
              <p:nvPr/>
            </p:nvSpPr>
            <p:spPr bwMode="auto">
              <a:xfrm flipV="1">
                <a:off x="4193" y="1871"/>
                <a:ext cx="119" cy="1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8" name="Freeform 627"/>
              <p:cNvSpPr>
                <a:spLocks/>
              </p:cNvSpPr>
              <p:nvPr/>
            </p:nvSpPr>
            <p:spPr bwMode="auto">
              <a:xfrm>
                <a:off x="2855" y="2106"/>
                <a:ext cx="497" cy="592"/>
              </a:xfrm>
              <a:custGeom>
                <a:avLst/>
                <a:gdLst>
                  <a:gd name="T0" fmla="*/ 0 w 2737"/>
                  <a:gd name="T1" fmla="*/ 0 h 3213"/>
                  <a:gd name="T2" fmla="*/ 0 w 2737"/>
                  <a:gd name="T3" fmla="*/ 0 h 3213"/>
                  <a:gd name="T4" fmla="*/ 0 w 2737"/>
                  <a:gd name="T5" fmla="*/ 0 h 3213"/>
                  <a:gd name="T6" fmla="*/ 0 w 2737"/>
                  <a:gd name="T7" fmla="*/ 0 h 3213"/>
                  <a:gd name="T8" fmla="*/ 0 w 2737"/>
                  <a:gd name="T9" fmla="*/ 0 h 3213"/>
                  <a:gd name="T10" fmla="*/ 0 w 2737"/>
                  <a:gd name="T11" fmla="*/ 0 h 3213"/>
                  <a:gd name="T12" fmla="*/ 0 w 2737"/>
                  <a:gd name="T13" fmla="*/ 0 h 3213"/>
                  <a:gd name="T14" fmla="*/ 0 w 2737"/>
                  <a:gd name="T15" fmla="*/ 0 h 3213"/>
                  <a:gd name="T16" fmla="*/ 0 w 2737"/>
                  <a:gd name="T17" fmla="*/ 0 h 32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37" h="3213">
                    <a:moveTo>
                      <a:pt x="0" y="0"/>
                    </a:moveTo>
                    <a:lnTo>
                      <a:pt x="0" y="3213"/>
                    </a:lnTo>
                    <a:lnTo>
                      <a:pt x="2737" y="3213"/>
                    </a:lnTo>
                    <a:lnTo>
                      <a:pt x="2737" y="819"/>
                    </a:lnTo>
                    <a:lnTo>
                      <a:pt x="2599" y="819"/>
                    </a:lnTo>
                    <a:lnTo>
                      <a:pt x="2599" y="3074"/>
                    </a:lnTo>
                    <a:lnTo>
                      <a:pt x="139" y="3074"/>
                    </a:lnTo>
                    <a:lnTo>
                      <a:pt x="139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59" name="Line 628"/>
              <p:cNvSpPr>
                <a:spLocks noChangeShapeType="1"/>
              </p:cNvSpPr>
              <p:nvPr/>
            </p:nvSpPr>
            <p:spPr bwMode="auto">
              <a:xfrm flipV="1">
                <a:off x="2855" y="2627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0" name="Line 629"/>
              <p:cNvSpPr>
                <a:spLocks noChangeShapeType="1"/>
              </p:cNvSpPr>
              <p:nvPr/>
            </p:nvSpPr>
            <p:spPr bwMode="auto">
              <a:xfrm flipV="1">
                <a:off x="2855" y="2592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1" name="Line 630"/>
              <p:cNvSpPr>
                <a:spLocks noChangeShapeType="1"/>
              </p:cNvSpPr>
              <p:nvPr/>
            </p:nvSpPr>
            <p:spPr bwMode="auto">
              <a:xfrm flipV="1">
                <a:off x="2855" y="255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2" name="Line 631"/>
              <p:cNvSpPr>
                <a:spLocks noChangeShapeType="1"/>
              </p:cNvSpPr>
              <p:nvPr/>
            </p:nvSpPr>
            <p:spPr bwMode="auto">
              <a:xfrm flipV="1">
                <a:off x="2855" y="2523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3" name="Line 632"/>
              <p:cNvSpPr>
                <a:spLocks noChangeShapeType="1"/>
              </p:cNvSpPr>
              <p:nvPr/>
            </p:nvSpPr>
            <p:spPr bwMode="auto">
              <a:xfrm flipV="1">
                <a:off x="2855" y="248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4" name="Line 633"/>
              <p:cNvSpPr>
                <a:spLocks noChangeShapeType="1"/>
              </p:cNvSpPr>
              <p:nvPr/>
            </p:nvSpPr>
            <p:spPr bwMode="auto">
              <a:xfrm flipV="1">
                <a:off x="2855" y="2453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5" name="Line 634"/>
              <p:cNvSpPr>
                <a:spLocks noChangeShapeType="1"/>
              </p:cNvSpPr>
              <p:nvPr/>
            </p:nvSpPr>
            <p:spPr bwMode="auto">
              <a:xfrm flipV="1">
                <a:off x="2855" y="241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6" name="Line 635"/>
              <p:cNvSpPr>
                <a:spLocks noChangeShapeType="1"/>
              </p:cNvSpPr>
              <p:nvPr/>
            </p:nvSpPr>
            <p:spPr bwMode="auto">
              <a:xfrm flipV="1">
                <a:off x="2855" y="2383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7" name="Line 636"/>
              <p:cNvSpPr>
                <a:spLocks noChangeShapeType="1"/>
              </p:cNvSpPr>
              <p:nvPr/>
            </p:nvSpPr>
            <p:spPr bwMode="auto">
              <a:xfrm flipV="1">
                <a:off x="2855" y="2348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8" name="Line 637"/>
              <p:cNvSpPr>
                <a:spLocks noChangeShapeType="1"/>
              </p:cNvSpPr>
              <p:nvPr/>
            </p:nvSpPr>
            <p:spPr bwMode="auto">
              <a:xfrm flipV="1">
                <a:off x="2855" y="2313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69" name="Line 638"/>
              <p:cNvSpPr>
                <a:spLocks noChangeShapeType="1"/>
              </p:cNvSpPr>
              <p:nvPr/>
            </p:nvSpPr>
            <p:spPr bwMode="auto">
              <a:xfrm flipV="1">
                <a:off x="2855" y="2279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0" name="Line 639"/>
              <p:cNvSpPr>
                <a:spLocks noChangeShapeType="1"/>
              </p:cNvSpPr>
              <p:nvPr/>
            </p:nvSpPr>
            <p:spPr bwMode="auto">
              <a:xfrm flipV="1">
                <a:off x="2855" y="2244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1" name="Line 640"/>
              <p:cNvSpPr>
                <a:spLocks noChangeShapeType="1"/>
              </p:cNvSpPr>
              <p:nvPr/>
            </p:nvSpPr>
            <p:spPr bwMode="auto">
              <a:xfrm flipV="1">
                <a:off x="2855" y="2209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2" name="Line 641"/>
              <p:cNvSpPr>
                <a:spLocks noChangeShapeType="1"/>
              </p:cNvSpPr>
              <p:nvPr/>
            </p:nvSpPr>
            <p:spPr bwMode="auto">
              <a:xfrm flipV="1">
                <a:off x="2855" y="2174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3" name="Line 642"/>
              <p:cNvSpPr>
                <a:spLocks noChangeShapeType="1"/>
              </p:cNvSpPr>
              <p:nvPr/>
            </p:nvSpPr>
            <p:spPr bwMode="auto">
              <a:xfrm flipV="1">
                <a:off x="2855" y="2139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4" name="Line 643"/>
              <p:cNvSpPr>
                <a:spLocks noChangeShapeType="1"/>
              </p:cNvSpPr>
              <p:nvPr/>
            </p:nvSpPr>
            <p:spPr bwMode="auto">
              <a:xfrm flipV="1">
                <a:off x="2855" y="2106"/>
                <a:ext cx="24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5" name="Line 644"/>
              <p:cNvSpPr>
                <a:spLocks noChangeShapeType="1"/>
              </p:cNvSpPr>
              <p:nvPr/>
            </p:nvSpPr>
            <p:spPr bwMode="auto">
              <a:xfrm flipV="1">
                <a:off x="2855" y="2662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6" name="Line 645"/>
              <p:cNvSpPr>
                <a:spLocks noChangeShapeType="1"/>
              </p:cNvSpPr>
              <p:nvPr/>
            </p:nvSpPr>
            <p:spPr bwMode="auto">
              <a:xfrm flipV="1">
                <a:off x="2878" y="2673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7" name="Line 646"/>
              <p:cNvSpPr>
                <a:spLocks noChangeShapeType="1"/>
              </p:cNvSpPr>
              <p:nvPr/>
            </p:nvSpPr>
            <p:spPr bwMode="auto">
              <a:xfrm flipV="1">
                <a:off x="2913" y="2673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8" name="Line 647"/>
              <p:cNvSpPr>
                <a:spLocks noChangeShapeType="1"/>
              </p:cNvSpPr>
              <p:nvPr/>
            </p:nvSpPr>
            <p:spPr bwMode="auto">
              <a:xfrm flipV="1">
                <a:off x="3328" y="2257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79" name="Line 648"/>
              <p:cNvSpPr>
                <a:spLocks noChangeShapeType="1"/>
              </p:cNvSpPr>
              <p:nvPr/>
            </p:nvSpPr>
            <p:spPr bwMode="auto">
              <a:xfrm flipV="1">
                <a:off x="2947" y="2673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0" name="Line 649"/>
              <p:cNvSpPr>
                <a:spLocks noChangeShapeType="1"/>
              </p:cNvSpPr>
              <p:nvPr/>
            </p:nvSpPr>
            <p:spPr bwMode="auto">
              <a:xfrm flipV="1">
                <a:off x="3328" y="2287"/>
                <a:ext cx="24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1" name="Line 650"/>
              <p:cNvSpPr>
                <a:spLocks noChangeShapeType="1"/>
              </p:cNvSpPr>
              <p:nvPr/>
            </p:nvSpPr>
            <p:spPr bwMode="auto">
              <a:xfrm flipV="1">
                <a:off x="2981" y="2673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2" name="Line 651"/>
              <p:cNvSpPr>
                <a:spLocks noChangeShapeType="1"/>
              </p:cNvSpPr>
              <p:nvPr/>
            </p:nvSpPr>
            <p:spPr bwMode="auto">
              <a:xfrm flipV="1">
                <a:off x="3328" y="2322"/>
                <a:ext cx="24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3" name="Line 652"/>
              <p:cNvSpPr>
                <a:spLocks noChangeShapeType="1"/>
              </p:cNvSpPr>
              <p:nvPr/>
            </p:nvSpPr>
            <p:spPr bwMode="auto">
              <a:xfrm flipV="1">
                <a:off x="3016" y="2673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4" name="Line 653"/>
              <p:cNvSpPr>
                <a:spLocks noChangeShapeType="1"/>
              </p:cNvSpPr>
              <p:nvPr/>
            </p:nvSpPr>
            <p:spPr bwMode="auto">
              <a:xfrm flipV="1">
                <a:off x="3328" y="2357"/>
                <a:ext cx="24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5" name="Line 654"/>
              <p:cNvSpPr>
                <a:spLocks noChangeShapeType="1"/>
              </p:cNvSpPr>
              <p:nvPr/>
            </p:nvSpPr>
            <p:spPr bwMode="auto">
              <a:xfrm flipV="1">
                <a:off x="3328" y="2391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6" name="Line 655"/>
              <p:cNvSpPr>
                <a:spLocks noChangeShapeType="1"/>
              </p:cNvSpPr>
              <p:nvPr/>
            </p:nvSpPr>
            <p:spPr bwMode="auto">
              <a:xfrm flipV="1">
                <a:off x="3328" y="2426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7" name="Line 656"/>
              <p:cNvSpPr>
                <a:spLocks noChangeShapeType="1"/>
              </p:cNvSpPr>
              <p:nvPr/>
            </p:nvSpPr>
            <p:spPr bwMode="auto">
              <a:xfrm flipV="1">
                <a:off x="3328" y="2461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8" name="Line 657"/>
              <p:cNvSpPr>
                <a:spLocks noChangeShapeType="1"/>
              </p:cNvSpPr>
              <p:nvPr/>
            </p:nvSpPr>
            <p:spPr bwMode="auto">
              <a:xfrm flipV="1">
                <a:off x="3328" y="2496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89" name="Line 658"/>
              <p:cNvSpPr>
                <a:spLocks noChangeShapeType="1"/>
              </p:cNvSpPr>
              <p:nvPr/>
            </p:nvSpPr>
            <p:spPr bwMode="auto">
              <a:xfrm flipV="1">
                <a:off x="3328" y="2531"/>
                <a:ext cx="24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0" name="Line 659"/>
              <p:cNvSpPr>
                <a:spLocks noChangeShapeType="1"/>
              </p:cNvSpPr>
              <p:nvPr/>
            </p:nvSpPr>
            <p:spPr bwMode="auto">
              <a:xfrm flipV="1">
                <a:off x="3328" y="2565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1" name="Line 660"/>
              <p:cNvSpPr>
                <a:spLocks noChangeShapeType="1"/>
              </p:cNvSpPr>
              <p:nvPr/>
            </p:nvSpPr>
            <p:spPr bwMode="auto">
              <a:xfrm flipV="1">
                <a:off x="3328" y="2600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2" name="Line 662"/>
              <p:cNvSpPr>
                <a:spLocks noChangeShapeType="1"/>
              </p:cNvSpPr>
              <p:nvPr/>
            </p:nvSpPr>
            <p:spPr bwMode="auto">
              <a:xfrm flipV="1">
                <a:off x="2913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3" name="Line 664"/>
              <p:cNvSpPr>
                <a:spLocks noChangeShapeType="1"/>
              </p:cNvSpPr>
              <p:nvPr/>
            </p:nvSpPr>
            <p:spPr bwMode="auto">
              <a:xfrm flipV="1">
                <a:off x="3129" y="1836"/>
                <a:ext cx="5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4" name="Line 666"/>
              <p:cNvSpPr>
                <a:spLocks noChangeShapeType="1"/>
              </p:cNvSpPr>
              <p:nvPr/>
            </p:nvSpPr>
            <p:spPr bwMode="auto">
              <a:xfrm flipV="1">
                <a:off x="3216" y="1748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5" name="Line 668"/>
              <p:cNvSpPr>
                <a:spLocks noChangeShapeType="1"/>
              </p:cNvSpPr>
              <p:nvPr/>
            </p:nvSpPr>
            <p:spPr bwMode="auto">
              <a:xfrm flipV="1">
                <a:off x="3482" y="1518"/>
                <a:ext cx="11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6" name="Line 669"/>
              <p:cNvSpPr>
                <a:spLocks noChangeShapeType="1"/>
              </p:cNvSpPr>
              <p:nvPr/>
            </p:nvSpPr>
            <p:spPr bwMode="auto">
              <a:xfrm flipV="1">
                <a:off x="2879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7" name="Line 671"/>
              <p:cNvSpPr>
                <a:spLocks noChangeShapeType="1"/>
              </p:cNvSpPr>
              <p:nvPr/>
            </p:nvSpPr>
            <p:spPr bwMode="auto">
              <a:xfrm flipV="1">
                <a:off x="3129" y="1801"/>
                <a:ext cx="5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8" name="Line 673"/>
              <p:cNvSpPr>
                <a:spLocks noChangeShapeType="1"/>
              </p:cNvSpPr>
              <p:nvPr/>
            </p:nvSpPr>
            <p:spPr bwMode="auto">
              <a:xfrm flipV="1">
                <a:off x="3181" y="1748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599" name="Line 675"/>
              <p:cNvSpPr>
                <a:spLocks noChangeShapeType="1"/>
              </p:cNvSpPr>
              <p:nvPr/>
            </p:nvSpPr>
            <p:spPr bwMode="auto">
              <a:xfrm flipV="1">
                <a:off x="2845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0" name="Line 677"/>
              <p:cNvSpPr>
                <a:spLocks noChangeShapeType="1"/>
              </p:cNvSpPr>
              <p:nvPr/>
            </p:nvSpPr>
            <p:spPr bwMode="auto">
              <a:xfrm flipV="1">
                <a:off x="3129" y="1748"/>
                <a:ext cx="69" cy="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1" name="Line 679"/>
              <p:cNvSpPr>
                <a:spLocks noChangeShapeType="1"/>
              </p:cNvSpPr>
              <p:nvPr/>
            </p:nvSpPr>
            <p:spPr bwMode="auto">
              <a:xfrm flipV="1">
                <a:off x="2810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2" name="Line 681"/>
              <p:cNvSpPr>
                <a:spLocks noChangeShapeType="1"/>
              </p:cNvSpPr>
              <p:nvPr/>
            </p:nvSpPr>
            <p:spPr bwMode="auto">
              <a:xfrm flipV="1">
                <a:off x="3129" y="1748"/>
                <a:ext cx="34" cy="3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3" name="Line 683"/>
              <p:cNvSpPr>
                <a:spLocks noChangeShapeType="1"/>
              </p:cNvSpPr>
              <p:nvPr/>
            </p:nvSpPr>
            <p:spPr bwMode="auto">
              <a:xfrm flipV="1">
                <a:off x="2777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4" name="Line 686"/>
              <p:cNvSpPr>
                <a:spLocks noChangeShapeType="1"/>
              </p:cNvSpPr>
              <p:nvPr/>
            </p:nvSpPr>
            <p:spPr bwMode="auto">
              <a:xfrm flipV="1">
                <a:off x="2742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5" name="Line 689"/>
              <p:cNvSpPr>
                <a:spLocks noChangeShapeType="1"/>
              </p:cNvSpPr>
              <p:nvPr/>
            </p:nvSpPr>
            <p:spPr bwMode="auto">
              <a:xfrm flipV="1">
                <a:off x="2726" y="2054"/>
                <a:ext cx="31" cy="3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6" name="Line 898"/>
              <p:cNvSpPr>
                <a:spLocks noChangeShapeType="1"/>
              </p:cNvSpPr>
              <p:nvPr/>
            </p:nvSpPr>
            <p:spPr bwMode="auto">
              <a:xfrm flipV="1">
                <a:off x="3669" y="2041"/>
                <a:ext cx="64" cy="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7" name="Line 900"/>
              <p:cNvSpPr>
                <a:spLocks noChangeShapeType="1"/>
              </p:cNvSpPr>
              <p:nvPr/>
            </p:nvSpPr>
            <p:spPr bwMode="auto">
              <a:xfrm flipV="1">
                <a:off x="3703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8" name="Line 902"/>
              <p:cNvSpPr>
                <a:spLocks noChangeShapeType="1"/>
              </p:cNvSpPr>
              <p:nvPr/>
            </p:nvSpPr>
            <p:spPr bwMode="auto">
              <a:xfrm flipV="1">
                <a:off x="3737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09" name="Line 904"/>
              <p:cNvSpPr>
                <a:spLocks noChangeShapeType="1"/>
              </p:cNvSpPr>
              <p:nvPr/>
            </p:nvSpPr>
            <p:spPr bwMode="auto">
              <a:xfrm flipV="1">
                <a:off x="3772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0" name="Line 906"/>
              <p:cNvSpPr>
                <a:spLocks noChangeShapeType="1"/>
              </p:cNvSpPr>
              <p:nvPr/>
            </p:nvSpPr>
            <p:spPr bwMode="auto">
              <a:xfrm flipV="1">
                <a:off x="3806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1" name="Line 908"/>
              <p:cNvSpPr>
                <a:spLocks noChangeShapeType="1"/>
              </p:cNvSpPr>
              <p:nvPr/>
            </p:nvSpPr>
            <p:spPr bwMode="auto">
              <a:xfrm flipV="1">
                <a:off x="3841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2" name="Line 910"/>
              <p:cNvSpPr>
                <a:spLocks noChangeShapeType="1"/>
              </p:cNvSpPr>
              <p:nvPr/>
            </p:nvSpPr>
            <p:spPr bwMode="auto">
              <a:xfrm flipV="1">
                <a:off x="3875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3" name="Line 912"/>
              <p:cNvSpPr>
                <a:spLocks noChangeShapeType="1"/>
              </p:cNvSpPr>
              <p:nvPr/>
            </p:nvSpPr>
            <p:spPr bwMode="auto">
              <a:xfrm flipV="1">
                <a:off x="3909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4" name="Line 914"/>
              <p:cNvSpPr>
                <a:spLocks noChangeShapeType="1"/>
              </p:cNvSpPr>
              <p:nvPr/>
            </p:nvSpPr>
            <p:spPr bwMode="auto">
              <a:xfrm flipV="1">
                <a:off x="3944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5" name="Line 916"/>
              <p:cNvSpPr>
                <a:spLocks noChangeShapeType="1"/>
              </p:cNvSpPr>
              <p:nvPr/>
            </p:nvSpPr>
            <p:spPr bwMode="auto">
              <a:xfrm flipV="1">
                <a:off x="3978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6" name="Line 918"/>
              <p:cNvSpPr>
                <a:spLocks noChangeShapeType="1"/>
              </p:cNvSpPr>
              <p:nvPr/>
            </p:nvSpPr>
            <p:spPr bwMode="auto">
              <a:xfrm flipV="1">
                <a:off x="4012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7" name="Line 920"/>
              <p:cNvSpPr>
                <a:spLocks noChangeShapeType="1"/>
              </p:cNvSpPr>
              <p:nvPr/>
            </p:nvSpPr>
            <p:spPr bwMode="auto">
              <a:xfrm flipV="1">
                <a:off x="4564" y="1518"/>
                <a:ext cx="28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8" name="Line 921"/>
              <p:cNvSpPr>
                <a:spLocks noChangeShapeType="1"/>
              </p:cNvSpPr>
              <p:nvPr/>
            </p:nvSpPr>
            <p:spPr bwMode="auto">
              <a:xfrm flipV="1">
                <a:off x="4047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19" name="Line 923"/>
              <p:cNvSpPr>
                <a:spLocks noChangeShapeType="1"/>
              </p:cNvSpPr>
              <p:nvPr/>
            </p:nvSpPr>
            <p:spPr bwMode="auto">
              <a:xfrm flipV="1">
                <a:off x="4564" y="1554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0" name="Line 924"/>
              <p:cNvSpPr>
                <a:spLocks noChangeShapeType="1"/>
              </p:cNvSpPr>
              <p:nvPr/>
            </p:nvSpPr>
            <p:spPr bwMode="auto">
              <a:xfrm flipV="1">
                <a:off x="4601" y="151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1" name="Line 925"/>
              <p:cNvSpPr>
                <a:spLocks noChangeShapeType="1"/>
              </p:cNvSpPr>
              <p:nvPr/>
            </p:nvSpPr>
            <p:spPr bwMode="auto">
              <a:xfrm flipV="1">
                <a:off x="4081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2" name="Line 927"/>
              <p:cNvSpPr>
                <a:spLocks noChangeShapeType="1"/>
              </p:cNvSpPr>
              <p:nvPr/>
            </p:nvSpPr>
            <p:spPr bwMode="auto">
              <a:xfrm flipV="1">
                <a:off x="4564" y="1589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3" name="Line 928"/>
              <p:cNvSpPr>
                <a:spLocks noChangeShapeType="1"/>
              </p:cNvSpPr>
              <p:nvPr/>
            </p:nvSpPr>
            <p:spPr bwMode="auto">
              <a:xfrm flipV="1">
                <a:off x="4635" y="151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4" name="Line 929"/>
              <p:cNvSpPr>
                <a:spLocks noChangeShapeType="1"/>
              </p:cNvSpPr>
              <p:nvPr/>
            </p:nvSpPr>
            <p:spPr bwMode="auto">
              <a:xfrm flipV="1">
                <a:off x="4115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5" name="Line 931"/>
              <p:cNvSpPr>
                <a:spLocks noChangeShapeType="1"/>
              </p:cNvSpPr>
              <p:nvPr/>
            </p:nvSpPr>
            <p:spPr bwMode="auto">
              <a:xfrm flipV="1">
                <a:off x="4564" y="1624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6" name="Line 932"/>
              <p:cNvSpPr>
                <a:spLocks noChangeShapeType="1"/>
              </p:cNvSpPr>
              <p:nvPr/>
            </p:nvSpPr>
            <p:spPr bwMode="auto">
              <a:xfrm flipV="1">
                <a:off x="4669" y="1518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7" name="Line 933"/>
              <p:cNvSpPr>
                <a:spLocks noChangeShapeType="1"/>
              </p:cNvSpPr>
              <p:nvPr/>
            </p:nvSpPr>
            <p:spPr bwMode="auto">
              <a:xfrm flipV="1">
                <a:off x="4149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8" name="Line 935"/>
              <p:cNvSpPr>
                <a:spLocks noChangeShapeType="1"/>
              </p:cNvSpPr>
              <p:nvPr/>
            </p:nvSpPr>
            <p:spPr bwMode="auto">
              <a:xfrm flipV="1">
                <a:off x="4564" y="1660"/>
                <a:ext cx="26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29" name="Line 936"/>
              <p:cNvSpPr>
                <a:spLocks noChangeShapeType="1"/>
              </p:cNvSpPr>
              <p:nvPr/>
            </p:nvSpPr>
            <p:spPr bwMode="auto">
              <a:xfrm flipV="1">
                <a:off x="4704" y="151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0" name="Line 937"/>
              <p:cNvSpPr>
                <a:spLocks noChangeShapeType="1"/>
              </p:cNvSpPr>
              <p:nvPr/>
            </p:nvSpPr>
            <p:spPr bwMode="auto">
              <a:xfrm flipV="1">
                <a:off x="4184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1" name="Line 939"/>
              <p:cNvSpPr>
                <a:spLocks noChangeShapeType="1"/>
              </p:cNvSpPr>
              <p:nvPr/>
            </p:nvSpPr>
            <p:spPr bwMode="auto">
              <a:xfrm flipV="1">
                <a:off x="4564" y="1694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2" name="Line 940"/>
              <p:cNvSpPr>
                <a:spLocks noChangeShapeType="1"/>
              </p:cNvSpPr>
              <p:nvPr/>
            </p:nvSpPr>
            <p:spPr bwMode="auto">
              <a:xfrm flipV="1">
                <a:off x="4738" y="1518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3" name="Line 941"/>
              <p:cNvSpPr>
                <a:spLocks noChangeShapeType="1"/>
              </p:cNvSpPr>
              <p:nvPr/>
            </p:nvSpPr>
            <p:spPr bwMode="auto">
              <a:xfrm flipV="1">
                <a:off x="4219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4" name="Line 943"/>
              <p:cNvSpPr>
                <a:spLocks noChangeShapeType="1"/>
              </p:cNvSpPr>
              <p:nvPr/>
            </p:nvSpPr>
            <p:spPr bwMode="auto">
              <a:xfrm flipV="1">
                <a:off x="4571" y="1729"/>
                <a:ext cx="19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5" name="Line 944"/>
              <p:cNvSpPr>
                <a:spLocks noChangeShapeType="1"/>
              </p:cNvSpPr>
              <p:nvPr/>
            </p:nvSpPr>
            <p:spPr bwMode="auto">
              <a:xfrm flipV="1">
                <a:off x="4773" y="1518"/>
                <a:ext cx="24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6" name="Line 945"/>
              <p:cNvSpPr>
                <a:spLocks noChangeShapeType="1"/>
              </p:cNvSpPr>
              <p:nvPr/>
            </p:nvSpPr>
            <p:spPr bwMode="auto">
              <a:xfrm flipV="1">
                <a:off x="4252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7" name="Line 947"/>
              <p:cNvSpPr>
                <a:spLocks noChangeShapeType="1"/>
              </p:cNvSpPr>
              <p:nvPr/>
            </p:nvSpPr>
            <p:spPr bwMode="auto">
              <a:xfrm flipV="1">
                <a:off x="4806" y="1518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8" name="Line 948"/>
              <p:cNvSpPr>
                <a:spLocks noChangeShapeType="1"/>
              </p:cNvSpPr>
              <p:nvPr/>
            </p:nvSpPr>
            <p:spPr bwMode="auto">
              <a:xfrm flipV="1">
                <a:off x="4287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39" name="Line 949"/>
              <p:cNvSpPr>
                <a:spLocks noChangeShapeType="1"/>
              </p:cNvSpPr>
              <p:nvPr/>
            </p:nvSpPr>
            <p:spPr bwMode="auto">
              <a:xfrm flipV="1">
                <a:off x="4892" y="1441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0" name="Line 950"/>
              <p:cNvSpPr>
                <a:spLocks noChangeShapeType="1"/>
              </p:cNvSpPr>
              <p:nvPr/>
            </p:nvSpPr>
            <p:spPr bwMode="auto">
              <a:xfrm flipV="1">
                <a:off x="4841" y="1518"/>
                <a:ext cx="25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1" name="Line 951"/>
              <p:cNvSpPr>
                <a:spLocks noChangeShapeType="1"/>
              </p:cNvSpPr>
              <p:nvPr/>
            </p:nvSpPr>
            <p:spPr bwMode="auto">
              <a:xfrm flipV="1">
                <a:off x="4321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2" name="Line 952"/>
              <p:cNvSpPr>
                <a:spLocks noChangeShapeType="1"/>
              </p:cNvSpPr>
              <p:nvPr/>
            </p:nvSpPr>
            <p:spPr bwMode="auto">
              <a:xfrm flipV="1">
                <a:off x="4876" y="1476"/>
                <a:ext cx="66" cy="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3" name="Line 953"/>
              <p:cNvSpPr>
                <a:spLocks noChangeShapeType="1"/>
              </p:cNvSpPr>
              <p:nvPr/>
            </p:nvSpPr>
            <p:spPr bwMode="auto">
              <a:xfrm flipV="1">
                <a:off x="4355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4" name="Line 954"/>
              <p:cNvSpPr>
                <a:spLocks noChangeShapeType="1"/>
              </p:cNvSpPr>
              <p:nvPr/>
            </p:nvSpPr>
            <p:spPr bwMode="auto">
              <a:xfrm flipV="1">
                <a:off x="4892" y="1510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5" name="Line 955"/>
              <p:cNvSpPr>
                <a:spLocks noChangeShapeType="1"/>
              </p:cNvSpPr>
              <p:nvPr/>
            </p:nvSpPr>
            <p:spPr bwMode="auto">
              <a:xfrm flipV="1">
                <a:off x="4390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6" name="Line 956"/>
              <p:cNvSpPr>
                <a:spLocks noChangeShapeType="1"/>
              </p:cNvSpPr>
              <p:nvPr/>
            </p:nvSpPr>
            <p:spPr bwMode="auto">
              <a:xfrm flipV="1">
                <a:off x="4892" y="1545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7" name="Line 957"/>
              <p:cNvSpPr>
                <a:spLocks noChangeShapeType="1"/>
              </p:cNvSpPr>
              <p:nvPr/>
            </p:nvSpPr>
            <p:spPr bwMode="auto">
              <a:xfrm flipV="1">
                <a:off x="4564" y="1901"/>
                <a:ext cx="28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8" name="Line 958"/>
              <p:cNvSpPr>
                <a:spLocks noChangeShapeType="1"/>
              </p:cNvSpPr>
              <p:nvPr/>
            </p:nvSpPr>
            <p:spPr bwMode="auto">
              <a:xfrm flipV="1">
                <a:off x="4424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49" name="Line 959"/>
              <p:cNvSpPr>
                <a:spLocks noChangeShapeType="1"/>
              </p:cNvSpPr>
              <p:nvPr/>
            </p:nvSpPr>
            <p:spPr bwMode="auto">
              <a:xfrm flipV="1">
                <a:off x="4903" y="1580"/>
                <a:ext cx="39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0" name="Line 960"/>
              <p:cNvSpPr>
                <a:spLocks noChangeShapeType="1"/>
              </p:cNvSpPr>
              <p:nvPr/>
            </p:nvSpPr>
            <p:spPr bwMode="auto">
              <a:xfrm flipV="1">
                <a:off x="4564" y="1938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1" name="Line 961"/>
              <p:cNvSpPr>
                <a:spLocks noChangeShapeType="1"/>
              </p:cNvSpPr>
              <p:nvPr/>
            </p:nvSpPr>
            <p:spPr bwMode="auto">
              <a:xfrm flipV="1">
                <a:off x="4601" y="1901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2" name="Line 962"/>
              <p:cNvSpPr>
                <a:spLocks noChangeShapeType="1"/>
              </p:cNvSpPr>
              <p:nvPr/>
            </p:nvSpPr>
            <p:spPr bwMode="auto">
              <a:xfrm flipV="1">
                <a:off x="4459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3" name="Line 963"/>
              <p:cNvSpPr>
                <a:spLocks noChangeShapeType="1"/>
              </p:cNvSpPr>
              <p:nvPr/>
            </p:nvSpPr>
            <p:spPr bwMode="auto">
              <a:xfrm flipV="1">
                <a:off x="4937" y="1615"/>
                <a:ext cx="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4" name="Line 964"/>
              <p:cNvSpPr>
                <a:spLocks noChangeShapeType="1"/>
              </p:cNvSpPr>
              <p:nvPr/>
            </p:nvSpPr>
            <p:spPr bwMode="auto">
              <a:xfrm flipV="1">
                <a:off x="4564" y="1973"/>
                <a:ext cx="2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5" name="Line 965"/>
              <p:cNvSpPr>
                <a:spLocks noChangeShapeType="1"/>
              </p:cNvSpPr>
              <p:nvPr/>
            </p:nvSpPr>
            <p:spPr bwMode="auto">
              <a:xfrm flipV="1">
                <a:off x="4635" y="1901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6" name="Line 966"/>
              <p:cNvSpPr>
                <a:spLocks noChangeShapeType="1"/>
              </p:cNvSpPr>
              <p:nvPr/>
            </p:nvSpPr>
            <p:spPr bwMode="auto">
              <a:xfrm flipV="1">
                <a:off x="4493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7" name="Line 967"/>
              <p:cNvSpPr>
                <a:spLocks noChangeShapeType="1"/>
              </p:cNvSpPr>
              <p:nvPr/>
            </p:nvSpPr>
            <p:spPr bwMode="auto">
              <a:xfrm flipV="1">
                <a:off x="4669" y="1901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8" name="Line 968"/>
              <p:cNvSpPr>
                <a:spLocks noChangeShapeType="1"/>
              </p:cNvSpPr>
              <p:nvPr/>
            </p:nvSpPr>
            <p:spPr bwMode="auto">
              <a:xfrm flipV="1">
                <a:off x="4564" y="2007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59" name="Line 969"/>
              <p:cNvSpPr>
                <a:spLocks noChangeShapeType="1"/>
              </p:cNvSpPr>
              <p:nvPr/>
            </p:nvSpPr>
            <p:spPr bwMode="auto">
              <a:xfrm flipV="1">
                <a:off x="4527" y="2042"/>
                <a:ext cx="63" cy="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0" name="Line 970"/>
              <p:cNvSpPr>
                <a:spLocks noChangeShapeType="1"/>
              </p:cNvSpPr>
              <p:nvPr/>
            </p:nvSpPr>
            <p:spPr bwMode="auto">
              <a:xfrm flipV="1">
                <a:off x="4704" y="1901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1" name="Line 971"/>
              <p:cNvSpPr>
                <a:spLocks noChangeShapeType="1"/>
              </p:cNvSpPr>
              <p:nvPr/>
            </p:nvSpPr>
            <p:spPr bwMode="auto">
              <a:xfrm flipV="1">
                <a:off x="4562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2" name="Line 972"/>
              <p:cNvSpPr>
                <a:spLocks noChangeShapeType="1"/>
              </p:cNvSpPr>
              <p:nvPr/>
            </p:nvSpPr>
            <p:spPr bwMode="auto">
              <a:xfrm flipV="1">
                <a:off x="4892" y="1748"/>
                <a:ext cx="23" cy="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3" name="Line 973"/>
              <p:cNvSpPr>
                <a:spLocks noChangeShapeType="1"/>
              </p:cNvSpPr>
              <p:nvPr/>
            </p:nvSpPr>
            <p:spPr bwMode="auto">
              <a:xfrm flipV="1">
                <a:off x="4738" y="1901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4" name="Line 974"/>
              <p:cNvSpPr>
                <a:spLocks noChangeShapeType="1"/>
              </p:cNvSpPr>
              <p:nvPr/>
            </p:nvSpPr>
            <p:spPr bwMode="auto">
              <a:xfrm flipV="1">
                <a:off x="4596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5" name="Line 975"/>
              <p:cNvSpPr>
                <a:spLocks noChangeShapeType="1"/>
              </p:cNvSpPr>
              <p:nvPr/>
            </p:nvSpPr>
            <p:spPr bwMode="auto">
              <a:xfrm flipV="1">
                <a:off x="4892" y="1755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6" name="Line 976"/>
              <p:cNvSpPr>
                <a:spLocks noChangeShapeType="1"/>
              </p:cNvSpPr>
              <p:nvPr/>
            </p:nvSpPr>
            <p:spPr bwMode="auto">
              <a:xfrm flipV="1">
                <a:off x="4773" y="1901"/>
                <a:ext cx="24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7" name="Line 977"/>
              <p:cNvSpPr>
                <a:spLocks noChangeShapeType="1"/>
              </p:cNvSpPr>
              <p:nvPr/>
            </p:nvSpPr>
            <p:spPr bwMode="auto">
              <a:xfrm flipV="1">
                <a:off x="4630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8" name="Line 978"/>
              <p:cNvSpPr>
                <a:spLocks noChangeShapeType="1"/>
              </p:cNvSpPr>
              <p:nvPr/>
            </p:nvSpPr>
            <p:spPr bwMode="auto">
              <a:xfrm flipV="1">
                <a:off x="4892" y="1790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69" name="Line 979"/>
              <p:cNvSpPr>
                <a:spLocks noChangeShapeType="1"/>
              </p:cNvSpPr>
              <p:nvPr/>
            </p:nvSpPr>
            <p:spPr bwMode="auto">
              <a:xfrm flipV="1">
                <a:off x="4806" y="1901"/>
                <a:ext cx="26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0" name="Line 980"/>
              <p:cNvSpPr>
                <a:spLocks noChangeShapeType="1"/>
              </p:cNvSpPr>
              <p:nvPr/>
            </p:nvSpPr>
            <p:spPr bwMode="auto">
              <a:xfrm flipV="1">
                <a:off x="4664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1" name="Line 981"/>
              <p:cNvSpPr>
                <a:spLocks noChangeShapeType="1"/>
              </p:cNvSpPr>
              <p:nvPr/>
            </p:nvSpPr>
            <p:spPr bwMode="auto">
              <a:xfrm flipV="1">
                <a:off x="4892" y="1824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2" name="Line 982"/>
              <p:cNvSpPr>
                <a:spLocks noChangeShapeType="1"/>
              </p:cNvSpPr>
              <p:nvPr/>
            </p:nvSpPr>
            <p:spPr bwMode="auto">
              <a:xfrm flipV="1">
                <a:off x="4841" y="1901"/>
                <a:ext cx="25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3" name="Line 983"/>
              <p:cNvSpPr>
                <a:spLocks noChangeShapeType="1"/>
              </p:cNvSpPr>
              <p:nvPr/>
            </p:nvSpPr>
            <p:spPr bwMode="auto">
              <a:xfrm flipV="1">
                <a:off x="4699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4" name="Line 984"/>
              <p:cNvSpPr>
                <a:spLocks noChangeShapeType="1"/>
              </p:cNvSpPr>
              <p:nvPr/>
            </p:nvSpPr>
            <p:spPr bwMode="auto">
              <a:xfrm flipV="1">
                <a:off x="4876" y="1859"/>
                <a:ext cx="66" cy="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5" name="Line 985"/>
              <p:cNvSpPr>
                <a:spLocks noChangeShapeType="1"/>
              </p:cNvSpPr>
              <p:nvPr/>
            </p:nvSpPr>
            <p:spPr bwMode="auto">
              <a:xfrm flipV="1">
                <a:off x="4734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6" name="Line 986"/>
              <p:cNvSpPr>
                <a:spLocks noChangeShapeType="1"/>
              </p:cNvSpPr>
              <p:nvPr/>
            </p:nvSpPr>
            <p:spPr bwMode="auto">
              <a:xfrm flipV="1">
                <a:off x="4909" y="1894"/>
                <a:ext cx="33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7" name="Line 987"/>
              <p:cNvSpPr>
                <a:spLocks noChangeShapeType="1"/>
              </p:cNvSpPr>
              <p:nvPr/>
            </p:nvSpPr>
            <p:spPr bwMode="auto">
              <a:xfrm flipV="1">
                <a:off x="4767" y="2054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8" name="Line 988"/>
              <p:cNvSpPr>
                <a:spLocks noChangeShapeType="1"/>
              </p:cNvSpPr>
              <p:nvPr/>
            </p:nvSpPr>
            <p:spPr bwMode="auto">
              <a:xfrm flipV="1">
                <a:off x="4802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79" name="Line 989"/>
              <p:cNvSpPr>
                <a:spLocks noChangeShapeType="1"/>
              </p:cNvSpPr>
              <p:nvPr/>
            </p:nvSpPr>
            <p:spPr bwMode="auto">
              <a:xfrm flipV="1">
                <a:off x="4836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0" name="Line 990"/>
              <p:cNvSpPr>
                <a:spLocks noChangeShapeType="1"/>
              </p:cNvSpPr>
              <p:nvPr/>
            </p:nvSpPr>
            <p:spPr bwMode="auto">
              <a:xfrm flipV="1">
                <a:off x="4871" y="2054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1" name="Line 991"/>
              <p:cNvSpPr>
                <a:spLocks noChangeShapeType="1"/>
              </p:cNvSpPr>
              <p:nvPr/>
            </p:nvSpPr>
            <p:spPr bwMode="auto">
              <a:xfrm flipV="1">
                <a:off x="4905" y="2068"/>
                <a:ext cx="37" cy="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2" name="Line 992"/>
              <p:cNvSpPr>
                <a:spLocks noChangeShapeType="1"/>
              </p:cNvSpPr>
              <p:nvPr/>
            </p:nvSpPr>
            <p:spPr bwMode="auto">
              <a:xfrm flipV="1">
                <a:off x="4939" y="2102"/>
                <a:ext cx="3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3" name="Line 1085"/>
              <p:cNvSpPr>
                <a:spLocks noChangeShapeType="1"/>
              </p:cNvSpPr>
              <p:nvPr/>
            </p:nvSpPr>
            <p:spPr bwMode="auto">
              <a:xfrm flipV="1">
                <a:off x="2190" y="1569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4" name="Line 1086"/>
              <p:cNvSpPr>
                <a:spLocks noChangeShapeType="1"/>
              </p:cNvSpPr>
              <p:nvPr/>
            </p:nvSpPr>
            <p:spPr bwMode="auto">
              <a:xfrm flipV="1">
                <a:off x="2224" y="1569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5" name="Line 1087"/>
              <p:cNvSpPr>
                <a:spLocks noChangeShapeType="1"/>
              </p:cNvSpPr>
              <p:nvPr/>
            </p:nvSpPr>
            <p:spPr bwMode="auto">
              <a:xfrm flipV="1">
                <a:off x="2259" y="156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6" name="Line 1088"/>
              <p:cNvSpPr>
                <a:spLocks noChangeShapeType="1"/>
              </p:cNvSpPr>
              <p:nvPr/>
            </p:nvSpPr>
            <p:spPr bwMode="auto">
              <a:xfrm flipV="1">
                <a:off x="2293" y="156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7" name="Line 1089"/>
              <p:cNvSpPr>
                <a:spLocks noChangeShapeType="1"/>
              </p:cNvSpPr>
              <p:nvPr/>
            </p:nvSpPr>
            <p:spPr bwMode="auto">
              <a:xfrm flipV="1">
                <a:off x="2327" y="1569"/>
                <a:ext cx="5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8" name="Line 1090"/>
              <p:cNvSpPr>
                <a:spLocks noChangeShapeType="1"/>
              </p:cNvSpPr>
              <p:nvPr/>
            </p:nvSpPr>
            <p:spPr bwMode="auto">
              <a:xfrm flipV="1">
                <a:off x="2362" y="156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89" name="Line 1091"/>
              <p:cNvSpPr>
                <a:spLocks noChangeShapeType="1"/>
              </p:cNvSpPr>
              <p:nvPr/>
            </p:nvSpPr>
            <p:spPr bwMode="auto">
              <a:xfrm flipV="1">
                <a:off x="2396" y="156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0" name="Line 1092"/>
              <p:cNvSpPr>
                <a:spLocks noChangeShapeType="1"/>
              </p:cNvSpPr>
              <p:nvPr/>
            </p:nvSpPr>
            <p:spPr bwMode="auto">
              <a:xfrm flipV="1">
                <a:off x="2431" y="156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1" name="Line 1093"/>
              <p:cNvSpPr>
                <a:spLocks noChangeShapeType="1"/>
              </p:cNvSpPr>
              <p:nvPr/>
            </p:nvSpPr>
            <p:spPr bwMode="auto">
              <a:xfrm flipV="1">
                <a:off x="2499" y="1543"/>
                <a:ext cx="7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2" name="Line 1094"/>
              <p:cNvSpPr>
                <a:spLocks noChangeShapeType="1"/>
              </p:cNvSpPr>
              <p:nvPr/>
            </p:nvSpPr>
            <p:spPr bwMode="auto">
              <a:xfrm flipV="1">
                <a:off x="2465" y="1543"/>
                <a:ext cx="75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3" name="Line 1095"/>
              <p:cNvSpPr>
                <a:spLocks noChangeShapeType="1"/>
              </p:cNvSpPr>
              <p:nvPr/>
            </p:nvSpPr>
            <p:spPr bwMode="auto">
              <a:xfrm flipV="1">
                <a:off x="2499" y="1543"/>
                <a:ext cx="75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4" name="Line 1096"/>
              <p:cNvSpPr>
                <a:spLocks noChangeShapeType="1"/>
              </p:cNvSpPr>
              <p:nvPr/>
            </p:nvSpPr>
            <p:spPr bwMode="auto">
              <a:xfrm flipV="1">
                <a:off x="2533" y="1553"/>
                <a:ext cx="67" cy="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5" name="Line 1097"/>
              <p:cNvSpPr>
                <a:spLocks noChangeShapeType="1"/>
              </p:cNvSpPr>
              <p:nvPr/>
            </p:nvSpPr>
            <p:spPr bwMode="auto">
              <a:xfrm flipV="1">
                <a:off x="2550" y="1588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6" name="Line 1098"/>
              <p:cNvSpPr>
                <a:spLocks noChangeShapeType="1"/>
              </p:cNvSpPr>
              <p:nvPr/>
            </p:nvSpPr>
            <p:spPr bwMode="auto">
              <a:xfrm flipV="1">
                <a:off x="2550" y="1623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7" name="Line 1099"/>
              <p:cNvSpPr>
                <a:spLocks noChangeShapeType="1"/>
              </p:cNvSpPr>
              <p:nvPr/>
            </p:nvSpPr>
            <p:spPr bwMode="auto">
              <a:xfrm flipV="1">
                <a:off x="2550" y="1658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8" name="Line 1100"/>
              <p:cNvSpPr>
                <a:spLocks noChangeShapeType="1"/>
              </p:cNvSpPr>
              <p:nvPr/>
            </p:nvSpPr>
            <p:spPr bwMode="auto">
              <a:xfrm flipV="1">
                <a:off x="2550" y="1693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699" name="Line 1101"/>
              <p:cNvSpPr>
                <a:spLocks noChangeShapeType="1"/>
              </p:cNvSpPr>
              <p:nvPr/>
            </p:nvSpPr>
            <p:spPr bwMode="auto">
              <a:xfrm flipV="1">
                <a:off x="2550" y="1727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0" name="Line 1102"/>
              <p:cNvSpPr>
                <a:spLocks noChangeShapeType="1"/>
              </p:cNvSpPr>
              <p:nvPr/>
            </p:nvSpPr>
            <p:spPr bwMode="auto">
              <a:xfrm flipV="1">
                <a:off x="2550" y="1762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1" name="Line 1103"/>
              <p:cNvSpPr>
                <a:spLocks noChangeShapeType="1"/>
              </p:cNvSpPr>
              <p:nvPr/>
            </p:nvSpPr>
            <p:spPr bwMode="auto">
              <a:xfrm flipV="1">
                <a:off x="2573" y="1797"/>
                <a:ext cx="27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2" name="Line 1104"/>
              <p:cNvSpPr>
                <a:spLocks noChangeShapeType="1"/>
              </p:cNvSpPr>
              <p:nvPr/>
            </p:nvSpPr>
            <p:spPr bwMode="auto">
              <a:xfrm>
                <a:off x="2550" y="2106"/>
                <a:ext cx="1" cy="3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3" name="Line 1105"/>
              <p:cNvSpPr>
                <a:spLocks noChangeShapeType="1"/>
              </p:cNvSpPr>
              <p:nvPr/>
            </p:nvSpPr>
            <p:spPr bwMode="auto">
              <a:xfrm>
                <a:off x="2550" y="2471"/>
                <a:ext cx="4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4" name="Line 1106"/>
              <p:cNvSpPr>
                <a:spLocks noChangeShapeType="1"/>
              </p:cNvSpPr>
              <p:nvPr/>
            </p:nvSpPr>
            <p:spPr bwMode="auto">
              <a:xfrm>
                <a:off x="2598" y="2471"/>
                <a:ext cx="25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5" name="Line 1107"/>
              <p:cNvSpPr>
                <a:spLocks noChangeShapeType="1"/>
              </p:cNvSpPr>
              <p:nvPr/>
            </p:nvSpPr>
            <p:spPr bwMode="auto">
              <a:xfrm>
                <a:off x="2600" y="2106"/>
                <a:ext cx="1" cy="3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6" name="Line 1108"/>
              <p:cNvSpPr>
                <a:spLocks noChangeShapeType="1"/>
              </p:cNvSpPr>
              <p:nvPr/>
            </p:nvSpPr>
            <p:spPr bwMode="auto">
              <a:xfrm>
                <a:off x="2550" y="2106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7" name="Line 1109"/>
              <p:cNvSpPr>
                <a:spLocks noChangeShapeType="1"/>
              </p:cNvSpPr>
              <p:nvPr/>
            </p:nvSpPr>
            <p:spPr bwMode="auto">
              <a:xfrm flipV="1">
                <a:off x="2550" y="2250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8" name="Line 1110"/>
              <p:cNvSpPr>
                <a:spLocks noChangeShapeType="1"/>
              </p:cNvSpPr>
              <p:nvPr/>
            </p:nvSpPr>
            <p:spPr bwMode="auto">
              <a:xfrm flipV="1">
                <a:off x="2550" y="2215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09" name="Line 1111"/>
              <p:cNvSpPr>
                <a:spLocks noChangeShapeType="1"/>
              </p:cNvSpPr>
              <p:nvPr/>
            </p:nvSpPr>
            <p:spPr bwMode="auto">
              <a:xfrm flipV="1">
                <a:off x="2550" y="2180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0" name="Line 1112"/>
              <p:cNvSpPr>
                <a:spLocks noChangeShapeType="1"/>
              </p:cNvSpPr>
              <p:nvPr/>
            </p:nvSpPr>
            <p:spPr bwMode="auto">
              <a:xfrm flipV="1">
                <a:off x="2550" y="2145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1" name="Line 1113"/>
              <p:cNvSpPr>
                <a:spLocks noChangeShapeType="1"/>
              </p:cNvSpPr>
              <p:nvPr/>
            </p:nvSpPr>
            <p:spPr bwMode="auto">
              <a:xfrm flipV="1">
                <a:off x="2550" y="2111"/>
                <a:ext cx="50" cy="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2" name="Line 1114"/>
              <p:cNvSpPr>
                <a:spLocks noChangeShapeType="1"/>
              </p:cNvSpPr>
              <p:nvPr/>
            </p:nvSpPr>
            <p:spPr bwMode="auto">
              <a:xfrm flipV="1">
                <a:off x="2550" y="2106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3" name="Line 1115"/>
              <p:cNvSpPr>
                <a:spLocks noChangeShapeType="1"/>
              </p:cNvSpPr>
              <p:nvPr/>
            </p:nvSpPr>
            <p:spPr bwMode="auto">
              <a:xfrm flipV="1">
                <a:off x="2550" y="2285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4" name="Line 1116"/>
              <p:cNvSpPr>
                <a:spLocks noChangeShapeType="1"/>
              </p:cNvSpPr>
              <p:nvPr/>
            </p:nvSpPr>
            <p:spPr bwMode="auto">
              <a:xfrm flipV="1">
                <a:off x="2550" y="2319"/>
                <a:ext cx="5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5" name="Line 1117"/>
              <p:cNvSpPr>
                <a:spLocks noChangeShapeType="1"/>
              </p:cNvSpPr>
              <p:nvPr/>
            </p:nvSpPr>
            <p:spPr bwMode="auto">
              <a:xfrm flipV="1">
                <a:off x="2550" y="2354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6" name="Line 1118"/>
              <p:cNvSpPr>
                <a:spLocks noChangeShapeType="1"/>
              </p:cNvSpPr>
              <p:nvPr/>
            </p:nvSpPr>
            <p:spPr bwMode="auto">
              <a:xfrm flipV="1">
                <a:off x="2550" y="2389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7" name="Line 1119"/>
              <p:cNvSpPr>
                <a:spLocks noChangeShapeType="1"/>
              </p:cNvSpPr>
              <p:nvPr/>
            </p:nvSpPr>
            <p:spPr bwMode="auto">
              <a:xfrm flipV="1">
                <a:off x="2553" y="2424"/>
                <a:ext cx="47" cy="4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8" name="Line 1120"/>
              <p:cNvSpPr>
                <a:spLocks noChangeShapeType="1"/>
              </p:cNvSpPr>
              <p:nvPr/>
            </p:nvSpPr>
            <p:spPr bwMode="auto">
              <a:xfrm flipV="1">
                <a:off x="2587" y="2458"/>
                <a:ext cx="13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19" name="Freeform 1164"/>
              <p:cNvSpPr>
                <a:spLocks/>
              </p:cNvSpPr>
              <p:nvPr/>
            </p:nvSpPr>
            <p:spPr bwMode="auto">
              <a:xfrm>
                <a:off x="4010" y="1736"/>
                <a:ext cx="29" cy="30"/>
              </a:xfrm>
              <a:custGeom>
                <a:avLst/>
                <a:gdLst>
                  <a:gd name="T0" fmla="*/ 0 w 162"/>
                  <a:gd name="T1" fmla="*/ 0 h 162"/>
                  <a:gd name="T2" fmla="*/ 0 w 162"/>
                  <a:gd name="T3" fmla="*/ 0 h 162"/>
                  <a:gd name="T4" fmla="*/ 0 w 162"/>
                  <a:gd name="T5" fmla="*/ 0 h 162"/>
                  <a:gd name="T6" fmla="*/ 0 w 162"/>
                  <a:gd name="T7" fmla="*/ 0 h 162"/>
                  <a:gd name="T8" fmla="*/ 0 w 162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162">
                    <a:moveTo>
                      <a:pt x="74" y="162"/>
                    </a:moveTo>
                    <a:lnTo>
                      <a:pt x="162" y="84"/>
                    </a:lnTo>
                    <a:lnTo>
                      <a:pt x="89" y="0"/>
                    </a:lnTo>
                    <a:lnTo>
                      <a:pt x="0" y="77"/>
                    </a:lnTo>
                    <a:lnTo>
                      <a:pt x="74" y="16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0" name="Freeform 1165"/>
              <p:cNvSpPr>
                <a:spLocks/>
              </p:cNvSpPr>
              <p:nvPr/>
            </p:nvSpPr>
            <p:spPr bwMode="auto">
              <a:xfrm>
                <a:off x="4028" y="1758"/>
                <a:ext cx="30" cy="30"/>
              </a:xfrm>
              <a:custGeom>
                <a:avLst/>
                <a:gdLst>
                  <a:gd name="T0" fmla="*/ 0 w 162"/>
                  <a:gd name="T1" fmla="*/ 0 h 161"/>
                  <a:gd name="T2" fmla="*/ 0 w 162"/>
                  <a:gd name="T3" fmla="*/ 0 h 161"/>
                  <a:gd name="T4" fmla="*/ 0 w 162"/>
                  <a:gd name="T5" fmla="*/ 0 h 161"/>
                  <a:gd name="T6" fmla="*/ 0 w 162"/>
                  <a:gd name="T7" fmla="*/ 0 h 161"/>
                  <a:gd name="T8" fmla="*/ 0 w 162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161">
                    <a:moveTo>
                      <a:pt x="74" y="161"/>
                    </a:moveTo>
                    <a:lnTo>
                      <a:pt x="162" y="84"/>
                    </a:lnTo>
                    <a:lnTo>
                      <a:pt x="89" y="0"/>
                    </a:lnTo>
                    <a:lnTo>
                      <a:pt x="0" y="77"/>
                    </a:lnTo>
                    <a:lnTo>
                      <a:pt x="74" y="161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1" name="Line 1166"/>
              <p:cNvSpPr>
                <a:spLocks noChangeShapeType="1"/>
              </p:cNvSpPr>
              <p:nvPr/>
            </p:nvSpPr>
            <p:spPr bwMode="auto">
              <a:xfrm>
                <a:off x="3976" y="1692"/>
                <a:ext cx="42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722" name="Line 1167"/>
              <p:cNvSpPr>
                <a:spLocks noChangeShapeType="1"/>
              </p:cNvSpPr>
              <p:nvPr/>
            </p:nvSpPr>
            <p:spPr bwMode="auto">
              <a:xfrm>
                <a:off x="4031" y="1757"/>
                <a:ext cx="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9283" name="Line 1168"/>
            <p:cNvSpPr>
              <a:spLocks noChangeShapeType="1"/>
            </p:cNvSpPr>
            <p:nvPr/>
          </p:nvSpPr>
          <p:spPr bwMode="auto">
            <a:xfrm flipH="1">
              <a:off x="2938" y="1090"/>
              <a:ext cx="57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4" name="Freeform 1169"/>
            <p:cNvSpPr>
              <a:spLocks/>
            </p:cNvSpPr>
            <p:nvPr/>
          </p:nvSpPr>
          <p:spPr bwMode="auto">
            <a:xfrm>
              <a:off x="2970" y="1073"/>
              <a:ext cx="42" cy="39"/>
            </a:xfrm>
            <a:custGeom>
              <a:avLst/>
              <a:gdLst>
                <a:gd name="T0" fmla="*/ 0 w 237"/>
                <a:gd name="T1" fmla="*/ 0 h 209"/>
                <a:gd name="T2" fmla="*/ 0 w 237"/>
                <a:gd name="T3" fmla="*/ 0 h 209"/>
                <a:gd name="T4" fmla="*/ 0 w 237"/>
                <a:gd name="T5" fmla="*/ 0 h 209"/>
                <a:gd name="T6" fmla="*/ 0 w 237"/>
                <a:gd name="T7" fmla="*/ 0 h 209"/>
                <a:gd name="T8" fmla="*/ 0 w 237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" h="209">
                  <a:moveTo>
                    <a:pt x="0" y="83"/>
                  </a:moveTo>
                  <a:lnTo>
                    <a:pt x="58" y="209"/>
                  </a:lnTo>
                  <a:lnTo>
                    <a:pt x="237" y="125"/>
                  </a:lnTo>
                  <a:lnTo>
                    <a:pt x="179" y="0"/>
                  </a:lnTo>
                  <a:lnTo>
                    <a:pt x="0" y="8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5" name="Freeform 1170"/>
            <p:cNvSpPr>
              <a:spLocks/>
            </p:cNvSpPr>
            <p:nvPr/>
          </p:nvSpPr>
          <p:spPr bwMode="auto">
            <a:xfrm>
              <a:off x="2990" y="1079"/>
              <a:ext cx="22" cy="23"/>
            </a:xfrm>
            <a:custGeom>
              <a:avLst/>
              <a:gdLst>
                <a:gd name="T0" fmla="*/ 0 w 124"/>
                <a:gd name="T1" fmla="*/ 0 h 125"/>
                <a:gd name="T2" fmla="*/ 0 w 124"/>
                <a:gd name="T3" fmla="*/ 0 h 125"/>
                <a:gd name="T4" fmla="*/ 0 w 124"/>
                <a:gd name="T5" fmla="*/ 0 h 125"/>
                <a:gd name="T6" fmla="*/ 0 w 124"/>
                <a:gd name="T7" fmla="*/ 0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4" h="125">
                  <a:moveTo>
                    <a:pt x="58" y="125"/>
                  </a:moveTo>
                  <a:lnTo>
                    <a:pt x="124" y="94"/>
                  </a:lnTo>
                  <a:lnTo>
                    <a:pt x="0" y="0"/>
                  </a:lnTo>
                  <a:lnTo>
                    <a:pt x="58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6" name="Freeform 1171"/>
            <p:cNvSpPr>
              <a:spLocks/>
            </p:cNvSpPr>
            <p:nvPr/>
          </p:nvSpPr>
          <p:spPr bwMode="auto">
            <a:xfrm>
              <a:off x="2990" y="1073"/>
              <a:ext cx="22" cy="23"/>
            </a:xfrm>
            <a:custGeom>
              <a:avLst/>
              <a:gdLst>
                <a:gd name="T0" fmla="*/ 0 w 124"/>
                <a:gd name="T1" fmla="*/ 0 h 125"/>
                <a:gd name="T2" fmla="*/ 0 w 124"/>
                <a:gd name="T3" fmla="*/ 0 h 125"/>
                <a:gd name="T4" fmla="*/ 0 w 124"/>
                <a:gd name="T5" fmla="*/ 0 h 125"/>
                <a:gd name="T6" fmla="*/ 0 w 124"/>
                <a:gd name="T7" fmla="*/ 0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4" h="125">
                  <a:moveTo>
                    <a:pt x="124" y="125"/>
                  </a:moveTo>
                  <a:lnTo>
                    <a:pt x="0" y="31"/>
                  </a:lnTo>
                  <a:lnTo>
                    <a:pt x="66" y="0"/>
                  </a:lnTo>
                  <a:lnTo>
                    <a:pt x="124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7" name="Freeform 1172"/>
            <p:cNvSpPr>
              <a:spLocks/>
            </p:cNvSpPr>
            <p:nvPr/>
          </p:nvSpPr>
          <p:spPr bwMode="auto">
            <a:xfrm>
              <a:off x="2990" y="1073"/>
              <a:ext cx="22" cy="29"/>
            </a:xfrm>
            <a:custGeom>
              <a:avLst/>
              <a:gdLst>
                <a:gd name="T0" fmla="*/ 0 w 124"/>
                <a:gd name="T1" fmla="*/ 0 h 156"/>
                <a:gd name="T2" fmla="*/ 0 w 124"/>
                <a:gd name="T3" fmla="*/ 0 h 156"/>
                <a:gd name="T4" fmla="*/ 0 w 124"/>
                <a:gd name="T5" fmla="*/ 0 h 156"/>
                <a:gd name="T6" fmla="*/ 0 w 124"/>
                <a:gd name="T7" fmla="*/ 0 h 156"/>
                <a:gd name="T8" fmla="*/ 0 w 1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156">
                  <a:moveTo>
                    <a:pt x="58" y="156"/>
                  </a:moveTo>
                  <a:lnTo>
                    <a:pt x="124" y="125"/>
                  </a:lnTo>
                  <a:lnTo>
                    <a:pt x="66" y="0"/>
                  </a:lnTo>
                  <a:lnTo>
                    <a:pt x="0" y="31"/>
                  </a:lnTo>
                  <a:lnTo>
                    <a:pt x="58" y="15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8" name="Line 1173"/>
            <p:cNvSpPr>
              <a:spLocks noChangeShapeType="1"/>
            </p:cNvSpPr>
            <p:nvPr/>
          </p:nvSpPr>
          <p:spPr bwMode="auto">
            <a:xfrm>
              <a:off x="3671" y="1128"/>
              <a:ext cx="88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89" name="Line 1174"/>
            <p:cNvSpPr>
              <a:spLocks noChangeShapeType="1"/>
            </p:cNvSpPr>
            <p:nvPr/>
          </p:nvSpPr>
          <p:spPr bwMode="auto">
            <a:xfrm>
              <a:off x="3280" y="1137"/>
              <a:ext cx="37" cy="1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0" name="Line 1175"/>
            <p:cNvSpPr>
              <a:spLocks noChangeShapeType="1"/>
            </p:cNvSpPr>
            <p:nvPr/>
          </p:nvSpPr>
          <p:spPr bwMode="auto">
            <a:xfrm>
              <a:off x="3326" y="1233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1" name="Freeform 1176"/>
            <p:cNvSpPr>
              <a:spLocks/>
            </p:cNvSpPr>
            <p:nvPr/>
          </p:nvSpPr>
          <p:spPr bwMode="auto">
            <a:xfrm>
              <a:off x="2820" y="1233"/>
              <a:ext cx="465" cy="47"/>
            </a:xfrm>
            <a:custGeom>
              <a:avLst/>
              <a:gdLst>
                <a:gd name="T0" fmla="*/ 0 w 2554"/>
                <a:gd name="T1" fmla="*/ 0 h 253"/>
                <a:gd name="T2" fmla="*/ 0 w 2554"/>
                <a:gd name="T3" fmla="*/ 0 h 253"/>
                <a:gd name="T4" fmla="*/ 0 w 2554"/>
                <a:gd name="T5" fmla="*/ 0 h 253"/>
                <a:gd name="T6" fmla="*/ 0 w 2554"/>
                <a:gd name="T7" fmla="*/ 0 h 253"/>
                <a:gd name="T8" fmla="*/ 0 w 2554"/>
                <a:gd name="T9" fmla="*/ 0 h 253"/>
                <a:gd name="T10" fmla="*/ 0 w 2554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54" h="253">
                  <a:moveTo>
                    <a:pt x="0" y="253"/>
                  </a:moveTo>
                  <a:lnTo>
                    <a:pt x="294" y="253"/>
                  </a:lnTo>
                  <a:lnTo>
                    <a:pt x="0" y="253"/>
                  </a:lnTo>
                  <a:lnTo>
                    <a:pt x="294" y="253"/>
                  </a:lnTo>
                  <a:lnTo>
                    <a:pt x="294" y="0"/>
                  </a:lnTo>
                  <a:lnTo>
                    <a:pt x="25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2" name="Line 1177"/>
            <p:cNvSpPr>
              <a:spLocks noChangeShapeType="1"/>
            </p:cNvSpPr>
            <p:nvPr/>
          </p:nvSpPr>
          <p:spPr bwMode="auto">
            <a:xfrm>
              <a:off x="2820" y="1280"/>
              <a:ext cx="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3" name="Line 1178"/>
            <p:cNvSpPr>
              <a:spLocks noChangeShapeType="1"/>
            </p:cNvSpPr>
            <p:nvPr/>
          </p:nvSpPr>
          <p:spPr bwMode="auto">
            <a:xfrm>
              <a:off x="880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4" name="Line 1179"/>
            <p:cNvSpPr>
              <a:spLocks noChangeShapeType="1"/>
            </p:cNvSpPr>
            <p:nvPr/>
          </p:nvSpPr>
          <p:spPr bwMode="auto">
            <a:xfrm>
              <a:off x="880" y="1943"/>
              <a:ext cx="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5" name="Line 1180"/>
            <p:cNvSpPr>
              <a:spLocks noChangeShapeType="1"/>
            </p:cNvSpPr>
            <p:nvPr/>
          </p:nvSpPr>
          <p:spPr bwMode="auto">
            <a:xfrm>
              <a:off x="942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6" name="Line 1181"/>
            <p:cNvSpPr>
              <a:spLocks noChangeShapeType="1"/>
            </p:cNvSpPr>
            <p:nvPr/>
          </p:nvSpPr>
          <p:spPr bwMode="auto">
            <a:xfrm>
              <a:off x="942" y="1943"/>
              <a:ext cx="6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7" name="Line 1182"/>
            <p:cNvSpPr>
              <a:spLocks noChangeShapeType="1"/>
            </p:cNvSpPr>
            <p:nvPr/>
          </p:nvSpPr>
          <p:spPr bwMode="auto">
            <a:xfrm>
              <a:off x="1005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8" name="Line 1183"/>
            <p:cNvSpPr>
              <a:spLocks noChangeShapeType="1"/>
            </p:cNvSpPr>
            <p:nvPr/>
          </p:nvSpPr>
          <p:spPr bwMode="auto">
            <a:xfrm>
              <a:off x="1005" y="1943"/>
              <a:ext cx="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299" name="Line 1184"/>
            <p:cNvSpPr>
              <a:spLocks noChangeShapeType="1"/>
            </p:cNvSpPr>
            <p:nvPr/>
          </p:nvSpPr>
          <p:spPr bwMode="auto">
            <a:xfrm>
              <a:off x="1067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0" name="Line 1185"/>
            <p:cNvSpPr>
              <a:spLocks noChangeShapeType="1"/>
            </p:cNvSpPr>
            <p:nvPr/>
          </p:nvSpPr>
          <p:spPr bwMode="auto">
            <a:xfrm>
              <a:off x="1067" y="1943"/>
              <a:ext cx="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1" name="Line 1186"/>
            <p:cNvSpPr>
              <a:spLocks noChangeShapeType="1"/>
            </p:cNvSpPr>
            <p:nvPr/>
          </p:nvSpPr>
          <p:spPr bwMode="auto">
            <a:xfrm>
              <a:off x="1129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2" name="Line 1187"/>
            <p:cNvSpPr>
              <a:spLocks noChangeShapeType="1"/>
            </p:cNvSpPr>
            <p:nvPr/>
          </p:nvSpPr>
          <p:spPr bwMode="auto">
            <a:xfrm>
              <a:off x="1129" y="1943"/>
              <a:ext cx="6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3" name="Line 1188"/>
            <p:cNvSpPr>
              <a:spLocks noChangeShapeType="1"/>
            </p:cNvSpPr>
            <p:nvPr/>
          </p:nvSpPr>
          <p:spPr bwMode="auto">
            <a:xfrm>
              <a:off x="1192" y="1923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4" name="Line 1189"/>
            <p:cNvSpPr>
              <a:spLocks noChangeShapeType="1"/>
            </p:cNvSpPr>
            <p:nvPr/>
          </p:nvSpPr>
          <p:spPr bwMode="auto">
            <a:xfrm flipV="1">
              <a:off x="1786" y="1286"/>
              <a:ext cx="0" cy="1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5" name="Line 1190"/>
            <p:cNvSpPr>
              <a:spLocks noChangeShapeType="1"/>
            </p:cNvSpPr>
            <p:nvPr/>
          </p:nvSpPr>
          <p:spPr bwMode="auto">
            <a:xfrm flipH="1">
              <a:off x="1624" y="1286"/>
              <a:ext cx="16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6" name="Line 1191"/>
            <p:cNvSpPr>
              <a:spLocks noChangeShapeType="1"/>
            </p:cNvSpPr>
            <p:nvPr/>
          </p:nvSpPr>
          <p:spPr bwMode="auto">
            <a:xfrm>
              <a:off x="1624" y="1286"/>
              <a:ext cx="0" cy="1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7" name="Line 1192"/>
            <p:cNvSpPr>
              <a:spLocks noChangeShapeType="1"/>
            </p:cNvSpPr>
            <p:nvPr/>
          </p:nvSpPr>
          <p:spPr bwMode="auto">
            <a:xfrm>
              <a:off x="1786" y="1304"/>
              <a:ext cx="0" cy="1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8" name="Line 1193"/>
            <p:cNvSpPr>
              <a:spLocks noChangeShapeType="1"/>
            </p:cNvSpPr>
            <p:nvPr/>
          </p:nvSpPr>
          <p:spPr bwMode="auto">
            <a:xfrm flipH="1">
              <a:off x="1624" y="1322"/>
              <a:ext cx="16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09" name="Line 1194"/>
            <p:cNvSpPr>
              <a:spLocks noChangeShapeType="1"/>
            </p:cNvSpPr>
            <p:nvPr/>
          </p:nvSpPr>
          <p:spPr bwMode="auto">
            <a:xfrm flipV="1">
              <a:off x="1624" y="1304"/>
              <a:ext cx="0" cy="1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0" name="Line 1195"/>
            <p:cNvSpPr>
              <a:spLocks noChangeShapeType="1"/>
            </p:cNvSpPr>
            <p:nvPr/>
          </p:nvSpPr>
          <p:spPr bwMode="auto">
            <a:xfrm flipV="1">
              <a:off x="1770" y="1272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1" name="Line 1196"/>
            <p:cNvSpPr>
              <a:spLocks noChangeShapeType="1"/>
            </p:cNvSpPr>
            <p:nvPr/>
          </p:nvSpPr>
          <p:spPr bwMode="auto">
            <a:xfrm flipH="1">
              <a:off x="1742" y="1272"/>
              <a:ext cx="2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2" name="Line 1197"/>
            <p:cNvSpPr>
              <a:spLocks noChangeShapeType="1"/>
            </p:cNvSpPr>
            <p:nvPr/>
          </p:nvSpPr>
          <p:spPr bwMode="auto">
            <a:xfrm>
              <a:off x="1742" y="1272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3" name="Line 1198"/>
            <p:cNvSpPr>
              <a:spLocks noChangeShapeType="1"/>
            </p:cNvSpPr>
            <p:nvPr/>
          </p:nvSpPr>
          <p:spPr bwMode="auto">
            <a:xfrm>
              <a:off x="1624" y="1304"/>
              <a:ext cx="16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4" name="Line 1199"/>
            <p:cNvSpPr>
              <a:spLocks noChangeShapeType="1"/>
            </p:cNvSpPr>
            <p:nvPr/>
          </p:nvSpPr>
          <p:spPr bwMode="auto">
            <a:xfrm flipV="1">
              <a:off x="1639" y="1272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5" name="Line 1200"/>
            <p:cNvSpPr>
              <a:spLocks noChangeShapeType="1"/>
            </p:cNvSpPr>
            <p:nvPr/>
          </p:nvSpPr>
          <p:spPr bwMode="auto">
            <a:xfrm>
              <a:off x="1639" y="1272"/>
              <a:ext cx="2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6" name="Line 1201"/>
            <p:cNvSpPr>
              <a:spLocks noChangeShapeType="1"/>
            </p:cNvSpPr>
            <p:nvPr/>
          </p:nvSpPr>
          <p:spPr bwMode="auto">
            <a:xfrm>
              <a:off x="1667" y="1272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7" name="Line 1202"/>
            <p:cNvSpPr>
              <a:spLocks noChangeShapeType="1"/>
            </p:cNvSpPr>
            <p:nvPr/>
          </p:nvSpPr>
          <p:spPr bwMode="auto">
            <a:xfrm>
              <a:off x="1639" y="1323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8" name="Line 1203"/>
            <p:cNvSpPr>
              <a:spLocks noChangeShapeType="1"/>
            </p:cNvSpPr>
            <p:nvPr/>
          </p:nvSpPr>
          <p:spPr bwMode="auto">
            <a:xfrm>
              <a:off x="1639" y="1337"/>
              <a:ext cx="2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19" name="Line 1204"/>
            <p:cNvSpPr>
              <a:spLocks noChangeShapeType="1"/>
            </p:cNvSpPr>
            <p:nvPr/>
          </p:nvSpPr>
          <p:spPr bwMode="auto">
            <a:xfrm flipV="1">
              <a:off x="1667" y="1323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0" name="Line 1205"/>
            <p:cNvSpPr>
              <a:spLocks noChangeShapeType="1"/>
            </p:cNvSpPr>
            <p:nvPr/>
          </p:nvSpPr>
          <p:spPr bwMode="auto">
            <a:xfrm>
              <a:off x="1770" y="1323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1" name="Line 1206"/>
            <p:cNvSpPr>
              <a:spLocks noChangeShapeType="1"/>
            </p:cNvSpPr>
            <p:nvPr/>
          </p:nvSpPr>
          <p:spPr bwMode="auto">
            <a:xfrm flipH="1">
              <a:off x="1742" y="1337"/>
              <a:ext cx="2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2" name="Line 1207"/>
            <p:cNvSpPr>
              <a:spLocks noChangeShapeType="1"/>
            </p:cNvSpPr>
            <p:nvPr/>
          </p:nvSpPr>
          <p:spPr bwMode="auto">
            <a:xfrm flipV="1">
              <a:off x="1742" y="1323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3" name="Line 1208"/>
            <p:cNvSpPr>
              <a:spLocks noChangeShapeType="1"/>
            </p:cNvSpPr>
            <p:nvPr/>
          </p:nvSpPr>
          <p:spPr bwMode="auto">
            <a:xfrm>
              <a:off x="3285" y="1233"/>
              <a:ext cx="24" cy="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4" name="Line 1209"/>
            <p:cNvSpPr>
              <a:spLocks noChangeShapeType="1"/>
            </p:cNvSpPr>
            <p:nvPr/>
          </p:nvSpPr>
          <p:spPr bwMode="auto">
            <a:xfrm flipV="1">
              <a:off x="3309" y="1308"/>
              <a:ext cx="38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5" name="Line 1210"/>
            <p:cNvSpPr>
              <a:spLocks noChangeShapeType="1"/>
            </p:cNvSpPr>
            <p:nvPr/>
          </p:nvSpPr>
          <p:spPr bwMode="auto">
            <a:xfrm flipH="1" flipV="1">
              <a:off x="3326" y="1233"/>
              <a:ext cx="2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6" name="Line 1211"/>
            <p:cNvSpPr>
              <a:spLocks noChangeShapeType="1"/>
            </p:cNvSpPr>
            <p:nvPr/>
          </p:nvSpPr>
          <p:spPr bwMode="auto">
            <a:xfrm flipV="1">
              <a:off x="2820" y="1280"/>
              <a:ext cx="16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7" name="Line 1212"/>
            <p:cNvSpPr>
              <a:spLocks noChangeShapeType="1"/>
            </p:cNvSpPr>
            <p:nvPr/>
          </p:nvSpPr>
          <p:spPr bwMode="auto">
            <a:xfrm flipV="1">
              <a:off x="2874" y="1233"/>
              <a:ext cx="7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8" name="Line 1213"/>
            <p:cNvSpPr>
              <a:spLocks noChangeShapeType="1"/>
            </p:cNvSpPr>
            <p:nvPr/>
          </p:nvSpPr>
          <p:spPr bwMode="auto">
            <a:xfrm flipV="1">
              <a:off x="2820" y="1280"/>
              <a:ext cx="49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29" name="Line 1214"/>
            <p:cNvSpPr>
              <a:spLocks noChangeShapeType="1"/>
            </p:cNvSpPr>
            <p:nvPr/>
          </p:nvSpPr>
          <p:spPr bwMode="auto">
            <a:xfrm flipV="1">
              <a:off x="2874" y="1233"/>
              <a:ext cx="42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0" name="Line 1215"/>
            <p:cNvSpPr>
              <a:spLocks noChangeShapeType="1"/>
            </p:cNvSpPr>
            <p:nvPr/>
          </p:nvSpPr>
          <p:spPr bwMode="auto">
            <a:xfrm flipV="1">
              <a:off x="2820" y="1233"/>
              <a:ext cx="129" cy="1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1" name="Line 1216"/>
            <p:cNvSpPr>
              <a:spLocks noChangeShapeType="1"/>
            </p:cNvSpPr>
            <p:nvPr/>
          </p:nvSpPr>
          <p:spPr bwMode="auto">
            <a:xfrm flipV="1">
              <a:off x="2848" y="1330"/>
              <a:ext cx="4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2" name="Line 1217"/>
            <p:cNvSpPr>
              <a:spLocks noChangeShapeType="1"/>
            </p:cNvSpPr>
            <p:nvPr/>
          </p:nvSpPr>
          <p:spPr bwMode="auto">
            <a:xfrm flipV="1">
              <a:off x="2892" y="1233"/>
              <a:ext cx="92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3" name="Line 1218"/>
            <p:cNvSpPr>
              <a:spLocks noChangeShapeType="1"/>
            </p:cNvSpPr>
            <p:nvPr/>
          </p:nvSpPr>
          <p:spPr bwMode="auto">
            <a:xfrm flipV="1">
              <a:off x="2883" y="1365"/>
              <a:ext cx="6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4" name="Line 1219"/>
            <p:cNvSpPr>
              <a:spLocks noChangeShapeType="1"/>
            </p:cNvSpPr>
            <p:nvPr/>
          </p:nvSpPr>
          <p:spPr bwMode="auto">
            <a:xfrm flipV="1">
              <a:off x="2927" y="1233"/>
              <a:ext cx="92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5" name="Line 1220"/>
            <p:cNvSpPr>
              <a:spLocks noChangeShapeType="1"/>
            </p:cNvSpPr>
            <p:nvPr/>
          </p:nvSpPr>
          <p:spPr bwMode="auto">
            <a:xfrm flipV="1">
              <a:off x="2961" y="1233"/>
              <a:ext cx="92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6" name="Line 1221"/>
            <p:cNvSpPr>
              <a:spLocks noChangeShapeType="1"/>
            </p:cNvSpPr>
            <p:nvPr/>
          </p:nvSpPr>
          <p:spPr bwMode="auto">
            <a:xfrm flipV="1">
              <a:off x="2995" y="1233"/>
              <a:ext cx="93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7" name="Line 1222"/>
            <p:cNvSpPr>
              <a:spLocks noChangeShapeType="1"/>
            </p:cNvSpPr>
            <p:nvPr/>
          </p:nvSpPr>
          <p:spPr bwMode="auto">
            <a:xfrm flipV="1">
              <a:off x="3018" y="1233"/>
              <a:ext cx="103" cy="1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8" name="Line 1223"/>
            <p:cNvSpPr>
              <a:spLocks noChangeShapeType="1"/>
            </p:cNvSpPr>
            <p:nvPr/>
          </p:nvSpPr>
          <p:spPr bwMode="auto">
            <a:xfrm flipV="1">
              <a:off x="3018" y="1233"/>
              <a:ext cx="138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39" name="Line 1224"/>
            <p:cNvSpPr>
              <a:spLocks noChangeShapeType="1"/>
            </p:cNvSpPr>
            <p:nvPr/>
          </p:nvSpPr>
          <p:spPr bwMode="auto">
            <a:xfrm flipV="1">
              <a:off x="3018" y="1352"/>
              <a:ext cx="56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0" name="Line 1225"/>
            <p:cNvSpPr>
              <a:spLocks noChangeShapeType="1"/>
            </p:cNvSpPr>
            <p:nvPr/>
          </p:nvSpPr>
          <p:spPr bwMode="auto">
            <a:xfrm flipV="1">
              <a:off x="3085" y="1233"/>
              <a:ext cx="106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1" name="Line 1226"/>
            <p:cNvSpPr>
              <a:spLocks noChangeShapeType="1"/>
            </p:cNvSpPr>
            <p:nvPr/>
          </p:nvSpPr>
          <p:spPr bwMode="auto">
            <a:xfrm flipV="1">
              <a:off x="3035" y="1386"/>
              <a:ext cx="39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2" name="Line 1227"/>
            <p:cNvSpPr>
              <a:spLocks noChangeShapeType="1"/>
            </p:cNvSpPr>
            <p:nvPr/>
          </p:nvSpPr>
          <p:spPr bwMode="auto">
            <a:xfrm flipV="1">
              <a:off x="3120" y="1233"/>
              <a:ext cx="104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3" name="Line 1228"/>
            <p:cNvSpPr>
              <a:spLocks noChangeShapeType="1"/>
            </p:cNvSpPr>
            <p:nvPr/>
          </p:nvSpPr>
          <p:spPr bwMode="auto">
            <a:xfrm flipV="1">
              <a:off x="3070" y="1421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4" name="Line 1229"/>
            <p:cNvSpPr>
              <a:spLocks noChangeShapeType="1"/>
            </p:cNvSpPr>
            <p:nvPr/>
          </p:nvSpPr>
          <p:spPr bwMode="auto">
            <a:xfrm flipV="1">
              <a:off x="3154" y="1233"/>
              <a:ext cx="105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5" name="Line 1230"/>
            <p:cNvSpPr>
              <a:spLocks noChangeShapeType="1"/>
            </p:cNvSpPr>
            <p:nvPr/>
          </p:nvSpPr>
          <p:spPr bwMode="auto">
            <a:xfrm flipV="1">
              <a:off x="3189" y="1239"/>
              <a:ext cx="98" cy="1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6" name="Line 1231"/>
            <p:cNvSpPr>
              <a:spLocks noChangeShapeType="1"/>
            </p:cNvSpPr>
            <p:nvPr/>
          </p:nvSpPr>
          <p:spPr bwMode="auto">
            <a:xfrm flipV="1">
              <a:off x="3222" y="1267"/>
              <a:ext cx="72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7" name="Line 1232"/>
            <p:cNvSpPr>
              <a:spLocks noChangeShapeType="1"/>
            </p:cNvSpPr>
            <p:nvPr/>
          </p:nvSpPr>
          <p:spPr bwMode="auto">
            <a:xfrm flipV="1">
              <a:off x="3326" y="1233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8" name="Line 1233"/>
            <p:cNvSpPr>
              <a:spLocks noChangeShapeType="1"/>
            </p:cNvSpPr>
            <p:nvPr/>
          </p:nvSpPr>
          <p:spPr bwMode="auto">
            <a:xfrm flipV="1">
              <a:off x="3257" y="1295"/>
              <a:ext cx="45" cy="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49" name="Line 1234"/>
            <p:cNvSpPr>
              <a:spLocks noChangeShapeType="1"/>
            </p:cNvSpPr>
            <p:nvPr/>
          </p:nvSpPr>
          <p:spPr bwMode="auto">
            <a:xfrm flipV="1">
              <a:off x="3334" y="1233"/>
              <a:ext cx="28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0" name="Line 1235"/>
            <p:cNvSpPr>
              <a:spLocks noChangeShapeType="1"/>
            </p:cNvSpPr>
            <p:nvPr/>
          </p:nvSpPr>
          <p:spPr bwMode="auto">
            <a:xfrm flipV="1">
              <a:off x="3292" y="1318"/>
              <a:ext cx="2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1" name="Line 1236"/>
            <p:cNvSpPr>
              <a:spLocks noChangeShapeType="1"/>
            </p:cNvSpPr>
            <p:nvPr/>
          </p:nvSpPr>
          <p:spPr bwMode="auto">
            <a:xfrm flipV="1">
              <a:off x="3342" y="1233"/>
              <a:ext cx="54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2" name="Line 1237"/>
            <p:cNvSpPr>
              <a:spLocks noChangeShapeType="1"/>
            </p:cNvSpPr>
            <p:nvPr/>
          </p:nvSpPr>
          <p:spPr bwMode="auto">
            <a:xfrm flipV="1">
              <a:off x="3326" y="1233"/>
              <a:ext cx="105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3" name="Line 1238"/>
            <p:cNvSpPr>
              <a:spLocks noChangeShapeType="1"/>
            </p:cNvSpPr>
            <p:nvPr/>
          </p:nvSpPr>
          <p:spPr bwMode="auto">
            <a:xfrm flipV="1">
              <a:off x="3360" y="1233"/>
              <a:ext cx="105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4" name="Line 1239"/>
            <p:cNvSpPr>
              <a:spLocks noChangeShapeType="1"/>
            </p:cNvSpPr>
            <p:nvPr/>
          </p:nvSpPr>
          <p:spPr bwMode="auto">
            <a:xfrm flipV="1">
              <a:off x="3394" y="1233"/>
              <a:ext cx="105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5" name="Line 1240"/>
            <p:cNvSpPr>
              <a:spLocks noChangeShapeType="1"/>
            </p:cNvSpPr>
            <p:nvPr/>
          </p:nvSpPr>
          <p:spPr bwMode="auto">
            <a:xfrm flipV="1">
              <a:off x="3429" y="1233"/>
              <a:ext cx="105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6" name="Line 1241"/>
            <p:cNvSpPr>
              <a:spLocks noChangeShapeType="1"/>
            </p:cNvSpPr>
            <p:nvPr/>
          </p:nvSpPr>
          <p:spPr bwMode="auto">
            <a:xfrm flipV="1">
              <a:off x="3463" y="1261"/>
              <a:ext cx="77" cy="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7" name="Line 1242"/>
            <p:cNvSpPr>
              <a:spLocks noChangeShapeType="1"/>
            </p:cNvSpPr>
            <p:nvPr/>
          </p:nvSpPr>
          <p:spPr bwMode="auto">
            <a:xfrm flipV="1">
              <a:off x="3497" y="1288"/>
              <a:ext cx="5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8" name="Line 1243"/>
            <p:cNvSpPr>
              <a:spLocks noChangeShapeType="1"/>
            </p:cNvSpPr>
            <p:nvPr/>
          </p:nvSpPr>
          <p:spPr bwMode="auto">
            <a:xfrm flipV="1">
              <a:off x="3532" y="1288"/>
              <a:ext cx="50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59" name="Line 1244"/>
            <p:cNvSpPr>
              <a:spLocks noChangeShapeType="1"/>
            </p:cNvSpPr>
            <p:nvPr/>
          </p:nvSpPr>
          <p:spPr bwMode="auto">
            <a:xfrm flipV="1">
              <a:off x="3541" y="1323"/>
              <a:ext cx="42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0" name="Line 1245"/>
            <p:cNvSpPr>
              <a:spLocks noChangeShapeType="1"/>
            </p:cNvSpPr>
            <p:nvPr/>
          </p:nvSpPr>
          <p:spPr bwMode="auto">
            <a:xfrm flipV="1">
              <a:off x="3576" y="1358"/>
              <a:ext cx="7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1" name="Freeform 1246"/>
            <p:cNvSpPr>
              <a:spLocks/>
            </p:cNvSpPr>
            <p:nvPr/>
          </p:nvSpPr>
          <p:spPr bwMode="auto">
            <a:xfrm>
              <a:off x="2397" y="1258"/>
              <a:ext cx="34" cy="34"/>
            </a:xfrm>
            <a:custGeom>
              <a:avLst/>
              <a:gdLst>
                <a:gd name="T0" fmla="*/ 0 w 184"/>
                <a:gd name="T1" fmla="*/ 0 h 185"/>
                <a:gd name="T2" fmla="*/ 0 w 184"/>
                <a:gd name="T3" fmla="*/ 0 h 185"/>
                <a:gd name="T4" fmla="*/ 0 w 184"/>
                <a:gd name="T5" fmla="*/ 0 h 185"/>
                <a:gd name="T6" fmla="*/ 0 w 184"/>
                <a:gd name="T7" fmla="*/ 0 h 185"/>
                <a:gd name="T8" fmla="*/ 0 w 184"/>
                <a:gd name="T9" fmla="*/ 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" h="185">
                  <a:moveTo>
                    <a:pt x="0" y="126"/>
                  </a:moveTo>
                  <a:lnTo>
                    <a:pt x="125" y="185"/>
                  </a:lnTo>
                  <a:lnTo>
                    <a:pt x="184" y="59"/>
                  </a:lnTo>
                  <a:lnTo>
                    <a:pt x="60" y="0"/>
                  </a:lnTo>
                  <a:lnTo>
                    <a:pt x="0" y="12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2" name="Line 1247"/>
            <p:cNvSpPr>
              <a:spLocks noChangeShapeType="1"/>
            </p:cNvSpPr>
            <p:nvPr/>
          </p:nvSpPr>
          <p:spPr bwMode="auto">
            <a:xfrm>
              <a:off x="2425" y="1281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3" name="Line 1248"/>
            <p:cNvSpPr>
              <a:spLocks noChangeShapeType="1"/>
            </p:cNvSpPr>
            <p:nvPr/>
          </p:nvSpPr>
          <p:spPr bwMode="auto">
            <a:xfrm flipH="1" flipV="1">
              <a:off x="2386" y="1259"/>
              <a:ext cx="17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4" name="Rectangle 1249"/>
            <p:cNvSpPr>
              <a:spLocks noChangeArrowheads="1"/>
            </p:cNvSpPr>
            <p:nvPr/>
          </p:nvSpPr>
          <p:spPr bwMode="auto">
            <a:xfrm>
              <a:off x="3295" y="1113"/>
              <a:ext cx="21" cy="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65" name="Line 1250"/>
            <p:cNvSpPr>
              <a:spLocks noChangeShapeType="1"/>
            </p:cNvSpPr>
            <p:nvPr/>
          </p:nvSpPr>
          <p:spPr bwMode="auto">
            <a:xfrm flipH="1">
              <a:off x="3316" y="1123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6" name="Rectangle 1251"/>
            <p:cNvSpPr>
              <a:spLocks noChangeArrowheads="1"/>
            </p:cNvSpPr>
            <p:nvPr/>
          </p:nvSpPr>
          <p:spPr bwMode="auto">
            <a:xfrm>
              <a:off x="3323" y="1113"/>
              <a:ext cx="20" cy="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67" name="Line 1252"/>
            <p:cNvSpPr>
              <a:spLocks noChangeShapeType="1"/>
            </p:cNvSpPr>
            <p:nvPr/>
          </p:nvSpPr>
          <p:spPr bwMode="auto">
            <a:xfrm flipH="1">
              <a:off x="3343" y="1123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68" name="Rectangle 1253"/>
            <p:cNvSpPr>
              <a:spLocks noChangeArrowheads="1"/>
            </p:cNvSpPr>
            <p:nvPr/>
          </p:nvSpPr>
          <p:spPr bwMode="auto">
            <a:xfrm>
              <a:off x="3350" y="1113"/>
              <a:ext cx="20" cy="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69369" name="Group 1254"/>
            <p:cNvGrpSpPr>
              <a:grpSpLocks/>
            </p:cNvGrpSpPr>
            <p:nvPr/>
          </p:nvGrpSpPr>
          <p:grpSpPr bwMode="auto">
            <a:xfrm>
              <a:off x="710" y="968"/>
              <a:ext cx="187" cy="212"/>
              <a:chOff x="1464" y="2052"/>
              <a:chExt cx="187" cy="212"/>
            </a:xfrm>
          </p:grpSpPr>
          <p:sp>
            <p:nvSpPr>
              <p:cNvPr id="69408" name="Oval 1255"/>
              <p:cNvSpPr>
                <a:spLocks noChangeArrowheads="1"/>
              </p:cNvSpPr>
              <p:nvPr/>
            </p:nvSpPr>
            <p:spPr bwMode="auto">
              <a:xfrm>
                <a:off x="1488" y="2088"/>
                <a:ext cx="144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09" name="Text Box 1256"/>
              <p:cNvSpPr txBox="1">
                <a:spLocks noChangeArrowheads="1"/>
              </p:cNvSpPr>
              <p:nvPr/>
            </p:nvSpPr>
            <p:spPr bwMode="auto">
              <a:xfrm>
                <a:off x="1464" y="2052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altLang="de-DE" sz="1600"/>
                  <a:t>1</a:t>
                </a:r>
              </a:p>
            </p:txBody>
          </p:sp>
        </p:grpSp>
        <p:sp>
          <p:nvSpPr>
            <p:cNvPr id="69370" name="Oval 1257"/>
            <p:cNvSpPr>
              <a:spLocks noChangeArrowheads="1"/>
            </p:cNvSpPr>
            <p:nvPr/>
          </p:nvSpPr>
          <p:spPr bwMode="auto">
            <a:xfrm>
              <a:off x="1958" y="1023"/>
              <a:ext cx="48" cy="48"/>
            </a:xfrm>
            <a:prstGeom prst="ellipse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71" name="Oval 1258"/>
            <p:cNvSpPr>
              <a:spLocks noChangeArrowheads="1"/>
            </p:cNvSpPr>
            <p:nvPr/>
          </p:nvSpPr>
          <p:spPr bwMode="auto">
            <a:xfrm>
              <a:off x="1934" y="996"/>
              <a:ext cx="96" cy="9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72" name="Rectangle 1259"/>
            <p:cNvSpPr>
              <a:spLocks noChangeArrowheads="1"/>
            </p:cNvSpPr>
            <p:nvPr/>
          </p:nvSpPr>
          <p:spPr bwMode="auto">
            <a:xfrm>
              <a:off x="1934" y="996"/>
              <a:ext cx="96" cy="9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73" name="Freeform 1270"/>
            <p:cNvSpPr>
              <a:spLocks/>
            </p:cNvSpPr>
            <p:nvPr/>
          </p:nvSpPr>
          <p:spPr bwMode="auto">
            <a:xfrm>
              <a:off x="3075" y="1095"/>
              <a:ext cx="57" cy="57"/>
            </a:xfrm>
            <a:custGeom>
              <a:avLst/>
              <a:gdLst>
                <a:gd name="T0" fmla="*/ 0 w 313"/>
                <a:gd name="T1" fmla="*/ 0 h 312"/>
                <a:gd name="T2" fmla="*/ 0 w 313"/>
                <a:gd name="T3" fmla="*/ 0 h 312"/>
                <a:gd name="T4" fmla="*/ 0 w 313"/>
                <a:gd name="T5" fmla="*/ 0 h 312"/>
                <a:gd name="T6" fmla="*/ 0 w 313"/>
                <a:gd name="T7" fmla="*/ 0 h 312"/>
                <a:gd name="T8" fmla="*/ 0 w 313"/>
                <a:gd name="T9" fmla="*/ 0 h 312"/>
                <a:gd name="T10" fmla="*/ 0 w 313"/>
                <a:gd name="T11" fmla="*/ 0 h 312"/>
                <a:gd name="T12" fmla="*/ 0 w 313"/>
                <a:gd name="T13" fmla="*/ 0 h 312"/>
                <a:gd name="T14" fmla="*/ 0 w 313"/>
                <a:gd name="T15" fmla="*/ 0 h 312"/>
                <a:gd name="T16" fmla="*/ 0 w 313"/>
                <a:gd name="T17" fmla="*/ 0 h 312"/>
                <a:gd name="T18" fmla="*/ 0 w 313"/>
                <a:gd name="T19" fmla="*/ 0 h 312"/>
                <a:gd name="T20" fmla="*/ 0 w 313"/>
                <a:gd name="T21" fmla="*/ 0 h 312"/>
                <a:gd name="T22" fmla="*/ 0 w 313"/>
                <a:gd name="T23" fmla="*/ 0 h 312"/>
                <a:gd name="T24" fmla="*/ 0 w 313"/>
                <a:gd name="T25" fmla="*/ 0 h 312"/>
                <a:gd name="T26" fmla="*/ 0 w 313"/>
                <a:gd name="T27" fmla="*/ 0 h 312"/>
                <a:gd name="T28" fmla="*/ 0 w 313"/>
                <a:gd name="T29" fmla="*/ 0 h 312"/>
                <a:gd name="T30" fmla="*/ 0 w 313"/>
                <a:gd name="T31" fmla="*/ 0 h 312"/>
                <a:gd name="T32" fmla="*/ 0 w 313"/>
                <a:gd name="T33" fmla="*/ 0 h 312"/>
                <a:gd name="T34" fmla="*/ 0 w 313"/>
                <a:gd name="T35" fmla="*/ 0 h 312"/>
                <a:gd name="T36" fmla="*/ 0 w 313"/>
                <a:gd name="T37" fmla="*/ 0 h 312"/>
                <a:gd name="T38" fmla="*/ 0 w 313"/>
                <a:gd name="T39" fmla="*/ 0 h 312"/>
                <a:gd name="T40" fmla="*/ 0 w 313"/>
                <a:gd name="T41" fmla="*/ 0 h 312"/>
                <a:gd name="T42" fmla="*/ 0 w 313"/>
                <a:gd name="T43" fmla="*/ 0 h 312"/>
                <a:gd name="T44" fmla="*/ 0 w 313"/>
                <a:gd name="T45" fmla="*/ 0 h 312"/>
                <a:gd name="T46" fmla="*/ 0 w 313"/>
                <a:gd name="T47" fmla="*/ 0 h 312"/>
                <a:gd name="T48" fmla="*/ 0 w 313"/>
                <a:gd name="T49" fmla="*/ 0 h 312"/>
                <a:gd name="T50" fmla="*/ 0 w 313"/>
                <a:gd name="T51" fmla="*/ 0 h 312"/>
                <a:gd name="T52" fmla="*/ 0 w 313"/>
                <a:gd name="T53" fmla="*/ 0 h 312"/>
                <a:gd name="T54" fmla="*/ 0 w 313"/>
                <a:gd name="T55" fmla="*/ 0 h 312"/>
                <a:gd name="T56" fmla="*/ 0 w 313"/>
                <a:gd name="T57" fmla="*/ 0 h 312"/>
                <a:gd name="T58" fmla="*/ 0 w 313"/>
                <a:gd name="T59" fmla="*/ 0 h 312"/>
                <a:gd name="T60" fmla="*/ 0 w 313"/>
                <a:gd name="T61" fmla="*/ 0 h 312"/>
                <a:gd name="T62" fmla="*/ 0 w 313"/>
                <a:gd name="T63" fmla="*/ 0 h 312"/>
                <a:gd name="T64" fmla="*/ 0 w 313"/>
                <a:gd name="T65" fmla="*/ 0 h 312"/>
                <a:gd name="T66" fmla="*/ 0 w 313"/>
                <a:gd name="T67" fmla="*/ 0 h 312"/>
                <a:gd name="T68" fmla="*/ 0 w 313"/>
                <a:gd name="T69" fmla="*/ 0 h 312"/>
                <a:gd name="T70" fmla="*/ 0 w 313"/>
                <a:gd name="T71" fmla="*/ 0 h 312"/>
                <a:gd name="T72" fmla="*/ 0 w 313"/>
                <a:gd name="T73" fmla="*/ 0 h 312"/>
                <a:gd name="T74" fmla="*/ 0 w 313"/>
                <a:gd name="T75" fmla="*/ 0 h 312"/>
                <a:gd name="T76" fmla="*/ 0 w 313"/>
                <a:gd name="T77" fmla="*/ 0 h 312"/>
                <a:gd name="T78" fmla="*/ 0 w 313"/>
                <a:gd name="T79" fmla="*/ 0 h 312"/>
                <a:gd name="T80" fmla="*/ 0 w 313"/>
                <a:gd name="T81" fmla="*/ 0 h 312"/>
                <a:gd name="T82" fmla="*/ 0 w 313"/>
                <a:gd name="T83" fmla="*/ 0 h 312"/>
                <a:gd name="T84" fmla="*/ 0 w 313"/>
                <a:gd name="T85" fmla="*/ 0 h 312"/>
                <a:gd name="T86" fmla="*/ 0 w 313"/>
                <a:gd name="T87" fmla="*/ 0 h 312"/>
                <a:gd name="T88" fmla="*/ 0 w 313"/>
                <a:gd name="T89" fmla="*/ 0 h 312"/>
                <a:gd name="T90" fmla="*/ 0 w 313"/>
                <a:gd name="T91" fmla="*/ 0 h 312"/>
                <a:gd name="T92" fmla="*/ 0 w 313"/>
                <a:gd name="T93" fmla="*/ 0 h 312"/>
                <a:gd name="T94" fmla="*/ 0 w 313"/>
                <a:gd name="T95" fmla="*/ 0 h 3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3" h="312">
                  <a:moveTo>
                    <a:pt x="313" y="156"/>
                  </a:moveTo>
                  <a:lnTo>
                    <a:pt x="313" y="146"/>
                  </a:lnTo>
                  <a:lnTo>
                    <a:pt x="312" y="136"/>
                  </a:lnTo>
                  <a:lnTo>
                    <a:pt x="310" y="126"/>
                  </a:lnTo>
                  <a:lnTo>
                    <a:pt x="308" y="115"/>
                  </a:lnTo>
                  <a:lnTo>
                    <a:pt x="305" y="106"/>
                  </a:lnTo>
                  <a:lnTo>
                    <a:pt x="301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8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7" y="46"/>
                  </a:lnTo>
                  <a:lnTo>
                    <a:pt x="261" y="38"/>
                  </a:lnTo>
                  <a:lnTo>
                    <a:pt x="252" y="32"/>
                  </a:lnTo>
                  <a:lnTo>
                    <a:pt x="244" y="26"/>
                  </a:lnTo>
                  <a:lnTo>
                    <a:pt x="235" y="21"/>
                  </a:lnTo>
                  <a:lnTo>
                    <a:pt x="226" y="16"/>
                  </a:lnTo>
                  <a:lnTo>
                    <a:pt x="217" y="11"/>
                  </a:lnTo>
                  <a:lnTo>
                    <a:pt x="207" y="8"/>
                  </a:lnTo>
                  <a:lnTo>
                    <a:pt x="198" y="5"/>
                  </a:lnTo>
                  <a:lnTo>
                    <a:pt x="188" y="3"/>
                  </a:lnTo>
                  <a:lnTo>
                    <a:pt x="177" y="1"/>
                  </a:lnTo>
                  <a:lnTo>
                    <a:pt x="168" y="0"/>
                  </a:lnTo>
                  <a:lnTo>
                    <a:pt x="157" y="0"/>
                  </a:lnTo>
                  <a:lnTo>
                    <a:pt x="147" y="0"/>
                  </a:lnTo>
                  <a:lnTo>
                    <a:pt x="136" y="1"/>
                  </a:lnTo>
                  <a:lnTo>
                    <a:pt x="127" y="3"/>
                  </a:lnTo>
                  <a:lnTo>
                    <a:pt x="116" y="5"/>
                  </a:lnTo>
                  <a:lnTo>
                    <a:pt x="106" y="8"/>
                  </a:lnTo>
                  <a:lnTo>
                    <a:pt x="97" y="11"/>
                  </a:lnTo>
                  <a:lnTo>
                    <a:pt x="88" y="16"/>
                  </a:lnTo>
                  <a:lnTo>
                    <a:pt x="79" y="21"/>
                  </a:lnTo>
                  <a:lnTo>
                    <a:pt x="70" y="26"/>
                  </a:lnTo>
                  <a:lnTo>
                    <a:pt x="61" y="32"/>
                  </a:lnTo>
                  <a:lnTo>
                    <a:pt x="54" y="38"/>
                  </a:lnTo>
                  <a:lnTo>
                    <a:pt x="46" y="46"/>
                  </a:lnTo>
                  <a:lnTo>
                    <a:pt x="39" y="53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2" y="78"/>
                  </a:lnTo>
                  <a:lnTo>
                    <a:pt x="16" y="87"/>
                  </a:lnTo>
                  <a:lnTo>
                    <a:pt x="12" y="96"/>
                  </a:lnTo>
                  <a:lnTo>
                    <a:pt x="9" y="106"/>
                  </a:lnTo>
                  <a:lnTo>
                    <a:pt x="6" y="115"/>
                  </a:lnTo>
                  <a:lnTo>
                    <a:pt x="4" y="126"/>
                  </a:lnTo>
                  <a:lnTo>
                    <a:pt x="3" y="136"/>
                  </a:lnTo>
                  <a:lnTo>
                    <a:pt x="1" y="146"/>
                  </a:lnTo>
                  <a:lnTo>
                    <a:pt x="0" y="156"/>
                  </a:lnTo>
                  <a:lnTo>
                    <a:pt x="1" y="167"/>
                  </a:lnTo>
                  <a:lnTo>
                    <a:pt x="3" y="176"/>
                  </a:lnTo>
                  <a:lnTo>
                    <a:pt x="4" y="187"/>
                  </a:lnTo>
                  <a:lnTo>
                    <a:pt x="6" y="197"/>
                  </a:lnTo>
                  <a:lnTo>
                    <a:pt x="9" y="206"/>
                  </a:lnTo>
                  <a:lnTo>
                    <a:pt x="12" y="216"/>
                  </a:lnTo>
                  <a:lnTo>
                    <a:pt x="16" y="226"/>
                  </a:lnTo>
                  <a:lnTo>
                    <a:pt x="22" y="234"/>
                  </a:lnTo>
                  <a:lnTo>
                    <a:pt x="27" y="243"/>
                  </a:lnTo>
                  <a:lnTo>
                    <a:pt x="33" y="251"/>
                  </a:lnTo>
                  <a:lnTo>
                    <a:pt x="39" y="260"/>
                  </a:lnTo>
                  <a:lnTo>
                    <a:pt x="46" y="267"/>
                  </a:lnTo>
                  <a:lnTo>
                    <a:pt x="54" y="274"/>
                  </a:lnTo>
                  <a:lnTo>
                    <a:pt x="61" y="280"/>
                  </a:lnTo>
                  <a:lnTo>
                    <a:pt x="70" y="287"/>
                  </a:lnTo>
                  <a:lnTo>
                    <a:pt x="79" y="292"/>
                  </a:lnTo>
                  <a:lnTo>
                    <a:pt x="88" y="296"/>
                  </a:lnTo>
                  <a:lnTo>
                    <a:pt x="97" y="301"/>
                  </a:lnTo>
                  <a:lnTo>
                    <a:pt x="106" y="305"/>
                  </a:lnTo>
                  <a:lnTo>
                    <a:pt x="116" y="307"/>
                  </a:lnTo>
                  <a:lnTo>
                    <a:pt x="127" y="310"/>
                  </a:lnTo>
                  <a:lnTo>
                    <a:pt x="136" y="311"/>
                  </a:lnTo>
                  <a:lnTo>
                    <a:pt x="147" y="312"/>
                  </a:lnTo>
                  <a:lnTo>
                    <a:pt x="157" y="312"/>
                  </a:lnTo>
                  <a:lnTo>
                    <a:pt x="168" y="312"/>
                  </a:lnTo>
                  <a:lnTo>
                    <a:pt x="177" y="311"/>
                  </a:lnTo>
                  <a:lnTo>
                    <a:pt x="188" y="310"/>
                  </a:lnTo>
                  <a:lnTo>
                    <a:pt x="198" y="307"/>
                  </a:lnTo>
                  <a:lnTo>
                    <a:pt x="207" y="305"/>
                  </a:lnTo>
                  <a:lnTo>
                    <a:pt x="217" y="301"/>
                  </a:lnTo>
                  <a:lnTo>
                    <a:pt x="226" y="296"/>
                  </a:lnTo>
                  <a:lnTo>
                    <a:pt x="235" y="292"/>
                  </a:lnTo>
                  <a:lnTo>
                    <a:pt x="244" y="287"/>
                  </a:lnTo>
                  <a:lnTo>
                    <a:pt x="252" y="280"/>
                  </a:lnTo>
                  <a:lnTo>
                    <a:pt x="261" y="274"/>
                  </a:lnTo>
                  <a:lnTo>
                    <a:pt x="267" y="267"/>
                  </a:lnTo>
                  <a:lnTo>
                    <a:pt x="275" y="260"/>
                  </a:lnTo>
                  <a:lnTo>
                    <a:pt x="281" y="251"/>
                  </a:lnTo>
                  <a:lnTo>
                    <a:pt x="288" y="243"/>
                  </a:lnTo>
                  <a:lnTo>
                    <a:pt x="293" y="234"/>
                  </a:lnTo>
                  <a:lnTo>
                    <a:pt x="297" y="226"/>
                  </a:lnTo>
                  <a:lnTo>
                    <a:pt x="301" y="216"/>
                  </a:lnTo>
                  <a:lnTo>
                    <a:pt x="305" y="206"/>
                  </a:lnTo>
                  <a:lnTo>
                    <a:pt x="308" y="197"/>
                  </a:lnTo>
                  <a:lnTo>
                    <a:pt x="310" y="187"/>
                  </a:lnTo>
                  <a:lnTo>
                    <a:pt x="312" y="176"/>
                  </a:lnTo>
                  <a:lnTo>
                    <a:pt x="313" y="167"/>
                  </a:lnTo>
                  <a:lnTo>
                    <a:pt x="313" y="15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374" name="Rectangle 1271"/>
            <p:cNvSpPr>
              <a:spLocks noChangeArrowheads="1"/>
            </p:cNvSpPr>
            <p:nvPr/>
          </p:nvSpPr>
          <p:spPr bwMode="auto">
            <a:xfrm>
              <a:off x="3146" y="1102"/>
              <a:ext cx="34" cy="46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75" name="Rectangle 1272"/>
            <p:cNvSpPr>
              <a:spLocks noChangeArrowheads="1"/>
            </p:cNvSpPr>
            <p:nvPr/>
          </p:nvSpPr>
          <p:spPr bwMode="auto">
            <a:xfrm rot="-3187806">
              <a:off x="3184" y="1144"/>
              <a:ext cx="56" cy="27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76" name="Line 1273"/>
            <p:cNvSpPr>
              <a:spLocks noChangeShapeType="1"/>
            </p:cNvSpPr>
            <p:nvPr/>
          </p:nvSpPr>
          <p:spPr bwMode="auto">
            <a:xfrm>
              <a:off x="3180" y="1132"/>
              <a:ext cx="22" cy="18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77" name="Line 1274"/>
            <p:cNvSpPr>
              <a:spLocks noChangeShapeType="1"/>
            </p:cNvSpPr>
            <p:nvPr/>
          </p:nvSpPr>
          <p:spPr bwMode="auto">
            <a:xfrm>
              <a:off x="3672" y="1122"/>
              <a:ext cx="3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78" name="Rectangle 1275"/>
            <p:cNvSpPr>
              <a:spLocks noChangeArrowheads="1"/>
            </p:cNvSpPr>
            <p:nvPr/>
          </p:nvSpPr>
          <p:spPr bwMode="auto">
            <a:xfrm>
              <a:off x="4072" y="1092"/>
              <a:ext cx="144" cy="70"/>
            </a:xfrm>
            <a:prstGeom prst="rect">
              <a:avLst/>
            </a:prstGeom>
            <a:noFill/>
            <a:ln w="317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de-DE" altLang="de-DE"/>
            </a:p>
          </p:txBody>
        </p:sp>
        <p:grpSp>
          <p:nvGrpSpPr>
            <p:cNvPr id="69379" name="Group 1276"/>
            <p:cNvGrpSpPr>
              <a:grpSpLocks/>
            </p:cNvGrpSpPr>
            <p:nvPr/>
          </p:nvGrpSpPr>
          <p:grpSpPr bwMode="auto">
            <a:xfrm>
              <a:off x="4042" y="830"/>
              <a:ext cx="187" cy="212"/>
              <a:chOff x="1668" y="2052"/>
              <a:chExt cx="187" cy="212"/>
            </a:xfrm>
          </p:grpSpPr>
          <p:sp>
            <p:nvSpPr>
              <p:cNvPr id="69406" name="Oval 1277"/>
              <p:cNvSpPr>
                <a:spLocks noChangeArrowheads="1"/>
              </p:cNvSpPr>
              <p:nvPr/>
            </p:nvSpPr>
            <p:spPr bwMode="auto">
              <a:xfrm>
                <a:off x="1686" y="2088"/>
                <a:ext cx="144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07" name="Text Box 1278"/>
              <p:cNvSpPr txBox="1">
                <a:spLocks noChangeArrowheads="1"/>
              </p:cNvSpPr>
              <p:nvPr/>
            </p:nvSpPr>
            <p:spPr bwMode="auto">
              <a:xfrm>
                <a:off x="1668" y="2052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altLang="de-DE" sz="1600"/>
                  <a:t>2</a:t>
                </a:r>
              </a:p>
            </p:txBody>
          </p:sp>
        </p:grpSp>
        <p:sp>
          <p:nvSpPr>
            <p:cNvPr id="69380" name="Rectangle 1279"/>
            <p:cNvSpPr>
              <a:spLocks noChangeArrowheads="1"/>
            </p:cNvSpPr>
            <p:nvPr/>
          </p:nvSpPr>
          <p:spPr bwMode="auto">
            <a:xfrm>
              <a:off x="1816" y="1073"/>
              <a:ext cx="27" cy="2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81" name="Line 1280"/>
            <p:cNvSpPr>
              <a:spLocks noChangeShapeType="1"/>
            </p:cNvSpPr>
            <p:nvPr/>
          </p:nvSpPr>
          <p:spPr bwMode="auto">
            <a:xfrm>
              <a:off x="1832" y="1053"/>
              <a:ext cx="0" cy="1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82" name="Line 1281"/>
            <p:cNvSpPr>
              <a:spLocks noChangeShapeType="1"/>
            </p:cNvSpPr>
            <p:nvPr/>
          </p:nvSpPr>
          <p:spPr bwMode="auto">
            <a:xfrm>
              <a:off x="4216" y="1124"/>
              <a:ext cx="154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83" name="Oval 1282"/>
            <p:cNvSpPr>
              <a:spLocks noChangeArrowheads="1"/>
            </p:cNvSpPr>
            <p:nvPr/>
          </p:nvSpPr>
          <p:spPr bwMode="auto">
            <a:xfrm>
              <a:off x="4366" y="1080"/>
              <a:ext cx="82" cy="86"/>
            </a:xfrm>
            <a:prstGeom prst="ellipse">
              <a:avLst/>
            </a:prstGeom>
            <a:noFill/>
            <a:ln w="31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69384" name="Group 1283"/>
            <p:cNvGrpSpPr>
              <a:grpSpLocks/>
            </p:cNvGrpSpPr>
            <p:nvPr/>
          </p:nvGrpSpPr>
          <p:grpSpPr bwMode="auto">
            <a:xfrm>
              <a:off x="4388" y="1166"/>
              <a:ext cx="36" cy="68"/>
              <a:chOff x="4388" y="1166"/>
              <a:chExt cx="36" cy="68"/>
            </a:xfrm>
          </p:grpSpPr>
          <p:sp>
            <p:nvSpPr>
              <p:cNvPr id="69404" name="Rectangle 1284"/>
              <p:cNvSpPr>
                <a:spLocks noChangeArrowheads="1"/>
              </p:cNvSpPr>
              <p:nvPr/>
            </p:nvSpPr>
            <p:spPr bwMode="auto">
              <a:xfrm>
                <a:off x="4388" y="1186"/>
                <a:ext cx="36" cy="48"/>
              </a:xfrm>
              <a:prstGeom prst="rect">
                <a:avLst/>
              </a:prstGeom>
              <a:noFill/>
              <a:ln w="317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05" name="Line 1285"/>
              <p:cNvSpPr>
                <a:spLocks noChangeShapeType="1"/>
              </p:cNvSpPr>
              <p:nvPr/>
            </p:nvSpPr>
            <p:spPr bwMode="auto">
              <a:xfrm flipV="1">
                <a:off x="4406" y="1166"/>
                <a:ext cx="0" cy="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9385" name="Group 1286"/>
            <p:cNvGrpSpPr>
              <a:grpSpLocks/>
            </p:cNvGrpSpPr>
            <p:nvPr/>
          </p:nvGrpSpPr>
          <p:grpSpPr bwMode="auto">
            <a:xfrm rot="-3201394">
              <a:off x="4448" y="1140"/>
              <a:ext cx="36" cy="68"/>
              <a:chOff x="4388" y="1166"/>
              <a:chExt cx="36" cy="68"/>
            </a:xfrm>
          </p:grpSpPr>
          <p:sp>
            <p:nvSpPr>
              <p:cNvPr id="69402" name="Rectangle 1287"/>
              <p:cNvSpPr>
                <a:spLocks noChangeArrowheads="1"/>
              </p:cNvSpPr>
              <p:nvPr/>
            </p:nvSpPr>
            <p:spPr bwMode="auto">
              <a:xfrm>
                <a:off x="4388" y="1186"/>
                <a:ext cx="36" cy="48"/>
              </a:xfrm>
              <a:prstGeom prst="rect">
                <a:avLst/>
              </a:prstGeom>
              <a:noFill/>
              <a:ln w="317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03" name="Line 1288"/>
              <p:cNvSpPr>
                <a:spLocks noChangeShapeType="1"/>
              </p:cNvSpPr>
              <p:nvPr/>
            </p:nvSpPr>
            <p:spPr bwMode="auto">
              <a:xfrm flipV="1">
                <a:off x="4406" y="1166"/>
                <a:ext cx="0" cy="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9386" name="Group 1289"/>
            <p:cNvGrpSpPr>
              <a:grpSpLocks/>
            </p:cNvGrpSpPr>
            <p:nvPr/>
          </p:nvGrpSpPr>
          <p:grpSpPr bwMode="auto">
            <a:xfrm rot="2334248">
              <a:off x="4332" y="1146"/>
              <a:ext cx="36" cy="68"/>
              <a:chOff x="4388" y="1166"/>
              <a:chExt cx="36" cy="68"/>
            </a:xfrm>
          </p:grpSpPr>
          <p:sp>
            <p:nvSpPr>
              <p:cNvPr id="69400" name="Rectangle 1290"/>
              <p:cNvSpPr>
                <a:spLocks noChangeArrowheads="1"/>
              </p:cNvSpPr>
              <p:nvPr/>
            </p:nvSpPr>
            <p:spPr bwMode="auto">
              <a:xfrm>
                <a:off x="4388" y="1186"/>
                <a:ext cx="36" cy="48"/>
              </a:xfrm>
              <a:prstGeom prst="rect">
                <a:avLst/>
              </a:prstGeom>
              <a:noFill/>
              <a:ln w="317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401" name="Line 1291"/>
              <p:cNvSpPr>
                <a:spLocks noChangeShapeType="1"/>
              </p:cNvSpPr>
              <p:nvPr/>
            </p:nvSpPr>
            <p:spPr bwMode="auto">
              <a:xfrm flipV="1">
                <a:off x="4406" y="1166"/>
                <a:ext cx="0" cy="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9387" name="Group 1292"/>
            <p:cNvGrpSpPr>
              <a:grpSpLocks/>
            </p:cNvGrpSpPr>
            <p:nvPr/>
          </p:nvGrpSpPr>
          <p:grpSpPr bwMode="auto">
            <a:xfrm rot="10800000">
              <a:off x="4390" y="1006"/>
              <a:ext cx="36" cy="68"/>
              <a:chOff x="4388" y="1166"/>
              <a:chExt cx="36" cy="68"/>
            </a:xfrm>
          </p:grpSpPr>
          <p:sp>
            <p:nvSpPr>
              <p:cNvPr id="69398" name="Rectangle 1293"/>
              <p:cNvSpPr>
                <a:spLocks noChangeArrowheads="1"/>
              </p:cNvSpPr>
              <p:nvPr/>
            </p:nvSpPr>
            <p:spPr bwMode="auto">
              <a:xfrm>
                <a:off x="4388" y="1186"/>
                <a:ext cx="36" cy="48"/>
              </a:xfrm>
              <a:prstGeom prst="rect">
                <a:avLst/>
              </a:prstGeom>
              <a:noFill/>
              <a:ln w="317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399" name="Line 1294"/>
              <p:cNvSpPr>
                <a:spLocks noChangeShapeType="1"/>
              </p:cNvSpPr>
              <p:nvPr/>
            </p:nvSpPr>
            <p:spPr bwMode="auto">
              <a:xfrm flipV="1">
                <a:off x="4406" y="1166"/>
                <a:ext cx="0" cy="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9388" name="Group 1295"/>
            <p:cNvGrpSpPr>
              <a:grpSpLocks/>
            </p:cNvGrpSpPr>
            <p:nvPr/>
          </p:nvGrpSpPr>
          <p:grpSpPr bwMode="auto">
            <a:xfrm rot="8465752">
              <a:off x="4336" y="1030"/>
              <a:ext cx="36" cy="68"/>
              <a:chOff x="4388" y="1166"/>
              <a:chExt cx="36" cy="68"/>
            </a:xfrm>
          </p:grpSpPr>
          <p:sp>
            <p:nvSpPr>
              <p:cNvPr id="69396" name="Rectangle 1296"/>
              <p:cNvSpPr>
                <a:spLocks noChangeArrowheads="1"/>
              </p:cNvSpPr>
              <p:nvPr/>
            </p:nvSpPr>
            <p:spPr bwMode="auto">
              <a:xfrm>
                <a:off x="4388" y="1186"/>
                <a:ext cx="36" cy="48"/>
              </a:xfrm>
              <a:prstGeom prst="rect">
                <a:avLst/>
              </a:prstGeom>
              <a:noFill/>
              <a:ln w="317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9397" name="Line 1297"/>
              <p:cNvSpPr>
                <a:spLocks noChangeShapeType="1"/>
              </p:cNvSpPr>
              <p:nvPr/>
            </p:nvSpPr>
            <p:spPr bwMode="auto">
              <a:xfrm flipV="1">
                <a:off x="4406" y="1166"/>
                <a:ext cx="0" cy="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9389" name="Line 1298"/>
            <p:cNvSpPr>
              <a:spLocks noChangeShapeType="1"/>
            </p:cNvSpPr>
            <p:nvPr/>
          </p:nvSpPr>
          <p:spPr bwMode="auto">
            <a:xfrm>
              <a:off x="4448" y="1122"/>
              <a:ext cx="14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390" name="Rectangle 1299"/>
            <p:cNvSpPr>
              <a:spLocks noChangeArrowheads="1"/>
            </p:cNvSpPr>
            <p:nvPr/>
          </p:nvSpPr>
          <p:spPr bwMode="auto">
            <a:xfrm>
              <a:off x="4590" y="1100"/>
              <a:ext cx="60" cy="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9391" name="Text Box 1302"/>
            <p:cNvSpPr txBox="1">
              <a:spLocks noChangeArrowheads="1"/>
            </p:cNvSpPr>
            <p:nvPr/>
          </p:nvSpPr>
          <p:spPr bwMode="auto">
            <a:xfrm>
              <a:off x="2072" y="724"/>
              <a:ext cx="1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altLang="de-DE" sz="1600"/>
                <a:t>i</a:t>
              </a:r>
            </a:p>
          </p:txBody>
        </p:sp>
        <p:grpSp>
          <p:nvGrpSpPr>
            <p:cNvPr id="69392" name="Group 1305"/>
            <p:cNvGrpSpPr>
              <a:grpSpLocks/>
            </p:cNvGrpSpPr>
            <p:nvPr/>
          </p:nvGrpSpPr>
          <p:grpSpPr bwMode="auto">
            <a:xfrm>
              <a:off x="2054" y="760"/>
              <a:ext cx="184" cy="144"/>
              <a:chOff x="2054" y="760"/>
              <a:chExt cx="184" cy="144"/>
            </a:xfrm>
          </p:grpSpPr>
          <p:sp>
            <p:nvSpPr>
              <p:cNvPr id="69393" name="Line 1306"/>
              <p:cNvSpPr>
                <a:spLocks noChangeShapeType="1"/>
              </p:cNvSpPr>
              <p:nvPr/>
            </p:nvSpPr>
            <p:spPr bwMode="auto">
              <a:xfrm flipV="1">
                <a:off x="2054" y="837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394" name="Line 1307"/>
              <p:cNvSpPr>
                <a:spLocks noChangeShapeType="1"/>
              </p:cNvSpPr>
              <p:nvPr/>
            </p:nvSpPr>
            <p:spPr bwMode="auto">
              <a:xfrm flipV="1">
                <a:off x="2089" y="837"/>
                <a:ext cx="50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395" name="Oval 1308"/>
              <p:cNvSpPr>
                <a:spLocks noChangeArrowheads="1"/>
              </p:cNvSpPr>
              <p:nvPr/>
            </p:nvSpPr>
            <p:spPr bwMode="auto">
              <a:xfrm>
                <a:off x="2094" y="76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</p:grpSp>
      <p:grpSp>
        <p:nvGrpSpPr>
          <p:cNvPr id="68728" name="Group 1260"/>
          <p:cNvGrpSpPr>
            <a:grpSpLocks/>
          </p:cNvGrpSpPr>
          <p:nvPr/>
        </p:nvGrpSpPr>
        <p:grpSpPr bwMode="auto">
          <a:xfrm>
            <a:off x="595690" y="5426075"/>
            <a:ext cx="296863" cy="336550"/>
            <a:chOff x="1464" y="2052"/>
            <a:chExt cx="187" cy="212"/>
          </a:xfrm>
        </p:grpSpPr>
        <p:sp>
          <p:nvSpPr>
            <p:cNvPr id="68740" name="Oval 1261"/>
            <p:cNvSpPr>
              <a:spLocks noChangeArrowheads="1"/>
            </p:cNvSpPr>
            <p:nvPr/>
          </p:nvSpPr>
          <p:spPr bwMode="auto">
            <a:xfrm>
              <a:off x="1488" y="2088"/>
              <a:ext cx="144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41" name="Text Box 1262"/>
            <p:cNvSpPr txBox="1">
              <a:spLocks noChangeArrowheads="1"/>
            </p:cNvSpPr>
            <p:nvPr/>
          </p:nvSpPr>
          <p:spPr bwMode="auto">
            <a:xfrm>
              <a:off x="1464" y="2052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/>
                <a:t>1</a:t>
              </a:r>
            </a:p>
          </p:txBody>
        </p:sp>
      </p:grpSp>
      <p:grpSp>
        <p:nvGrpSpPr>
          <p:cNvPr id="68729" name="Group 1263"/>
          <p:cNvGrpSpPr>
            <a:grpSpLocks/>
          </p:cNvGrpSpPr>
          <p:nvPr/>
        </p:nvGrpSpPr>
        <p:grpSpPr bwMode="auto">
          <a:xfrm>
            <a:off x="611188" y="5775325"/>
            <a:ext cx="296863" cy="336550"/>
            <a:chOff x="1668" y="2052"/>
            <a:chExt cx="187" cy="212"/>
          </a:xfrm>
        </p:grpSpPr>
        <p:sp>
          <p:nvSpPr>
            <p:cNvPr id="68738" name="Oval 1264"/>
            <p:cNvSpPr>
              <a:spLocks noChangeArrowheads="1"/>
            </p:cNvSpPr>
            <p:nvPr/>
          </p:nvSpPr>
          <p:spPr bwMode="auto">
            <a:xfrm>
              <a:off x="1686" y="2088"/>
              <a:ext cx="144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39" name="Text Box 1265"/>
            <p:cNvSpPr txBox="1">
              <a:spLocks noChangeArrowheads="1"/>
            </p:cNvSpPr>
            <p:nvPr/>
          </p:nvSpPr>
          <p:spPr bwMode="auto">
            <a:xfrm>
              <a:off x="1668" y="2052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/>
                <a:t>2</a:t>
              </a:r>
            </a:p>
          </p:txBody>
        </p:sp>
      </p:grpSp>
      <p:sp>
        <p:nvSpPr>
          <p:cNvPr id="68730" name="Text Box 1266"/>
          <p:cNvSpPr txBox="1">
            <a:spLocks noChangeArrowheads="1"/>
          </p:cNvSpPr>
          <p:nvPr/>
        </p:nvSpPr>
        <p:spPr bwMode="auto">
          <a:xfrm>
            <a:off x="993776" y="4997450"/>
            <a:ext cx="240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b="1" dirty="0">
                <a:solidFill>
                  <a:srgbClr val="00CC00"/>
                </a:solidFill>
              </a:rPr>
              <a:t>Photon Experiments</a:t>
            </a:r>
          </a:p>
        </p:txBody>
      </p:sp>
      <p:sp>
        <p:nvSpPr>
          <p:cNvPr id="68731" name="Text Box 1267"/>
          <p:cNvSpPr txBox="1">
            <a:spLocks noChangeArrowheads="1"/>
          </p:cNvSpPr>
          <p:nvPr/>
        </p:nvSpPr>
        <p:spPr bwMode="auto">
          <a:xfrm>
            <a:off x="993776" y="5424488"/>
            <a:ext cx="40862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1400" dirty="0"/>
              <a:t>10 </a:t>
            </a:r>
            <a:r>
              <a:rPr lang="de-DE" altLang="de-DE" sz="1400" dirty="0" err="1"/>
              <a:t>MeV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Injector</a:t>
            </a:r>
            <a:r>
              <a:rPr lang="de-DE" altLang="de-DE" sz="1400" dirty="0"/>
              <a:t>: Photon </a:t>
            </a:r>
            <a:r>
              <a:rPr lang="de-DE" altLang="de-DE" sz="1400" dirty="0" err="1" smtClean="0"/>
              <a:t>Scattering</a:t>
            </a:r>
            <a:r>
              <a:rPr lang="de-DE" altLang="de-DE" sz="1400" dirty="0"/>
              <a:t> </a:t>
            </a:r>
            <a:r>
              <a:rPr lang="de-DE" altLang="de-DE" sz="1400" dirty="0" smtClean="0"/>
              <a:t>/ </a:t>
            </a:r>
            <a:r>
              <a:rPr lang="de-DE" altLang="de-DE" sz="1400" dirty="0" err="1" smtClean="0"/>
              <a:t>Photofission</a:t>
            </a:r>
            <a:endParaRPr lang="de-DE" altLang="de-DE" sz="1400" dirty="0"/>
          </a:p>
        </p:txBody>
      </p:sp>
      <p:sp>
        <p:nvSpPr>
          <p:cNvPr id="68732" name="Text Box 1268"/>
          <p:cNvSpPr txBox="1">
            <a:spLocks noChangeArrowheads="1"/>
          </p:cNvSpPr>
          <p:nvPr/>
        </p:nvSpPr>
        <p:spPr bwMode="auto">
          <a:xfrm>
            <a:off x="993776" y="5773738"/>
            <a:ext cx="46577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1400" dirty="0" smtClean="0"/>
              <a:t>30 </a:t>
            </a:r>
            <a:r>
              <a:rPr lang="de-DE" altLang="de-DE" sz="1400" dirty="0" err="1"/>
              <a:t>MeV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Tagger</a:t>
            </a:r>
            <a:r>
              <a:rPr lang="de-DE" altLang="de-DE" sz="1400" dirty="0"/>
              <a:t>: </a:t>
            </a:r>
            <a:r>
              <a:rPr lang="de-DE" altLang="de-DE" sz="1400" dirty="0" err="1"/>
              <a:t>Photodesintegration</a:t>
            </a:r>
            <a:r>
              <a:rPr lang="de-DE" altLang="de-DE" sz="1400" dirty="0"/>
              <a:t> / Photon </a:t>
            </a:r>
            <a:r>
              <a:rPr lang="de-DE" altLang="de-DE" sz="1400" dirty="0" err="1"/>
              <a:t>Scattering</a:t>
            </a:r>
            <a:endParaRPr lang="de-DE" alt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038391" y="4958335"/>
            <a:ext cx="2800579" cy="1308951"/>
            <a:chOff x="5945721" y="4251100"/>
            <a:chExt cx="2800579" cy="1308951"/>
          </a:xfrm>
        </p:grpSpPr>
        <p:sp>
          <p:nvSpPr>
            <p:cNvPr id="68611" name="Freeform 8"/>
            <p:cNvSpPr>
              <a:spLocks/>
            </p:cNvSpPr>
            <p:nvPr/>
          </p:nvSpPr>
          <p:spPr bwMode="auto">
            <a:xfrm>
              <a:off x="7530046" y="4867900"/>
              <a:ext cx="0" cy="4763"/>
            </a:xfrm>
            <a:custGeom>
              <a:avLst/>
              <a:gdLst>
                <a:gd name="T0" fmla="*/ 0 w 7"/>
                <a:gd name="T1" fmla="*/ 2147483647 h 14"/>
                <a:gd name="T2" fmla="*/ 0 w 7"/>
                <a:gd name="T3" fmla="*/ 0 h 14"/>
                <a:gd name="T4" fmla="*/ 0 w 7"/>
                <a:gd name="T5" fmla="*/ 2147483647 h 14"/>
                <a:gd name="T6" fmla="*/ 0 w 7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2" y="0"/>
                  </a:lnTo>
                  <a:lnTo>
                    <a:pt x="7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2" name="Freeform 21"/>
            <p:cNvSpPr>
              <a:spLocks/>
            </p:cNvSpPr>
            <p:nvPr/>
          </p:nvSpPr>
          <p:spPr bwMode="auto">
            <a:xfrm>
              <a:off x="7545921" y="4858375"/>
              <a:ext cx="0" cy="3175"/>
            </a:xfrm>
            <a:custGeom>
              <a:avLst/>
              <a:gdLst>
                <a:gd name="T0" fmla="*/ 0 w 7"/>
                <a:gd name="T1" fmla="*/ 2147483647 h 7"/>
                <a:gd name="T2" fmla="*/ 0 w 7"/>
                <a:gd name="T3" fmla="*/ 2147483647 h 7"/>
                <a:gd name="T4" fmla="*/ 0 w 7"/>
                <a:gd name="T5" fmla="*/ 0 h 7"/>
                <a:gd name="T6" fmla="*/ 0 w 7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7">
                  <a:moveTo>
                    <a:pt x="0" y="1"/>
                  </a:moveTo>
                  <a:lnTo>
                    <a:pt x="1" y="7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3" name="Freeform 22"/>
            <p:cNvSpPr>
              <a:spLocks/>
            </p:cNvSpPr>
            <p:nvPr/>
          </p:nvSpPr>
          <p:spPr bwMode="auto">
            <a:xfrm>
              <a:off x="7545921" y="4858375"/>
              <a:ext cx="0" cy="3175"/>
            </a:xfrm>
            <a:custGeom>
              <a:avLst/>
              <a:gdLst>
                <a:gd name="T0" fmla="*/ 0 w 7"/>
                <a:gd name="T1" fmla="*/ 2147483647 h 7"/>
                <a:gd name="T2" fmla="*/ 0 w 7"/>
                <a:gd name="T3" fmla="*/ 0 h 7"/>
                <a:gd name="T4" fmla="*/ 0 w 7"/>
                <a:gd name="T5" fmla="*/ 2147483647 h 7"/>
                <a:gd name="T6" fmla="*/ 0 w 7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6" y="0"/>
                  </a:lnTo>
                  <a:lnTo>
                    <a:pt x="7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4" name="Freeform 42"/>
            <p:cNvSpPr>
              <a:spLocks/>
            </p:cNvSpPr>
            <p:nvPr/>
          </p:nvSpPr>
          <p:spPr bwMode="auto">
            <a:xfrm>
              <a:off x="7561796" y="4859963"/>
              <a:ext cx="0" cy="1587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0" y="6"/>
                  </a:lnTo>
                  <a:lnTo>
                    <a:pt x="6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5" name="Freeform 43"/>
            <p:cNvSpPr>
              <a:spLocks/>
            </p:cNvSpPr>
            <p:nvPr/>
          </p:nvSpPr>
          <p:spPr bwMode="auto">
            <a:xfrm>
              <a:off x="7561796" y="485996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2147483647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6" name="Freeform 55"/>
            <p:cNvSpPr>
              <a:spLocks/>
            </p:cNvSpPr>
            <p:nvPr/>
          </p:nvSpPr>
          <p:spPr bwMode="auto">
            <a:xfrm>
              <a:off x="7568146" y="4866313"/>
              <a:ext cx="3175" cy="0"/>
            </a:xfrm>
            <a:custGeom>
              <a:avLst/>
              <a:gdLst>
                <a:gd name="T0" fmla="*/ 0 w 7"/>
                <a:gd name="T1" fmla="*/ 0 h 5"/>
                <a:gd name="T2" fmla="*/ 2147483647 w 7"/>
                <a:gd name="T3" fmla="*/ 0 h 5"/>
                <a:gd name="T4" fmla="*/ 2147483647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7" name="Freeform 65"/>
            <p:cNvSpPr>
              <a:spLocks/>
            </p:cNvSpPr>
            <p:nvPr/>
          </p:nvSpPr>
          <p:spPr bwMode="auto">
            <a:xfrm>
              <a:off x="7726896" y="4972675"/>
              <a:ext cx="0" cy="1588"/>
            </a:xfrm>
            <a:custGeom>
              <a:avLst/>
              <a:gdLst>
                <a:gd name="T0" fmla="*/ 0 w 6"/>
                <a:gd name="T1" fmla="*/ 2147483647 h 4"/>
                <a:gd name="T2" fmla="*/ 0 w 6"/>
                <a:gd name="T3" fmla="*/ 2147483647 h 4"/>
                <a:gd name="T4" fmla="*/ 0 w 6"/>
                <a:gd name="T5" fmla="*/ 0 h 4"/>
                <a:gd name="T6" fmla="*/ 0 w 6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3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8" name="Freeform 66"/>
            <p:cNvSpPr>
              <a:spLocks/>
            </p:cNvSpPr>
            <p:nvPr/>
          </p:nvSpPr>
          <p:spPr bwMode="auto">
            <a:xfrm>
              <a:off x="7726896" y="4972675"/>
              <a:ext cx="0" cy="1588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9" name="Freeform 67"/>
            <p:cNvSpPr>
              <a:spLocks/>
            </p:cNvSpPr>
            <p:nvPr/>
          </p:nvSpPr>
          <p:spPr bwMode="auto">
            <a:xfrm>
              <a:off x="7726896" y="497108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0" name="Freeform 68"/>
            <p:cNvSpPr>
              <a:spLocks/>
            </p:cNvSpPr>
            <p:nvPr/>
          </p:nvSpPr>
          <p:spPr bwMode="auto">
            <a:xfrm>
              <a:off x="7726896" y="4969500"/>
              <a:ext cx="0" cy="1588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0 w 7"/>
                <a:gd name="T5" fmla="*/ 0 h 4"/>
                <a:gd name="T6" fmla="*/ 0 w 7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1" name="Freeform 69"/>
            <p:cNvSpPr>
              <a:spLocks/>
            </p:cNvSpPr>
            <p:nvPr/>
          </p:nvSpPr>
          <p:spPr bwMode="auto">
            <a:xfrm>
              <a:off x="7726896" y="4969500"/>
              <a:ext cx="0" cy="1588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2" name="Freeform 70"/>
            <p:cNvSpPr>
              <a:spLocks/>
            </p:cNvSpPr>
            <p:nvPr/>
          </p:nvSpPr>
          <p:spPr bwMode="auto">
            <a:xfrm>
              <a:off x="7726896" y="496791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2147483647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3" name="Freeform 71"/>
            <p:cNvSpPr>
              <a:spLocks/>
            </p:cNvSpPr>
            <p:nvPr/>
          </p:nvSpPr>
          <p:spPr bwMode="auto">
            <a:xfrm>
              <a:off x="7726896" y="496791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4" name="Freeform 72"/>
            <p:cNvSpPr>
              <a:spLocks/>
            </p:cNvSpPr>
            <p:nvPr/>
          </p:nvSpPr>
          <p:spPr bwMode="auto">
            <a:xfrm>
              <a:off x="7726896" y="4966325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5" name="Freeform 73"/>
            <p:cNvSpPr>
              <a:spLocks/>
            </p:cNvSpPr>
            <p:nvPr/>
          </p:nvSpPr>
          <p:spPr bwMode="auto">
            <a:xfrm>
              <a:off x="7726896" y="4966325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6" name="Freeform 74"/>
            <p:cNvSpPr>
              <a:spLocks/>
            </p:cNvSpPr>
            <p:nvPr/>
          </p:nvSpPr>
          <p:spPr bwMode="auto">
            <a:xfrm>
              <a:off x="7726896" y="496473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2147483647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7" name="Freeform 75"/>
            <p:cNvSpPr>
              <a:spLocks/>
            </p:cNvSpPr>
            <p:nvPr/>
          </p:nvSpPr>
          <p:spPr bwMode="auto">
            <a:xfrm>
              <a:off x="7726896" y="496473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8" name="Freeform 76"/>
            <p:cNvSpPr>
              <a:spLocks/>
            </p:cNvSpPr>
            <p:nvPr/>
          </p:nvSpPr>
          <p:spPr bwMode="auto">
            <a:xfrm>
              <a:off x="7726896" y="4963150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9" name="Freeform 77"/>
            <p:cNvSpPr>
              <a:spLocks/>
            </p:cNvSpPr>
            <p:nvPr/>
          </p:nvSpPr>
          <p:spPr bwMode="auto">
            <a:xfrm>
              <a:off x="7726896" y="4963150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2147483647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0" name="Freeform 78"/>
            <p:cNvSpPr>
              <a:spLocks/>
            </p:cNvSpPr>
            <p:nvPr/>
          </p:nvSpPr>
          <p:spPr bwMode="auto">
            <a:xfrm>
              <a:off x="7726896" y="4959975"/>
              <a:ext cx="0" cy="3175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5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1" name="Freeform 79"/>
            <p:cNvSpPr>
              <a:spLocks/>
            </p:cNvSpPr>
            <p:nvPr/>
          </p:nvSpPr>
          <p:spPr bwMode="auto">
            <a:xfrm>
              <a:off x="7726896" y="4958388"/>
              <a:ext cx="0" cy="158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2" name="Freeform 80"/>
            <p:cNvSpPr>
              <a:spLocks/>
            </p:cNvSpPr>
            <p:nvPr/>
          </p:nvSpPr>
          <p:spPr bwMode="auto">
            <a:xfrm>
              <a:off x="7726896" y="4958388"/>
              <a:ext cx="0" cy="158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3" name="Freeform 81"/>
            <p:cNvSpPr>
              <a:spLocks/>
            </p:cNvSpPr>
            <p:nvPr/>
          </p:nvSpPr>
          <p:spPr bwMode="auto">
            <a:xfrm>
              <a:off x="7726896" y="4956800"/>
              <a:ext cx="0" cy="1588"/>
            </a:xfrm>
            <a:custGeom>
              <a:avLst/>
              <a:gdLst>
                <a:gd name="T0" fmla="*/ 0 w 6"/>
                <a:gd name="T1" fmla="*/ 2147483647 h 8"/>
                <a:gd name="T2" fmla="*/ 0 w 6"/>
                <a:gd name="T3" fmla="*/ 2147483647 h 8"/>
                <a:gd name="T4" fmla="*/ 0 w 6"/>
                <a:gd name="T5" fmla="*/ 0 h 8"/>
                <a:gd name="T6" fmla="*/ 0 w 6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0" y="8"/>
                  </a:moveTo>
                  <a:lnTo>
                    <a:pt x="6" y="8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4" name="Freeform 106"/>
            <p:cNvSpPr>
              <a:spLocks/>
            </p:cNvSpPr>
            <p:nvPr/>
          </p:nvSpPr>
          <p:spPr bwMode="auto">
            <a:xfrm>
              <a:off x="7742771" y="4907588"/>
              <a:ext cx="0" cy="4762"/>
            </a:xfrm>
            <a:custGeom>
              <a:avLst/>
              <a:gdLst>
                <a:gd name="T0" fmla="*/ 0 w 5"/>
                <a:gd name="T1" fmla="*/ 2147483647 h 14"/>
                <a:gd name="T2" fmla="*/ 0 w 5"/>
                <a:gd name="T3" fmla="*/ 0 h 14"/>
                <a:gd name="T4" fmla="*/ 0 w 5"/>
                <a:gd name="T5" fmla="*/ 2147483647 h 14"/>
                <a:gd name="T6" fmla="*/ 0 w 5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4">
                  <a:moveTo>
                    <a:pt x="0" y="14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39" name="Freeform 7"/>
            <p:cNvSpPr>
              <a:spLocks/>
            </p:cNvSpPr>
            <p:nvPr/>
          </p:nvSpPr>
          <p:spPr bwMode="auto">
            <a:xfrm>
              <a:off x="7512584" y="5452100"/>
              <a:ext cx="1588" cy="4763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0 h 14"/>
                <a:gd name="T4" fmla="*/ 0 w 8"/>
                <a:gd name="T5" fmla="*/ 0 h 14"/>
                <a:gd name="T6" fmla="*/ 0 w 8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4">
                  <a:moveTo>
                    <a:pt x="0" y="11"/>
                  </a:moveTo>
                  <a:lnTo>
                    <a:pt x="6" y="14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0" name="Freeform 9"/>
            <p:cNvSpPr>
              <a:spLocks/>
            </p:cNvSpPr>
            <p:nvPr/>
          </p:nvSpPr>
          <p:spPr bwMode="auto">
            <a:xfrm>
              <a:off x="7515759" y="5448925"/>
              <a:ext cx="1588" cy="1588"/>
            </a:xfrm>
            <a:custGeom>
              <a:avLst/>
              <a:gdLst>
                <a:gd name="T0" fmla="*/ 0 w 8"/>
                <a:gd name="T1" fmla="*/ 0 h 12"/>
                <a:gd name="T2" fmla="*/ 0 w 8"/>
                <a:gd name="T3" fmla="*/ 0 h 12"/>
                <a:gd name="T4" fmla="*/ 0 w 8"/>
                <a:gd name="T5" fmla="*/ 0 h 12"/>
                <a:gd name="T6" fmla="*/ 0 w 8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2">
                  <a:moveTo>
                    <a:pt x="0" y="7"/>
                  </a:moveTo>
                  <a:lnTo>
                    <a:pt x="5" y="12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1" name="Freeform 10"/>
            <p:cNvSpPr>
              <a:spLocks/>
            </p:cNvSpPr>
            <p:nvPr/>
          </p:nvSpPr>
          <p:spPr bwMode="auto">
            <a:xfrm>
              <a:off x="7517346" y="5448925"/>
              <a:ext cx="1588" cy="1588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lnTo>
                    <a:pt x="3" y="0"/>
                  </a:lnTo>
                  <a:lnTo>
                    <a:pt x="7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2" name="Freeform 11"/>
            <p:cNvSpPr>
              <a:spLocks/>
            </p:cNvSpPr>
            <p:nvPr/>
          </p:nvSpPr>
          <p:spPr bwMode="auto">
            <a:xfrm>
              <a:off x="7517346" y="5447338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5"/>
                  </a:moveTo>
                  <a:lnTo>
                    <a:pt x="4" y="10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3" name="Freeform 12"/>
            <p:cNvSpPr>
              <a:spLocks/>
            </p:cNvSpPr>
            <p:nvPr/>
          </p:nvSpPr>
          <p:spPr bwMode="auto">
            <a:xfrm>
              <a:off x="7518934" y="5447338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10"/>
                  </a:moveTo>
                  <a:lnTo>
                    <a:pt x="4" y="0"/>
                  </a:lnTo>
                  <a:lnTo>
                    <a:pt x="8" y="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4" name="Freeform 13"/>
            <p:cNvSpPr>
              <a:spLocks/>
            </p:cNvSpPr>
            <p:nvPr/>
          </p:nvSpPr>
          <p:spPr bwMode="auto">
            <a:xfrm>
              <a:off x="7520521" y="5445750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5"/>
                  </a:moveTo>
                  <a:lnTo>
                    <a:pt x="4" y="10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5" name="Freeform 14"/>
            <p:cNvSpPr>
              <a:spLocks/>
            </p:cNvSpPr>
            <p:nvPr/>
          </p:nvSpPr>
          <p:spPr bwMode="auto">
            <a:xfrm>
              <a:off x="7522109" y="5445750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4" y="0"/>
                  </a:lnTo>
                  <a:lnTo>
                    <a:pt x="6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6" name="Freeform 15"/>
            <p:cNvSpPr>
              <a:spLocks/>
            </p:cNvSpPr>
            <p:nvPr/>
          </p:nvSpPr>
          <p:spPr bwMode="auto">
            <a:xfrm>
              <a:off x="7523696" y="5444163"/>
              <a:ext cx="1588" cy="3175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2"/>
                  </a:moveTo>
                  <a:lnTo>
                    <a:pt x="2" y="9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7" name="Freeform 16"/>
            <p:cNvSpPr>
              <a:spLocks/>
            </p:cNvSpPr>
            <p:nvPr/>
          </p:nvSpPr>
          <p:spPr bwMode="auto">
            <a:xfrm>
              <a:off x="7523696" y="5444163"/>
              <a:ext cx="1588" cy="3175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lnTo>
                    <a:pt x="4" y="0"/>
                  </a:lnTo>
                  <a:lnTo>
                    <a:pt x="6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8" name="Freeform 17"/>
            <p:cNvSpPr>
              <a:spLocks/>
            </p:cNvSpPr>
            <p:nvPr/>
          </p:nvSpPr>
          <p:spPr bwMode="auto">
            <a:xfrm>
              <a:off x="7525284" y="5444163"/>
              <a:ext cx="1588" cy="1588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8">
                  <a:moveTo>
                    <a:pt x="0" y="3"/>
                  </a:moveTo>
                  <a:lnTo>
                    <a:pt x="2" y="8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49" name="Freeform 18"/>
            <p:cNvSpPr>
              <a:spLocks/>
            </p:cNvSpPr>
            <p:nvPr/>
          </p:nvSpPr>
          <p:spPr bwMode="auto">
            <a:xfrm>
              <a:off x="7525284" y="5444163"/>
              <a:ext cx="3175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6" y="0"/>
                  </a:lnTo>
                  <a:lnTo>
                    <a:pt x="7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0" name="Freeform 19"/>
            <p:cNvSpPr>
              <a:spLocks/>
            </p:cNvSpPr>
            <p:nvPr/>
          </p:nvSpPr>
          <p:spPr bwMode="auto">
            <a:xfrm>
              <a:off x="7526871" y="5442575"/>
              <a:ext cx="3175" cy="317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0" y="1"/>
                  </a:moveTo>
                  <a:lnTo>
                    <a:pt x="1" y="7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1" name="Freeform 20"/>
            <p:cNvSpPr>
              <a:spLocks/>
            </p:cNvSpPr>
            <p:nvPr/>
          </p:nvSpPr>
          <p:spPr bwMode="auto">
            <a:xfrm>
              <a:off x="7528459" y="5442575"/>
              <a:ext cx="1588" cy="317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lnTo>
                    <a:pt x="5" y="0"/>
                  </a:lnTo>
                  <a:lnTo>
                    <a:pt x="6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2" name="Freeform 23"/>
            <p:cNvSpPr>
              <a:spLocks/>
            </p:cNvSpPr>
            <p:nvPr/>
          </p:nvSpPr>
          <p:spPr bwMode="auto">
            <a:xfrm>
              <a:off x="7530046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1" y="6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3" name="Freeform 24"/>
            <p:cNvSpPr>
              <a:spLocks/>
            </p:cNvSpPr>
            <p:nvPr/>
          </p:nvSpPr>
          <p:spPr bwMode="auto">
            <a:xfrm>
              <a:off x="7530046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4" name="Freeform 25"/>
            <p:cNvSpPr>
              <a:spLocks/>
            </p:cNvSpPr>
            <p:nvPr/>
          </p:nvSpPr>
          <p:spPr bwMode="auto">
            <a:xfrm>
              <a:off x="7531634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1" y="6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5" name="Freeform 26"/>
            <p:cNvSpPr>
              <a:spLocks/>
            </p:cNvSpPr>
            <p:nvPr/>
          </p:nvSpPr>
          <p:spPr bwMode="auto">
            <a:xfrm>
              <a:off x="7531634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4" y="0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6" name="Freeform 27"/>
            <p:cNvSpPr>
              <a:spLocks/>
            </p:cNvSpPr>
            <p:nvPr/>
          </p:nvSpPr>
          <p:spPr bwMode="auto">
            <a:xfrm>
              <a:off x="7533221" y="5442575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1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7" name="Freeform 28"/>
            <p:cNvSpPr>
              <a:spLocks/>
            </p:cNvSpPr>
            <p:nvPr/>
          </p:nvSpPr>
          <p:spPr bwMode="auto">
            <a:xfrm>
              <a:off x="7533221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8" name="Freeform 29"/>
            <p:cNvSpPr>
              <a:spLocks/>
            </p:cNvSpPr>
            <p:nvPr/>
          </p:nvSpPr>
          <p:spPr bwMode="auto">
            <a:xfrm>
              <a:off x="7534809" y="544257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59" name="Freeform 30"/>
            <p:cNvSpPr>
              <a:spLocks/>
            </p:cNvSpPr>
            <p:nvPr/>
          </p:nvSpPr>
          <p:spPr bwMode="auto">
            <a:xfrm>
              <a:off x="7534809" y="544257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0" name="Freeform 31"/>
            <p:cNvSpPr>
              <a:spLocks/>
            </p:cNvSpPr>
            <p:nvPr/>
          </p:nvSpPr>
          <p:spPr bwMode="auto">
            <a:xfrm>
              <a:off x="7536396" y="5442575"/>
              <a:ext cx="1588" cy="158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4" y="0"/>
                  </a:lnTo>
                  <a:lnTo>
                    <a:pt x="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1" name="Freeform 32"/>
            <p:cNvSpPr>
              <a:spLocks/>
            </p:cNvSpPr>
            <p:nvPr/>
          </p:nvSpPr>
          <p:spPr bwMode="auto">
            <a:xfrm>
              <a:off x="7537984" y="544257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2" name="Freeform 33"/>
            <p:cNvSpPr>
              <a:spLocks/>
            </p:cNvSpPr>
            <p:nvPr/>
          </p:nvSpPr>
          <p:spPr bwMode="auto">
            <a:xfrm>
              <a:off x="7537984" y="5442575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lnTo>
                    <a:pt x="6" y="0"/>
                  </a:lnTo>
                  <a:lnTo>
                    <a:pt x="5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3" name="Freeform 34"/>
            <p:cNvSpPr>
              <a:spLocks/>
            </p:cNvSpPr>
            <p:nvPr/>
          </p:nvSpPr>
          <p:spPr bwMode="auto">
            <a:xfrm>
              <a:off x="7539571" y="544257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lnTo>
                    <a:pt x="0" y="6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4" name="Freeform 35"/>
            <p:cNvSpPr>
              <a:spLocks/>
            </p:cNvSpPr>
            <p:nvPr/>
          </p:nvSpPr>
          <p:spPr bwMode="auto">
            <a:xfrm>
              <a:off x="7539571" y="544257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5" name="Freeform 36"/>
            <p:cNvSpPr>
              <a:spLocks/>
            </p:cNvSpPr>
            <p:nvPr/>
          </p:nvSpPr>
          <p:spPr bwMode="auto">
            <a:xfrm>
              <a:off x="7541159" y="544257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0" y="5"/>
                  </a:lnTo>
                  <a:lnTo>
                    <a:pt x="6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6" name="Freeform 37"/>
            <p:cNvSpPr>
              <a:spLocks/>
            </p:cNvSpPr>
            <p:nvPr/>
          </p:nvSpPr>
          <p:spPr bwMode="auto">
            <a:xfrm>
              <a:off x="7541159" y="544257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7" name="Freeform 38"/>
            <p:cNvSpPr>
              <a:spLocks/>
            </p:cNvSpPr>
            <p:nvPr/>
          </p:nvSpPr>
          <p:spPr bwMode="auto">
            <a:xfrm>
              <a:off x="7542746" y="5442575"/>
              <a:ext cx="1588" cy="1588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lnTo>
                    <a:pt x="0" y="5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8" name="Freeform 39"/>
            <p:cNvSpPr>
              <a:spLocks/>
            </p:cNvSpPr>
            <p:nvPr/>
          </p:nvSpPr>
          <p:spPr bwMode="auto">
            <a:xfrm>
              <a:off x="7542746" y="5442575"/>
              <a:ext cx="1588" cy="1588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lnTo>
                    <a:pt x="7" y="0"/>
                  </a:lnTo>
                  <a:lnTo>
                    <a:pt x="6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69" name="Freeform 40"/>
            <p:cNvSpPr>
              <a:spLocks/>
            </p:cNvSpPr>
            <p:nvPr/>
          </p:nvSpPr>
          <p:spPr bwMode="auto">
            <a:xfrm>
              <a:off x="7544334" y="544257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0" y="5"/>
                  </a:lnTo>
                  <a:lnTo>
                    <a:pt x="6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0" name="Freeform 41"/>
            <p:cNvSpPr>
              <a:spLocks/>
            </p:cNvSpPr>
            <p:nvPr/>
          </p:nvSpPr>
          <p:spPr bwMode="auto">
            <a:xfrm>
              <a:off x="7544334" y="5444163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6" y="0"/>
                  </a:lnTo>
                  <a:lnTo>
                    <a:pt x="4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1" name="Freeform 44"/>
            <p:cNvSpPr>
              <a:spLocks/>
            </p:cNvSpPr>
            <p:nvPr/>
          </p:nvSpPr>
          <p:spPr bwMode="auto">
            <a:xfrm>
              <a:off x="7545921" y="5444163"/>
              <a:ext cx="1588" cy="3175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2" name="Freeform 45"/>
            <p:cNvSpPr>
              <a:spLocks/>
            </p:cNvSpPr>
            <p:nvPr/>
          </p:nvSpPr>
          <p:spPr bwMode="auto">
            <a:xfrm>
              <a:off x="7545921" y="5445750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0" y="4"/>
                  </a:moveTo>
                  <a:lnTo>
                    <a:pt x="8" y="0"/>
                  </a:lnTo>
                  <a:lnTo>
                    <a:pt x="5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3" name="Freeform 46"/>
            <p:cNvSpPr>
              <a:spLocks/>
            </p:cNvSpPr>
            <p:nvPr/>
          </p:nvSpPr>
          <p:spPr bwMode="auto">
            <a:xfrm>
              <a:off x="7547509" y="5445750"/>
              <a:ext cx="3175" cy="1588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6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4" name="Freeform 47"/>
            <p:cNvSpPr>
              <a:spLocks/>
            </p:cNvSpPr>
            <p:nvPr/>
          </p:nvSpPr>
          <p:spPr bwMode="auto">
            <a:xfrm>
              <a:off x="7547509" y="5445750"/>
              <a:ext cx="3175" cy="1588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5" name="Freeform 48"/>
            <p:cNvSpPr>
              <a:spLocks/>
            </p:cNvSpPr>
            <p:nvPr/>
          </p:nvSpPr>
          <p:spPr bwMode="auto">
            <a:xfrm>
              <a:off x="7549096" y="5445750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6"/>
                  </a:lnTo>
                  <a:lnTo>
                    <a:pt x="8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6" name="Freeform 49"/>
            <p:cNvSpPr>
              <a:spLocks/>
            </p:cNvSpPr>
            <p:nvPr/>
          </p:nvSpPr>
          <p:spPr bwMode="auto">
            <a:xfrm>
              <a:off x="7549096" y="5447338"/>
              <a:ext cx="3175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lnTo>
                    <a:pt x="8" y="0"/>
                  </a:lnTo>
                  <a:lnTo>
                    <a:pt x="3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7" name="Freeform 50"/>
            <p:cNvSpPr>
              <a:spLocks/>
            </p:cNvSpPr>
            <p:nvPr/>
          </p:nvSpPr>
          <p:spPr bwMode="auto">
            <a:xfrm>
              <a:off x="7550684" y="5447338"/>
              <a:ext cx="1588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5" y="0"/>
                  </a:moveTo>
                  <a:lnTo>
                    <a:pt x="0" y="5"/>
                  </a:lnTo>
                  <a:lnTo>
                    <a:pt x="8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8" name="Freeform 51"/>
            <p:cNvSpPr>
              <a:spLocks/>
            </p:cNvSpPr>
            <p:nvPr/>
          </p:nvSpPr>
          <p:spPr bwMode="auto">
            <a:xfrm>
              <a:off x="7550684" y="5448925"/>
              <a:ext cx="1588" cy="1588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0 w 8"/>
                <a:gd name="T5" fmla="*/ 0 h 4"/>
                <a:gd name="T6" fmla="*/ 0 w 8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5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79" name="Freeform 52"/>
            <p:cNvSpPr>
              <a:spLocks/>
            </p:cNvSpPr>
            <p:nvPr/>
          </p:nvSpPr>
          <p:spPr bwMode="auto">
            <a:xfrm>
              <a:off x="7552271" y="5448925"/>
              <a:ext cx="1588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4"/>
                  </a:lnTo>
                  <a:lnTo>
                    <a:pt x="7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0" name="Freeform 53"/>
            <p:cNvSpPr>
              <a:spLocks/>
            </p:cNvSpPr>
            <p:nvPr/>
          </p:nvSpPr>
          <p:spPr bwMode="auto">
            <a:xfrm>
              <a:off x="7552271" y="5448925"/>
              <a:ext cx="1588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1" name="Freeform 54"/>
            <p:cNvSpPr>
              <a:spLocks/>
            </p:cNvSpPr>
            <p:nvPr/>
          </p:nvSpPr>
          <p:spPr bwMode="auto">
            <a:xfrm>
              <a:off x="7552271" y="5448925"/>
              <a:ext cx="3175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0" y="4"/>
                  </a:lnTo>
                  <a:lnTo>
                    <a:pt x="7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2" name="Freeform 56"/>
            <p:cNvSpPr>
              <a:spLocks/>
            </p:cNvSpPr>
            <p:nvPr/>
          </p:nvSpPr>
          <p:spPr bwMode="auto">
            <a:xfrm>
              <a:off x="7555446" y="5453688"/>
              <a:ext cx="3175" cy="1588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0 w 9"/>
                <a:gd name="T5" fmla="*/ 0 h 5"/>
                <a:gd name="T6" fmla="*/ 0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9" y="1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3" name="Freeform 57"/>
            <p:cNvSpPr>
              <a:spLocks/>
            </p:cNvSpPr>
            <p:nvPr/>
          </p:nvSpPr>
          <p:spPr bwMode="auto">
            <a:xfrm>
              <a:off x="7557034" y="5453688"/>
              <a:ext cx="1588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0" y="4"/>
                  </a:lnTo>
                  <a:lnTo>
                    <a:pt x="8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4" name="Freeform 58"/>
            <p:cNvSpPr>
              <a:spLocks/>
            </p:cNvSpPr>
            <p:nvPr/>
          </p:nvSpPr>
          <p:spPr bwMode="auto">
            <a:xfrm>
              <a:off x="7557034" y="5455275"/>
              <a:ext cx="1588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8" y="2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5" name="Freeform 59"/>
            <p:cNvSpPr>
              <a:spLocks/>
            </p:cNvSpPr>
            <p:nvPr/>
          </p:nvSpPr>
          <p:spPr bwMode="auto">
            <a:xfrm>
              <a:off x="7557034" y="5455275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0" y="3"/>
                  </a:lnTo>
                  <a:lnTo>
                    <a:pt x="8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6" name="Freeform 60"/>
            <p:cNvSpPr>
              <a:spLocks/>
            </p:cNvSpPr>
            <p:nvPr/>
          </p:nvSpPr>
          <p:spPr bwMode="auto">
            <a:xfrm>
              <a:off x="7557034" y="5456863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3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7" name="Freeform 61"/>
            <p:cNvSpPr>
              <a:spLocks/>
            </p:cNvSpPr>
            <p:nvPr/>
          </p:nvSpPr>
          <p:spPr bwMode="auto">
            <a:xfrm>
              <a:off x="7558621" y="5456863"/>
              <a:ext cx="3175" cy="3175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0" y="3"/>
                  </a:lnTo>
                  <a:lnTo>
                    <a:pt x="10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8" name="Freeform 62"/>
            <p:cNvSpPr>
              <a:spLocks/>
            </p:cNvSpPr>
            <p:nvPr/>
          </p:nvSpPr>
          <p:spPr bwMode="auto">
            <a:xfrm>
              <a:off x="7558621" y="5458450"/>
              <a:ext cx="3175" cy="1588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7">
                  <a:moveTo>
                    <a:pt x="0" y="0"/>
                  </a:moveTo>
                  <a:lnTo>
                    <a:pt x="10" y="4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89" name="Freeform 63"/>
            <p:cNvSpPr>
              <a:spLocks/>
            </p:cNvSpPr>
            <p:nvPr/>
          </p:nvSpPr>
          <p:spPr bwMode="auto">
            <a:xfrm>
              <a:off x="7711021" y="5558463"/>
              <a:ext cx="1588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0 h 3"/>
                <a:gd name="T6" fmla="*/ 0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0" name="Freeform 64"/>
            <p:cNvSpPr>
              <a:spLocks/>
            </p:cNvSpPr>
            <p:nvPr/>
          </p:nvSpPr>
          <p:spPr bwMode="auto">
            <a:xfrm>
              <a:off x="7711021" y="5556875"/>
              <a:ext cx="1588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0 h 3"/>
                <a:gd name="T6" fmla="*/ 0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1" name="Freeform 82"/>
            <p:cNvSpPr>
              <a:spLocks/>
            </p:cNvSpPr>
            <p:nvPr/>
          </p:nvSpPr>
          <p:spPr bwMode="auto">
            <a:xfrm>
              <a:off x="7711021" y="5541000"/>
              <a:ext cx="1588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lnTo>
                    <a:pt x="0" y="0"/>
                  </a:lnTo>
                  <a:lnTo>
                    <a:pt x="7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2" name="Freeform 83"/>
            <p:cNvSpPr>
              <a:spLocks/>
            </p:cNvSpPr>
            <p:nvPr/>
          </p:nvSpPr>
          <p:spPr bwMode="auto">
            <a:xfrm>
              <a:off x="7711021" y="5539413"/>
              <a:ext cx="1588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0" y="7"/>
                  </a:moveTo>
                  <a:lnTo>
                    <a:pt x="7" y="8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3" name="Freeform 84"/>
            <p:cNvSpPr>
              <a:spLocks/>
            </p:cNvSpPr>
            <p:nvPr/>
          </p:nvSpPr>
          <p:spPr bwMode="auto">
            <a:xfrm>
              <a:off x="7711021" y="5539413"/>
              <a:ext cx="1588" cy="1588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5" y="8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4" name="Freeform 85"/>
            <p:cNvSpPr>
              <a:spLocks/>
            </p:cNvSpPr>
            <p:nvPr/>
          </p:nvSpPr>
          <p:spPr bwMode="auto">
            <a:xfrm>
              <a:off x="7711021" y="5537825"/>
              <a:ext cx="1588" cy="1588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8"/>
                  </a:moveTo>
                  <a:lnTo>
                    <a:pt x="6" y="9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5" name="Freeform 86"/>
            <p:cNvSpPr>
              <a:spLocks/>
            </p:cNvSpPr>
            <p:nvPr/>
          </p:nvSpPr>
          <p:spPr bwMode="auto">
            <a:xfrm>
              <a:off x="7711021" y="5537825"/>
              <a:ext cx="1588" cy="1588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0 w 7"/>
                <a:gd name="T5" fmla="*/ 0 h 9"/>
                <a:gd name="T6" fmla="*/ 0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9">
                  <a:moveTo>
                    <a:pt x="5" y="9"/>
                  </a:moveTo>
                  <a:lnTo>
                    <a:pt x="0" y="0"/>
                  </a:lnTo>
                  <a:lnTo>
                    <a:pt x="7" y="1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6" name="Freeform 87"/>
            <p:cNvSpPr>
              <a:spLocks/>
            </p:cNvSpPr>
            <p:nvPr/>
          </p:nvSpPr>
          <p:spPr bwMode="auto">
            <a:xfrm>
              <a:off x="7711021" y="5534650"/>
              <a:ext cx="1588" cy="3175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5" y="8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7" name="Freeform 88"/>
            <p:cNvSpPr>
              <a:spLocks/>
            </p:cNvSpPr>
            <p:nvPr/>
          </p:nvSpPr>
          <p:spPr bwMode="auto">
            <a:xfrm>
              <a:off x="7711021" y="5531475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0" y="9"/>
                  </a:moveTo>
                  <a:lnTo>
                    <a:pt x="6" y="1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8" name="Freeform 89"/>
            <p:cNvSpPr>
              <a:spLocks/>
            </p:cNvSpPr>
            <p:nvPr/>
          </p:nvSpPr>
          <p:spPr bwMode="auto">
            <a:xfrm>
              <a:off x="7712609" y="5531475"/>
              <a:ext cx="1588" cy="3175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0 h 10"/>
                <a:gd name="T4" fmla="*/ 0 w 5"/>
                <a:gd name="T5" fmla="*/ 0 h 10"/>
                <a:gd name="T6" fmla="*/ 0 w 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0">
                  <a:moveTo>
                    <a:pt x="3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99" name="Freeform 90"/>
            <p:cNvSpPr>
              <a:spLocks/>
            </p:cNvSpPr>
            <p:nvPr/>
          </p:nvSpPr>
          <p:spPr bwMode="auto">
            <a:xfrm>
              <a:off x="7712609" y="5529888"/>
              <a:ext cx="1588" cy="3175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0 h 10"/>
                <a:gd name="T4" fmla="*/ 0 w 5"/>
                <a:gd name="T5" fmla="*/ 0 h 10"/>
                <a:gd name="T6" fmla="*/ 0 w 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0">
                  <a:moveTo>
                    <a:pt x="0" y="9"/>
                  </a:moveTo>
                  <a:lnTo>
                    <a:pt x="5" y="10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0" name="Freeform 91"/>
            <p:cNvSpPr>
              <a:spLocks/>
            </p:cNvSpPr>
            <p:nvPr/>
          </p:nvSpPr>
          <p:spPr bwMode="auto">
            <a:xfrm>
              <a:off x="7712609" y="5529888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3" y="10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1" name="Freeform 92"/>
            <p:cNvSpPr>
              <a:spLocks/>
            </p:cNvSpPr>
            <p:nvPr/>
          </p:nvSpPr>
          <p:spPr bwMode="auto">
            <a:xfrm>
              <a:off x="7714196" y="5521950"/>
              <a:ext cx="1588" cy="4763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0" y="11"/>
                  </a:moveTo>
                  <a:lnTo>
                    <a:pt x="6" y="12"/>
                  </a:lnTo>
                  <a:lnTo>
                    <a:pt x="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2" name="Freeform 93"/>
            <p:cNvSpPr>
              <a:spLocks/>
            </p:cNvSpPr>
            <p:nvPr/>
          </p:nvSpPr>
          <p:spPr bwMode="auto">
            <a:xfrm>
              <a:off x="7714196" y="5521950"/>
              <a:ext cx="3175" cy="476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3" name="Freeform 94"/>
            <p:cNvSpPr>
              <a:spLocks/>
            </p:cNvSpPr>
            <p:nvPr/>
          </p:nvSpPr>
          <p:spPr bwMode="auto">
            <a:xfrm>
              <a:off x="7714196" y="5521950"/>
              <a:ext cx="3175" cy="1588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0 h 11"/>
                <a:gd name="T4" fmla="*/ 0 w 7"/>
                <a:gd name="T5" fmla="*/ 0 h 11"/>
                <a:gd name="T6" fmla="*/ 0 w 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1">
                  <a:moveTo>
                    <a:pt x="0" y="9"/>
                  </a:moveTo>
                  <a:lnTo>
                    <a:pt x="7" y="11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4" name="Freeform 95"/>
            <p:cNvSpPr>
              <a:spLocks/>
            </p:cNvSpPr>
            <p:nvPr/>
          </p:nvSpPr>
          <p:spPr bwMode="auto">
            <a:xfrm>
              <a:off x="7715784" y="5521950"/>
              <a:ext cx="1588" cy="1588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0 h 11"/>
                <a:gd name="T4" fmla="*/ 0 w 7"/>
                <a:gd name="T5" fmla="*/ 0 h 11"/>
                <a:gd name="T6" fmla="*/ 0 w 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1">
                  <a:moveTo>
                    <a:pt x="4" y="11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5" name="Freeform 96"/>
            <p:cNvSpPr>
              <a:spLocks/>
            </p:cNvSpPr>
            <p:nvPr/>
          </p:nvSpPr>
          <p:spPr bwMode="auto">
            <a:xfrm>
              <a:off x="7717371" y="5510838"/>
              <a:ext cx="1588" cy="4763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0" y="11"/>
                  </a:moveTo>
                  <a:lnTo>
                    <a:pt x="6" y="13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6" name="Freeform 97"/>
            <p:cNvSpPr>
              <a:spLocks/>
            </p:cNvSpPr>
            <p:nvPr/>
          </p:nvSpPr>
          <p:spPr bwMode="auto">
            <a:xfrm>
              <a:off x="7718959" y="5510838"/>
              <a:ext cx="1588" cy="4763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0 w 5"/>
                <a:gd name="T5" fmla="*/ 0 h 13"/>
                <a:gd name="T6" fmla="*/ 0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3">
                  <a:moveTo>
                    <a:pt x="2" y="13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7" name="Freeform 98"/>
            <p:cNvSpPr>
              <a:spLocks/>
            </p:cNvSpPr>
            <p:nvPr/>
          </p:nvSpPr>
          <p:spPr bwMode="auto">
            <a:xfrm>
              <a:off x="7720546" y="5504488"/>
              <a:ext cx="1588" cy="3175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0" y="10"/>
                  </a:moveTo>
                  <a:lnTo>
                    <a:pt x="7" y="12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8" name="Freeform 99"/>
            <p:cNvSpPr>
              <a:spLocks/>
            </p:cNvSpPr>
            <p:nvPr/>
          </p:nvSpPr>
          <p:spPr bwMode="auto">
            <a:xfrm>
              <a:off x="7722134" y="5504488"/>
              <a:ext cx="1588" cy="3175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0 w 5"/>
                <a:gd name="T5" fmla="*/ 0 h 12"/>
                <a:gd name="T6" fmla="*/ 0 w 5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2">
                  <a:moveTo>
                    <a:pt x="2" y="12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09" name="Freeform 100"/>
            <p:cNvSpPr>
              <a:spLocks/>
            </p:cNvSpPr>
            <p:nvPr/>
          </p:nvSpPr>
          <p:spPr bwMode="auto">
            <a:xfrm>
              <a:off x="7722134" y="5502900"/>
              <a:ext cx="1588" cy="1588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0 w 5"/>
                <a:gd name="T5" fmla="*/ 0 h 13"/>
                <a:gd name="T6" fmla="*/ 0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3">
                  <a:moveTo>
                    <a:pt x="0" y="11"/>
                  </a:moveTo>
                  <a:lnTo>
                    <a:pt x="5" y="13"/>
                  </a:lnTo>
                  <a:lnTo>
                    <a:pt x="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0" name="Freeform 101"/>
            <p:cNvSpPr>
              <a:spLocks/>
            </p:cNvSpPr>
            <p:nvPr/>
          </p:nvSpPr>
          <p:spPr bwMode="auto">
            <a:xfrm>
              <a:off x="7722134" y="5502900"/>
              <a:ext cx="1588" cy="1588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2" y="13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1" name="Freeform 102"/>
            <p:cNvSpPr>
              <a:spLocks/>
            </p:cNvSpPr>
            <p:nvPr/>
          </p:nvSpPr>
          <p:spPr bwMode="auto">
            <a:xfrm>
              <a:off x="7722134" y="5499725"/>
              <a:ext cx="1588" cy="3175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0" y="10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2" name="Freeform 103"/>
            <p:cNvSpPr>
              <a:spLocks/>
            </p:cNvSpPr>
            <p:nvPr/>
          </p:nvSpPr>
          <p:spPr bwMode="auto">
            <a:xfrm>
              <a:off x="7723721" y="5499725"/>
              <a:ext cx="1588" cy="3175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2" y="1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3" name="Freeform 104"/>
            <p:cNvSpPr>
              <a:spLocks/>
            </p:cNvSpPr>
            <p:nvPr/>
          </p:nvSpPr>
          <p:spPr bwMode="auto">
            <a:xfrm>
              <a:off x="7725309" y="5496550"/>
              <a:ext cx="1588" cy="3175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1" y="13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4" name="Freeform 105"/>
            <p:cNvSpPr>
              <a:spLocks/>
            </p:cNvSpPr>
            <p:nvPr/>
          </p:nvSpPr>
          <p:spPr bwMode="auto">
            <a:xfrm>
              <a:off x="7725309" y="5491788"/>
              <a:ext cx="1588" cy="4763"/>
            </a:xfrm>
            <a:custGeom>
              <a:avLst/>
              <a:gdLst>
                <a:gd name="T0" fmla="*/ 0 w 6"/>
                <a:gd name="T1" fmla="*/ 0 h 14"/>
                <a:gd name="T2" fmla="*/ 0 w 6"/>
                <a:gd name="T3" fmla="*/ 0 h 14"/>
                <a:gd name="T4" fmla="*/ 0 w 6"/>
                <a:gd name="T5" fmla="*/ 0 h 14"/>
                <a:gd name="T6" fmla="*/ 0 w 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4">
                  <a:moveTo>
                    <a:pt x="0" y="12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5" name="Freeform 107"/>
            <p:cNvSpPr>
              <a:spLocks/>
            </p:cNvSpPr>
            <p:nvPr/>
          </p:nvSpPr>
          <p:spPr bwMode="auto">
            <a:xfrm>
              <a:off x="7728484" y="5483850"/>
              <a:ext cx="3175" cy="6350"/>
            </a:xfrm>
            <a:custGeom>
              <a:avLst/>
              <a:gdLst>
                <a:gd name="T0" fmla="*/ 0 w 8"/>
                <a:gd name="T1" fmla="*/ 0 h 17"/>
                <a:gd name="T2" fmla="*/ 0 w 8"/>
                <a:gd name="T3" fmla="*/ 0 h 17"/>
                <a:gd name="T4" fmla="*/ 0 w 8"/>
                <a:gd name="T5" fmla="*/ 0 h 17"/>
                <a:gd name="T6" fmla="*/ 0 w 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7">
                  <a:moveTo>
                    <a:pt x="0" y="17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6" name="Freeform 108"/>
            <p:cNvSpPr>
              <a:spLocks/>
            </p:cNvSpPr>
            <p:nvPr/>
          </p:nvSpPr>
          <p:spPr bwMode="auto">
            <a:xfrm>
              <a:off x="7730071" y="5482263"/>
              <a:ext cx="1588" cy="3175"/>
            </a:xfrm>
            <a:custGeom>
              <a:avLst/>
              <a:gdLst>
                <a:gd name="T0" fmla="*/ 0 w 8"/>
                <a:gd name="T1" fmla="*/ 0 h 16"/>
                <a:gd name="T2" fmla="*/ 0 w 8"/>
                <a:gd name="T3" fmla="*/ 0 h 16"/>
                <a:gd name="T4" fmla="*/ 0 w 8"/>
                <a:gd name="T5" fmla="*/ 0 h 16"/>
                <a:gd name="T6" fmla="*/ 0 w 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6">
                  <a:moveTo>
                    <a:pt x="0" y="12"/>
                  </a:moveTo>
                  <a:lnTo>
                    <a:pt x="6" y="1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7" name="Freeform 109"/>
            <p:cNvSpPr>
              <a:spLocks/>
            </p:cNvSpPr>
            <p:nvPr/>
          </p:nvSpPr>
          <p:spPr bwMode="auto">
            <a:xfrm>
              <a:off x="7731659" y="5482263"/>
              <a:ext cx="1588" cy="3175"/>
            </a:xfrm>
            <a:custGeom>
              <a:avLst/>
              <a:gdLst>
                <a:gd name="T0" fmla="*/ 0 w 7"/>
                <a:gd name="T1" fmla="*/ 0 h 16"/>
                <a:gd name="T2" fmla="*/ 0 w 7"/>
                <a:gd name="T3" fmla="*/ 0 h 16"/>
                <a:gd name="T4" fmla="*/ 0 w 7"/>
                <a:gd name="T5" fmla="*/ 0 h 16"/>
                <a:gd name="T6" fmla="*/ 0 w 7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6">
                  <a:moveTo>
                    <a:pt x="0" y="16"/>
                  </a:moveTo>
                  <a:lnTo>
                    <a:pt x="2" y="0"/>
                  </a:lnTo>
                  <a:lnTo>
                    <a:pt x="7" y="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8" name="Freeform 110"/>
            <p:cNvSpPr>
              <a:spLocks/>
            </p:cNvSpPr>
            <p:nvPr/>
          </p:nvSpPr>
          <p:spPr bwMode="auto">
            <a:xfrm>
              <a:off x="7733246" y="5477500"/>
              <a:ext cx="3175" cy="4763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7">
                  <a:moveTo>
                    <a:pt x="0" y="17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19" name="Freeform 111"/>
            <p:cNvSpPr>
              <a:spLocks/>
            </p:cNvSpPr>
            <p:nvPr/>
          </p:nvSpPr>
          <p:spPr bwMode="auto">
            <a:xfrm>
              <a:off x="7734834" y="5472738"/>
              <a:ext cx="3175" cy="4763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0 h 19"/>
                <a:gd name="T4" fmla="*/ 0 w 8"/>
                <a:gd name="T5" fmla="*/ 0 h 19"/>
                <a:gd name="T6" fmla="*/ 0 w 8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9">
                  <a:moveTo>
                    <a:pt x="0" y="16"/>
                  </a:moveTo>
                  <a:lnTo>
                    <a:pt x="5" y="19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0" name="Freeform 112"/>
            <p:cNvSpPr>
              <a:spLocks/>
            </p:cNvSpPr>
            <p:nvPr/>
          </p:nvSpPr>
          <p:spPr bwMode="auto">
            <a:xfrm>
              <a:off x="7736421" y="5472738"/>
              <a:ext cx="3175" cy="4763"/>
            </a:xfrm>
            <a:custGeom>
              <a:avLst/>
              <a:gdLst>
                <a:gd name="T0" fmla="*/ 0 w 9"/>
                <a:gd name="T1" fmla="*/ 0 h 19"/>
                <a:gd name="T2" fmla="*/ 0 w 9"/>
                <a:gd name="T3" fmla="*/ 0 h 19"/>
                <a:gd name="T4" fmla="*/ 0 w 9"/>
                <a:gd name="T5" fmla="*/ 0 h 19"/>
                <a:gd name="T6" fmla="*/ 0 w 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9">
                  <a:moveTo>
                    <a:pt x="0" y="19"/>
                  </a:moveTo>
                  <a:lnTo>
                    <a:pt x="3" y="0"/>
                  </a:lnTo>
                  <a:lnTo>
                    <a:pt x="9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1" name="Freeform 113"/>
            <p:cNvSpPr>
              <a:spLocks/>
            </p:cNvSpPr>
            <p:nvPr/>
          </p:nvSpPr>
          <p:spPr bwMode="auto">
            <a:xfrm>
              <a:off x="7739596" y="5466388"/>
              <a:ext cx="3175" cy="6350"/>
            </a:xfrm>
            <a:custGeom>
              <a:avLst/>
              <a:gdLst>
                <a:gd name="T0" fmla="*/ 0 w 10"/>
                <a:gd name="T1" fmla="*/ 0 h 20"/>
                <a:gd name="T2" fmla="*/ 0 w 10"/>
                <a:gd name="T3" fmla="*/ 0 h 20"/>
                <a:gd name="T4" fmla="*/ 0 w 10"/>
                <a:gd name="T5" fmla="*/ 0 h 20"/>
                <a:gd name="T6" fmla="*/ 0 w 1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2" name="Freeform 114"/>
            <p:cNvSpPr>
              <a:spLocks/>
            </p:cNvSpPr>
            <p:nvPr/>
          </p:nvSpPr>
          <p:spPr bwMode="auto">
            <a:xfrm>
              <a:off x="7741184" y="5463213"/>
              <a:ext cx="1588" cy="4763"/>
            </a:xfrm>
            <a:custGeom>
              <a:avLst/>
              <a:gdLst>
                <a:gd name="T0" fmla="*/ 0 w 10"/>
                <a:gd name="T1" fmla="*/ 0 h 21"/>
                <a:gd name="T2" fmla="*/ 0 w 10"/>
                <a:gd name="T3" fmla="*/ 0 h 21"/>
                <a:gd name="T4" fmla="*/ 0 w 10"/>
                <a:gd name="T5" fmla="*/ 0 h 21"/>
                <a:gd name="T6" fmla="*/ 0 w 1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1">
                  <a:moveTo>
                    <a:pt x="0" y="17"/>
                  </a:moveTo>
                  <a:lnTo>
                    <a:pt x="5" y="21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3" name="Freeform 115"/>
            <p:cNvSpPr>
              <a:spLocks/>
            </p:cNvSpPr>
            <p:nvPr/>
          </p:nvSpPr>
          <p:spPr bwMode="auto">
            <a:xfrm>
              <a:off x="7742771" y="5463213"/>
              <a:ext cx="1588" cy="4763"/>
            </a:xfrm>
            <a:custGeom>
              <a:avLst/>
              <a:gdLst>
                <a:gd name="T0" fmla="*/ 0 w 10"/>
                <a:gd name="T1" fmla="*/ 0 h 21"/>
                <a:gd name="T2" fmla="*/ 0 w 10"/>
                <a:gd name="T3" fmla="*/ 0 h 21"/>
                <a:gd name="T4" fmla="*/ 0 w 10"/>
                <a:gd name="T5" fmla="*/ 0 h 21"/>
                <a:gd name="T6" fmla="*/ 0 w 1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1">
                  <a:moveTo>
                    <a:pt x="0" y="21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4" name="Freeform 116"/>
            <p:cNvSpPr>
              <a:spLocks/>
            </p:cNvSpPr>
            <p:nvPr/>
          </p:nvSpPr>
          <p:spPr bwMode="auto">
            <a:xfrm>
              <a:off x="7745946" y="5452100"/>
              <a:ext cx="3175" cy="6350"/>
            </a:xfrm>
            <a:custGeom>
              <a:avLst/>
              <a:gdLst>
                <a:gd name="T0" fmla="*/ 0 w 11"/>
                <a:gd name="T1" fmla="*/ 0 h 20"/>
                <a:gd name="T2" fmla="*/ 0 w 11"/>
                <a:gd name="T3" fmla="*/ 0 h 20"/>
                <a:gd name="T4" fmla="*/ 0 w 11"/>
                <a:gd name="T5" fmla="*/ 0 h 20"/>
                <a:gd name="T6" fmla="*/ 0 w 11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20">
                  <a:moveTo>
                    <a:pt x="0" y="17"/>
                  </a:moveTo>
                  <a:lnTo>
                    <a:pt x="6" y="20"/>
                  </a:lnTo>
                  <a:lnTo>
                    <a:pt x="11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5" name="Freeform 117"/>
            <p:cNvSpPr>
              <a:spLocks/>
            </p:cNvSpPr>
            <p:nvPr/>
          </p:nvSpPr>
          <p:spPr bwMode="auto">
            <a:xfrm>
              <a:off x="7747534" y="5452100"/>
              <a:ext cx="3175" cy="6350"/>
            </a:xfrm>
            <a:custGeom>
              <a:avLst/>
              <a:gdLst>
                <a:gd name="T0" fmla="*/ 0 w 10"/>
                <a:gd name="T1" fmla="*/ 0 h 20"/>
                <a:gd name="T2" fmla="*/ 0 w 10"/>
                <a:gd name="T3" fmla="*/ 0 h 20"/>
                <a:gd name="T4" fmla="*/ 0 w 10"/>
                <a:gd name="T5" fmla="*/ 0 h 20"/>
                <a:gd name="T6" fmla="*/ 0 w 1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5" y="0"/>
                  </a:lnTo>
                  <a:lnTo>
                    <a:pt x="10" y="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6" name="Freeform 118"/>
            <p:cNvSpPr>
              <a:spLocks/>
            </p:cNvSpPr>
            <p:nvPr/>
          </p:nvSpPr>
          <p:spPr bwMode="auto">
            <a:xfrm>
              <a:off x="7750709" y="5447338"/>
              <a:ext cx="3175" cy="6350"/>
            </a:xfrm>
            <a:custGeom>
              <a:avLst/>
              <a:gdLst>
                <a:gd name="T0" fmla="*/ 0 w 11"/>
                <a:gd name="T1" fmla="*/ 0 h 19"/>
                <a:gd name="T2" fmla="*/ 0 w 11"/>
                <a:gd name="T3" fmla="*/ 0 h 19"/>
                <a:gd name="T4" fmla="*/ 0 w 11"/>
                <a:gd name="T5" fmla="*/ 0 h 19"/>
                <a:gd name="T6" fmla="*/ 0 w 11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9">
                  <a:moveTo>
                    <a:pt x="0" y="19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27" name="Freeform 119"/>
            <p:cNvSpPr>
              <a:spLocks/>
            </p:cNvSpPr>
            <p:nvPr/>
          </p:nvSpPr>
          <p:spPr bwMode="auto">
            <a:xfrm>
              <a:off x="7752296" y="5444163"/>
              <a:ext cx="3175" cy="4763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8">
                  <a:moveTo>
                    <a:pt x="0" y="15"/>
                  </a:moveTo>
                  <a:lnTo>
                    <a:pt x="5" y="18"/>
                  </a:lnTo>
                  <a:lnTo>
                    <a:pt x="9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733" name="Text Box 1300"/>
            <p:cNvSpPr txBox="1">
              <a:spLocks noChangeArrowheads="1"/>
            </p:cNvSpPr>
            <p:nvPr/>
          </p:nvSpPr>
          <p:spPr bwMode="auto">
            <a:xfrm>
              <a:off x="6274334" y="4251100"/>
              <a:ext cx="246253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b="1" dirty="0" smtClean="0">
                  <a:solidFill>
                    <a:srgbClr val="FF0000"/>
                  </a:solidFill>
                </a:rPr>
                <a:t>e - </a:t>
              </a:r>
              <a:r>
                <a:rPr lang="de-DE" altLang="de-DE" b="1" dirty="0" err="1" smtClean="0">
                  <a:solidFill>
                    <a:srgbClr val="FF0000"/>
                  </a:solidFill>
                </a:rPr>
                <a:t>Scattering</a:t>
              </a:r>
              <a:endParaRPr lang="de-DE" alt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68734" name="Oval 1301"/>
            <p:cNvSpPr>
              <a:spLocks noChangeArrowheads="1"/>
            </p:cNvSpPr>
            <p:nvPr/>
          </p:nvSpPr>
          <p:spPr bwMode="auto">
            <a:xfrm>
              <a:off x="5954036" y="5179050"/>
              <a:ext cx="228600" cy="228600"/>
            </a:xfrm>
            <a:prstGeom prst="ellipse">
              <a:avLst/>
            </a:prstGeom>
            <a:solidFill>
              <a:srgbClr val="B5B5B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35" name="Oval 1303"/>
            <p:cNvSpPr>
              <a:spLocks noChangeArrowheads="1"/>
            </p:cNvSpPr>
            <p:nvPr/>
          </p:nvSpPr>
          <p:spPr bwMode="auto">
            <a:xfrm>
              <a:off x="5945721" y="4810830"/>
              <a:ext cx="228600" cy="228600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8736" name="Text Box 1304"/>
            <p:cNvSpPr txBox="1">
              <a:spLocks noChangeArrowheads="1"/>
            </p:cNvSpPr>
            <p:nvPr/>
          </p:nvSpPr>
          <p:spPr bwMode="auto">
            <a:xfrm>
              <a:off x="6274334" y="5133846"/>
              <a:ext cx="155042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smtClean="0"/>
                <a:t>High </a:t>
              </a:r>
              <a:r>
                <a:rPr lang="de-DE" altLang="de-DE" sz="1600" dirty="0" err="1" smtClean="0"/>
                <a:t>resolution</a:t>
              </a:r>
              <a:endParaRPr lang="de-DE" altLang="de-DE" sz="1600" dirty="0"/>
            </a:p>
          </p:txBody>
        </p:sp>
        <p:sp>
          <p:nvSpPr>
            <p:cNvPr id="68737" name="Text Box 1309"/>
            <p:cNvSpPr txBox="1">
              <a:spLocks noChangeArrowheads="1"/>
            </p:cNvSpPr>
            <p:nvPr/>
          </p:nvSpPr>
          <p:spPr bwMode="auto">
            <a:xfrm>
              <a:off x="6293384" y="4753680"/>
              <a:ext cx="24529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smtClean="0"/>
                <a:t>High – </a:t>
              </a:r>
              <a:r>
                <a:rPr lang="de-DE" altLang="de-DE" sz="1600" dirty="0" err="1" smtClean="0"/>
                <a:t>acceptance</a:t>
              </a:r>
              <a:r>
                <a:rPr lang="de-DE" altLang="de-DE" sz="1600" dirty="0" smtClean="0"/>
                <a:t>, 180</a:t>
              </a:r>
              <a:r>
                <a:rPr lang="de-DE" altLang="de-DE" sz="1600" baseline="30000" dirty="0" smtClean="0"/>
                <a:t>o</a:t>
              </a:r>
              <a:endParaRPr lang="de-DE" altLang="de-DE" sz="1600" baseline="30000" dirty="0"/>
            </a:p>
          </p:txBody>
        </p:sp>
      </p:grpSp>
      <p:sp>
        <p:nvSpPr>
          <p:cNvPr id="68638" name="Rectangle 3"/>
          <p:cNvSpPr txBox="1">
            <a:spLocks noChangeArrowheads="1"/>
          </p:cNvSpPr>
          <p:nvPr/>
        </p:nvSpPr>
        <p:spPr bwMode="auto">
          <a:xfrm>
            <a:off x="0" y="1473655"/>
            <a:ext cx="1734319" cy="12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de-DE" sz="1400" b="1" i="1" dirty="0" err="1">
                <a:solidFill>
                  <a:srgbClr val="00715E"/>
                </a:solidFill>
                <a:latin typeface="Times New Roman" pitchFamily="18" charset="0"/>
                <a:sym typeface="Mathematica1" pitchFamily="2" charset="2"/>
              </a:rPr>
              <a:t>Thanks</a:t>
            </a:r>
            <a:r>
              <a:rPr lang="de-DE" altLang="de-DE" sz="1400" b="1" i="1" dirty="0">
                <a:solidFill>
                  <a:srgbClr val="00715E"/>
                </a:solidFill>
                <a:latin typeface="Times New Roman" pitchFamily="18" charset="0"/>
                <a:sym typeface="Mathematica1" pitchFamily="2" charset="2"/>
              </a:rPr>
              <a:t> </a:t>
            </a:r>
            <a:r>
              <a:rPr lang="de-DE" altLang="de-DE" sz="1400" b="1" i="1" dirty="0" err="1">
                <a:solidFill>
                  <a:srgbClr val="00715E"/>
                </a:solidFill>
                <a:latin typeface="Times New Roman" pitchFamily="18" charset="0"/>
                <a:sym typeface="Mathematica1" pitchFamily="2" charset="2"/>
              </a:rPr>
              <a:t>to</a:t>
            </a:r>
            <a:endParaRPr lang="de-DE" altLang="de-DE" sz="1400" b="1" i="1" dirty="0">
              <a:solidFill>
                <a:srgbClr val="00715E"/>
              </a:solidFill>
              <a:latin typeface="Times New Roman" pitchFamily="18" charset="0"/>
              <a:sym typeface="Mathematica1" pitchFamily="2" charset="2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de-DE" altLang="de-DE" sz="1400" dirty="0">
                <a:solidFill>
                  <a:srgbClr val="00715E"/>
                </a:solidFill>
                <a:sym typeface="Mathematica1" pitchFamily="2" charset="2"/>
              </a:rPr>
              <a:t> State </a:t>
            </a:r>
            <a:r>
              <a:rPr lang="de-DE" altLang="de-DE" sz="1400" dirty="0" err="1">
                <a:solidFill>
                  <a:srgbClr val="00715E"/>
                </a:solidFill>
                <a:sym typeface="Mathematica1" pitchFamily="2" charset="2"/>
              </a:rPr>
              <a:t>of</a:t>
            </a:r>
            <a:r>
              <a:rPr lang="de-DE" altLang="de-DE" sz="1400" dirty="0">
                <a:solidFill>
                  <a:srgbClr val="00715E"/>
                </a:solidFill>
                <a:sym typeface="Mathematica1" pitchFamily="2" charset="2"/>
              </a:rPr>
              <a:t> Hesse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de-DE" altLang="de-DE" sz="1400" dirty="0">
                <a:solidFill>
                  <a:srgbClr val="00715E"/>
                </a:solidFill>
                <a:sym typeface="Mathematica1" pitchFamily="2" charset="2"/>
              </a:rPr>
              <a:t> TU Darmstadt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de-DE" altLang="de-DE" sz="1400" dirty="0">
                <a:solidFill>
                  <a:srgbClr val="00715E"/>
                </a:solidFill>
                <a:sym typeface="Mathematica1" pitchFamily="2" charset="2"/>
              </a:rPr>
              <a:t> DFG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S-DALINAC at TU Darmstadt</a:t>
            </a:r>
          </a:p>
        </p:txBody>
      </p:sp>
      <p:grpSp>
        <p:nvGrpSpPr>
          <p:cNvPr id="1315" name="Gruppieren 1314"/>
          <p:cNvGrpSpPr/>
          <p:nvPr/>
        </p:nvGrpSpPr>
        <p:grpSpPr>
          <a:xfrm>
            <a:off x="646113" y="3860800"/>
            <a:ext cx="1809750" cy="1219201"/>
            <a:chOff x="646113" y="3860800"/>
            <a:chExt cx="1809750" cy="1219201"/>
          </a:xfrm>
        </p:grpSpPr>
        <p:sp>
          <p:nvSpPr>
            <p:cNvPr id="1316" name="Freeform 8"/>
            <p:cNvSpPr>
              <a:spLocks/>
            </p:cNvSpPr>
            <p:nvPr/>
          </p:nvSpPr>
          <p:spPr bwMode="auto">
            <a:xfrm>
              <a:off x="2230438" y="4387850"/>
              <a:ext cx="0" cy="4763"/>
            </a:xfrm>
            <a:custGeom>
              <a:avLst/>
              <a:gdLst>
                <a:gd name="T0" fmla="*/ 0 w 7"/>
                <a:gd name="T1" fmla="*/ 2147483647 h 14"/>
                <a:gd name="T2" fmla="*/ 0 w 7"/>
                <a:gd name="T3" fmla="*/ 0 h 14"/>
                <a:gd name="T4" fmla="*/ 0 w 7"/>
                <a:gd name="T5" fmla="*/ 2147483647 h 14"/>
                <a:gd name="T6" fmla="*/ 0 w 7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2" y="0"/>
                  </a:lnTo>
                  <a:lnTo>
                    <a:pt x="7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7" name="Freeform 21"/>
            <p:cNvSpPr>
              <a:spLocks/>
            </p:cNvSpPr>
            <p:nvPr/>
          </p:nvSpPr>
          <p:spPr bwMode="auto">
            <a:xfrm>
              <a:off x="2246313" y="4378325"/>
              <a:ext cx="0" cy="3175"/>
            </a:xfrm>
            <a:custGeom>
              <a:avLst/>
              <a:gdLst>
                <a:gd name="T0" fmla="*/ 0 w 7"/>
                <a:gd name="T1" fmla="*/ 2147483647 h 7"/>
                <a:gd name="T2" fmla="*/ 0 w 7"/>
                <a:gd name="T3" fmla="*/ 2147483647 h 7"/>
                <a:gd name="T4" fmla="*/ 0 w 7"/>
                <a:gd name="T5" fmla="*/ 0 h 7"/>
                <a:gd name="T6" fmla="*/ 0 w 7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7">
                  <a:moveTo>
                    <a:pt x="0" y="1"/>
                  </a:moveTo>
                  <a:lnTo>
                    <a:pt x="1" y="7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8" name="Freeform 22"/>
            <p:cNvSpPr>
              <a:spLocks/>
            </p:cNvSpPr>
            <p:nvPr/>
          </p:nvSpPr>
          <p:spPr bwMode="auto">
            <a:xfrm>
              <a:off x="2246313" y="4378325"/>
              <a:ext cx="0" cy="3175"/>
            </a:xfrm>
            <a:custGeom>
              <a:avLst/>
              <a:gdLst>
                <a:gd name="T0" fmla="*/ 0 w 7"/>
                <a:gd name="T1" fmla="*/ 2147483647 h 7"/>
                <a:gd name="T2" fmla="*/ 0 w 7"/>
                <a:gd name="T3" fmla="*/ 0 h 7"/>
                <a:gd name="T4" fmla="*/ 0 w 7"/>
                <a:gd name="T5" fmla="*/ 2147483647 h 7"/>
                <a:gd name="T6" fmla="*/ 0 w 7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6" y="0"/>
                  </a:lnTo>
                  <a:lnTo>
                    <a:pt x="7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9" name="Freeform 42"/>
            <p:cNvSpPr>
              <a:spLocks/>
            </p:cNvSpPr>
            <p:nvPr/>
          </p:nvSpPr>
          <p:spPr bwMode="auto">
            <a:xfrm>
              <a:off x="2262188" y="4379913"/>
              <a:ext cx="0" cy="1587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0" y="6"/>
                  </a:lnTo>
                  <a:lnTo>
                    <a:pt x="6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0" name="Freeform 43"/>
            <p:cNvSpPr>
              <a:spLocks/>
            </p:cNvSpPr>
            <p:nvPr/>
          </p:nvSpPr>
          <p:spPr bwMode="auto">
            <a:xfrm>
              <a:off x="2262188" y="437991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2147483647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1" name="Freeform 55"/>
            <p:cNvSpPr>
              <a:spLocks/>
            </p:cNvSpPr>
            <p:nvPr/>
          </p:nvSpPr>
          <p:spPr bwMode="auto">
            <a:xfrm>
              <a:off x="2268538" y="4386263"/>
              <a:ext cx="3175" cy="0"/>
            </a:xfrm>
            <a:custGeom>
              <a:avLst/>
              <a:gdLst>
                <a:gd name="T0" fmla="*/ 0 w 7"/>
                <a:gd name="T1" fmla="*/ 0 h 5"/>
                <a:gd name="T2" fmla="*/ 2147483647 w 7"/>
                <a:gd name="T3" fmla="*/ 0 h 5"/>
                <a:gd name="T4" fmla="*/ 2147483647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7" y="0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2" name="Freeform 65"/>
            <p:cNvSpPr>
              <a:spLocks/>
            </p:cNvSpPr>
            <p:nvPr/>
          </p:nvSpPr>
          <p:spPr bwMode="auto">
            <a:xfrm>
              <a:off x="2427288" y="4492625"/>
              <a:ext cx="0" cy="1588"/>
            </a:xfrm>
            <a:custGeom>
              <a:avLst/>
              <a:gdLst>
                <a:gd name="T0" fmla="*/ 0 w 6"/>
                <a:gd name="T1" fmla="*/ 2147483647 h 4"/>
                <a:gd name="T2" fmla="*/ 0 w 6"/>
                <a:gd name="T3" fmla="*/ 2147483647 h 4"/>
                <a:gd name="T4" fmla="*/ 0 w 6"/>
                <a:gd name="T5" fmla="*/ 0 h 4"/>
                <a:gd name="T6" fmla="*/ 0 w 6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3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3" name="Freeform 66"/>
            <p:cNvSpPr>
              <a:spLocks/>
            </p:cNvSpPr>
            <p:nvPr/>
          </p:nvSpPr>
          <p:spPr bwMode="auto">
            <a:xfrm>
              <a:off x="2427288" y="4492625"/>
              <a:ext cx="0" cy="1588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4" name="Freeform 67"/>
            <p:cNvSpPr>
              <a:spLocks/>
            </p:cNvSpPr>
            <p:nvPr/>
          </p:nvSpPr>
          <p:spPr bwMode="auto">
            <a:xfrm>
              <a:off x="2427288" y="449103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5" name="Freeform 68"/>
            <p:cNvSpPr>
              <a:spLocks/>
            </p:cNvSpPr>
            <p:nvPr/>
          </p:nvSpPr>
          <p:spPr bwMode="auto">
            <a:xfrm>
              <a:off x="2427288" y="4489450"/>
              <a:ext cx="0" cy="1588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0 w 7"/>
                <a:gd name="T5" fmla="*/ 0 h 4"/>
                <a:gd name="T6" fmla="*/ 0 w 7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6" name="Freeform 69"/>
            <p:cNvSpPr>
              <a:spLocks/>
            </p:cNvSpPr>
            <p:nvPr/>
          </p:nvSpPr>
          <p:spPr bwMode="auto">
            <a:xfrm>
              <a:off x="2427288" y="4489450"/>
              <a:ext cx="0" cy="1588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7" name="Freeform 70"/>
            <p:cNvSpPr>
              <a:spLocks/>
            </p:cNvSpPr>
            <p:nvPr/>
          </p:nvSpPr>
          <p:spPr bwMode="auto">
            <a:xfrm>
              <a:off x="2427288" y="448786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2147483647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8" name="Freeform 71"/>
            <p:cNvSpPr>
              <a:spLocks/>
            </p:cNvSpPr>
            <p:nvPr/>
          </p:nvSpPr>
          <p:spPr bwMode="auto">
            <a:xfrm>
              <a:off x="2427288" y="4487863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29" name="Freeform 72"/>
            <p:cNvSpPr>
              <a:spLocks/>
            </p:cNvSpPr>
            <p:nvPr/>
          </p:nvSpPr>
          <p:spPr bwMode="auto">
            <a:xfrm>
              <a:off x="2427288" y="4486275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0" name="Freeform 73"/>
            <p:cNvSpPr>
              <a:spLocks/>
            </p:cNvSpPr>
            <p:nvPr/>
          </p:nvSpPr>
          <p:spPr bwMode="auto">
            <a:xfrm>
              <a:off x="2427288" y="4486275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1" name="Freeform 74"/>
            <p:cNvSpPr>
              <a:spLocks/>
            </p:cNvSpPr>
            <p:nvPr/>
          </p:nvSpPr>
          <p:spPr bwMode="auto">
            <a:xfrm>
              <a:off x="2427288" y="448468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2147483647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2" name="Freeform 75"/>
            <p:cNvSpPr>
              <a:spLocks/>
            </p:cNvSpPr>
            <p:nvPr/>
          </p:nvSpPr>
          <p:spPr bwMode="auto">
            <a:xfrm>
              <a:off x="2427288" y="4484688"/>
              <a:ext cx="0" cy="1587"/>
            </a:xfrm>
            <a:custGeom>
              <a:avLst/>
              <a:gdLst>
                <a:gd name="T0" fmla="*/ 0 w 6"/>
                <a:gd name="T1" fmla="*/ 2147483647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3" name="Freeform 76"/>
            <p:cNvSpPr>
              <a:spLocks/>
            </p:cNvSpPr>
            <p:nvPr/>
          </p:nvSpPr>
          <p:spPr bwMode="auto">
            <a:xfrm>
              <a:off x="2427288" y="4483100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4" name="Freeform 77"/>
            <p:cNvSpPr>
              <a:spLocks/>
            </p:cNvSpPr>
            <p:nvPr/>
          </p:nvSpPr>
          <p:spPr bwMode="auto">
            <a:xfrm>
              <a:off x="2427288" y="4483100"/>
              <a:ext cx="0" cy="158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2147483647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5" name="Freeform 78"/>
            <p:cNvSpPr>
              <a:spLocks/>
            </p:cNvSpPr>
            <p:nvPr/>
          </p:nvSpPr>
          <p:spPr bwMode="auto">
            <a:xfrm>
              <a:off x="2427288" y="4479925"/>
              <a:ext cx="0" cy="3175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214748364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5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6" name="Freeform 79"/>
            <p:cNvSpPr>
              <a:spLocks/>
            </p:cNvSpPr>
            <p:nvPr/>
          </p:nvSpPr>
          <p:spPr bwMode="auto">
            <a:xfrm>
              <a:off x="2427288" y="4478338"/>
              <a:ext cx="0" cy="158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7" name="Freeform 80"/>
            <p:cNvSpPr>
              <a:spLocks/>
            </p:cNvSpPr>
            <p:nvPr/>
          </p:nvSpPr>
          <p:spPr bwMode="auto">
            <a:xfrm>
              <a:off x="2427288" y="4478338"/>
              <a:ext cx="0" cy="158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8" name="Freeform 81"/>
            <p:cNvSpPr>
              <a:spLocks/>
            </p:cNvSpPr>
            <p:nvPr/>
          </p:nvSpPr>
          <p:spPr bwMode="auto">
            <a:xfrm>
              <a:off x="2427288" y="4476750"/>
              <a:ext cx="0" cy="1588"/>
            </a:xfrm>
            <a:custGeom>
              <a:avLst/>
              <a:gdLst>
                <a:gd name="T0" fmla="*/ 0 w 6"/>
                <a:gd name="T1" fmla="*/ 2147483647 h 8"/>
                <a:gd name="T2" fmla="*/ 0 w 6"/>
                <a:gd name="T3" fmla="*/ 2147483647 h 8"/>
                <a:gd name="T4" fmla="*/ 0 w 6"/>
                <a:gd name="T5" fmla="*/ 0 h 8"/>
                <a:gd name="T6" fmla="*/ 0 w 6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0" y="8"/>
                  </a:moveTo>
                  <a:lnTo>
                    <a:pt x="6" y="8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9" name="Freeform 106"/>
            <p:cNvSpPr>
              <a:spLocks/>
            </p:cNvSpPr>
            <p:nvPr/>
          </p:nvSpPr>
          <p:spPr bwMode="auto">
            <a:xfrm>
              <a:off x="2443163" y="4427538"/>
              <a:ext cx="0" cy="4762"/>
            </a:xfrm>
            <a:custGeom>
              <a:avLst/>
              <a:gdLst>
                <a:gd name="T0" fmla="*/ 0 w 5"/>
                <a:gd name="T1" fmla="*/ 2147483647 h 14"/>
                <a:gd name="T2" fmla="*/ 0 w 5"/>
                <a:gd name="T3" fmla="*/ 0 h 14"/>
                <a:gd name="T4" fmla="*/ 0 w 5"/>
                <a:gd name="T5" fmla="*/ 2147483647 h 14"/>
                <a:gd name="T6" fmla="*/ 0 w 5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4">
                  <a:moveTo>
                    <a:pt x="0" y="14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0" name="Freeform 7"/>
            <p:cNvSpPr>
              <a:spLocks/>
            </p:cNvSpPr>
            <p:nvPr/>
          </p:nvSpPr>
          <p:spPr bwMode="auto">
            <a:xfrm>
              <a:off x="2212976" y="4972050"/>
              <a:ext cx="1588" cy="4763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0 h 14"/>
                <a:gd name="T4" fmla="*/ 0 w 8"/>
                <a:gd name="T5" fmla="*/ 0 h 14"/>
                <a:gd name="T6" fmla="*/ 0 w 8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4">
                  <a:moveTo>
                    <a:pt x="0" y="11"/>
                  </a:moveTo>
                  <a:lnTo>
                    <a:pt x="6" y="14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1" name="Freeform 9"/>
            <p:cNvSpPr>
              <a:spLocks/>
            </p:cNvSpPr>
            <p:nvPr/>
          </p:nvSpPr>
          <p:spPr bwMode="auto">
            <a:xfrm>
              <a:off x="2216151" y="4968875"/>
              <a:ext cx="1588" cy="1588"/>
            </a:xfrm>
            <a:custGeom>
              <a:avLst/>
              <a:gdLst>
                <a:gd name="T0" fmla="*/ 0 w 8"/>
                <a:gd name="T1" fmla="*/ 0 h 12"/>
                <a:gd name="T2" fmla="*/ 0 w 8"/>
                <a:gd name="T3" fmla="*/ 0 h 12"/>
                <a:gd name="T4" fmla="*/ 0 w 8"/>
                <a:gd name="T5" fmla="*/ 0 h 12"/>
                <a:gd name="T6" fmla="*/ 0 w 8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2">
                  <a:moveTo>
                    <a:pt x="0" y="7"/>
                  </a:moveTo>
                  <a:lnTo>
                    <a:pt x="5" y="12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2" name="Freeform 10"/>
            <p:cNvSpPr>
              <a:spLocks/>
            </p:cNvSpPr>
            <p:nvPr/>
          </p:nvSpPr>
          <p:spPr bwMode="auto">
            <a:xfrm>
              <a:off x="2217738" y="4968875"/>
              <a:ext cx="1588" cy="1588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lnTo>
                    <a:pt x="3" y="0"/>
                  </a:lnTo>
                  <a:lnTo>
                    <a:pt x="7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3" name="Freeform 11"/>
            <p:cNvSpPr>
              <a:spLocks/>
            </p:cNvSpPr>
            <p:nvPr/>
          </p:nvSpPr>
          <p:spPr bwMode="auto">
            <a:xfrm>
              <a:off x="2217738" y="4967288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5"/>
                  </a:moveTo>
                  <a:lnTo>
                    <a:pt x="4" y="10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4" name="Freeform 12"/>
            <p:cNvSpPr>
              <a:spLocks/>
            </p:cNvSpPr>
            <p:nvPr/>
          </p:nvSpPr>
          <p:spPr bwMode="auto">
            <a:xfrm>
              <a:off x="2219326" y="4967288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10"/>
                  </a:moveTo>
                  <a:lnTo>
                    <a:pt x="4" y="0"/>
                  </a:lnTo>
                  <a:lnTo>
                    <a:pt x="8" y="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5" name="Freeform 13"/>
            <p:cNvSpPr>
              <a:spLocks/>
            </p:cNvSpPr>
            <p:nvPr/>
          </p:nvSpPr>
          <p:spPr bwMode="auto">
            <a:xfrm>
              <a:off x="2220913" y="4965700"/>
              <a:ext cx="3175" cy="31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0" y="5"/>
                  </a:moveTo>
                  <a:lnTo>
                    <a:pt x="4" y="10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6" name="Freeform 14"/>
            <p:cNvSpPr>
              <a:spLocks/>
            </p:cNvSpPr>
            <p:nvPr/>
          </p:nvSpPr>
          <p:spPr bwMode="auto">
            <a:xfrm>
              <a:off x="2222501" y="4965700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4" y="0"/>
                  </a:lnTo>
                  <a:lnTo>
                    <a:pt x="6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7" name="Freeform 15"/>
            <p:cNvSpPr>
              <a:spLocks/>
            </p:cNvSpPr>
            <p:nvPr/>
          </p:nvSpPr>
          <p:spPr bwMode="auto">
            <a:xfrm>
              <a:off x="2224088" y="4964113"/>
              <a:ext cx="1588" cy="3175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2"/>
                  </a:moveTo>
                  <a:lnTo>
                    <a:pt x="2" y="9"/>
                  </a:lnTo>
                  <a:lnTo>
                    <a:pt x="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8" name="Freeform 16"/>
            <p:cNvSpPr>
              <a:spLocks/>
            </p:cNvSpPr>
            <p:nvPr/>
          </p:nvSpPr>
          <p:spPr bwMode="auto">
            <a:xfrm>
              <a:off x="2224088" y="4964113"/>
              <a:ext cx="1588" cy="3175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lnTo>
                    <a:pt x="4" y="0"/>
                  </a:lnTo>
                  <a:lnTo>
                    <a:pt x="6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9" name="Freeform 17"/>
            <p:cNvSpPr>
              <a:spLocks/>
            </p:cNvSpPr>
            <p:nvPr/>
          </p:nvSpPr>
          <p:spPr bwMode="auto">
            <a:xfrm>
              <a:off x="2225676" y="4964113"/>
              <a:ext cx="1588" cy="1588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8">
                  <a:moveTo>
                    <a:pt x="0" y="3"/>
                  </a:moveTo>
                  <a:lnTo>
                    <a:pt x="2" y="8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0" name="Freeform 18"/>
            <p:cNvSpPr>
              <a:spLocks/>
            </p:cNvSpPr>
            <p:nvPr/>
          </p:nvSpPr>
          <p:spPr bwMode="auto">
            <a:xfrm>
              <a:off x="2225676" y="4964113"/>
              <a:ext cx="3175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6" y="0"/>
                  </a:lnTo>
                  <a:lnTo>
                    <a:pt x="7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1" name="Freeform 19"/>
            <p:cNvSpPr>
              <a:spLocks/>
            </p:cNvSpPr>
            <p:nvPr/>
          </p:nvSpPr>
          <p:spPr bwMode="auto">
            <a:xfrm>
              <a:off x="2227263" y="4962525"/>
              <a:ext cx="3175" cy="317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0" y="1"/>
                  </a:moveTo>
                  <a:lnTo>
                    <a:pt x="1" y="7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2" name="Freeform 20"/>
            <p:cNvSpPr>
              <a:spLocks/>
            </p:cNvSpPr>
            <p:nvPr/>
          </p:nvSpPr>
          <p:spPr bwMode="auto">
            <a:xfrm>
              <a:off x="2228851" y="4962525"/>
              <a:ext cx="1588" cy="317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lnTo>
                    <a:pt x="5" y="0"/>
                  </a:lnTo>
                  <a:lnTo>
                    <a:pt x="6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3" name="Freeform 23"/>
            <p:cNvSpPr>
              <a:spLocks/>
            </p:cNvSpPr>
            <p:nvPr/>
          </p:nvSpPr>
          <p:spPr bwMode="auto">
            <a:xfrm>
              <a:off x="2230438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1" y="6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4" name="Freeform 24"/>
            <p:cNvSpPr>
              <a:spLocks/>
            </p:cNvSpPr>
            <p:nvPr/>
          </p:nvSpPr>
          <p:spPr bwMode="auto">
            <a:xfrm>
              <a:off x="2230438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4" y="0"/>
                  </a:lnTo>
                  <a:lnTo>
                    <a:pt x="5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5" name="Freeform 25"/>
            <p:cNvSpPr>
              <a:spLocks/>
            </p:cNvSpPr>
            <p:nvPr/>
          </p:nvSpPr>
          <p:spPr bwMode="auto">
            <a:xfrm>
              <a:off x="2232026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1" y="6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6" name="Freeform 26"/>
            <p:cNvSpPr>
              <a:spLocks/>
            </p:cNvSpPr>
            <p:nvPr/>
          </p:nvSpPr>
          <p:spPr bwMode="auto">
            <a:xfrm>
              <a:off x="2232026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4" y="0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7" name="Freeform 27"/>
            <p:cNvSpPr>
              <a:spLocks/>
            </p:cNvSpPr>
            <p:nvPr/>
          </p:nvSpPr>
          <p:spPr bwMode="auto">
            <a:xfrm>
              <a:off x="2233613" y="4962525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1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8" name="Freeform 28"/>
            <p:cNvSpPr>
              <a:spLocks/>
            </p:cNvSpPr>
            <p:nvPr/>
          </p:nvSpPr>
          <p:spPr bwMode="auto">
            <a:xfrm>
              <a:off x="2233613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9" name="Freeform 29"/>
            <p:cNvSpPr>
              <a:spLocks/>
            </p:cNvSpPr>
            <p:nvPr/>
          </p:nvSpPr>
          <p:spPr bwMode="auto">
            <a:xfrm>
              <a:off x="2235201" y="496252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0" name="Freeform 30"/>
            <p:cNvSpPr>
              <a:spLocks/>
            </p:cNvSpPr>
            <p:nvPr/>
          </p:nvSpPr>
          <p:spPr bwMode="auto">
            <a:xfrm>
              <a:off x="2235201" y="496252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1" name="Freeform 31"/>
            <p:cNvSpPr>
              <a:spLocks/>
            </p:cNvSpPr>
            <p:nvPr/>
          </p:nvSpPr>
          <p:spPr bwMode="auto">
            <a:xfrm>
              <a:off x="2236788" y="4962525"/>
              <a:ext cx="1588" cy="158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4" y="0"/>
                  </a:lnTo>
                  <a:lnTo>
                    <a:pt x="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2" name="Freeform 32"/>
            <p:cNvSpPr>
              <a:spLocks/>
            </p:cNvSpPr>
            <p:nvPr/>
          </p:nvSpPr>
          <p:spPr bwMode="auto">
            <a:xfrm>
              <a:off x="2238376" y="496252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3" name="Freeform 33"/>
            <p:cNvSpPr>
              <a:spLocks/>
            </p:cNvSpPr>
            <p:nvPr/>
          </p:nvSpPr>
          <p:spPr bwMode="auto">
            <a:xfrm>
              <a:off x="2238376" y="4962525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lnTo>
                    <a:pt x="6" y="0"/>
                  </a:lnTo>
                  <a:lnTo>
                    <a:pt x="5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4" name="Freeform 34"/>
            <p:cNvSpPr>
              <a:spLocks/>
            </p:cNvSpPr>
            <p:nvPr/>
          </p:nvSpPr>
          <p:spPr bwMode="auto">
            <a:xfrm>
              <a:off x="2239963" y="4962525"/>
              <a:ext cx="1588" cy="158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lnTo>
                    <a:pt x="0" y="6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5" name="Freeform 35"/>
            <p:cNvSpPr>
              <a:spLocks/>
            </p:cNvSpPr>
            <p:nvPr/>
          </p:nvSpPr>
          <p:spPr bwMode="auto">
            <a:xfrm>
              <a:off x="2239963" y="4962525"/>
              <a:ext cx="1588" cy="15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6" name="Freeform 36"/>
            <p:cNvSpPr>
              <a:spLocks/>
            </p:cNvSpPr>
            <p:nvPr/>
          </p:nvSpPr>
          <p:spPr bwMode="auto">
            <a:xfrm>
              <a:off x="2241551" y="496252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0" y="5"/>
                  </a:lnTo>
                  <a:lnTo>
                    <a:pt x="6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7" name="Freeform 37"/>
            <p:cNvSpPr>
              <a:spLocks/>
            </p:cNvSpPr>
            <p:nvPr/>
          </p:nvSpPr>
          <p:spPr bwMode="auto">
            <a:xfrm>
              <a:off x="2241551" y="496252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lnTo>
                    <a:pt x="6" y="0"/>
                  </a:lnTo>
                  <a:lnTo>
                    <a:pt x="4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8" name="Freeform 38"/>
            <p:cNvSpPr>
              <a:spLocks/>
            </p:cNvSpPr>
            <p:nvPr/>
          </p:nvSpPr>
          <p:spPr bwMode="auto">
            <a:xfrm>
              <a:off x="2243138" y="4962525"/>
              <a:ext cx="1588" cy="1588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lnTo>
                    <a:pt x="0" y="5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9" name="Freeform 39"/>
            <p:cNvSpPr>
              <a:spLocks/>
            </p:cNvSpPr>
            <p:nvPr/>
          </p:nvSpPr>
          <p:spPr bwMode="auto">
            <a:xfrm>
              <a:off x="2243138" y="4962525"/>
              <a:ext cx="1588" cy="1588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0 w 7"/>
                <a:gd name="T5" fmla="*/ 0 h 5"/>
                <a:gd name="T6" fmla="*/ 0 w 7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lnTo>
                    <a:pt x="7" y="0"/>
                  </a:lnTo>
                  <a:lnTo>
                    <a:pt x="6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0" name="Freeform 40"/>
            <p:cNvSpPr>
              <a:spLocks/>
            </p:cNvSpPr>
            <p:nvPr/>
          </p:nvSpPr>
          <p:spPr bwMode="auto">
            <a:xfrm>
              <a:off x="2244726" y="4962525"/>
              <a:ext cx="1588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lnTo>
                    <a:pt x="0" y="5"/>
                  </a:lnTo>
                  <a:lnTo>
                    <a:pt x="6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1" name="Freeform 41"/>
            <p:cNvSpPr>
              <a:spLocks/>
            </p:cNvSpPr>
            <p:nvPr/>
          </p:nvSpPr>
          <p:spPr bwMode="auto">
            <a:xfrm>
              <a:off x="2244726" y="4964113"/>
              <a:ext cx="1588" cy="15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6" y="0"/>
                  </a:lnTo>
                  <a:lnTo>
                    <a:pt x="4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2" name="Freeform 44"/>
            <p:cNvSpPr>
              <a:spLocks/>
            </p:cNvSpPr>
            <p:nvPr/>
          </p:nvSpPr>
          <p:spPr bwMode="auto">
            <a:xfrm>
              <a:off x="2246313" y="4964113"/>
              <a:ext cx="1588" cy="3175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0" y="3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3" name="Freeform 45"/>
            <p:cNvSpPr>
              <a:spLocks/>
            </p:cNvSpPr>
            <p:nvPr/>
          </p:nvSpPr>
          <p:spPr bwMode="auto">
            <a:xfrm>
              <a:off x="2246313" y="4965700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0" y="4"/>
                  </a:moveTo>
                  <a:lnTo>
                    <a:pt x="8" y="0"/>
                  </a:lnTo>
                  <a:lnTo>
                    <a:pt x="5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4" name="Freeform 46"/>
            <p:cNvSpPr>
              <a:spLocks/>
            </p:cNvSpPr>
            <p:nvPr/>
          </p:nvSpPr>
          <p:spPr bwMode="auto">
            <a:xfrm>
              <a:off x="2247901" y="4965700"/>
              <a:ext cx="3175" cy="1588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6"/>
                  </a:lnTo>
                  <a:lnTo>
                    <a:pt x="7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5" name="Freeform 47"/>
            <p:cNvSpPr>
              <a:spLocks/>
            </p:cNvSpPr>
            <p:nvPr/>
          </p:nvSpPr>
          <p:spPr bwMode="auto">
            <a:xfrm>
              <a:off x="2247901" y="4965700"/>
              <a:ext cx="3175" cy="1588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0 h 6"/>
                <a:gd name="T4" fmla="*/ 0 w 7"/>
                <a:gd name="T5" fmla="*/ 0 h 6"/>
                <a:gd name="T6" fmla="*/ 0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lnTo>
                    <a:pt x="7" y="0"/>
                  </a:lnTo>
                  <a:lnTo>
                    <a:pt x="4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6" name="Freeform 48"/>
            <p:cNvSpPr>
              <a:spLocks/>
            </p:cNvSpPr>
            <p:nvPr/>
          </p:nvSpPr>
          <p:spPr bwMode="auto">
            <a:xfrm>
              <a:off x="2249488" y="4965700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lnTo>
                    <a:pt x="0" y="6"/>
                  </a:lnTo>
                  <a:lnTo>
                    <a:pt x="8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7" name="Freeform 49"/>
            <p:cNvSpPr>
              <a:spLocks/>
            </p:cNvSpPr>
            <p:nvPr/>
          </p:nvSpPr>
          <p:spPr bwMode="auto">
            <a:xfrm>
              <a:off x="2249488" y="4967288"/>
              <a:ext cx="3175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lnTo>
                    <a:pt x="8" y="0"/>
                  </a:lnTo>
                  <a:lnTo>
                    <a:pt x="3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8" name="Freeform 50"/>
            <p:cNvSpPr>
              <a:spLocks/>
            </p:cNvSpPr>
            <p:nvPr/>
          </p:nvSpPr>
          <p:spPr bwMode="auto">
            <a:xfrm>
              <a:off x="2251076" y="4967288"/>
              <a:ext cx="1588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5" y="0"/>
                  </a:moveTo>
                  <a:lnTo>
                    <a:pt x="0" y="5"/>
                  </a:lnTo>
                  <a:lnTo>
                    <a:pt x="8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9" name="Freeform 51"/>
            <p:cNvSpPr>
              <a:spLocks/>
            </p:cNvSpPr>
            <p:nvPr/>
          </p:nvSpPr>
          <p:spPr bwMode="auto">
            <a:xfrm>
              <a:off x="2251076" y="4968875"/>
              <a:ext cx="1588" cy="1588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0 w 8"/>
                <a:gd name="T5" fmla="*/ 0 h 4"/>
                <a:gd name="T6" fmla="*/ 0 w 8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5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0" name="Freeform 52"/>
            <p:cNvSpPr>
              <a:spLocks/>
            </p:cNvSpPr>
            <p:nvPr/>
          </p:nvSpPr>
          <p:spPr bwMode="auto">
            <a:xfrm>
              <a:off x="2252663" y="4968875"/>
              <a:ext cx="1588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4"/>
                  </a:lnTo>
                  <a:lnTo>
                    <a:pt x="7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1" name="Freeform 53"/>
            <p:cNvSpPr>
              <a:spLocks/>
            </p:cNvSpPr>
            <p:nvPr/>
          </p:nvSpPr>
          <p:spPr bwMode="auto">
            <a:xfrm>
              <a:off x="2252663" y="4968875"/>
              <a:ext cx="1588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2" name="Freeform 54"/>
            <p:cNvSpPr>
              <a:spLocks/>
            </p:cNvSpPr>
            <p:nvPr/>
          </p:nvSpPr>
          <p:spPr bwMode="auto">
            <a:xfrm>
              <a:off x="2252663" y="4968875"/>
              <a:ext cx="3175" cy="1588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0" y="4"/>
                  </a:lnTo>
                  <a:lnTo>
                    <a:pt x="7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3" name="Freeform 56"/>
            <p:cNvSpPr>
              <a:spLocks/>
            </p:cNvSpPr>
            <p:nvPr/>
          </p:nvSpPr>
          <p:spPr bwMode="auto">
            <a:xfrm>
              <a:off x="2255838" y="4973638"/>
              <a:ext cx="3175" cy="1588"/>
            </a:xfrm>
            <a:custGeom>
              <a:avLst/>
              <a:gdLst>
                <a:gd name="T0" fmla="*/ 0 w 9"/>
                <a:gd name="T1" fmla="*/ 0 h 5"/>
                <a:gd name="T2" fmla="*/ 0 w 9"/>
                <a:gd name="T3" fmla="*/ 0 h 5"/>
                <a:gd name="T4" fmla="*/ 0 w 9"/>
                <a:gd name="T5" fmla="*/ 0 h 5"/>
                <a:gd name="T6" fmla="*/ 0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9" y="1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4" name="Freeform 57"/>
            <p:cNvSpPr>
              <a:spLocks/>
            </p:cNvSpPr>
            <p:nvPr/>
          </p:nvSpPr>
          <p:spPr bwMode="auto">
            <a:xfrm>
              <a:off x="2257426" y="4973638"/>
              <a:ext cx="1588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0" y="4"/>
                  </a:lnTo>
                  <a:lnTo>
                    <a:pt x="8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5" name="Freeform 58"/>
            <p:cNvSpPr>
              <a:spLocks/>
            </p:cNvSpPr>
            <p:nvPr/>
          </p:nvSpPr>
          <p:spPr bwMode="auto">
            <a:xfrm>
              <a:off x="2257426" y="4975225"/>
              <a:ext cx="1588" cy="158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0 w 8"/>
                <a:gd name="T5" fmla="*/ 0 h 5"/>
                <a:gd name="T6" fmla="*/ 0 w 8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8" y="2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6" name="Freeform 59"/>
            <p:cNvSpPr>
              <a:spLocks/>
            </p:cNvSpPr>
            <p:nvPr/>
          </p:nvSpPr>
          <p:spPr bwMode="auto">
            <a:xfrm>
              <a:off x="2257426" y="4975225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0" y="3"/>
                  </a:lnTo>
                  <a:lnTo>
                    <a:pt x="8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7" name="Freeform 60"/>
            <p:cNvSpPr>
              <a:spLocks/>
            </p:cNvSpPr>
            <p:nvPr/>
          </p:nvSpPr>
          <p:spPr bwMode="auto">
            <a:xfrm>
              <a:off x="2257426" y="4976813"/>
              <a:ext cx="3175" cy="1588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3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8" name="Freeform 61"/>
            <p:cNvSpPr>
              <a:spLocks/>
            </p:cNvSpPr>
            <p:nvPr/>
          </p:nvSpPr>
          <p:spPr bwMode="auto">
            <a:xfrm>
              <a:off x="2259013" y="4976813"/>
              <a:ext cx="3175" cy="3175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0" y="3"/>
                  </a:lnTo>
                  <a:lnTo>
                    <a:pt x="10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9" name="Freeform 62"/>
            <p:cNvSpPr>
              <a:spLocks/>
            </p:cNvSpPr>
            <p:nvPr/>
          </p:nvSpPr>
          <p:spPr bwMode="auto">
            <a:xfrm>
              <a:off x="2259013" y="4978400"/>
              <a:ext cx="3175" cy="1588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7">
                  <a:moveTo>
                    <a:pt x="0" y="0"/>
                  </a:moveTo>
                  <a:lnTo>
                    <a:pt x="10" y="4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0" name="Freeform 63"/>
            <p:cNvSpPr>
              <a:spLocks/>
            </p:cNvSpPr>
            <p:nvPr/>
          </p:nvSpPr>
          <p:spPr bwMode="auto">
            <a:xfrm>
              <a:off x="2411413" y="5078413"/>
              <a:ext cx="1588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0 h 3"/>
                <a:gd name="T6" fmla="*/ 0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1" name="Freeform 64"/>
            <p:cNvSpPr>
              <a:spLocks/>
            </p:cNvSpPr>
            <p:nvPr/>
          </p:nvSpPr>
          <p:spPr bwMode="auto">
            <a:xfrm>
              <a:off x="2411413" y="5076825"/>
              <a:ext cx="1588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0 h 3"/>
                <a:gd name="T6" fmla="*/ 0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2" name="Freeform 82"/>
            <p:cNvSpPr>
              <a:spLocks/>
            </p:cNvSpPr>
            <p:nvPr/>
          </p:nvSpPr>
          <p:spPr bwMode="auto">
            <a:xfrm>
              <a:off x="2411413" y="5060950"/>
              <a:ext cx="1588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lnTo>
                    <a:pt x="0" y="0"/>
                  </a:lnTo>
                  <a:lnTo>
                    <a:pt x="7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3" name="Freeform 83"/>
            <p:cNvSpPr>
              <a:spLocks/>
            </p:cNvSpPr>
            <p:nvPr/>
          </p:nvSpPr>
          <p:spPr bwMode="auto">
            <a:xfrm>
              <a:off x="2411413" y="5059363"/>
              <a:ext cx="1588" cy="158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8">
                  <a:moveTo>
                    <a:pt x="0" y="7"/>
                  </a:moveTo>
                  <a:lnTo>
                    <a:pt x="7" y="8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4" name="Freeform 84"/>
            <p:cNvSpPr>
              <a:spLocks/>
            </p:cNvSpPr>
            <p:nvPr/>
          </p:nvSpPr>
          <p:spPr bwMode="auto">
            <a:xfrm>
              <a:off x="2411413" y="5059363"/>
              <a:ext cx="1588" cy="1588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5" y="8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5" name="Freeform 85"/>
            <p:cNvSpPr>
              <a:spLocks/>
            </p:cNvSpPr>
            <p:nvPr/>
          </p:nvSpPr>
          <p:spPr bwMode="auto">
            <a:xfrm>
              <a:off x="2411413" y="5057775"/>
              <a:ext cx="1588" cy="1588"/>
            </a:xfrm>
            <a:custGeom>
              <a:avLst/>
              <a:gdLst>
                <a:gd name="T0" fmla="*/ 0 w 6"/>
                <a:gd name="T1" fmla="*/ 0 h 9"/>
                <a:gd name="T2" fmla="*/ 0 w 6"/>
                <a:gd name="T3" fmla="*/ 0 h 9"/>
                <a:gd name="T4" fmla="*/ 0 w 6"/>
                <a:gd name="T5" fmla="*/ 0 h 9"/>
                <a:gd name="T6" fmla="*/ 0 w 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9">
                  <a:moveTo>
                    <a:pt x="0" y="8"/>
                  </a:moveTo>
                  <a:lnTo>
                    <a:pt x="6" y="9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6" name="Freeform 86"/>
            <p:cNvSpPr>
              <a:spLocks/>
            </p:cNvSpPr>
            <p:nvPr/>
          </p:nvSpPr>
          <p:spPr bwMode="auto">
            <a:xfrm>
              <a:off x="2411413" y="5057775"/>
              <a:ext cx="1588" cy="1588"/>
            </a:xfrm>
            <a:custGeom>
              <a:avLst/>
              <a:gdLst>
                <a:gd name="T0" fmla="*/ 0 w 7"/>
                <a:gd name="T1" fmla="*/ 0 h 9"/>
                <a:gd name="T2" fmla="*/ 0 w 7"/>
                <a:gd name="T3" fmla="*/ 0 h 9"/>
                <a:gd name="T4" fmla="*/ 0 w 7"/>
                <a:gd name="T5" fmla="*/ 0 h 9"/>
                <a:gd name="T6" fmla="*/ 0 w 7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9">
                  <a:moveTo>
                    <a:pt x="5" y="9"/>
                  </a:moveTo>
                  <a:lnTo>
                    <a:pt x="0" y="0"/>
                  </a:lnTo>
                  <a:lnTo>
                    <a:pt x="7" y="1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7" name="Freeform 87"/>
            <p:cNvSpPr>
              <a:spLocks/>
            </p:cNvSpPr>
            <p:nvPr/>
          </p:nvSpPr>
          <p:spPr bwMode="auto">
            <a:xfrm>
              <a:off x="2411413" y="5054600"/>
              <a:ext cx="1588" cy="3175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8">
                  <a:moveTo>
                    <a:pt x="5" y="8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8" name="Freeform 88"/>
            <p:cNvSpPr>
              <a:spLocks/>
            </p:cNvSpPr>
            <p:nvPr/>
          </p:nvSpPr>
          <p:spPr bwMode="auto">
            <a:xfrm>
              <a:off x="2411413" y="5051425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0" y="9"/>
                  </a:moveTo>
                  <a:lnTo>
                    <a:pt x="6" y="1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9" name="Freeform 89"/>
            <p:cNvSpPr>
              <a:spLocks/>
            </p:cNvSpPr>
            <p:nvPr/>
          </p:nvSpPr>
          <p:spPr bwMode="auto">
            <a:xfrm>
              <a:off x="2413001" y="5051425"/>
              <a:ext cx="1588" cy="3175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0 h 10"/>
                <a:gd name="T4" fmla="*/ 0 w 5"/>
                <a:gd name="T5" fmla="*/ 0 h 10"/>
                <a:gd name="T6" fmla="*/ 0 w 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0">
                  <a:moveTo>
                    <a:pt x="3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0" name="Freeform 90"/>
            <p:cNvSpPr>
              <a:spLocks/>
            </p:cNvSpPr>
            <p:nvPr/>
          </p:nvSpPr>
          <p:spPr bwMode="auto">
            <a:xfrm>
              <a:off x="2413001" y="5049838"/>
              <a:ext cx="1588" cy="3175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0 h 10"/>
                <a:gd name="T4" fmla="*/ 0 w 5"/>
                <a:gd name="T5" fmla="*/ 0 h 10"/>
                <a:gd name="T6" fmla="*/ 0 w 5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0">
                  <a:moveTo>
                    <a:pt x="0" y="9"/>
                  </a:moveTo>
                  <a:lnTo>
                    <a:pt x="5" y="10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1" name="Freeform 91"/>
            <p:cNvSpPr>
              <a:spLocks/>
            </p:cNvSpPr>
            <p:nvPr/>
          </p:nvSpPr>
          <p:spPr bwMode="auto">
            <a:xfrm>
              <a:off x="2413001" y="5049838"/>
              <a:ext cx="1588" cy="3175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0">
                  <a:moveTo>
                    <a:pt x="3" y="10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2" name="Freeform 92"/>
            <p:cNvSpPr>
              <a:spLocks/>
            </p:cNvSpPr>
            <p:nvPr/>
          </p:nvSpPr>
          <p:spPr bwMode="auto">
            <a:xfrm>
              <a:off x="2414588" y="5041900"/>
              <a:ext cx="1588" cy="4763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0" y="11"/>
                  </a:moveTo>
                  <a:lnTo>
                    <a:pt x="6" y="12"/>
                  </a:lnTo>
                  <a:lnTo>
                    <a:pt x="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3" name="Freeform 93"/>
            <p:cNvSpPr>
              <a:spLocks/>
            </p:cNvSpPr>
            <p:nvPr/>
          </p:nvSpPr>
          <p:spPr bwMode="auto">
            <a:xfrm>
              <a:off x="2414588" y="5041900"/>
              <a:ext cx="3175" cy="476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4" name="Freeform 94"/>
            <p:cNvSpPr>
              <a:spLocks/>
            </p:cNvSpPr>
            <p:nvPr/>
          </p:nvSpPr>
          <p:spPr bwMode="auto">
            <a:xfrm>
              <a:off x="2414588" y="5041900"/>
              <a:ext cx="3175" cy="1588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0 h 11"/>
                <a:gd name="T4" fmla="*/ 0 w 7"/>
                <a:gd name="T5" fmla="*/ 0 h 11"/>
                <a:gd name="T6" fmla="*/ 0 w 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1">
                  <a:moveTo>
                    <a:pt x="0" y="9"/>
                  </a:moveTo>
                  <a:lnTo>
                    <a:pt x="7" y="11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5" name="Freeform 95"/>
            <p:cNvSpPr>
              <a:spLocks/>
            </p:cNvSpPr>
            <p:nvPr/>
          </p:nvSpPr>
          <p:spPr bwMode="auto">
            <a:xfrm>
              <a:off x="2416176" y="5041900"/>
              <a:ext cx="1588" cy="1588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0 h 11"/>
                <a:gd name="T4" fmla="*/ 0 w 7"/>
                <a:gd name="T5" fmla="*/ 0 h 11"/>
                <a:gd name="T6" fmla="*/ 0 w 7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1">
                  <a:moveTo>
                    <a:pt x="4" y="11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6" name="Freeform 96"/>
            <p:cNvSpPr>
              <a:spLocks/>
            </p:cNvSpPr>
            <p:nvPr/>
          </p:nvSpPr>
          <p:spPr bwMode="auto">
            <a:xfrm>
              <a:off x="2417763" y="5030788"/>
              <a:ext cx="1588" cy="4763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0" y="11"/>
                  </a:moveTo>
                  <a:lnTo>
                    <a:pt x="6" y="13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7" name="Freeform 97"/>
            <p:cNvSpPr>
              <a:spLocks/>
            </p:cNvSpPr>
            <p:nvPr/>
          </p:nvSpPr>
          <p:spPr bwMode="auto">
            <a:xfrm>
              <a:off x="2419351" y="5030788"/>
              <a:ext cx="1588" cy="4763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0 w 5"/>
                <a:gd name="T5" fmla="*/ 0 h 13"/>
                <a:gd name="T6" fmla="*/ 0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3">
                  <a:moveTo>
                    <a:pt x="2" y="13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8" name="Freeform 98"/>
            <p:cNvSpPr>
              <a:spLocks/>
            </p:cNvSpPr>
            <p:nvPr/>
          </p:nvSpPr>
          <p:spPr bwMode="auto">
            <a:xfrm>
              <a:off x="2420938" y="5024438"/>
              <a:ext cx="1588" cy="3175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w 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2">
                  <a:moveTo>
                    <a:pt x="0" y="10"/>
                  </a:moveTo>
                  <a:lnTo>
                    <a:pt x="7" y="12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9" name="Freeform 99"/>
            <p:cNvSpPr>
              <a:spLocks/>
            </p:cNvSpPr>
            <p:nvPr/>
          </p:nvSpPr>
          <p:spPr bwMode="auto">
            <a:xfrm>
              <a:off x="2422526" y="5024438"/>
              <a:ext cx="1588" cy="3175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0 w 5"/>
                <a:gd name="T5" fmla="*/ 0 h 12"/>
                <a:gd name="T6" fmla="*/ 0 w 5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2">
                  <a:moveTo>
                    <a:pt x="2" y="12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0" name="Freeform 100"/>
            <p:cNvSpPr>
              <a:spLocks/>
            </p:cNvSpPr>
            <p:nvPr/>
          </p:nvSpPr>
          <p:spPr bwMode="auto">
            <a:xfrm>
              <a:off x="2422526" y="5022850"/>
              <a:ext cx="1588" cy="1588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0 w 5"/>
                <a:gd name="T5" fmla="*/ 0 h 13"/>
                <a:gd name="T6" fmla="*/ 0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3">
                  <a:moveTo>
                    <a:pt x="0" y="11"/>
                  </a:moveTo>
                  <a:lnTo>
                    <a:pt x="5" y="13"/>
                  </a:lnTo>
                  <a:lnTo>
                    <a:pt x="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1" name="Freeform 101"/>
            <p:cNvSpPr>
              <a:spLocks/>
            </p:cNvSpPr>
            <p:nvPr/>
          </p:nvSpPr>
          <p:spPr bwMode="auto">
            <a:xfrm>
              <a:off x="2422526" y="5022850"/>
              <a:ext cx="1588" cy="1588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2" y="13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2" name="Freeform 102"/>
            <p:cNvSpPr>
              <a:spLocks/>
            </p:cNvSpPr>
            <p:nvPr/>
          </p:nvSpPr>
          <p:spPr bwMode="auto">
            <a:xfrm>
              <a:off x="2422526" y="5019675"/>
              <a:ext cx="1588" cy="3175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0" y="10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3" name="Freeform 103"/>
            <p:cNvSpPr>
              <a:spLocks/>
            </p:cNvSpPr>
            <p:nvPr/>
          </p:nvSpPr>
          <p:spPr bwMode="auto">
            <a:xfrm>
              <a:off x="2424113" y="5019675"/>
              <a:ext cx="1588" cy="3175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2">
                  <a:moveTo>
                    <a:pt x="2" y="1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4" name="Freeform 104"/>
            <p:cNvSpPr>
              <a:spLocks/>
            </p:cNvSpPr>
            <p:nvPr/>
          </p:nvSpPr>
          <p:spPr bwMode="auto">
            <a:xfrm>
              <a:off x="2425701" y="5016500"/>
              <a:ext cx="1588" cy="3175"/>
            </a:xfrm>
            <a:custGeom>
              <a:avLst/>
              <a:gdLst>
                <a:gd name="T0" fmla="*/ 0 w 6"/>
                <a:gd name="T1" fmla="*/ 0 h 13"/>
                <a:gd name="T2" fmla="*/ 0 w 6"/>
                <a:gd name="T3" fmla="*/ 0 h 13"/>
                <a:gd name="T4" fmla="*/ 0 w 6"/>
                <a:gd name="T5" fmla="*/ 0 h 13"/>
                <a:gd name="T6" fmla="*/ 0 w 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3">
                  <a:moveTo>
                    <a:pt x="1" y="13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" name="Freeform 105"/>
            <p:cNvSpPr>
              <a:spLocks/>
            </p:cNvSpPr>
            <p:nvPr/>
          </p:nvSpPr>
          <p:spPr bwMode="auto">
            <a:xfrm>
              <a:off x="2425701" y="5011738"/>
              <a:ext cx="1588" cy="4763"/>
            </a:xfrm>
            <a:custGeom>
              <a:avLst/>
              <a:gdLst>
                <a:gd name="T0" fmla="*/ 0 w 6"/>
                <a:gd name="T1" fmla="*/ 0 h 14"/>
                <a:gd name="T2" fmla="*/ 0 w 6"/>
                <a:gd name="T3" fmla="*/ 0 h 14"/>
                <a:gd name="T4" fmla="*/ 0 w 6"/>
                <a:gd name="T5" fmla="*/ 0 h 14"/>
                <a:gd name="T6" fmla="*/ 0 w 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4">
                  <a:moveTo>
                    <a:pt x="0" y="12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" name="Freeform 107"/>
            <p:cNvSpPr>
              <a:spLocks/>
            </p:cNvSpPr>
            <p:nvPr/>
          </p:nvSpPr>
          <p:spPr bwMode="auto">
            <a:xfrm>
              <a:off x="2428876" y="5003800"/>
              <a:ext cx="3175" cy="6350"/>
            </a:xfrm>
            <a:custGeom>
              <a:avLst/>
              <a:gdLst>
                <a:gd name="T0" fmla="*/ 0 w 8"/>
                <a:gd name="T1" fmla="*/ 0 h 17"/>
                <a:gd name="T2" fmla="*/ 0 w 8"/>
                <a:gd name="T3" fmla="*/ 0 h 17"/>
                <a:gd name="T4" fmla="*/ 0 w 8"/>
                <a:gd name="T5" fmla="*/ 0 h 17"/>
                <a:gd name="T6" fmla="*/ 0 w 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7">
                  <a:moveTo>
                    <a:pt x="0" y="17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" name="Freeform 108"/>
            <p:cNvSpPr>
              <a:spLocks/>
            </p:cNvSpPr>
            <p:nvPr/>
          </p:nvSpPr>
          <p:spPr bwMode="auto">
            <a:xfrm>
              <a:off x="2430463" y="5002213"/>
              <a:ext cx="1588" cy="3175"/>
            </a:xfrm>
            <a:custGeom>
              <a:avLst/>
              <a:gdLst>
                <a:gd name="T0" fmla="*/ 0 w 8"/>
                <a:gd name="T1" fmla="*/ 0 h 16"/>
                <a:gd name="T2" fmla="*/ 0 w 8"/>
                <a:gd name="T3" fmla="*/ 0 h 16"/>
                <a:gd name="T4" fmla="*/ 0 w 8"/>
                <a:gd name="T5" fmla="*/ 0 h 16"/>
                <a:gd name="T6" fmla="*/ 0 w 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6">
                  <a:moveTo>
                    <a:pt x="0" y="12"/>
                  </a:moveTo>
                  <a:lnTo>
                    <a:pt x="6" y="1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" name="Freeform 109"/>
            <p:cNvSpPr>
              <a:spLocks/>
            </p:cNvSpPr>
            <p:nvPr/>
          </p:nvSpPr>
          <p:spPr bwMode="auto">
            <a:xfrm>
              <a:off x="2432051" y="5002213"/>
              <a:ext cx="1588" cy="3175"/>
            </a:xfrm>
            <a:custGeom>
              <a:avLst/>
              <a:gdLst>
                <a:gd name="T0" fmla="*/ 0 w 7"/>
                <a:gd name="T1" fmla="*/ 0 h 16"/>
                <a:gd name="T2" fmla="*/ 0 w 7"/>
                <a:gd name="T3" fmla="*/ 0 h 16"/>
                <a:gd name="T4" fmla="*/ 0 w 7"/>
                <a:gd name="T5" fmla="*/ 0 h 16"/>
                <a:gd name="T6" fmla="*/ 0 w 7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6">
                  <a:moveTo>
                    <a:pt x="0" y="16"/>
                  </a:moveTo>
                  <a:lnTo>
                    <a:pt x="2" y="0"/>
                  </a:lnTo>
                  <a:lnTo>
                    <a:pt x="7" y="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9" name="Freeform 110"/>
            <p:cNvSpPr>
              <a:spLocks/>
            </p:cNvSpPr>
            <p:nvPr/>
          </p:nvSpPr>
          <p:spPr bwMode="auto">
            <a:xfrm>
              <a:off x="2433638" y="4997450"/>
              <a:ext cx="3175" cy="4763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7">
                  <a:moveTo>
                    <a:pt x="0" y="17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0" name="Freeform 111"/>
            <p:cNvSpPr>
              <a:spLocks/>
            </p:cNvSpPr>
            <p:nvPr/>
          </p:nvSpPr>
          <p:spPr bwMode="auto">
            <a:xfrm>
              <a:off x="2435226" y="4992688"/>
              <a:ext cx="3175" cy="4763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0 h 19"/>
                <a:gd name="T4" fmla="*/ 0 w 8"/>
                <a:gd name="T5" fmla="*/ 0 h 19"/>
                <a:gd name="T6" fmla="*/ 0 w 8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9">
                  <a:moveTo>
                    <a:pt x="0" y="16"/>
                  </a:moveTo>
                  <a:lnTo>
                    <a:pt x="5" y="19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1" name="Freeform 112"/>
            <p:cNvSpPr>
              <a:spLocks/>
            </p:cNvSpPr>
            <p:nvPr/>
          </p:nvSpPr>
          <p:spPr bwMode="auto">
            <a:xfrm>
              <a:off x="2436813" y="4992688"/>
              <a:ext cx="3175" cy="4763"/>
            </a:xfrm>
            <a:custGeom>
              <a:avLst/>
              <a:gdLst>
                <a:gd name="T0" fmla="*/ 0 w 9"/>
                <a:gd name="T1" fmla="*/ 0 h 19"/>
                <a:gd name="T2" fmla="*/ 0 w 9"/>
                <a:gd name="T3" fmla="*/ 0 h 19"/>
                <a:gd name="T4" fmla="*/ 0 w 9"/>
                <a:gd name="T5" fmla="*/ 0 h 19"/>
                <a:gd name="T6" fmla="*/ 0 w 9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9">
                  <a:moveTo>
                    <a:pt x="0" y="19"/>
                  </a:moveTo>
                  <a:lnTo>
                    <a:pt x="3" y="0"/>
                  </a:lnTo>
                  <a:lnTo>
                    <a:pt x="9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2" name="Freeform 113"/>
            <p:cNvSpPr>
              <a:spLocks/>
            </p:cNvSpPr>
            <p:nvPr/>
          </p:nvSpPr>
          <p:spPr bwMode="auto">
            <a:xfrm>
              <a:off x="2439988" y="4986338"/>
              <a:ext cx="3175" cy="6350"/>
            </a:xfrm>
            <a:custGeom>
              <a:avLst/>
              <a:gdLst>
                <a:gd name="T0" fmla="*/ 0 w 10"/>
                <a:gd name="T1" fmla="*/ 0 h 20"/>
                <a:gd name="T2" fmla="*/ 0 w 10"/>
                <a:gd name="T3" fmla="*/ 0 h 20"/>
                <a:gd name="T4" fmla="*/ 0 w 10"/>
                <a:gd name="T5" fmla="*/ 0 h 20"/>
                <a:gd name="T6" fmla="*/ 0 w 1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3" name="Freeform 114"/>
            <p:cNvSpPr>
              <a:spLocks/>
            </p:cNvSpPr>
            <p:nvPr/>
          </p:nvSpPr>
          <p:spPr bwMode="auto">
            <a:xfrm>
              <a:off x="2441576" y="4983163"/>
              <a:ext cx="1588" cy="4763"/>
            </a:xfrm>
            <a:custGeom>
              <a:avLst/>
              <a:gdLst>
                <a:gd name="T0" fmla="*/ 0 w 10"/>
                <a:gd name="T1" fmla="*/ 0 h 21"/>
                <a:gd name="T2" fmla="*/ 0 w 10"/>
                <a:gd name="T3" fmla="*/ 0 h 21"/>
                <a:gd name="T4" fmla="*/ 0 w 10"/>
                <a:gd name="T5" fmla="*/ 0 h 21"/>
                <a:gd name="T6" fmla="*/ 0 w 1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1">
                  <a:moveTo>
                    <a:pt x="0" y="17"/>
                  </a:moveTo>
                  <a:lnTo>
                    <a:pt x="5" y="21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4" name="Freeform 115"/>
            <p:cNvSpPr>
              <a:spLocks/>
            </p:cNvSpPr>
            <p:nvPr/>
          </p:nvSpPr>
          <p:spPr bwMode="auto">
            <a:xfrm>
              <a:off x="2443163" y="4983163"/>
              <a:ext cx="1588" cy="4763"/>
            </a:xfrm>
            <a:custGeom>
              <a:avLst/>
              <a:gdLst>
                <a:gd name="T0" fmla="*/ 0 w 10"/>
                <a:gd name="T1" fmla="*/ 0 h 21"/>
                <a:gd name="T2" fmla="*/ 0 w 10"/>
                <a:gd name="T3" fmla="*/ 0 h 21"/>
                <a:gd name="T4" fmla="*/ 0 w 10"/>
                <a:gd name="T5" fmla="*/ 0 h 21"/>
                <a:gd name="T6" fmla="*/ 0 w 10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1">
                  <a:moveTo>
                    <a:pt x="0" y="21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5" name="Freeform 116"/>
            <p:cNvSpPr>
              <a:spLocks/>
            </p:cNvSpPr>
            <p:nvPr/>
          </p:nvSpPr>
          <p:spPr bwMode="auto">
            <a:xfrm>
              <a:off x="2446338" y="4972050"/>
              <a:ext cx="3175" cy="6350"/>
            </a:xfrm>
            <a:custGeom>
              <a:avLst/>
              <a:gdLst>
                <a:gd name="T0" fmla="*/ 0 w 11"/>
                <a:gd name="T1" fmla="*/ 0 h 20"/>
                <a:gd name="T2" fmla="*/ 0 w 11"/>
                <a:gd name="T3" fmla="*/ 0 h 20"/>
                <a:gd name="T4" fmla="*/ 0 w 11"/>
                <a:gd name="T5" fmla="*/ 0 h 20"/>
                <a:gd name="T6" fmla="*/ 0 w 11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20">
                  <a:moveTo>
                    <a:pt x="0" y="17"/>
                  </a:moveTo>
                  <a:lnTo>
                    <a:pt x="6" y="20"/>
                  </a:lnTo>
                  <a:lnTo>
                    <a:pt x="11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6" name="Freeform 117"/>
            <p:cNvSpPr>
              <a:spLocks/>
            </p:cNvSpPr>
            <p:nvPr/>
          </p:nvSpPr>
          <p:spPr bwMode="auto">
            <a:xfrm>
              <a:off x="2447926" y="4972050"/>
              <a:ext cx="3175" cy="6350"/>
            </a:xfrm>
            <a:custGeom>
              <a:avLst/>
              <a:gdLst>
                <a:gd name="T0" fmla="*/ 0 w 10"/>
                <a:gd name="T1" fmla="*/ 0 h 20"/>
                <a:gd name="T2" fmla="*/ 0 w 10"/>
                <a:gd name="T3" fmla="*/ 0 h 20"/>
                <a:gd name="T4" fmla="*/ 0 w 10"/>
                <a:gd name="T5" fmla="*/ 0 h 20"/>
                <a:gd name="T6" fmla="*/ 0 w 1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5" y="0"/>
                  </a:lnTo>
                  <a:lnTo>
                    <a:pt x="10" y="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7" name="Freeform 118"/>
            <p:cNvSpPr>
              <a:spLocks/>
            </p:cNvSpPr>
            <p:nvPr/>
          </p:nvSpPr>
          <p:spPr bwMode="auto">
            <a:xfrm>
              <a:off x="2451101" y="4967288"/>
              <a:ext cx="3175" cy="6350"/>
            </a:xfrm>
            <a:custGeom>
              <a:avLst/>
              <a:gdLst>
                <a:gd name="T0" fmla="*/ 0 w 11"/>
                <a:gd name="T1" fmla="*/ 0 h 19"/>
                <a:gd name="T2" fmla="*/ 0 w 11"/>
                <a:gd name="T3" fmla="*/ 0 h 19"/>
                <a:gd name="T4" fmla="*/ 0 w 11"/>
                <a:gd name="T5" fmla="*/ 0 h 19"/>
                <a:gd name="T6" fmla="*/ 0 w 11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9">
                  <a:moveTo>
                    <a:pt x="0" y="19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8" name="Freeform 119"/>
            <p:cNvSpPr>
              <a:spLocks/>
            </p:cNvSpPr>
            <p:nvPr/>
          </p:nvSpPr>
          <p:spPr bwMode="auto">
            <a:xfrm>
              <a:off x="2452688" y="4964113"/>
              <a:ext cx="3175" cy="4763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0 h 18"/>
                <a:gd name="T6" fmla="*/ 0 w 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8">
                  <a:moveTo>
                    <a:pt x="0" y="15"/>
                  </a:moveTo>
                  <a:lnTo>
                    <a:pt x="5" y="18"/>
                  </a:lnTo>
                  <a:lnTo>
                    <a:pt x="9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9" name="Text Box 1300"/>
            <p:cNvSpPr txBox="1">
              <a:spLocks noChangeArrowheads="1"/>
            </p:cNvSpPr>
            <p:nvPr/>
          </p:nvSpPr>
          <p:spPr bwMode="auto">
            <a:xfrm>
              <a:off x="974726" y="3860800"/>
              <a:ext cx="958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b="1" dirty="0">
                  <a:solidFill>
                    <a:srgbClr val="0000FF"/>
                  </a:solidFill>
                </a:rPr>
                <a:t>Source</a:t>
              </a:r>
            </a:p>
          </p:txBody>
        </p:sp>
        <p:sp>
          <p:nvSpPr>
            <p:cNvPr id="1430" name="Oval 1301"/>
            <p:cNvSpPr>
              <a:spLocks noChangeArrowheads="1"/>
            </p:cNvSpPr>
            <p:nvPr/>
          </p:nvSpPr>
          <p:spPr bwMode="auto">
            <a:xfrm>
              <a:off x="654428" y="4699000"/>
              <a:ext cx="228600" cy="228600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431" name="Oval 1303"/>
            <p:cNvSpPr>
              <a:spLocks noChangeArrowheads="1"/>
            </p:cNvSpPr>
            <p:nvPr/>
          </p:nvSpPr>
          <p:spPr bwMode="auto">
            <a:xfrm>
              <a:off x="646113" y="433078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432" name="Text Box 1304"/>
            <p:cNvSpPr txBox="1">
              <a:spLocks noChangeArrowheads="1"/>
            </p:cNvSpPr>
            <p:nvPr/>
          </p:nvSpPr>
          <p:spPr bwMode="auto">
            <a:xfrm>
              <a:off x="974726" y="4622800"/>
              <a:ext cx="10615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err="1" smtClean="0"/>
                <a:t>Photogun</a:t>
              </a:r>
              <a:endParaRPr lang="de-DE" altLang="de-DE" sz="1600" dirty="0"/>
            </a:p>
          </p:txBody>
        </p:sp>
        <p:sp>
          <p:nvSpPr>
            <p:cNvPr id="1433" name="Text Box 1309"/>
            <p:cNvSpPr txBox="1">
              <a:spLocks noChangeArrowheads="1"/>
            </p:cNvSpPr>
            <p:nvPr/>
          </p:nvSpPr>
          <p:spPr bwMode="auto">
            <a:xfrm>
              <a:off x="993776" y="4273630"/>
              <a:ext cx="119776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dirty="0" err="1" smtClean="0"/>
                <a:t>Thermionic</a:t>
              </a:r>
              <a:endParaRPr lang="de-DE" altLang="de-DE" sz="1600" dirty="0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41" y="3599155"/>
            <a:ext cx="1922851" cy="139053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8340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27" y="1529391"/>
            <a:ext cx="4511699" cy="36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4443540"/>
            <a:ext cx="8460471" cy="194421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err="1" smtClean="0"/>
              <a:t>Expected</a:t>
            </a:r>
            <a:r>
              <a:rPr lang="de-DE" sz="1800" dirty="0" smtClean="0"/>
              <a:t> </a:t>
            </a:r>
            <a:r>
              <a:rPr lang="de-DE" sz="1800" dirty="0"/>
              <a:t>0</a:t>
            </a:r>
            <a:r>
              <a:rPr lang="de-DE" sz="1800" dirty="0">
                <a:sym typeface="Symbol"/>
              </a:rPr>
              <a:t> </a:t>
            </a:r>
            <a:r>
              <a:rPr lang="de-DE" sz="1800" dirty="0" err="1" smtClean="0"/>
              <a:t>branching</a:t>
            </a:r>
            <a:r>
              <a:rPr lang="de-DE" sz="1800" dirty="0" smtClean="0"/>
              <a:t> larger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O.o.M</a:t>
            </a:r>
            <a:r>
              <a:rPr lang="de-DE" sz="1800" dirty="0" smtClean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smtClean="0"/>
              <a:t>In </a:t>
            </a:r>
            <a:r>
              <a:rPr lang="de-DE" sz="1800" baseline="30000" dirty="0" smtClean="0"/>
              <a:t>154</a:t>
            </a:r>
            <a:r>
              <a:rPr lang="de-DE" sz="1800" dirty="0" smtClean="0"/>
              <a:t>Sm </a:t>
            </a:r>
            <a:r>
              <a:rPr lang="de-DE" sz="1800" dirty="0" smtClean="0">
                <a:sym typeface="Symbol"/>
              </a:rPr>
              <a:t> </a:t>
            </a:r>
            <a:r>
              <a:rPr lang="de-DE" sz="1800" baseline="30000" dirty="0" smtClean="0">
                <a:sym typeface="Symbol"/>
              </a:rPr>
              <a:t>154</a:t>
            </a:r>
            <a:r>
              <a:rPr lang="de-DE" sz="1800" dirty="0" smtClean="0">
                <a:sym typeface="Symbol"/>
              </a:rPr>
              <a:t>Gd </a:t>
            </a:r>
            <a:r>
              <a:rPr lang="de-DE" sz="1800" dirty="0" err="1" smtClean="0">
                <a:sym typeface="Symbol"/>
              </a:rPr>
              <a:t>gs-branch</a:t>
            </a:r>
            <a:r>
              <a:rPr lang="de-DE" sz="1800" dirty="0" smtClean="0">
                <a:sym typeface="Symbol"/>
              </a:rPr>
              <a:t> still „larger </a:t>
            </a:r>
            <a:r>
              <a:rPr lang="de-DE" sz="1800" dirty="0" err="1" smtClean="0">
                <a:sym typeface="Symbol"/>
              </a:rPr>
              <a:t>by</a:t>
            </a:r>
            <a:r>
              <a:rPr lang="de-DE" sz="1800" dirty="0" smtClean="0">
                <a:sym typeface="Symbol"/>
              </a:rPr>
              <a:t> 5“.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err="1" smtClean="0">
                <a:sym typeface="Symbol"/>
              </a:rPr>
              <a:t>Theory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now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predicts</a:t>
            </a:r>
            <a:r>
              <a:rPr lang="de-DE" sz="1800" dirty="0" smtClean="0">
                <a:sym typeface="Symbol"/>
              </a:rPr>
              <a:t> larger </a:t>
            </a:r>
            <a:r>
              <a:rPr lang="de-DE" sz="1800" dirty="0"/>
              <a:t>0</a:t>
            </a:r>
            <a:r>
              <a:rPr lang="de-DE" sz="1800" dirty="0">
                <a:sym typeface="Symbol"/>
              </a:rPr>
              <a:t> </a:t>
            </a:r>
            <a:r>
              <a:rPr lang="de-DE" sz="1800" dirty="0" err="1" smtClean="0"/>
              <a:t>branch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excited</a:t>
            </a:r>
            <a:r>
              <a:rPr lang="de-DE" sz="1800" dirty="0" smtClean="0"/>
              <a:t> 0</a:t>
            </a:r>
            <a:r>
              <a:rPr lang="de-DE" sz="1800" baseline="30000" dirty="0" smtClean="0"/>
              <a:t>+</a:t>
            </a:r>
            <a:r>
              <a:rPr lang="de-DE" sz="1800" baseline="-25000" dirty="0" smtClean="0"/>
              <a:t>2</a:t>
            </a:r>
            <a:r>
              <a:rPr lang="de-DE" sz="1800" dirty="0" smtClean="0"/>
              <a:t> </a:t>
            </a:r>
            <a:r>
              <a:rPr lang="de-DE" sz="1800" dirty="0" err="1" smtClean="0"/>
              <a:t>rather</a:t>
            </a:r>
            <a:r>
              <a:rPr lang="de-DE" sz="1800" dirty="0" smtClean="0"/>
              <a:t> </a:t>
            </a:r>
            <a:r>
              <a:rPr lang="de-DE" sz="1800" dirty="0" err="1" smtClean="0"/>
              <a:t>gs</a:t>
            </a:r>
            <a:r>
              <a:rPr lang="de-DE" sz="1800" dirty="0" smtClean="0"/>
              <a:t> 0</a:t>
            </a:r>
            <a:r>
              <a:rPr lang="de-DE" sz="1800" baseline="30000" dirty="0" smtClean="0"/>
              <a:t>+</a:t>
            </a:r>
            <a:r>
              <a:rPr lang="de-DE" sz="1800" baseline="-25000" dirty="0" smtClean="0"/>
              <a:t>1  </a:t>
            </a:r>
            <a:r>
              <a:rPr lang="de-DE" sz="1800" dirty="0" smtClean="0"/>
              <a:t>in </a:t>
            </a:r>
            <a:r>
              <a:rPr lang="de-DE" sz="1800" baseline="30000" dirty="0" smtClean="0"/>
              <a:t>150</a:t>
            </a:r>
            <a:r>
              <a:rPr lang="de-DE" sz="1800" dirty="0" smtClean="0"/>
              <a:t>Nd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8" y="1844824"/>
            <a:ext cx="4479974" cy="224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520" y="1529391"/>
            <a:ext cx="2852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J.Beller</a:t>
            </a:r>
            <a:r>
              <a:rPr lang="de-DE" sz="1200" dirty="0" smtClean="0"/>
              <a:t> et al., PRL 111, 172501 (2013).</a:t>
            </a:r>
            <a:endParaRPr lang="de-DE" sz="1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1" y="488950"/>
            <a:ext cx="5472608" cy="838200"/>
          </a:xfrm>
        </p:spPr>
        <p:txBody>
          <a:bodyPr/>
          <a:lstStyle/>
          <a:p>
            <a:r>
              <a:rPr lang="de-DE" dirty="0" err="1" smtClean="0"/>
              <a:t>Expect</a:t>
            </a:r>
            <a:r>
              <a:rPr lang="de-DE" dirty="0" smtClean="0"/>
              <a:t> 0</a:t>
            </a:r>
            <a:r>
              <a:rPr lang="de-DE" dirty="0">
                <a:sym typeface="Symbol"/>
              </a:rPr>
              <a:t></a:t>
            </a:r>
            <a:r>
              <a:rPr lang="de-DE" dirty="0" smtClean="0">
                <a:sym typeface="Symbol"/>
              </a:rPr>
              <a:t>-</a:t>
            </a:r>
            <a:r>
              <a:rPr lang="de-DE" dirty="0" err="1" smtClean="0">
                <a:sym typeface="Symbol"/>
              </a:rPr>
              <a:t>Branching</a:t>
            </a:r>
            <a:r>
              <a:rPr lang="de-DE" dirty="0" smtClean="0">
                <a:sym typeface="Symbol"/>
              </a:rPr>
              <a:t> due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Shape Transition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27" y="1529391"/>
            <a:ext cx="4511699" cy="36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4443540"/>
            <a:ext cx="8460471" cy="194421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err="1" smtClean="0"/>
              <a:t>Expected</a:t>
            </a:r>
            <a:r>
              <a:rPr lang="de-DE" sz="1800" dirty="0" smtClean="0"/>
              <a:t> </a:t>
            </a:r>
            <a:r>
              <a:rPr lang="de-DE" sz="1800" dirty="0"/>
              <a:t>0</a:t>
            </a:r>
            <a:r>
              <a:rPr lang="de-DE" sz="1800" dirty="0">
                <a:sym typeface="Symbol"/>
              </a:rPr>
              <a:t> </a:t>
            </a:r>
            <a:r>
              <a:rPr lang="de-DE" sz="1800" dirty="0" err="1" smtClean="0"/>
              <a:t>branching</a:t>
            </a:r>
            <a:r>
              <a:rPr lang="de-DE" sz="1800" dirty="0" smtClean="0"/>
              <a:t> larger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O.o.M</a:t>
            </a:r>
            <a:r>
              <a:rPr lang="de-DE" sz="1800" dirty="0" smtClean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smtClean="0"/>
              <a:t>In </a:t>
            </a:r>
            <a:r>
              <a:rPr lang="de-DE" sz="1800" baseline="30000" dirty="0" smtClean="0"/>
              <a:t>154</a:t>
            </a:r>
            <a:r>
              <a:rPr lang="de-DE" sz="1800" dirty="0" smtClean="0"/>
              <a:t>Sm </a:t>
            </a:r>
            <a:r>
              <a:rPr lang="de-DE" sz="1800" dirty="0" smtClean="0">
                <a:sym typeface="Symbol"/>
              </a:rPr>
              <a:t> </a:t>
            </a:r>
            <a:r>
              <a:rPr lang="de-DE" sz="1800" baseline="30000" dirty="0" smtClean="0">
                <a:sym typeface="Symbol"/>
              </a:rPr>
              <a:t>154</a:t>
            </a:r>
            <a:r>
              <a:rPr lang="de-DE" sz="1800" dirty="0" smtClean="0">
                <a:sym typeface="Symbol"/>
              </a:rPr>
              <a:t>Gd </a:t>
            </a:r>
            <a:r>
              <a:rPr lang="de-DE" sz="1800" dirty="0" err="1" smtClean="0">
                <a:sym typeface="Symbol"/>
              </a:rPr>
              <a:t>gs-branch</a:t>
            </a:r>
            <a:r>
              <a:rPr lang="de-DE" sz="1800" dirty="0" smtClean="0">
                <a:sym typeface="Symbol"/>
              </a:rPr>
              <a:t> still „larger </a:t>
            </a:r>
            <a:r>
              <a:rPr lang="de-DE" sz="1800" dirty="0" err="1" smtClean="0">
                <a:sym typeface="Symbol"/>
              </a:rPr>
              <a:t>by</a:t>
            </a:r>
            <a:r>
              <a:rPr lang="de-DE" sz="1800" dirty="0" smtClean="0">
                <a:sym typeface="Symbol"/>
              </a:rPr>
              <a:t> 5“.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err="1" smtClean="0">
                <a:sym typeface="Symbol"/>
              </a:rPr>
              <a:t>Theory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now</a:t>
            </a:r>
            <a:r>
              <a:rPr lang="de-DE" sz="1800" dirty="0" smtClean="0">
                <a:sym typeface="Symbol"/>
              </a:rPr>
              <a:t> </a:t>
            </a:r>
            <a:r>
              <a:rPr lang="de-DE" sz="1800" dirty="0" err="1" smtClean="0">
                <a:sym typeface="Symbol"/>
              </a:rPr>
              <a:t>predicts</a:t>
            </a:r>
            <a:r>
              <a:rPr lang="de-DE" sz="1800" dirty="0" smtClean="0">
                <a:sym typeface="Symbol"/>
              </a:rPr>
              <a:t> larger </a:t>
            </a:r>
            <a:r>
              <a:rPr lang="de-DE" sz="1800" dirty="0"/>
              <a:t>0</a:t>
            </a:r>
            <a:r>
              <a:rPr lang="de-DE" sz="1800" dirty="0">
                <a:sym typeface="Symbol"/>
              </a:rPr>
              <a:t> </a:t>
            </a:r>
            <a:r>
              <a:rPr lang="de-DE" sz="1800" dirty="0" err="1" smtClean="0"/>
              <a:t>branch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excited</a:t>
            </a:r>
            <a:r>
              <a:rPr lang="de-DE" sz="1800" dirty="0" smtClean="0"/>
              <a:t> 0</a:t>
            </a:r>
            <a:r>
              <a:rPr lang="de-DE" sz="1800" baseline="30000" dirty="0" smtClean="0"/>
              <a:t>+</a:t>
            </a:r>
            <a:r>
              <a:rPr lang="de-DE" sz="1800" baseline="-25000" dirty="0" smtClean="0"/>
              <a:t>2</a:t>
            </a:r>
            <a:r>
              <a:rPr lang="de-DE" sz="1800" dirty="0" smtClean="0"/>
              <a:t> </a:t>
            </a:r>
            <a:r>
              <a:rPr lang="de-DE" sz="1800" dirty="0" err="1" smtClean="0"/>
              <a:t>rather</a:t>
            </a:r>
            <a:r>
              <a:rPr lang="de-DE" sz="1800" dirty="0" smtClean="0"/>
              <a:t> </a:t>
            </a:r>
            <a:r>
              <a:rPr lang="de-DE" sz="1800" dirty="0" err="1" smtClean="0"/>
              <a:t>gs</a:t>
            </a:r>
            <a:r>
              <a:rPr lang="de-DE" sz="1800" dirty="0" smtClean="0"/>
              <a:t> 0</a:t>
            </a:r>
            <a:r>
              <a:rPr lang="de-DE" sz="1800" baseline="30000" dirty="0" smtClean="0"/>
              <a:t>+</a:t>
            </a:r>
            <a:r>
              <a:rPr lang="de-DE" sz="1800" baseline="-25000" dirty="0" smtClean="0"/>
              <a:t>1  </a:t>
            </a:r>
            <a:r>
              <a:rPr lang="de-DE" sz="1800" dirty="0" smtClean="0"/>
              <a:t>in </a:t>
            </a:r>
            <a:r>
              <a:rPr lang="de-DE" sz="1800" baseline="30000" dirty="0" smtClean="0"/>
              <a:t>150</a:t>
            </a:r>
            <a:r>
              <a:rPr lang="de-DE" sz="1800" dirty="0" smtClean="0"/>
              <a:t>Nd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err="1" smtClean="0"/>
              <a:t>Measure</a:t>
            </a:r>
            <a:r>
              <a:rPr lang="de-DE" sz="1800" dirty="0" smtClean="0"/>
              <a:t> M1 </a:t>
            </a:r>
            <a:r>
              <a:rPr lang="de-DE" sz="1800" dirty="0" err="1" smtClean="0"/>
              <a:t>strengths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1</a:t>
            </a:r>
            <a:r>
              <a:rPr lang="de-DE" sz="1800" baseline="30000" dirty="0" smtClean="0"/>
              <a:t>+</a:t>
            </a:r>
            <a:r>
              <a:rPr lang="de-DE" sz="1800" dirty="0" smtClean="0">
                <a:sym typeface="Symbol"/>
              </a:rPr>
              <a:t>0</a:t>
            </a:r>
            <a:r>
              <a:rPr lang="de-DE" sz="1800" baseline="30000" dirty="0" smtClean="0">
                <a:sym typeface="Symbol"/>
              </a:rPr>
              <a:t>+</a:t>
            </a:r>
            <a:r>
              <a:rPr lang="de-DE" sz="1800" dirty="0" smtClean="0">
                <a:sym typeface="Symbol"/>
              </a:rPr>
              <a:t> in </a:t>
            </a:r>
            <a:r>
              <a:rPr lang="de-DE" sz="1800" baseline="30000" dirty="0" smtClean="0">
                <a:sym typeface="Symbol"/>
              </a:rPr>
              <a:t>150</a:t>
            </a:r>
            <a:r>
              <a:rPr lang="de-DE" sz="1800" dirty="0" smtClean="0">
                <a:sym typeface="Symbol"/>
              </a:rPr>
              <a:t>Nd/</a:t>
            </a:r>
            <a:r>
              <a:rPr lang="de-DE" sz="1800" dirty="0" err="1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Sm</a:t>
            </a:r>
            <a:r>
              <a:rPr lang="de-DE" sz="1800" dirty="0" smtClean="0">
                <a:sym typeface="Symbol"/>
              </a:rPr>
              <a:t>, </a:t>
            </a:r>
            <a:r>
              <a:rPr lang="de-DE" sz="1800" baseline="30000" dirty="0" smtClean="0">
                <a:sym typeface="Symbol"/>
              </a:rPr>
              <a:t>76</a:t>
            </a:r>
            <a:r>
              <a:rPr lang="de-DE" sz="1800" dirty="0" smtClean="0">
                <a:sym typeface="Symbol"/>
              </a:rPr>
              <a:t>Ge/Se in NRF + (E0) in (</a:t>
            </a:r>
            <a:r>
              <a:rPr lang="de-DE" sz="1800" dirty="0" err="1" smtClean="0">
                <a:sym typeface="Symbol"/>
              </a:rPr>
              <a:t>e,e</a:t>
            </a:r>
            <a:r>
              <a:rPr lang="de-DE" sz="1800" dirty="0" smtClean="0">
                <a:sym typeface="Symbol"/>
              </a:rPr>
              <a:t>‘)</a:t>
            </a:r>
            <a:endParaRPr lang="de-DE" sz="1800" dirty="0" smtClean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baseline="-25000" dirty="0"/>
          </a:p>
        </p:txBody>
      </p:sp>
      <p:sp>
        <p:nvSpPr>
          <p:cNvPr id="6" name="Textfeld 5"/>
          <p:cNvSpPr txBox="1"/>
          <p:nvPr/>
        </p:nvSpPr>
        <p:spPr>
          <a:xfrm>
            <a:off x="251520" y="1529391"/>
            <a:ext cx="2852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J.Beller</a:t>
            </a:r>
            <a:r>
              <a:rPr lang="de-DE" sz="1200" dirty="0" smtClean="0"/>
              <a:t> et al., PRL 111, 172501 (2013).</a:t>
            </a:r>
            <a:endParaRPr lang="de-DE" sz="12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1" y="488950"/>
            <a:ext cx="5472608" cy="838200"/>
          </a:xfrm>
        </p:spPr>
        <p:txBody>
          <a:bodyPr/>
          <a:lstStyle/>
          <a:p>
            <a:r>
              <a:rPr lang="de-DE" dirty="0" err="1" smtClean="0"/>
              <a:t>Expect</a:t>
            </a:r>
            <a:r>
              <a:rPr lang="de-DE" dirty="0" smtClean="0"/>
              <a:t> 0</a:t>
            </a:r>
            <a:r>
              <a:rPr lang="de-DE" dirty="0">
                <a:sym typeface="Symbol"/>
              </a:rPr>
              <a:t></a:t>
            </a:r>
            <a:r>
              <a:rPr lang="de-DE" dirty="0" smtClean="0">
                <a:sym typeface="Symbol"/>
              </a:rPr>
              <a:t>-</a:t>
            </a:r>
            <a:r>
              <a:rPr lang="de-DE" dirty="0" err="1" smtClean="0">
                <a:sym typeface="Symbol"/>
              </a:rPr>
              <a:t>Branching</a:t>
            </a:r>
            <a:r>
              <a:rPr lang="de-DE" dirty="0" smtClean="0">
                <a:sym typeface="Symbol"/>
              </a:rPr>
              <a:t> due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Shape Transition</a:t>
            </a:r>
            <a:endParaRPr lang="de-D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1608"/>
            <a:ext cx="4425258" cy="24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4" descr="logo_new_SFB_12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Dark Matter </a:t>
            </a:r>
            <a:r>
              <a:rPr lang="de-DE" dirty="0" err="1" smtClean="0"/>
              <a:t>Searches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aseline="30000" dirty="0" smtClean="0"/>
              <a:t>129,131</a:t>
            </a:r>
            <a:r>
              <a:rPr lang="de-DE" dirty="0" smtClean="0"/>
              <a:t>Xe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8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0" dirty="0" smtClean="0"/>
              <a:t>B03: Motivation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altLang="en-US" dirty="0" smtClean="0"/>
              <a:t>WIMP </a:t>
            </a:r>
            <a:r>
              <a:rPr lang="de-DE" altLang="en-US" dirty="0"/>
              <a:t>– Nucleus </a:t>
            </a:r>
            <a:r>
              <a:rPr lang="de-DE" altLang="en-US" dirty="0" err="1"/>
              <a:t>s</a:t>
            </a:r>
            <a:r>
              <a:rPr lang="de-DE" altLang="en-US" dirty="0" err="1" smtClean="0"/>
              <a:t>cattering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87992" y="1521320"/>
            <a:ext cx="4788064" cy="487167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Dark matter direct detection requires</a:t>
            </a:r>
            <a:br>
              <a:rPr lang="en-US" sz="1800" dirty="0" smtClean="0"/>
            </a:br>
            <a:r>
              <a:rPr lang="en-US" sz="1800" dirty="0" smtClean="0"/>
              <a:t>WIMP-nucleus scattering cross sections</a:t>
            </a:r>
            <a:br>
              <a:rPr lang="en-US" sz="1800" dirty="0" smtClean="0"/>
            </a:br>
            <a:r>
              <a:rPr lang="en-US" sz="1800" dirty="0" smtClean="0"/>
              <a:t>at low momentum transfers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Particularly sensitive to nuclear structure</a:t>
            </a:r>
            <a:br>
              <a:rPr lang="en-US" sz="1800" dirty="0" smtClean="0"/>
            </a:br>
            <a:r>
              <a:rPr lang="en-US" sz="1800" dirty="0" smtClean="0"/>
              <a:t>for spin-dependent WIMP interactions:</a:t>
            </a:r>
            <a:br>
              <a:rPr lang="en-US" sz="1800" dirty="0" smtClean="0"/>
            </a:br>
            <a:r>
              <a:rPr lang="en-US" sz="1800" baseline="30000" dirty="0" smtClean="0"/>
              <a:t>129</a:t>
            </a:r>
            <a:r>
              <a:rPr lang="en-US" sz="1800" dirty="0" smtClean="0"/>
              <a:t>Xe, </a:t>
            </a:r>
            <a:r>
              <a:rPr lang="en-US" sz="1800" baseline="30000" dirty="0" smtClean="0"/>
              <a:t>131</a:t>
            </a:r>
            <a:r>
              <a:rPr lang="en-US" sz="1800" dirty="0" smtClean="0"/>
              <a:t>Xe</a:t>
            </a:r>
            <a:br>
              <a:rPr lang="en-US" sz="1800" dirty="0" smtClean="0"/>
            </a:br>
            <a:r>
              <a:rPr lang="en-US" sz="1400" dirty="0" err="1" smtClean="0">
                <a:solidFill>
                  <a:srgbClr val="0070C0"/>
                </a:solidFill>
              </a:rPr>
              <a:t>Klos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rgbClr val="0070C0"/>
                </a:solidFill>
              </a:rPr>
              <a:t>et al., </a:t>
            </a:r>
            <a:r>
              <a:rPr lang="en-US" sz="1400" dirty="0">
                <a:solidFill>
                  <a:srgbClr val="0070C0"/>
                </a:solidFill>
              </a:rPr>
              <a:t>PRD (2013</a:t>
            </a:r>
            <a:r>
              <a:rPr lang="en-US" sz="1400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Interesting inelastic channels</a:t>
            </a:r>
            <a:r>
              <a:rPr lang="en-US" sz="1400" dirty="0" smtClean="0">
                <a:solidFill>
                  <a:srgbClr val="0070C0"/>
                </a:solidFill>
              </a:rPr>
              <a:t/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en-US" sz="1400" dirty="0" err="1" smtClean="0">
                <a:solidFill>
                  <a:srgbClr val="0070C0"/>
                </a:solidFill>
              </a:rPr>
              <a:t>Baudis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rgbClr val="0070C0"/>
                </a:solidFill>
              </a:rPr>
              <a:t>et al., </a:t>
            </a:r>
            <a:r>
              <a:rPr lang="en-US" sz="1400" dirty="0">
                <a:solidFill>
                  <a:srgbClr val="0070C0"/>
                </a:solidFill>
              </a:rPr>
              <a:t>PRD </a:t>
            </a:r>
            <a:r>
              <a:rPr lang="en-US" sz="1400" dirty="0" smtClean="0">
                <a:solidFill>
                  <a:srgbClr val="0070C0"/>
                </a:solidFill>
              </a:rPr>
              <a:t>(</a:t>
            </a:r>
            <a:r>
              <a:rPr lang="en-US" sz="1400" dirty="0">
                <a:solidFill>
                  <a:srgbClr val="0070C0"/>
                </a:solidFill>
              </a:rPr>
              <a:t>2013</a:t>
            </a:r>
            <a:r>
              <a:rPr lang="en-US" sz="1400" dirty="0" smtClean="0">
                <a:solidFill>
                  <a:srgbClr val="0070C0"/>
                </a:solidFill>
              </a:rPr>
              <a:t>)</a:t>
            </a: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Test and constrain nuclear structure calculations with electron scattering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3902" r="61337" b="12609"/>
          <a:stretch/>
        </p:blipFill>
        <p:spPr>
          <a:xfrm>
            <a:off x="6312797" y="1521320"/>
            <a:ext cx="2078558" cy="21959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68184" y="2452759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AA9"/>
                </a:solidFill>
                <a:ea typeface="+mn-ea"/>
                <a:cs typeface="+mn-cs"/>
              </a:rPr>
              <a:t>WIMP</a:t>
            </a:r>
            <a:endParaRPr lang="de-DE" b="1" dirty="0">
              <a:solidFill>
                <a:srgbClr val="005AA9"/>
              </a:solidFill>
              <a:ea typeface="+mn-ea"/>
              <a:cs typeface="+mn-cs"/>
            </a:endParaRPr>
          </a:p>
        </p:txBody>
      </p:sp>
      <p:pic>
        <p:nvPicPr>
          <p:cNvPr id="15" name="Bild 14" descr="logo_new_SFB_12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619" y="1521320"/>
            <a:ext cx="827984" cy="821582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4916463" y="3857860"/>
            <a:ext cx="3615977" cy="2451461"/>
            <a:chOff x="4932040" y="3988795"/>
            <a:chExt cx="3615977" cy="2451461"/>
          </a:xfrm>
        </p:grpSpPr>
        <p:pic>
          <p:nvPicPr>
            <p:cNvPr id="9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0"/>
            <a:stretch/>
          </p:blipFill>
          <p:spPr>
            <a:xfrm>
              <a:off x="4932040" y="3988795"/>
              <a:ext cx="3484346" cy="2320526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6312797" y="4221088"/>
              <a:ext cx="360040" cy="245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724128" y="3988795"/>
              <a:ext cx="2644916" cy="212720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79865" y="4354412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elastic</a:t>
              </a:r>
              <a:r>
                <a:rPr lang="de-DE" sz="1400" dirty="0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</a:t>
              </a:r>
              <a:r>
                <a:rPr lang="de-DE" sz="1400" dirty="0" err="1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only</a:t>
              </a:r>
              <a:endParaRPr lang="de-DE" sz="1400" dirty="0">
                <a:solidFill>
                  <a:srgbClr val="24357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084168" y="4653136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inelastic</a:t>
              </a:r>
              <a:r>
                <a:rPr lang="de-DE" sz="1400" dirty="0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</a:t>
              </a:r>
              <a:r>
                <a:rPr lang="de-DE" sz="1400" dirty="0" err="1" smtClean="0">
                  <a:solidFill>
                    <a:srgbClr val="24357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only</a:t>
              </a:r>
              <a:endParaRPr lang="de-DE" sz="1400" dirty="0">
                <a:solidFill>
                  <a:srgbClr val="24357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000892" y="4949661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elastic</a:t>
              </a:r>
              <a:r>
                <a:rPr lang="de-DE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p </a:t>
              </a:r>
              <a:r>
                <a:rPr lang="de-DE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only</a:t>
              </a:r>
              <a:endParaRPr lang="de-DE" sz="1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228184" y="554491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inelastic</a:t>
              </a:r>
              <a:r>
                <a:rPr lang="de-DE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p </a:t>
              </a:r>
              <a:r>
                <a:rPr lang="de-DE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only</a:t>
              </a:r>
              <a:endParaRPr lang="de-DE" sz="1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6271603" y="5868317"/>
              <a:ext cx="2260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rgbClr val="00B050"/>
                  </a:solidFill>
                  <a:ea typeface="+mn-ea"/>
                  <a:cs typeface="+mn-cs"/>
                </a:rPr>
                <a:t>S-DALINAC</a:t>
              </a:r>
              <a:endParaRPr lang="de-DE" sz="1400" dirty="0">
                <a:solidFill>
                  <a:srgbClr val="00B050"/>
                </a:solidFill>
                <a:ea typeface="+mn-ea"/>
                <a:cs typeface="+mn-cs"/>
              </a:endParaRPr>
            </a:p>
          </p:txBody>
        </p:sp>
        <p:pic>
          <p:nvPicPr>
            <p:cNvPr id="4" name="Bild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6211656"/>
              <a:ext cx="558800" cy="22860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6224501" y="4067780"/>
              <a:ext cx="723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aseline="30000" dirty="0">
                  <a:solidFill>
                    <a:srgbClr val="000000"/>
                  </a:solidFill>
                  <a:ea typeface="+mn-ea"/>
                  <a:cs typeface="+mn-cs"/>
                </a:rPr>
                <a:t>131</a:t>
              </a:r>
              <a:r>
                <a:rPr lang="en-US" sz="1800" dirty="0">
                  <a:solidFill>
                    <a:srgbClr val="000000"/>
                  </a:solidFill>
                  <a:ea typeface="+mn-ea"/>
                  <a:cs typeface="+mn-cs"/>
                </a:rPr>
                <a:t>Xe</a:t>
              </a:r>
              <a:endParaRPr lang="de-DE" sz="18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8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0" dirty="0" smtClean="0"/>
              <a:t>B03: Research </a:t>
            </a:r>
            <a:r>
              <a:rPr lang="de-DE" sz="1800" b="0" dirty="0"/>
              <a:t>plan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WIMP – </a:t>
            </a:r>
            <a:r>
              <a:rPr lang="de-DE" dirty="0" err="1" smtClean="0"/>
              <a:t>nucleus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cattering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000" y="1628799"/>
            <a:ext cx="6516802" cy="480634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Measure elastic and inelastic electron scattering </a:t>
            </a:r>
            <a:br>
              <a:rPr lang="en-US" sz="1800" dirty="0" smtClean="0"/>
            </a:br>
            <a:r>
              <a:rPr lang="en-US" sz="1800" b="1" dirty="0" smtClean="0">
                <a:solidFill>
                  <a:srgbClr val="005AA9"/>
                </a:solidFill>
              </a:rPr>
              <a:t>form factors</a:t>
            </a:r>
            <a:r>
              <a:rPr lang="en-US" sz="1800" b="1" dirty="0" smtClean="0">
                <a:solidFill>
                  <a:srgbClr val="004E8A"/>
                </a:solidFill>
              </a:rPr>
              <a:t/>
            </a:r>
            <a:br>
              <a:rPr lang="en-US" sz="1800" b="1" dirty="0" smtClean="0">
                <a:solidFill>
                  <a:srgbClr val="004E8A"/>
                </a:solidFill>
              </a:rPr>
            </a:br>
            <a:r>
              <a:rPr lang="en-US" sz="1000" b="1" dirty="0" smtClean="0">
                <a:solidFill>
                  <a:srgbClr val="004E8A"/>
                </a:solidFill>
              </a:rPr>
              <a:t>  </a:t>
            </a:r>
            <a:endParaRPr lang="en-US" sz="1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Low excitation energies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 </a:t>
            </a:r>
            <a:r>
              <a:rPr lang="en-US" sz="1800" dirty="0" smtClean="0"/>
              <a:t>      high resolution needed</a:t>
            </a:r>
            <a:br>
              <a:rPr lang="en-US" sz="1800" dirty="0" smtClean="0"/>
            </a:br>
            <a:r>
              <a:rPr lang="en-US" sz="1000" dirty="0" smtClean="0"/>
              <a:t>  </a:t>
            </a:r>
            <a:endParaRPr lang="en-US" sz="1000" dirty="0"/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Comparison of form factors </a:t>
            </a:r>
            <a:br>
              <a:rPr lang="en-US" sz="1800" dirty="0" smtClean="0"/>
            </a:br>
            <a:r>
              <a:rPr lang="en-US" sz="1800" b="1" dirty="0">
                <a:solidFill>
                  <a:srgbClr val="005AA9"/>
                </a:solidFill>
              </a:rPr>
              <a:t>e</a:t>
            </a:r>
            <a:r>
              <a:rPr lang="en-US" sz="1800" b="1" dirty="0" smtClean="0">
                <a:solidFill>
                  <a:srgbClr val="005AA9"/>
                </a:solidFill>
              </a:rPr>
              <a:t>xperiment         large-scale nuclear structure </a:t>
            </a:r>
            <a:r>
              <a:rPr lang="en-US" sz="1800" b="1" dirty="0" err="1" smtClean="0">
                <a:solidFill>
                  <a:srgbClr val="005AA9"/>
                </a:solidFill>
              </a:rPr>
              <a:t>calcs</a:t>
            </a:r>
            <a:r>
              <a:rPr lang="en-US" sz="1800" b="1" dirty="0" smtClean="0">
                <a:solidFill>
                  <a:srgbClr val="005AA9"/>
                </a:solidFill>
              </a:rPr>
              <a:t>.</a:t>
            </a:r>
          </a:p>
          <a:p>
            <a:pPr marL="701675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5AA9"/>
                </a:solidFill>
              </a:rPr>
              <a:t>Test and improve nuclear structure factors </a:t>
            </a:r>
          </a:p>
          <a:p>
            <a:pPr marL="701675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Use for WIMP-nucleus scattering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744" y="4110586"/>
            <a:ext cx="2133837" cy="2126725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6696542" y="592953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FFFFFF"/>
                </a:solidFill>
                <a:ea typeface="+mn-ea"/>
                <a:cs typeface="+mn-cs"/>
              </a:rPr>
              <a:t>Lintott</a:t>
            </a:r>
            <a:r>
              <a:rPr lang="de-DE" sz="140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de-DE" sz="1400" dirty="0" err="1" smtClean="0">
                <a:solidFill>
                  <a:srgbClr val="FFFFFF"/>
                </a:solidFill>
                <a:ea typeface="+mn-ea"/>
                <a:cs typeface="+mn-cs"/>
              </a:rPr>
              <a:t>spectrometer</a:t>
            </a:r>
            <a:endParaRPr lang="de-DE" sz="14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41" name="Bild 40" descr="logo_new_SFB_12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  <p:pic>
        <p:nvPicPr>
          <p:cNvPr id="3" name="Bild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0" y="4420432"/>
            <a:ext cx="215900" cy="139700"/>
          </a:xfrm>
          <a:prstGeom prst="rect">
            <a:avLst/>
          </a:prstGeom>
        </p:spPr>
      </p:pic>
      <p:pic>
        <p:nvPicPr>
          <p:cNvPr id="4" name="Bild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7" y="5196664"/>
            <a:ext cx="254000" cy="152400"/>
          </a:xfrm>
          <a:prstGeom prst="rect">
            <a:avLst/>
          </a:prstGeom>
        </p:spPr>
      </p:pic>
      <p:pic>
        <p:nvPicPr>
          <p:cNvPr id="47" name="Picture 1" descr="spektrum93deg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70300"/>
            <a:ext cx="3621092" cy="253476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3" y="2737682"/>
            <a:ext cx="37068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3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Astrophysics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75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Equation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State (</a:t>
            </a:r>
            <a:r>
              <a:rPr lang="de-DE" dirty="0" err="1" smtClean="0"/>
              <a:t>EoS</a:t>
            </a:r>
            <a:r>
              <a:rPr lang="de-DE" dirty="0" smtClean="0"/>
              <a:t>), Neutron Skins,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Polarizabilities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0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Polarizability</a:t>
            </a:r>
            <a:endParaRPr lang="de-DE" dirty="0"/>
          </a:p>
        </p:txBody>
      </p:sp>
      <p:sp>
        <p:nvSpPr>
          <p:cNvPr id="26" name="Inhaltsplatzhalter 25"/>
          <p:cNvSpPr>
            <a:spLocks noGrp="1"/>
          </p:cNvSpPr>
          <p:nvPr>
            <p:ph idx="1"/>
          </p:nvPr>
        </p:nvSpPr>
        <p:spPr>
          <a:xfrm>
            <a:off x="350982" y="1481128"/>
            <a:ext cx="6823569" cy="4479943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de-DE" sz="1800" b="1" dirty="0" smtClean="0">
                <a:solidFill>
                  <a:srgbClr val="005AA9"/>
                </a:solidFill>
              </a:rPr>
              <a:t>Key observable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constrain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err="1" smtClean="0">
                <a:solidFill>
                  <a:srgbClr val="005AA9"/>
                </a:solidFill>
              </a:rPr>
              <a:t>symmetry</a:t>
            </a:r>
            <a:r>
              <a:rPr lang="de-DE" sz="1800" b="1" dirty="0" smtClean="0">
                <a:solidFill>
                  <a:srgbClr val="005AA9"/>
                </a:solidFill>
              </a:rPr>
              <a:t> </a:t>
            </a:r>
            <a:r>
              <a:rPr lang="de-DE" sz="1800" b="1" dirty="0" err="1" smtClean="0">
                <a:solidFill>
                  <a:srgbClr val="005AA9"/>
                </a:solidFill>
              </a:rPr>
              <a:t>energy</a:t>
            </a:r>
            <a:r>
              <a:rPr lang="de-DE" sz="1800" dirty="0" smtClean="0"/>
              <a:t>         </a:t>
            </a:r>
            <a:r>
              <a:rPr lang="de-DE" sz="1800" dirty="0" err="1" smtClean="0"/>
              <a:t>near</a:t>
            </a:r>
            <a:endParaRPr lang="de-DE" sz="18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de-DE" sz="18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de-DE" sz="1800" dirty="0" err="1" smtClean="0"/>
              <a:t>Polarizability</a:t>
            </a:r>
            <a:r>
              <a:rPr lang="de-DE" sz="1800" dirty="0" smtClean="0"/>
              <a:t>: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de-DE" sz="18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de-DE" sz="1050" b="1" dirty="0" smtClean="0">
              <a:solidFill>
                <a:srgbClr val="005AA9"/>
              </a:solidFill>
            </a:endParaRP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de-DE" sz="1800" b="1" dirty="0" err="1" smtClean="0">
                <a:solidFill>
                  <a:srgbClr val="005AA9"/>
                </a:solidFill>
              </a:rPr>
              <a:t>Complete</a:t>
            </a:r>
            <a:r>
              <a:rPr lang="de-DE" sz="1800" dirty="0" smtClean="0">
                <a:solidFill>
                  <a:srgbClr val="005AA9"/>
                </a:solidFill>
              </a:rPr>
              <a:t> </a:t>
            </a:r>
            <a:r>
              <a:rPr lang="de-DE" sz="1800" dirty="0" err="1" smtClean="0"/>
              <a:t>dipole</a:t>
            </a:r>
            <a:r>
              <a:rPr lang="de-DE" sz="1800" dirty="0" smtClean="0"/>
              <a:t> </a:t>
            </a:r>
            <a:r>
              <a:rPr lang="de-DE" sz="1800" dirty="0" err="1" smtClean="0"/>
              <a:t>response</a:t>
            </a:r>
            <a:r>
              <a:rPr lang="de-DE" sz="1800" dirty="0" smtClean="0"/>
              <a:t>                     </a:t>
            </a:r>
            <a:r>
              <a:rPr lang="de-DE" sz="1800" dirty="0" err="1" smtClean="0"/>
              <a:t>or</a:t>
            </a:r>
            <a:endParaRPr lang="de-DE" sz="18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919331" y="3741869"/>
            <a:ext cx="7543908" cy="2640406"/>
            <a:chOff x="916524" y="3846508"/>
            <a:chExt cx="7543908" cy="2640406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16524" y="6093306"/>
              <a:ext cx="7543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916524" y="3846508"/>
              <a:ext cx="0" cy="22467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1942935" y="4169567"/>
              <a:ext cx="6089944" cy="1920355"/>
            </a:xfrm>
            <a:custGeom>
              <a:avLst/>
              <a:gdLst>
                <a:gd name="connsiteX0" fmla="*/ 0 w 6401727"/>
                <a:gd name="connsiteY0" fmla="*/ 1913471 h 1937381"/>
                <a:gd name="connsiteX1" fmla="*/ 1781666 w 6401727"/>
                <a:gd name="connsiteY1" fmla="*/ 1574106 h 1937381"/>
                <a:gd name="connsiteX2" fmla="*/ 2243579 w 6401727"/>
                <a:gd name="connsiteY2" fmla="*/ 1253595 h 1937381"/>
                <a:gd name="connsiteX3" fmla="*/ 2922309 w 6401727"/>
                <a:gd name="connsiteY3" fmla="*/ 94098 h 1937381"/>
                <a:gd name="connsiteX4" fmla="*/ 3978111 w 6401727"/>
                <a:gd name="connsiteY4" fmla="*/ 94098 h 1937381"/>
                <a:gd name="connsiteX5" fmla="*/ 4204354 w 6401727"/>
                <a:gd name="connsiteY5" fmla="*/ 301487 h 1937381"/>
                <a:gd name="connsiteX6" fmla="*/ 4440024 w 6401727"/>
                <a:gd name="connsiteY6" fmla="*/ 1027351 h 1937381"/>
                <a:gd name="connsiteX7" fmla="*/ 5316717 w 6401727"/>
                <a:gd name="connsiteY7" fmla="*/ 1856910 h 1937381"/>
                <a:gd name="connsiteX8" fmla="*/ 5703216 w 6401727"/>
                <a:gd name="connsiteY8" fmla="*/ 1894617 h 1937381"/>
                <a:gd name="connsiteX9" fmla="*/ 6231117 w 6401727"/>
                <a:gd name="connsiteY9" fmla="*/ 1762642 h 1937381"/>
                <a:gd name="connsiteX10" fmla="*/ 6400800 w 6401727"/>
                <a:gd name="connsiteY10" fmla="*/ 1658947 h 1937381"/>
                <a:gd name="connsiteX11" fmla="*/ 6174556 w 6401727"/>
                <a:gd name="connsiteY11" fmla="*/ 1366716 h 1937381"/>
                <a:gd name="connsiteX12" fmla="*/ 5269583 w 6401727"/>
                <a:gd name="connsiteY12" fmla="*/ 1423277 h 1937381"/>
                <a:gd name="connsiteX0" fmla="*/ 0 w 6411035"/>
                <a:gd name="connsiteY0" fmla="*/ 1913471 h 1937381"/>
                <a:gd name="connsiteX1" fmla="*/ 1781666 w 6411035"/>
                <a:gd name="connsiteY1" fmla="*/ 1574106 h 1937381"/>
                <a:gd name="connsiteX2" fmla="*/ 2243579 w 6411035"/>
                <a:gd name="connsiteY2" fmla="*/ 1253595 h 1937381"/>
                <a:gd name="connsiteX3" fmla="*/ 2922309 w 6411035"/>
                <a:gd name="connsiteY3" fmla="*/ 94098 h 1937381"/>
                <a:gd name="connsiteX4" fmla="*/ 3978111 w 6411035"/>
                <a:gd name="connsiteY4" fmla="*/ 94098 h 1937381"/>
                <a:gd name="connsiteX5" fmla="*/ 4204354 w 6411035"/>
                <a:gd name="connsiteY5" fmla="*/ 301487 h 1937381"/>
                <a:gd name="connsiteX6" fmla="*/ 4440024 w 6411035"/>
                <a:gd name="connsiteY6" fmla="*/ 1027351 h 1937381"/>
                <a:gd name="connsiteX7" fmla="*/ 5316717 w 6411035"/>
                <a:gd name="connsiteY7" fmla="*/ 1856910 h 1937381"/>
                <a:gd name="connsiteX8" fmla="*/ 5703216 w 6411035"/>
                <a:gd name="connsiteY8" fmla="*/ 1894617 h 1937381"/>
                <a:gd name="connsiteX9" fmla="*/ 6231117 w 6411035"/>
                <a:gd name="connsiteY9" fmla="*/ 1762642 h 1937381"/>
                <a:gd name="connsiteX10" fmla="*/ 6400800 w 6411035"/>
                <a:gd name="connsiteY10" fmla="*/ 1658947 h 1937381"/>
                <a:gd name="connsiteX11" fmla="*/ 5976593 w 6411035"/>
                <a:gd name="connsiteY11" fmla="*/ 1621240 h 1937381"/>
                <a:gd name="connsiteX12" fmla="*/ 5269583 w 6411035"/>
                <a:gd name="connsiteY12" fmla="*/ 1423277 h 1937381"/>
                <a:gd name="connsiteX0" fmla="*/ 0 w 6458266"/>
                <a:gd name="connsiteY0" fmla="*/ 1913471 h 1937381"/>
                <a:gd name="connsiteX1" fmla="*/ 1781666 w 6458266"/>
                <a:gd name="connsiteY1" fmla="*/ 1574106 h 1937381"/>
                <a:gd name="connsiteX2" fmla="*/ 2243579 w 6458266"/>
                <a:gd name="connsiteY2" fmla="*/ 1253595 h 1937381"/>
                <a:gd name="connsiteX3" fmla="*/ 2922309 w 6458266"/>
                <a:gd name="connsiteY3" fmla="*/ 94098 h 1937381"/>
                <a:gd name="connsiteX4" fmla="*/ 3978111 w 6458266"/>
                <a:gd name="connsiteY4" fmla="*/ 94098 h 1937381"/>
                <a:gd name="connsiteX5" fmla="*/ 4204354 w 6458266"/>
                <a:gd name="connsiteY5" fmla="*/ 301487 h 1937381"/>
                <a:gd name="connsiteX6" fmla="*/ 4440024 w 6458266"/>
                <a:gd name="connsiteY6" fmla="*/ 1027351 h 1937381"/>
                <a:gd name="connsiteX7" fmla="*/ 5316717 w 6458266"/>
                <a:gd name="connsiteY7" fmla="*/ 1856910 h 1937381"/>
                <a:gd name="connsiteX8" fmla="*/ 5703216 w 6458266"/>
                <a:gd name="connsiteY8" fmla="*/ 1894617 h 1937381"/>
                <a:gd name="connsiteX9" fmla="*/ 6231117 w 6458266"/>
                <a:gd name="connsiteY9" fmla="*/ 1762642 h 1937381"/>
                <a:gd name="connsiteX10" fmla="*/ 6400800 w 6458266"/>
                <a:gd name="connsiteY10" fmla="*/ 1658947 h 1937381"/>
                <a:gd name="connsiteX11" fmla="*/ 5269583 w 6458266"/>
                <a:gd name="connsiteY11" fmla="*/ 1423277 h 1937381"/>
                <a:gd name="connsiteX0" fmla="*/ 0 w 6458266"/>
                <a:gd name="connsiteY0" fmla="*/ 1913471 h 1937381"/>
                <a:gd name="connsiteX1" fmla="*/ 1781666 w 6458266"/>
                <a:gd name="connsiteY1" fmla="*/ 1574106 h 1937381"/>
                <a:gd name="connsiteX2" fmla="*/ 2243579 w 6458266"/>
                <a:gd name="connsiteY2" fmla="*/ 1253595 h 1937381"/>
                <a:gd name="connsiteX3" fmla="*/ 2922309 w 6458266"/>
                <a:gd name="connsiteY3" fmla="*/ 94098 h 1937381"/>
                <a:gd name="connsiteX4" fmla="*/ 3978111 w 6458266"/>
                <a:gd name="connsiteY4" fmla="*/ 94098 h 1937381"/>
                <a:gd name="connsiteX5" fmla="*/ 4204354 w 6458266"/>
                <a:gd name="connsiteY5" fmla="*/ 301487 h 1937381"/>
                <a:gd name="connsiteX6" fmla="*/ 4440024 w 6458266"/>
                <a:gd name="connsiteY6" fmla="*/ 1027351 h 1937381"/>
                <a:gd name="connsiteX7" fmla="*/ 5316717 w 6458266"/>
                <a:gd name="connsiteY7" fmla="*/ 1856910 h 1937381"/>
                <a:gd name="connsiteX8" fmla="*/ 5703216 w 6458266"/>
                <a:gd name="connsiteY8" fmla="*/ 1894617 h 1937381"/>
                <a:gd name="connsiteX9" fmla="*/ 6231117 w 6458266"/>
                <a:gd name="connsiteY9" fmla="*/ 1762642 h 1937381"/>
                <a:gd name="connsiteX10" fmla="*/ 6400800 w 6458266"/>
                <a:gd name="connsiteY10" fmla="*/ 1658947 h 1937381"/>
                <a:gd name="connsiteX0" fmla="*/ 0 w 6231117"/>
                <a:gd name="connsiteY0" fmla="*/ 1913471 h 1937381"/>
                <a:gd name="connsiteX1" fmla="*/ 1781666 w 6231117"/>
                <a:gd name="connsiteY1" fmla="*/ 1574106 h 1937381"/>
                <a:gd name="connsiteX2" fmla="*/ 2243579 w 6231117"/>
                <a:gd name="connsiteY2" fmla="*/ 1253595 h 1937381"/>
                <a:gd name="connsiteX3" fmla="*/ 2922309 w 6231117"/>
                <a:gd name="connsiteY3" fmla="*/ 94098 h 1937381"/>
                <a:gd name="connsiteX4" fmla="*/ 3978111 w 6231117"/>
                <a:gd name="connsiteY4" fmla="*/ 94098 h 1937381"/>
                <a:gd name="connsiteX5" fmla="*/ 4204354 w 6231117"/>
                <a:gd name="connsiteY5" fmla="*/ 301487 h 1937381"/>
                <a:gd name="connsiteX6" fmla="*/ 4440024 w 6231117"/>
                <a:gd name="connsiteY6" fmla="*/ 1027351 h 1937381"/>
                <a:gd name="connsiteX7" fmla="*/ 5316717 w 6231117"/>
                <a:gd name="connsiteY7" fmla="*/ 1856910 h 1937381"/>
                <a:gd name="connsiteX8" fmla="*/ 5703216 w 6231117"/>
                <a:gd name="connsiteY8" fmla="*/ 1894617 h 1937381"/>
                <a:gd name="connsiteX9" fmla="*/ 6231117 w 6231117"/>
                <a:gd name="connsiteY9" fmla="*/ 1762642 h 1937381"/>
                <a:gd name="connsiteX0" fmla="*/ 0 w 5703216"/>
                <a:gd name="connsiteY0" fmla="*/ 1913471 h 1937381"/>
                <a:gd name="connsiteX1" fmla="*/ 1781666 w 5703216"/>
                <a:gd name="connsiteY1" fmla="*/ 1574106 h 1937381"/>
                <a:gd name="connsiteX2" fmla="*/ 2243579 w 5703216"/>
                <a:gd name="connsiteY2" fmla="*/ 1253595 h 1937381"/>
                <a:gd name="connsiteX3" fmla="*/ 2922309 w 5703216"/>
                <a:gd name="connsiteY3" fmla="*/ 94098 h 1937381"/>
                <a:gd name="connsiteX4" fmla="*/ 3978111 w 5703216"/>
                <a:gd name="connsiteY4" fmla="*/ 94098 h 1937381"/>
                <a:gd name="connsiteX5" fmla="*/ 4204354 w 5703216"/>
                <a:gd name="connsiteY5" fmla="*/ 301487 h 1937381"/>
                <a:gd name="connsiteX6" fmla="*/ 4440024 w 5703216"/>
                <a:gd name="connsiteY6" fmla="*/ 1027351 h 1937381"/>
                <a:gd name="connsiteX7" fmla="*/ 5316717 w 5703216"/>
                <a:gd name="connsiteY7" fmla="*/ 1856910 h 1937381"/>
                <a:gd name="connsiteX8" fmla="*/ 5703216 w 5703216"/>
                <a:gd name="connsiteY8" fmla="*/ 1894617 h 1937381"/>
                <a:gd name="connsiteX0" fmla="*/ 0 w 5703216"/>
                <a:gd name="connsiteY0" fmla="*/ 1913471 h 1913471"/>
                <a:gd name="connsiteX1" fmla="*/ 1781666 w 5703216"/>
                <a:gd name="connsiteY1" fmla="*/ 1574106 h 1913471"/>
                <a:gd name="connsiteX2" fmla="*/ 2243579 w 5703216"/>
                <a:gd name="connsiteY2" fmla="*/ 1253595 h 1913471"/>
                <a:gd name="connsiteX3" fmla="*/ 2922309 w 5703216"/>
                <a:gd name="connsiteY3" fmla="*/ 94098 h 1913471"/>
                <a:gd name="connsiteX4" fmla="*/ 3978111 w 5703216"/>
                <a:gd name="connsiteY4" fmla="*/ 94098 h 1913471"/>
                <a:gd name="connsiteX5" fmla="*/ 4204354 w 5703216"/>
                <a:gd name="connsiteY5" fmla="*/ 301487 h 1913471"/>
                <a:gd name="connsiteX6" fmla="*/ 4440024 w 5703216"/>
                <a:gd name="connsiteY6" fmla="*/ 1027351 h 1913471"/>
                <a:gd name="connsiteX7" fmla="*/ 4967925 w 5703216"/>
                <a:gd name="connsiteY7" fmla="*/ 1574106 h 1913471"/>
                <a:gd name="connsiteX8" fmla="*/ 5703216 w 5703216"/>
                <a:gd name="connsiteY8" fmla="*/ 1894617 h 1913471"/>
                <a:gd name="connsiteX0" fmla="*/ 0 w 5316717"/>
                <a:gd name="connsiteY0" fmla="*/ 1913471 h 1913471"/>
                <a:gd name="connsiteX1" fmla="*/ 1781666 w 5316717"/>
                <a:gd name="connsiteY1" fmla="*/ 1574106 h 1913471"/>
                <a:gd name="connsiteX2" fmla="*/ 2243579 w 5316717"/>
                <a:gd name="connsiteY2" fmla="*/ 1253595 h 1913471"/>
                <a:gd name="connsiteX3" fmla="*/ 2922309 w 5316717"/>
                <a:gd name="connsiteY3" fmla="*/ 94098 h 1913471"/>
                <a:gd name="connsiteX4" fmla="*/ 3978111 w 5316717"/>
                <a:gd name="connsiteY4" fmla="*/ 94098 h 1913471"/>
                <a:gd name="connsiteX5" fmla="*/ 4204354 w 5316717"/>
                <a:gd name="connsiteY5" fmla="*/ 301487 h 1913471"/>
                <a:gd name="connsiteX6" fmla="*/ 4440024 w 5316717"/>
                <a:gd name="connsiteY6" fmla="*/ 1027351 h 1913471"/>
                <a:gd name="connsiteX7" fmla="*/ 4967925 w 5316717"/>
                <a:gd name="connsiteY7" fmla="*/ 1574106 h 1913471"/>
                <a:gd name="connsiteX8" fmla="*/ 5316717 w 5316717"/>
                <a:gd name="connsiteY8" fmla="*/ 1828629 h 1913471"/>
                <a:gd name="connsiteX0" fmla="*/ 0 w 5316717"/>
                <a:gd name="connsiteY0" fmla="*/ 1913471 h 1913471"/>
                <a:gd name="connsiteX1" fmla="*/ 1781666 w 5316717"/>
                <a:gd name="connsiteY1" fmla="*/ 1574106 h 1913471"/>
                <a:gd name="connsiteX2" fmla="*/ 2243579 w 5316717"/>
                <a:gd name="connsiteY2" fmla="*/ 1253595 h 1913471"/>
                <a:gd name="connsiteX3" fmla="*/ 2922309 w 5316717"/>
                <a:gd name="connsiteY3" fmla="*/ 94098 h 1913471"/>
                <a:gd name="connsiteX4" fmla="*/ 3978111 w 5316717"/>
                <a:gd name="connsiteY4" fmla="*/ 94098 h 1913471"/>
                <a:gd name="connsiteX5" fmla="*/ 4204354 w 5316717"/>
                <a:gd name="connsiteY5" fmla="*/ 301487 h 1913471"/>
                <a:gd name="connsiteX6" fmla="*/ 4440024 w 5316717"/>
                <a:gd name="connsiteY6" fmla="*/ 1027351 h 1913471"/>
                <a:gd name="connsiteX7" fmla="*/ 4807670 w 5316717"/>
                <a:gd name="connsiteY7" fmla="*/ 1583533 h 1913471"/>
                <a:gd name="connsiteX8" fmla="*/ 5316717 w 5316717"/>
                <a:gd name="connsiteY8" fmla="*/ 1828629 h 1913471"/>
                <a:gd name="connsiteX0" fmla="*/ 0 w 5316717"/>
                <a:gd name="connsiteY0" fmla="*/ 1913471 h 1913471"/>
                <a:gd name="connsiteX1" fmla="*/ 1781666 w 5316717"/>
                <a:gd name="connsiteY1" fmla="*/ 1574106 h 1913471"/>
                <a:gd name="connsiteX2" fmla="*/ 2243579 w 5316717"/>
                <a:gd name="connsiteY2" fmla="*/ 1253595 h 1913471"/>
                <a:gd name="connsiteX3" fmla="*/ 2922309 w 5316717"/>
                <a:gd name="connsiteY3" fmla="*/ 94098 h 1913471"/>
                <a:gd name="connsiteX4" fmla="*/ 3978111 w 5316717"/>
                <a:gd name="connsiteY4" fmla="*/ 94098 h 1913471"/>
                <a:gd name="connsiteX5" fmla="*/ 4204354 w 5316717"/>
                <a:gd name="connsiteY5" fmla="*/ 301487 h 1913471"/>
                <a:gd name="connsiteX6" fmla="*/ 4279768 w 5316717"/>
                <a:gd name="connsiteY6" fmla="*/ 1027351 h 1913471"/>
                <a:gd name="connsiteX7" fmla="*/ 4807670 w 5316717"/>
                <a:gd name="connsiteY7" fmla="*/ 1583533 h 1913471"/>
                <a:gd name="connsiteX8" fmla="*/ 5316717 w 5316717"/>
                <a:gd name="connsiteY8" fmla="*/ 1828629 h 1913471"/>
                <a:gd name="connsiteX0" fmla="*/ 0 w 5316717"/>
                <a:gd name="connsiteY0" fmla="*/ 1950549 h 1950549"/>
                <a:gd name="connsiteX1" fmla="*/ 1781666 w 5316717"/>
                <a:gd name="connsiteY1" fmla="*/ 1611184 h 1950549"/>
                <a:gd name="connsiteX2" fmla="*/ 2243579 w 5316717"/>
                <a:gd name="connsiteY2" fmla="*/ 1290673 h 1950549"/>
                <a:gd name="connsiteX3" fmla="*/ 2922309 w 5316717"/>
                <a:gd name="connsiteY3" fmla="*/ 131176 h 1950549"/>
                <a:gd name="connsiteX4" fmla="*/ 3978111 w 5316717"/>
                <a:gd name="connsiteY4" fmla="*/ 131176 h 1950549"/>
                <a:gd name="connsiteX5" fmla="*/ 4279768 w 5316717"/>
                <a:gd name="connsiteY5" fmla="*/ 1064429 h 1950549"/>
                <a:gd name="connsiteX6" fmla="*/ 4807670 w 5316717"/>
                <a:gd name="connsiteY6" fmla="*/ 1620611 h 1950549"/>
                <a:gd name="connsiteX7" fmla="*/ 5316717 w 5316717"/>
                <a:gd name="connsiteY7" fmla="*/ 1865707 h 1950549"/>
                <a:gd name="connsiteX0" fmla="*/ 0 w 5316717"/>
                <a:gd name="connsiteY0" fmla="*/ 1902129 h 1902129"/>
                <a:gd name="connsiteX1" fmla="*/ 1781666 w 5316717"/>
                <a:gd name="connsiteY1" fmla="*/ 1562764 h 1902129"/>
                <a:gd name="connsiteX2" fmla="*/ 2243579 w 5316717"/>
                <a:gd name="connsiteY2" fmla="*/ 1242253 h 1902129"/>
                <a:gd name="connsiteX3" fmla="*/ 2922309 w 5316717"/>
                <a:gd name="connsiteY3" fmla="*/ 82756 h 1902129"/>
                <a:gd name="connsiteX4" fmla="*/ 3780149 w 5316717"/>
                <a:gd name="connsiteY4" fmla="*/ 195878 h 1902129"/>
                <a:gd name="connsiteX5" fmla="*/ 4279768 w 5316717"/>
                <a:gd name="connsiteY5" fmla="*/ 1016009 h 1902129"/>
                <a:gd name="connsiteX6" fmla="*/ 4807670 w 5316717"/>
                <a:gd name="connsiteY6" fmla="*/ 1572191 h 1902129"/>
                <a:gd name="connsiteX7" fmla="*/ 5316717 w 5316717"/>
                <a:gd name="connsiteY7" fmla="*/ 1817287 h 1902129"/>
                <a:gd name="connsiteX0" fmla="*/ 0 w 5316717"/>
                <a:gd name="connsiteY0" fmla="*/ 2001472 h 2001472"/>
                <a:gd name="connsiteX1" fmla="*/ 1781666 w 5316717"/>
                <a:gd name="connsiteY1" fmla="*/ 1662107 h 2001472"/>
                <a:gd name="connsiteX2" fmla="*/ 2243579 w 5316717"/>
                <a:gd name="connsiteY2" fmla="*/ 1341596 h 2001472"/>
                <a:gd name="connsiteX3" fmla="*/ 2922309 w 5316717"/>
                <a:gd name="connsiteY3" fmla="*/ 182099 h 2001472"/>
                <a:gd name="connsiteX4" fmla="*/ 3525625 w 5316717"/>
                <a:gd name="connsiteY4" fmla="*/ 97258 h 2001472"/>
                <a:gd name="connsiteX5" fmla="*/ 4279768 w 5316717"/>
                <a:gd name="connsiteY5" fmla="*/ 1115352 h 2001472"/>
                <a:gd name="connsiteX6" fmla="*/ 4807670 w 5316717"/>
                <a:gd name="connsiteY6" fmla="*/ 1671534 h 2001472"/>
                <a:gd name="connsiteX7" fmla="*/ 5316717 w 5316717"/>
                <a:gd name="connsiteY7" fmla="*/ 1916630 h 2001472"/>
                <a:gd name="connsiteX0" fmla="*/ 0 w 5316717"/>
                <a:gd name="connsiteY0" fmla="*/ 1938573 h 1938573"/>
                <a:gd name="connsiteX1" fmla="*/ 1781666 w 5316717"/>
                <a:gd name="connsiteY1" fmla="*/ 1599208 h 1938573"/>
                <a:gd name="connsiteX2" fmla="*/ 2243579 w 5316717"/>
                <a:gd name="connsiteY2" fmla="*/ 1278697 h 1938573"/>
                <a:gd name="connsiteX3" fmla="*/ 2922309 w 5316717"/>
                <a:gd name="connsiteY3" fmla="*/ 119200 h 1938573"/>
                <a:gd name="connsiteX4" fmla="*/ 3525625 w 5316717"/>
                <a:gd name="connsiteY4" fmla="*/ 34359 h 1938573"/>
                <a:gd name="connsiteX5" fmla="*/ 4279768 w 5316717"/>
                <a:gd name="connsiteY5" fmla="*/ 1052453 h 1938573"/>
                <a:gd name="connsiteX6" fmla="*/ 4807670 w 5316717"/>
                <a:gd name="connsiteY6" fmla="*/ 1608635 h 1938573"/>
                <a:gd name="connsiteX7" fmla="*/ 5316717 w 5316717"/>
                <a:gd name="connsiteY7" fmla="*/ 1853731 h 1938573"/>
                <a:gd name="connsiteX0" fmla="*/ 0 w 5316717"/>
                <a:gd name="connsiteY0" fmla="*/ 1909022 h 1909022"/>
                <a:gd name="connsiteX1" fmla="*/ 1781666 w 5316717"/>
                <a:gd name="connsiteY1" fmla="*/ 1569657 h 1909022"/>
                <a:gd name="connsiteX2" fmla="*/ 2243579 w 5316717"/>
                <a:gd name="connsiteY2" fmla="*/ 1249146 h 1909022"/>
                <a:gd name="connsiteX3" fmla="*/ 2743200 w 5316717"/>
                <a:gd name="connsiteY3" fmla="*/ 664684 h 1909022"/>
                <a:gd name="connsiteX4" fmla="*/ 3525625 w 5316717"/>
                <a:gd name="connsiteY4" fmla="*/ 4808 h 1909022"/>
                <a:gd name="connsiteX5" fmla="*/ 4279768 w 5316717"/>
                <a:gd name="connsiteY5" fmla="*/ 1022902 h 1909022"/>
                <a:gd name="connsiteX6" fmla="*/ 4807670 w 5316717"/>
                <a:gd name="connsiteY6" fmla="*/ 1579084 h 1909022"/>
                <a:gd name="connsiteX7" fmla="*/ 5316717 w 5316717"/>
                <a:gd name="connsiteY7" fmla="*/ 1824180 h 1909022"/>
                <a:gd name="connsiteX0" fmla="*/ 0 w 5316717"/>
                <a:gd name="connsiteY0" fmla="*/ 1905514 h 1905514"/>
                <a:gd name="connsiteX1" fmla="*/ 1781666 w 5316717"/>
                <a:gd name="connsiteY1" fmla="*/ 1566149 h 1905514"/>
                <a:gd name="connsiteX2" fmla="*/ 2243579 w 5316717"/>
                <a:gd name="connsiteY2" fmla="*/ 1245638 h 1905514"/>
                <a:gd name="connsiteX3" fmla="*/ 3525625 w 5316717"/>
                <a:gd name="connsiteY3" fmla="*/ 1300 h 1905514"/>
                <a:gd name="connsiteX4" fmla="*/ 4279768 w 5316717"/>
                <a:gd name="connsiteY4" fmla="*/ 1019394 h 1905514"/>
                <a:gd name="connsiteX5" fmla="*/ 4807670 w 5316717"/>
                <a:gd name="connsiteY5" fmla="*/ 1575576 h 1905514"/>
                <a:gd name="connsiteX6" fmla="*/ 5316717 w 5316717"/>
                <a:gd name="connsiteY6" fmla="*/ 1820672 h 1905514"/>
                <a:gd name="connsiteX0" fmla="*/ 0 w 5316717"/>
                <a:gd name="connsiteY0" fmla="*/ 1904997 h 1904997"/>
                <a:gd name="connsiteX1" fmla="*/ 1781666 w 5316717"/>
                <a:gd name="connsiteY1" fmla="*/ 1565632 h 1904997"/>
                <a:gd name="connsiteX2" fmla="*/ 2243579 w 5316717"/>
                <a:gd name="connsiteY2" fmla="*/ 1245121 h 1904997"/>
                <a:gd name="connsiteX3" fmla="*/ 3525625 w 5316717"/>
                <a:gd name="connsiteY3" fmla="*/ 783 h 1904997"/>
                <a:gd name="connsiteX4" fmla="*/ 4147793 w 5316717"/>
                <a:gd name="connsiteY4" fmla="*/ 1066011 h 1904997"/>
                <a:gd name="connsiteX5" fmla="*/ 4807670 w 5316717"/>
                <a:gd name="connsiteY5" fmla="*/ 1575059 h 1904997"/>
                <a:gd name="connsiteX6" fmla="*/ 5316717 w 5316717"/>
                <a:gd name="connsiteY6" fmla="*/ 1820155 h 1904997"/>
                <a:gd name="connsiteX0" fmla="*/ 0 w 5316717"/>
                <a:gd name="connsiteY0" fmla="*/ 1895577 h 1895577"/>
                <a:gd name="connsiteX1" fmla="*/ 1781666 w 5316717"/>
                <a:gd name="connsiteY1" fmla="*/ 1556212 h 1895577"/>
                <a:gd name="connsiteX2" fmla="*/ 2243579 w 5316717"/>
                <a:gd name="connsiteY2" fmla="*/ 1235701 h 1895577"/>
                <a:gd name="connsiteX3" fmla="*/ 3176834 w 5316717"/>
                <a:gd name="connsiteY3" fmla="*/ 790 h 1895577"/>
                <a:gd name="connsiteX4" fmla="*/ 4147793 w 5316717"/>
                <a:gd name="connsiteY4" fmla="*/ 1056591 h 1895577"/>
                <a:gd name="connsiteX5" fmla="*/ 4807670 w 5316717"/>
                <a:gd name="connsiteY5" fmla="*/ 1565639 h 1895577"/>
                <a:gd name="connsiteX6" fmla="*/ 5316717 w 5316717"/>
                <a:gd name="connsiteY6" fmla="*/ 1810735 h 1895577"/>
                <a:gd name="connsiteX0" fmla="*/ 0 w 5316717"/>
                <a:gd name="connsiteY0" fmla="*/ 1894899 h 1894899"/>
                <a:gd name="connsiteX1" fmla="*/ 1781666 w 5316717"/>
                <a:gd name="connsiteY1" fmla="*/ 1555534 h 1894899"/>
                <a:gd name="connsiteX2" fmla="*/ 2243579 w 5316717"/>
                <a:gd name="connsiteY2" fmla="*/ 1235023 h 1894899"/>
                <a:gd name="connsiteX3" fmla="*/ 3176834 w 5316717"/>
                <a:gd name="connsiteY3" fmla="*/ 112 h 1894899"/>
                <a:gd name="connsiteX4" fmla="*/ 4147793 w 5316717"/>
                <a:gd name="connsiteY4" fmla="*/ 1055913 h 1894899"/>
                <a:gd name="connsiteX5" fmla="*/ 4807670 w 5316717"/>
                <a:gd name="connsiteY5" fmla="*/ 1564961 h 1894899"/>
                <a:gd name="connsiteX6" fmla="*/ 5316717 w 5316717"/>
                <a:gd name="connsiteY6" fmla="*/ 1810057 h 1894899"/>
                <a:gd name="connsiteX0" fmla="*/ 0 w 5316717"/>
                <a:gd name="connsiteY0" fmla="*/ 1894899 h 1894899"/>
                <a:gd name="connsiteX1" fmla="*/ 1470582 w 5316717"/>
                <a:gd name="connsiteY1" fmla="*/ 1301011 h 1894899"/>
                <a:gd name="connsiteX2" fmla="*/ 2243579 w 5316717"/>
                <a:gd name="connsiteY2" fmla="*/ 1235023 h 1894899"/>
                <a:gd name="connsiteX3" fmla="*/ 3176834 w 5316717"/>
                <a:gd name="connsiteY3" fmla="*/ 112 h 1894899"/>
                <a:gd name="connsiteX4" fmla="*/ 4147793 w 5316717"/>
                <a:gd name="connsiteY4" fmla="*/ 1055913 h 1894899"/>
                <a:gd name="connsiteX5" fmla="*/ 4807670 w 5316717"/>
                <a:gd name="connsiteY5" fmla="*/ 1564961 h 1894899"/>
                <a:gd name="connsiteX6" fmla="*/ 5316717 w 5316717"/>
                <a:gd name="connsiteY6" fmla="*/ 1810057 h 1894899"/>
                <a:gd name="connsiteX0" fmla="*/ 0 w 5316717"/>
                <a:gd name="connsiteY0" fmla="*/ 1896937 h 1896937"/>
                <a:gd name="connsiteX1" fmla="*/ 1470582 w 5316717"/>
                <a:gd name="connsiteY1" fmla="*/ 1303049 h 1896937"/>
                <a:gd name="connsiteX2" fmla="*/ 2271860 w 5316717"/>
                <a:gd name="connsiteY2" fmla="*/ 1359609 h 1896937"/>
                <a:gd name="connsiteX3" fmla="*/ 3176834 w 5316717"/>
                <a:gd name="connsiteY3" fmla="*/ 2150 h 1896937"/>
                <a:gd name="connsiteX4" fmla="*/ 4147793 w 5316717"/>
                <a:gd name="connsiteY4" fmla="*/ 1057951 h 1896937"/>
                <a:gd name="connsiteX5" fmla="*/ 4807670 w 5316717"/>
                <a:gd name="connsiteY5" fmla="*/ 1566999 h 1896937"/>
                <a:gd name="connsiteX6" fmla="*/ 5316717 w 5316717"/>
                <a:gd name="connsiteY6" fmla="*/ 1812095 h 1896937"/>
                <a:gd name="connsiteX0" fmla="*/ 0 w 5316717"/>
                <a:gd name="connsiteY0" fmla="*/ 1896937 h 1896937"/>
                <a:gd name="connsiteX1" fmla="*/ 1470582 w 5316717"/>
                <a:gd name="connsiteY1" fmla="*/ 1303049 h 1896937"/>
                <a:gd name="connsiteX2" fmla="*/ 2271860 w 5316717"/>
                <a:gd name="connsiteY2" fmla="*/ 1359609 h 1896937"/>
                <a:gd name="connsiteX3" fmla="*/ 3176834 w 5316717"/>
                <a:gd name="connsiteY3" fmla="*/ 2150 h 1896937"/>
                <a:gd name="connsiteX4" fmla="*/ 4147793 w 5316717"/>
                <a:gd name="connsiteY4" fmla="*/ 1057951 h 1896937"/>
                <a:gd name="connsiteX5" fmla="*/ 4807670 w 5316717"/>
                <a:gd name="connsiteY5" fmla="*/ 1566999 h 1896937"/>
                <a:gd name="connsiteX6" fmla="*/ 5316717 w 5316717"/>
                <a:gd name="connsiteY6" fmla="*/ 1812095 h 1896937"/>
                <a:gd name="connsiteX0" fmla="*/ 0 w 5458119"/>
                <a:gd name="connsiteY0" fmla="*/ 1896937 h 1897784"/>
                <a:gd name="connsiteX1" fmla="*/ 1470582 w 5458119"/>
                <a:gd name="connsiteY1" fmla="*/ 1303049 h 1897784"/>
                <a:gd name="connsiteX2" fmla="*/ 2271860 w 5458119"/>
                <a:gd name="connsiteY2" fmla="*/ 1359609 h 1897784"/>
                <a:gd name="connsiteX3" fmla="*/ 3176834 w 5458119"/>
                <a:gd name="connsiteY3" fmla="*/ 2150 h 1897784"/>
                <a:gd name="connsiteX4" fmla="*/ 4147793 w 5458119"/>
                <a:gd name="connsiteY4" fmla="*/ 1057951 h 1897784"/>
                <a:gd name="connsiteX5" fmla="*/ 4807670 w 5458119"/>
                <a:gd name="connsiteY5" fmla="*/ 1566999 h 1897784"/>
                <a:gd name="connsiteX6" fmla="*/ 5458119 w 5458119"/>
                <a:gd name="connsiteY6" fmla="*/ 1896936 h 1897784"/>
                <a:gd name="connsiteX0" fmla="*/ 0 w 5458119"/>
                <a:gd name="connsiteY0" fmla="*/ 1897078 h 1897078"/>
                <a:gd name="connsiteX1" fmla="*/ 1470582 w 5458119"/>
                <a:gd name="connsiteY1" fmla="*/ 1303190 h 1897078"/>
                <a:gd name="connsiteX2" fmla="*/ 2271860 w 5458119"/>
                <a:gd name="connsiteY2" fmla="*/ 1359750 h 1897078"/>
                <a:gd name="connsiteX3" fmla="*/ 3176834 w 5458119"/>
                <a:gd name="connsiteY3" fmla="*/ 2291 h 1897078"/>
                <a:gd name="connsiteX4" fmla="*/ 4147793 w 5458119"/>
                <a:gd name="connsiteY4" fmla="*/ 1058092 h 1897078"/>
                <a:gd name="connsiteX5" fmla="*/ 5458119 w 5458119"/>
                <a:gd name="connsiteY5" fmla="*/ 1897077 h 1897078"/>
                <a:gd name="connsiteX0" fmla="*/ 0 w 5458119"/>
                <a:gd name="connsiteY0" fmla="*/ 1897541 h 1897541"/>
                <a:gd name="connsiteX1" fmla="*/ 1470582 w 5458119"/>
                <a:gd name="connsiteY1" fmla="*/ 1303653 h 1897541"/>
                <a:gd name="connsiteX2" fmla="*/ 2271860 w 5458119"/>
                <a:gd name="connsiteY2" fmla="*/ 1360213 h 1897541"/>
                <a:gd name="connsiteX3" fmla="*/ 3176834 w 5458119"/>
                <a:gd name="connsiteY3" fmla="*/ 2754 h 1897541"/>
                <a:gd name="connsiteX4" fmla="*/ 4147793 w 5458119"/>
                <a:gd name="connsiteY4" fmla="*/ 1058555 h 1897541"/>
                <a:gd name="connsiteX5" fmla="*/ 5458119 w 5458119"/>
                <a:gd name="connsiteY5" fmla="*/ 1897540 h 1897541"/>
                <a:gd name="connsiteX0" fmla="*/ 0 w 5499394"/>
                <a:gd name="connsiteY0" fmla="*/ 1922941 h 1922941"/>
                <a:gd name="connsiteX1" fmla="*/ 1511857 w 5499394"/>
                <a:gd name="connsiteY1" fmla="*/ 1303653 h 1922941"/>
                <a:gd name="connsiteX2" fmla="*/ 2313135 w 5499394"/>
                <a:gd name="connsiteY2" fmla="*/ 1360213 h 1922941"/>
                <a:gd name="connsiteX3" fmla="*/ 3218109 w 5499394"/>
                <a:gd name="connsiteY3" fmla="*/ 2754 h 1922941"/>
                <a:gd name="connsiteX4" fmla="*/ 4189068 w 5499394"/>
                <a:gd name="connsiteY4" fmla="*/ 1058555 h 1922941"/>
                <a:gd name="connsiteX5" fmla="*/ 5499394 w 5499394"/>
                <a:gd name="connsiteY5" fmla="*/ 1897540 h 1922941"/>
                <a:gd name="connsiteX0" fmla="*/ 0 w 5493044"/>
                <a:gd name="connsiteY0" fmla="*/ 1916591 h 1916591"/>
                <a:gd name="connsiteX1" fmla="*/ 1505507 w 5493044"/>
                <a:gd name="connsiteY1" fmla="*/ 1303653 h 1916591"/>
                <a:gd name="connsiteX2" fmla="*/ 2306785 w 5493044"/>
                <a:gd name="connsiteY2" fmla="*/ 1360213 h 1916591"/>
                <a:gd name="connsiteX3" fmla="*/ 3211759 w 5493044"/>
                <a:gd name="connsiteY3" fmla="*/ 2754 h 1916591"/>
                <a:gd name="connsiteX4" fmla="*/ 4182718 w 5493044"/>
                <a:gd name="connsiteY4" fmla="*/ 1058555 h 1916591"/>
                <a:gd name="connsiteX5" fmla="*/ 5493044 w 5493044"/>
                <a:gd name="connsiteY5" fmla="*/ 1897540 h 1916591"/>
                <a:gd name="connsiteX0" fmla="*/ 0 w 6102644"/>
                <a:gd name="connsiteY0" fmla="*/ 1916591 h 1916591"/>
                <a:gd name="connsiteX1" fmla="*/ 1505507 w 6102644"/>
                <a:gd name="connsiteY1" fmla="*/ 1303653 h 1916591"/>
                <a:gd name="connsiteX2" fmla="*/ 2306785 w 6102644"/>
                <a:gd name="connsiteY2" fmla="*/ 1360213 h 1916591"/>
                <a:gd name="connsiteX3" fmla="*/ 3211759 w 6102644"/>
                <a:gd name="connsiteY3" fmla="*/ 2754 h 1916591"/>
                <a:gd name="connsiteX4" fmla="*/ 4182718 w 6102644"/>
                <a:gd name="connsiteY4" fmla="*/ 1058555 h 1916591"/>
                <a:gd name="connsiteX5" fmla="*/ 6102644 w 6102644"/>
                <a:gd name="connsiteY5" fmla="*/ 1849915 h 1916591"/>
                <a:gd name="connsiteX0" fmla="*/ 0 w 6102644"/>
                <a:gd name="connsiteY0" fmla="*/ 1916591 h 1916591"/>
                <a:gd name="connsiteX1" fmla="*/ 1505507 w 6102644"/>
                <a:gd name="connsiteY1" fmla="*/ 1303653 h 1916591"/>
                <a:gd name="connsiteX2" fmla="*/ 2306785 w 6102644"/>
                <a:gd name="connsiteY2" fmla="*/ 1360213 h 1916591"/>
                <a:gd name="connsiteX3" fmla="*/ 3211759 w 6102644"/>
                <a:gd name="connsiteY3" fmla="*/ 2754 h 1916591"/>
                <a:gd name="connsiteX4" fmla="*/ 4182718 w 6102644"/>
                <a:gd name="connsiteY4" fmla="*/ 1058555 h 1916591"/>
                <a:gd name="connsiteX5" fmla="*/ 6102644 w 6102644"/>
                <a:gd name="connsiteY5" fmla="*/ 1849915 h 1916591"/>
                <a:gd name="connsiteX0" fmla="*/ 0 w 6089944"/>
                <a:gd name="connsiteY0" fmla="*/ 1916591 h 1916591"/>
                <a:gd name="connsiteX1" fmla="*/ 1505507 w 6089944"/>
                <a:gd name="connsiteY1" fmla="*/ 1303653 h 1916591"/>
                <a:gd name="connsiteX2" fmla="*/ 2306785 w 6089944"/>
                <a:gd name="connsiteY2" fmla="*/ 1360213 h 1916591"/>
                <a:gd name="connsiteX3" fmla="*/ 3211759 w 6089944"/>
                <a:gd name="connsiteY3" fmla="*/ 2754 h 1916591"/>
                <a:gd name="connsiteX4" fmla="*/ 4182718 w 6089944"/>
                <a:gd name="connsiteY4" fmla="*/ 1058555 h 1916591"/>
                <a:gd name="connsiteX5" fmla="*/ 6089944 w 6089944"/>
                <a:gd name="connsiteY5" fmla="*/ 1843565 h 1916591"/>
                <a:gd name="connsiteX0" fmla="*/ 0 w 6089944"/>
                <a:gd name="connsiteY0" fmla="*/ 1916591 h 1916591"/>
                <a:gd name="connsiteX1" fmla="*/ 1505507 w 6089944"/>
                <a:gd name="connsiteY1" fmla="*/ 1303653 h 1916591"/>
                <a:gd name="connsiteX2" fmla="*/ 2306785 w 6089944"/>
                <a:gd name="connsiteY2" fmla="*/ 1360213 h 1916591"/>
                <a:gd name="connsiteX3" fmla="*/ 3211759 w 6089944"/>
                <a:gd name="connsiteY3" fmla="*/ 2754 h 1916591"/>
                <a:gd name="connsiteX4" fmla="*/ 4182718 w 6089944"/>
                <a:gd name="connsiteY4" fmla="*/ 1058555 h 1916591"/>
                <a:gd name="connsiteX5" fmla="*/ 6089944 w 6089944"/>
                <a:gd name="connsiteY5" fmla="*/ 1843565 h 1916591"/>
                <a:gd name="connsiteX0" fmla="*/ 0 w 6089944"/>
                <a:gd name="connsiteY0" fmla="*/ 1916591 h 1919765"/>
                <a:gd name="connsiteX1" fmla="*/ 1505507 w 6089944"/>
                <a:gd name="connsiteY1" fmla="*/ 1303653 h 1919765"/>
                <a:gd name="connsiteX2" fmla="*/ 2306785 w 6089944"/>
                <a:gd name="connsiteY2" fmla="*/ 1360213 h 1919765"/>
                <a:gd name="connsiteX3" fmla="*/ 3211759 w 6089944"/>
                <a:gd name="connsiteY3" fmla="*/ 2754 h 1919765"/>
                <a:gd name="connsiteX4" fmla="*/ 4182718 w 6089944"/>
                <a:gd name="connsiteY4" fmla="*/ 1058555 h 1919765"/>
                <a:gd name="connsiteX5" fmla="*/ 6089944 w 6089944"/>
                <a:gd name="connsiteY5" fmla="*/ 1919765 h 1919765"/>
                <a:gd name="connsiteX0" fmla="*/ 0 w 6089944"/>
                <a:gd name="connsiteY0" fmla="*/ 1916591 h 1916591"/>
                <a:gd name="connsiteX1" fmla="*/ 1505507 w 6089944"/>
                <a:gd name="connsiteY1" fmla="*/ 1303653 h 1916591"/>
                <a:gd name="connsiteX2" fmla="*/ 2306785 w 6089944"/>
                <a:gd name="connsiteY2" fmla="*/ 1360213 h 1916591"/>
                <a:gd name="connsiteX3" fmla="*/ 3211759 w 6089944"/>
                <a:gd name="connsiteY3" fmla="*/ 2754 h 1916591"/>
                <a:gd name="connsiteX4" fmla="*/ 4182718 w 6089944"/>
                <a:gd name="connsiteY4" fmla="*/ 1058555 h 1916591"/>
                <a:gd name="connsiteX5" fmla="*/ 6089944 w 6089944"/>
                <a:gd name="connsiteY5" fmla="*/ 1913415 h 1916591"/>
                <a:gd name="connsiteX0" fmla="*/ 0 w 6089944"/>
                <a:gd name="connsiteY0" fmla="*/ 1916591 h 1916591"/>
                <a:gd name="connsiteX1" fmla="*/ 1505507 w 6089944"/>
                <a:gd name="connsiteY1" fmla="*/ 1303653 h 1916591"/>
                <a:gd name="connsiteX2" fmla="*/ 2306785 w 6089944"/>
                <a:gd name="connsiteY2" fmla="*/ 1360213 h 1916591"/>
                <a:gd name="connsiteX3" fmla="*/ 3211759 w 6089944"/>
                <a:gd name="connsiteY3" fmla="*/ 2754 h 1916591"/>
                <a:gd name="connsiteX4" fmla="*/ 4182718 w 6089944"/>
                <a:gd name="connsiteY4" fmla="*/ 1058555 h 1916591"/>
                <a:gd name="connsiteX5" fmla="*/ 6089944 w 6089944"/>
                <a:gd name="connsiteY5" fmla="*/ 1913415 h 1916591"/>
                <a:gd name="connsiteX0" fmla="*/ 0 w 6089944"/>
                <a:gd name="connsiteY0" fmla="*/ 1916591 h 1916591"/>
                <a:gd name="connsiteX1" fmla="*/ 1505507 w 6089944"/>
                <a:gd name="connsiteY1" fmla="*/ 1303653 h 1916591"/>
                <a:gd name="connsiteX2" fmla="*/ 2306785 w 6089944"/>
                <a:gd name="connsiteY2" fmla="*/ 1360213 h 1916591"/>
                <a:gd name="connsiteX3" fmla="*/ 3211759 w 6089944"/>
                <a:gd name="connsiteY3" fmla="*/ 2754 h 1916591"/>
                <a:gd name="connsiteX4" fmla="*/ 4182718 w 6089944"/>
                <a:gd name="connsiteY4" fmla="*/ 1058555 h 1916591"/>
                <a:gd name="connsiteX5" fmla="*/ 6089944 w 6089944"/>
                <a:gd name="connsiteY5" fmla="*/ 1913415 h 1916591"/>
                <a:gd name="connsiteX0" fmla="*/ 0 w 6089944"/>
                <a:gd name="connsiteY0" fmla="*/ 1916658 h 1916658"/>
                <a:gd name="connsiteX1" fmla="*/ 1505507 w 6089944"/>
                <a:gd name="connsiteY1" fmla="*/ 1303720 h 1916658"/>
                <a:gd name="connsiteX2" fmla="*/ 2306785 w 6089944"/>
                <a:gd name="connsiteY2" fmla="*/ 1360280 h 1916658"/>
                <a:gd name="connsiteX3" fmla="*/ 3211759 w 6089944"/>
                <a:gd name="connsiteY3" fmla="*/ 2821 h 1916658"/>
                <a:gd name="connsiteX4" fmla="*/ 4109693 w 6089944"/>
                <a:gd name="connsiteY4" fmla="*/ 1055447 h 1916658"/>
                <a:gd name="connsiteX5" fmla="*/ 6089944 w 6089944"/>
                <a:gd name="connsiteY5" fmla="*/ 1913482 h 1916658"/>
                <a:gd name="connsiteX0" fmla="*/ 0 w 6089944"/>
                <a:gd name="connsiteY0" fmla="*/ 1923068 h 1923068"/>
                <a:gd name="connsiteX1" fmla="*/ 1505507 w 6089944"/>
                <a:gd name="connsiteY1" fmla="*/ 1310130 h 1923068"/>
                <a:gd name="connsiteX2" fmla="*/ 2197783 w 6089944"/>
                <a:gd name="connsiteY2" fmla="*/ 1645249 h 1923068"/>
                <a:gd name="connsiteX3" fmla="*/ 3211759 w 6089944"/>
                <a:gd name="connsiteY3" fmla="*/ 9231 h 1923068"/>
                <a:gd name="connsiteX4" fmla="*/ 4109693 w 6089944"/>
                <a:gd name="connsiteY4" fmla="*/ 1061857 h 1923068"/>
                <a:gd name="connsiteX5" fmla="*/ 6089944 w 6089944"/>
                <a:gd name="connsiteY5" fmla="*/ 1919892 h 1923068"/>
                <a:gd name="connsiteX0" fmla="*/ 0 w 6089944"/>
                <a:gd name="connsiteY0" fmla="*/ 1923068 h 1923068"/>
                <a:gd name="connsiteX1" fmla="*/ 1402561 w 6089944"/>
                <a:gd name="connsiteY1" fmla="*/ 1643190 h 1923068"/>
                <a:gd name="connsiteX2" fmla="*/ 2197783 w 6089944"/>
                <a:gd name="connsiteY2" fmla="*/ 1645249 h 1923068"/>
                <a:gd name="connsiteX3" fmla="*/ 3211759 w 6089944"/>
                <a:gd name="connsiteY3" fmla="*/ 9231 h 1923068"/>
                <a:gd name="connsiteX4" fmla="*/ 4109693 w 6089944"/>
                <a:gd name="connsiteY4" fmla="*/ 1061857 h 1923068"/>
                <a:gd name="connsiteX5" fmla="*/ 6089944 w 6089944"/>
                <a:gd name="connsiteY5" fmla="*/ 1919892 h 1923068"/>
                <a:gd name="connsiteX0" fmla="*/ 0 w 6089944"/>
                <a:gd name="connsiteY0" fmla="*/ 1920355 h 1920355"/>
                <a:gd name="connsiteX1" fmla="*/ 1402561 w 6089944"/>
                <a:gd name="connsiteY1" fmla="*/ 1640477 h 1920355"/>
                <a:gd name="connsiteX2" fmla="*/ 2143282 w 6089944"/>
                <a:gd name="connsiteY2" fmla="*/ 1539591 h 1920355"/>
                <a:gd name="connsiteX3" fmla="*/ 3211759 w 6089944"/>
                <a:gd name="connsiteY3" fmla="*/ 6518 h 1920355"/>
                <a:gd name="connsiteX4" fmla="*/ 4109693 w 6089944"/>
                <a:gd name="connsiteY4" fmla="*/ 1059144 h 1920355"/>
                <a:gd name="connsiteX5" fmla="*/ 6089944 w 6089944"/>
                <a:gd name="connsiteY5" fmla="*/ 1917179 h 192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944" h="1920355">
                  <a:moveTo>
                    <a:pt x="0" y="1920355"/>
                  </a:moveTo>
                  <a:cubicBezTo>
                    <a:pt x="892404" y="1871649"/>
                    <a:pt x="1045347" y="1703938"/>
                    <a:pt x="1402561" y="1640477"/>
                  </a:cubicBezTo>
                  <a:cubicBezTo>
                    <a:pt x="1759775" y="1577016"/>
                    <a:pt x="1841749" y="1811918"/>
                    <a:pt x="2143282" y="1539591"/>
                  </a:cubicBezTo>
                  <a:cubicBezTo>
                    <a:pt x="2444815" y="1267265"/>
                    <a:pt x="2884024" y="86592"/>
                    <a:pt x="3211759" y="6518"/>
                  </a:cubicBezTo>
                  <a:cubicBezTo>
                    <a:pt x="3539494" y="-73556"/>
                    <a:pt x="3757760" y="601944"/>
                    <a:pt x="4109693" y="1059144"/>
                  </a:cubicBezTo>
                  <a:cubicBezTo>
                    <a:pt x="4461626" y="1516344"/>
                    <a:pt x="4654910" y="1904316"/>
                    <a:pt x="6089944" y="1917179"/>
                  </a:cubicBezTo>
                </a:path>
              </a:pathLst>
            </a:custGeom>
            <a:solidFill>
              <a:srgbClr val="FF0000"/>
            </a:solidFill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3831" y="450913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ea typeface="+mn-ea"/>
                  <a:cs typeface="+mn-cs"/>
                </a:rPr>
                <a:t>GDR</a:t>
              </a:r>
              <a:endParaRPr lang="en-US" sz="18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0139" y="5349371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ea typeface="+mn-ea"/>
                  <a:cs typeface="+mn-cs"/>
                </a:rPr>
                <a:t>PDR(?)</a:t>
              </a:r>
              <a:endParaRPr lang="en-US" sz="18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19664" y="535373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ea typeface="+mn-ea"/>
                  <a:cs typeface="+mn-cs"/>
                </a:rPr>
                <a:t>QD region</a:t>
              </a:r>
              <a:endParaRPr lang="en-US" sz="18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537782" y="5724707"/>
              <a:ext cx="7199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791284" y="6117582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ea typeface="+mn-ea"/>
                  <a:cs typeface="+mn-cs"/>
                </a:rPr>
                <a:t>Energy (MeV)</a:t>
              </a:r>
              <a:endParaRPr lang="en-US" sz="18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4648421" y="1151403"/>
            <a:ext cx="389213" cy="5779424"/>
          </a:xfrm>
          <a:prstGeom prst="leftBrace">
            <a:avLst>
              <a:gd name="adj1" fmla="val 8333"/>
              <a:gd name="adj2" fmla="val 49131"/>
            </a:avLst>
          </a:prstGeom>
          <a:ln>
            <a:solidFill>
              <a:srgbClr val="005AA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8637" y="6012943"/>
            <a:ext cx="45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ea typeface="+mn-ea"/>
                <a:cs typeface="+mn-cs"/>
              </a:rPr>
              <a:t>~5</a:t>
            </a:r>
            <a:endParaRPr lang="en-US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1357" y="6012943"/>
            <a:ext cx="107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ea typeface="+mn-ea"/>
                <a:cs typeface="+mn-cs"/>
              </a:rPr>
              <a:t>~25-35</a:t>
            </a:r>
            <a:endParaRPr lang="en-US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8" name="Bild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42733"/>
            <a:ext cx="1981200" cy="469900"/>
          </a:xfrm>
          <a:prstGeom prst="rect">
            <a:avLst/>
          </a:prstGeom>
        </p:spPr>
      </p:pic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6" y="2027946"/>
            <a:ext cx="977900" cy="241300"/>
          </a:xfrm>
          <a:prstGeom prst="rect">
            <a:avLst/>
          </a:prstGeom>
        </p:spPr>
      </p:pic>
      <p:pic>
        <p:nvPicPr>
          <p:cNvPr id="17" name="Bild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4" y="1618883"/>
            <a:ext cx="431800" cy="241300"/>
          </a:xfrm>
          <a:prstGeom prst="rect">
            <a:avLst/>
          </a:prstGeom>
        </p:spPr>
      </p:pic>
      <p:pic>
        <p:nvPicPr>
          <p:cNvPr id="20" name="Bild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52" y="1656983"/>
            <a:ext cx="203200" cy="165100"/>
          </a:xfrm>
          <a:prstGeom prst="rect">
            <a:avLst/>
          </a:prstGeom>
        </p:spPr>
      </p:pic>
      <p:pic>
        <p:nvPicPr>
          <p:cNvPr id="23" name="Bild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93" y="2636912"/>
            <a:ext cx="3479800" cy="546100"/>
          </a:xfrm>
          <a:prstGeom prst="rect">
            <a:avLst/>
          </a:prstGeom>
        </p:spPr>
      </p:pic>
      <p:pic>
        <p:nvPicPr>
          <p:cNvPr id="24" name="Bild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79800"/>
            <a:ext cx="1130300" cy="241300"/>
          </a:xfrm>
          <a:prstGeom prst="rect">
            <a:avLst/>
          </a:prstGeom>
        </p:spPr>
      </p:pic>
      <p:pic>
        <p:nvPicPr>
          <p:cNvPr id="25" name="Bild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79800"/>
            <a:ext cx="787400" cy="241300"/>
          </a:xfrm>
          <a:prstGeom prst="rect">
            <a:avLst/>
          </a:prstGeom>
        </p:spPr>
      </p:pic>
      <p:pic>
        <p:nvPicPr>
          <p:cNvPr id="27" name="Bild 2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8" y="3992857"/>
            <a:ext cx="2286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009" y="488950"/>
            <a:ext cx="6944205" cy="838200"/>
          </a:xfrm>
        </p:spPr>
        <p:txBody>
          <a:bodyPr/>
          <a:lstStyle/>
          <a:p>
            <a:r>
              <a:rPr lang="de-DE" dirty="0" err="1" smtClean="0"/>
              <a:t>Static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dynamical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heavy </a:t>
            </a:r>
            <a:r>
              <a:rPr lang="de-DE" dirty="0" err="1" smtClean="0"/>
              <a:t>nuclei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005AA9"/>
                </a:solidFill>
              </a:rPr>
              <a:t>EOS</a:t>
            </a:r>
            <a:r>
              <a:rPr lang="de-DE" dirty="0" smtClean="0">
                <a:solidFill>
                  <a:srgbClr val="005AA9"/>
                </a:solidFill>
              </a:rPr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005AA9"/>
                </a:solidFill>
              </a:rPr>
              <a:t>polarizability</a:t>
            </a:r>
            <a:endParaRPr lang="de-DE" b="1" dirty="0" smtClean="0">
              <a:solidFill>
                <a:srgbClr val="005AA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Static</a:t>
            </a:r>
            <a:r>
              <a:rPr lang="de-DE" dirty="0" smtClean="0"/>
              <a:t> </a:t>
            </a:r>
            <a:r>
              <a:rPr lang="de-DE" dirty="0" err="1" smtClean="0"/>
              <a:t>electromagnetic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marL="701675" lvl="2" indent="-342900">
              <a:buFont typeface="Arial"/>
              <a:buChar char="•"/>
            </a:pPr>
            <a:r>
              <a:rPr lang="de-DE" dirty="0" smtClean="0"/>
              <a:t>Dipole </a:t>
            </a:r>
            <a:r>
              <a:rPr lang="de-DE" b="1" dirty="0" err="1" smtClean="0">
                <a:solidFill>
                  <a:srgbClr val="005AA9"/>
                </a:solidFill>
              </a:rPr>
              <a:t>polarizability</a:t>
            </a:r>
            <a:endParaRPr lang="de-DE" b="1" dirty="0" smtClean="0">
              <a:solidFill>
                <a:srgbClr val="005AA9"/>
              </a:solidFill>
            </a:endParaRPr>
          </a:p>
          <a:p>
            <a:pPr marL="701675" lvl="2" indent="-342900">
              <a:buFont typeface="Arial"/>
              <a:buChar char="•"/>
            </a:pPr>
            <a:endParaRPr lang="de-DE" dirty="0"/>
          </a:p>
          <a:p>
            <a:pPr marL="701675" lvl="2" indent="-342900">
              <a:buFont typeface="Arial"/>
              <a:buChar char="•"/>
            </a:pPr>
            <a:endParaRPr lang="de-DE" dirty="0" smtClean="0"/>
          </a:p>
          <a:p>
            <a:pPr marL="701675" lvl="2" indent="-342900">
              <a:buFont typeface="Arial"/>
              <a:buChar char="•"/>
            </a:pPr>
            <a:r>
              <a:rPr lang="de-DE" dirty="0" err="1" smtClean="0"/>
              <a:t>Generalized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005AA9"/>
                </a:solidFill>
              </a:rPr>
              <a:t>transition</a:t>
            </a:r>
            <a:r>
              <a:rPr lang="de-DE" b="1" dirty="0" smtClean="0">
                <a:solidFill>
                  <a:srgbClr val="005AA9"/>
                </a:solidFill>
              </a:rPr>
              <a:t> </a:t>
            </a:r>
            <a:r>
              <a:rPr lang="de-DE" b="1" dirty="0" err="1" smtClean="0">
                <a:solidFill>
                  <a:srgbClr val="005AA9"/>
                </a:solidFill>
              </a:rPr>
              <a:t>polarizabilities</a:t>
            </a:r>
            <a:endParaRPr lang="de-DE" b="1" dirty="0" smtClean="0">
              <a:solidFill>
                <a:srgbClr val="005AA9"/>
              </a:solidFill>
            </a:endParaRPr>
          </a:p>
          <a:p>
            <a:pPr marL="701675" lvl="2" indent="-342900">
              <a:buFont typeface="Arial"/>
              <a:buChar char="•"/>
            </a:pPr>
            <a:endParaRPr lang="de-DE" dirty="0" smtClean="0"/>
          </a:p>
          <a:p>
            <a:pPr marL="701675" lvl="2" indent="-342900">
              <a:buFont typeface="Arial"/>
              <a:buChar char="•"/>
            </a:pPr>
            <a:endParaRPr lang="de-DE" dirty="0" smtClean="0"/>
          </a:p>
          <a:p>
            <a:pPr marL="701675" lvl="2" indent="-342900">
              <a:buFont typeface="Arial"/>
              <a:buChar char="•"/>
            </a:pPr>
            <a:r>
              <a:rPr lang="de-DE" dirty="0" err="1" smtClean="0"/>
              <a:t>determine</a:t>
            </a:r>
            <a:r>
              <a:rPr lang="de-DE" dirty="0" smtClean="0"/>
              <a:t> rate </a:t>
            </a:r>
            <a:r>
              <a:rPr lang="de-DE" dirty="0" err="1" smtClean="0"/>
              <a:t>of</a:t>
            </a:r>
            <a:r>
              <a:rPr lang="de-DE" dirty="0" smtClean="0"/>
              <a:t> double-</a:t>
            </a:r>
            <a:r>
              <a:rPr lang="de-DE" dirty="0" smtClean="0">
                <a:sym typeface="Symbol"/>
              </a:rPr>
              <a:t> </a:t>
            </a:r>
            <a:r>
              <a:rPr lang="de-DE" dirty="0" err="1" smtClean="0">
                <a:sym typeface="Symbol"/>
              </a:rPr>
              <a:t>decay</a:t>
            </a:r>
            <a:endParaRPr lang="de-DE" dirty="0" smtClean="0">
              <a:sym typeface="Symbol"/>
            </a:endParaRPr>
          </a:p>
          <a:p>
            <a:pPr marL="342900" lvl="1" indent="-342900">
              <a:buFont typeface="Arial"/>
              <a:buChar char="•"/>
            </a:pPr>
            <a:r>
              <a:rPr lang="de-DE" dirty="0" err="1" smtClean="0"/>
              <a:t>Explore</a:t>
            </a:r>
            <a:r>
              <a:rPr lang="de-DE" dirty="0" smtClean="0"/>
              <a:t> </a:t>
            </a:r>
            <a:r>
              <a:rPr lang="de-DE" dirty="0" err="1" smtClean="0"/>
              <a:t>relation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</a:t>
            </a:r>
            <a:r>
              <a:rPr lang="de-DE" baseline="-25000" dirty="0" err="1" smtClean="0">
                <a:sym typeface="Symbol"/>
              </a:rPr>
              <a:t>fi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ym typeface="Symbol"/>
              </a:rPr>
              <a:t>                                                </a:t>
            </a:r>
            <a:r>
              <a:rPr lang="de-DE" baseline="-25000" dirty="0" smtClean="0">
                <a:sym typeface="Symbol"/>
              </a:rPr>
              <a:t>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0 </a:t>
            </a:r>
            <a:r>
              <a:rPr lang="de-DE" dirty="0" err="1" smtClean="0">
                <a:sym typeface="Symbol"/>
              </a:rPr>
              <a:t>for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first</a:t>
            </a:r>
            <a:r>
              <a:rPr lang="de-DE" dirty="0" smtClean="0">
                <a:sym typeface="Symbol"/>
              </a:rPr>
              <a:t> time</a:t>
            </a:r>
            <a:endParaRPr lang="de-DE" dirty="0"/>
          </a:p>
          <a:p>
            <a:pPr marL="701675" lvl="2" indent="-342900">
              <a:buFont typeface="Arial"/>
              <a:buChar char="•"/>
            </a:pPr>
            <a:endParaRPr lang="de-DE" dirty="0"/>
          </a:p>
        </p:txBody>
      </p:sp>
      <p:sp>
        <p:nvSpPr>
          <p:cNvPr id="58" name="Textfeld 57"/>
          <p:cNvSpPr txBox="1"/>
          <p:nvPr/>
        </p:nvSpPr>
        <p:spPr>
          <a:xfrm>
            <a:off x="6058230" y="3769295"/>
            <a:ext cx="294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de-DE" sz="1400" kern="0" dirty="0" smtClean="0">
                <a:solidFill>
                  <a:srgbClr val="005AA9"/>
                </a:solidFill>
                <a:latin typeface="Arial"/>
                <a:ea typeface="+mn-ea"/>
                <a:cs typeface="Tahoma" pitchFamily="34" charset="0"/>
              </a:rPr>
              <a:t>Roca-Maza et al., PRC (2013)</a:t>
            </a:r>
            <a:r>
              <a:rPr lang="de-DE" sz="1400" dirty="0" smtClean="0">
                <a:solidFill>
                  <a:srgbClr val="005AA9"/>
                </a:solidFill>
                <a:ea typeface="+mn-ea"/>
                <a:cs typeface="+mn-cs"/>
              </a:rPr>
              <a:t> </a:t>
            </a:r>
            <a:endParaRPr lang="de-DE" sz="1400" dirty="0">
              <a:solidFill>
                <a:srgbClr val="005AA9"/>
              </a:solidFill>
              <a:ea typeface="+mn-ea"/>
              <a:cs typeface="+mn-cs"/>
            </a:endParaRPr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608"/>
          <a:stretch/>
        </p:blipFill>
        <p:spPr>
          <a:xfrm>
            <a:off x="5598157" y="1484784"/>
            <a:ext cx="3409647" cy="2264216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6067532" y="5904460"/>
            <a:ext cx="294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AT" sz="1200" i="1" dirty="0">
                <a:latin typeface="Arial"/>
              </a:rPr>
              <a:t>M. </a:t>
            </a:r>
            <a:r>
              <a:rPr lang="de-AT" sz="1200" i="1" dirty="0" err="1">
                <a:latin typeface="Arial"/>
              </a:rPr>
              <a:t>Göppert</a:t>
            </a:r>
            <a:r>
              <a:rPr lang="de-AT" sz="1200" i="1" dirty="0">
                <a:latin typeface="Arial"/>
              </a:rPr>
              <a:t>-Mayer, Über Elementarakte mit zwei Quantensprüngen </a:t>
            </a:r>
            <a:r>
              <a:rPr lang="de-AT" sz="1200" i="1" dirty="0" smtClean="0">
                <a:latin typeface="Arial"/>
              </a:rPr>
              <a:t>(</a:t>
            </a:r>
            <a:r>
              <a:rPr lang="de-AT" sz="1200" i="1" dirty="0" err="1" smtClean="0">
                <a:latin typeface="Arial"/>
              </a:rPr>
              <a:t>Diss</a:t>
            </a:r>
            <a:r>
              <a:rPr lang="de-AT" sz="1200" i="1" dirty="0" smtClean="0">
                <a:latin typeface="Arial"/>
              </a:rPr>
              <a:t>., 1930</a:t>
            </a:r>
            <a:r>
              <a:rPr lang="de-AT" sz="1200" i="1" dirty="0">
                <a:latin typeface="Arial"/>
              </a:rPr>
              <a:t>)</a:t>
            </a:r>
            <a:endParaRPr lang="de-AT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158153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 smtClean="0">
                <a:solidFill>
                  <a:srgbClr val="000000"/>
                </a:solidFill>
                <a:ea typeface="+mn-ea"/>
                <a:cs typeface="+mn-cs"/>
              </a:rPr>
              <a:t>208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Pb</a:t>
            </a:r>
            <a:endParaRPr lang="en-US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7" name="Bild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96952"/>
            <a:ext cx="3327400" cy="622300"/>
          </a:xfrm>
          <a:prstGeom prst="rect">
            <a:avLst/>
          </a:prstGeom>
        </p:spPr>
      </p:pic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3096"/>
            <a:ext cx="3098800" cy="5969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23" y="4293096"/>
            <a:ext cx="2077392" cy="160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4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358920" y="488880"/>
            <a:ext cx="66412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First Observation </a:t>
            </a:r>
            <a:r>
              <a:rPr lang="de-DE" sz="2400" b="1" kern="0" dirty="0" err="1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of</a:t>
            </a:r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 </a:t>
            </a:r>
            <a:r>
              <a:rPr lang="de-DE" sz="2400" b="1" kern="0" dirty="0" err="1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the</a:t>
            </a:r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 </a:t>
            </a:r>
            <a:r>
              <a:rPr lang="de-DE" sz="2400" b="1" kern="0" dirty="0" err="1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Competitive</a:t>
            </a:r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 Double-Gamma (</a:t>
            </a:r>
            <a:r>
              <a:rPr lang="de-DE" sz="2400" b="1" kern="0" dirty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/</a:t>
            </a:r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) </a:t>
            </a:r>
            <a:r>
              <a:rPr lang="de-DE" sz="2400" b="1" kern="0" dirty="0" err="1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Nuclear</a:t>
            </a:r>
            <a:r>
              <a:rPr lang="de-DE" sz="2400" b="1" kern="0" dirty="0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 </a:t>
            </a:r>
            <a:r>
              <a:rPr lang="de-DE" sz="2400" b="1" kern="0" dirty="0" err="1" smtClean="0">
                <a:solidFill>
                  <a:srgbClr val="000000"/>
                </a:solidFill>
                <a:latin typeface="Arial"/>
                <a:ea typeface="+mj-ea"/>
                <a:cs typeface="Tahoma" pitchFamily="34" charset="0"/>
                <a:sym typeface="Symbol"/>
              </a:rPr>
              <a:t>Decay</a:t>
            </a:r>
            <a:endParaRPr dirty="0"/>
          </a:p>
        </p:txBody>
      </p:sp>
      <p:pic>
        <p:nvPicPr>
          <p:cNvPr id="241" name="Grafik 240"/>
          <p:cNvPicPr/>
          <p:nvPr/>
        </p:nvPicPr>
        <p:blipFill>
          <a:blip r:embed="rId2"/>
          <a:stretch>
            <a:fillRect/>
          </a:stretch>
        </p:blipFill>
        <p:spPr>
          <a:xfrm>
            <a:off x="265320" y="1682640"/>
            <a:ext cx="4541760" cy="1792800"/>
          </a:xfrm>
          <a:prstGeom prst="rect">
            <a:avLst/>
          </a:prstGeom>
          <a:ln>
            <a:noFill/>
          </a:ln>
        </p:spPr>
      </p:pic>
      <p:pic>
        <p:nvPicPr>
          <p:cNvPr id="243" name="Grafik 242"/>
          <p:cNvPicPr/>
          <p:nvPr/>
        </p:nvPicPr>
        <p:blipFill>
          <a:blip r:embed="rId3"/>
          <a:stretch>
            <a:fillRect/>
          </a:stretch>
        </p:blipFill>
        <p:spPr>
          <a:xfrm>
            <a:off x="5792094" y="1521360"/>
            <a:ext cx="3139800" cy="4499928"/>
          </a:xfrm>
          <a:prstGeom prst="rect">
            <a:avLst/>
          </a:prstGeom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50116"/>
            <a:ext cx="5646018" cy="214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" y="3718275"/>
            <a:ext cx="710952" cy="473968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87" y="3845721"/>
            <a:ext cx="39528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93838" y="3816759"/>
            <a:ext cx="1021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>
                <a:solidFill>
                  <a:schemeClr val="bg2"/>
                </a:solidFill>
              </a:rPr>
              <a:t>C.Walz</a:t>
            </a:r>
            <a:r>
              <a:rPr lang="de-DE" sz="1100" dirty="0" smtClean="0">
                <a:solidFill>
                  <a:schemeClr val="bg2"/>
                </a:solidFill>
              </a:rPr>
              <a:t> et al.,</a:t>
            </a:r>
            <a:endParaRPr lang="de-DE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468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93719" y="1628800"/>
            <a:ext cx="8697516" cy="3963948"/>
            <a:chOff x="177545" y="1982691"/>
            <a:chExt cx="8697516" cy="39639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45" y="1982691"/>
              <a:ext cx="8697516" cy="3963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2900363" y="2662238"/>
              <a:ext cx="161925" cy="104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flipV="1">
              <a:off x="4319588" y="3390900"/>
              <a:ext cx="104775" cy="1381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2461724" y="2218150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/>
                <a:t>7.65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2472718" y="2208624"/>
              <a:ext cx="481498" cy="292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 flipH="1" flipV="1">
              <a:off x="2752726" y="2513099"/>
              <a:ext cx="147637" cy="1755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3583052" y="317117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/>
                <a:t>30.6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3594046" y="3161649"/>
              <a:ext cx="481498" cy="292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 flipH="1" flipV="1">
              <a:off x="4093128" y="3359184"/>
              <a:ext cx="172608" cy="631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7103778" y="3064934"/>
              <a:ext cx="253706" cy="4640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7357484" y="2659570"/>
              <a:ext cx="108555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/>
                <a:t>  38.25 </a:t>
              </a:r>
              <a:r>
                <a:rPr lang="de-DE" sz="1300" dirty="0" err="1" smtClean="0"/>
                <a:t>MeV</a:t>
              </a:r>
              <a:endParaRPr lang="de-DE" sz="1300" dirty="0" smtClean="0"/>
            </a:p>
            <a:p>
              <a:r>
                <a:rPr lang="de-DE" sz="1300" dirty="0" smtClean="0"/>
                <a:t>  68.85 </a:t>
              </a:r>
              <a:r>
                <a:rPr lang="de-DE" sz="1300" dirty="0" err="1" smtClean="0"/>
                <a:t>MeV</a:t>
              </a:r>
              <a:endParaRPr lang="de-DE" sz="1300" dirty="0" smtClean="0"/>
            </a:p>
            <a:p>
              <a:r>
                <a:rPr lang="de-DE" sz="1300" dirty="0" smtClean="0"/>
                <a:t>  99.45 </a:t>
              </a:r>
              <a:r>
                <a:rPr lang="de-DE" sz="1300" dirty="0" err="1" smtClean="0"/>
                <a:t>MeV</a:t>
              </a:r>
              <a:endParaRPr lang="de-DE" sz="1300" dirty="0" smtClean="0"/>
            </a:p>
            <a:p>
              <a:r>
                <a:rPr lang="de-DE" sz="1300" dirty="0" smtClean="0"/>
                <a:t>130.05 </a:t>
              </a:r>
              <a:r>
                <a:rPr lang="de-DE" sz="1300" dirty="0" err="1" smtClean="0"/>
                <a:t>MeV</a:t>
              </a:r>
              <a:endParaRPr lang="de-DE" sz="1300" dirty="0" smtClean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7394483" y="2600856"/>
              <a:ext cx="1048555" cy="9281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330405" y="5162079"/>
            <a:ext cx="5932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2"/>
                </a:solidFill>
              </a:rPr>
              <a:t>Single pass, </a:t>
            </a:r>
            <a:r>
              <a:rPr lang="de-DE" dirty="0" err="1" smtClean="0">
                <a:solidFill>
                  <a:schemeClr val="bg2"/>
                </a:solidFill>
              </a:rPr>
              <a:t>one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or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three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recirculations</a:t>
            </a:r>
            <a:endParaRPr lang="de-DE" dirty="0" smtClean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2"/>
                </a:solidFill>
              </a:rPr>
              <a:t>Installation </a:t>
            </a:r>
            <a:r>
              <a:rPr lang="de-DE" dirty="0" err="1" smtClean="0">
                <a:solidFill>
                  <a:schemeClr val="bg2"/>
                </a:solidFill>
              </a:rPr>
              <a:t>to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be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completed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by</a:t>
            </a:r>
            <a:r>
              <a:rPr lang="de-DE" dirty="0" smtClean="0">
                <a:solidFill>
                  <a:schemeClr val="bg2"/>
                </a:solidFill>
              </a:rPr>
              <a:t> June 2016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2"/>
                </a:solidFill>
              </a:rPr>
              <a:t>layout</a:t>
            </a:r>
            <a:r>
              <a:rPr lang="de-DE" dirty="0" smtClean="0">
                <a:solidFill>
                  <a:schemeClr val="bg2"/>
                </a:solidFill>
              </a:rPr>
              <a:t>, design, </a:t>
            </a:r>
            <a:r>
              <a:rPr lang="de-DE" dirty="0" err="1" smtClean="0">
                <a:solidFill>
                  <a:schemeClr val="bg2"/>
                </a:solidFill>
              </a:rPr>
              <a:t>realization</a:t>
            </a:r>
            <a:r>
              <a:rPr lang="de-DE" dirty="0" smtClean="0">
                <a:solidFill>
                  <a:schemeClr val="bg2"/>
                </a:solidFill>
              </a:rPr>
              <a:t> (</a:t>
            </a:r>
            <a:r>
              <a:rPr lang="de-DE" dirty="0" err="1" smtClean="0">
                <a:solidFill>
                  <a:schemeClr val="bg2"/>
                </a:solidFill>
              </a:rPr>
              <a:t>Ph.D</a:t>
            </a:r>
            <a:r>
              <a:rPr lang="de-DE" dirty="0" smtClean="0">
                <a:solidFill>
                  <a:schemeClr val="bg2"/>
                </a:solidFill>
              </a:rPr>
              <a:t>. </a:t>
            </a:r>
            <a:r>
              <a:rPr lang="de-DE" dirty="0" err="1" smtClean="0">
                <a:solidFill>
                  <a:schemeClr val="bg2"/>
                </a:solidFill>
              </a:rPr>
              <a:t>thesis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of</a:t>
            </a:r>
            <a:r>
              <a:rPr lang="de-DE" dirty="0" smtClean="0">
                <a:solidFill>
                  <a:schemeClr val="bg2"/>
                </a:solidFill>
              </a:rPr>
              <a:t> M. Arnold)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00B050"/>
                </a:solidFill>
              </a:rPr>
              <a:t>option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for</a:t>
            </a:r>
            <a:r>
              <a:rPr lang="de-DE" b="1" dirty="0" smtClean="0">
                <a:solidFill>
                  <a:srgbClr val="00B050"/>
                </a:solidFill>
              </a:rPr>
              <a:t> ERL </a:t>
            </a:r>
            <a:r>
              <a:rPr lang="de-DE" b="1" dirty="0" err="1" smtClean="0">
                <a:solidFill>
                  <a:srgbClr val="00B050"/>
                </a:solidFill>
              </a:rPr>
              <a:t>mode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for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one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or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two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recirculations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H="1">
            <a:off x="6819025" y="3363686"/>
            <a:ext cx="179860" cy="35334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/>
              <a:t>R</a:t>
            </a:r>
            <a:r>
              <a:rPr lang="de-DE" dirty="0" err="1" smtClean="0"/>
              <a:t>ecirculation</a:t>
            </a:r>
            <a:r>
              <a:rPr lang="de-DE" dirty="0" smtClean="0"/>
              <a:t> at S-DALINAC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67" y="4382304"/>
            <a:ext cx="1815666" cy="2420888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7310657" y="6464638"/>
            <a:ext cx="1725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FF00"/>
                </a:solidFill>
              </a:rPr>
              <a:t>6/11/2015 10 am</a:t>
            </a:r>
            <a:endParaRPr lang="de-DE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/>
          <a:srcRect t="35709" r="32952"/>
          <a:stretch/>
        </p:blipFill>
        <p:spPr>
          <a:xfrm>
            <a:off x="2209799" y="1844824"/>
            <a:ext cx="6696211" cy="43384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5157" y="57328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</a:t>
            </a:r>
            <a:r>
              <a:rPr lang="de-DE" baseline="-25000" dirty="0" err="1" smtClean="0"/>
              <a:t>p</a:t>
            </a:r>
            <a:endParaRPr lang="de-DE" baseline="-25000" dirty="0"/>
          </a:p>
        </p:txBody>
      </p:sp>
      <p:sp>
        <p:nvSpPr>
          <p:cNvPr id="6" name="Textfeld 5"/>
          <p:cNvSpPr txBox="1"/>
          <p:nvPr/>
        </p:nvSpPr>
        <p:spPr>
          <a:xfrm>
            <a:off x="358775" y="537804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baseline="-25000" dirty="0" smtClean="0"/>
              <a:t>2</a:t>
            </a:r>
            <a:r>
              <a:rPr lang="de-DE" dirty="0" smtClean="0"/>
              <a:t>(</a:t>
            </a:r>
            <a:r>
              <a:rPr lang="de-DE" baseline="30000" dirty="0" smtClean="0"/>
              <a:t>4</a:t>
            </a:r>
            <a:r>
              <a:rPr lang="de-DE" dirty="0" smtClean="0"/>
              <a:t>He)</a:t>
            </a:r>
            <a:endParaRPr lang="de-DE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558739" y="494671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r>
              <a:rPr lang="de-DE" baseline="30000" dirty="0" smtClean="0"/>
              <a:t>+</a:t>
            </a:r>
            <a:r>
              <a:rPr lang="de-DE" baseline="-25000" dirty="0" smtClean="0"/>
              <a:t>1</a:t>
            </a:r>
            <a:r>
              <a:rPr lang="de-DE" dirty="0" smtClean="0"/>
              <a:t>(</a:t>
            </a:r>
            <a:r>
              <a:rPr lang="de-DE" baseline="30000" dirty="0" smtClean="0"/>
              <a:t>6</a:t>
            </a:r>
            <a:r>
              <a:rPr lang="de-DE" dirty="0" smtClean="0"/>
              <a:t>Li)</a:t>
            </a:r>
            <a:endParaRPr lang="de-DE" baseline="-250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07504" y="2411775"/>
            <a:ext cx="5126498" cy="1564803"/>
            <a:chOff x="420767" y="1842493"/>
            <a:chExt cx="5126498" cy="1564803"/>
          </a:xfrm>
        </p:grpSpPr>
        <p:sp>
          <p:nvSpPr>
            <p:cNvPr id="4" name="Textfeld 3"/>
            <p:cNvSpPr txBox="1"/>
            <p:nvPr/>
          </p:nvSpPr>
          <p:spPr>
            <a:xfrm>
              <a:off x="567360" y="2430904"/>
              <a:ext cx="3775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Nuclear</a:t>
              </a:r>
              <a:r>
                <a:rPr lang="de-DE" dirty="0" smtClean="0"/>
                <a:t> </a:t>
              </a:r>
              <a:r>
                <a:rPr lang="de-DE" dirty="0" err="1" smtClean="0"/>
                <a:t>Structure</a:t>
              </a:r>
              <a:r>
                <a:rPr lang="de-DE" dirty="0" smtClean="0"/>
                <a:t> </a:t>
              </a:r>
              <a:r>
                <a:rPr lang="de-DE" dirty="0" err="1" smtClean="0"/>
                <a:t>for</a:t>
              </a:r>
              <a:r>
                <a:rPr lang="de-DE" dirty="0" smtClean="0"/>
                <a:t> DM </a:t>
              </a:r>
              <a:r>
                <a:rPr lang="de-DE" dirty="0" err="1" smtClean="0"/>
                <a:t>Searches</a:t>
              </a:r>
              <a:endParaRPr lang="de-DE" dirty="0" smtClean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97247" y="1842493"/>
              <a:ext cx="4750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Nuclear</a:t>
              </a:r>
              <a:r>
                <a:rPr lang="de-DE" dirty="0" smtClean="0"/>
                <a:t> </a:t>
              </a:r>
              <a:r>
                <a:rPr lang="de-DE" dirty="0" err="1" smtClean="0"/>
                <a:t>Polarizability</a:t>
              </a:r>
              <a:r>
                <a:rPr lang="de-DE" dirty="0" smtClean="0"/>
                <a:t>: Fine </a:t>
              </a:r>
              <a:r>
                <a:rPr lang="de-DE" dirty="0" err="1" smtClean="0"/>
                <a:t>Structure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GDR</a:t>
              </a:r>
              <a:endParaRPr lang="de-DE" baseline="-250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20767" y="3037964"/>
              <a:ext cx="2879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Nuclear</a:t>
              </a:r>
              <a:r>
                <a:rPr lang="de-DE" dirty="0" smtClean="0"/>
                <a:t> </a:t>
              </a:r>
              <a:r>
                <a:rPr lang="de-DE" dirty="0" err="1" smtClean="0"/>
                <a:t>Structure</a:t>
              </a:r>
              <a:r>
                <a:rPr lang="de-DE" dirty="0" smtClean="0"/>
                <a:t> </a:t>
              </a:r>
              <a:r>
                <a:rPr lang="de-DE" dirty="0" err="1" smtClean="0"/>
                <a:t>for</a:t>
              </a:r>
              <a:r>
                <a:rPr lang="de-DE" dirty="0" smtClean="0"/>
                <a:t> 0</a:t>
              </a:r>
              <a:r>
                <a:rPr lang="de-DE" dirty="0" smtClean="0">
                  <a:sym typeface="Symbol"/>
                </a:rPr>
                <a:t></a:t>
              </a:r>
              <a:endParaRPr lang="de-DE" baseline="-25000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5709378" y="4328882"/>
            <a:ext cx="321113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Fundamental </a:t>
            </a:r>
            <a:r>
              <a:rPr lang="de-DE" dirty="0" err="1" smtClean="0"/>
              <a:t>Mechanisms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Formation:</a:t>
            </a:r>
          </a:p>
          <a:p>
            <a:r>
              <a:rPr lang="de-DE" dirty="0" err="1"/>
              <a:t>c</a:t>
            </a:r>
            <a:r>
              <a:rPr lang="de-DE" dirty="0" err="1" smtClean="0"/>
              <a:t>luster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,</a:t>
            </a:r>
          </a:p>
          <a:p>
            <a:r>
              <a:rPr lang="de-DE" dirty="0" smtClean="0"/>
              <a:t>Type II Shell Evolution, </a:t>
            </a:r>
          </a:p>
          <a:p>
            <a:r>
              <a:rPr lang="de-DE" dirty="0" err="1"/>
              <a:t>e</a:t>
            </a:r>
            <a:r>
              <a:rPr lang="de-DE" dirty="0" err="1" smtClean="0"/>
              <a:t>ffective</a:t>
            </a:r>
            <a:r>
              <a:rPr lang="de-DE" dirty="0" smtClean="0"/>
              <a:t> </a:t>
            </a:r>
            <a:r>
              <a:rPr lang="de-DE" dirty="0" err="1" smtClean="0"/>
              <a:t>pn</a:t>
            </a:r>
            <a:r>
              <a:rPr lang="de-DE" dirty="0" smtClean="0"/>
              <a:t>-Interaction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37424" y="457738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</a:t>
            </a:r>
            <a:r>
              <a:rPr lang="de-DE" dirty="0" smtClean="0"/>
              <a:t>(</a:t>
            </a:r>
            <a:r>
              <a:rPr lang="de-DE" baseline="30000" dirty="0" smtClean="0"/>
              <a:t>12</a:t>
            </a:r>
            <a:r>
              <a:rPr lang="de-DE" dirty="0" smtClean="0"/>
              <a:t>C)</a:t>
            </a:r>
            <a:endParaRPr lang="de-DE" baseline="-25000" dirty="0"/>
          </a:p>
        </p:txBody>
      </p:sp>
      <p:sp>
        <p:nvSpPr>
          <p:cNvPr id="13" name="Textfeld 12"/>
          <p:cNvSpPr txBox="1"/>
          <p:nvPr/>
        </p:nvSpPr>
        <p:spPr>
          <a:xfrm>
            <a:off x="254097" y="1556792"/>
            <a:ext cx="560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Technology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r>
              <a:rPr lang="de-DE" dirty="0" smtClean="0"/>
              <a:t> LINACs</a:t>
            </a:r>
            <a:endParaRPr lang="de-DE" baseline="-25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8" y="1921875"/>
            <a:ext cx="1188386" cy="461865"/>
          </a:xfrm>
          <a:prstGeom prst="rect">
            <a:avLst/>
          </a:prstGeom>
        </p:spPr>
      </p:pic>
      <p:pic>
        <p:nvPicPr>
          <p:cNvPr id="15" name="Bild 40" descr="logo_new_SFB_12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403648" y="3409412"/>
            <a:ext cx="5976316" cy="769441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Thank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you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for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attention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!</a:t>
            </a:r>
            <a:endParaRPr lang="de-DE" sz="4400" dirty="0">
              <a:solidFill>
                <a:srgbClr val="FF0000"/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0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smtClean="0"/>
              <a:t>Back-up </a:t>
            </a:r>
            <a:r>
              <a:rPr lang="de-DE" dirty="0" err="1" smtClean="0"/>
              <a:t>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7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3312368" cy="25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Non-</a:t>
            </a:r>
            <a:r>
              <a:rPr lang="de-DE" dirty="0" err="1" smtClean="0"/>
              <a:t>isochronuous</a:t>
            </a:r>
            <a:r>
              <a:rPr lang="de-DE" dirty="0" smtClean="0"/>
              <a:t> </a:t>
            </a:r>
            <a:r>
              <a:rPr lang="de-DE" dirty="0" err="1" smtClean="0"/>
              <a:t>Recirculation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0720" y="1514395"/>
            <a:ext cx="82809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Implementation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fractional</a:t>
            </a:r>
            <a:r>
              <a:rPr lang="de-DE" dirty="0" smtClean="0"/>
              <a:t>-integer </a:t>
            </a:r>
            <a:r>
              <a:rPr lang="de-DE" dirty="0" err="1" smtClean="0"/>
              <a:t>synchrotron</a:t>
            </a:r>
            <a:r>
              <a:rPr lang="de-DE" dirty="0" smtClean="0"/>
              <a:t> </a:t>
            </a:r>
            <a:r>
              <a:rPr lang="de-DE" dirty="0"/>
              <a:t>tune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obtaining</a:t>
            </a:r>
            <a:r>
              <a:rPr lang="de-DE" dirty="0" smtClean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>
                <a:latin typeface="Symbol" panose="05050102010706020507" pitchFamily="18" charset="2"/>
              </a:rPr>
              <a:t>D</a:t>
            </a:r>
            <a:r>
              <a:rPr lang="de-DE" dirty="0"/>
              <a:t>E/E </a:t>
            </a:r>
            <a:r>
              <a:rPr lang="de-DE" dirty="0" smtClean="0"/>
              <a:t>(also in ERL-mode !?)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Main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,  </a:t>
            </a:r>
            <a:r>
              <a:rPr lang="de-DE" b="1" dirty="0" smtClean="0"/>
              <a:t>multi-turn</a:t>
            </a:r>
            <a:r>
              <a:rPr lang="de-DE" dirty="0" smtClean="0"/>
              <a:t> </a:t>
            </a:r>
            <a:r>
              <a:rPr lang="de-DE" dirty="0" err="1" smtClean="0"/>
              <a:t>ERL‘s</a:t>
            </a:r>
            <a:r>
              <a:rPr lang="de-DE" dirty="0" smtClean="0"/>
              <a:t>/</a:t>
            </a:r>
            <a:r>
              <a:rPr lang="de-DE" dirty="0" err="1" smtClean="0"/>
              <a:t>recirculators</a:t>
            </a:r>
            <a:r>
              <a:rPr lang="de-DE" dirty="0" smtClean="0"/>
              <a:t> 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obtaining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beam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high BBU-</a:t>
            </a:r>
            <a:r>
              <a:rPr lang="de-DE" dirty="0" err="1" smtClean="0"/>
              <a:t>threshold</a:t>
            </a:r>
            <a:r>
              <a:rPr lang="de-DE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Modest</a:t>
            </a:r>
            <a:r>
              <a:rPr lang="de-DE" dirty="0" smtClean="0"/>
              <a:t> HOM-</a:t>
            </a:r>
            <a:r>
              <a:rPr lang="de-DE" dirty="0" err="1" smtClean="0"/>
              <a:t>Damping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1/N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scaling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 in </a:t>
            </a:r>
            <a:r>
              <a:rPr lang="de-DE" dirty="0" err="1" smtClean="0"/>
              <a:t>our</a:t>
            </a:r>
            <a:r>
              <a:rPr lang="de-DE" dirty="0" smtClean="0"/>
              <a:t>  SRF </a:t>
            </a:r>
            <a:r>
              <a:rPr lang="de-DE" dirty="0" err="1" smtClean="0"/>
              <a:t>modules</a:t>
            </a:r>
            <a:r>
              <a:rPr lang="de-DE" dirty="0" smtClean="0"/>
              <a:t>  </a:t>
            </a:r>
            <a:r>
              <a:rPr lang="de-DE" dirty="0" err="1" smtClean="0"/>
              <a:t>allows</a:t>
            </a:r>
            <a:r>
              <a:rPr lang="de-DE" dirty="0" smtClean="0"/>
              <a:t>  </a:t>
            </a:r>
            <a:r>
              <a:rPr lang="de-DE" dirty="0" err="1" smtClean="0"/>
              <a:t>investigations</a:t>
            </a:r>
            <a:r>
              <a:rPr lang="de-DE" dirty="0" smtClean="0"/>
              <a:t> 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conventional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(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principle</a:t>
            </a:r>
            <a:r>
              <a:rPr lang="de-DE" dirty="0" smtClean="0"/>
              <a:t>) </a:t>
            </a:r>
            <a:r>
              <a:rPr lang="de-DE" dirty="0" err="1" smtClean="0"/>
              <a:t>unconventional</a:t>
            </a:r>
            <a:r>
              <a:rPr lang="de-DE" dirty="0" smtClean="0"/>
              <a:t> beam </a:t>
            </a:r>
            <a:r>
              <a:rPr lang="de-DE" dirty="0" err="1" smtClean="0"/>
              <a:t>dynamical</a:t>
            </a:r>
            <a:r>
              <a:rPr lang="de-DE" dirty="0" smtClean="0"/>
              <a:t> </a:t>
            </a:r>
            <a:r>
              <a:rPr lang="de-DE" dirty="0" err="1" smtClean="0"/>
              <a:t>countermeasures</a:t>
            </a:r>
            <a:r>
              <a:rPr lang="de-DE" dirty="0" smtClean="0"/>
              <a:t>     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427984" y="3972339"/>
            <a:ext cx="2862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/>
              <a:t>F. Hug  et al. </a:t>
            </a:r>
            <a:r>
              <a:rPr lang="de-DE" sz="1200" i="1" dirty="0" err="1" smtClean="0"/>
              <a:t>Proceedings</a:t>
            </a:r>
            <a:r>
              <a:rPr lang="de-DE" sz="1200" i="1" dirty="0" smtClean="0"/>
              <a:t> LINAC  2012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11426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7452360" cy="461731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RTG „</a:t>
            </a:r>
            <a:r>
              <a:rPr lang="de-DE" dirty="0" err="1" smtClean="0"/>
              <a:t>Accelence</a:t>
            </a:r>
            <a:r>
              <a:rPr lang="de-DE" dirty="0" smtClean="0"/>
              <a:t>“ </a:t>
            </a:r>
            <a:r>
              <a:rPr lang="de-DE" dirty="0" smtClean="0">
                <a:solidFill>
                  <a:srgbClr val="000000"/>
                </a:solidFill>
              </a:rPr>
              <a:t>will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first</a:t>
            </a:r>
            <a:r>
              <a:rPr lang="de-DE" dirty="0" smtClean="0">
                <a:solidFill>
                  <a:srgbClr val="000000"/>
                </a:solidFill>
              </a:rPr>
              <a:t> ERL-training initiative at German University </a:t>
            </a:r>
            <a:endParaRPr lang="de-DE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It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covers</a:t>
            </a:r>
            <a:r>
              <a:rPr lang="de-DE" dirty="0" smtClean="0">
                <a:solidFill>
                  <a:srgbClr val="000000"/>
                </a:solidFill>
              </a:rPr>
              <a:t> ERL-</a:t>
            </a:r>
            <a:r>
              <a:rPr lang="de-DE" dirty="0" err="1" smtClean="0">
                <a:solidFill>
                  <a:srgbClr val="000000"/>
                </a:solidFill>
              </a:rPr>
              <a:t>science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from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source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target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err="1" smtClean="0"/>
              <a:t>AccelencE</a:t>
            </a:r>
            <a:r>
              <a:rPr lang="de-DE" dirty="0" smtClean="0"/>
              <a:t> </a:t>
            </a:r>
            <a:r>
              <a:rPr lang="de-DE" dirty="0" err="1" smtClean="0"/>
              <a:t>builds</a:t>
            </a:r>
            <a:r>
              <a:rPr lang="de-DE" dirty="0" smtClean="0"/>
              <a:t> on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in Rhine-Main </a:t>
            </a:r>
            <a:r>
              <a:rPr lang="de-DE" dirty="0" err="1" smtClean="0"/>
              <a:t>area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ERL S-DA(R)LINAC operational </a:t>
            </a:r>
            <a:r>
              <a:rPr lang="de-DE" dirty="0" err="1" smtClean="0"/>
              <a:t>with</a:t>
            </a:r>
            <a:r>
              <a:rPr lang="de-DE" dirty="0" smtClean="0"/>
              <a:t> MESA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5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aspects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ERLs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endParaRPr lang="de-DE" dirty="0" smtClean="0"/>
          </a:p>
          <a:p>
            <a:pPr marL="881062" lvl="3" indent="-342900">
              <a:buFont typeface="Arial" pitchFamily="34" charset="0"/>
              <a:buChar char="•"/>
            </a:pPr>
            <a:r>
              <a:rPr lang="de-DE" dirty="0" smtClean="0"/>
              <a:t>14 </a:t>
            </a:r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, 1 </a:t>
            </a:r>
            <a:r>
              <a:rPr lang="de-DE" dirty="0" err="1" smtClean="0"/>
              <a:t>postdoc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+ 9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Enhanced </a:t>
            </a:r>
            <a:r>
              <a:rPr lang="de-DE" dirty="0" err="1" smtClean="0"/>
              <a:t>qualification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supervising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transparent </a:t>
            </a:r>
            <a:r>
              <a:rPr lang="de-DE" dirty="0" err="1" smtClean="0"/>
              <a:t>career</a:t>
            </a:r>
            <a:r>
              <a:rPr lang="de-DE" dirty="0" smtClean="0"/>
              <a:t> </a:t>
            </a:r>
            <a:r>
              <a:rPr lang="de-DE" dirty="0" err="1" smtClean="0"/>
              <a:t>progress</a:t>
            </a:r>
            <a:r>
              <a:rPr lang="de-DE" dirty="0" smtClean="0"/>
              <a:t> (</a:t>
            </a:r>
            <a:r>
              <a:rPr lang="de-DE" sz="1600" dirty="0" err="1" smtClean="0"/>
              <a:t>junior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established</a:t>
            </a:r>
            <a:r>
              <a:rPr lang="de-DE" sz="1600" dirty="0" smtClean="0"/>
              <a:t> </a:t>
            </a:r>
            <a:r>
              <a:rPr lang="de-DE" sz="1600" dirty="0" err="1" smtClean="0"/>
              <a:t>researchers</a:t>
            </a:r>
            <a:r>
              <a:rPr lang="de-DE" dirty="0" smtClean="0"/>
              <a:t>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obtaining</a:t>
            </a:r>
            <a:r>
              <a:rPr lang="de-DE" dirty="0" smtClean="0"/>
              <a:t> </a:t>
            </a:r>
            <a:r>
              <a:rPr lang="de-DE" dirty="0" err="1" smtClean="0"/>
              <a:t>Master‘s</a:t>
            </a:r>
            <a:r>
              <a:rPr lang="de-DE" dirty="0" smtClean="0"/>
              <a:t> </a:t>
            </a:r>
            <a:r>
              <a:rPr lang="de-DE" dirty="0" err="1" smtClean="0"/>
              <a:t>degree</a:t>
            </a:r>
            <a:r>
              <a:rPr lang="de-DE" dirty="0" smtClean="0"/>
              <a:t>!         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info</a:t>
            </a:r>
            <a:r>
              <a:rPr lang="de-DE" dirty="0" smtClean="0"/>
              <a:t>, </a:t>
            </a:r>
            <a:r>
              <a:rPr lang="de-DE" dirty="0" err="1" smtClean="0"/>
              <a:t>visit</a:t>
            </a:r>
            <a:r>
              <a:rPr lang="de-DE" dirty="0"/>
              <a:t>  </a:t>
            </a:r>
            <a:r>
              <a:rPr lang="de-DE" sz="1600" b="1" i="1" dirty="0">
                <a:solidFill>
                  <a:srgbClr val="0070C0"/>
                </a:solidFill>
              </a:rPr>
              <a:t>http://www.ikp.tu-darmstadt.de/dasinstitut/accelence/</a:t>
            </a:r>
            <a:endParaRPr lang="de-DE" sz="1600" b="1" i="1" dirty="0" smtClean="0">
              <a:solidFill>
                <a:srgbClr val="0070C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84" y="1472824"/>
            <a:ext cx="958001" cy="46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403648" y="3409412"/>
            <a:ext cx="5976316" cy="769441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Thank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you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for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latin typeface="AR BERKLEY" panose="02000000000000000000" pitchFamily="2" charset="0"/>
              </a:rPr>
              <a:t>attention</a:t>
            </a:r>
            <a:r>
              <a:rPr lang="de-DE" sz="4400" dirty="0" smtClean="0">
                <a:solidFill>
                  <a:srgbClr val="FF0000"/>
                </a:solidFill>
                <a:latin typeface="AR BERKLEY" panose="02000000000000000000" pitchFamily="2" charset="0"/>
              </a:rPr>
              <a:t> !</a:t>
            </a:r>
            <a:endParaRPr lang="de-DE" sz="4400" dirty="0">
              <a:solidFill>
                <a:srgbClr val="FF0000"/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S-DALINAC at TU Darmstadt</a:t>
            </a:r>
            <a:br>
              <a:rPr lang="de-DE" altLang="de-DE" dirty="0" smtClean="0"/>
            </a:br>
            <a:r>
              <a:rPr lang="de-DE" altLang="de-DE" sz="1800" dirty="0" smtClean="0"/>
              <a:t>on </a:t>
            </a:r>
            <a:r>
              <a:rPr lang="de-DE" altLang="de-DE" sz="1800" dirty="0" err="1" smtClean="0"/>
              <a:t>shut</a:t>
            </a:r>
            <a:r>
              <a:rPr lang="de-DE" altLang="de-DE" sz="1800" dirty="0" smtClean="0"/>
              <a:t>-down, Nov. 2015</a:t>
            </a:r>
          </a:p>
        </p:txBody>
      </p:sp>
      <p:pic>
        <p:nvPicPr>
          <p:cNvPr id="67588" name="Picture 8" descr="sdal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2396" r="21736" b="2986"/>
          <a:stretch>
            <a:fillRect/>
          </a:stretch>
        </p:blipFill>
        <p:spPr bwMode="auto">
          <a:xfrm>
            <a:off x="884238" y="1628800"/>
            <a:ext cx="7373937" cy="45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8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S-DALINAC at TU Darmstadt</a:t>
            </a:r>
            <a:br>
              <a:rPr lang="de-DE" altLang="de-DE" dirty="0" smtClean="0"/>
            </a:br>
            <a:r>
              <a:rPr lang="de-DE" altLang="de-DE" sz="1800" dirty="0" smtClean="0"/>
              <a:t>March 2016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9229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 rot="1500000">
            <a:off x="5275272" y="2223289"/>
            <a:ext cx="3752950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b="1" dirty="0" err="1" smtClean="0">
                <a:solidFill>
                  <a:srgbClr val="FF0000"/>
                </a:solidFill>
                <a:latin typeface="AR BLANCA" panose="02000000000000000000" pitchFamily="2" charset="0"/>
              </a:rPr>
              <a:t>first</a:t>
            </a:r>
            <a:r>
              <a:rPr lang="de-DE" sz="2000" b="1" dirty="0" smtClean="0">
                <a:solidFill>
                  <a:srgbClr val="FF0000"/>
                </a:solidFill>
                <a:latin typeface="AR BLANCA" panose="02000000000000000000" pitchFamily="2" charset="0"/>
              </a:rPr>
              <a:t> beam in June 2016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AR BLANCA" panose="02000000000000000000" pitchFamily="2" charset="0"/>
              </a:rPr>
              <a:t>first</a:t>
            </a:r>
            <a:r>
              <a:rPr lang="de-DE" sz="2000" b="1" dirty="0" smtClean="0">
                <a:solidFill>
                  <a:srgbClr val="FF0000"/>
                </a:solidFill>
                <a:latin typeface="AR BLANCA" panose="02000000000000000000" pitchFamily="2" charset="0"/>
              </a:rPr>
              <a:t> ERL in Germany in fall 2016</a:t>
            </a:r>
            <a:endParaRPr lang="de-DE" sz="2000" b="1" dirty="0">
              <a:solidFill>
                <a:srgbClr val="FF00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GRK 2128 „</a:t>
            </a:r>
            <a:r>
              <a:rPr lang="de-DE" dirty="0" err="1" smtClean="0"/>
              <a:t>AccelencE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358774" y="1592263"/>
            <a:ext cx="5077322" cy="4551381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smtClean="0"/>
              <a:t>Research Training Group                         in </a:t>
            </a:r>
            <a:r>
              <a:rPr lang="de-DE" altLang="de-DE" dirty="0" err="1" smtClean="0"/>
              <a:t>Accelerator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Physics</a:t>
            </a:r>
            <a:endParaRPr lang="de-DE" altLang="de-DE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Adressing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Physics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                     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Recovery</a:t>
            </a:r>
            <a:r>
              <a:rPr lang="de-DE" altLang="de-DE" dirty="0" smtClean="0"/>
              <a:t> LINACs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Electron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sources</a:t>
            </a:r>
            <a:r>
              <a:rPr lang="de-DE" altLang="de-DE" dirty="0" smtClean="0"/>
              <a:t> – </a:t>
            </a:r>
            <a:r>
              <a:rPr lang="de-DE" altLang="de-DE" dirty="0" err="1" smtClean="0"/>
              <a:t>injectors</a:t>
            </a:r>
            <a:r>
              <a:rPr lang="de-DE" altLang="de-DE" dirty="0" smtClean="0"/>
              <a:t> – </a:t>
            </a:r>
            <a:r>
              <a:rPr lang="de-DE" altLang="de-DE" dirty="0" err="1" smtClean="0"/>
              <a:t>diagnostics</a:t>
            </a:r>
            <a:r>
              <a:rPr lang="de-DE" altLang="de-DE" dirty="0" smtClean="0"/>
              <a:t> – beam </a:t>
            </a:r>
            <a:r>
              <a:rPr lang="de-DE" altLang="de-DE" dirty="0" err="1" smtClean="0"/>
              <a:t>dynamics</a:t>
            </a:r>
            <a:r>
              <a:rPr lang="de-DE" altLang="de-DE" dirty="0" smtClean="0"/>
              <a:t> – beam-target </a:t>
            </a:r>
            <a:r>
              <a:rPr lang="de-DE" altLang="de-DE" dirty="0" err="1" smtClean="0"/>
              <a:t>relations</a:t>
            </a:r>
            <a:r>
              <a:rPr lang="de-DE" altLang="de-DE" dirty="0" smtClean="0"/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smtClean="0"/>
              <a:t>23 </a:t>
            </a:r>
            <a:r>
              <a:rPr lang="de-DE" altLang="de-DE" dirty="0" err="1" smtClean="0"/>
              <a:t>Positions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PhD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Students</a:t>
            </a:r>
            <a:r>
              <a:rPr lang="de-DE" altLang="de-DE" dirty="0" smtClean="0"/>
              <a:t>         (100% / 75% / 50% E13) 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altLang="de-DE" dirty="0" smtClean="0"/>
              <a:t>More </a:t>
            </a:r>
            <a:r>
              <a:rPr lang="de-DE" altLang="de-DE" dirty="0" err="1" smtClean="0"/>
              <a:t>information</a:t>
            </a:r>
            <a:r>
              <a:rPr lang="de-DE" altLang="de-DE" dirty="0" smtClean="0"/>
              <a:t>                    </a:t>
            </a:r>
            <a:r>
              <a:rPr lang="de-DE" altLang="de-DE" sz="1400" b="1" dirty="0" smtClean="0">
                <a:solidFill>
                  <a:srgbClr val="0070C0"/>
                </a:solidFill>
              </a:rPr>
              <a:t>http</a:t>
            </a:r>
            <a:r>
              <a:rPr lang="de-DE" altLang="de-DE" sz="1400" b="1" dirty="0">
                <a:solidFill>
                  <a:srgbClr val="0070C0"/>
                </a:solidFill>
              </a:rPr>
              <a:t>://www.ikp.tu-darmstadt.de/dasinstitut/accelence</a:t>
            </a:r>
            <a:r>
              <a:rPr lang="de-DE" altLang="de-DE" sz="1400" dirty="0">
                <a:solidFill>
                  <a:srgbClr val="0070C0"/>
                </a:solidFill>
              </a:rPr>
              <a:t>/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de-DE" altLang="de-DE" b="1" dirty="0" smtClean="0"/>
          </a:p>
          <a:p>
            <a:pPr marL="0" indent="0">
              <a:spcAft>
                <a:spcPts val="1800"/>
              </a:spcAft>
            </a:pPr>
            <a:endParaRPr lang="de-DE" altLang="de-DE" b="1" dirty="0" smtClean="0"/>
          </a:p>
          <a:p>
            <a:pPr marL="1588" lvl="1" indent="0">
              <a:buNone/>
            </a:pPr>
            <a:endParaRPr lang="de-DE" altLang="de-DE" b="1" dirty="0"/>
          </a:p>
          <a:p>
            <a:pPr lvl="1" eaLnBrk="1" hangingPunct="1"/>
            <a:endParaRPr lang="de-DE" altLang="de-DE" dirty="0" smtClean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41" y="1484784"/>
            <a:ext cx="3152631" cy="467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Low-</a:t>
            </a:r>
            <a:r>
              <a:rPr lang="de-DE" dirty="0" err="1" smtClean="0"/>
              <a:t>Energy</a:t>
            </a:r>
            <a:r>
              <a:rPr lang="de-DE" dirty="0" smtClean="0"/>
              <a:t> Precision </a:t>
            </a:r>
            <a:r>
              <a:rPr lang="de-DE" dirty="0" err="1" smtClean="0"/>
              <a:t>Physics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err="1" smtClean="0"/>
              <a:t>making</a:t>
            </a:r>
            <a:r>
              <a:rPr lang="de-DE" sz="1800" dirty="0" smtClean="0"/>
              <a:t> </a:t>
            </a:r>
            <a:r>
              <a:rPr lang="de-DE" sz="1800" dirty="0" err="1" smtClean="0"/>
              <a:t>contact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QCD </a:t>
            </a:r>
            <a:r>
              <a:rPr lang="de-DE" sz="1800" dirty="0" err="1" smtClean="0"/>
              <a:t>through</a:t>
            </a:r>
            <a:r>
              <a:rPr lang="de-DE" sz="1800" dirty="0" smtClean="0"/>
              <a:t> </a:t>
            </a:r>
            <a:r>
              <a:rPr lang="de-DE" sz="1800" dirty="0" smtClean="0">
                <a:sym typeface="Symbol"/>
              </a:rPr>
              <a:t>EFT</a:t>
            </a:r>
            <a:endParaRPr lang="de-DE" sz="1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304932" y="1531278"/>
            <a:ext cx="3161119" cy="474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3923928" y="1572703"/>
            <a:ext cx="5077322" cy="1856298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smtClean="0"/>
              <a:t>S-DALINAC </a:t>
            </a:r>
            <a:r>
              <a:rPr lang="de-DE" altLang="de-DE" dirty="0" err="1" smtClean="0"/>
              <a:t>is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machine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dirty="0">
                <a:sym typeface="Symbol"/>
              </a:rPr>
              <a:t></a:t>
            </a:r>
            <a:r>
              <a:rPr lang="de-DE" dirty="0" smtClean="0">
                <a:sym typeface="Symbol"/>
              </a:rPr>
              <a:t>EFT-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regime</a:t>
            </a:r>
            <a:endParaRPr lang="de-DE" altLang="de-DE" dirty="0" smtClean="0"/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Highest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resolution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demonstrated</a:t>
            </a:r>
            <a:endParaRPr lang="de-DE" altLang="de-DE" dirty="0" smtClean="0"/>
          </a:p>
          <a:p>
            <a:pPr marL="701675" lvl="2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 smtClean="0">
                <a:sym typeface="Symbol"/>
              </a:rPr>
              <a:t>E = 22 </a:t>
            </a:r>
            <a:r>
              <a:rPr lang="de-DE" altLang="de-DE" dirty="0" err="1" smtClean="0">
                <a:sym typeface="Symbol"/>
              </a:rPr>
              <a:t>keV</a:t>
            </a:r>
            <a:r>
              <a:rPr lang="de-DE" altLang="de-DE" dirty="0" smtClean="0">
                <a:sym typeface="Symbol"/>
              </a:rPr>
              <a:t> @ 75 </a:t>
            </a:r>
            <a:r>
              <a:rPr lang="de-DE" altLang="de-DE" dirty="0" err="1" smtClean="0">
                <a:sym typeface="Symbol"/>
              </a:rPr>
              <a:t>MeV</a:t>
            </a:r>
            <a:r>
              <a:rPr lang="de-DE" altLang="de-DE" dirty="0" smtClean="0">
                <a:sym typeface="Symbol"/>
              </a:rPr>
              <a:t>; </a:t>
            </a:r>
            <a:r>
              <a:rPr lang="de-DE" altLang="de-DE" dirty="0" err="1" smtClean="0">
                <a:sym typeface="Symbol"/>
              </a:rPr>
              <a:t>goal</a:t>
            </a:r>
            <a:r>
              <a:rPr lang="de-DE" altLang="de-DE" dirty="0" smtClean="0">
                <a:sym typeface="Symbol"/>
              </a:rPr>
              <a:t>: &lt; 10 </a:t>
            </a:r>
            <a:r>
              <a:rPr lang="de-DE" altLang="de-DE" dirty="0" err="1" smtClean="0">
                <a:sym typeface="Symbol"/>
              </a:rPr>
              <a:t>keV</a:t>
            </a:r>
            <a:endParaRPr lang="de-DE" altLang="de-DE" dirty="0" smtClean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de-DE" altLang="de-DE" b="1" dirty="0" smtClean="0"/>
          </a:p>
          <a:p>
            <a:pPr marL="0" indent="0">
              <a:spcAft>
                <a:spcPts val="1800"/>
              </a:spcAft>
            </a:pPr>
            <a:endParaRPr lang="de-DE" altLang="de-DE" b="1" dirty="0" smtClean="0"/>
          </a:p>
          <a:p>
            <a:pPr marL="1588" lvl="1" indent="0">
              <a:buNone/>
            </a:pPr>
            <a:endParaRPr lang="de-DE" altLang="de-DE" b="1" dirty="0"/>
          </a:p>
          <a:p>
            <a:pPr lvl="1" eaLnBrk="1" hangingPunct="1"/>
            <a:endParaRPr lang="de-DE" altLang="de-DE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13948"/>
            <a:ext cx="4229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4" descr="logo_new_SFB_12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5" y="6192000"/>
            <a:ext cx="741752" cy="5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6912768" cy="100811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dirty="0" err="1" smtClean="0"/>
              <a:t>Some</a:t>
            </a:r>
            <a:r>
              <a:rPr lang="de-DE" dirty="0" smtClean="0"/>
              <a:t> Plans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Low-</a:t>
            </a:r>
            <a:r>
              <a:rPr lang="de-DE" dirty="0" err="1" smtClean="0"/>
              <a:t>Energy</a:t>
            </a:r>
            <a:r>
              <a:rPr lang="de-DE" dirty="0" smtClean="0"/>
              <a:t> Precision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14964"/>
            <a:ext cx="1044286" cy="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1625</Words>
  <Application>Microsoft Office PowerPoint</Application>
  <PresentationFormat>Bildschirmpräsentation (4:3)</PresentationFormat>
  <Paragraphs>366</Paragraphs>
  <Slides>43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Präsentationsvorlage_BWL9</vt:lpstr>
      <vt:lpstr>Low-Energy Precision Measurements at the S-DALINAC</vt:lpstr>
      <vt:lpstr>S-DALINAC at TU Darmstadt</vt:lpstr>
      <vt:lpstr>S-DALINAC at TU Darmstadt</vt:lpstr>
      <vt:lpstr>3rd Recirculation at S-DALINAC</vt:lpstr>
      <vt:lpstr>S-DALINAC at TU Darmstadt on shut-down, Nov. 2015</vt:lpstr>
      <vt:lpstr>S-DALINAC at TU Darmstadt March 2016</vt:lpstr>
      <vt:lpstr>GRK 2128 „AccelencE“</vt:lpstr>
      <vt:lpstr>Low-Energy Precision Physics making contact with QCD through EFT</vt:lpstr>
      <vt:lpstr>Some Plans for  Low-Energy Precision Measurements</vt:lpstr>
      <vt:lpstr>Overview</vt:lpstr>
      <vt:lpstr>Proton Radius  (not part of SFB 1245)</vt:lpstr>
      <vt:lpstr>PowerPoint-Präsentation</vt:lpstr>
      <vt:lpstr>Proton Radius at Low-Q current data: Q2 &gt; ~0.004 (GeV/c)2</vt:lpstr>
      <vt:lpstr>Example for Resolution:  Inclusive Deuteron Breakup at 180o</vt:lpstr>
      <vt:lpstr>Effective 4-Body Forces 4He</vt:lpstr>
      <vt:lpstr>E0 transition form factor in 4He  –  Benchmark for chiral EFT</vt:lpstr>
      <vt:lpstr>E0 transition form factor in 4He  –  Benchmark for chiral EFT</vt:lpstr>
      <vt:lpstr>Effective 2-Body Currents 6Li</vt:lpstr>
      <vt:lpstr>B(M1) in 6Li – Probe of 2-body currents </vt:lpstr>
      <vt:lpstr>Absorption Processes</vt:lpstr>
      <vt:lpstr>Principle of Measurement and Self Absorption1</vt:lpstr>
      <vt:lpstr>Determination of Ground-State Transition Width and Branching Ratio to the Ground State</vt:lpstr>
      <vt:lpstr>B(M1) in 6Li – Probe of 2-body currents </vt:lpstr>
      <vt:lpstr>Nuclear Cluster-Structure 12C</vt:lpstr>
      <vt:lpstr>Cluster Structure of 12C</vt:lpstr>
      <vt:lpstr>Cluster Structure of 12C</vt:lpstr>
      <vt:lpstr>Nuclear Structure for Physics Beyond the Standard Model</vt:lpstr>
      <vt:lpstr>Nuclear Structure for 0-Decay 150Nd</vt:lpstr>
      <vt:lpstr>Expect 0-Branching due to Nuclear Shape Transition</vt:lpstr>
      <vt:lpstr>Expect 0-Branching due to Nuclear Shape Transition</vt:lpstr>
      <vt:lpstr>Expect 0-Branching due to Nuclear Shape Transition</vt:lpstr>
      <vt:lpstr>Nuclear Structure for Dark Matter Searches 129,131Xe</vt:lpstr>
      <vt:lpstr>B03: Motivation  WIMP – Nucleus scattering</vt:lpstr>
      <vt:lpstr>B03: Research plan  WIMP – nucleus scattering</vt:lpstr>
      <vt:lpstr>Nuclear Structure for Astrophysics</vt:lpstr>
      <vt:lpstr>Nuclear Equation of State (EoS), Neutron Skins, and Polarizabilities</vt:lpstr>
      <vt:lpstr>Polarizability</vt:lpstr>
      <vt:lpstr>Static and dynamical properties of heavy nuclei</vt:lpstr>
      <vt:lpstr>PowerPoint-Präsentation</vt:lpstr>
      <vt:lpstr>Summary</vt:lpstr>
      <vt:lpstr>Back-up Slides</vt:lpstr>
      <vt:lpstr>Non-isochronuous Recirculation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Pietralla</cp:lastModifiedBy>
  <cp:revision>477</cp:revision>
  <cp:lastPrinted>2016-04-02T20:21:57Z</cp:lastPrinted>
  <dcterms:created xsi:type="dcterms:W3CDTF">2009-12-23T09:42:49Z</dcterms:created>
  <dcterms:modified xsi:type="dcterms:W3CDTF">2016-04-07T04:46:39Z</dcterms:modified>
</cp:coreProperties>
</file>