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312" r:id="rId4"/>
    <p:sldId id="311" r:id="rId5"/>
    <p:sldId id="278" r:id="rId6"/>
    <p:sldId id="281" r:id="rId7"/>
    <p:sldId id="313" r:id="rId8"/>
    <p:sldId id="282" r:id="rId9"/>
    <p:sldId id="325" r:id="rId10"/>
    <p:sldId id="320" r:id="rId11"/>
    <p:sldId id="283" r:id="rId12"/>
    <p:sldId id="285" r:id="rId13"/>
    <p:sldId id="286" r:id="rId14"/>
    <p:sldId id="287" r:id="rId15"/>
    <p:sldId id="324" r:id="rId16"/>
    <p:sldId id="326" r:id="rId17"/>
    <p:sldId id="327" r:id="rId18"/>
    <p:sldId id="328" r:id="rId19"/>
    <p:sldId id="32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29BCE0"/>
    <a:srgbClr val="1EE8F1"/>
    <a:srgbClr val="F1D912"/>
    <a:srgbClr val="00D4EC"/>
    <a:srgbClr val="8D6DB5"/>
    <a:srgbClr val="2063CE"/>
    <a:srgbClr val="0F60FC"/>
    <a:srgbClr val="2165FC"/>
    <a:srgbClr val="2154FC"/>
    <a:srgbClr val="4F8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6" autoAdjust="0"/>
    <p:restoredTop sz="96265" autoAdjust="0"/>
  </p:normalViewPr>
  <p:slideViewPr>
    <p:cSldViewPr snapToGrid="0" snapToObjects="1">
      <p:cViewPr>
        <p:scale>
          <a:sx n="100" d="100"/>
          <a:sy n="100" d="100"/>
        </p:scale>
        <p:origin x="-12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5DC2F-8B2A-B340-8ECD-024226D8D4AA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345B-94E5-B549-96C3-33BB1C283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6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538C3-D9A4-4F49-86DB-35848AE62262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4A2EA-4611-2844-B6FF-6A162871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72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A2EA-4611-2844-B6FF-6A162871EF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F632AB-C214-0B47-90C0-C3D45F5988E2}" type="slidenum">
              <a:rPr lang="en-US" smtClean="0">
                <a:latin typeface="Comic Sans MS" pitchFamily="-100" charset="0"/>
              </a:rPr>
              <a:pPr/>
              <a:t>10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sz="1000" baseline="0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099F31-610B-A049-9BA9-D6CFC9057EA5}" type="slidenum">
              <a:rPr lang="en-US" smtClean="0">
                <a:latin typeface="Comic Sans MS" pitchFamily="-100" charset="0"/>
              </a:rPr>
              <a:pPr/>
              <a:t>11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2758B-3054-844B-AEF9-3DCA87E3E429}" type="slidenum">
              <a:rPr lang="en-US" smtClean="0">
                <a:latin typeface="Comic Sans MS" pitchFamily="-100" charset="0"/>
              </a:rPr>
              <a:pPr/>
              <a:t>12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is-IS" baseline="0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2758B-3054-844B-AEF9-3DCA87E3E429}" type="slidenum">
              <a:rPr lang="en-US" smtClean="0">
                <a:latin typeface="Comic Sans MS" pitchFamily="-100" charset="0"/>
              </a:rPr>
              <a:pPr/>
              <a:t>13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2758B-3054-844B-AEF9-3DCA87E3E429}" type="slidenum">
              <a:rPr lang="en-US" smtClean="0">
                <a:latin typeface="Comic Sans MS" pitchFamily="-100" charset="0"/>
              </a:rPr>
              <a:pPr/>
              <a:t>14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CECD64C-76D4-2A46-A997-A3D86DD1A1F2}" type="slidenum">
              <a:rPr lang="en-US" sz="1100"/>
              <a:pPr eaLnBrk="1" hangingPunct="1"/>
              <a:t>15</a:t>
            </a:fld>
            <a:endParaRPr lang="en-US" sz="11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000" dirty="0">
                <a:latin typeface="Calibri" charset="0"/>
                <a:ea typeface="ＭＳ Ｐゴシック" charset="0"/>
                <a:cs typeface="ＭＳ Ｐゴシック" charset="0"/>
              </a:rPr>
              <a:t>   </a:t>
            </a:r>
          </a:p>
          <a:p>
            <a:pPr>
              <a:lnSpc>
                <a:spcPct val="90000"/>
              </a:lnSpc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2FA8344-DCAA-A746-9296-725E1FCC9639}" type="slidenum">
              <a:rPr lang="en-US" sz="1100"/>
              <a:pPr eaLnBrk="1" hangingPunct="1"/>
              <a:t>16</a:t>
            </a:fld>
            <a:endParaRPr lang="en-US" sz="11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F632AB-C214-0B47-90C0-C3D45F5988E2}" type="slidenum">
              <a:rPr lang="en-US" smtClean="0">
                <a:latin typeface="Comic Sans MS" pitchFamily="-100" charset="0"/>
              </a:rPr>
              <a:pPr/>
              <a:t>17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F632AB-C214-0B47-90C0-C3D45F5988E2}" type="slidenum">
              <a:rPr lang="en-US" smtClean="0">
                <a:latin typeface="Comic Sans MS" pitchFamily="-100" charset="0"/>
              </a:rPr>
              <a:pPr/>
              <a:t>18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F632AB-C214-0B47-90C0-C3D45F5988E2}" type="slidenum">
              <a:rPr lang="en-US" smtClean="0">
                <a:latin typeface="Comic Sans MS" pitchFamily="-100" charset="0"/>
              </a:rPr>
              <a:pPr/>
              <a:t>19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endParaRPr lang="en-US" baseline="0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1A7AC8-5B55-EF42-87D5-13A1B62B6E85}" type="slidenum">
              <a:rPr lang="en-US" smtClean="0">
                <a:latin typeface="Comic Sans MS" pitchFamily="-100" charset="0"/>
              </a:rPr>
              <a:pPr/>
              <a:t>2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3D22A9A-0A90-464B-A4C3-2BB8FBAD7355}" type="slidenum">
              <a:rPr lang="en-US" sz="1100"/>
              <a:pPr eaLnBrk="1" hangingPunct="1"/>
              <a:t>3</a:t>
            </a:fld>
            <a:endParaRPr lang="en-US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F632AB-C214-0B47-90C0-C3D45F5988E2}" type="slidenum">
              <a:rPr lang="en-US" smtClean="0">
                <a:latin typeface="Comic Sans MS" pitchFamily="-100" charset="0"/>
              </a:rPr>
              <a:pPr/>
              <a:t>4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29C3EC-615D-8F4B-8FD2-844C31E0CDC5}" type="slidenum">
              <a:rPr lang="en-US" smtClean="0">
                <a:latin typeface="Comic Sans MS" pitchFamily="-100" charset="0"/>
              </a:rPr>
              <a:pPr/>
              <a:t>5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6343C0-F834-3D4F-A14C-A76038F1DC70}" type="slidenum">
              <a:rPr lang="en-US" smtClean="0">
                <a:latin typeface="Comic Sans MS" pitchFamily="-100" charset="0"/>
              </a:rPr>
              <a:pPr/>
              <a:t>6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endParaRPr lang="en-US" sz="1000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/>
              <a:t>  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D63BAF-F11B-934A-A1C2-3A266DBFE5E2}" type="slidenum">
              <a:rPr lang="en-US" smtClean="0">
                <a:latin typeface="Comic Sans MS" pitchFamily="-100" charset="0"/>
              </a:rPr>
              <a:pPr/>
              <a:t>7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806E32-68AE-2B46-9C60-15D66B6B7EF4}" type="slidenum">
              <a:rPr lang="en-US" smtClean="0">
                <a:latin typeface="Comic Sans MS" pitchFamily="-100" charset="0"/>
              </a:rPr>
              <a:pPr/>
              <a:t>8</a:t>
            </a:fld>
            <a:endParaRPr lang="en-US" smtClean="0">
              <a:latin typeface="Comic Sans MS" pitchFamily="-10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0633F62-3D77-8048-A0E1-424F054604C5}" type="slidenum">
              <a:rPr lang="en-US" sz="1100"/>
              <a:pPr eaLnBrk="1" hangingPunct="1"/>
              <a:t>9</a:t>
            </a:fld>
            <a:endParaRPr lang="en-US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4994-E534-CA44-8A44-8DEEAD912F0C}" type="datetime1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776-5E8A-8843-8F8F-B9D2F2D3EAF9}" type="datetime1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0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E146-3E38-4E47-947E-244B989912EB}" type="datetime1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0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F669-E3DD-5648-BE7F-365F108F1DDA}" type="datetime1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1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A009-4F38-434E-A8F3-197D6AB33CD5}" type="datetime1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EDAB-E28A-F54E-90F4-D98614694359}" type="datetime1">
              <a:rPr lang="en-US" smtClean="0"/>
              <a:t>12/04/16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0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47F1-3A00-0049-BFC9-293046137D23}" type="datetime1">
              <a:rPr lang="en-US" smtClean="0"/>
              <a:t>12/04/16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D246-46EE-6948-A1D6-1B20F489F01B}" type="datetime1">
              <a:rPr lang="en-US" smtClean="0"/>
              <a:t>12/04/16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DA7-8862-6D4B-89C9-03B1349465C2}" type="datetime1">
              <a:rPr lang="en-US" smtClean="0"/>
              <a:t>12/04/16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0974-A19F-DF4F-879C-FC58291C1775}" type="datetime1">
              <a:rPr lang="en-US" smtClean="0"/>
              <a:t>12/04/16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2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9F54-251D-CA4B-B77D-638614A36CCB}" type="datetime1">
              <a:rPr lang="en-US" smtClean="0"/>
              <a:t>12/04/16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8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54E2-D887-E04A-96F6-E7C1E4CCBA84}" type="datetime1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CBBAB-366D-3342-B967-21D5BE26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g"/><Relationship Id="rId9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0.emf"/><Relationship Id="rId9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84026"/>
            <a:ext cx="9158941" cy="3941856"/>
          </a:xfrm>
          <a:solidFill>
            <a:srgbClr val="2063CE"/>
          </a:solidFill>
          <a:ln>
            <a:noFill/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5200" b="1" dirty="0" smtClean="0">
                <a:solidFill>
                  <a:schemeClr val="bg1"/>
                </a:solidFill>
              </a:rPr>
              <a:t>ISR Experiment at MAMI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Miha Mihovilovic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JGU Mainz and JSI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89" y="-2"/>
            <a:ext cx="3006311" cy="2096868"/>
          </a:xfrm>
          <a:prstGeom prst="rect">
            <a:avLst/>
          </a:prstGeom>
          <a:effectLst/>
        </p:spPr>
      </p:pic>
      <p:pic>
        <p:nvPicPr>
          <p:cNvPr id="4" name="Picture 3" descr="spectrometerhall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794000" cy="209686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1" y="6256492"/>
            <a:ext cx="63051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  <a:latin typeface="Calibri"/>
                <a:cs typeface="Calibri"/>
              </a:rPr>
              <a:t>LEPP Workshop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, Mainz 2016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27" name="Picture 17" descr="sfb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317" y="6236433"/>
            <a:ext cx="902918" cy="52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JG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43" y="6172233"/>
            <a:ext cx="617221" cy="617221"/>
          </a:xfrm>
          <a:prstGeom prst="rect">
            <a:avLst/>
          </a:prstGeom>
        </p:spPr>
      </p:pic>
      <p:pic>
        <p:nvPicPr>
          <p:cNvPr id="29" name="Picture 28" descr="Jozef_Stefan_Logo-3-2b71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82" y="6187174"/>
            <a:ext cx="509808" cy="63216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060388" y="2447043"/>
            <a:ext cx="2131513" cy="603992"/>
          </a:xfrm>
          <a:custGeom>
            <a:avLst/>
            <a:gdLst>
              <a:gd name="connsiteX0" fmla="*/ 0 w 2139787"/>
              <a:gd name="connsiteY0" fmla="*/ 537801 h 603992"/>
              <a:gd name="connsiteX1" fmla="*/ 136516 w 2139787"/>
              <a:gd name="connsiteY1" fmla="*/ 463336 h 603992"/>
              <a:gd name="connsiteX2" fmla="*/ 268895 w 2139787"/>
              <a:gd name="connsiteY2" fmla="*/ 388871 h 603992"/>
              <a:gd name="connsiteX3" fmla="*/ 401275 w 2139787"/>
              <a:gd name="connsiteY3" fmla="*/ 322680 h 603992"/>
              <a:gd name="connsiteX4" fmla="*/ 554338 w 2139787"/>
              <a:gd name="connsiteY4" fmla="*/ 248216 h 603992"/>
              <a:gd name="connsiteX5" fmla="*/ 703265 w 2139787"/>
              <a:gd name="connsiteY5" fmla="*/ 190299 h 603992"/>
              <a:gd name="connsiteX6" fmla="*/ 885287 w 2139787"/>
              <a:gd name="connsiteY6" fmla="*/ 124108 h 603992"/>
              <a:gd name="connsiteX7" fmla="*/ 1034213 w 2139787"/>
              <a:gd name="connsiteY7" fmla="*/ 78601 h 603992"/>
              <a:gd name="connsiteX8" fmla="*/ 1207961 w 2139787"/>
              <a:gd name="connsiteY8" fmla="*/ 37232 h 603992"/>
              <a:gd name="connsiteX9" fmla="*/ 1365162 w 2139787"/>
              <a:gd name="connsiteY9" fmla="*/ 12410 h 603992"/>
              <a:gd name="connsiteX10" fmla="*/ 1497541 w 2139787"/>
              <a:gd name="connsiteY10" fmla="*/ 0 h 603992"/>
              <a:gd name="connsiteX11" fmla="*/ 1625784 w 2139787"/>
              <a:gd name="connsiteY11" fmla="*/ 0 h 603992"/>
              <a:gd name="connsiteX12" fmla="*/ 1749889 w 2139787"/>
              <a:gd name="connsiteY12" fmla="*/ 12410 h 603992"/>
              <a:gd name="connsiteX13" fmla="*/ 1878132 w 2139787"/>
              <a:gd name="connsiteY13" fmla="*/ 41369 h 603992"/>
              <a:gd name="connsiteX14" fmla="*/ 1985690 w 2139787"/>
              <a:gd name="connsiteY14" fmla="*/ 91012 h 603992"/>
              <a:gd name="connsiteX15" fmla="*/ 2060153 w 2139787"/>
              <a:gd name="connsiteY15" fmla="*/ 148929 h 603992"/>
              <a:gd name="connsiteX16" fmla="*/ 2113932 w 2139787"/>
              <a:gd name="connsiteY16" fmla="*/ 235805 h 603992"/>
              <a:gd name="connsiteX17" fmla="*/ 2138753 w 2139787"/>
              <a:gd name="connsiteY17" fmla="*/ 326817 h 603992"/>
              <a:gd name="connsiteX18" fmla="*/ 2130480 w 2139787"/>
              <a:gd name="connsiteY18" fmla="*/ 446788 h 603992"/>
              <a:gd name="connsiteX19" fmla="*/ 2089111 w 2139787"/>
              <a:gd name="connsiteY19" fmla="*/ 558486 h 603992"/>
              <a:gd name="connsiteX20" fmla="*/ 2068427 w 2139787"/>
              <a:gd name="connsiteY20" fmla="*/ 603992 h 603992"/>
              <a:gd name="connsiteX0" fmla="*/ 0 w 2131513"/>
              <a:gd name="connsiteY0" fmla="*/ 541938 h 603992"/>
              <a:gd name="connsiteX1" fmla="*/ 128242 w 2131513"/>
              <a:gd name="connsiteY1" fmla="*/ 463336 h 603992"/>
              <a:gd name="connsiteX2" fmla="*/ 260621 w 2131513"/>
              <a:gd name="connsiteY2" fmla="*/ 388871 h 603992"/>
              <a:gd name="connsiteX3" fmla="*/ 393001 w 2131513"/>
              <a:gd name="connsiteY3" fmla="*/ 322680 h 603992"/>
              <a:gd name="connsiteX4" fmla="*/ 546064 w 2131513"/>
              <a:gd name="connsiteY4" fmla="*/ 248216 h 603992"/>
              <a:gd name="connsiteX5" fmla="*/ 694991 w 2131513"/>
              <a:gd name="connsiteY5" fmla="*/ 190299 h 603992"/>
              <a:gd name="connsiteX6" fmla="*/ 877013 w 2131513"/>
              <a:gd name="connsiteY6" fmla="*/ 124108 h 603992"/>
              <a:gd name="connsiteX7" fmla="*/ 1025939 w 2131513"/>
              <a:gd name="connsiteY7" fmla="*/ 78601 h 603992"/>
              <a:gd name="connsiteX8" fmla="*/ 1199687 w 2131513"/>
              <a:gd name="connsiteY8" fmla="*/ 37232 h 603992"/>
              <a:gd name="connsiteX9" fmla="*/ 1356888 w 2131513"/>
              <a:gd name="connsiteY9" fmla="*/ 12410 h 603992"/>
              <a:gd name="connsiteX10" fmla="*/ 1489267 w 2131513"/>
              <a:gd name="connsiteY10" fmla="*/ 0 h 603992"/>
              <a:gd name="connsiteX11" fmla="*/ 1617510 w 2131513"/>
              <a:gd name="connsiteY11" fmla="*/ 0 h 603992"/>
              <a:gd name="connsiteX12" fmla="*/ 1741615 w 2131513"/>
              <a:gd name="connsiteY12" fmla="*/ 12410 h 603992"/>
              <a:gd name="connsiteX13" fmla="*/ 1869858 w 2131513"/>
              <a:gd name="connsiteY13" fmla="*/ 41369 h 603992"/>
              <a:gd name="connsiteX14" fmla="*/ 1977416 w 2131513"/>
              <a:gd name="connsiteY14" fmla="*/ 91012 h 603992"/>
              <a:gd name="connsiteX15" fmla="*/ 2051879 w 2131513"/>
              <a:gd name="connsiteY15" fmla="*/ 148929 h 603992"/>
              <a:gd name="connsiteX16" fmla="*/ 2105658 w 2131513"/>
              <a:gd name="connsiteY16" fmla="*/ 235805 h 603992"/>
              <a:gd name="connsiteX17" fmla="*/ 2130479 w 2131513"/>
              <a:gd name="connsiteY17" fmla="*/ 326817 h 603992"/>
              <a:gd name="connsiteX18" fmla="*/ 2122206 w 2131513"/>
              <a:gd name="connsiteY18" fmla="*/ 446788 h 603992"/>
              <a:gd name="connsiteX19" fmla="*/ 2080837 w 2131513"/>
              <a:gd name="connsiteY19" fmla="*/ 558486 h 603992"/>
              <a:gd name="connsiteX20" fmla="*/ 2060153 w 2131513"/>
              <a:gd name="connsiteY20" fmla="*/ 603992 h 60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1513" h="603992">
                <a:moveTo>
                  <a:pt x="0" y="541938"/>
                </a:moveTo>
                <a:cubicBezTo>
                  <a:pt x="42747" y="515737"/>
                  <a:pt x="84805" y="488847"/>
                  <a:pt x="128242" y="463336"/>
                </a:cubicBezTo>
                <a:cubicBezTo>
                  <a:pt x="171679" y="437825"/>
                  <a:pt x="216495" y="412314"/>
                  <a:pt x="260621" y="388871"/>
                </a:cubicBezTo>
                <a:cubicBezTo>
                  <a:pt x="304748" y="365428"/>
                  <a:pt x="393001" y="322680"/>
                  <a:pt x="393001" y="322680"/>
                </a:cubicBezTo>
                <a:cubicBezTo>
                  <a:pt x="440575" y="299237"/>
                  <a:pt x="495732" y="270279"/>
                  <a:pt x="546064" y="248216"/>
                </a:cubicBezTo>
                <a:cubicBezTo>
                  <a:pt x="596396" y="226153"/>
                  <a:pt x="639833" y="210984"/>
                  <a:pt x="694991" y="190299"/>
                </a:cubicBezTo>
                <a:cubicBezTo>
                  <a:pt x="750149" y="169614"/>
                  <a:pt x="821855" y="142724"/>
                  <a:pt x="877013" y="124108"/>
                </a:cubicBezTo>
                <a:cubicBezTo>
                  <a:pt x="932171" y="105492"/>
                  <a:pt x="972160" y="93080"/>
                  <a:pt x="1025939" y="78601"/>
                </a:cubicBezTo>
                <a:cubicBezTo>
                  <a:pt x="1079718" y="64122"/>
                  <a:pt x="1144529" y="48264"/>
                  <a:pt x="1199687" y="37232"/>
                </a:cubicBezTo>
                <a:cubicBezTo>
                  <a:pt x="1254845" y="26200"/>
                  <a:pt x="1308625" y="18615"/>
                  <a:pt x="1356888" y="12410"/>
                </a:cubicBezTo>
                <a:cubicBezTo>
                  <a:pt x="1405151" y="6205"/>
                  <a:pt x="1445830" y="2068"/>
                  <a:pt x="1489267" y="0"/>
                </a:cubicBezTo>
                <a:cubicBezTo>
                  <a:pt x="1532704" y="-2068"/>
                  <a:pt x="1575452" y="-2068"/>
                  <a:pt x="1617510" y="0"/>
                </a:cubicBezTo>
                <a:cubicBezTo>
                  <a:pt x="1659568" y="2068"/>
                  <a:pt x="1699557" y="5515"/>
                  <a:pt x="1741615" y="12410"/>
                </a:cubicBezTo>
                <a:cubicBezTo>
                  <a:pt x="1783673" y="19305"/>
                  <a:pt x="1830558" y="28269"/>
                  <a:pt x="1869858" y="41369"/>
                </a:cubicBezTo>
                <a:cubicBezTo>
                  <a:pt x="1909158" y="54469"/>
                  <a:pt x="1947079" y="73085"/>
                  <a:pt x="1977416" y="91012"/>
                </a:cubicBezTo>
                <a:cubicBezTo>
                  <a:pt x="2007753" y="108939"/>
                  <a:pt x="2030505" y="124797"/>
                  <a:pt x="2051879" y="148929"/>
                </a:cubicBezTo>
                <a:cubicBezTo>
                  <a:pt x="2073253" y="173061"/>
                  <a:pt x="2092558" y="206157"/>
                  <a:pt x="2105658" y="235805"/>
                </a:cubicBezTo>
                <a:cubicBezTo>
                  <a:pt x="2118758" y="265453"/>
                  <a:pt x="2127721" y="291653"/>
                  <a:pt x="2130479" y="326817"/>
                </a:cubicBezTo>
                <a:cubicBezTo>
                  <a:pt x="2133237" y="361981"/>
                  <a:pt x="2130480" y="408177"/>
                  <a:pt x="2122206" y="446788"/>
                </a:cubicBezTo>
                <a:cubicBezTo>
                  <a:pt x="2113932" y="485399"/>
                  <a:pt x="2091179" y="532285"/>
                  <a:pt x="2080837" y="558486"/>
                </a:cubicBezTo>
                <a:cubicBezTo>
                  <a:pt x="2070495" y="584687"/>
                  <a:pt x="2060153" y="603992"/>
                  <a:pt x="2060153" y="603992"/>
                </a:cubicBezTo>
              </a:path>
            </a:pathLst>
          </a:cu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45604" y="3514765"/>
            <a:ext cx="2396474" cy="839433"/>
          </a:xfrm>
          <a:custGeom>
            <a:avLst/>
            <a:gdLst>
              <a:gd name="connsiteX0" fmla="*/ 224618 w 2396474"/>
              <a:gd name="connsiteY0" fmla="*/ 0 h 839433"/>
              <a:gd name="connsiteX1" fmla="*/ 141881 w 2396474"/>
              <a:gd name="connsiteY1" fmla="*/ 103423 h 839433"/>
              <a:gd name="connsiteX2" fmla="*/ 83965 w 2396474"/>
              <a:gd name="connsiteY2" fmla="*/ 206847 h 839433"/>
              <a:gd name="connsiteX3" fmla="*/ 30186 w 2396474"/>
              <a:gd name="connsiteY3" fmla="*/ 326818 h 839433"/>
              <a:gd name="connsiteX4" fmla="*/ 1228 w 2396474"/>
              <a:gd name="connsiteY4" fmla="*/ 430241 h 839433"/>
              <a:gd name="connsiteX5" fmla="*/ 9502 w 2396474"/>
              <a:gd name="connsiteY5" fmla="*/ 537801 h 839433"/>
              <a:gd name="connsiteX6" fmla="*/ 46733 w 2396474"/>
              <a:gd name="connsiteY6" fmla="*/ 641225 h 839433"/>
              <a:gd name="connsiteX7" fmla="*/ 121197 w 2396474"/>
              <a:gd name="connsiteY7" fmla="*/ 719826 h 839433"/>
              <a:gd name="connsiteX8" fmla="*/ 208071 w 2396474"/>
              <a:gd name="connsiteY8" fmla="*/ 777743 h 839433"/>
              <a:gd name="connsiteX9" fmla="*/ 328040 w 2396474"/>
              <a:gd name="connsiteY9" fmla="*/ 819113 h 839433"/>
              <a:gd name="connsiteX10" fmla="*/ 481103 w 2396474"/>
              <a:gd name="connsiteY10" fmla="*/ 835660 h 839433"/>
              <a:gd name="connsiteX11" fmla="*/ 696220 w 2396474"/>
              <a:gd name="connsiteY11" fmla="*/ 835660 h 839433"/>
              <a:gd name="connsiteX12" fmla="*/ 965115 w 2396474"/>
              <a:gd name="connsiteY12" fmla="*/ 794291 h 839433"/>
              <a:gd name="connsiteX13" fmla="*/ 1250558 w 2396474"/>
              <a:gd name="connsiteY13" fmla="*/ 719826 h 839433"/>
              <a:gd name="connsiteX14" fmla="*/ 1585643 w 2396474"/>
              <a:gd name="connsiteY14" fmla="*/ 591581 h 839433"/>
              <a:gd name="connsiteX15" fmla="*/ 1829718 w 2396474"/>
              <a:gd name="connsiteY15" fmla="*/ 471610 h 839433"/>
              <a:gd name="connsiteX16" fmla="*/ 1995192 w 2396474"/>
              <a:gd name="connsiteY16" fmla="*/ 380598 h 839433"/>
              <a:gd name="connsiteX17" fmla="*/ 2189624 w 2396474"/>
              <a:gd name="connsiteY17" fmla="*/ 256490 h 839433"/>
              <a:gd name="connsiteX18" fmla="*/ 2363372 w 2396474"/>
              <a:gd name="connsiteY18" fmla="*/ 128245 h 839433"/>
              <a:gd name="connsiteX19" fmla="*/ 2396467 w 2396474"/>
              <a:gd name="connsiteY19" fmla="*/ 99286 h 83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96474" h="839433">
                <a:moveTo>
                  <a:pt x="224618" y="0"/>
                </a:moveTo>
                <a:cubicBezTo>
                  <a:pt x="194970" y="34474"/>
                  <a:pt x="165323" y="68949"/>
                  <a:pt x="141881" y="103423"/>
                </a:cubicBezTo>
                <a:cubicBezTo>
                  <a:pt x="118439" y="137897"/>
                  <a:pt x="102581" y="169615"/>
                  <a:pt x="83965" y="206847"/>
                </a:cubicBezTo>
                <a:cubicBezTo>
                  <a:pt x="65349" y="244079"/>
                  <a:pt x="43975" y="289586"/>
                  <a:pt x="30186" y="326818"/>
                </a:cubicBezTo>
                <a:cubicBezTo>
                  <a:pt x="16397" y="364050"/>
                  <a:pt x="4675" y="395077"/>
                  <a:pt x="1228" y="430241"/>
                </a:cubicBezTo>
                <a:cubicBezTo>
                  <a:pt x="-2219" y="465405"/>
                  <a:pt x="1918" y="502637"/>
                  <a:pt x="9502" y="537801"/>
                </a:cubicBezTo>
                <a:cubicBezTo>
                  <a:pt x="17086" y="572965"/>
                  <a:pt x="28117" y="610888"/>
                  <a:pt x="46733" y="641225"/>
                </a:cubicBezTo>
                <a:cubicBezTo>
                  <a:pt x="65349" y="671563"/>
                  <a:pt x="94307" y="697073"/>
                  <a:pt x="121197" y="719826"/>
                </a:cubicBezTo>
                <a:cubicBezTo>
                  <a:pt x="148087" y="742579"/>
                  <a:pt x="173597" y="761195"/>
                  <a:pt x="208071" y="777743"/>
                </a:cubicBezTo>
                <a:cubicBezTo>
                  <a:pt x="242545" y="794291"/>
                  <a:pt x="282535" y="809460"/>
                  <a:pt x="328040" y="819113"/>
                </a:cubicBezTo>
                <a:cubicBezTo>
                  <a:pt x="373545" y="828766"/>
                  <a:pt x="419740" y="832902"/>
                  <a:pt x="481103" y="835660"/>
                </a:cubicBezTo>
                <a:cubicBezTo>
                  <a:pt x="542466" y="838418"/>
                  <a:pt x="615551" y="842555"/>
                  <a:pt x="696220" y="835660"/>
                </a:cubicBezTo>
                <a:cubicBezTo>
                  <a:pt x="776889" y="828765"/>
                  <a:pt x="872725" y="813597"/>
                  <a:pt x="965115" y="794291"/>
                </a:cubicBezTo>
                <a:cubicBezTo>
                  <a:pt x="1057505" y="774985"/>
                  <a:pt x="1147137" y="753611"/>
                  <a:pt x="1250558" y="719826"/>
                </a:cubicBezTo>
                <a:cubicBezTo>
                  <a:pt x="1353979" y="686041"/>
                  <a:pt x="1489116" y="632950"/>
                  <a:pt x="1585643" y="591581"/>
                </a:cubicBezTo>
                <a:cubicBezTo>
                  <a:pt x="1682170" y="550212"/>
                  <a:pt x="1761460" y="506774"/>
                  <a:pt x="1829718" y="471610"/>
                </a:cubicBezTo>
                <a:cubicBezTo>
                  <a:pt x="1897976" y="436446"/>
                  <a:pt x="1935208" y="416451"/>
                  <a:pt x="1995192" y="380598"/>
                </a:cubicBezTo>
                <a:cubicBezTo>
                  <a:pt x="2055176" y="344745"/>
                  <a:pt x="2128261" y="298549"/>
                  <a:pt x="2189624" y="256490"/>
                </a:cubicBezTo>
                <a:cubicBezTo>
                  <a:pt x="2250987" y="214431"/>
                  <a:pt x="2328898" y="154446"/>
                  <a:pt x="2363372" y="128245"/>
                </a:cubicBezTo>
                <a:cubicBezTo>
                  <a:pt x="2397846" y="102044"/>
                  <a:pt x="2396467" y="99286"/>
                  <a:pt x="2396467" y="99286"/>
                </a:cubicBezTo>
              </a:path>
            </a:pathLst>
          </a:cu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29971" y="2334023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02" y="1968"/>
            <a:ext cx="3123039" cy="20929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316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385548" y="1462888"/>
            <a:ext cx="8652143" cy="11340"/>
          </a:xfrm>
          <a:prstGeom prst="line">
            <a:avLst/>
          </a:prstGeom>
          <a:ln w="3175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9" name="TextBox 8"/>
            <p:cNvSpPr txBox="1"/>
            <p:nvPr/>
          </p:nvSpPr>
          <p:spPr>
            <a:xfrm>
              <a:off x="268938" y="-120232"/>
              <a:ext cx="60324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Entrance flange contributions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280277" y="1349488"/>
            <a:ext cx="252000" cy="25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27991" y="1027566"/>
            <a:ext cx="1223637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latin typeface="Helvetica"/>
                <a:cs typeface="Helvetica"/>
              </a:rPr>
              <a:t>Collimator</a:t>
            </a:r>
          </a:p>
          <a:p>
            <a:pPr algn="ctr">
              <a:lnSpc>
                <a:spcPct val="130000"/>
              </a:lnSpc>
            </a:pPr>
            <a:r>
              <a:rPr lang="en-US" dirty="0" err="1" smtClean="0">
                <a:latin typeface="Helvetica"/>
                <a:cs typeface="Helvetica"/>
              </a:rPr>
              <a:t>Spectr</a:t>
            </a:r>
            <a:r>
              <a:rPr lang="en-US" dirty="0" smtClean="0">
                <a:latin typeface="Helvetica"/>
                <a:cs typeface="Helvetica"/>
              </a:rPr>
              <a:t>. B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72" y="877308"/>
            <a:ext cx="82621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latin typeface="Helvetica"/>
                <a:cs typeface="Helvetica"/>
              </a:rPr>
              <a:t>Target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3" name="Straight Arrow Connector 22"/>
          <p:cNvCxnSpPr>
            <a:stCxn id="19" idx="6"/>
          </p:cNvCxnSpPr>
          <p:nvPr/>
        </p:nvCxnSpPr>
        <p:spPr>
          <a:xfrm flipV="1">
            <a:off x="532277" y="1095606"/>
            <a:ext cx="6827148" cy="379882"/>
          </a:xfrm>
          <a:prstGeom prst="straightConnector1">
            <a:avLst/>
          </a:prstGeom>
          <a:ln w="28575" cmpd="sng"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510284" y="1462889"/>
            <a:ext cx="6792442" cy="238144"/>
          </a:xfrm>
          <a:custGeom>
            <a:avLst/>
            <a:gdLst>
              <a:gd name="connsiteX0" fmla="*/ 0 w 6792442"/>
              <a:gd name="connsiteY0" fmla="*/ 0 h 238144"/>
              <a:gd name="connsiteX1" fmla="*/ 1406115 w 6792442"/>
              <a:gd name="connsiteY1" fmla="*/ 238144 h 238144"/>
              <a:gd name="connsiteX2" fmla="*/ 6792442 w 6792442"/>
              <a:gd name="connsiteY2" fmla="*/ 113402 h 23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2442" h="238144">
                <a:moveTo>
                  <a:pt x="0" y="0"/>
                </a:moveTo>
                <a:lnTo>
                  <a:pt x="1406115" y="238144"/>
                </a:lnTo>
                <a:lnTo>
                  <a:pt x="6792442" y="113402"/>
                </a:lnTo>
              </a:path>
            </a:pathLst>
          </a:custGeom>
          <a:ln w="38100" cmpd="sng">
            <a:solidFill>
              <a:srgbClr val="FF0000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32527" y="721087"/>
            <a:ext cx="5893686" cy="1418427"/>
            <a:chOff x="345611" y="543432"/>
            <a:chExt cx="7199492" cy="2064820"/>
          </a:xfrm>
        </p:grpSpPr>
        <p:sp>
          <p:nvSpPr>
            <p:cNvPr id="4" name="Rectangle 3"/>
            <p:cNvSpPr/>
            <p:nvPr/>
          </p:nvSpPr>
          <p:spPr>
            <a:xfrm>
              <a:off x="3418804" y="1088624"/>
              <a:ext cx="147415" cy="1159200"/>
            </a:xfrm>
            <a:prstGeom prst="rect">
              <a:avLst/>
            </a:prstGeom>
            <a:pattFill prst="ltUpDiag">
              <a:fgClr>
                <a:schemeClr val="tx1">
                  <a:lumMod val="85000"/>
                  <a:lumOff val="15000"/>
                </a:schemeClr>
              </a:fgClr>
              <a:bgClr>
                <a:prstClr val="white"/>
              </a:bgClr>
            </a:pattFill>
            <a:ln w="1905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/>
            <p:cNvSpPr/>
            <p:nvPr/>
          </p:nvSpPr>
          <p:spPr>
            <a:xfrm rot="16200000">
              <a:off x="1377545" y="204106"/>
              <a:ext cx="1156740" cy="2925778"/>
            </a:xfrm>
            <a:prstGeom prst="trapezoid">
              <a:avLst/>
            </a:prstGeom>
            <a:noFill/>
            <a:ln w="2857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/>
            <p:cNvSpPr/>
            <p:nvPr/>
          </p:nvSpPr>
          <p:spPr>
            <a:xfrm rot="16200000">
              <a:off x="3524404" y="985188"/>
              <a:ext cx="1454400" cy="1360800"/>
            </a:xfrm>
            <a:prstGeom prst="trapezoid">
              <a:avLst>
                <a:gd name="adj" fmla="val 10848"/>
              </a:avLst>
            </a:prstGeom>
            <a:noFill/>
            <a:ln w="2857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5611" y="1377106"/>
              <a:ext cx="147415" cy="584753"/>
            </a:xfrm>
            <a:prstGeom prst="rect">
              <a:avLst/>
            </a:prstGeom>
            <a:pattFill prst="ltUpDiag">
              <a:fgClr>
                <a:schemeClr val="tx1">
                  <a:lumMod val="85000"/>
                  <a:lumOff val="15000"/>
                </a:schemeClr>
              </a:fgClr>
              <a:bgClr>
                <a:prstClr val="white"/>
              </a:bgClr>
            </a:pattFill>
            <a:ln w="1905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32004" y="933413"/>
              <a:ext cx="147415" cy="1459375"/>
            </a:xfrm>
            <a:prstGeom prst="rect">
              <a:avLst/>
            </a:prstGeom>
            <a:pattFill prst="ltUpDiag">
              <a:fgClr>
                <a:schemeClr val="tx1">
                  <a:lumMod val="85000"/>
                  <a:lumOff val="15000"/>
                </a:schemeClr>
              </a:fgClr>
              <a:bgClr>
                <a:prstClr val="white"/>
              </a:bgClr>
            </a:pattFill>
            <a:ln w="1905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6200000">
              <a:off x="5288523" y="503332"/>
              <a:ext cx="1900800" cy="2309039"/>
            </a:xfrm>
            <a:prstGeom prst="trapezoid">
              <a:avLst>
                <a:gd name="adj" fmla="val 11795"/>
              </a:avLst>
            </a:prstGeom>
            <a:noFill/>
            <a:ln w="2857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97688" y="707451"/>
              <a:ext cx="147415" cy="1900801"/>
            </a:xfrm>
            <a:prstGeom prst="rect">
              <a:avLst/>
            </a:prstGeom>
            <a:pattFill prst="ltUpDiag">
              <a:fgClr>
                <a:srgbClr val="29BCE0"/>
              </a:fgClr>
              <a:bgClr>
                <a:prstClr val="white"/>
              </a:bgClr>
            </a:pattFill>
            <a:ln w="19050" cmpd="sng">
              <a:solidFill>
                <a:srgbClr val="29BCE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 rot="21180000">
              <a:off x="4004323" y="719130"/>
              <a:ext cx="398340" cy="293077"/>
              <a:chOff x="2210323" y="2987438"/>
              <a:chExt cx="579228" cy="391949"/>
            </a:xfrm>
          </p:grpSpPr>
          <p:sp>
            <p:nvSpPr>
              <p:cNvPr id="29" name="Trapezoid 28"/>
              <p:cNvSpPr/>
              <p:nvPr/>
            </p:nvSpPr>
            <p:spPr>
              <a:xfrm>
                <a:off x="2210323" y="2987438"/>
                <a:ext cx="579228" cy="391949"/>
              </a:xfrm>
              <a:prstGeom prst="trapezoid">
                <a:avLst/>
              </a:prstGeom>
              <a:pattFill prst="ltUpDiag">
                <a:fgClr>
                  <a:schemeClr val="tx1">
                    <a:lumMod val="85000"/>
                    <a:lumOff val="15000"/>
                  </a:schemeClr>
                </a:fgClr>
                <a:bgClr>
                  <a:prstClr val="white"/>
                </a:bgClr>
              </a:pattFill>
              <a:ln w="28575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392663" y="3073201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21180000">
              <a:off x="5824583" y="543432"/>
              <a:ext cx="398340" cy="293077"/>
              <a:chOff x="2210323" y="2987438"/>
              <a:chExt cx="579228" cy="391949"/>
            </a:xfrm>
          </p:grpSpPr>
          <p:sp>
            <p:nvSpPr>
              <p:cNvPr id="33" name="Trapezoid 32"/>
              <p:cNvSpPr/>
              <p:nvPr/>
            </p:nvSpPr>
            <p:spPr>
              <a:xfrm>
                <a:off x="2210323" y="2987438"/>
                <a:ext cx="579228" cy="391949"/>
              </a:xfrm>
              <a:prstGeom prst="trapezoid">
                <a:avLst/>
              </a:prstGeom>
              <a:pattFill prst="ltUpDiag">
                <a:fgClr>
                  <a:schemeClr val="tx1">
                    <a:lumMod val="85000"/>
                    <a:lumOff val="15000"/>
                  </a:schemeClr>
                </a:fgClr>
                <a:bgClr>
                  <a:prstClr val="white"/>
                </a:bgClr>
              </a:pattFill>
              <a:ln w="28575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92663" y="3073201"/>
                <a:ext cx="216000" cy="2160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 rot="21280866">
            <a:off x="2085187" y="795792"/>
            <a:ext cx="131369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Good track</a:t>
            </a:r>
            <a:endParaRPr lang="en-US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58708" y="1651444"/>
            <a:ext cx="123671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ad track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-276090" y="2259528"/>
            <a:ext cx="3305814" cy="4598472"/>
            <a:chOff x="5845277" y="2268045"/>
            <a:chExt cx="3305814" cy="459847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277" y="2268045"/>
              <a:ext cx="3305814" cy="4598472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7398683" y="3084538"/>
              <a:ext cx="675139" cy="2619591"/>
            </a:xfrm>
            <a:prstGeom prst="rect">
              <a:avLst/>
            </a:prstGeom>
            <a:noFill/>
            <a:ln w="38100" cmpd="sng">
              <a:solidFill>
                <a:srgbClr val="29BCE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87829" y="5704129"/>
              <a:ext cx="1442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9BCE0"/>
                  </a:solidFill>
                  <a:latin typeface="Helvetica"/>
                  <a:cs typeface="Helvetica"/>
                </a:rPr>
                <a:t>Nominal </a:t>
              </a:r>
            </a:p>
            <a:p>
              <a:pPr algn="ctr"/>
              <a:r>
                <a:rPr lang="en-US" b="1" dirty="0" smtClean="0">
                  <a:solidFill>
                    <a:srgbClr val="29BCE0"/>
                  </a:solidFill>
                  <a:latin typeface="Helvetica"/>
                  <a:cs typeface="Helvetica"/>
                </a:rPr>
                <a:t>acceptance</a:t>
              </a:r>
              <a:endParaRPr lang="en-US" b="1" dirty="0">
                <a:solidFill>
                  <a:srgbClr val="29BCE0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136257" y="2218032"/>
            <a:ext cx="5506362" cy="3235000"/>
            <a:chOff x="3100420" y="2259528"/>
            <a:chExt cx="5506362" cy="3235000"/>
          </a:xfrm>
        </p:grpSpPr>
        <p:sp>
          <p:nvSpPr>
            <p:cNvPr id="60" name="Rectangle 59"/>
            <p:cNvSpPr/>
            <p:nvPr/>
          </p:nvSpPr>
          <p:spPr>
            <a:xfrm>
              <a:off x="6217376" y="2732130"/>
              <a:ext cx="567241" cy="2218241"/>
            </a:xfrm>
            <a:prstGeom prst="rect">
              <a:avLst/>
            </a:prstGeom>
            <a:pattFill prst="pct10">
              <a:fgClr>
                <a:schemeClr val="tx1">
                  <a:lumMod val="85000"/>
                  <a:lumOff val="15000"/>
                </a:schemeClr>
              </a:fgClr>
              <a:bgClr>
                <a:prstClr val="white"/>
              </a:bgClr>
            </a:pattFill>
            <a:ln w="1905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SnoutProblemAtVertex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420" y="2636796"/>
              <a:ext cx="5506362" cy="2857732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6099228" y="2259528"/>
              <a:ext cx="82621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dirty="0" smtClean="0">
                  <a:latin typeface="Helvetica"/>
                  <a:cs typeface="Helvetica"/>
                </a:rPr>
                <a:t>Target</a:t>
              </a:r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61" name="TextBox 27"/>
          <p:cNvSpPr txBox="1">
            <a:spLocks noChangeArrowheads="1"/>
          </p:cNvSpPr>
          <p:nvPr/>
        </p:nvSpPr>
        <p:spPr bwMode="auto">
          <a:xfrm>
            <a:off x="3306352" y="5595197"/>
            <a:ext cx="583787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Spec. B encompasses a long entrance flange. </a:t>
            </a:r>
          </a:p>
          <a:p>
            <a:pPr marL="342900" indent="-342900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Events </a:t>
            </a:r>
            <a:r>
              <a:rPr lang="en-US" sz="2000" dirty="0" err="1" smtClean="0">
                <a:latin typeface="Helvetica" charset="0"/>
                <a:cs typeface="Helvetica" charset="0"/>
              </a:rPr>
              <a:t>rescattered</a:t>
            </a:r>
            <a:r>
              <a:rPr lang="en-US" sz="2000" dirty="0" smtClean="0">
                <a:latin typeface="Helvetica" charset="0"/>
                <a:cs typeface="Helvetica" charset="0"/>
              </a:rPr>
              <a:t> from the snout cover the whole vertex acceptance. </a:t>
            </a:r>
          </a:p>
        </p:txBody>
      </p:sp>
    </p:spTree>
    <p:extLst>
      <p:ext uri="{BB962C8B-B14F-4D97-AF65-F5344CB8AC3E}">
        <p14:creationId xmlns:p14="http://schemas.microsoft.com/office/powerpoint/2010/main" val="133637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09" y="853861"/>
            <a:ext cx="4991999" cy="5943416"/>
          </a:xfrm>
          <a:prstGeom prst="rect">
            <a:avLst/>
          </a:prstGeom>
        </p:spPr>
      </p:pic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8160" y="1885488"/>
            <a:ext cx="403044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sz="10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Pion 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production processes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contribute 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~10% at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smallest momenta.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2000" dirty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Simulation performed with </a:t>
            </a:r>
            <a:r>
              <a:rPr lang="en-US" sz="2000" dirty="0" err="1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Bernauer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parameterization of form-</a:t>
            </a:r>
            <a:r>
              <a:rPr lang="en-US" sz="2000" dirty="0" err="1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factos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.</a:t>
            </a:r>
            <a:endParaRPr lang="en-US" sz="10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>
              <a:spcAft>
                <a:spcPts val="600"/>
              </a:spcAft>
            </a:pPr>
            <a:endParaRPr lang="en-US" sz="10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A sub-percent agreement between the data and simulation validates the ISR technique. </a:t>
            </a: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0" y="634124"/>
            <a:ext cx="4038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sz="1000" dirty="0">
              <a:solidFill>
                <a:srgbClr val="3366FF"/>
              </a:solidFill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Existing apparatus limits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reach and resolution 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of present ISR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experiment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to Q</a:t>
            </a:r>
            <a:r>
              <a:rPr lang="en-US" sz="20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~ 10</a:t>
            </a:r>
            <a:r>
              <a:rPr lang="en-US" sz="20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-3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GeV</a:t>
            </a:r>
            <a:r>
              <a:rPr lang="en-US" sz="20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.</a:t>
            </a:r>
            <a:endParaRPr lang="en-US" sz="2000" dirty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8" name="TextBox 7"/>
            <p:cNvSpPr txBox="1"/>
            <p:nvPr/>
          </p:nvSpPr>
          <p:spPr>
            <a:xfrm>
              <a:off x="268938" y="-120232"/>
              <a:ext cx="44145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Preliminary Results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645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9" name="TextBox 18"/>
            <p:cNvSpPr txBox="1"/>
            <p:nvPr/>
          </p:nvSpPr>
          <p:spPr>
            <a:xfrm>
              <a:off x="268938" y="-120232"/>
              <a:ext cx="4533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Future measurements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LavalMih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05" y="900113"/>
            <a:ext cx="3766051" cy="5008540"/>
          </a:xfrm>
          <a:prstGeom prst="rect">
            <a:avLst/>
          </a:prstGeom>
        </p:spPr>
      </p:pic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268938" y="4661245"/>
            <a:ext cx="504235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Courier New"/>
              <a:buChar char="o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(Solid-state plastic target not an option).</a:t>
            </a:r>
          </a:p>
          <a:p>
            <a:pPr marL="342900" indent="-342900">
              <a:spcAft>
                <a:spcPts val="600"/>
              </a:spcAft>
              <a:buFont typeface="Courier New"/>
              <a:buChar char="o"/>
            </a:pPr>
            <a:endParaRPr lang="en-US" sz="8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spcAft>
                <a:spcPts val="600"/>
              </a:spcAft>
              <a:buFont typeface="Courier New"/>
              <a:buChar char="o"/>
            </a:pPr>
            <a:r>
              <a:rPr lang="en-US" sz="2200" b="1" dirty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H</a:t>
            </a:r>
            <a:r>
              <a:rPr lang="en-US" sz="2200" b="1" dirty="0" smtClean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ypersonic gas jet target           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for measurements with minimal background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contributions. </a:t>
            </a:r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4336" y="2814850"/>
            <a:ext cx="8148173" cy="160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ISR valuable technique for future experiments.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Modifications to the spectrometer setup required.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A point-like target without extensive frame needed.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722426"/>
            <a:ext cx="8148173" cy="1746991"/>
            <a:chOff x="1" y="5023467"/>
            <a:chExt cx="8148173" cy="1746991"/>
          </a:xfrm>
        </p:grpSpPr>
        <p:pic>
          <p:nvPicPr>
            <p:cNvPr id="5" name="Picture 4" descr="LogoHQ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169" y="5636540"/>
              <a:ext cx="1660706" cy="996874"/>
            </a:xfrm>
            <a:prstGeom prst="rect">
              <a:avLst/>
            </a:prstGeom>
          </p:spPr>
        </p:pic>
        <p:pic>
          <p:nvPicPr>
            <p:cNvPr id="13" name="Picture 18" descr="a1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577" y="5636540"/>
              <a:ext cx="1744817" cy="113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27"/>
            <p:cNvSpPr txBox="1">
              <a:spLocks noChangeArrowheads="1"/>
            </p:cNvSpPr>
            <p:nvPr/>
          </p:nvSpPr>
          <p:spPr bwMode="auto">
            <a:xfrm>
              <a:off x="1" y="5023467"/>
              <a:ext cx="8148173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lnSpc>
                  <a:spcPct val="120000"/>
                </a:lnSpc>
                <a:spcAft>
                  <a:spcPts val="600"/>
                </a:spcAft>
                <a:buFont typeface="Wingdings" charset="2"/>
                <a:buChar char="§"/>
              </a:pPr>
              <a:r>
                <a:rPr lang="en-US" sz="2000" dirty="0" smtClean="0">
                  <a:latin typeface="Helvetica" pitchFamily="-100" charset="0"/>
                  <a:ea typeface="Helvetica" pitchFamily="-100" charset="0"/>
                  <a:cs typeface="Helvetica" pitchFamily="-100" charset="0"/>
                </a:rPr>
                <a:t>Next generation of experiments foreseen at: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74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9" name="TextBox 18"/>
            <p:cNvSpPr txBox="1"/>
            <p:nvPr/>
          </p:nvSpPr>
          <p:spPr>
            <a:xfrm>
              <a:off x="268938" y="-120232"/>
              <a:ext cx="23314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Summary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42180" y="883560"/>
            <a:ext cx="48956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1000" dirty="0">
              <a:solidFill>
                <a:srgbClr val="404040"/>
              </a:solidFill>
              <a:latin typeface="Helvetica" charset="0"/>
              <a:cs typeface="Helvetica" charset="0"/>
            </a:endParaRPr>
          </a:p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A pilot experiment has been performed at </a:t>
            </a:r>
            <a:r>
              <a:rPr lang="en-US" sz="2000" dirty="0">
                <a:latin typeface="Helvetica" charset="0"/>
                <a:cs typeface="Helvetica" charset="0"/>
              </a:rPr>
              <a:t>MAMI to measure </a:t>
            </a:r>
            <a:r>
              <a:rPr lang="en-US" sz="2000" dirty="0" err="1">
                <a:latin typeface="Helvetica" charset="0"/>
                <a:cs typeface="Helvetica" charset="0"/>
              </a:rPr>
              <a:t>G</a:t>
            </a:r>
            <a:r>
              <a:rPr lang="en-US" sz="2000" baseline="-25000" dirty="0" err="1">
                <a:latin typeface="Helvetica" charset="0"/>
                <a:cs typeface="Helvetica" charset="0"/>
              </a:rPr>
              <a:t>E</a:t>
            </a:r>
            <a:r>
              <a:rPr lang="en-US" sz="2000" baseline="30000" dirty="0" err="1">
                <a:latin typeface="Helvetica" charset="0"/>
                <a:cs typeface="Helvetica" charset="0"/>
              </a:rPr>
              <a:t>p</a:t>
            </a:r>
            <a:r>
              <a:rPr lang="en-US" sz="2000" dirty="0">
                <a:latin typeface="Helvetica" charset="0"/>
                <a:cs typeface="Helvetica" charset="0"/>
              </a:rPr>
              <a:t> at </a:t>
            </a:r>
            <a:r>
              <a:rPr lang="en-US" sz="2000" dirty="0" smtClean="0">
                <a:latin typeface="Helvetica" charset="0"/>
                <a:cs typeface="Helvetica" charset="0"/>
              </a:rPr>
              <a:t>very </a:t>
            </a:r>
            <a:r>
              <a:rPr lang="en-US" sz="2000" dirty="0">
                <a:latin typeface="Helvetica" charset="0"/>
                <a:cs typeface="Helvetica" charset="0"/>
              </a:rPr>
              <a:t>low Q</a:t>
            </a:r>
            <a:r>
              <a:rPr lang="en-US" sz="2000" baseline="30000" dirty="0">
                <a:latin typeface="Helvetica" charset="0"/>
                <a:cs typeface="Helvetica" charset="0"/>
              </a:rPr>
              <a:t>2</a:t>
            </a:r>
            <a:r>
              <a:rPr lang="en-US" sz="2000" dirty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endParaRPr lang="en-US" sz="1500" dirty="0" smtClean="0">
              <a:latin typeface="Helvetica" charset="0"/>
              <a:cs typeface="Helvetica" charset="0"/>
            </a:endParaRPr>
          </a:p>
          <a:p>
            <a:pPr eaLnBrk="1" hangingPunct="1"/>
            <a:endParaRPr lang="en-US" sz="1500" dirty="0">
              <a:latin typeface="Helvetica" charset="0"/>
              <a:cs typeface="Helvetica" charset="0"/>
            </a:endParaRPr>
          </a:p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A </a:t>
            </a:r>
            <a:r>
              <a:rPr lang="en-US" sz="2000" dirty="0">
                <a:latin typeface="Helvetica" charset="0"/>
                <a:cs typeface="Helvetica" charset="0"/>
              </a:rPr>
              <a:t>new </a:t>
            </a:r>
            <a:r>
              <a:rPr lang="en-US" sz="2000" dirty="0" smtClean="0">
                <a:latin typeface="Helvetica" charset="0"/>
                <a:cs typeface="Helvetica" charset="0"/>
              </a:rPr>
              <a:t>technique for FF determination  based </a:t>
            </a:r>
            <a:r>
              <a:rPr lang="en-US" sz="2000" dirty="0">
                <a:latin typeface="Helvetica" charset="0"/>
                <a:cs typeface="Helvetica" charset="0"/>
              </a:rPr>
              <a:t>on </a:t>
            </a:r>
            <a:r>
              <a:rPr lang="en-US" sz="2000" dirty="0" smtClean="0">
                <a:latin typeface="Helvetica" charset="0"/>
                <a:cs typeface="Helvetica" charset="0"/>
              </a:rPr>
              <a:t>ISR has been successfully validated.</a:t>
            </a:r>
          </a:p>
          <a:p>
            <a:pPr eaLnBrk="1" hangingPunct="1"/>
            <a:endParaRPr lang="en-US" sz="2000" dirty="0" smtClean="0">
              <a:latin typeface="Helvetica" charset="0"/>
              <a:ea typeface="Helvetica" pitchFamily="-100" charset="0"/>
              <a:cs typeface="Helvetica" charset="0"/>
            </a:endParaRPr>
          </a:p>
          <a:p>
            <a:pPr eaLnBrk="1" hangingPunct="1"/>
            <a:endParaRPr lang="en-US" sz="1000" dirty="0">
              <a:latin typeface="Helvetica" charset="0"/>
              <a:ea typeface="Helvetica" pitchFamily="-100" charset="0"/>
              <a:cs typeface="Helvetica" charset="0"/>
            </a:endParaRPr>
          </a:p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ea typeface="Helvetica" pitchFamily="-100" charset="0"/>
                <a:cs typeface="Helvetica" charset="0"/>
              </a:rPr>
              <a:t>Reach of the first ISR experiment limited by unforeseen backgrounds.</a:t>
            </a:r>
          </a:p>
          <a:p>
            <a:pPr eaLnBrk="1" hangingPunct="1"/>
            <a:endParaRPr lang="en-US" sz="2000" dirty="0" smtClean="0">
              <a:latin typeface="Helvetica" charset="0"/>
              <a:ea typeface="Helvetica" pitchFamily="-100" charset="0"/>
              <a:cs typeface="Helvetica" charset="0"/>
            </a:endParaRPr>
          </a:p>
          <a:p>
            <a:pPr eaLnBrk="1" hangingPunct="1"/>
            <a:endParaRPr lang="en-US" sz="1000" dirty="0" smtClean="0">
              <a:latin typeface="Helvetica" charset="0"/>
              <a:ea typeface="Helvetica" pitchFamily="-100" charset="0"/>
              <a:cs typeface="Helvetica" charset="0"/>
            </a:endParaRPr>
          </a:p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>
                <a:latin typeface="Helvetica" charset="0"/>
                <a:cs typeface="Helvetica" charset="0"/>
              </a:rPr>
              <a:t>Next generation experiments are scheduled/foreseen at the A1 and at the new accelerator MESA</a:t>
            </a:r>
            <a:r>
              <a:rPr lang="en-US" sz="2000" dirty="0" smtClean="0">
                <a:latin typeface="Helvetica" charset="0"/>
                <a:cs typeface="Helvetica" charset="0"/>
              </a:rPr>
              <a:t>.</a:t>
            </a:r>
            <a:endParaRPr lang="en-US" sz="2000" dirty="0" smtClean="0">
              <a:latin typeface="Helvetica" charset="0"/>
              <a:ea typeface="Helvetica" pitchFamily="-100" charset="0"/>
              <a:cs typeface="Helvetica" charset="0"/>
            </a:endParaRPr>
          </a:p>
        </p:txBody>
      </p:sp>
      <p:pic>
        <p:nvPicPr>
          <p:cNvPr id="11" name="Picture 10" descr="spectrometerhall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40" y="900113"/>
            <a:ext cx="3409316" cy="255865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" name="Picture 1" descr="Magi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20" y="4082479"/>
            <a:ext cx="3438415" cy="2200003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6260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6715" y="2757141"/>
            <a:ext cx="396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Thank you!</a:t>
            </a:r>
            <a:endParaRPr lang="en-US" sz="4800" dirty="0">
              <a:solidFill>
                <a:schemeClr val="bg1"/>
              </a:solidFill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9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39940" name="TextBox 27"/>
          <p:cNvSpPr txBox="1">
            <a:spLocks noChangeArrowheads="1"/>
          </p:cNvSpPr>
          <p:nvPr/>
        </p:nvSpPr>
        <p:spPr bwMode="auto">
          <a:xfrm>
            <a:off x="152400" y="769938"/>
            <a:ext cx="7797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Helvetica" charset="0"/>
                <a:cs typeface="Helvetica" charset="0"/>
              </a:rPr>
              <a:t>Neighboring </a:t>
            </a:r>
            <a:r>
              <a:rPr lang="en-US" sz="2000" dirty="0" err="1">
                <a:latin typeface="Helvetica" charset="0"/>
                <a:cs typeface="Helvetica" charset="0"/>
              </a:rPr>
              <a:t>setrings</a:t>
            </a:r>
            <a:r>
              <a:rPr lang="en-US" sz="2000" dirty="0">
                <a:latin typeface="Helvetica" charset="0"/>
                <a:cs typeface="Helvetica" charset="0"/>
              </a:rPr>
              <a:t> overlap for ½ of the acceptance. </a:t>
            </a:r>
            <a:endParaRPr lang="en-US" sz="2000" dirty="0" smtClean="0">
              <a:latin typeface="Helvetica" charset="0"/>
              <a:cs typeface="Helvetica" charset="0"/>
            </a:endParaRPr>
          </a:p>
          <a:p>
            <a:pPr marL="342900" indent="-342900" eaLnBrk="1" hangingPunct="1"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latin typeface="Helvetica" charset="0"/>
                <a:cs typeface="Helvetica" charset="0"/>
              </a:rPr>
              <a:t>Three </a:t>
            </a:r>
            <a:r>
              <a:rPr lang="en-US" sz="2000" dirty="0">
                <a:latin typeface="Helvetica" charset="0"/>
                <a:cs typeface="Helvetica" charset="0"/>
              </a:rPr>
              <a:t>kinematic regions overlap to verify ISR approach</a:t>
            </a:r>
            <a:r>
              <a:rPr lang="en-US" sz="2000" dirty="0" smtClean="0">
                <a:latin typeface="Helvetica" charset="0"/>
                <a:cs typeface="Helvetica" charset="0"/>
              </a:rPr>
              <a:t>.</a:t>
            </a:r>
          </a:p>
        </p:txBody>
      </p:sp>
      <p:pic>
        <p:nvPicPr>
          <p:cNvPr id="39941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410" y="1600200"/>
            <a:ext cx="800869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6070600" y="3048000"/>
            <a:ext cx="847725" cy="946150"/>
          </a:xfrm>
          <a:custGeom>
            <a:avLst/>
            <a:gdLst>
              <a:gd name="connsiteX0" fmla="*/ 0 w 847725"/>
              <a:gd name="connsiteY0" fmla="*/ 946150 h 946150"/>
              <a:gd name="connsiteX1" fmla="*/ 0 w 847725"/>
              <a:gd name="connsiteY1" fmla="*/ 200025 h 946150"/>
              <a:gd name="connsiteX2" fmla="*/ 88900 w 847725"/>
              <a:gd name="connsiteY2" fmla="*/ 190500 h 946150"/>
              <a:gd name="connsiteX3" fmla="*/ 222250 w 847725"/>
              <a:gd name="connsiteY3" fmla="*/ 171450 h 946150"/>
              <a:gd name="connsiteX4" fmla="*/ 365125 w 847725"/>
              <a:gd name="connsiteY4" fmla="*/ 149225 h 946150"/>
              <a:gd name="connsiteX5" fmla="*/ 469900 w 847725"/>
              <a:gd name="connsiteY5" fmla="*/ 120650 h 946150"/>
              <a:gd name="connsiteX6" fmla="*/ 590550 w 847725"/>
              <a:gd name="connsiteY6" fmla="*/ 88900 h 946150"/>
              <a:gd name="connsiteX7" fmla="*/ 708025 w 847725"/>
              <a:gd name="connsiteY7" fmla="*/ 57150 h 946150"/>
              <a:gd name="connsiteX8" fmla="*/ 787400 w 847725"/>
              <a:gd name="connsiteY8" fmla="*/ 25400 h 946150"/>
              <a:gd name="connsiteX9" fmla="*/ 847725 w 847725"/>
              <a:gd name="connsiteY9" fmla="*/ 0 h 946150"/>
              <a:gd name="connsiteX10" fmla="*/ 844550 w 847725"/>
              <a:gd name="connsiteY10" fmla="*/ 942975 h 946150"/>
              <a:gd name="connsiteX11" fmla="*/ 844550 w 847725"/>
              <a:gd name="connsiteY11" fmla="*/ 942975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7725" h="946150">
                <a:moveTo>
                  <a:pt x="0" y="946150"/>
                </a:moveTo>
                <a:lnTo>
                  <a:pt x="0" y="200025"/>
                </a:lnTo>
                <a:lnTo>
                  <a:pt x="88900" y="190500"/>
                </a:lnTo>
                <a:lnTo>
                  <a:pt x="222250" y="171450"/>
                </a:lnTo>
                <a:lnTo>
                  <a:pt x="365125" y="149225"/>
                </a:lnTo>
                <a:lnTo>
                  <a:pt x="469900" y="120650"/>
                </a:lnTo>
                <a:lnTo>
                  <a:pt x="590550" y="88900"/>
                </a:lnTo>
                <a:lnTo>
                  <a:pt x="708025" y="57150"/>
                </a:lnTo>
                <a:lnTo>
                  <a:pt x="787400" y="25400"/>
                </a:lnTo>
                <a:lnTo>
                  <a:pt x="847725" y="0"/>
                </a:lnTo>
                <a:cubicBezTo>
                  <a:pt x="846667" y="314325"/>
                  <a:pt x="845608" y="628650"/>
                  <a:pt x="844550" y="942975"/>
                </a:cubicBezTo>
                <a:lnTo>
                  <a:pt x="844550" y="942975"/>
                </a:lnTo>
              </a:path>
            </a:pathLst>
          </a:custGeom>
          <a:solidFill>
            <a:srgbClr val="000090">
              <a:alpha val="42000"/>
            </a:srgbClr>
          </a:solidFill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70650" y="2581275"/>
            <a:ext cx="920750" cy="1416050"/>
          </a:xfrm>
          <a:custGeom>
            <a:avLst/>
            <a:gdLst>
              <a:gd name="connsiteX0" fmla="*/ 0 w 920750"/>
              <a:gd name="connsiteY0" fmla="*/ 1416050 h 1416050"/>
              <a:gd name="connsiteX1" fmla="*/ 0 w 920750"/>
              <a:gd name="connsiteY1" fmla="*/ 600075 h 1416050"/>
              <a:gd name="connsiteX2" fmla="*/ 76200 w 920750"/>
              <a:gd name="connsiteY2" fmla="*/ 587375 h 1416050"/>
              <a:gd name="connsiteX3" fmla="*/ 180975 w 920750"/>
              <a:gd name="connsiteY3" fmla="*/ 555625 h 1416050"/>
              <a:gd name="connsiteX4" fmla="*/ 269875 w 920750"/>
              <a:gd name="connsiteY4" fmla="*/ 533400 h 1416050"/>
              <a:gd name="connsiteX5" fmla="*/ 374650 w 920750"/>
              <a:gd name="connsiteY5" fmla="*/ 498475 h 1416050"/>
              <a:gd name="connsiteX6" fmla="*/ 482600 w 920750"/>
              <a:gd name="connsiteY6" fmla="*/ 454025 h 1416050"/>
              <a:gd name="connsiteX7" fmla="*/ 577850 w 920750"/>
              <a:gd name="connsiteY7" fmla="*/ 406400 h 1416050"/>
              <a:gd name="connsiteX8" fmla="*/ 654050 w 920750"/>
              <a:gd name="connsiteY8" fmla="*/ 358775 h 1416050"/>
              <a:gd name="connsiteX9" fmla="*/ 723900 w 920750"/>
              <a:gd name="connsiteY9" fmla="*/ 298450 h 1416050"/>
              <a:gd name="connsiteX10" fmla="*/ 774700 w 920750"/>
              <a:gd name="connsiteY10" fmla="*/ 241300 h 1416050"/>
              <a:gd name="connsiteX11" fmla="*/ 831850 w 920750"/>
              <a:gd name="connsiteY11" fmla="*/ 165100 h 1416050"/>
              <a:gd name="connsiteX12" fmla="*/ 857250 w 920750"/>
              <a:gd name="connsiteY12" fmla="*/ 117475 h 1416050"/>
              <a:gd name="connsiteX13" fmla="*/ 879475 w 920750"/>
              <a:gd name="connsiteY13" fmla="*/ 53975 h 1416050"/>
              <a:gd name="connsiteX14" fmla="*/ 901700 w 920750"/>
              <a:gd name="connsiteY14" fmla="*/ 0 h 1416050"/>
              <a:gd name="connsiteX15" fmla="*/ 911225 w 920750"/>
              <a:gd name="connsiteY15" fmla="*/ 22225 h 1416050"/>
              <a:gd name="connsiteX16" fmla="*/ 920750 w 920750"/>
              <a:gd name="connsiteY16" fmla="*/ 1416050 h 1416050"/>
              <a:gd name="connsiteX17" fmla="*/ 920750 w 920750"/>
              <a:gd name="connsiteY17" fmla="*/ 14160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0750" h="1416050">
                <a:moveTo>
                  <a:pt x="0" y="1416050"/>
                </a:moveTo>
                <a:lnTo>
                  <a:pt x="0" y="600075"/>
                </a:lnTo>
                <a:lnTo>
                  <a:pt x="76200" y="587375"/>
                </a:lnTo>
                <a:lnTo>
                  <a:pt x="180975" y="555625"/>
                </a:lnTo>
                <a:lnTo>
                  <a:pt x="269875" y="533400"/>
                </a:lnTo>
                <a:lnTo>
                  <a:pt x="374650" y="498475"/>
                </a:lnTo>
                <a:lnTo>
                  <a:pt x="482600" y="454025"/>
                </a:lnTo>
                <a:lnTo>
                  <a:pt x="577850" y="406400"/>
                </a:lnTo>
                <a:lnTo>
                  <a:pt x="654050" y="358775"/>
                </a:lnTo>
                <a:lnTo>
                  <a:pt x="723900" y="298450"/>
                </a:lnTo>
                <a:lnTo>
                  <a:pt x="774700" y="241300"/>
                </a:lnTo>
                <a:lnTo>
                  <a:pt x="831850" y="165100"/>
                </a:lnTo>
                <a:cubicBezTo>
                  <a:pt x="857775" y="119731"/>
                  <a:pt x="857250" y="137715"/>
                  <a:pt x="857250" y="117475"/>
                </a:cubicBezTo>
                <a:lnTo>
                  <a:pt x="879475" y="53975"/>
                </a:lnTo>
                <a:lnTo>
                  <a:pt x="901700" y="0"/>
                </a:lnTo>
                <a:lnTo>
                  <a:pt x="911225" y="22225"/>
                </a:lnTo>
                <a:lnTo>
                  <a:pt x="920750" y="1416050"/>
                </a:lnTo>
                <a:lnTo>
                  <a:pt x="920750" y="1416050"/>
                </a:lnTo>
              </a:path>
            </a:pathLst>
          </a:custGeom>
          <a:solidFill>
            <a:schemeClr val="accent3">
              <a:lumMod val="75000"/>
              <a:alpha val="3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5702300" y="2209800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8000"/>
                </a:solidFill>
                <a:latin typeface="Helvetica" charset="0"/>
                <a:cs typeface="Helvetica" charset="0"/>
              </a:rPr>
              <a:t>Overlap for ½ of </a:t>
            </a:r>
          </a:p>
          <a:p>
            <a:pPr algn="ctr" eaLnBrk="1" hangingPunct="1"/>
            <a:r>
              <a:rPr lang="en-US" sz="1600" dirty="0">
                <a:solidFill>
                  <a:srgbClr val="008000"/>
                </a:solidFill>
                <a:latin typeface="Helvetica" charset="0"/>
                <a:cs typeface="Helvetica" charset="0"/>
              </a:rPr>
              <a:t>the acceptance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6388100" y="2921000"/>
            <a:ext cx="3048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01900" y="1828800"/>
            <a:ext cx="1219200" cy="21336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7" name="TextBox 21"/>
          <p:cNvSpPr txBox="1">
            <a:spLocks noChangeArrowheads="1"/>
          </p:cNvSpPr>
          <p:nvPr/>
        </p:nvSpPr>
        <p:spPr bwMode="auto">
          <a:xfrm>
            <a:off x="1332053" y="2273300"/>
            <a:ext cx="1241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08000"/>
                </a:solidFill>
                <a:latin typeface="Helvetica" charset="0"/>
                <a:cs typeface="Helvetica" charset="0"/>
              </a:rPr>
              <a:t>Test of ISR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4" name="TextBox 13"/>
            <p:cNvSpPr txBox="1"/>
            <p:nvPr/>
          </p:nvSpPr>
          <p:spPr>
            <a:xfrm>
              <a:off x="268938" y="-120232"/>
              <a:ext cx="37982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Kinematic settings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344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9944" grpId="0"/>
      <p:bldP spid="21" grpId="0" animBg="1"/>
      <p:bldP spid="399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37892" name="TextBox 27"/>
          <p:cNvSpPr txBox="1">
            <a:spLocks noChangeArrowheads="1"/>
          </p:cNvSpPr>
          <p:nvPr/>
        </p:nvSpPr>
        <p:spPr bwMode="auto">
          <a:xfrm>
            <a:off x="0" y="736140"/>
            <a:ext cx="57150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Disturbs </a:t>
            </a:r>
            <a:r>
              <a:rPr lang="en-US" sz="2000" dirty="0">
                <a:latin typeface="Helvetica" charset="0"/>
                <a:cs typeface="Helvetica" charset="0"/>
              </a:rPr>
              <a:t>Luminosity determination</a:t>
            </a:r>
            <a:r>
              <a:rPr lang="en-US" sz="2000" dirty="0" smtClean="0">
                <a:latin typeface="Helvetica" charset="0"/>
                <a:cs typeface="Helvetica" charset="0"/>
              </a:rPr>
              <a:t>.</a:t>
            </a:r>
            <a:r>
              <a:rPr lang="en-US" sz="2000" b="1" dirty="0" smtClean="0">
                <a:latin typeface="Helvetica" charset="0"/>
                <a:cs typeface="Helvetica" charset="0"/>
              </a:rPr>
              <a:t> </a:t>
            </a:r>
          </a:p>
          <a:p>
            <a:pPr marL="342900" indent="-342900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en-US" sz="2000" b="1" u="sng" dirty="0" smtClean="0">
                <a:latin typeface="Helvetica" charset="0"/>
                <a:cs typeface="Helvetica" charset="0"/>
              </a:rPr>
              <a:t>Good vacuum</a:t>
            </a:r>
            <a:r>
              <a:rPr lang="en-US" sz="2000" dirty="0" smtClean="0">
                <a:latin typeface="Helvetica" charset="0"/>
                <a:cs typeface="Helvetica" charset="0"/>
              </a:rPr>
              <a:t> </a:t>
            </a:r>
            <a:r>
              <a:rPr lang="en-US" sz="2000" dirty="0">
                <a:latin typeface="Helvetica" charset="0"/>
                <a:cs typeface="Helvetica" charset="0"/>
              </a:rPr>
              <a:t>in target </a:t>
            </a:r>
            <a:r>
              <a:rPr lang="en-US" sz="2000" dirty="0" smtClean="0">
                <a:latin typeface="Helvetica" charset="0"/>
                <a:cs typeface="Helvetica" charset="0"/>
              </a:rPr>
              <a:t>chamber (</a:t>
            </a:r>
            <a:r>
              <a:rPr lang="en-US" sz="2000" dirty="0" smtClean="0">
                <a:latin typeface="Helvetica" charset="0"/>
                <a:cs typeface="Helvetica" charset="0"/>
                <a:sym typeface="Wingdings" charset="0"/>
              </a:rPr>
              <a:t>10</a:t>
            </a:r>
            <a:r>
              <a:rPr lang="en-US" sz="2000" baseline="30000" dirty="0">
                <a:latin typeface="Helvetica" charset="0"/>
                <a:cs typeface="Helvetica" charset="0"/>
                <a:sym typeface="Wingdings" charset="0"/>
              </a:rPr>
              <a:t>-6</a:t>
            </a:r>
            <a:r>
              <a:rPr lang="en-US" sz="2000" dirty="0">
                <a:latin typeface="Helvetica" charset="0"/>
                <a:cs typeface="Helvetica" charset="0"/>
                <a:sym typeface="Wingdings" charset="0"/>
              </a:rPr>
              <a:t> </a:t>
            </a:r>
            <a:r>
              <a:rPr lang="en-US" sz="2000" dirty="0" smtClean="0">
                <a:latin typeface="Helvetica" charset="0"/>
                <a:cs typeface="Helvetica" charset="0"/>
                <a:sym typeface="Wingdings" charset="0"/>
              </a:rPr>
              <a:t>mbar)</a:t>
            </a:r>
            <a:endParaRPr lang="en-US" sz="2000" dirty="0">
              <a:latin typeface="Helvetica" charset="0"/>
              <a:cs typeface="Helvetica" charset="0"/>
            </a:endParaRPr>
          </a:p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Fixing </a:t>
            </a:r>
            <a:r>
              <a:rPr lang="en-US" sz="2000" dirty="0">
                <a:latin typeface="Helvetica" charset="0"/>
                <a:cs typeface="Helvetica" charset="0"/>
              </a:rPr>
              <a:t>Spectrometer A to elastic settings to see effects of </a:t>
            </a:r>
            <a:r>
              <a:rPr lang="en-US" sz="2000" dirty="0" smtClean="0">
                <a:latin typeface="Helvetica" charset="0"/>
                <a:cs typeface="Helvetica" charset="0"/>
              </a:rPr>
              <a:t> snow </a:t>
            </a:r>
            <a:r>
              <a:rPr lang="en-US" sz="2000" dirty="0">
                <a:latin typeface="Helvetica" charset="0"/>
                <a:cs typeface="Helvetica" charset="0"/>
              </a:rPr>
              <a:t>gathering more clearly.</a:t>
            </a:r>
          </a:p>
          <a:p>
            <a:pPr eaLnBrk="1" hangingPunct="1"/>
            <a:endParaRPr lang="en-US" sz="2100" dirty="0">
              <a:ea typeface="Helvetica" charset="0"/>
              <a:cs typeface="Helvetica" charset="0"/>
            </a:endParaRPr>
          </a:p>
        </p:txBody>
      </p:sp>
      <p:pic>
        <p:nvPicPr>
          <p:cNvPr id="37893" name="Picture 6" descr="IceOnTarge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300" y="2605332"/>
            <a:ext cx="5715000" cy="425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Isotop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11575"/>
            <a:ext cx="38100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5715000" y="2514600"/>
            <a:ext cx="310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3366FF"/>
                </a:solidFill>
                <a:latin typeface="Helvetica" charset="0"/>
                <a:cs typeface="Helvetica" charset="0"/>
              </a:rPr>
              <a:t>Spectrometer A has enough </a:t>
            </a:r>
          </a:p>
          <a:p>
            <a:pPr eaLnBrk="1" hangingPunct="1"/>
            <a:r>
              <a:rPr lang="en-US" sz="1800" dirty="0">
                <a:solidFill>
                  <a:srgbClr val="3366FF"/>
                </a:solidFill>
                <a:latin typeface="Helvetica" charset="0"/>
                <a:cs typeface="Helvetica" charset="0"/>
              </a:rPr>
              <a:t>resolving power for clear </a:t>
            </a:r>
          </a:p>
          <a:p>
            <a:pPr eaLnBrk="1" hangingPunct="1"/>
            <a:r>
              <a:rPr lang="en-US" sz="1800" dirty="0">
                <a:solidFill>
                  <a:srgbClr val="3366FF"/>
                </a:solidFill>
                <a:latin typeface="Helvetica" charset="0"/>
                <a:cs typeface="Helvetica" charset="0"/>
              </a:rPr>
              <a:t>identification of Nitrogen and </a:t>
            </a:r>
          </a:p>
          <a:p>
            <a:pPr eaLnBrk="1" hangingPunct="1"/>
            <a:r>
              <a:rPr lang="en-US" sz="1800" dirty="0">
                <a:solidFill>
                  <a:srgbClr val="3366FF"/>
                </a:solidFill>
                <a:latin typeface="Helvetica" charset="0"/>
                <a:cs typeface="Helvetica" charset="0"/>
              </a:rPr>
              <a:t>Oxygen.</a:t>
            </a: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1877" y="736140"/>
            <a:ext cx="2470966" cy="150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1" name="TextBox 10"/>
            <p:cNvSpPr txBox="1"/>
            <p:nvPr/>
          </p:nvSpPr>
          <p:spPr>
            <a:xfrm>
              <a:off x="268938" y="-120232"/>
              <a:ext cx="45099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Cryogenic depositions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47" y="704523"/>
            <a:ext cx="885958" cy="80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63" y="693183"/>
            <a:ext cx="885958" cy="80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23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9" name="TextBox 8"/>
            <p:cNvSpPr txBox="1"/>
            <p:nvPr/>
          </p:nvSpPr>
          <p:spPr>
            <a:xfrm>
              <a:off x="268938" y="-120232"/>
              <a:ext cx="6093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Target Frame contributions #1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FrameElast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80" y="1079623"/>
            <a:ext cx="3421380" cy="5716555"/>
          </a:xfrm>
          <a:prstGeom prst="rect">
            <a:avLst/>
          </a:prstGeom>
          <a:ln w="28575" cmpd="sng">
            <a:solidFill>
              <a:srgbClr val="F1D912"/>
            </a:solidFill>
          </a:ln>
        </p:spPr>
      </p:pic>
      <p:pic>
        <p:nvPicPr>
          <p:cNvPr id="3" name="Picture 2" descr="Targ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8" y="1663700"/>
            <a:ext cx="4419600" cy="47650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85802" y="3704928"/>
            <a:ext cx="3924810" cy="190446"/>
          </a:xfrm>
          <a:prstGeom prst="straightConnector1">
            <a:avLst/>
          </a:prstGeom>
          <a:ln w="28575" cmpd="sng">
            <a:solidFill>
              <a:srgbClr val="FF66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180522" y="3817392"/>
            <a:ext cx="1535494" cy="77982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83477" y="3793955"/>
            <a:ext cx="1985353" cy="222158"/>
          </a:xfrm>
          <a:prstGeom prst="straightConnector1">
            <a:avLst/>
          </a:prstGeom>
          <a:ln w="57150" cmpd="sng">
            <a:solidFill>
              <a:srgbClr val="FF6600"/>
            </a:solidFill>
            <a:headEnd type="oval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83477" y="3794508"/>
            <a:ext cx="2505519" cy="57630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ot"/>
            <a:headEnd type="none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361447" y="4130533"/>
            <a:ext cx="2202202" cy="191457"/>
          </a:xfrm>
          <a:prstGeom prst="straightConnector1">
            <a:avLst/>
          </a:prstGeom>
          <a:ln w="28575" cmpd="sng">
            <a:solidFill>
              <a:srgbClr val="F1D912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563649" y="4257192"/>
            <a:ext cx="596102" cy="71729"/>
          </a:xfrm>
          <a:prstGeom prst="straightConnector1">
            <a:avLst/>
          </a:prstGeom>
          <a:ln w="28575" cmpd="sng">
            <a:solidFill>
              <a:srgbClr val="F1D912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triped Right Arrow 50"/>
          <p:cNvSpPr/>
          <p:nvPr/>
        </p:nvSpPr>
        <p:spPr>
          <a:xfrm>
            <a:off x="4341042" y="4072814"/>
            <a:ext cx="1136001" cy="354700"/>
          </a:xfrm>
          <a:prstGeom prst="stripedRightArrow">
            <a:avLst/>
          </a:prstGeom>
          <a:gradFill>
            <a:gsLst>
              <a:gs pos="0">
                <a:srgbClr val="F1D912"/>
              </a:gs>
              <a:gs pos="100000">
                <a:schemeClr val="bg1"/>
              </a:gs>
            </a:gsLst>
            <a:lin ang="10800000" scaled="0"/>
          </a:gradFill>
          <a:ln>
            <a:solidFill>
              <a:srgbClr val="F1D9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620645" y="3147624"/>
            <a:ext cx="1210563" cy="646331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Incoming</a:t>
            </a:r>
          </a:p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electron</a:t>
            </a:r>
            <a:endParaRPr lang="en-US" b="1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56182" y="2368432"/>
            <a:ext cx="1313919" cy="92333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Elastically </a:t>
            </a:r>
          </a:p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scattered </a:t>
            </a:r>
          </a:p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electron</a:t>
            </a:r>
            <a:endParaRPr lang="en-US" b="1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9950" y="4427514"/>
            <a:ext cx="2198814" cy="92333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Scattered electron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annihilated in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the frame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3073" y="4461553"/>
            <a:ext cx="1313355" cy="646331"/>
          </a:xfrm>
          <a:prstGeom prst="rect">
            <a:avLst/>
          </a:prstGeom>
          <a:solidFill>
            <a:schemeClr val="tx1">
              <a:lumMod val="50000"/>
              <a:lumOff val="50000"/>
              <a:alpha val="76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1D912"/>
                </a:solidFill>
                <a:latin typeface="Helvetica"/>
                <a:cs typeface="Helvetica"/>
              </a:rPr>
              <a:t>Projection</a:t>
            </a:r>
          </a:p>
          <a:p>
            <a:pPr algn="ctr"/>
            <a:r>
              <a:rPr lang="en-US" b="1" dirty="0" smtClean="0">
                <a:solidFill>
                  <a:srgbClr val="F1D912"/>
                </a:solidFill>
                <a:latin typeface="Helvetica"/>
                <a:cs typeface="Helvetica"/>
              </a:rPr>
              <a:t>plane</a:t>
            </a:r>
            <a:endParaRPr lang="en-US" b="1" dirty="0">
              <a:solidFill>
                <a:srgbClr val="F1D912"/>
              </a:solidFill>
              <a:latin typeface="Helvetica"/>
              <a:cs typeface="Helvetica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685803" y="3379387"/>
            <a:ext cx="1584298" cy="414568"/>
          </a:xfrm>
          <a:prstGeom prst="straightConnector1">
            <a:avLst/>
          </a:prstGeom>
          <a:ln w="57150" cmpd="sng">
            <a:solidFill>
              <a:srgbClr val="FF6600"/>
            </a:solidFill>
            <a:headEnd type="oval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1803002" y="3787635"/>
            <a:ext cx="1258700" cy="317526"/>
          </a:xfrm>
          <a:custGeom>
            <a:avLst/>
            <a:gdLst>
              <a:gd name="connsiteX0" fmla="*/ 1258700 w 1258700"/>
              <a:gd name="connsiteY0" fmla="*/ 0 h 317526"/>
              <a:gd name="connsiteX1" fmla="*/ 362869 w 1258700"/>
              <a:gd name="connsiteY1" fmla="*/ 215464 h 317526"/>
              <a:gd name="connsiteX2" fmla="*/ 306171 w 1258700"/>
              <a:gd name="connsiteY2" fmla="*/ 317526 h 317526"/>
              <a:gd name="connsiteX3" fmla="*/ 204114 w 1258700"/>
              <a:gd name="connsiteY3" fmla="*/ 170103 h 317526"/>
              <a:gd name="connsiteX4" fmla="*/ 113397 w 1258700"/>
              <a:gd name="connsiteY4" fmla="*/ 294845 h 317526"/>
              <a:gd name="connsiteX5" fmla="*/ 0 w 1258700"/>
              <a:gd name="connsiteY5" fmla="*/ 260825 h 317526"/>
              <a:gd name="connsiteX6" fmla="*/ 0 w 1258700"/>
              <a:gd name="connsiteY6" fmla="*/ 260825 h 31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8700" h="317526">
                <a:moveTo>
                  <a:pt x="1258700" y="0"/>
                </a:moveTo>
                <a:lnTo>
                  <a:pt x="362869" y="215464"/>
                </a:lnTo>
                <a:lnTo>
                  <a:pt x="306171" y="317526"/>
                </a:lnTo>
                <a:lnTo>
                  <a:pt x="204114" y="170103"/>
                </a:lnTo>
                <a:lnTo>
                  <a:pt x="113397" y="294845"/>
                </a:lnTo>
                <a:lnTo>
                  <a:pt x="0" y="260825"/>
                </a:lnTo>
                <a:lnTo>
                  <a:pt x="0" y="260825"/>
                </a:lnTo>
              </a:path>
            </a:pathLst>
          </a:custGeom>
          <a:ln w="57150" cmpd="sng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27"/>
          <p:cNvSpPr txBox="1">
            <a:spLocks noChangeArrowheads="1"/>
          </p:cNvSpPr>
          <p:nvPr/>
        </p:nvSpPr>
        <p:spPr bwMode="auto">
          <a:xfrm>
            <a:off x="0" y="736140"/>
            <a:ext cx="571500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Presence of target frame results in the deficiency of the elastic events .</a:t>
            </a:r>
            <a:r>
              <a:rPr lang="en-US" sz="2000" b="1" dirty="0" smtClean="0">
                <a:latin typeface="Helvetica" charset="0"/>
                <a:cs typeface="Helvetica" charset="0"/>
              </a:rPr>
              <a:t> </a:t>
            </a:r>
          </a:p>
          <a:p>
            <a:pPr eaLnBrk="1" hangingPunct="1"/>
            <a:endParaRPr lang="en-US" sz="2100" dirty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4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9" name="TextBox 8"/>
            <p:cNvSpPr txBox="1"/>
            <p:nvPr/>
          </p:nvSpPr>
          <p:spPr>
            <a:xfrm>
              <a:off x="268938" y="-120232"/>
              <a:ext cx="6093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Target Frame contributions #2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80" y="1188330"/>
            <a:ext cx="3421380" cy="5499141"/>
          </a:xfrm>
          <a:prstGeom prst="rect">
            <a:avLst/>
          </a:prstGeom>
          <a:ln w="28575" cmpd="sng">
            <a:solidFill>
              <a:srgbClr val="F1D912"/>
            </a:solidFill>
          </a:ln>
        </p:spPr>
      </p:pic>
      <p:pic>
        <p:nvPicPr>
          <p:cNvPr id="3" name="Picture 2" descr="Targ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8" y="1663700"/>
            <a:ext cx="4419600" cy="47650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85802" y="3704928"/>
            <a:ext cx="3924810" cy="190446"/>
          </a:xfrm>
          <a:prstGeom prst="straightConnector1">
            <a:avLst/>
          </a:prstGeom>
          <a:ln w="28575" cmpd="sng">
            <a:solidFill>
              <a:srgbClr val="FF6600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180522" y="3817392"/>
            <a:ext cx="1535494" cy="77982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83477" y="3793955"/>
            <a:ext cx="1985353" cy="222158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oval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83477" y="3794508"/>
            <a:ext cx="2505519" cy="57630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ot"/>
            <a:headEnd type="none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361447" y="4130533"/>
            <a:ext cx="2202202" cy="191457"/>
          </a:xfrm>
          <a:prstGeom prst="straightConnector1">
            <a:avLst/>
          </a:prstGeom>
          <a:ln w="28575" cmpd="sng">
            <a:solidFill>
              <a:srgbClr val="F1D912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563649" y="4257192"/>
            <a:ext cx="596102" cy="71729"/>
          </a:xfrm>
          <a:prstGeom prst="straightConnector1">
            <a:avLst/>
          </a:prstGeom>
          <a:ln w="28575" cmpd="sng">
            <a:solidFill>
              <a:srgbClr val="F1D912"/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triped Right Arrow 50"/>
          <p:cNvSpPr/>
          <p:nvPr/>
        </p:nvSpPr>
        <p:spPr>
          <a:xfrm>
            <a:off x="4341042" y="4072814"/>
            <a:ext cx="1136001" cy="354700"/>
          </a:xfrm>
          <a:prstGeom prst="stripedRightArrow">
            <a:avLst/>
          </a:prstGeom>
          <a:gradFill>
            <a:gsLst>
              <a:gs pos="0">
                <a:srgbClr val="F1D912"/>
              </a:gs>
              <a:gs pos="100000">
                <a:schemeClr val="bg1"/>
              </a:gs>
            </a:gsLst>
            <a:lin ang="10800000" scaled="0"/>
          </a:gradFill>
          <a:ln>
            <a:solidFill>
              <a:srgbClr val="F1D9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620645" y="3147624"/>
            <a:ext cx="1210563" cy="646331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Incoming</a:t>
            </a:r>
          </a:p>
          <a:p>
            <a:pPr algn="ctr"/>
            <a:r>
              <a:rPr lang="en-US" b="1" dirty="0" smtClean="0">
                <a:solidFill>
                  <a:srgbClr val="FF6600"/>
                </a:solidFill>
                <a:latin typeface="Helvetica"/>
                <a:cs typeface="Helvetica"/>
              </a:rPr>
              <a:t>electron</a:t>
            </a:r>
            <a:endParaRPr lang="en-US" b="1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7505" y="2725742"/>
            <a:ext cx="1211014" cy="646331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Helvetica"/>
                <a:cs typeface="Helvetica"/>
              </a:rPr>
              <a:t>ISR+FSR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Helvetica"/>
                <a:cs typeface="Helvetica"/>
              </a:rPr>
              <a:t>electrons</a:t>
            </a:r>
            <a:endParaRPr lang="en-US" b="1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6103" y="5107884"/>
            <a:ext cx="2686515" cy="646331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Reemerging elastically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Scattered electrons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3073" y="4461553"/>
            <a:ext cx="1313355" cy="646331"/>
          </a:xfrm>
          <a:prstGeom prst="rect">
            <a:avLst/>
          </a:prstGeom>
          <a:solidFill>
            <a:schemeClr val="tx1">
              <a:lumMod val="50000"/>
              <a:lumOff val="50000"/>
              <a:alpha val="76000"/>
            </a:scheme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1D912"/>
                </a:solidFill>
                <a:latin typeface="Helvetica"/>
                <a:cs typeface="Helvetica"/>
              </a:rPr>
              <a:t>Projection</a:t>
            </a:r>
          </a:p>
          <a:p>
            <a:pPr algn="ctr"/>
            <a:r>
              <a:rPr lang="en-US" b="1" dirty="0" smtClean="0">
                <a:solidFill>
                  <a:srgbClr val="F1D912"/>
                </a:solidFill>
                <a:latin typeface="Helvetica"/>
                <a:cs typeface="Helvetica"/>
              </a:rPr>
              <a:t>plane</a:t>
            </a:r>
            <a:endParaRPr lang="en-US" b="1" dirty="0">
              <a:solidFill>
                <a:srgbClr val="F1D912"/>
              </a:solidFill>
              <a:latin typeface="Helvetica"/>
              <a:cs typeface="Helvetica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85801" y="3413407"/>
            <a:ext cx="1672844" cy="380548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oval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21623" y="3991759"/>
            <a:ext cx="1655587" cy="510310"/>
          </a:xfrm>
          <a:custGeom>
            <a:avLst/>
            <a:gdLst>
              <a:gd name="connsiteX0" fmla="*/ 1655587 w 1655587"/>
              <a:gd name="connsiteY0" fmla="*/ 22680 h 510310"/>
              <a:gd name="connsiteX1" fmla="*/ 1383436 w 1655587"/>
              <a:gd name="connsiteY1" fmla="*/ 0 h 510310"/>
              <a:gd name="connsiteX2" fmla="*/ 1338078 w 1655587"/>
              <a:gd name="connsiteY2" fmla="*/ 158763 h 510310"/>
              <a:gd name="connsiteX3" fmla="*/ 1190662 w 1655587"/>
              <a:gd name="connsiteY3" fmla="*/ 90721 h 510310"/>
              <a:gd name="connsiteX4" fmla="*/ 1179323 w 1655587"/>
              <a:gd name="connsiteY4" fmla="*/ 260825 h 510310"/>
              <a:gd name="connsiteX5" fmla="*/ 952530 w 1655587"/>
              <a:gd name="connsiteY5" fmla="*/ 204124 h 510310"/>
              <a:gd name="connsiteX6" fmla="*/ 0 w 1655587"/>
              <a:gd name="connsiteY6" fmla="*/ 510310 h 5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587" h="510310">
                <a:moveTo>
                  <a:pt x="1655587" y="22680"/>
                </a:moveTo>
                <a:lnTo>
                  <a:pt x="1383436" y="0"/>
                </a:lnTo>
                <a:lnTo>
                  <a:pt x="1338078" y="158763"/>
                </a:lnTo>
                <a:lnTo>
                  <a:pt x="1190662" y="90721"/>
                </a:lnTo>
                <a:lnTo>
                  <a:pt x="1179323" y="260825"/>
                </a:lnTo>
                <a:lnTo>
                  <a:pt x="952530" y="204124"/>
                </a:lnTo>
                <a:lnTo>
                  <a:pt x="0" y="510310"/>
                </a:lnTo>
              </a:path>
            </a:pathLst>
          </a:custGeom>
          <a:ln w="57150" cmpd="sng">
            <a:solidFill>
              <a:srgbClr val="FF0000"/>
            </a:solidFill>
            <a:headEnd type="oval" w="sm" len="sm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0" y="736140"/>
            <a:ext cx="5204894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Font typeface="Wingdings" charset="2"/>
              <a:buChar char="§"/>
            </a:pPr>
            <a:r>
              <a:rPr lang="is-IS" sz="2000" dirty="0" smtClean="0">
                <a:latin typeface="Helvetica" charset="0"/>
                <a:cs typeface="Helvetica" charset="0"/>
              </a:rPr>
              <a:t>… and </a:t>
            </a:r>
            <a:r>
              <a:rPr lang="en-US" sz="2000" dirty="0" smtClean="0">
                <a:latin typeface="Helvetica" charset="0"/>
                <a:cs typeface="Helvetica" charset="0"/>
              </a:rPr>
              <a:t>in the abundance of bogus events in </a:t>
            </a:r>
            <a:r>
              <a:rPr lang="en-US" sz="2000" dirty="0" err="1" smtClean="0">
                <a:latin typeface="Helvetica" charset="0"/>
                <a:cs typeface="Helvetica" charset="0"/>
              </a:rPr>
              <a:t>radiative</a:t>
            </a:r>
            <a:r>
              <a:rPr lang="en-US" sz="2000" dirty="0" smtClean="0">
                <a:latin typeface="Helvetica" charset="0"/>
                <a:cs typeface="Helvetica" charset="0"/>
              </a:rPr>
              <a:t> tail of the elastic peak.</a:t>
            </a:r>
            <a:r>
              <a:rPr lang="en-US" sz="2000" b="1" dirty="0" smtClean="0">
                <a:latin typeface="Helvetica" charset="0"/>
                <a:cs typeface="Helvetica" charset="0"/>
              </a:rPr>
              <a:t> </a:t>
            </a:r>
          </a:p>
          <a:p>
            <a:pPr eaLnBrk="1" hangingPunct="1"/>
            <a:endParaRPr lang="en-US" sz="2100" dirty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6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93125" y="2339394"/>
            <a:ext cx="2297369" cy="4033811"/>
          </a:xfrm>
          <a:prstGeom prst="rect">
            <a:avLst/>
          </a:prstGeom>
          <a:pattFill prst="pct10">
            <a:fgClr>
              <a:schemeClr val="tx1">
                <a:lumMod val="50000"/>
                <a:lumOff val="50000"/>
              </a:schemeClr>
            </a:fgClr>
            <a:bgClr>
              <a:prstClr val="white"/>
            </a:bgClr>
          </a:pattFill>
          <a:ln w="190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9" name="TextBox 8"/>
            <p:cNvSpPr txBox="1"/>
            <p:nvPr/>
          </p:nvSpPr>
          <p:spPr>
            <a:xfrm>
              <a:off x="268938" y="-120232"/>
              <a:ext cx="49450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Extracting </a:t>
              </a:r>
              <a:r>
                <a:rPr lang="en-US" sz="3600" b="1" dirty="0" err="1" smtClean="0">
                  <a:solidFill>
                    <a:srgbClr val="2063CE"/>
                  </a:solidFill>
                </a:rPr>
                <a:t>G</a:t>
              </a:r>
              <a:r>
                <a:rPr lang="en-US" sz="3600" b="1" baseline="-25000" dirty="0" err="1">
                  <a:solidFill>
                    <a:srgbClr val="2063CE"/>
                  </a:solidFill>
                </a:rPr>
                <a:t>E</a:t>
              </a:r>
              <a:r>
                <a:rPr lang="en-US" sz="3600" b="1" baseline="30000" dirty="0" err="1" smtClean="0">
                  <a:solidFill>
                    <a:srgbClr val="2063CE"/>
                  </a:solidFill>
                </a:rPr>
                <a:t>p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 from data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TheoreticalCS_LA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170"/>
            <a:ext cx="4569874" cy="4475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34" y="2139813"/>
            <a:ext cx="4876043" cy="4787789"/>
          </a:xfrm>
          <a:prstGeom prst="rect">
            <a:avLst/>
          </a:prstGeom>
        </p:spPr>
      </p:pic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-1" y="736184"/>
            <a:ext cx="88449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Scattering angle of emitted photon offers clear separation of ISR and FSR and gives insight into the </a:t>
            </a:r>
            <a:r>
              <a:rPr lang="en-US" sz="2000" dirty="0" err="1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G</a:t>
            </a:r>
            <a:r>
              <a:rPr lang="en-US" sz="2000" baseline="-25000" dirty="0" err="1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e</a:t>
            </a:r>
            <a:r>
              <a:rPr lang="en-US" sz="2000" baseline="30000" dirty="0" err="1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p</a:t>
            </a:r>
            <a:r>
              <a:rPr lang="en-US" sz="20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dirty="0" err="1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depedence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of measured cross-section.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10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A lookup table used to transform data 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to the </a:t>
            </a:r>
            <a:r>
              <a:rPr lang="en-US" sz="2000" dirty="0" err="1">
                <a:latin typeface="Helvetica" pitchFamily="-100" charset="0"/>
                <a:ea typeface="Helvetica" pitchFamily="-100" charset="0"/>
                <a:cs typeface="Helvetica" pitchFamily="-100" charset="0"/>
              </a:rPr>
              <a:t>G</a:t>
            </a:r>
            <a:r>
              <a:rPr lang="en-US" sz="2000" baseline="-25000" dirty="0" err="1">
                <a:latin typeface="Helvetica" pitchFamily="-100" charset="0"/>
                <a:ea typeface="Helvetica" pitchFamily="-100" charset="0"/>
                <a:cs typeface="Helvetica" pitchFamily="-100" charset="0"/>
              </a:rPr>
              <a:t>e</a:t>
            </a:r>
            <a:r>
              <a:rPr lang="en-US" sz="2000" baseline="30000" dirty="0" err="1">
                <a:latin typeface="Helvetica" pitchFamily="-100" charset="0"/>
                <a:ea typeface="Helvetica" pitchFamily="-100" charset="0"/>
                <a:cs typeface="Helvetica" pitchFamily="-100" charset="0"/>
              </a:rPr>
              <a:t>p</a:t>
            </a:r>
            <a:r>
              <a:rPr lang="en-US" sz="2000" baseline="30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.</a:t>
            </a: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 </a:t>
            </a:r>
            <a:endParaRPr lang="en-US" sz="2000" dirty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2643" y="2415838"/>
            <a:ext cx="7404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ISR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49327" y="2662060"/>
            <a:ext cx="503316" cy="479182"/>
          </a:xfrm>
          <a:prstGeom prst="straightConnector1">
            <a:avLst/>
          </a:prstGeom>
          <a:ln w="57150" cmpd="sng">
            <a:solidFill>
              <a:schemeClr val="tx1">
                <a:lumMod val="85000"/>
                <a:lumOff val="1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2734" y="3016870"/>
            <a:ext cx="851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F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SR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2766872" y="3239352"/>
            <a:ext cx="815862" cy="23740"/>
          </a:xfrm>
          <a:prstGeom prst="straightConnector1">
            <a:avLst/>
          </a:prstGeom>
          <a:ln w="57150" cmpd="sng">
            <a:solidFill>
              <a:schemeClr val="tx1">
                <a:lumMod val="85000"/>
                <a:lumOff val="1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6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6" y="2357423"/>
            <a:ext cx="4036911" cy="4368711"/>
          </a:xfrm>
          <a:prstGeom prst="rect">
            <a:avLst/>
          </a:prstGeom>
        </p:spPr>
      </p:pic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0" name="TextBox 9"/>
            <p:cNvSpPr txBox="1"/>
            <p:nvPr/>
          </p:nvSpPr>
          <p:spPr>
            <a:xfrm>
              <a:off x="268938" y="-120232"/>
              <a:ext cx="6025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The proton radius problem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0" y="756758"/>
            <a:ext cx="837999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The 8σ discrepancy in the </a:t>
            </a:r>
            <a:r>
              <a:rPr lang="en-US" sz="2000" dirty="0" err="1" smtClean="0">
                <a:latin typeface="Helvetica" charset="0"/>
                <a:cs typeface="Helvetica" charset="0"/>
              </a:rPr>
              <a:t>r</a:t>
            </a:r>
            <a:r>
              <a:rPr lang="en-US" sz="2000" baseline="-25000" dirty="0" err="1" smtClean="0">
                <a:latin typeface="Helvetica" charset="0"/>
                <a:cs typeface="Helvetica" charset="0"/>
              </a:rPr>
              <a:t>p</a:t>
            </a:r>
            <a:r>
              <a:rPr lang="en-US" sz="2000" dirty="0" smtClean="0">
                <a:latin typeface="Helvetica" charset="0"/>
                <a:cs typeface="Helvetica" charset="0"/>
              </a:rPr>
              <a:t> measurements questions QED.</a:t>
            </a:r>
            <a:endParaRPr lang="en-US" sz="800" dirty="0" smtClean="0">
              <a:latin typeface="Helvetica" charset="0"/>
              <a:cs typeface="Helvetica" charset="0"/>
            </a:endParaRPr>
          </a:p>
          <a:p>
            <a:pPr marL="342900" indent="-342900" eaLnBrk="1" hangingPunct="1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Nuclear results questionable due to the lack of data at very low Q</a:t>
            </a:r>
            <a:r>
              <a:rPr lang="en-US" sz="2000" baseline="30000" dirty="0" smtClean="0">
                <a:latin typeface="Helvetica" charset="0"/>
                <a:cs typeface="Helvetica" charset="0"/>
              </a:rPr>
              <a:t>2</a:t>
            </a:r>
            <a:r>
              <a:rPr lang="en-US" sz="2000" dirty="0" smtClean="0">
                <a:latin typeface="Helvetica" charset="0"/>
                <a:cs typeface="Helvetica" charset="0"/>
              </a:rPr>
              <a:t>.</a:t>
            </a:r>
            <a:endParaRPr lang="en-US" sz="800" dirty="0" smtClean="0">
              <a:latin typeface="Helvetica" charset="0"/>
              <a:cs typeface="Helvetica" charset="0"/>
            </a:endParaRPr>
          </a:p>
          <a:p>
            <a:pPr marL="342900" indent="-342900" eaLnBrk="1" hangingPunct="1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 smtClean="0">
                <a:latin typeface="Helvetica" charset="0"/>
                <a:cs typeface="Helvetica" charset="0"/>
              </a:rPr>
              <a:t>ISR aims to provide new insight into the matter! </a:t>
            </a:r>
            <a:endParaRPr lang="en-US" sz="2000" dirty="0">
              <a:latin typeface="Helvetica" charset="0"/>
              <a:cs typeface="Helvetica" charset="0"/>
            </a:endParaRPr>
          </a:p>
        </p:txBody>
      </p:sp>
      <p:pic>
        <p:nvPicPr>
          <p:cNvPr id="13" name="Picture 12" descr="ProtonSurpri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85" y="2618247"/>
            <a:ext cx="1437867" cy="2185779"/>
          </a:xfrm>
          <a:prstGeom prst="rect">
            <a:avLst/>
          </a:prstGeom>
        </p:spPr>
      </p:pic>
      <p:pic>
        <p:nvPicPr>
          <p:cNvPr id="14" name="Picture 13" descr="Rul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22" y="4098677"/>
            <a:ext cx="4507477" cy="138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8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asticReactio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50" y="681401"/>
            <a:ext cx="3917466" cy="2938100"/>
          </a:xfrm>
          <a:prstGeom prst="rect">
            <a:avLst/>
          </a:prstGeom>
        </p:spPr>
      </p:pic>
      <p:sp>
        <p:nvSpPr>
          <p:cNvPr id="1946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19466" name="TextBox 27"/>
          <p:cNvSpPr txBox="1">
            <a:spLocks noChangeArrowheads="1"/>
          </p:cNvSpPr>
          <p:nvPr/>
        </p:nvSpPr>
        <p:spPr bwMode="auto">
          <a:xfrm>
            <a:off x="15675" y="5055367"/>
            <a:ext cx="5973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>
                <a:latin typeface="Helvetica" charset="0"/>
                <a:cs typeface="Helvetica" charset="0"/>
              </a:rPr>
              <a:t> Extraction of FF via </a:t>
            </a:r>
            <a:r>
              <a:rPr lang="en-US" sz="2000" dirty="0" err="1" smtClean="0">
                <a:latin typeface="Helvetica" charset="0"/>
                <a:cs typeface="Helvetica" charset="0"/>
              </a:rPr>
              <a:t>Rosenbluth</a:t>
            </a:r>
            <a:r>
              <a:rPr lang="en-US" sz="2000" dirty="0">
                <a:latin typeface="Helvetica" charset="0"/>
                <a:cs typeface="Helvetica" charset="0"/>
              </a:rPr>
              <a:t> </a:t>
            </a:r>
            <a:r>
              <a:rPr lang="en-US" sz="2000" dirty="0" smtClean="0">
                <a:latin typeface="Helvetica" charset="0"/>
                <a:cs typeface="Helvetica" charset="0"/>
              </a:rPr>
              <a:t>Separation.</a:t>
            </a:r>
            <a:endParaRPr lang="en-US" sz="2000" dirty="0">
              <a:latin typeface="Helvetica" charset="0"/>
              <a:cs typeface="Helvetica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294582"/>
              </p:ext>
            </p:extLst>
          </p:nvPr>
        </p:nvGraphicFramePr>
        <p:xfrm>
          <a:off x="1898043" y="3747497"/>
          <a:ext cx="5466770" cy="86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" name="Equation" r:id="rId5" imgW="2552700" imgH="406400" progId="Equation.3">
                  <p:embed/>
                </p:oleObj>
              </mc:Choice>
              <mc:Fallback>
                <p:oleObj name="Equation" r:id="rId5" imgW="2552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043" y="3747497"/>
                        <a:ext cx="5466770" cy="86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321337"/>
              </p:ext>
            </p:extLst>
          </p:nvPr>
        </p:nvGraphicFramePr>
        <p:xfrm>
          <a:off x="3338329" y="1142192"/>
          <a:ext cx="84613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" name="Equation" r:id="rId7" imgW="596900" imgH="444500" progId="Equation.3">
                  <p:embed/>
                </p:oleObj>
              </mc:Choice>
              <mc:Fallback>
                <p:oleObj name="Equation" r:id="rId7" imgW="596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329" y="1142192"/>
                        <a:ext cx="84613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548713"/>
              </p:ext>
            </p:extLst>
          </p:nvPr>
        </p:nvGraphicFramePr>
        <p:xfrm>
          <a:off x="5078813" y="1589100"/>
          <a:ext cx="22860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" name="Equation" r:id="rId9" imgW="1524000" imgH="431800" progId="Equation.3">
                  <p:embed/>
                </p:oleObj>
              </mc:Choice>
              <mc:Fallback>
                <p:oleObj name="Equation" r:id="rId9" imgW="1524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813" y="1589100"/>
                        <a:ext cx="22860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538472"/>
              </p:ext>
            </p:extLst>
          </p:nvPr>
        </p:nvGraphicFramePr>
        <p:xfrm>
          <a:off x="3165875" y="5999313"/>
          <a:ext cx="30559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" name="Equation" r:id="rId11" imgW="1752600" imgH="393700" progId="Equation.3">
                  <p:embed/>
                </p:oleObj>
              </mc:Choice>
              <mc:Fallback>
                <p:oleObj name="Equation" r:id="rId11" imgW="175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875" y="5999313"/>
                        <a:ext cx="3055938" cy="685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TextBox 27"/>
          <p:cNvSpPr txBox="1">
            <a:spLocks noChangeArrowheads="1"/>
          </p:cNvSpPr>
          <p:nvPr/>
        </p:nvSpPr>
        <p:spPr bwMode="auto">
          <a:xfrm>
            <a:off x="15677" y="5518197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Wingdings" charset="2"/>
              <a:buChar char="§"/>
            </a:pPr>
            <a:r>
              <a:rPr lang="en-US" sz="2000" dirty="0">
                <a:latin typeface="Helvetica" charset="0"/>
                <a:cs typeface="Helvetica" charset="0"/>
              </a:rPr>
              <a:t> Best estimate for radius: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23" name="TextBox 22"/>
            <p:cNvSpPr txBox="1"/>
            <p:nvPr/>
          </p:nvSpPr>
          <p:spPr>
            <a:xfrm>
              <a:off x="268938" y="-120232"/>
              <a:ext cx="84962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Radius via Cross-section measurement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085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02118" y="1058868"/>
            <a:ext cx="163644" cy="3621315"/>
            <a:chOff x="1155738" y="911453"/>
            <a:chExt cx="163644" cy="3621315"/>
          </a:xfrm>
        </p:grpSpPr>
        <p:sp>
          <p:nvSpPr>
            <p:cNvPr id="11" name="Rectangle 10"/>
            <p:cNvSpPr/>
            <p:nvPr/>
          </p:nvSpPr>
          <p:spPr>
            <a:xfrm>
              <a:off x="1155738" y="911453"/>
              <a:ext cx="163644" cy="3621315"/>
            </a:xfrm>
            <a:prstGeom prst="rect">
              <a:avLst/>
            </a:prstGeom>
            <a:pattFill prst="pct20">
              <a:fgClr>
                <a:srgbClr val="FF0000"/>
              </a:fgClr>
              <a:bgClr>
                <a:prstClr val="white"/>
              </a:bgClr>
            </a:patt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319381" y="922793"/>
              <a:ext cx="0" cy="360997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9" name="TextBox 8"/>
            <p:cNvSpPr txBox="1"/>
            <p:nvPr/>
          </p:nvSpPr>
          <p:spPr>
            <a:xfrm>
              <a:off x="268938" y="-120232"/>
              <a:ext cx="56255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Proton’s charge form-factor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0" y="5358048"/>
            <a:ext cx="8450263" cy="14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Data available only for </a:t>
            </a:r>
            <a:r>
              <a:rPr lang="en-US" sz="2000" b="1" dirty="0" smtClean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Q</a:t>
            </a:r>
            <a:r>
              <a:rPr lang="en-US" sz="2000" b="1" baseline="30000" dirty="0" smtClean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&gt; 0.004 (</a:t>
            </a:r>
            <a:r>
              <a:rPr lang="en-US" sz="2000" b="1" dirty="0" err="1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GeV</a:t>
            </a:r>
            <a:r>
              <a:rPr lang="en-US" sz="2000" b="1" dirty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/c)</a:t>
            </a:r>
            <a:r>
              <a:rPr lang="en-US" sz="2000" b="1" baseline="30000" dirty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000" b="1" u="sng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Extrapolations to zero are needed!</a:t>
            </a:r>
            <a:endParaRPr lang="en-US" sz="20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Instabilities related to extrapolation are sources of systematic offsets.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8" y="961170"/>
            <a:ext cx="7482135" cy="43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sp>
        <p:nvSpPr>
          <p:cNvPr id="56326" name="TextBox 27"/>
          <p:cNvSpPr txBox="1">
            <a:spLocks noChangeArrowheads="1"/>
          </p:cNvSpPr>
          <p:nvPr/>
        </p:nvSpPr>
        <p:spPr bwMode="auto">
          <a:xfrm>
            <a:off x="6019800" y="2667000"/>
            <a:ext cx="2895600" cy="12620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>
                <a:latin typeface="Helvetica" pitchFamily="-100" charset="0"/>
                <a:ea typeface="Helvetica" pitchFamily="-100" charset="0"/>
                <a:cs typeface="Helvetica" pitchFamily="-100" charset="0"/>
              </a:rPr>
              <a:t>Determination of proton radius depends on the slope of  FF (Q</a:t>
            </a:r>
            <a:r>
              <a:rPr lang="en-US" sz="1900" baseline="3000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1900">
                <a:latin typeface="Helvetica" pitchFamily="-100" charset="0"/>
                <a:ea typeface="Helvetica" pitchFamily="-100" charset="0"/>
                <a:cs typeface="Helvetica" pitchFamily="-100" charset="0"/>
              </a:rPr>
              <a:t>-&gt;0).</a:t>
            </a:r>
          </a:p>
          <a:p>
            <a:pPr algn="ctr"/>
            <a:r>
              <a:rPr lang="en-US" sz="1900" b="1">
                <a:latin typeface="Helvetica" pitchFamily="-100" charset="0"/>
                <a:ea typeface="Helvetica" pitchFamily="-100" charset="0"/>
                <a:cs typeface="Helvetica" pitchFamily="-100" charset="0"/>
              </a:rPr>
              <a:t>No data at lowest Q</a:t>
            </a:r>
            <a:r>
              <a:rPr lang="en-US" sz="1900" b="1" baseline="3000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1900" b="1">
                <a:latin typeface="Helvetica" pitchFamily="-100" charset="0"/>
                <a:ea typeface="Helvetica" pitchFamily="-100" charset="0"/>
                <a:cs typeface="Helvetica" pitchFamily="-100" charset="0"/>
              </a:rPr>
              <a:t>.  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957977"/>
              </p:ext>
            </p:extLst>
          </p:nvPr>
        </p:nvGraphicFramePr>
        <p:xfrm>
          <a:off x="3048000" y="1066800"/>
          <a:ext cx="363554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0" name="Equation" r:id="rId4" imgW="1651000" imgH="381000" progId="Equation.3">
                  <p:embed/>
                </p:oleObj>
              </mc:Choice>
              <mc:Fallback>
                <p:oleObj name="Equation" r:id="rId4" imgW="1651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066800"/>
                        <a:ext cx="3635541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29" name="Group 18"/>
          <p:cNvGrpSpPr>
            <a:grpSpLocks/>
          </p:cNvGrpSpPr>
          <p:nvPr/>
        </p:nvGrpSpPr>
        <p:grpSpPr bwMode="auto">
          <a:xfrm>
            <a:off x="-38550" y="2590800"/>
            <a:ext cx="5719683" cy="4038600"/>
            <a:chOff x="3421848" y="2819400"/>
            <a:chExt cx="5630879" cy="4038600"/>
          </a:xfrm>
        </p:grpSpPr>
        <p:pic>
          <p:nvPicPr>
            <p:cNvPr id="56333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21848" y="2819400"/>
              <a:ext cx="5630879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6867915" y="2967742"/>
              <a:ext cx="0" cy="3275013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35" name="TextBox 17"/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2133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Helvetica" pitchFamily="-100" charset="0"/>
                  <a:ea typeface="Helvetica" pitchFamily="-100" charset="0"/>
                  <a:cs typeface="Helvetica" pitchFamily="-100" charset="0"/>
                </a:rPr>
                <a:t>Here no data exist!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43045" y="3570994"/>
              <a:ext cx="2419351" cy="409575"/>
            </a:xfrm>
            <a:custGeom>
              <a:avLst/>
              <a:gdLst>
                <a:gd name="connsiteX0" fmla="*/ 0 w 2714625"/>
                <a:gd name="connsiteY0" fmla="*/ 283633 h 409575"/>
                <a:gd name="connsiteX1" fmla="*/ 1047750 w 2714625"/>
                <a:gd name="connsiteY1" fmla="*/ 10583 h 409575"/>
                <a:gd name="connsiteX2" fmla="*/ 2444750 w 2714625"/>
                <a:gd name="connsiteY2" fmla="*/ 347133 h 409575"/>
                <a:gd name="connsiteX3" fmla="*/ 2667000 w 2714625"/>
                <a:gd name="connsiteY3" fmla="*/ 385233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25" h="409575">
                  <a:moveTo>
                    <a:pt x="0" y="283633"/>
                  </a:moveTo>
                  <a:cubicBezTo>
                    <a:pt x="320146" y="141816"/>
                    <a:pt x="640292" y="0"/>
                    <a:pt x="1047750" y="10583"/>
                  </a:cubicBezTo>
                  <a:cubicBezTo>
                    <a:pt x="1455208" y="21166"/>
                    <a:pt x="2174875" y="284691"/>
                    <a:pt x="2444750" y="347133"/>
                  </a:cubicBezTo>
                  <a:cubicBezTo>
                    <a:pt x="2714625" y="409575"/>
                    <a:pt x="2690812" y="397404"/>
                    <a:pt x="2667000" y="385233"/>
                  </a:cubicBez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7" name="TextBox 22"/>
            <p:cNvSpPr txBox="1">
              <a:spLocks noChangeArrowheads="1"/>
            </p:cNvSpPr>
            <p:nvPr/>
          </p:nvSpPr>
          <p:spPr bwMode="auto">
            <a:xfrm>
              <a:off x="5791200" y="3352800"/>
              <a:ext cx="457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-100" charset="0"/>
                  <a:ea typeface="Helvetica" pitchFamily="-100" charset="0"/>
                  <a:cs typeface="Helvetica" pitchFamily="-100" charset="0"/>
                </a:rPr>
                <a:t>?</a:t>
              </a:r>
            </a:p>
          </p:txBody>
        </p:sp>
      </p:grpSp>
      <p:sp>
        <p:nvSpPr>
          <p:cNvPr id="56330" name="TextBox 27"/>
          <p:cNvSpPr txBox="1">
            <a:spLocks noChangeArrowheads="1"/>
          </p:cNvSpPr>
          <p:nvPr/>
        </p:nvSpPr>
        <p:spPr bwMode="auto">
          <a:xfrm>
            <a:off x="6019800" y="5029200"/>
            <a:ext cx="2895600" cy="1262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>
                <a:latin typeface="Helvetica" pitchFamily="-100" charset="0"/>
                <a:ea typeface="Helvetica" pitchFamily="-100" charset="0"/>
                <a:cs typeface="Helvetica" pitchFamily="-100" charset="0"/>
              </a:rPr>
              <a:t>For precise radius determination new measurements at even </a:t>
            </a:r>
            <a:r>
              <a:rPr lang="en-US" sz="1900" b="1">
                <a:latin typeface="Helvetica" pitchFamily="-100" charset="0"/>
                <a:ea typeface="Helvetica" pitchFamily="-100" charset="0"/>
                <a:cs typeface="Helvetica" pitchFamily="-100" charset="0"/>
              </a:rPr>
              <a:t>lower Q</a:t>
            </a:r>
            <a:r>
              <a:rPr lang="en-US" sz="1900" b="1" baseline="3000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1900" b="1">
                <a:latin typeface="Helvetica" pitchFamily="-100" charset="0"/>
                <a:ea typeface="Helvetica" pitchFamily="-100" charset="0"/>
                <a:cs typeface="Helvetica" pitchFamily="-100" charset="0"/>
              </a:rPr>
              <a:t> are needed.</a:t>
            </a:r>
          </a:p>
        </p:txBody>
      </p:sp>
      <p:sp>
        <p:nvSpPr>
          <p:cNvPr id="23" name="Right Arrow 22"/>
          <p:cNvSpPr/>
          <p:nvPr/>
        </p:nvSpPr>
        <p:spPr>
          <a:xfrm rot="5400000">
            <a:off x="7010400" y="4114800"/>
            <a:ext cx="838200" cy="685800"/>
          </a:xfrm>
          <a:prstGeom prst="rightArrow">
            <a:avLst/>
          </a:prstGeom>
          <a:gradFill>
            <a:gsLst>
              <a:gs pos="0">
                <a:schemeClr val="accent2"/>
              </a:gs>
              <a:gs pos="100000">
                <a:srgbClr val="FF0000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00329" y="2682698"/>
            <a:ext cx="2361536" cy="333145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88900">
              <a:srgbClr val="FF0000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312988"/>
            <a:ext cx="33528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5638800" y="2927389"/>
            <a:ext cx="3429000" cy="3016211"/>
          </a:xfrm>
          <a:prstGeom prst="rect">
            <a:avLst/>
          </a:prstGeom>
          <a:solidFill>
            <a:srgbClr val="FFFF00">
              <a:alpha val="34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- Region of Q</a:t>
            </a:r>
            <a:r>
              <a:rPr lang="en-US" sz="19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2 </a:t>
            </a: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&lt; 0.004 (GeV)</a:t>
            </a:r>
            <a:r>
              <a:rPr lang="en-US" sz="19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</a:p>
          <a:p>
            <a:pPr algn="ctr"/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is extremely hard to reach.</a:t>
            </a:r>
          </a:p>
          <a:p>
            <a:pPr algn="ctr"/>
            <a:endParaRPr lang="en-US" sz="19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>
              <a:buFontTx/>
              <a:buChar char="-"/>
            </a:pP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Kinematic range is </a:t>
            </a:r>
            <a:r>
              <a:rPr lang="en-US" sz="1900" b="1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limited   </a:t>
            </a:r>
          </a:p>
          <a:p>
            <a:r>
              <a:rPr lang="en-US" sz="1900" b="1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 by available experimental </a:t>
            </a:r>
          </a:p>
          <a:p>
            <a:r>
              <a:rPr lang="en-US" sz="1900" b="1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 apparatus</a:t>
            </a: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. </a:t>
            </a:r>
          </a:p>
          <a:p>
            <a:pPr>
              <a:buFontTx/>
              <a:buChar char="-"/>
            </a:pPr>
            <a:endParaRPr lang="en-US" sz="1900" dirty="0" smtClean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  <a:p>
            <a:pPr>
              <a:buFontTx/>
              <a:buChar char="-"/>
            </a:pP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</a:t>
            </a:r>
            <a:r>
              <a:rPr lang="en-US" sz="1900" u="sng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Novel techniques are </a:t>
            </a:r>
          </a:p>
          <a:p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 </a:t>
            </a:r>
            <a:r>
              <a:rPr lang="en-US" sz="1900" u="sng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needed</a:t>
            </a: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to explore </a:t>
            </a:r>
          </a:p>
          <a:p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 extremely low Q</a:t>
            </a:r>
            <a:r>
              <a:rPr lang="en-US" sz="1900" baseline="300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2 </a:t>
            </a: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regime.    </a:t>
            </a:r>
            <a:endParaRPr lang="en-US" sz="1900" dirty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8" name="TextBox 17"/>
            <p:cNvSpPr txBox="1"/>
            <p:nvPr/>
          </p:nvSpPr>
          <p:spPr>
            <a:xfrm>
              <a:off x="268938" y="-120232"/>
              <a:ext cx="71884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3600" b="1" dirty="0" smtClean="0">
                  <a:solidFill>
                    <a:srgbClr val="2063CE"/>
                  </a:solidFill>
                </a:rPr>
                <a:t>New electron scattering experiment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539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-1027906" y="3085306"/>
            <a:ext cx="4038600" cy="158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90600" y="5105400"/>
            <a:ext cx="7467600" cy="1588"/>
          </a:xfrm>
          <a:prstGeom prst="straightConnector1">
            <a:avLst/>
          </a:prstGeom>
          <a:ln w="76200" cmpd="sng">
            <a:solidFill>
              <a:schemeClr val="tx1"/>
            </a:solidFill>
            <a:headEnd type="oval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358900" y="1401233"/>
            <a:ext cx="5981700" cy="3640667"/>
          </a:xfrm>
          <a:custGeom>
            <a:avLst/>
            <a:gdLst>
              <a:gd name="connsiteX0" fmla="*/ 5981700 w 5981700"/>
              <a:gd name="connsiteY0" fmla="*/ 3602567 h 3640667"/>
              <a:gd name="connsiteX1" fmla="*/ 5702300 w 5981700"/>
              <a:gd name="connsiteY1" fmla="*/ 3577167 h 3640667"/>
              <a:gd name="connsiteX2" fmla="*/ 5651500 w 5981700"/>
              <a:gd name="connsiteY2" fmla="*/ 3221567 h 3640667"/>
              <a:gd name="connsiteX3" fmla="*/ 5626100 w 5981700"/>
              <a:gd name="connsiteY3" fmla="*/ 2535767 h 3640667"/>
              <a:gd name="connsiteX4" fmla="*/ 5575300 w 5981700"/>
              <a:gd name="connsiteY4" fmla="*/ 541867 h 3640667"/>
              <a:gd name="connsiteX5" fmla="*/ 5537200 w 5981700"/>
              <a:gd name="connsiteY5" fmla="*/ 8467 h 3640667"/>
              <a:gd name="connsiteX6" fmla="*/ 5448300 w 5981700"/>
              <a:gd name="connsiteY6" fmla="*/ 592667 h 3640667"/>
              <a:gd name="connsiteX7" fmla="*/ 5397500 w 5981700"/>
              <a:gd name="connsiteY7" fmla="*/ 1011767 h 3640667"/>
              <a:gd name="connsiteX8" fmla="*/ 5295900 w 5981700"/>
              <a:gd name="connsiteY8" fmla="*/ 1532467 h 3640667"/>
              <a:gd name="connsiteX9" fmla="*/ 5194300 w 5981700"/>
              <a:gd name="connsiteY9" fmla="*/ 1875367 h 3640667"/>
              <a:gd name="connsiteX10" fmla="*/ 5016500 w 5981700"/>
              <a:gd name="connsiteY10" fmla="*/ 2243667 h 3640667"/>
              <a:gd name="connsiteX11" fmla="*/ 4737100 w 5981700"/>
              <a:gd name="connsiteY11" fmla="*/ 2548467 h 3640667"/>
              <a:gd name="connsiteX12" fmla="*/ 4318000 w 5981700"/>
              <a:gd name="connsiteY12" fmla="*/ 2853267 h 3640667"/>
              <a:gd name="connsiteX13" fmla="*/ 3949700 w 5981700"/>
              <a:gd name="connsiteY13" fmla="*/ 3018367 h 3640667"/>
              <a:gd name="connsiteX14" fmla="*/ 3365500 w 5981700"/>
              <a:gd name="connsiteY14" fmla="*/ 3183467 h 3640667"/>
              <a:gd name="connsiteX15" fmla="*/ 2527300 w 5981700"/>
              <a:gd name="connsiteY15" fmla="*/ 3348567 h 3640667"/>
              <a:gd name="connsiteX16" fmla="*/ 1739900 w 5981700"/>
              <a:gd name="connsiteY16" fmla="*/ 3424767 h 3640667"/>
              <a:gd name="connsiteX17" fmla="*/ 774700 w 5981700"/>
              <a:gd name="connsiteY17" fmla="*/ 3500967 h 3640667"/>
              <a:gd name="connsiteX18" fmla="*/ 0 w 5981700"/>
              <a:gd name="connsiteY18" fmla="*/ 3551767 h 364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81700" h="3640667">
                <a:moveTo>
                  <a:pt x="5981700" y="3602567"/>
                </a:moveTo>
                <a:cubicBezTo>
                  <a:pt x="5869516" y="3621617"/>
                  <a:pt x="5757333" y="3640667"/>
                  <a:pt x="5702300" y="3577167"/>
                </a:cubicBezTo>
                <a:cubicBezTo>
                  <a:pt x="5647267" y="3513667"/>
                  <a:pt x="5664200" y="3395134"/>
                  <a:pt x="5651500" y="3221567"/>
                </a:cubicBezTo>
                <a:cubicBezTo>
                  <a:pt x="5638800" y="3048000"/>
                  <a:pt x="5638800" y="2982384"/>
                  <a:pt x="5626100" y="2535767"/>
                </a:cubicBezTo>
                <a:cubicBezTo>
                  <a:pt x="5613400" y="2089150"/>
                  <a:pt x="5590117" y="963084"/>
                  <a:pt x="5575300" y="541867"/>
                </a:cubicBezTo>
                <a:cubicBezTo>
                  <a:pt x="5560483" y="120650"/>
                  <a:pt x="5558367" y="0"/>
                  <a:pt x="5537200" y="8467"/>
                </a:cubicBezTo>
                <a:cubicBezTo>
                  <a:pt x="5516033" y="16934"/>
                  <a:pt x="5471583" y="425450"/>
                  <a:pt x="5448300" y="592667"/>
                </a:cubicBezTo>
                <a:cubicBezTo>
                  <a:pt x="5425017" y="759884"/>
                  <a:pt x="5422900" y="855134"/>
                  <a:pt x="5397500" y="1011767"/>
                </a:cubicBezTo>
                <a:cubicBezTo>
                  <a:pt x="5372100" y="1168400"/>
                  <a:pt x="5329767" y="1388534"/>
                  <a:pt x="5295900" y="1532467"/>
                </a:cubicBezTo>
                <a:cubicBezTo>
                  <a:pt x="5262033" y="1676400"/>
                  <a:pt x="5240867" y="1756834"/>
                  <a:pt x="5194300" y="1875367"/>
                </a:cubicBezTo>
                <a:cubicBezTo>
                  <a:pt x="5147733" y="1993900"/>
                  <a:pt x="5092700" y="2131484"/>
                  <a:pt x="5016500" y="2243667"/>
                </a:cubicBezTo>
                <a:cubicBezTo>
                  <a:pt x="4940300" y="2355850"/>
                  <a:pt x="4853517" y="2446867"/>
                  <a:pt x="4737100" y="2548467"/>
                </a:cubicBezTo>
                <a:cubicBezTo>
                  <a:pt x="4620683" y="2650067"/>
                  <a:pt x="4449233" y="2774950"/>
                  <a:pt x="4318000" y="2853267"/>
                </a:cubicBezTo>
                <a:cubicBezTo>
                  <a:pt x="4186767" y="2931584"/>
                  <a:pt x="4108450" y="2963334"/>
                  <a:pt x="3949700" y="3018367"/>
                </a:cubicBezTo>
                <a:cubicBezTo>
                  <a:pt x="3790950" y="3073400"/>
                  <a:pt x="3602567" y="3128434"/>
                  <a:pt x="3365500" y="3183467"/>
                </a:cubicBezTo>
                <a:cubicBezTo>
                  <a:pt x="3128433" y="3238500"/>
                  <a:pt x="2798233" y="3308350"/>
                  <a:pt x="2527300" y="3348567"/>
                </a:cubicBezTo>
                <a:cubicBezTo>
                  <a:pt x="2256367" y="3388784"/>
                  <a:pt x="1739900" y="3424767"/>
                  <a:pt x="1739900" y="3424767"/>
                </a:cubicBezTo>
                <a:lnTo>
                  <a:pt x="774700" y="3500967"/>
                </a:lnTo>
                <a:lnTo>
                  <a:pt x="0" y="3551767"/>
                </a:lnTo>
              </a:path>
            </a:pathLst>
          </a:custGeom>
          <a:ln w="76200" cmpd="sng">
            <a:solidFill>
              <a:srgbClr val="FF0000"/>
            </a:solidFill>
          </a:ln>
          <a:effectLst>
            <a:glow rad="101600">
              <a:srgbClr val="80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967026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Helvetica"/>
                <a:cs typeface="Helvetica"/>
              </a:rPr>
              <a:t>#</a:t>
            </a:r>
            <a:endParaRPr lang="en-US" sz="5000" b="1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5158026"/>
            <a:ext cx="5763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Helvetica"/>
                <a:cs typeface="Helvetica"/>
              </a:rPr>
              <a:t>p</a:t>
            </a:r>
            <a:endParaRPr lang="en-US" sz="5000" b="1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4697" y="3616404"/>
            <a:ext cx="20663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Helvetica"/>
                <a:cs typeface="Helvetica"/>
              </a:rPr>
              <a:t>Radiative</a:t>
            </a:r>
            <a:r>
              <a:rPr lang="en-US" sz="3300" b="1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3300" b="1" dirty="0" smtClean="0">
                <a:solidFill>
                  <a:srgbClr val="FF0000"/>
                </a:solidFill>
                <a:latin typeface="Helvetica"/>
                <a:cs typeface="Helvetica"/>
              </a:rPr>
              <a:t>tail</a:t>
            </a:r>
            <a:endParaRPr lang="en-US" sz="33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762000"/>
            <a:ext cx="15490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FF0000"/>
                </a:solidFill>
                <a:latin typeface="Helvetica"/>
                <a:cs typeface="Helvetica"/>
              </a:rPr>
              <a:t>Elastic </a:t>
            </a:r>
          </a:p>
          <a:p>
            <a:pPr algn="ctr"/>
            <a:r>
              <a:rPr lang="en-US" sz="3300" b="1" dirty="0" smtClean="0">
                <a:solidFill>
                  <a:srgbClr val="FF0000"/>
                </a:solidFill>
                <a:latin typeface="Helvetica"/>
                <a:cs typeface="Helvetica"/>
              </a:rPr>
              <a:t>peak</a:t>
            </a:r>
            <a:endParaRPr lang="en-US" sz="33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7" name="TextBox 16"/>
            <p:cNvSpPr txBox="1"/>
            <p:nvPr/>
          </p:nvSpPr>
          <p:spPr>
            <a:xfrm>
              <a:off x="268938" y="-120232"/>
              <a:ext cx="55482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ISR Experiment at MAMI</a:t>
              </a:r>
              <a:endParaRPr lang="en-US" sz="3600" dirty="0">
                <a:solidFill>
                  <a:schemeClr val="bg1"/>
                </a:solidFill>
                <a:latin typeface="Arial" pitchFamily="-65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204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sp>
        <p:nvSpPr>
          <p:cNvPr id="60423" name="TextBox 27"/>
          <p:cNvSpPr txBox="1">
            <a:spLocks noChangeArrowheads="1"/>
          </p:cNvSpPr>
          <p:nvPr/>
        </p:nvSpPr>
        <p:spPr bwMode="auto">
          <a:xfrm>
            <a:off x="25400" y="762000"/>
            <a:ext cx="381103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Dominated by coherent sum </a:t>
            </a:r>
            <a:r>
              <a:rPr lang="en-US" sz="19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of two Bethe-</a:t>
            </a:r>
            <a:r>
              <a:rPr lang="en-US" sz="1900" dirty="0" err="1">
                <a:latin typeface="Helvetica" pitchFamily="-100" charset="0"/>
                <a:ea typeface="Helvetica" pitchFamily="-100" charset="0"/>
                <a:cs typeface="Helvetica" pitchFamily="-100" charset="0"/>
              </a:rPr>
              <a:t>Heitler</a:t>
            </a:r>
            <a:r>
              <a:rPr lang="en-US" sz="19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diagrams.</a:t>
            </a:r>
            <a:r>
              <a:rPr lang="en-US" sz="1900" dirty="0"/>
              <a:t> </a:t>
            </a:r>
          </a:p>
        </p:txBody>
      </p:sp>
      <p:sp>
        <p:nvSpPr>
          <p:cNvPr id="60431" name="TextBox 27"/>
          <p:cNvSpPr txBox="1">
            <a:spLocks noChangeArrowheads="1"/>
          </p:cNvSpPr>
          <p:nvPr/>
        </p:nvSpPr>
        <p:spPr bwMode="auto">
          <a:xfrm>
            <a:off x="12700" y="5122935"/>
            <a:ext cx="8991600" cy="16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Wingdings" charset="2"/>
              <a:buChar char="§"/>
            </a:pP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In </a:t>
            </a:r>
            <a:r>
              <a:rPr lang="en-US" sz="19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data ISR can not be distinguished from FSR.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Wingdings" charset="2"/>
              <a:buChar char="§"/>
            </a:pPr>
            <a:r>
              <a:rPr lang="en-US" sz="1900" b="1" dirty="0" smtClean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Combining </a:t>
            </a:r>
            <a:r>
              <a:rPr lang="en-US" sz="1900" b="1" dirty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data with the simulation, ISR information can be reached</a:t>
            </a:r>
            <a:r>
              <a:rPr lang="en-US" sz="1900" dirty="0">
                <a:solidFill>
                  <a:srgbClr val="2063CE"/>
                </a:solidFill>
                <a:latin typeface="Helvetica" pitchFamily="-100" charset="0"/>
                <a:ea typeface="Helvetica" pitchFamily="-100" charset="0"/>
                <a:cs typeface="Helvetica" pitchFamily="-100" charset="0"/>
              </a:rPr>
              <a:t>.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Wingdings" charset="2"/>
              <a:buChar char="§"/>
            </a:pP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Redundancy </a:t>
            </a:r>
            <a:r>
              <a:rPr lang="en-US" sz="19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measurements at higher Q</a:t>
            </a:r>
            <a:r>
              <a:rPr lang="en-US" sz="1900" baseline="30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2</a:t>
            </a:r>
            <a:r>
              <a:rPr lang="en-US" sz="19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 for testing this approach in a </a:t>
            </a:r>
            <a:r>
              <a:rPr lang="en-US" sz="1900" dirty="0" smtClean="0">
                <a:latin typeface="Helvetica" pitchFamily="-100" charset="0"/>
                <a:ea typeface="Helvetica" pitchFamily="-100" charset="0"/>
                <a:cs typeface="Helvetica" pitchFamily="-100" charset="0"/>
              </a:rPr>
              <a:t> region</a:t>
            </a:r>
            <a:r>
              <a:rPr lang="en-US" sz="19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, where FFs are well known.   </a:t>
            </a:r>
            <a:endParaRPr lang="en-US" sz="1900" baseline="30000" dirty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  <p:pic>
        <p:nvPicPr>
          <p:cNvPr id="32" name="Picture 31" descr="BHDiagra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9" y="2291252"/>
            <a:ext cx="2957245" cy="1560471"/>
          </a:xfrm>
          <a:prstGeom prst="rect">
            <a:avLst/>
          </a:prstGeom>
        </p:spPr>
      </p:pic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74366"/>
              </p:ext>
            </p:extLst>
          </p:nvPr>
        </p:nvGraphicFramePr>
        <p:xfrm>
          <a:off x="541237" y="2988247"/>
          <a:ext cx="466088" cy="278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0" name="Equation" r:id="rId5" imgW="368300" imgH="203200" progId="Equation.3">
                  <p:embed/>
                </p:oleObj>
              </mc:Choice>
              <mc:Fallback>
                <p:oleObj name="Equation" r:id="rId5" imgW="368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237" y="2988247"/>
                        <a:ext cx="466088" cy="2787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806504"/>
              </p:ext>
            </p:extLst>
          </p:nvPr>
        </p:nvGraphicFramePr>
        <p:xfrm>
          <a:off x="1826996" y="2221552"/>
          <a:ext cx="771455" cy="29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1" name="Equation" r:id="rId7" imgW="584200" imgH="203200" progId="Equation.3">
                  <p:embed/>
                </p:oleObj>
              </mc:Choice>
              <mc:Fallback>
                <p:oleObj name="Equation" r:id="rId7" imgW="584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996" y="2221552"/>
                        <a:ext cx="771455" cy="2904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 flipH="1">
            <a:off x="3487658" y="2272375"/>
            <a:ext cx="1340" cy="1603089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335" y="2639750"/>
            <a:ext cx="45577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595959"/>
                </a:solidFill>
                <a:latin typeface="Comic Sans MS" charset="0"/>
              </a:rPr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02841" y="2632489"/>
            <a:ext cx="47258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</a:rPr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66338" y="2063276"/>
            <a:ext cx="370101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595959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1762708" y="3842066"/>
            <a:ext cx="411175" cy="36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G</a:t>
            </a:r>
            <a:r>
              <a:rPr lang="en-US" baseline="-25000" dirty="0">
                <a:latin typeface="Helvetica" pitchFamily="-100" charset="0"/>
                <a:ea typeface="Helvetica" pitchFamily="-100" charset="0"/>
                <a:cs typeface="Helvetica" pitchFamily="-100" charset="0"/>
              </a:rPr>
              <a:t>E</a:t>
            </a:r>
            <a:endParaRPr lang="en-US" dirty="0">
              <a:latin typeface="Helvetica" pitchFamily="-100" charset="0"/>
              <a:ea typeface="Helvetica" pitchFamily="-100" charset="0"/>
              <a:cs typeface="Helvetica" pitchFamily="-100" charset="0"/>
            </a:endParaRPr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flipH="1" flipV="1">
            <a:off x="1119828" y="3423869"/>
            <a:ext cx="642879" cy="601158"/>
          </a:xfrm>
          <a:prstGeom prst="straightConnector1">
            <a:avLst/>
          </a:prstGeom>
          <a:ln>
            <a:solidFill>
              <a:srgbClr val="2063C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</p:cNvCxnSpPr>
          <p:nvPr/>
        </p:nvCxnSpPr>
        <p:spPr>
          <a:xfrm flipV="1">
            <a:off x="2173883" y="3423869"/>
            <a:ext cx="553144" cy="601158"/>
          </a:xfrm>
          <a:prstGeom prst="straightConnector1">
            <a:avLst/>
          </a:prstGeom>
          <a:ln>
            <a:solidFill>
              <a:srgbClr val="2063C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70020" y="2272375"/>
            <a:ext cx="1340" cy="1603089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dir="5400000" rotWithShape="0">
              <a:schemeClr val="bg1">
                <a:lumMod val="5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 rot="4200000">
            <a:off x="1609833" y="2532811"/>
            <a:ext cx="278798" cy="128576"/>
          </a:xfrm>
          <a:custGeom>
            <a:avLst/>
            <a:gdLst>
              <a:gd name="connsiteX0" fmla="*/ 0 w 749300"/>
              <a:gd name="connsiteY0" fmla="*/ 495300 h 495300"/>
              <a:gd name="connsiteX1" fmla="*/ 0 w 749300"/>
              <a:gd name="connsiteY1" fmla="*/ 0 h 495300"/>
              <a:gd name="connsiteX2" fmla="*/ 749300 w 749300"/>
              <a:gd name="connsiteY2" fmla="*/ 0 h 495300"/>
              <a:gd name="connsiteX3" fmla="*/ 749300 w 749300"/>
              <a:gd name="connsiteY3" fmla="*/ 495300 h 495300"/>
              <a:gd name="connsiteX4" fmla="*/ 749300 w 7493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300" h="495300">
                <a:moveTo>
                  <a:pt x="0" y="495300"/>
                </a:moveTo>
                <a:lnTo>
                  <a:pt x="0" y="0"/>
                </a:lnTo>
                <a:lnTo>
                  <a:pt x="749300" y="0"/>
                </a:lnTo>
                <a:lnTo>
                  <a:pt x="749300" y="495300"/>
                </a:lnTo>
                <a:lnTo>
                  <a:pt x="749300" y="495300"/>
                </a:lnTo>
              </a:path>
            </a:pathLst>
          </a:custGeom>
          <a:ln w="34925">
            <a:solidFill>
              <a:srgbClr val="2063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8938" y="-73762"/>
            <a:ext cx="270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2063CE"/>
                </a:solidFill>
              </a:rPr>
              <a:t>Radiative</a:t>
            </a:r>
            <a:r>
              <a:rPr lang="en-US" sz="3600" b="1" dirty="0" smtClean="0">
                <a:solidFill>
                  <a:srgbClr val="2063CE"/>
                </a:solidFill>
              </a:rPr>
              <a:t> tail</a:t>
            </a:r>
            <a:endParaRPr lang="en-US" sz="3600" dirty="0">
              <a:solidFill>
                <a:srgbClr val="2063CE"/>
              </a:solidFill>
              <a:latin typeface="Arial" pitchFamily="-65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647823"/>
            <a:ext cx="9158941" cy="0"/>
          </a:xfrm>
          <a:prstGeom prst="line">
            <a:avLst/>
          </a:prstGeom>
          <a:ln>
            <a:solidFill>
              <a:srgbClr val="2063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EPPISRQ2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06" y="712973"/>
            <a:ext cx="5110675" cy="4346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4964" y="3629242"/>
            <a:ext cx="7404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ISR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34464" y="1485274"/>
            <a:ext cx="851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F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rPr>
              <a:t>SR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/>
          <p:cNvCxnSpPr>
            <a:stCxn id="45" idx="2"/>
          </p:cNvCxnSpPr>
          <p:nvPr/>
        </p:nvCxnSpPr>
        <p:spPr>
          <a:xfrm flipH="1">
            <a:off x="5359400" y="1977717"/>
            <a:ext cx="822" cy="662033"/>
          </a:xfrm>
          <a:prstGeom prst="straightConnector1">
            <a:avLst/>
          </a:prstGeom>
          <a:ln w="57150" cmpd="sng">
            <a:solidFill>
              <a:schemeClr val="tx1">
                <a:lumMod val="85000"/>
                <a:lumOff val="1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1"/>
          </p:cNvCxnSpPr>
          <p:nvPr/>
        </p:nvCxnSpPr>
        <p:spPr>
          <a:xfrm flipH="1" flipV="1">
            <a:off x="5360222" y="3851723"/>
            <a:ext cx="1034742" cy="23741"/>
          </a:xfrm>
          <a:prstGeom prst="straightConnector1">
            <a:avLst/>
          </a:prstGeom>
          <a:ln w="57150" cmpd="sng">
            <a:solidFill>
              <a:schemeClr val="tx1">
                <a:lumMod val="85000"/>
                <a:lumOff val="1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7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100" charset="0"/>
            </a:endParaRPr>
          </a:p>
        </p:txBody>
      </p:sp>
      <p:sp>
        <p:nvSpPr>
          <p:cNvPr id="29700" name="TextBox 27"/>
          <p:cNvSpPr txBox="1">
            <a:spLocks noChangeArrowheads="1"/>
          </p:cNvSpPr>
          <p:nvPr/>
        </p:nvSpPr>
        <p:spPr bwMode="auto">
          <a:xfrm>
            <a:off x="-1" y="718318"/>
            <a:ext cx="556776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latin typeface="Helvetica"/>
                <a:ea typeface="Lucida Grande" pitchFamily="-100" charset="0"/>
                <a:cs typeface="Helvetica"/>
              </a:rPr>
              <a:t>Based on standard A1 framework.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latin typeface="Helvetica"/>
                <a:ea typeface="Lucida Grande" pitchFamily="-100" charset="0"/>
                <a:cs typeface="Helvetica"/>
              </a:rPr>
              <a:t>Detailed </a:t>
            </a:r>
            <a:r>
              <a:rPr lang="en-US" sz="2000" dirty="0">
                <a:latin typeface="Helvetica"/>
                <a:ea typeface="Lucida Grande" pitchFamily="-100" charset="0"/>
                <a:cs typeface="Helvetica"/>
              </a:rPr>
              <a:t>description of apparatus. </a:t>
            </a:r>
            <a:endParaRPr lang="en-US" sz="2100" dirty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latin typeface="Helvetica"/>
                <a:ea typeface="Lucida Grande" pitchFamily="-100" charset="0"/>
                <a:cs typeface="Helvetica"/>
              </a:rPr>
              <a:t>Exact calculation of the leading order diagrams: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 smtClean="0">
              <a:latin typeface="Helvetica"/>
              <a:ea typeface="Lucida Grande" pitchFamily="-100" charset="0"/>
              <a:cs typeface="Helvetica"/>
            </a:endParaRPr>
          </a:p>
          <a:p>
            <a:endParaRPr lang="en-US" sz="1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2000" dirty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latin typeface="Helvetica"/>
                <a:ea typeface="Lucida Grande" pitchFamily="-100" charset="0"/>
                <a:cs typeface="Helvetica"/>
              </a:rPr>
              <a:t>The NL-order </a:t>
            </a:r>
            <a:r>
              <a:rPr lang="en-US" sz="2000" b="1" dirty="0" smtClean="0">
                <a:latin typeface="Helvetica"/>
                <a:ea typeface="Lucida Grande" pitchFamily="-100" charset="0"/>
                <a:cs typeface="Helvetica"/>
              </a:rPr>
              <a:t>virtual and real </a:t>
            </a:r>
            <a:r>
              <a:rPr lang="en-US" sz="2000" dirty="0" smtClean="0">
                <a:latin typeface="Helvetica"/>
                <a:ea typeface="Lucida Grande" pitchFamily="-100" charset="0"/>
                <a:cs typeface="Helvetica"/>
              </a:rPr>
              <a:t>corrections included via effective corrections to the cross-section.</a:t>
            </a:r>
          </a:p>
          <a:p>
            <a:pPr marL="342900" indent="-342900">
              <a:buFont typeface="Wingdings" charset="2"/>
              <a:buChar char="§"/>
            </a:pPr>
            <a:endParaRPr lang="en-US" sz="1000" dirty="0" smtClean="0">
              <a:latin typeface="Helvetica"/>
              <a:ea typeface="Lucida Grande" pitchFamily="-100" charset="0"/>
              <a:cs typeface="Helvetica"/>
            </a:endParaRPr>
          </a:p>
          <a:p>
            <a:pPr marL="342900" indent="-342900">
              <a:buFont typeface="Wingdings" charset="2"/>
              <a:buChar char="§"/>
            </a:pPr>
            <a:endParaRPr lang="en-US" sz="1000" dirty="0" smtClean="0">
              <a:latin typeface="Helvetica"/>
              <a:ea typeface="Lucida Grande" pitchFamily="-100" charset="0"/>
              <a:cs typeface="Helvetica"/>
            </a:endParaRPr>
          </a:p>
        </p:txBody>
      </p:sp>
      <p:pic>
        <p:nvPicPr>
          <p:cNvPr id="3" name="Picture 2" descr="Screen Shot 2015-04-20 at 20.27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94" y="2726385"/>
            <a:ext cx="3276600" cy="30484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4994" y="2726385"/>
            <a:ext cx="1524000" cy="1524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41" y="3171855"/>
            <a:ext cx="6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ISR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15718" y="990600"/>
            <a:ext cx="2971082" cy="5638800"/>
            <a:chOff x="5715718" y="990600"/>
            <a:chExt cx="2971082" cy="5638800"/>
          </a:xfrm>
        </p:grpSpPr>
        <p:grpSp>
          <p:nvGrpSpPr>
            <p:cNvPr id="7" name="Group 6"/>
            <p:cNvGrpSpPr/>
            <p:nvPr/>
          </p:nvGrpSpPr>
          <p:grpSpPr>
            <a:xfrm>
              <a:off x="5715718" y="990600"/>
              <a:ext cx="2971082" cy="5020180"/>
              <a:chOff x="5715718" y="990600"/>
              <a:chExt cx="2971082" cy="5020180"/>
            </a:xfrm>
          </p:grpSpPr>
          <p:pic>
            <p:nvPicPr>
              <p:cNvPr id="4" name="Picture 3" descr="Screen Shot 2015-04-20 at 20.29.32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718" y="990600"/>
                <a:ext cx="2934420" cy="1981200"/>
              </a:xfrm>
              <a:prstGeom prst="rect">
                <a:avLst/>
              </a:prstGeom>
            </p:spPr>
          </p:pic>
          <p:pic>
            <p:nvPicPr>
              <p:cNvPr id="5" name="Picture 4" descr="Screen Shot 2015-04-20 at 20.29.42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200" y="3124200"/>
                <a:ext cx="2895600" cy="2886580"/>
              </a:xfrm>
              <a:prstGeom prst="rect">
                <a:avLst/>
              </a:prstGeom>
            </p:spPr>
          </p:pic>
        </p:grpSp>
        <p:sp>
          <p:nvSpPr>
            <p:cNvPr id="10" name="TextBox 27"/>
            <p:cNvSpPr txBox="1">
              <a:spLocks noChangeArrowheads="1"/>
            </p:cNvSpPr>
            <p:nvPr/>
          </p:nvSpPr>
          <p:spPr bwMode="auto">
            <a:xfrm>
              <a:off x="7086600" y="6198513"/>
              <a:ext cx="685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 smtClean="0">
                  <a:latin typeface="Helvetica"/>
                  <a:ea typeface="Lucida Grande" pitchFamily="-100" charset="0"/>
                  <a:cs typeface="Helvetica"/>
                </a:rPr>
                <a:t>…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-73762"/>
            <a:ext cx="9158941" cy="721585"/>
            <a:chOff x="0" y="-120232"/>
            <a:chExt cx="9158941" cy="721585"/>
          </a:xfrm>
        </p:grpSpPr>
        <p:sp>
          <p:nvSpPr>
            <p:cNvPr id="15" name="TextBox 14"/>
            <p:cNvSpPr txBox="1"/>
            <p:nvPr/>
          </p:nvSpPr>
          <p:spPr>
            <a:xfrm>
              <a:off x="268938" y="-120232"/>
              <a:ext cx="19985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2063CE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2063CE"/>
                  </a:solidFill>
                </a:rPr>
                <a:t>Simul</a:t>
              </a:r>
              <a:r>
                <a:rPr lang="en-US" sz="4000" b="1" dirty="0" smtClean="0">
                  <a:solidFill>
                    <a:srgbClr val="2063CE"/>
                  </a:solidFill>
                </a:rPr>
                <a:t>++</a:t>
              </a:r>
              <a:endParaRPr lang="en-US" sz="3600" dirty="0">
                <a:solidFill>
                  <a:srgbClr val="2063CE"/>
                </a:solidFill>
                <a:latin typeface="Arial" pitchFamily="-65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01353"/>
              <a:ext cx="9158941" cy="0"/>
            </a:xfrm>
            <a:prstGeom prst="line">
              <a:avLst/>
            </a:prstGeom>
            <a:ln>
              <a:solidFill>
                <a:srgbClr val="2063C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631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35844" name="TextBox 27"/>
          <p:cNvSpPr txBox="1">
            <a:spLocks noChangeArrowheads="1"/>
          </p:cNvSpPr>
          <p:nvPr/>
        </p:nvSpPr>
        <p:spPr bwMode="auto">
          <a:xfrm>
            <a:off x="152400" y="819150"/>
            <a:ext cx="883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000">
                <a:latin typeface="Helvetica" charset="0"/>
                <a:cs typeface="Helvetica" charset="0"/>
              </a:rPr>
              <a:t> Full experiment done in August 2013. Four weeks of data taking. </a:t>
            </a:r>
          </a:p>
        </p:txBody>
      </p:sp>
      <p:pic>
        <p:nvPicPr>
          <p:cNvPr id="35845" name="Picture 4" descr="ThreeSpectrometerSet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447800"/>
            <a:ext cx="73072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44223" y="2133600"/>
            <a:ext cx="28654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b="1" u="sng" dirty="0">
                <a:latin typeface="Helvetica" charset="0"/>
                <a:cs typeface="Helvetica" charset="0"/>
              </a:rPr>
              <a:t>Electron Beam: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latin typeface="Helvetica" charset="0"/>
                <a:cs typeface="Helvetica" charset="0"/>
              </a:rPr>
              <a:t> - Energy: 195, 330, 495 MeV</a:t>
            </a:r>
          </a:p>
          <a:p>
            <a:pPr eaLnBrk="1" hangingPunct="1"/>
            <a:r>
              <a:rPr lang="en-US" sz="1600" dirty="0">
                <a:latin typeface="Helvetica" charset="0"/>
                <a:cs typeface="Helvetica" charset="0"/>
              </a:rPr>
              <a:t> - Current: 10nA – 1</a:t>
            </a:r>
            <a:r>
              <a:rPr lang="en-US" sz="1600" dirty="0">
                <a:latin typeface="Helvetica" charset="0"/>
                <a:cs typeface="Lucida Grande" charset="0"/>
              </a:rPr>
              <a:t>μ</a:t>
            </a:r>
            <a:r>
              <a:rPr lang="en-US" sz="1600" dirty="0">
                <a:latin typeface="Helvetica" charset="0"/>
                <a:cs typeface="Helvetica" charset="0"/>
              </a:rPr>
              <a:t>A</a:t>
            </a:r>
          </a:p>
          <a:p>
            <a:pPr eaLnBrk="1" hangingPunct="1"/>
            <a:r>
              <a:rPr lang="en-US" sz="1600" dirty="0">
                <a:latin typeface="Helvetica" charset="0"/>
                <a:cs typeface="Helvetica" charset="0"/>
              </a:rPr>
              <a:t> - </a:t>
            </a:r>
            <a:r>
              <a:rPr lang="en-US" sz="1600" dirty="0" err="1">
                <a:latin typeface="Helvetica" charset="0"/>
                <a:cs typeface="Helvetica" charset="0"/>
              </a:rPr>
              <a:t>Rastered</a:t>
            </a:r>
            <a:r>
              <a:rPr lang="en-US" sz="1600" dirty="0">
                <a:latin typeface="Helvetica" charset="0"/>
                <a:cs typeface="Helvetica" charset="0"/>
              </a:rPr>
              <a:t> beam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5389563" y="1600200"/>
            <a:ext cx="34925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b="1" u="sng" dirty="0">
                <a:solidFill>
                  <a:srgbClr val="FF0000"/>
                </a:solidFill>
                <a:latin typeface="Helvetica" charset="0"/>
                <a:cs typeface="Helvetica" charset="0"/>
              </a:rPr>
              <a:t>Spectrometer A: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Helvetica" charset="0"/>
                <a:cs typeface="Helvetica" charset="0"/>
              </a:rPr>
              <a:t> - Luminosity monitor (const. setting)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Helvetica" charset="0"/>
                <a:cs typeface="Helvetica" charset="0"/>
              </a:rPr>
              <a:t> - Momentum: 180, 305, 386 MeV/c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Helvetica" charset="0"/>
                <a:cs typeface="Helvetica" charset="0"/>
              </a:rPr>
              <a:t> - Angles: 50°, 60°</a:t>
            </a: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5922963" y="3733800"/>
            <a:ext cx="3173412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b="1" u="sng" dirty="0">
                <a:solidFill>
                  <a:srgbClr val="0000FF"/>
                </a:solidFill>
                <a:latin typeface="Helvetica" charset="0"/>
                <a:cs typeface="Helvetica" charset="0"/>
              </a:rPr>
              <a:t>Spectrometer B: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- Data taking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- Angle: 15.3°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- Momentum: 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        48 - 194 MeV/c (35 setups)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      156 - 326 MeV/c (12 setups)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      289 - 486 MeV/c (9 setups)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4763" y="3810000"/>
            <a:ext cx="1524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0563" y="3505200"/>
            <a:ext cx="4572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0363" y="3606800"/>
            <a:ext cx="8382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8300" y="3611563"/>
            <a:ext cx="876300" cy="312737"/>
          </a:xfrm>
          <a:prstGeom prst="straightConnector1">
            <a:avLst/>
          </a:prstGeom>
          <a:ln w="12700">
            <a:solidFill>
              <a:schemeClr val="tx1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53" name="TextBox 21"/>
          <p:cNvSpPr txBox="1">
            <a:spLocks noChangeArrowheads="1"/>
          </p:cNvSpPr>
          <p:nvPr/>
        </p:nvSpPr>
        <p:spPr bwMode="auto">
          <a:xfrm>
            <a:off x="1350963" y="3962400"/>
            <a:ext cx="3952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dirty="0" err="1">
                <a:solidFill>
                  <a:srgbClr val="606060"/>
                </a:solidFill>
                <a:latin typeface="Helvetica" charset="0"/>
                <a:cs typeface="Helvetica" charset="0"/>
              </a:rPr>
              <a:t>pA</a:t>
            </a:r>
            <a:endParaRPr lang="en-US" sz="1300" dirty="0">
              <a:solidFill>
                <a:srgbClr val="60606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35854" name="TextBox 22"/>
          <p:cNvSpPr txBox="1">
            <a:spLocks noChangeArrowheads="1"/>
          </p:cNvSpPr>
          <p:nvPr/>
        </p:nvSpPr>
        <p:spPr bwMode="auto">
          <a:xfrm>
            <a:off x="1579563" y="3657600"/>
            <a:ext cx="11858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dirty="0" err="1">
                <a:solidFill>
                  <a:srgbClr val="606060"/>
                </a:solidFill>
                <a:latin typeface="Helvetica" charset="0"/>
                <a:cs typeface="Helvetica" charset="0"/>
              </a:rPr>
              <a:t>Förster</a:t>
            </a:r>
            <a:r>
              <a:rPr lang="en-US" sz="1300" dirty="0">
                <a:solidFill>
                  <a:srgbClr val="606060"/>
                </a:solidFill>
                <a:latin typeface="Helvetica" charset="0"/>
                <a:cs typeface="Helvetica" charset="0"/>
              </a:rPr>
              <a:t> probe</a:t>
            </a:r>
          </a:p>
        </p:txBody>
      </p:sp>
      <p:sp>
        <p:nvSpPr>
          <p:cNvPr id="35855" name="TextBox 23"/>
          <p:cNvSpPr txBox="1">
            <a:spLocks noChangeArrowheads="1"/>
          </p:cNvSpPr>
          <p:nvPr/>
        </p:nvSpPr>
        <p:spPr bwMode="auto">
          <a:xfrm>
            <a:off x="55563" y="4495800"/>
            <a:ext cx="22621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b="1" u="sng" dirty="0">
                <a:solidFill>
                  <a:srgbClr val="606060"/>
                </a:solidFill>
                <a:latin typeface="Helvetica" charset="0"/>
                <a:cs typeface="Helvetica" charset="0"/>
              </a:rPr>
              <a:t>Luminosity monitors: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solidFill>
                  <a:srgbClr val="606060"/>
                </a:solidFill>
                <a:latin typeface="Helvetica" charset="0"/>
                <a:cs typeface="Helvetica" charset="0"/>
              </a:rPr>
              <a:t> - </a:t>
            </a:r>
            <a:r>
              <a:rPr lang="en-US" sz="1600" dirty="0" err="1">
                <a:solidFill>
                  <a:srgbClr val="606060"/>
                </a:solidFill>
                <a:latin typeface="Helvetica" charset="0"/>
                <a:cs typeface="Helvetica" charset="0"/>
              </a:rPr>
              <a:t>pA</a:t>
            </a:r>
            <a:r>
              <a:rPr lang="en-US" sz="1600" dirty="0">
                <a:solidFill>
                  <a:srgbClr val="606060"/>
                </a:solidFill>
                <a:latin typeface="Helvetica" charset="0"/>
                <a:cs typeface="Helvetica" charset="0"/>
              </a:rPr>
              <a:t>-meter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solidFill>
                  <a:srgbClr val="606060"/>
                </a:solidFill>
                <a:latin typeface="Helvetica" charset="0"/>
                <a:cs typeface="Helvetica" charset="0"/>
              </a:rPr>
              <a:t> - </a:t>
            </a:r>
            <a:r>
              <a:rPr lang="en-US" sz="1600" dirty="0" err="1">
                <a:solidFill>
                  <a:srgbClr val="606060"/>
                </a:solidFill>
                <a:latin typeface="Helvetica" charset="0"/>
                <a:cs typeface="Helvetica" charset="0"/>
              </a:rPr>
              <a:t>Förster</a:t>
            </a:r>
            <a:r>
              <a:rPr lang="en-US" sz="1600" dirty="0">
                <a:solidFill>
                  <a:srgbClr val="606060"/>
                </a:solidFill>
                <a:latin typeface="Helvetica" charset="0"/>
                <a:cs typeface="Helvetica" charset="0"/>
              </a:rPr>
              <a:t> probe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solidFill>
                  <a:srgbClr val="606060"/>
                </a:solidFill>
                <a:latin typeface="Helvetica" charset="0"/>
                <a:cs typeface="Helvetica" charset="0"/>
              </a:rPr>
              <a:t> - </a:t>
            </a:r>
            <a:r>
              <a:rPr lang="en-US" sz="1600" b="1" dirty="0">
                <a:solidFill>
                  <a:srgbClr val="FFB40B"/>
                </a:solidFill>
                <a:latin typeface="Helvetica" charset="0"/>
                <a:cs typeface="Helvetica" charset="0"/>
              </a:rPr>
              <a:t>SEM</a:t>
            </a:r>
          </a:p>
          <a:p>
            <a:pPr eaLnBrk="1" hangingPunct="1">
              <a:spcAft>
                <a:spcPts val="600"/>
              </a:spcAft>
            </a:pPr>
            <a:endParaRPr lang="en-US" sz="1600" dirty="0">
              <a:solidFill>
                <a:srgbClr val="606060"/>
              </a:solidFill>
              <a:ea typeface="Helvetica" charset="0"/>
              <a:cs typeface="Helvetica" charset="0"/>
            </a:endParaRPr>
          </a:p>
        </p:txBody>
      </p:sp>
      <p:sp>
        <p:nvSpPr>
          <p:cNvPr id="35856" name="TextBox 8"/>
          <p:cNvSpPr txBox="1">
            <a:spLocks noChangeArrowheads="1"/>
          </p:cNvSpPr>
          <p:nvPr/>
        </p:nvSpPr>
        <p:spPr bwMode="auto">
          <a:xfrm>
            <a:off x="3048000" y="5181600"/>
            <a:ext cx="184943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600" b="1" u="sng" dirty="0">
                <a:solidFill>
                  <a:srgbClr val="008000"/>
                </a:solidFill>
                <a:latin typeface="Helvetica" charset="0"/>
                <a:cs typeface="Helvetica" charset="0"/>
              </a:rPr>
              <a:t>Spectrometer C: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>
                <a:solidFill>
                  <a:srgbClr val="008000"/>
                </a:solidFill>
                <a:latin typeface="Helvetica" charset="0"/>
                <a:cs typeface="Helvetica" charset="0"/>
              </a:rPr>
              <a:t> - Not used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43400" y="3505200"/>
            <a:ext cx="152400" cy="228600"/>
          </a:xfrm>
          <a:prstGeom prst="rect">
            <a:avLst/>
          </a:prstGeom>
          <a:solidFill>
            <a:srgbClr val="FFB40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58" name="TextBox 21"/>
          <p:cNvSpPr txBox="1">
            <a:spLocks noChangeArrowheads="1"/>
          </p:cNvSpPr>
          <p:nvPr/>
        </p:nvSpPr>
        <p:spPr bwMode="auto">
          <a:xfrm>
            <a:off x="4343400" y="3200400"/>
            <a:ext cx="5508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1" dirty="0">
                <a:solidFill>
                  <a:srgbClr val="FFB40B"/>
                </a:solidFill>
                <a:latin typeface="Helvetica" charset="0"/>
                <a:cs typeface="Helvetica" charset="0"/>
              </a:rPr>
              <a:t>SEM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76600" y="3505200"/>
            <a:ext cx="4572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64" name="TextBox 22"/>
          <p:cNvSpPr txBox="1">
            <a:spLocks noChangeArrowheads="1"/>
          </p:cNvSpPr>
          <p:nvPr/>
        </p:nvSpPr>
        <p:spPr bwMode="auto">
          <a:xfrm>
            <a:off x="3200400" y="3200400"/>
            <a:ext cx="5556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1" dirty="0">
                <a:solidFill>
                  <a:srgbClr val="7F7F7F"/>
                </a:solidFill>
                <a:latin typeface="Helvetica" charset="0"/>
                <a:cs typeface="Helvetica" charset="0"/>
              </a:rPr>
              <a:t>BPM</a:t>
            </a:r>
          </a:p>
        </p:txBody>
      </p:sp>
      <p:sp>
        <p:nvSpPr>
          <p:cNvPr id="35861" name="TextBox 27"/>
          <p:cNvSpPr txBox="1">
            <a:spLocks noChangeArrowheads="1"/>
          </p:cNvSpPr>
          <p:nvPr/>
        </p:nvSpPr>
        <p:spPr bwMode="auto">
          <a:xfrm>
            <a:off x="1295400" y="5875338"/>
            <a:ext cx="71628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u="sng" dirty="0">
                <a:solidFill>
                  <a:srgbClr val="CC0099"/>
                </a:solidFill>
                <a:latin typeface="Helvetica" charset="0"/>
                <a:cs typeface="Helvetica" charset="0"/>
              </a:rPr>
              <a:t>Beam control module:</a:t>
            </a:r>
          </a:p>
          <a:p>
            <a:pPr eaLnBrk="1" hangingPunct="1"/>
            <a:endParaRPr lang="en-US" sz="500" b="1" u="sng" dirty="0">
              <a:solidFill>
                <a:srgbClr val="CC0099"/>
              </a:solidFill>
              <a:latin typeface="Helvetica" charset="0"/>
              <a:cs typeface="Helvetica" charset="0"/>
            </a:endParaRPr>
          </a:p>
          <a:p>
            <a:pPr eaLnBrk="1" hangingPunct="1">
              <a:buFontTx/>
              <a:buChar char="-"/>
            </a:pPr>
            <a:r>
              <a:rPr lang="en-US" sz="1600" dirty="0">
                <a:solidFill>
                  <a:srgbClr val="CC0099"/>
                </a:solidFill>
                <a:latin typeface="Helvetica" charset="0"/>
                <a:cs typeface="Helvetica" charset="0"/>
              </a:rPr>
              <a:t> Communicates with MAMI and ensures very stable beam. </a:t>
            </a:r>
            <a:r>
              <a:rPr lang="en-US" sz="1600" dirty="0">
                <a:latin typeface="Helvetica" charset="0"/>
                <a:cs typeface="Helvetica" charset="0"/>
              </a:rPr>
              <a:t>  </a:t>
            </a:r>
            <a:r>
              <a:rPr lang="en-US" sz="1600" dirty="0">
                <a:solidFill>
                  <a:srgbClr val="CC0099"/>
                </a:solidFill>
                <a:latin typeface="Helvetica" charset="0"/>
                <a:cs typeface="Helvetica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sz="1600" dirty="0">
                <a:solidFill>
                  <a:srgbClr val="CC0099"/>
                </a:solidFill>
                <a:latin typeface="Helvetica" charset="0"/>
                <a:cs typeface="Helvetica" charset="0"/>
              </a:rPr>
              <a:t> BPM and </a:t>
            </a:r>
            <a:r>
              <a:rPr lang="en-US" sz="1600" dirty="0" err="1">
                <a:solidFill>
                  <a:srgbClr val="CC0099"/>
                </a:solidFill>
                <a:latin typeface="Helvetica" charset="0"/>
                <a:cs typeface="Helvetica" charset="0"/>
              </a:rPr>
              <a:t>pA</a:t>
            </a:r>
            <a:r>
              <a:rPr lang="en-US" sz="1600" dirty="0">
                <a:solidFill>
                  <a:srgbClr val="CC0099"/>
                </a:solidFill>
                <a:latin typeface="Helvetica" charset="0"/>
                <a:cs typeface="Helvetica" charset="0"/>
              </a:rPr>
              <a:t>-meter measurements performed automatically every 3min. </a:t>
            </a:r>
          </a:p>
        </p:txBody>
      </p:sp>
      <p:sp>
        <p:nvSpPr>
          <p:cNvPr id="22" name="Oval 21"/>
          <p:cNvSpPr/>
          <p:nvPr/>
        </p:nvSpPr>
        <p:spPr>
          <a:xfrm>
            <a:off x="3124200" y="3225800"/>
            <a:ext cx="762000" cy="762000"/>
          </a:xfrm>
          <a:prstGeom prst="ellipse">
            <a:avLst/>
          </a:prstGeom>
          <a:noFill/>
          <a:ln w="41275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90600" y="3657600"/>
            <a:ext cx="762000" cy="762000"/>
          </a:xfrm>
          <a:prstGeom prst="ellipse">
            <a:avLst/>
          </a:prstGeom>
          <a:noFill/>
          <a:ln w="41275">
            <a:solidFill>
              <a:srgbClr val="CC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8938" y="-73762"/>
            <a:ext cx="4037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063CE"/>
                </a:solidFill>
              </a:rPr>
              <a:t> </a:t>
            </a:r>
            <a:r>
              <a:rPr lang="en-US" sz="3600" b="1" dirty="0" smtClean="0">
                <a:solidFill>
                  <a:srgbClr val="2063CE"/>
                </a:solidFill>
              </a:rPr>
              <a:t>The ISR experiment</a:t>
            </a:r>
            <a:endParaRPr lang="en-US" sz="3600" dirty="0">
              <a:solidFill>
                <a:srgbClr val="2063CE"/>
              </a:solidFill>
              <a:latin typeface="Arial" pitchFamily="-65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647823"/>
            <a:ext cx="9158941" cy="0"/>
          </a:xfrm>
          <a:prstGeom prst="line">
            <a:avLst/>
          </a:prstGeom>
          <a:ln>
            <a:solidFill>
              <a:srgbClr val="2063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3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  <p:bldP spid="35848" grpId="0"/>
      <p:bldP spid="10" grpId="0" animBg="1"/>
      <p:bldP spid="11" grpId="0" animBg="1"/>
      <p:bldP spid="35853" grpId="0"/>
      <p:bldP spid="35854" grpId="0"/>
      <p:bldP spid="35855" grpId="0"/>
      <p:bldP spid="35856" grpId="0"/>
      <p:bldP spid="18" grpId="0" animBg="1"/>
      <p:bldP spid="35858" grpId="0"/>
      <p:bldP spid="20" grpId="0" animBg="1"/>
      <p:bldP spid="31764" grpId="0"/>
      <p:bldP spid="35861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21840</TotalTime>
  <Words>909</Words>
  <Application>Microsoft Macintosh PowerPoint</Application>
  <PresentationFormat>On-screen Show (4:3)</PresentationFormat>
  <Paragraphs>214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ISR Experiment at MAMI  Miha Mihovilovic JGU Mainz and JSI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KPH, Johannes Gutenberg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 Mihovilovic</dc:creator>
  <cp:lastModifiedBy>Miha Mihovilovic</cp:lastModifiedBy>
  <cp:revision>227</cp:revision>
  <cp:lastPrinted>2016-04-03T14:55:30Z</cp:lastPrinted>
  <dcterms:created xsi:type="dcterms:W3CDTF">2016-03-04T18:26:18Z</dcterms:created>
  <dcterms:modified xsi:type="dcterms:W3CDTF">2016-04-12T04:53:04Z</dcterms:modified>
</cp:coreProperties>
</file>