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37"/>
  </p:notesMasterIdLst>
  <p:sldIdLst>
    <p:sldId id="405" r:id="rId4"/>
    <p:sldId id="469" r:id="rId5"/>
    <p:sldId id="482" r:id="rId6"/>
    <p:sldId id="467" r:id="rId7"/>
    <p:sldId id="526" r:id="rId8"/>
    <p:sldId id="468" r:id="rId9"/>
    <p:sldId id="483" r:id="rId10"/>
    <p:sldId id="406" r:id="rId11"/>
    <p:sldId id="525" r:id="rId12"/>
    <p:sldId id="419" r:id="rId13"/>
    <p:sldId id="484" r:id="rId14"/>
    <p:sldId id="425" r:id="rId15"/>
    <p:sldId id="428" r:id="rId16"/>
    <p:sldId id="523" r:id="rId17"/>
    <p:sldId id="506" r:id="rId18"/>
    <p:sldId id="518" r:id="rId19"/>
    <p:sldId id="520" r:id="rId20"/>
    <p:sldId id="528" r:id="rId21"/>
    <p:sldId id="531" r:id="rId22"/>
    <p:sldId id="530" r:id="rId23"/>
    <p:sldId id="485" r:id="rId24"/>
    <p:sldId id="450" r:id="rId25"/>
    <p:sldId id="475" r:id="rId26"/>
    <p:sldId id="533" r:id="rId27"/>
    <p:sldId id="546" r:id="rId28"/>
    <p:sldId id="470" r:id="rId29"/>
    <p:sldId id="544" r:id="rId30"/>
    <p:sldId id="465" r:id="rId31"/>
    <p:sldId id="542" r:id="rId32"/>
    <p:sldId id="539" r:id="rId33"/>
    <p:sldId id="535" r:id="rId34"/>
    <p:sldId id="529" r:id="rId35"/>
    <p:sldId id="534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F0"/>
    <a:srgbClr val="FEF7E2"/>
    <a:srgbClr val="FFFFCC"/>
    <a:srgbClr val="FFFFFF"/>
    <a:srgbClr val="000000"/>
    <a:srgbClr val="333399"/>
    <a:srgbClr val="3333CC"/>
    <a:srgbClr val="FFFF00"/>
    <a:srgbClr val="CC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1" autoAdjust="0"/>
  </p:normalViewPr>
  <p:slideViewPr>
    <p:cSldViewPr>
      <p:cViewPr varScale="1">
        <p:scale>
          <a:sx n="80" d="100"/>
          <a:sy n="80" d="100"/>
        </p:scale>
        <p:origin x="-146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450B-969E-4982-99B1-2455137585D3}" type="datetimeFigureOut">
              <a:rPr lang="it-IT" smtClean="0"/>
              <a:pPr/>
              <a:t>07/04/2016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D796-3205-452D-8BC9-C8910AA062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8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BEBE1-82ED-4FA0-AC11-467B951A248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F4DC2483-3A20-FE40-ABBD-D3A87AFC1F95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72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/>
              <a:t>Dark Forces at Acellerators-F. Curciarello, Frascati, October 201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D5878E-EFAF-48A9-AE7B-3468CC57C480}" type="slidenum">
              <a:rPr lang="it-IT"/>
              <a:pPr/>
              <a:t>12</a:t>
            </a:fld>
            <a:endParaRPr lang="it-IT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3" y="4350019"/>
            <a:ext cx="4738097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/>
              <a:t>Dark Forces at Acellerators-F. Curciarello, Frascati, October 201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6E88AB-671C-4B18-8F63-060E42188F9D}" type="slidenum">
              <a:rPr lang="it-IT"/>
              <a:pPr/>
              <a:t>13</a:t>
            </a:fld>
            <a:endParaRPr lang="it-IT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3" y="4350019"/>
            <a:ext cx="4738097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99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/>
              <a:t>Dark Forces at Acellerators-F. Curciarello, Frascati, October 201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6E88AB-671C-4B18-8F63-060E42188F9D}" type="slidenum">
              <a:rPr lang="it-IT"/>
              <a:pPr/>
              <a:t>16</a:t>
            </a:fld>
            <a:endParaRPr lang="it-IT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3" y="4350019"/>
            <a:ext cx="4738097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516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45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79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78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893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E2C82-D2CB-4005-BEF3-0AE9BFE4E7C3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579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828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3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745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498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493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855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6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F335D-7121-4086-AB86-C585551CD91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19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D796-3205-452D-8BC9-C8910AA0625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39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ym typeface="Symbol"/>
              </a:rPr>
              <a:t></a:t>
            </a:r>
            <a:r>
              <a:rPr lang="en-US" dirty="0"/>
              <a:t>, with a mass of 1019.3 </a:t>
            </a:r>
            <a:r>
              <a:rPr lang="en-US" dirty="0" err="1"/>
              <a:t>MeV</a:t>
            </a:r>
            <a:r>
              <a:rPr lang="en-US" dirty="0"/>
              <a:t>, decays to  </a:t>
            </a:r>
            <a:r>
              <a:rPr lang="en-US" dirty="0">
                <a:sym typeface="Symbol"/>
              </a:rPr>
              <a:t> </a:t>
            </a:r>
            <a:r>
              <a:rPr lang="en-US" dirty="0"/>
              <a:t>1.3% of the time;  the </a:t>
            </a:r>
            <a:r>
              <a:rPr lang="en-US" dirty="0">
                <a:sym typeface="Symbol"/>
              </a:rPr>
              <a:t></a:t>
            </a:r>
            <a:r>
              <a:rPr lang="en-US" dirty="0"/>
              <a:t> (mass 547.9 </a:t>
            </a:r>
            <a:r>
              <a:rPr lang="en-US" dirty="0" err="1"/>
              <a:t>MeV</a:t>
            </a:r>
            <a:r>
              <a:rPr lang="en-US" dirty="0"/>
              <a:t>) decays to  </a:t>
            </a:r>
            <a:r>
              <a:rPr lang="en-US" dirty="0">
                <a:sym typeface="Symbol"/>
              </a:rPr>
              <a:t> </a:t>
            </a:r>
            <a:r>
              <a:rPr lang="en-US" dirty="0"/>
              <a:t>39% of the time. </a:t>
            </a:r>
          </a:p>
          <a:p>
            <a:r>
              <a:rPr lang="en-US" dirty="0"/>
              <a:t>Thus we can search for  </a:t>
            </a:r>
            <a:r>
              <a:rPr lang="en-US" dirty="0">
                <a:sym typeface="Symbol"/>
              </a:rPr>
              <a:t></a:t>
            </a:r>
            <a:r>
              <a:rPr lang="en-US" dirty="0"/>
              <a:t>U at KLOE, or </a:t>
            </a:r>
            <a:r>
              <a:rPr lang="en-US" dirty="0">
                <a:sym typeface="Symbol"/>
              </a:rPr>
              <a:t></a:t>
            </a:r>
            <a:r>
              <a:rPr lang="en-US" dirty="0"/>
              <a:t> followed by </a:t>
            </a:r>
            <a:r>
              <a:rPr lang="en-US" dirty="0">
                <a:sym typeface="Symbol"/>
              </a:rPr>
              <a:t> </a:t>
            </a:r>
            <a:r>
              <a:rPr lang="en-US" dirty="0"/>
              <a:t>U. </a:t>
            </a:r>
          </a:p>
          <a:p>
            <a:r>
              <a:rPr lang="en-US" dirty="0" err="1"/>
              <a:t>Momenta</a:t>
            </a:r>
            <a:r>
              <a:rPr lang="en-US"/>
              <a:t> of charged tracks at KLOE are measured to about 0.4% accuracy [6].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836E-720F-4009-8B70-834E42EE0FC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fld id="{F848AE3B-14B7-B245-84CA-15A9D490985C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MS PGothic" charset="0"/>
              </a:rPr>
              <a:t>Signal simulation with dG(f→h</a:t>
            </a:r>
            <a:r>
              <a:rPr lang="en-US" i="1">
                <a:ea typeface="MS PGothic" charset="0"/>
              </a:rPr>
              <a:t>e+e-</a:t>
            </a:r>
            <a:r>
              <a:rPr lang="en-US">
                <a:ea typeface="MS PGothic" charset="0"/>
              </a:rPr>
              <a:t>)/dm</a:t>
            </a:r>
            <a:r>
              <a:rPr lang="en-US" i="1">
                <a:ea typeface="MS PGothic" charset="0"/>
              </a:rPr>
              <a:t>ee</a:t>
            </a:r>
            <a:r>
              <a:rPr lang="en-US">
                <a:ea typeface="MS PGothic" charset="0"/>
              </a:rPr>
              <a:t> weighted according to…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6455-CDE3-4C82-B1E5-58099CB41DE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6A29-E23B-40BA-BACB-B093CE5536A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5BB9-C5A7-4D10-AD71-D3C6FFE959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8676456" y="6525766"/>
            <a:ext cx="467544" cy="359618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659520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 smtClean="0"/>
              <a:t>E.Graziani</a:t>
            </a:r>
            <a:r>
              <a:rPr lang="it-IT" sz="1400" dirty="0" smtClean="0"/>
              <a:t> – </a:t>
            </a:r>
            <a:r>
              <a:rPr lang="it-IT" sz="1400" dirty="0" err="1" smtClean="0"/>
              <a:t>Search</a:t>
            </a:r>
            <a:r>
              <a:rPr lang="it-IT" sz="1400" dirty="0" smtClean="0"/>
              <a:t> for dark </a:t>
            </a:r>
            <a:r>
              <a:rPr lang="it-IT" sz="1400" dirty="0" err="1" smtClean="0"/>
              <a:t>forces</a:t>
            </a:r>
            <a:r>
              <a:rPr lang="it-IT" sz="1400" dirty="0" smtClean="0"/>
              <a:t> in KLOE – </a:t>
            </a:r>
            <a:r>
              <a:rPr lang="it-IT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LEPP</a:t>
            </a:r>
            <a:r>
              <a:rPr lang="it-IT" sz="1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2016 - Mainz</a:t>
            </a:r>
            <a:endParaRPr lang="it-IT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195736" y="659520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 smtClean="0"/>
              <a:t>E.Graziani</a:t>
            </a:r>
            <a:r>
              <a:rPr lang="it-IT" sz="1400" dirty="0" smtClean="0"/>
              <a:t> – </a:t>
            </a:r>
            <a:r>
              <a:rPr lang="it-IT" sz="1400" dirty="0" err="1" smtClean="0"/>
              <a:t>Search</a:t>
            </a:r>
            <a:r>
              <a:rPr lang="it-IT" sz="1400" dirty="0" smtClean="0"/>
              <a:t> for dark </a:t>
            </a:r>
            <a:r>
              <a:rPr lang="it-IT" sz="1400" dirty="0" err="1" smtClean="0"/>
              <a:t>forces</a:t>
            </a:r>
            <a:r>
              <a:rPr lang="it-IT" sz="1400" dirty="0" smtClean="0"/>
              <a:t> in KLOE – </a:t>
            </a:r>
            <a:r>
              <a:rPr lang="it-IT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LEPP</a:t>
            </a:r>
            <a:r>
              <a:rPr lang="it-IT" sz="1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2016 - Mainz</a:t>
            </a:r>
            <a:endParaRPr lang="it-IT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5D97B-5CEA-4AA9-B80E-A7BCC10642E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B3BC-87A7-4C42-81D0-61E4D76C096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2856-1AFA-4885-894F-C519E7E5D8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5B3EB-4737-4672-8113-BA45F450C74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323528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6595200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E.Graziani</a:t>
            </a:r>
            <a:r>
              <a:rPr lang="it-IT" sz="1400" dirty="0" smtClean="0"/>
              <a:t> – </a:t>
            </a:r>
            <a:r>
              <a:rPr lang="it-IT" sz="1400" dirty="0" err="1" smtClean="0"/>
              <a:t>Search</a:t>
            </a:r>
            <a:r>
              <a:rPr lang="it-IT" sz="1400" dirty="0" smtClean="0"/>
              <a:t> for dark </a:t>
            </a:r>
            <a:r>
              <a:rPr lang="it-IT" sz="1400" dirty="0" err="1" smtClean="0"/>
              <a:t>forces</a:t>
            </a:r>
            <a:r>
              <a:rPr lang="it-IT" sz="1400" dirty="0" smtClean="0"/>
              <a:t> in KLOE – </a:t>
            </a:r>
            <a:r>
              <a:rPr lang="it-IT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LEPP</a:t>
            </a:r>
            <a:r>
              <a:rPr lang="it-IT" sz="1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2016 - Mainz</a:t>
            </a:r>
            <a:endParaRPr lang="it-IT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8676456" y="6525766"/>
            <a:ext cx="467544" cy="332234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A3227-AECB-40A3-9B43-E54DBDD9CF0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B0653-2167-46DD-9F26-8411A02C41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01274B9-C33E-4EB7-8E59-11896027E3A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97" r:id="rId13"/>
    <p:sldLayoutId id="2147483698" r:id="rId14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CCA7-F5DE-4CB9-87B1-AEA0845A63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47C9-336C-45C3-9B38-A6FDA96C79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jpeg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3"/>
          <p:cNvSpPr txBox="1">
            <a:spLocks noChangeArrowheads="1"/>
          </p:cNvSpPr>
          <p:nvPr/>
        </p:nvSpPr>
        <p:spPr bwMode="auto">
          <a:xfrm>
            <a:off x="1331640" y="112494"/>
            <a:ext cx="648072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 err="1" smtClean="0">
                <a:cs typeface="Times New Roman" pitchFamily="18" charset="0"/>
              </a:rPr>
              <a:t>Search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for dark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forces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with KLOE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klogobright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833651" y="2492896"/>
            <a:ext cx="1314414" cy="101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ttangolo 5"/>
          <p:cNvSpPr>
            <a:spLocks noChangeArrowheads="1"/>
          </p:cNvSpPr>
          <p:nvPr/>
        </p:nvSpPr>
        <p:spPr bwMode="auto">
          <a:xfrm>
            <a:off x="1564919" y="828035"/>
            <a:ext cx="583360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E.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</a:rPr>
              <a:t>Graziani</a:t>
            </a:r>
            <a:endParaRPr lang="en-US" sz="3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INFN – Roma 3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on behalf of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the KLOE-2 Collaboration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295" name="Immagine 5" descr="inf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0482" y="2540630"/>
            <a:ext cx="935658" cy="9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201" t="4545" b="4545"/>
          <a:stretch>
            <a:fillRect/>
          </a:stretch>
        </p:blipFill>
        <p:spPr bwMode="auto">
          <a:xfrm>
            <a:off x="6085127" y="2609356"/>
            <a:ext cx="1223177" cy="76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95536" y="4027711"/>
            <a:ext cx="8496944" cy="769441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NEW VISTAS IN LOW ENERGY PRECISION PHYSICS (LEPP)</a:t>
            </a:r>
          </a:p>
          <a:p>
            <a:pPr algn="ctr"/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4-7 April 2016 - Mainz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94" y="4970507"/>
            <a:ext cx="3746614" cy="17708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12"/>
          <p:cNvSpPr txBox="1">
            <a:spLocks noChangeArrowheads="1"/>
          </p:cNvSpPr>
          <p:nvPr/>
        </p:nvSpPr>
        <p:spPr bwMode="auto">
          <a:xfrm>
            <a:off x="4115774" y="1124744"/>
            <a:ext cx="50282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charset="0"/>
              </a:rPr>
              <a:t>No clear signal above background  UL evaluation</a:t>
            </a:r>
          </a:p>
          <a:p>
            <a:pPr>
              <a:lnSpc>
                <a:spcPct val="120000"/>
              </a:lnSpc>
              <a:buFont typeface="Wingdings" charset="0"/>
              <a:buChar char="Ø"/>
            </a:pPr>
            <a:r>
              <a:rPr lang="en-US" sz="1600" b="0" dirty="0" smtClean="0">
                <a:cs typeface="Times New Roman" pitchFamily="18" charset="0"/>
                <a:sym typeface="Symbol" charset="0"/>
              </a:rPr>
              <a:t>background → fit of the M</a:t>
            </a:r>
            <a:r>
              <a:rPr lang="en-US" sz="1600" b="0" baseline="-25000" dirty="0" smtClean="0">
                <a:cs typeface="Times New Roman" pitchFamily="18" charset="0"/>
                <a:sym typeface="Symbol" charset="0"/>
              </a:rPr>
              <a:t>ee</a:t>
            </a:r>
            <a:r>
              <a:rPr lang="en-US" sz="1600" b="0" dirty="0" smtClean="0">
                <a:cs typeface="Times New Roman" pitchFamily="18" charset="0"/>
                <a:sym typeface="Symbol" charset="0"/>
              </a:rPr>
              <a:t> distribution excluding the region around </a:t>
            </a:r>
            <a:r>
              <a:rPr lang="en-US" sz="1600" b="0" dirty="0" smtClean="0">
                <a:latin typeface="Times" pitchFamily="18" charset="0"/>
                <a:cs typeface="Times" pitchFamily="18" charset="0"/>
                <a:sym typeface="Symbol" charset="0"/>
              </a:rPr>
              <a:t>M</a:t>
            </a:r>
            <a:r>
              <a:rPr lang="en-US" sz="1600" b="0" baseline="-25000" dirty="0" smtClean="0">
                <a:latin typeface="Times" pitchFamily="18" charset="0"/>
                <a:cs typeface="Times" pitchFamily="18" charset="0"/>
                <a:sym typeface="Symbol" charset="0"/>
              </a:rPr>
              <a:t>U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 charset="0"/>
              </a:rPr>
              <a:t> </a:t>
            </a:r>
            <a:r>
              <a:rPr lang="en-US" sz="1600" b="0" dirty="0" smtClean="0">
                <a:cs typeface="Times New Roman" pitchFamily="18" charset="0"/>
                <a:sym typeface="Symbol" charset="0"/>
              </a:rPr>
              <a:t>→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CL</a:t>
            </a:r>
            <a:r>
              <a:rPr lang="en-US" sz="1600" b="0" baseline="-25000" dirty="0">
                <a:latin typeface="Times New Roman" pitchFamily="18" charset="0"/>
                <a:cs typeface="Times New Roman" pitchFamily="18" charset="0"/>
                <a:sym typeface="Symbol" charset="0"/>
              </a:rPr>
              <a:t>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  <a:sym typeface="Symbol" charset="0"/>
              </a:rPr>
              <a:t> method </a:t>
            </a:r>
            <a:endParaRPr lang="en-US" sz="1600" b="0" dirty="0" smtClean="0">
              <a:latin typeface="Times New Roman" pitchFamily="18" charset="0"/>
              <a:cs typeface="Times New Roman" pitchFamily="18" charset="0"/>
              <a:sym typeface="Symbol" charset="0"/>
            </a:endParaRPr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509" r="1082" b="1326"/>
          <a:stretch/>
        </p:blipFill>
        <p:spPr bwMode="auto">
          <a:xfrm>
            <a:off x="419218" y="1235515"/>
            <a:ext cx="3696556" cy="304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771323"/>
            <a:ext cx="362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Di-electron mass </a:t>
            </a:r>
            <a:r>
              <a:rPr lang="it-IT" sz="2400" dirty="0" err="1" smtClean="0">
                <a:solidFill>
                  <a:srgbClr val="C00000"/>
                </a:solidFill>
              </a:rPr>
              <a:t>spectrum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751935"/>
            <a:ext cx="3744416" cy="39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"/>
          <p:cNvSpPr txBox="1">
            <a:spLocks noChangeArrowheads="1"/>
          </p:cNvSpPr>
          <p:nvPr/>
        </p:nvSpPr>
        <p:spPr bwMode="auto">
          <a:xfrm>
            <a:off x="35496" y="4809346"/>
            <a:ext cx="53485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 1.7×10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 90% C.L. for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30&lt;M</a:t>
            </a:r>
            <a:r>
              <a:rPr lang="it-IT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&lt;400 </a:t>
            </a:r>
            <a:r>
              <a:rPr lang="it-IT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8.0×10</a:t>
            </a:r>
            <a:r>
              <a:rPr lang="it-IT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@</a:t>
            </a:r>
            <a:r>
              <a:rPr lang="it-IT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it-I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C.L. for 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50&lt;M</a:t>
            </a:r>
            <a:r>
              <a:rPr lang="it-IT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&lt;210 </a:t>
            </a:r>
            <a:r>
              <a:rPr lang="it-IT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 rot="545796">
            <a:off x="1918906" y="5932161"/>
            <a:ext cx="28611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Phys.Lett</a:t>
            </a:r>
            <a:r>
              <a:rPr lang="it-IT" b="1" dirty="0"/>
              <a:t>. B720 (2013) </a:t>
            </a:r>
            <a:r>
              <a:rPr lang="it-IT" b="1" dirty="0" smtClean="0"/>
              <a:t>111 </a:t>
            </a:r>
            <a:endParaRPr lang="en-US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496" y="66690"/>
            <a:ext cx="9036495" cy="553998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000" dirty="0" smtClean="0">
                <a:cs typeface="Times New Roman" pitchFamily="18" charset="0"/>
              </a:rPr>
              <a:t>U </a:t>
            </a:r>
            <a:r>
              <a:rPr lang="it-IT" sz="3000" dirty="0" err="1" smtClean="0">
                <a:cs typeface="Times New Roman" pitchFamily="18" charset="0"/>
              </a:rPr>
              <a:t>boson</a:t>
            </a:r>
            <a:r>
              <a:rPr lang="it-IT" sz="3000" dirty="0" smtClean="0">
                <a:cs typeface="Times New Roman" pitchFamily="18" charset="0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search</a:t>
            </a:r>
            <a:r>
              <a:rPr lang="it-IT" sz="3000" dirty="0" smtClean="0">
                <a:cs typeface="Times New Roman" pitchFamily="18" charset="0"/>
              </a:rPr>
              <a:t> in </a:t>
            </a:r>
            <a:r>
              <a:rPr lang="it-IT" sz="3000" dirty="0">
                <a:cs typeface="Times New Roman" pitchFamily="18" charset="0"/>
                <a:sym typeface="Symbol"/>
              </a:rPr>
              <a:t></a:t>
            </a:r>
            <a:r>
              <a:rPr lang="it-IT" sz="3000" dirty="0" smtClean="0">
                <a:cs typeface="Times New Roman" pitchFamily="18" charset="0"/>
                <a:sym typeface="Symbol"/>
              </a:rPr>
              <a:t></a:t>
            </a:r>
            <a:r>
              <a:rPr lang="el-GR" sz="3000" dirty="0" smtClean="0">
                <a:cs typeface="Times New Roman" pitchFamily="18" charset="0"/>
                <a:sym typeface="Symbol"/>
              </a:rPr>
              <a:t>η</a:t>
            </a:r>
            <a:r>
              <a:rPr lang="it-IT" sz="3000" i="1" dirty="0" err="1" smtClean="0">
                <a:cs typeface="Times New Roman" pitchFamily="18" charset="0"/>
                <a:sym typeface="Symbol"/>
              </a:rPr>
              <a:t>e</a:t>
            </a:r>
            <a:r>
              <a:rPr lang="it-IT" sz="3000" baseline="30000" dirty="0" err="1" smtClean="0">
                <a:cs typeface="Times New Roman" pitchFamily="18" charset="0"/>
                <a:sym typeface="Symbol"/>
              </a:rPr>
              <a:t>+</a:t>
            </a:r>
            <a:r>
              <a:rPr lang="it-IT" sz="3000" i="1" dirty="0" err="1">
                <a:cs typeface="Times New Roman" pitchFamily="18" charset="0"/>
                <a:sym typeface="Symbol"/>
              </a:rPr>
              <a:t>e</a:t>
            </a:r>
            <a:r>
              <a:rPr lang="it-IT" sz="300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it-IT" sz="3000" dirty="0" smtClean="0">
                <a:cs typeface="Times New Roman" pitchFamily="18" charset="0"/>
                <a:sym typeface="Symbol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decays</a:t>
            </a:r>
            <a:r>
              <a:rPr lang="it-IT" sz="3000" dirty="0" smtClean="0">
                <a:cs typeface="Times New Roman" pitchFamily="18" charset="0"/>
              </a:rPr>
              <a:t>: 90% CL </a:t>
            </a:r>
            <a:r>
              <a:rPr lang="it-IT" sz="3000" dirty="0" err="1" smtClean="0">
                <a:cs typeface="Times New Roman" pitchFamily="18" charset="0"/>
              </a:rPr>
              <a:t>upper</a:t>
            </a:r>
            <a:r>
              <a:rPr lang="it-IT" sz="3000" dirty="0" smtClean="0">
                <a:cs typeface="Times New Roman" pitchFamily="18" charset="0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limits</a:t>
            </a:r>
            <a:r>
              <a:rPr lang="it-IT" sz="3000" dirty="0" smtClean="0">
                <a:cs typeface="Times New Roman" pitchFamily="18" charset="0"/>
              </a:rPr>
              <a:t> </a:t>
            </a:r>
            <a:endParaRPr lang="en-US" sz="3000" dirty="0" smtClean="0">
              <a:latin typeface="Times"/>
              <a:cs typeface="Time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268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404664"/>
            <a:ext cx="8820472" cy="2554545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decay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+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U,  U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,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   </a:t>
            </a:r>
            <a:endParaRPr lang="it-IT" sz="1600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cs typeface="Times New Roman" pitchFamily="18" charset="0"/>
              </a:rPr>
              <a:t>Associated Uγ process: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endParaRPr lang="it-IT" sz="2000" b="1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r>
              <a:rPr lang="it-IT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                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8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                                   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85000"/>
                </a:schemeClr>
              </a:solidFill>
              <a:cs typeface="Times New Roman" pitchFamily="18" charset="0"/>
              <a:sym typeface="Symbol"/>
            </a:endParaRPr>
          </a:p>
          <a:p>
            <a:endParaRPr lang="en-US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Higgsstrahlung process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it-IT" sz="2000" baseline="-25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:  </a:t>
            </a: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Uh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endParaRPr lang="it-IT" sz="16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840000">
            <a:off x="4885294" y="1146662"/>
            <a:ext cx="130708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57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918241" y="5062132"/>
            <a:ext cx="16416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1639" tIns="55221" rIns="81639" bIns="40820"/>
          <a:lstStyle/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1" y="764704"/>
            <a:ext cx="4030560" cy="2520265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184160" y="4082829"/>
            <a:ext cx="1306080" cy="517014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</a:tabLst>
            </a:pPr>
            <a:endParaRPr lang="en-US" dirty="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656650" algn="l"/>
              </a:tabLst>
            </a:pPr>
            <a:r>
              <a:rPr lang="it-IT" sz="1500" dirty="0">
                <a:solidFill>
                  <a:srgbClr val="FFFFFF"/>
                </a:solidFill>
                <a:cs typeface="Times New Roman" pitchFamily="16" charset="0"/>
              </a:rPr>
              <a:t>√s=1.02GeV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960481" y="3591737"/>
            <a:ext cx="164160" cy="387401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835696" y="44624"/>
            <a:ext cx="525658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endParaRPr lang="it-IT" sz="3200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248" y="4604329"/>
            <a:ext cx="2103816" cy="1993023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2938" y="3384000"/>
            <a:ext cx="3165300" cy="324036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21" name="CasellaDiTesto 20"/>
          <p:cNvSpPr txBox="1"/>
          <p:nvPr/>
        </p:nvSpPr>
        <p:spPr>
          <a:xfrm>
            <a:off x="251519" y="3419708"/>
            <a:ext cx="464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 </a:t>
            </a:r>
            <a:r>
              <a:rPr lang="it-IT" dirty="0" err="1">
                <a:sym typeface="Symbol"/>
              </a:rPr>
              <a:t>D</a:t>
            </a:r>
            <a:r>
              <a:rPr lang="it-IT" dirty="0" err="1" smtClean="0">
                <a:sym typeface="Symbol"/>
              </a:rPr>
              <a:t>irectly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derived</a:t>
            </a:r>
            <a:r>
              <a:rPr lang="it-IT" dirty="0" smtClean="0">
                <a:sym typeface="Symbol"/>
              </a:rPr>
              <a:t> from </a:t>
            </a:r>
            <a:r>
              <a:rPr lang="it-IT" dirty="0" err="1" smtClean="0">
                <a:sym typeface="Symbol"/>
              </a:rPr>
              <a:t>our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0000"/>
                </a:solidFill>
                <a:cs typeface="Times New Roman" pitchFamily="16" charset="0"/>
              </a:rPr>
              <a:t>measurement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 of |F</a:t>
            </a:r>
            <a:r>
              <a:rPr lang="it-IT" baseline="-33000" dirty="0" smtClean="0">
                <a:solidFill>
                  <a:srgbClr val="000000"/>
                </a:solidFill>
                <a:cs typeface="Times New Roman" pitchFamily="16" charset="0"/>
              </a:rPr>
              <a:t>π</a:t>
            </a:r>
            <a:r>
              <a:rPr lang="it-IT" dirty="0" smtClean="0">
                <a:solidFill>
                  <a:srgbClr val="000000"/>
                </a:solidFill>
                <a:cs typeface="Times New Roman" pitchFamily="16" charset="0"/>
              </a:rPr>
              <a:t>|</a:t>
            </a:r>
            <a:r>
              <a:rPr lang="it-IT" baseline="33000" dirty="0" smtClean="0">
                <a:solidFill>
                  <a:srgbClr val="000000"/>
                </a:solidFill>
                <a:cs typeface="Times New Roman" pitchFamily="16" charset="0"/>
              </a:rPr>
              <a:t>2 </a:t>
            </a:r>
            <a:endParaRPr lang="it-IT" dirty="0" smtClean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76255" y="4797152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Times New Roman" pitchFamily="16" charset="0"/>
              </a:rPr>
              <a:t>L= 240 pb</a:t>
            </a:r>
            <a:r>
              <a:rPr lang="en-US" sz="2400" b="1" baseline="33000" dirty="0" smtClean="0">
                <a:solidFill>
                  <a:srgbClr val="FF0000"/>
                </a:solidFill>
                <a:cs typeface="Times New Roman" pitchFamily="16" charset="0"/>
              </a:rPr>
              <a:t>-1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3491880" y="4293096"/>
            <a:ext cx="72008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860304" y="4293096"/>
            <a:ext cx="200784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79512" y="3356992"/>
            <a:ext cx="8424936" cy="327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107504" y="980728"/>
            <a:ext cx="2592287" cy="1683052"/>
            <a:chOff x="107504" y="1124744"/>
            <a:chExt cx="2592287" cy="1683052"/>
          </a:xfrm>
        </p:grpSpPr>
        <p:pic>
          <p:nvPicPr>
            <p:cNvPr id="53249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4" y="1124744"/>
              <a:ext cx="2592287" cy="168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asellaDiTesto 1"/>
            <p:cNvSpPr txBox="1"/>
            <p:nvPr/>
          </p:nvSpPr>
          <p:spPr>
            <a:xfrm>
              <a:off x="1403647" y="2469242"/>
              <a:ext cx="33214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U</a:t>
              </a:r>
              <a:endParaRPr lang="it-IT" sz="1600" dirty="0"/>
            </a:p>
          </p:txBody>
        </p:sp>
      </p:grp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267744" y="1052736"/>
            <a:ext cx="2808312" cy="672549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81639" tIns="568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Expect a </a:t>
            </a:r>
            <a:r>
              <a:rPr lang="en-US" sz="1600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narrow Breit-Wigner peak </a:t>
            </a:r>
            <a:r>
              <a:rPr lang="en-US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above </a:t>
            </a:r>
            <a:r>
              <a:rPr lang="en-US" sz="1600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continuum</a:t>
            </a:r>
            <a:endParaRPr lang="en-US" sz="1600" dirty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918241" y="5062132"/>
            <a:ext cx="16416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1639" tIns="55221" rIns="81639" bIns="40820"/>
          <a:lstStyle/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407841" y="3429001"/>
            <a:ext cx="164160" cy="38740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3192" y="5652537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M</a:t>
            </a:r>
            <a:r>
              <a:rPr lang="it-IT" sz="1600" baseline="-330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trk</a:t>
            </a:r>
            <a:r>
              <a:rPr lang="it-IT" sz="1600" baseline="-330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  <a:sym typeface="Symbol"/>
              </a:rPr>
              <a:t> mass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  <a:sym typeface="Symbol"/>
              </a:rPr>
              <a:t>computed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  <a:sym typeface="Symbol"/>
              </a:rPr>
              <a:t> by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assuming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two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equal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mass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charged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particles</a:t>
            </a:r>
            <a:r>
              <a:rPr lang="it-IT" sz="16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and 1 </a:t>
            </a:r>
            <a:r>
              <a:rPr lang="it-IT" sz="1600" dirty="0" smtClean="0">
                <a:solidFill>
                  <a:srgbClr val="FF0000"/>
                </a:solidFill>
                <a:cs typeface="Times New Roman" pitchFamily="16" charset="0"/>
              </a:rPr>
              <a:t>γ in the </a:t>
            </a:r>
            <a:r>
              <a:rPr lang="it-IT" sz="1600" dirty="0" err="1" smtClean="0">
                <a:solidFill>
                  <a:srgbClr val="FF0000"/>
                </a:solidFill>
                <a:cs typeface="Times New Roman" pitchFamily="16" charset="0"/>
              </a:rPr>
              <a:t>final</a:t>
            </a:r>
            <a:r>
              <a:rPr lang="it-IT" sz="1600" dirty="0" smtClean="0">
                <a:solidFill>
                  <a:srgbClr val="FF0000"/>
                </a:solidFill>
                <a:cs typeface="Times New Roman" pitchFamily="16" charset="0"/>
              </a:rPr>
              <a:t> state</a:t>
            </a:r>
            <a:endParaRPr lang="it-IT" sz="1600" dirty="0">
              <a:solidFill>
                <a:srgbClr val="FF0000"/>
              </a:solidFill>
              <a:cs typeface="Times New Roman" pitchFamily="16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93191" y="836712"/>
            <a:ext cx="6423025" cy="2088232"/>
            <a:chOff x="0" y="476672"/>
            <a:chExt cx="6423025" cy="2088232"/>
          </a:xfrm>
        </p:grpSpPr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0" y="476672"/>
              <a:ext cx="4176464" cy="864096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 type="triangle" w="med" len="med"/>
            </a:ln>
            <a:effectLst/>
          </p:spPr>
          <p:txBody>
            <a:bodyPr lIns="81639" tIns="58421" rIns="81639" bIns="40820"/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undetected small angle photon θ</a:t>
              </a:r>
              <a:r>
                <a:rPr lang="en-US" sz="1600" baseline="-33000" dirty="0" smtClean="0">
                  <a:solidFill>
                    <a:srgbClr val="000000"/>
                  </a:solidFill>
                  <a:cs typeface="Times New Roman" pitchFamily="16" charset="0"/>
                </a:rPr>
                <a:t>γ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&lt;15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°, θ</a:t>
              </a:r>
              <a:r>
                <a:rPr lang="en-US" sz="1600" baseline="-33000" dirty="0">
                  <a:solidFill>
                    <a:srgbClr val="000000"/>
                  </a:solidFill>
                  <a:cs typeface="Times New Roman" pitchFamily="16" charset="0"/>
                </a:rPr>
                <a:t>γ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&gt;165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°</a:t>
              </a:r>
              <a:endParaRPr lang="en-US" sz="1600" dirty="0">
                <a:solidFill>
                  <a:srgbClr val="000000"/>
                </a:solidFill>
                <a:cs typeface="Times New Roman" pitchFamily="16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two opposite sign charged 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tracks 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50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°&lt;θ</a:t>
              </a:r>
              <a:r>
                <a:rPr lang="en-US" sz="1600" baseline="-33000" dirty="0">
                  <a:solidFill>
                    <a:srgbClr val="000000"/>
                  </a:solidFill>
                  <a:cs typeface="Times New Roman" pitchFamily="16" charset="0"/>
                </a:rPr>
                <a:t>μ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&lt;130° </a:t>
              </a:r>
            </a:p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endParaRPr lang="en-US" sz="1600" dirty="0">
                <a:solidFill>
                  <a:srgbClr val="000000"/>
                </a:solidFill>
                <a:cs typeface="Times New Roman" pitchFamily="16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79512" y="1733907"/>
              <a:ext cx="3672408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high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statistics</a:t>
              </a:r>
              <a:r>
                <a:rPr lang="it-IT" sz="1600" dirty="0" smtClean="0">
                  <a:solidFill>
                    <a:srgbClr val="FF0000"/>
                  </a:solidFill>
                </a:rPr>
                <a:t> ISR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low FSR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contribution</a:t>
              </a:r>
              <a:endParaRPr lang="it-IT" sz="1600" dirty="0" smtClean="0">
                <a:solidFill>
                  <a:srgbClr val="FF0000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significant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suppression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of</a:t>
              </a:r>
              <a:r>
                <a:rPr lang="it-IT" sz="1600" dirty="0" smtClean="0">
                  <a:solidFill>
                    <a:srgbClr val="FF0000"/>
                  </a:solidFill>
                </a:rPr>
                <a:t> 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  <a:sym typeface="Symbol"/>
                </a:rPr>
                <a:t>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</a:rPr>
                <a:t>→ </a:t>
              </a:r>
              <a:r>
                <a:rPr lang="it-IT" sz="1600" dirty="0" err="1" smtClean="0">
                  <a:solidFill>
                    <a:srgbClr val="FF0000"/>
                  </a:solidFill>
                  <a:cs typeface="Times New Roman" pitchFamily="16" charset="0"/>
                </a:rPr>
                <a:t>π</a:t>
              </a:r>
              <a:r>
                <a:rPr lang="it-IT" sz="1600" baseline="33000" dirty="0" err="1" smtClean="0">
                  <a:solidFill>
                    <a:srgbClr val="FF0000"/>
                  </a:solidFill>
                  <a:cs typeface="Times New Roman" pitchFamily="16" charset="0"/>
                </a:rPr>
                <a:t>+</a:t>
              </a:r>
              <a:r>
                <a:rPr lang="it-IT" sz="1600" baseline="33000" dirty="0" smtClean="0">
                  <a:solidFill>
                    <a:srgbClr val="FF0000"/>
                  </a:solidFill>
                  <a:cs typeface="Times New Roman" pitchFamily="16" charset="0"/>
                </a:rPr>
                <a:t>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</a:rPr>
                <a:t>π</a:t>
              </a:r>
              <a:r>
                <a:rPr lang="it-IT" sz="1600" baseline="33000" dirty="0" smtClean="0">
                  <a:solidFill>
                    <a:srgbClr val="FF0000"/>
                  </a:solidFill>
                  <a:cs typeface="Times New Roman" pitchFamily="16" charset="0"/>
                </a:rPr>
                <a:t>- </a:t>
              </a:r>
              <a:r>
                <a:rPr lang="it-IT" sz="1600" dirty="0" smtClean="0">
                  <a:solidFill>
                    <a:srgbClr val="FF0000"/>
                  </a:solidFill>
                  <a:cs typeface="Times New Roman" pitchFamily="16" charset="0"/>
                </a:rPr>
                <a:t>π</a:t>
              </a:r>
              <a:r>
                <a:rPr lang="it-IT" sz="1600" baseline="33000" dirty="0" smtClean="0">
                  <a:solidFill>
                    <a:srgbClr val="FF0000"/>
                  </a:solidFill>
                  <a:cs typeface="Times New Roman" pitchFamily="16" charset="0"/>
                </a:rPr>
                <a:t>0</a:t>
              </a:r>
            </a:p>
          </p:txBody>
        </p:sp>
        <p:graphicFrame>
          <p:nvGraphicFramePr>
            <p:cNvPr id="91137" name="Object 1"/>
            <p:cNvGraphicFramePr>
              <a:graphicFrameLocks noChangeAspect="1"/>
            </p:cNvGraphicFramePr>
            <p:nvPr/>
          </p:nvGraphicFramePr>
          <p:xfrm>
            <a:off x="4633913" y="548680"/>
            <a:ext cx="17891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00" name="Equation" r:id="rId4" imgW="1371600" imgH="241200" progId="Equation.3">
                    <p:embed/>
                  </p:oleObj>
                </mc:Choice>
                <mc:Fallback>
                  <p:oleObj name="Equation" r:id="rId4" imgW="1371600" imgH="2412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3913" y="548680"/>
                          <a:ext cx="1789112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Freccia in giù 20"/>
            <p:cNvSpPr/>
            <p:nvPr/>
          </p:nvSpPr>
          <p:spPr>
            <a:xfrm>
              <a:off x="1835696" y="1412776"/>
              <a:ext cx="216024" cy="288032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5" name="Connettore 2 24"/>
            <p:cNvCxnSpPr/>
            <p:nvPr/>
          </p:nvCxnSpPr>
          <p:spPr>
            <a:xfrm>
              <a:off x="4067944" y="720000"/>
              <a:ext cx="57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sellaDiTesto 33"/>
          <p:cNvSpPr txBox="1"/>
          <p:nvPr/>
        </p:nvSpPr>
        <p:spPr>
          <a:xfrm>
            <a:off x="5364088" y="317290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sym typeface="Symbol"/>
              </a:rPr>
              <a:t>/</a:t>
            </a:r>
            <a:r>
              <a:rPr lang="el-GR" sz="2000" b="1" dirty="0" smtClean="0">
                <a:solidFill>
                  <a:srgbClr val="0070C0"/>
                </a:solidFill>
                <a:sym typeface="Symbol"/>
              </a:rPr>
              <a:t>μ</a:t>
            </a:r>
            <a:r>
              <a:rPr lang="it-IT" sz="2000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sym typeface="Symbol"/>
              </a:rPr>
              <a:t>separation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"/>
          <a:stretch/>
        </p:blipFill>
        <p:spPr>
          <a:xfrm>
            <a:off x="4495533" y="3522272"/>
            <a:ext cx="3748875" cy="3003072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6732240" y="655266"/>
            <a:ext cx="2127574" cy="2557710"/>
            <a:chOff x="6732240" y="655266"/>
            <a:chExt cx="2127574" cy="2557710"/>
          </a:xfrm>
        </p:grpSpPr>
        <p:pic>
          <p:nvPicPr>
            <p:cNvPr id="9114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2240" y="655266"/>
              <a:ext cx="2127574" cy="2557710"/>
            </a:xfrm>
            <a:prstGeom prst="rect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</p:pic>
        <p:sp>
          <p:nvSpPr>
            <p:cNvPr id="3" name="Rettangolo 2"/>
            <p:cNvSpPr/>
            <p:nvPr/>
          </p:nvSpPr>
          <p:spPr>
            <a:xfrm>
              <a:off x="7684677" y="1268760"/>
              <a:ext cx="127683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7740352" y="2204864"/>
              <a:ext cx="127683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7596336" y="12182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668344" y="20103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</a:t>
            </a:r>
            <a:endParaRPr lang="it-IT" sz="1600" dirty="0"/>
          </a:p>
        </p:txBody>
      </p:sp>
      <p:sp>
        <p:nvSpPr>
          <p:cNvPr id="24" name="Rettangolo 23"/>
          <p:cNvSpPr/>
          <p:nvPr/>
        </p:nvSpPr>
        <p:spPr>
          <a:xfrm>
            <a:off x="251520" y="360785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Three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main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sources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background: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it-IT" dirty="0" smtClean="0">
              <a:solidFill>
                <a:srgbClr val="0070C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→ </a:t>
            </a:r>
            <a:r>
              <a:rPr lang="it-IT" dirty="0" err="1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err="1" smtClean="0">
                <a:solidFill>
                  <a:srgbClr val="0070C0"/>
                </a:solidFill>
                <a:cs typeface="Times New Roman" pitchFamily="16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 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γ(γ)</a:t>
            </a:r>
            <a:endParaRPr lang="it-IT" dirty="0" smtClean="0">
              <a:solidFill>
                <a:srgbClr val="0070C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→ </a:t>
            </a:r>
            <a:r>
              <a:rPr lang="it-IT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err="1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+</a:t>
            </a:r>
            <a:r>
              <a:rPr lang="it-IT" baseline="33000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γ(γ)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it-IT" dirty="0">
                <a:solidFill>
                  <a:srgbClr val="0070C0"/>
                </a:solidFill>
                <a:cs typeface="Times New Roman" pitchFamily="16" charset="0"/>
                <a:sym typeface="Symbol"/>
              </a:rPr>
              <a:t>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  <a:sym typeface="Symbol"/>
              </a:rPr>
              <a:t>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→ 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+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- </a:t>
            </a:r>
            <a:r>
              <a:rPr lang="it-IT" dirty="0" smtClean="0">
                <a:solidFill>
                  <a:srgbClr val="0070C0"/>
                </a:solidFill>
                <a:cs typeface="Times New Roman" pitchFamily="16" charset="0"/>
              </a:rPr>
              <a:t>π</a:t>
            </a:r>
            <a:r>
              <a:rPr lang="it-IT" baseline="33000" dirty="0" smtClean="0">
                <a:solidFill>
                  <a:srgbClr val="0070C0"/>
                </a:solidFill>
                <a:cs typeface="Times New Roman" pitchFamily="16" charset="0"/>
              </a:rPr>
              <a:t>0</a:t>
            </a:r>
            <a:endParaRPr lang="it-IT" baseline="33000" dirty="0">
              <a:solidFill>
                <a:srgbClr val="0070C0"/>
              </a:solidFill>
              <a:cs typeface="Times New Roman" pitchFamily="1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835696" y="44624"/>
            <a:ext cx="525658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80120" y="620688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Times New Roman" pitchFamily="16" charset="0"/>
              </a:rPr>
              <a:t>NLO QED  PHOKHARA</a:t>
            </a:r>
            <a:endParaRPr lang="it-IT" sz="1400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95536" y="44624"/>
            <a:ext cx="446449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 smtClean="0">
                <a:sym typeface="Symbol"/>
              </a:rPr>
              <a:t>μ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90% CL UL</a:t>
            </a:r>
            <a:endParaRPr lang="it-IT" sz="3200" dirty="0"/>
          </a:p>
        </p:txBody>
      </p:sp>
      <p:sp>
        <p:nvSpPr>
          <p:cNvPr id="41" name="Rettangolo 40"/>
          <p:cNvSpPr/>
          <p:nvPr/>
        </p:nvSpPr>
        <p:spPr>
          <a:xfrm>
            <a:off x="7956376" y="285293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374" r="9094"/>
          <a:stretch/>
        </p:blipFill>
        <p:spPr>
          <a:xfrm>
            <a:off x="251520" y="852123"/>
            <a:ext cx="3312368" cy="2948254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4932" r="5093"/>
          <a:stretch/>
        </p:blipFill>
        <p:spPr bwMode="auto">
          <a:xfrm>
            <a:off x="4895976" y="116632"/>
            <a:ext cx="3420440" cy="30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3779912" y="1844824"/>
            <a:ext cx="792088" cy="1820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5436096" y="404664"/>
            <a:ext cx="296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sym typeface="Symbol"/>
              </a:rPr>
              <a:t></a:t>
            </a:r>
            <a:r>
              <a:rPr lang="it-IT" sz="2000" dirty="0" smtClean="0">
                <a:solidFill>
                  <a:srgbClr val="C00000"/>
                </a:solidFill>
              </a:rPr>
              <a:t> mass </a:t>
            </a:r>
            <a:r>
              <a:rPr lang="it-IT" sz="2000" dirty="0" err="1" smtClean="0">
                <a:solidFill>
                  <a:srgbClr val="C00000"/>
                </a:solidFill>
              </a:rPr>
              <a:t>spectrum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3568" y="2868347"/>
            <a:ext cx="28083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7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excellent </a:t>
            </a:r>
            <a:r>
              <a:rPr lang="it-IT" sz="17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Data/MC </a:t>
            </a:r>
            <a:r>
              <a:rPr lang="en-US" sz="17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agreement</a:t>
            </a:r>
            <a:endParaRPr lang="en-US" sz="1700" dirty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45" y="3222000"/>
            <a:ext cx="4496687" cy="3286497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 rot="840000">
            <a:off x="6046563" y="5102619"/>
            <a:ext cx="2877711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r>
              <a:rPr lang="it-IT" b="1" dirty="0" err="1"/>
              <a:t>Phys.Lett</a:t>
            </a:r>
            <a:r>
              <a:rPr lang="it-IT" b="1" dirty="0"/>
              <a:t>. B736 (2014) 459 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7504" y="4221088"/>
            <a:ext cx="4104456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1600" dirty="0"/>
              <a:t>CL</a:t>
            </a:r>
            <a:r>
              <a:rPr lang="it-IT" sz="1600" baseline="-25000" dirty="0"/>
              <a:t>S</a:t>
            </a:r>
            <a:r>
              <a:rPr lang="it-IT" sz="1600" dirty="0"/>
              <a:t> </a:t>
            </a:r>
            <a:r>
              <a:rPr lang="it-IT" sz="1600" dirty="0" err="1"/>
              <a:t>technique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 err="1" smtClean="0"/>
              <a:t>Results</a:t>
            </a:r>
            <a:r>
              <a:rPr lang="it-IT" sz="1600" dirty="0" smtClean="0"/>
              <a:t> </a:t>
            </a:r>
            <a:r>
              <a:rPr lang="it-IT" sz="1600" dirty="0" err="1" smtClean="0"/>
              <a:t>based</a:t>
            </a:r>
            <a:r>
              <a:rPr lang="it-IT" sz="1600" dirty="0" smtClean="0"/>
              <a:t> on </a:t>
            </a:r>
            <a:r>
              <a:rPr lang="it-IT" sz="1600" dirty="0" err="1" smtClean="0"/>
              <a:t>only</a:t>
            </a:r>
            <a:r>
              <a:rPr lang="it-IT" sz="1600" dirty="0" smtClean="0"/>
              <a:t> 240 pb</a:t>
            </a:r>
            <a:r>
              <a:rPr lang="it-IT" sz="1600" baseline="30000" dirty="0" smtClean="0"/>
              <a:t>-1 </a:t>
            </a:r>
            <a:r>
              <a:rPr lang="it-IT" sz="1600" dirty="0" smtClean="0"/>
              <a:t> </a:t>
            </a:r>
          </a:p>
          <a:p>
            <a:endParaRPr lang="it-IT" sz="1600" dirty="0" smtClean="0"/>
          </a:p>
          <a:p>
            <a:r>
              <a:rPr lang="it-IT" sz="1600" dirty="0" err="1" smtClean="0"/>
              <a:t>Using</a:t>
            </a:r>
            <a:r>
              <a:rPr lang="it-IT" sz="1600" dirty="0" smtClean="0"/>
              <a:t> the 2.5 fb</a:t>
            </a:r>
            <a:r>
              <a:rPr lang="it-IT" sz="1600" baseline="30000" dirty="0" smtClean="0"/>
              <a:t>-1 </a:t>
            </a:r>
            <a:r>
              <a:rPr lang="it-IT" sz="1600" dirty="0" smtClean="0"/>
              <a:t>full KLOE data set </a:t>
            </a:r>
            <a:r>
              <a:rPr lang="it-IT" sz="1600" dirty="0" err="1" smtClean="0"/>
              <a:t>improves</a:t>
            </a:r>
            <a:r>
              <a:rPr lang="it-IT" sz="1600" dirty="0" smtClean="0"/>
              <a:t> the </a:t>
            </a:r>
            <a:r>
              <a:rPr lang="it-IT" sz="1600" dirty="0" err="1" smtClean="0"/>
              <a:t>sensitivity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a </a:t>
            </a:r>
            <a:r>
              <a:rPr lang="it-IT" sz="1600" dirty="0" err="1" smtClean="0"/>
              <a:t>factor</a:t>
            </a:r>
            <a:r>
              <a:rPr lang="it-IT" sz="1600" dirty="0" smtClean="0"/>
              <a:t> </a:t>
            </a:r>
            <a:r>
              <a:rPr lang="it-IT" sz="1600" dirty="0" smtClean="0">
                <a:sym typeface="Symbol"/>
              </a:rPr>
              <a:t> 3</a:t>
            </a:r>
          </a:p>
          <a:p>
            <a:endParaRPr lang="it-IT" sz="1600" dirty="0" smtClean="0">
              <a:sym typeface="Symbol"/>
            </a:endParaRPr>
          </a:p>
          <a:p>
            <a:r>
              <a:rPr lang="it-IT" sz="1600" dirty="0" smtClean="0">
                <a:solidFill>
                  <a:schemeClr val="accent2"/>
                </a:solidFill>
                <a:sym typeface="Symbol"/>
              </a:rPr>
              <a:t>A </a:t>
            </a:r>
            <a:r>
              <a:rPr lang="it-IT" sz="1600" dirty="0" err="1" smtClean="0">
                <a:solidFill>
                  <a:schemeClr val="accent2"/>
                </a:solidFill>
                <a:sym typeface="Symbol"/>
              </a:rPr>
              <a:t>further</a:t>
            </a:r>
            <a:r>
              <a:rPr lang="it-IT" sz="16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  <a:sym typeface="Symbol"/>
              </a:rPr>
              <a:t>factor</a:t>
            </a:r>
            <a:r>
              <a:rPr lang="it-IT" sz="1600" dirty="0" smtClean="0">
                <a:solidFill>
                  <a:schemeClr val="accent2"/>
                </a:solidFill>
                <a:sym typeface="Symbol"/>
              </a:rPr>
              <a:t> 2 in </a:t>
            </a:r>
            <a:r>
              <a:rPr lang="it-IT" sz="1600" dirty="0" err="1" smtClean="0">
                <a:solidFill>
                  <a:schemeClr val="accent2"/>
                </a:solidFill>
                <a:sym typeface="Symbol"/>
              </a:rPr>
              <a:t>sensitivity</a:t>
            </a:r>
            <a:r>
              <a:rPr lang="it-IT" sz="16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  <a:sym typeface="Symbol"/>
              </a:rPr>
              <a:t>expected</a:t>
            </a:r>
            <a:r>
              <a:rPr lang="it-IT" sz="1600" dirty="0" smtClean="0">
                <a:solidFill>
                  <a:schemeClr val="accent2"/>
                </a:solidFill>
                <a:sym typeface="Symbol"/>
              </a:rPr>
              <a:t> from KLOE-2 </a:t>
            </a:r>
            <a:r>
              <a:rPr lang="it-IT" sz="1600" dirty="0" err="1" smtClean="0">
                <a:solidFill>
                  <a:schemeClr val="accent2"/>
                </a:solidFill>
                <a:sym typeface="Symbol"/>
              </a:rPr>
              <a:t>experiment</a:t>
            </a:r>
            <a:r>
              <a:rPr lang="it-IT" sz="1600" dirty="0" smtClean="0">
                <a:solidFill>
                  <a:schemeClr val="accent2"/>
                </a:solidFill>
                <a:sym typeface="Symbol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355976" y="3168000"/>
            <a:ext cx="4680520" cy="3384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04664"/>
            <a:ext cx="8820472" cy="2554545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decay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+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U,  U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,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   </a:t>
            </a:r>
            <a:endParaRPr lang="it-IT" sz="1600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cs typeface="Times New Roman" pitchFamily="18" charset="0"/>
              </a:rPr>
              <a:t>Associated Uγ process: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8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2000" b="1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endParaRPr lang="it-IT" sz="2000" b="1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r>
              <a:rPr lang="it-IT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                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85000"/>
                </a:schemeClr>
              </a:solidFill>
              <a:cs typeface="Times New Roman" pitchFamily="18" charset="0"/>
              <a:sym typeface="Symbol"/>
            </a:endParaRPr>
          </a:p>
          <a:p>
            <a:endParaRPr lang="en-US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Higgsstrahlung process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it-IT" sz="2000" baseline="-25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:  </a:t>
            </a: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Uh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endParaRPr lang="it-IT" sz="16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840000">
            <a:off x="4957561" y="1504595"/>
            <a:ext cx="128966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53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966" r="5236"/>
          <a:stretch/>
        </p:blipFill>
        <p:spPr bwMode="auto">
          <a:xfrm>
            <a:off x="4572000" y="3573016"/>
            <a:ext cx="4191655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918241" y="5062132"/>
            <a:ext cx="164160" cy="54149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1639" tIns="55221" rIns="81639" bIns="40820"/>
          <a:lstStyle/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  <a:p>
            <a:endParaRPr lang="it-IT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407841" y="3429001"/>
            <a:ext cx="164160" cy="387400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93190" y="836712"/>
            <a:ext cx="4226781" cy="2550478"/>
            <a:chOff x="-1" y="476672"/>
            <a:chExt cx="4226781" cy="2550478"/>
          </a:xfrm>
        </p:grpSpPr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-1" y="476672"/>
              <a:ext cx="4226781" cy="1224136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 type="triangle" w="med" len="med"/>
            </a:ln>
            <a:effectLst/>
          </p:spPr>
          <p:txBody>
            <a:bodyPr lIns="81639" tIns="58421" rIns="81639" bIns="40820"/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detected large angle photon </a:t>
              </a:r>
              <a:r>
                <a:rPr lang="en-US" sz="1600" dirty="0" err="1" smtClean="0">
                  <a:solidFill>
                    <a:srgbClr val="000000"/>
                  </a:solidFill>
                  <a:cs typeface="Times New Roman" pitchFamily="16" charset="0"/>
                </a:rPr>
                <a:t>θ</a:t>
              </a:r>
              <a:r>
                <a:rPr lang="en-US" sz="1600" baseline="-33000" dirty="0" err="1" smtClean="0">
                  <a:solidFill>
                    <a:srgbClr val="000000"/>
                  </a:solidFill>
                  <a:cs typeface="Times New Roman" pitchFamily="16" charset="0"/>
                </a:rPr>
                <a:t>γ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&lt;50°, </a:t>
              </a:r>
              <a:r>
                <a:rPr lang="en-US" sz="1600" dirty="0" err="1" smtClean="0">
                  <a:solidFill>
                    <a:srgbClr val="000000"/>
                  </a:solidFill>
                  <a:cs typeface="Times New Roman" pitchFamily="16" charset="0"/>
                </a:rPr>
                <a:t>θ</a:t>
              </a:r>
              <a:r>
                <a:rPr lang="en-US" sz="1600" baseline="-33000" dirty="0" err="1" smtClean="0">
                  <a:solidFill>
                    <a:srgbClr val="000000"/>
                  </a:solidFill>
                  <a:cs typeface="Times New Roman" pitchFamily="16" charset="0"/>
                </a:rPr>
                <a:t>γ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&gt;130°</a:t>
              </a:r>
              <a:endParaRPr lang="en-US" sz="1600" dirty="0">
                <a:solidFill>
                  <a:srgbClr val="000000"/>
                </a:solidFill>
                <a:cs typeface="Times New Roman" pitchFamily="16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two opposite sign charged 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tracks 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50</a:t>
              </a:r>
              <a:r>
                <a:rPr lang="en-US" sz="1600" dirty="0">
                  <a:solidFill>
                    <a:srgbClr val="000000"/>
                  </a:solidFill>
                  <a:cs typeface="Times New Roman" pitchFamily="16" charset="0"/>
                </a:rPr>
                <a:t>°&lt;</a:t>
              </a:r>
              <a:r>
                <a:rPr lang="en-US" sz="1600" dirty="0" err="1" smtClean="0">
                  <a:solidFill>
                    <a:srgbClr val="000000"/>
                  </a:solidFill>
                  <a:cs typeface="Times New Roman" pitchFamily="16" charset="0"/>
                </a:rPr>
                <a:t>θ</a:t>
              </a:r>
              <a:r>
                <a:rPr lang="en-US" sz="1600" baseline="-33000" dirty="0" err="1">
                  <a:solidFill>
                    <a:srgbClr val="000000"/>
                  </a:solidFill>
                  <a:cs typeface="Times New Roman" pitchFamily="16" charset="0"/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&lt;130°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  <a:r>
                <a:rPr lang="it-IT" sz="1600" dirty="0" smtClean="0">
                  <a:ea typeface="Droid Sans Fallback" charset="0"/>
                  <a:cs typeface="Droid Sans Fallback" charset="0"/>
                </a:rPr>
                <a:t>M</a:t>
              </a:r>
              <a:r>
                <a:rPr lang="it-IT" sz="1600" baseline="-33000" dirty="0" smtClean="0">
                  <a:ea typeface="Droid Sans Fallback" charset="0"/>
                  <a:cs typeface="Droid Sans Fallback" charset="0"/>
                </a:rPr>
                <a:t>TRK </a:t>
              </a:r>
              <a:r>
                <a:rPr lang="it-IT" sz="1600" dirty="0" smtClean="0">
                  <a:ea typeface="Droid Sans Fallback" charset="0"/>
                  <a:cs typeface="Droid Sans Fallback" charset="0"/>
                </a:rPr>
                <a:t>to separate from </a:t>
              </a:r>
              <a:r>
                <a:rPr lang="el-GR" sz="1600" dirty="0" smtClean="0">
                  <a:ea typeface="Droid Sans Fallback" charset="0"/>
                  <a:cs typeface="Droid Sans Fallback" charset="0"/>
                </a:rPr>
                <a:t>μμ</a:t>
              </a:r>
              <a:r>
                <a:rPr lang="el-GR" sz="1600" dirty="0" smtClean="0">
                  <a:ea typeface="Droid Sans Fallback" charset="0"/>
                  <a:cs typeface="Droid Sans Fallback" charset="0"/>
                  <a:sym typeface="Symbol"/>
                </a:rPr>
                <a:t></a:t>
              </a:r>
              <a:r>
                <a:rPr lang="en-US" sz="1600" dirty="0" smtClean="0">
                  <a:cs typeface="Times New Roman" pitchFamily="16" charset="0"/>
                  <a:sym typeface="Symbol"/>
                </a:rPr>
                <a:t>, </a:t>
              </a:r>
              <a:r>
                <a:rPr lang="el-GR" sz="1600" dirty="0" smtClean="0">
                  <a:ea typeface="Droid Sans Fallback" charset="0"/>
                  <a:cs typeface="Droid Sans Fallback" charset="0"/>
                </a:rPr>
                <a:t>ππ</a:t>
              </a:r>
              <a:r>
                <a:rPr lang="el-GR" sz="1600" dirty="0" smtClean="0">
                  <a:ea typeface="Droid Sans Fallback" charset="0"/>
                  <a:cs typeface="Droid Sans Fallback" charset="0"/>
                  <a:sym typeface="Symbol"/>
                </a:rPr>
                <a:t></a:t>
              </a:r>
              <a:endParaRPr lang="en-US" sz="1600" dirty="0">
                <a:cs typeface="Times New Roman" pitchFamily="16" charset="0"/>
              </a:endParaRPr>
            </a:p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</a:tabLst>
              </a:pPr>
              <a:endParaRPr lang="en-US" sz="1600" dirty="0">
                <a:solidFill>
                  <a:srgbClr val="000000"/>
                </a:solidFill>
                <a:cs typeface="Times New Roman" pitchFamily="16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79511" y="2196153"/>
              <a:ext cx="3939257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allows</a:t>
              </a:r>
              <a:r>
                <a:rPr lang="it-IT" sz="1600" dirty="0" smtClean="0">
                  <a:solidFill>
                    <a:srgbClr val="FF0000"/>
                  </a:solidFill>
                </a:rPr>
                <a:t> to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explore</a:t>
              </a:r>
              <a:r>
                <a:rPr lang="it-IT" sz="1600" dirty="0" smtClean="0">
                  <a:solidFill>
                    <a:srgbClr val="FF0000"/>
                  </a:solidFill>
                </a:rPr>
                <a:t> the 2m</a:t>
              </a:r>
              <a:r>
                <a:rPr lang="it-IT" sz="1600" baseline="-25000" dirty="0" smtClean="0">
                  <a:solidFill>
                    <a:srgbClr val="FF0000"/>
                  </a:solidFill>
                </a:rPr>
                <a:t>e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threshold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region</a:t>
              </a:r>
              <a:endParaRPr lang="it-IT" sz="1600" dirty="0" smtClean="0">
                <a:solidFill>
                  <a:srgbClr val="FF0000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it-IT" sz="1600" dirty="0" err="1" smtClean="0">
                  <a:solidFill>
                    <a:srgbClr val="FF0000"/>
                  </a:solidFill>
                </a:rPr>
                <a:t>great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suppression</a:t>
              </a:r>
              <a:r>
                <a:rPr lang="it-IT" sz="1600" dirty="0" smtClean="0">
                  <a:solidFill>
                    <a:srgbClr val="FF0000"/>
                  </a:solidFill>
                </a:rPr>
                <a:t> of t-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channel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Bhabha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sz="1600" dirty="0" smtClean="0">
                  <a:solidFill>
                    <a:srgbClr val="FF0000"/>
                  </a:solidFill>
                </a:rPr>
                <a:t> background </a:t>
              </a:r>
              <a:r>
                <a:rPr lang="it-IT" sz="1600" dirty="0" err="1" smtClean="0">
                  <a:solidFill>
                    <a:srgbClr val="FF0000"/>
                  </a:solidFill>
                </a:rPr>
                <a:t>contamination</a:t>
              </a:r>
              <a:r>
                <a:rPr lang="it-IT" sz="1600" dirty="0" smtClean="0">
                  <a:solidFill>
                    <a:srgbClr val="FF0000"/>
                  </a:solidFill>
                </a:rPr>
                <a:t> ≈1.5%</a:t>
              </a:r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1835696" y="1772816"/>
              <a:ext cx="216024" cy="288032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1826259" y="35913"/>
            <a:ext cx="5266021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</a:t>
            </a:r>
            <a:r>
              <a:rPr lang="it-IT" sz="3200" dirty="0" err="1" smtClean="0"/>
              <a:t>e</a:t>
            </a:r>
            <a:r>
              <a:rPr lang="it-IT" sz="3200" baseline="30000" dirty="0" err="1" smtClean="0"/>
              <a:t>+</a:t>
            </a:r>
            <a:r>
              <a:rPr lang="it-IT" sz="3200" dirty="0" err="1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e</a:t>
            </a:r>
            <a:r>
              <a:rPr lang="it-IT" sz="3200" baseline="30000" dirty="0" err="1" smtClean="0">
                <a:sym typeface="Symbol"/>
              </a:rPr>
              <a:t>+</a:t>
            </a:r>
            <a:r>
              <a:rPr lang="it-IT" sz="3200" dirty="0" err="1">
                <a:sym typeface="Symbol"/>
              </a:rPr>
              <a:t>e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endParaRPr lang="it-IT" sz="3200" dirty="0"/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42221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5" y="3717032"/>
            <a:ext cx="368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C00000"/>
                </a:solidFill>
              </a:rPr>
              <a:t>e</a:t>
            </a:r>
            <a:r>
              <a:rPr lang="it-IT" sz="2400" baseline="30000" dirty="0" err="1" smtClean="0">
                <a:solidFill>
                  <a:srgbClr val="C00000"/>
                </a:solidFill>
              </a:rPr>
              <a:t>+</a:t>
            </a:r>
            <a:r>
              <a:rPr lang="it-IT" sz="2400" dirty="0" err="1" smtClean="0">
                <a:solidFill>
                  <a:srgbClr val="C00000"/>
                </a:solidFill>
              </a:rPr>
              <a:t>e</a:t>
            </a:r>
            <a:r>
              <a:rPr lang="it-IT" sz="2400" baseline="30000" dirty="0" smtClean="0">
                <a:solidFill>
                  <a:srgbClr val="C00000"/>
                </a:solidFill>
              </a:rPr>
              <a:t>-</a:t>
            </a:r>
            <a:r>
              <a:rPr lang="it-IT" sz="2400" dirty="0" smtClean="0">
                <a:solidFill>
                  <a:srgbClr val="C00000"/>
                </a:solidFill>
              </a:rPr>
              <a:t> mass </a:t>
            </a:r>
            <a:r>
              <a:rPr lang="it-IT" sz="2400" dirty="0" err="1" smtClean="0">
                <a:solidFill>
                  <a:srgbClr val="C00000"/>
                </a:solidFill>
              </a:rPr>
              <a:t>spectrum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3741" y="4529367"/>
            <a:ext cx="411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Babayaga</a:t>
            </a:r>
            <a:r>
              <a:rPr lang="it-IT" dirty="0" smtClean="0"/>
              <a:t>-NLO </a:t>
            </a:r>
            <a:r>
              <a:rPr lang="it-IT" dirty="0" err="1" smtClean="0"/>
              <a:t>simulation</a:t>
            </a:r>
            <a:r>
              <a:rPr lang="it-IT" dirty="0" smtClean="0"/>
              <a:t> (with </a:t>
            </a:r>
            <a:r>
              <a:rPr lang="it-IT" dirty="0" err="1" smtClean="0"/>
              <a:t>weighted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72703" y="3500688"/>
            <a:ext cx="8547769" cy="31233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5" y="5229200"/>
            <a:ext cx="39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Background </a:t>
            </a:r>
            <a:r>
              <a:rPr lang="it-IT" dirty="0" err="1" smtClean="0"/>
              <a:t>estimated</a:t>
            </a:r>
            <a:r>
              <a:rPr lang="it-IT" dirty="0" smtClean="0"/>
              <a:t> from data</a:t>
            </a:r>
          </a:p>
          <a:p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→ UL CL</a:t>
            </a:r>
            <a:r>
              <a:rPr lang="it-IT" baseline="-25000" dirty="0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technique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898562" y="4695527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L=1.54 </a:t>
            </a:r>
            <a:r>
              <a:rPr lang="it-IT" sz="2400" b="1" dirty="0">
                <a:solidFill>
                  <a:srgbClr val="FF0000"/>
                </a:solidFill>
              </a:rPr>
              <a:t>fb</a:t>
            </a:r>
            <a:r>
              <a:rPr lang="it-IT" sz="2400" b="1" baseline="30000" dirty="0">
                <a:solidFill>
                  <a:srgbClr val="FF0000"/>
                </a:solidFill>
              </a:rPr>
              <a:t>-1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2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2905" r="1106" b="4154"/>
          <a:stretch/>
        </p:blipFill>
        <p:spPr bwMode="auto">
          <a:xfrm>
            <a:off x="899592" y="836712"/>
            <a:ext cx="66526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 rot="960000">
            <a:off x="3488160" y="5774516"/>
            <a:ext cx="282000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r>
              <a:rPr lang="it-IT" b="1" dirty="0" err="1"/>
              <a:t>Phys.Lett</a:t>
            </a:r>
            <a:r>
              <a:rPr lang="it-IT" b="1" dirty="0"/>
              <a:t>. B750 (2015) 633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0075" y="44624"/>
            <a:ext cx="8794413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</a:t>
            </a:r>
            <a:r>
              <a:rPr lang="it-IT" sz="3200" dirty="0" err="1" smtClean="0"/>
              <a:t>e</a:t>
            </a:r>
            <a:r>
              <a:rPr lang="it-IT" sz="3200" baseline="30000" dirty="0" err="1" smtClean="0"/>
              <a:t>+</a:t>
            </a:r>
            <a:r>
              <a:rPr lang="it-IT" sz="3200" dirty="0" err="1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e</a:t>
            </a:r>
            <a:r>
              <a:rPr lang="it-IT" sz="3200" baseline="30000" dirty="0" err="1" smtClean="0">
                <a:sym typeface="Symbol"/>
              </a:rPr>
              <a:t>+</a:t>
            </a:r>
            <a:r>
              <a:rPr lang="it-IT" sz="3200" dirty="0" err="1">
                <a:sym typeface="Symbol"/>
              </a:rPr>
              <a:t>e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:</a:t>
            </a:r>
            <a:r>
              <a:rPr lang="it-IT" sz="3200" dirty="0" smtClean="0">
                <a:sym typeface="Symbol"/>
              </a:rPr>
              <a:t> 90% CL </a:t>
            </a:r>
            <a:r>
              <a:rPr lang="it-IT" sz="3200" dirty="0" err="1" smtClean="0">
                <a:sym typeface="Symbol"/>
              </a:rPr>
              <a:t>upper</a:t>
            </a:r>
            <a:r>
              <a:rPr lang="it-IT" sz="3200" dirty="0" smtClean="0">
                <a:sym typeface="Symbol"/>
              </a:rPr>
              <a:t> </a:t>
            </a:r>
            <a:r>
              <a:rPr lang="it-IT" sz="3200" dirty="0" err="1" smtClean="0">
                <a:sym typeface="Symbol"/>
              </a:rPr>
              <a:t>limits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932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404664"/>
            <a:ext cx="8820472" cy="2554545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decay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+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U,  U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,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  <a:sym typeface="Symbol"/>
              </a:rPr>
              <a:t>   </a:t>
            </a:r>
            <a:endParaRPr lang="it-IT" sz="1600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cs typeface="Times New Roman" pitchFamily="18" charset="0"/>
              </a:rPr>
              <a:t>Associated Uγ process: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8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                                   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+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8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endParaRPr lang="it-IT" sz="2000" b="1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endParaRPr lang="en-US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Higgsstrahlung process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it-IT" sz="2000" baseline="-25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:  </a:t>
            </a: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Uh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endParaRPr lang="it-IT" sz="16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840000">
            <a:off x="5101577" y="1792627"/>
            <a:ext cx="128966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07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6732240" y="655266"/>
            <a:ext cx="2127574" cy="2557710"/>
            <a:chOff x="6732240" y="655266"/>
            <a:chExt cx="2127574" cy="255771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655266"/>
              <a:ext cx="2127574" cy="2557710"/>
            </a:xfrm>
            <a:prstGeom prst="rect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</p:pic>
        <p:sp>
          <p:nvSpPr>
            <p:cNvPr id="5" name="Rettangolo 4"/>
            <p:cNvSpPr/>
            <p:nvPr/>
          </p:nvSpPr>
          <p:spPr>
            <a:xfrm>
              <a:off x="7684677" y="1268760"/>
              <a:ext cx="127683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7740352" y="2204864"/>
              <a:ext cx="127683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596336" y="12182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ym typeface="Symbol"/>
              </a:rPr>
              <a:t>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68344" y="20103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ym typeface="Symbol"/>
              </a:rPr>
              <a:t></a:t>
            </a:r>
            <a:endParaRPr lang="it-IT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792" r="5138" b="1498"/>
          <a:stretch/>
        </p:blipFill>
        <p:spPr bwMode="auto">
          <a:xfrm>
            <a:off x="323529" y="3715615"/>
            <a:ext cx="3528392" cy="28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83768" y="1340768"/>
            <a:ext cx="4176464" cy="864096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 type="triangle" w="med" len="med"/>
          </a:ln>
          <a:effectLst/>
        </p:spPr>
        <p:txBody>
          <a:bodyPr lIns="81639" tIns="58421" rIns="81639" bIns="40820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 undetected small angle photon θ</a:t>
            </a:r>
            <a:r>
              <a:rPr lang="en-US" sz="1600" baseline="-33000" dirty="0" smtClean="0">
                <a:solidFill>
                  <a:srgbClr val="000000"/>
                </a:solidFill>
                <a:cs typeface="Times New Roman" pitchFamily="16" charset="0"/>
              </a:rPr>
              <a:t>γ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&lt;15</a:t>
            </a:r>
            <a:r>
              <a:rPr lang="en-US" sz="1600" dirty="0">
                <a:solidFill>
                  <a:srgbClr val="000000"/>
                </a:solidFill>
                <a:cs typeface="Times New Roman" pitchFamily="16" charset="0"/>
              </a:rPr>
              <a:t>°, θ</a:t>
            </a:r>
            <a:r>
              <a:rPr lang="en-US" sz="1600" baseline="-33000" dirty="0">
                <a:solidFill>
                  <a:srgbClr val="000000"/>
                </a:solidFill>
                <a:cs typeface="Times New Roman" pitchFamily="16" charset="0"/>
              </a:rPr>
              <a:t>γ</a:t>
            </a:r>
            <a:r>
              <a:rPr lang="en-US" sz="1600" dirty="0">
                <a:solidFill>
                  <a:srgbClr val="000000"/>
                </a:solidFill>
                <a:cs typeface="Times New Roman" pitchFamily="16" charset="0"/>
              </a:rPr>
              <a:t>&gt;165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°</a:t>
            </a:r>
            <a:endParaRPr lang="en-US" sz="1600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 two opposite sign charged </a:t>
            </a:r>
            <a:r>
              <a:rPr lang="en-US" sz="1600" dirty="0">
                <a:solidFill>
                  <a:srgbClr val="000000"/>
                </a:solidFill>
                <a:cs typeface="Times New Roman" pitchFamily="16" charset="0"/>
              </a:rPr>
              <a:t>tracks 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50</a:t>
            </a:r>
            <a:r>
              <a:rPr lang="en-US" sz="1600" dirty="0">
                <a:solidFill>
                  <a:srgbClr val="000000"/>
                </a:solidFill>
                <a:cs typeface="Times New Roman" pitchFamily="16" charset="0"/>
              </a:rPr>
              <a:t>°&lt;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θ</a:t>
            </a:r>
            <a:r>
              <a:rPr lang="en-US" sz="1600" baseline="-33000" dirty="0">
                <a:solidFill>
                  <a:srgbClr val="000000"/>
                </a:solidFill>
                <a:cs typeface="Times New Roman" pitchFamily="16" charset="0"/>
                <a:sym typeface="Symbol"/>
              </a:rPr>
              <a:t>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&lt;130</a:t>
            </a:r>
            <a:r>
              <a:rPr lang="en-US" sz="1600" dirty="0">
                <a:solidFill>
                  <a:srgbClr val="000000"/>
                </a:solidFill>
                <a:cs typeface="Times New Roman" pitchFamily="16" charset="0"/>
              </a:rPr>
              <a:t>°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endParaRPr lang="en-US" sz="1600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123728" y="44624"/>
            <a:ext cx="5328592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</a:t>
            </a:r>
            <a:r>
              <a:rPr lang="it-IT" sz="3200" dirty="0" err="1" smtClean="0"/>
              <a:t>e</a:t>
            </a:r>
            <a:r>
              <a:rPr lang="it-IT" sz="3200" baseline="30000" dirty="0" err="1" smtClean="0"/>
              <a:t>+</a:t>
            </a:r>
            <a:r>
              <a:rPr lang="it-IT" sz="3200" dirty="0" err="1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>
                <a:sym typeface="Symbol"/>
              </a:rPr>
              <a:t>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>
                <a:sym typeface="Symbol"/>
              </a:rPr>
              <a:t>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endParaRPr lang="it-IT" sz="3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609" r="7790" b="4406"/>
          <a:stretch/>
        </p:blipFill>
        <p:spPr bwMode="auto">
          <a:xfrm>
            <a:off x="4845719" y="3295061"/>
            <a:ext cx="3614713" cy="323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7"/>
          <p:cNvGrpSpPr>
            <a:grpSpLocks noChangeAspect="1"/>
          </p:cNvGrpSpPr>
          <p:nvPr/>
        </p:nvGrpSpPr>
        <p:grpSpPr bwMode="auto">
          <a:xfrm>
            <a:off x="35496" y="671225"/>
            <a:ext cx="2304249" cy="2109703"/>
            <a:chOff x="3198" y="2031"/>
            <a:chExt cx="2203" cy="2452"/>
          </a:xfrm>
        </p:grpSpPr>
        <p:pic>
          <p:nvPicPr>
            <p:cNvPr id="21" name="Picture 8" descr="br"/>
            <p:cNvPicPr>
              <a:picLocks noChangeAspect="1" noChangeArrowheads="1"/>
            </p:cNvPicPr>
            <p:nvPr/>
          </p:nvPicPr>
          <p:blipFill>
            <a:blip r:embed="rId6" cstate="print">
              <a:lum bright="6000"/>
            </a:blip>
            <a:srcRect l="4025" t="8005" r="6708" b="6631"/>
            <a:stretch>
              <a:fillRect/>
            </a:stretch>
          </p:blipFill>
          <p:spPr bwMode="auto">
            <a:xfrm>
              <a:off x="3198" y="2291"/>
              <a:ext cx="2041" cy="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542" y="2031"/>
              <a:ext cx="138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/>
                <a:t>BR (u </a:t>
              </a:r>
              <a:r>
                <a:rPr lang="it-IT" sz="1400" dirty="0">
                  <a:sym typeface="Symbol" pitchFamily="18" charset="2"/>
                </a:rPr>
                <a:t></a:t>
              </a:r>
              <a:r>
                <a:rPr lang="it-IT" sz="1400" dirty="0"/>
                <a:t> </a:t>
              </a:r>
              <a:r>
                <a:rPr lang="it-IT" sz="1400" dirty="0">
                  <a:cs typeface="Times New Roman" pitchFamily="16" charset="0"/>
                </a:rPr>
                <a:t>µ</a:t>
              </a:r>
              <a:r>
                <a:rPr lang="it-IT" sz="1400" dirty="0">
                  <a:cs typeface="Times New Roman" pitchFamily="16" charset="0"/>
                  <a:sym typeface="Symbol" pitchFamily="18" charset="2"/>
                </a:rPr>
                <a:t>µ,</a:t>
              </a:r>
              <a:r>
                <a:rPr lang="it-IT" sz="1400" dirty="0">
                  <a:solidFill>
                    <a:srgbClr val="FF0000"/>
                  </a:solidFill>
                  <a:cs typeface="Times New Roman" pitchFamily="16" charset="0"/>
                  <a:sym typeface="Symbol" pitchFamily="18" charset="2"/>
                </a:rPr>
                <a:t></a:t>
              </a:r>
              <a:r>
                <a:rPr lang="it-IT" sz="1400" dirty="0">
                  <a:cs typeface="Times New Roman" pitchFamily="16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966" y="4125"/>
              <a:ext cx="435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 err="1"/>
                <a:t>m</a:t>
              </a:r>
              <a:r>
                <a:rPr lang="it-IT" sz="1400" baseline="-25000" dirty="0" err="1"/>
                <a:t>U</a:t>
              </a:r>
              <a:endParaRPr lang="it-IT" sz="1400" dirty="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785" y="2523"/>
              <a:ext cx="36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dirty="0">
                  <a:solidFill>
                    <a:srgbClr val="FF3300"/>
                  </a:solidFill>
                  <a:sym typeface="Symbol" pitchFamily="18" charset="2"/>
                </a:rPr>
                <a:t></a:t>
              </a: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4740" y="2750"/>
              <a:ext cx="136" cy="2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492" y="2868"/>
              <a:ext cx="39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dirty="0">
                  <a:cs typeface="Times New Roman" pitchFamily="16" charset="0"/>
                </a:rPr>
                <a:t>µµ</a:t>
              </a: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3560" y="3109"/>
              <a:ext cx="71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1209315" y="331550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sym typeface="Symbol"/>
              </a:rPr>
              <a:t>/</a:t>
            </a:r>
            <a:r>
              <a:rPr lang="el-GR" sz="2000" b="1" dirty="0" smtClean="0">
                <a:solidFill>
                  <a:srgbClr val="0070C0"/>
                </a:solidFill>
                <a:sym typeface="Symbol"/>
              </a:rPr>
              <a:t>μ</a:t>
            </a:r>
            <a:r>
              <a:rPr lang="it-IT" sz="2000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sym typeface="Symbol"/>
              </a:rPr>
              <a:t>separation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012160" y="3140968"/>
            <a:ext cx="249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it-IT" sz="2000" b="1" baseline="30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it-IT" sz="2000" b="1" dirty="0" smtClean="0">
                <a:solidFill>
                  <a:srgbClr val="C00000"/>
                </a:solidFill>
                <a:sym typeface="Symbol"/>
              </a:rPr>
              <a:t> </a:t>
            </a:r>
            <a:r>
              <a:rPr lang="it-IT" sz="2000" b="1" baseline="30000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it-IT" sz="2000" b="1" dirty="0" smtClean="0">
                <a:solidFill>
                  <a:srgbClr val="C00000"/>
                </a:solidFill>
                <a:sym typeface="Symbol"/>
              </a:rPr>
              <a:t> mass </a:t>
            </a:r>
            <a:r>
              <a:rPr lang="it-IT" sz="2000" b="1" dirty="0" err="1" smtClean="0">
                <a:solidFill>
                  <a:srgbClr val="C00000"/>
                </a:solidFill>
                <a:sym typeface="Symbol"/>
              </a:rPr>
              <a:t>spectrum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075116" y="3573016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L=1.93 </a:t>
            </a:r>
            <a:r>
              <a:rPr lang="it-IT" sz="2000" b="1" dirty="0">
                <a:solidFill>
                  <a:srgbClr val="C00000"/>
                </a:solidFill>
              </a:rPr>
              <a:t>fb</a:t>
            </a:r>
            <a:r>
              <a:rPr lang="it-IT" sz="2000" b="1" baseline="30000" dirty="0">
                <a:solidFill>
                  <a:srgbClr val="C00000"/>
                </a:solidFill>
              </a:rPr>
              <a:t>-1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Freccia a sinistra 10"/>
          <p:cNvSpPr/>
          <p:nvPr/>
        </p:nvSpPr>
        <p:spPr>
          <a:xfrm rot="20923606">
            <a:off x="2206390" y="810131"/>
            <a:ext cx="1224136" cy="229815"/>
          </a:xfrm>
          <a:prstGeom prst="leftArrow">
            <a:avLst/>
          </a:prstGeom>
          <a:solidFill>
            <a:srgbClr val="0020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395537" y="1094542"/>
            <a:ext cx="5760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9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2008" y="764704"/>
            <a:ext cx="457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Several recent 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astrophysical observations</a:t>
            </a:r>
          </a:p>
          <a:p>
            <a:r>
              <a:rPr lang="en-US" sz="1600" dirty="0" smtClean="0">
                <a:cs typeface="Times New Roman" pitchFamily="18" charset="0"/>
              </a:rPr>
              <a:t>(Pamela, AMS, Fermi, Atic, Integral,      DAMA/LIBRA, etc …) may suggest the existence of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a light Gev-ish dark sector</a:t>
            </a:r>
            <a:r>
              <a:rPr lang="en-US" sz="1600" dirty="0" smtClean="0">
                <a:cs typeface="Times New Roman" pitchFamily="18" charset="0"/>
              </a:rPr>
              <a:t>: a new low energy gauge interaction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U(1)</a:t>
            </a:r>
            <a:r>
              <a:rPr lang="en-US" sz="1600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1600" baseline="-25000" dirty="0" smtClean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mediated by a neutral light mass vector particle, usually named the U boson (but also A’, V, …),  with a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small kinetic mixing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 </a:t>
            </a:r>
            <a:r>
              <a:rPr lang="en-US" sz="1600" dirty="0" smtClean="0">
                <a:cs typeface="Times New Roman" pitchFamily="18" charset="0"/>
                <a:sym typeface="Symbol"/>
              </a:rPr>
              <a:t>(&lt;10</a:t>
            </a:r>
            <a:r>
              <a:rPr lang="en-US" sz="1600" baseline="30000" dirty="0" smtClean="0">
                <a:cs typeface="Times New Roman" pitchFamily="18" charset="0"/>
                <a:sym typeface="Symbol"/>
              </a:rPr>
              <a:t>-3</a:t>
            </a:r>
            <a:r>
              <a:rPr lang="en-US" sz="1600" dirty="0" smtClean="0">
                <a:cs typeface="Times New Roman" pitchFamily="18" charset="0"/>
                <a:sym typeface="Symbol"/>
              </a:rPr>
              <a:t>) with SM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A low mass U boson could explain the well known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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 3.6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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l-GR" sz="1600" baseline="-25000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1600" dirty="0" smtClean="0">
                <a:cs typeface="Times New Roman" pitchFamily="18" charset="0"/>
              </a:rPr>
              <a:t> </a:t>
            </a:r>
            <a:r>
              <a:rPr lang="it-IT" sz="1600" dirty="0" err="1" smtClean="0">
                <a:cs typeface="Times New Roman" pitchFamily="18" charset="0"/>
              </a:rPr>
              <a:t>discrepancy</a:t>
            </a:r>
            <a:r>
              <a:rPr lang="it-IT" sz="1600" dirty="0" smtClean="0">
                <a:cs typeface="Times New Roman" pitchFamily="18" charset="0"/>
              </a:rPr>
              <a:t> with SM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/>
              <a:t> A </a:t>
            </a:r>
            <a:r>
              <a:rPr lang="it-IT" sz="1600" dirty="0" err="1" smtClean="0"/>
              <a:t>natural</a:t>
            </a:r>
            <a:r>
              <a:rPr lang="it-IT" sz="1600" dirty="0" smtClean="0"/>
              <a:t> </a:t>
            </a:r>
            <a:r>
              <a:rPr lang="it-IT" sz="1600" dirty="0" err="1" smtClean="0"/>
              <a:t>hypothesis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the </a:t>
            </a:r>
            <a:r>
              <a:rPr lang="it-IT" sz="1600" dirty="0" err="1" smtClean="0"/>
              <a:t>new</a:t>
            </a:r>
            <a:r>
              <a:rPr lang="it-IT" sz="1600" dirty="0" smtClean="0"/>
              <a:t> </a:t>
            </a:r>
            <a:r>
              <a:rPr lang="it-IT" sz="1600" dirty="0" err="1" smtClean="0"/>
              <a:t>symmetry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spontaneously</a:t>
            </a:r>
            <a:r>
              <a:rPr lang="it-IT" sz="1600" dirty="0" smtClean="0"/>
              <a:t> </a:t>
            </a:r>
            <a:r>
              <a:rPr lang="it-IT" sz="1600" dirty="0" err="1" smtClean="0"/>
              <a:t>broken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Higgs-like</a:t>
            </a:r>
            <a:r>
              <a:rPr lang="it-IT" sz="1600" dirty="0" smtClean="0"/>
              <a:t> </a:t>
            </a:r>
            <a:r>
              <a:rPr lang="it-IT" sz="1600" dirty="0" err="1" smtClean="0"/>
              <a:t>mechanism</a:t>
            </a:r>
            <a:r>
              <a:rPr lang="it-IT" sz="1600" dirty="0" smtClean="0"/>
              <a:t>, </a:t>
            </a:r>
            <a:r>
              <a:rPr lang="it-IT" sz="1600" dirty="0" err="1" smtClean="0"/>
              <a:t>thus</a:t>
            </a:r>
            <a:r>
              <a:rPr lang="it-IT" sz="1600" dirty="0" smtClean="0"/>
              <a:t> </a:t>
            </a:r>
            <a:r>
              <a:rPr lang="it-IT" sz="1600" dirty="0" err="1" smtClean="0"/>
              <a:t>introuducing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existence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additional</a:t>
            </a:r>
            <a:r>
              <a:rPr lang="it-IT" sz="1600" dirty="0" smtClean="0"/>
              <a:t> scalar </a:t>
            </a:r>
            <a:r>
              <a:rPr lang="it-IT" sz="1600" dirty="0" err="1" smtClean="0"/>
              <a:t>particle</a:t>
            </a:r>
            <a:r>
              <a:rPr lang="it-IT" sz="1600" dirty="0" smtClean="0"/>
              <a:t>, </a:t>
            </a:r>
            <a:r>
              <a:rPr lang="it-IT" sz="1600" dirty="0" err="1" smtClean="0"/>
              <a:t>with</a:t>
            </a:r>
            <a:r>
              <a:rPr lang="it-IT" sz="1600" dirty="0" smtClean="0"/>
              <a:t> </a:t>
            </a:r>
            <a:r>
              <a:rPr lang="it-IT" sz="1600" dirty="0" err="1" smtClean="0"/>
              <a:t>interesting</a:t>
            </a:r>
            <a:r>
              <a:rPr lang="it-IT" sz="1600" dirty="0" smtClean="0"/>
              <a:t> </a:t>
            </a:r>
            <a:r>
              <a:rPr lang="it-IT" sz="1600" dirty="0" err="1" smtClean="0"/>
              <a:t>phenomenological</a:t>
            </a:r>
            <a:r>
              <a:rPr lang="it-IT" sz="1600" dirty="0" smtClean="0"/>
              <a:t> </a:t>
            </a:r>
            <a:r>
              <a:rPr lang="it-IT" sz="1600" dirty="0" err="1" smtClean="0"/>
              <a:t>consequences</a:t>
            </a:r>
            <a:r>
              <a:rPr lang="it-IT" sz="1600" dirty="0" smtClean="0"/>
              <a:t> 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496" y="5085184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There are several different experimental ways (on earth) to take a look at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dalus" pitchFamily="2" charset="-78"/>
              </a:rPr>
              <a:t>dark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world:</a:t>
            </a:r>
          </a:p>
          <a:p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fixed target experiments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Times New Roman" pitchFamily="18" charset="0"/>
              </a:rPr>
              <a:t>e</a:t>
            </a:r>
            <a:r>
              <a:rPr lang="en-US" baseline="30000" dirty="0" err="1">
                <a:solidFill>
                  <a:srgbClr val="0070C0"/>
                </a:solidFill>
                <a:cs typeface="Times New Roman" pitchFamily="18" charset="0"/>
              </a:rPr>
              <a:t>+</a:t>
            </a:r>
            <a:r>
              <a:rPr lang="en-US" dirty="0" err="1">
                <a:solidFill>
                  <a:srgbClr val="0070C0"/>
                </a:solidFill>
                <a:cs typeface="Times New Roman" pitchFamily="18" charset="0"/>
              </a:rPr>
              <a:t>e</a:t>
            </a:r>
            <a:r>
              <a:rPr lang="en-US" baseline="30000" dirty="0">
                <a:solidFill>
                  <a:srgbClr val="0070C0"/>
                </a:solidFill>
                <a:cs typeface="Times New Roman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 machines</a:t>
            </a:r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 rare meson decays</a:t>
            </a:r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it-IT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1464" r="3285" b="3572"/>
          <a:stretch>
            <a:fillRect/>
          </a:stretch>
        </p:blipFill>
        <p:spPr bwMode="auto">
          <a:xfrm>
            <a:off x="5940152" y="620688"/>
            <a:ext cx="3024336" cy="2815617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732240" y="10527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PAMELA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35913"/>
            <a:ext cx="6048672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Motivations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endParaRPr lang="it-IT" sz="3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38" y="3477945"/>
            <a:ext cx="2999150" cy="1679247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H="1">
            <a:off x="2664000" y="6210000"/>
            <a:ext cx="701824" cy="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664000" y="6480000"/>
            <a:ext cx="701824" cy="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/>
          <p:cNvGrpSpPr/>
          <p:nvPr/>
        </p:nvGrpSpPr>
        <p:grpSpPr>
          <a:xfrm>
            <a:off x="35496" y="657491"/>
            <a:ext cx="9001000" cy="4571709"/>
            <a:chOff x="35496" y="657491"/>
            <a:chExt cx="9001000" cy="4571709"/>
          </a:xfrm>
        </p:grpSpPr>
        <p:sp>
          <p:nvSpPr>
            <p:cNvPr id="13" name="Rettangolo 12"/>
            <p:cNvSpPr/>
            <p:nvPr/>
          </p:nvSpPr>
          <p:spPr>
            <a:xfrm>
              <a:off x="35496" y="657491"/>
              <a:ext cx="9001000" cy="4571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 rot="1200000">
              <a:off x="467544" y="2028496"/>
              <a:ext cx="777686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7200" dirty="0" err="1" smtClean="0"/>
                <a:t>You</a:t>
              </a:r>
              <a:r>
                <a:rPr lang="it-IT" sz="7200" dirty="0" smtClean="0"/>
                <a:t> </a:t>
              </a:r>
              <a:r>
                <a:rPr lang="it-IT" sz="7200" dirty="0" err="1" smtClean="0"/>
                <a:t>know</a:t>
              </a:r>
              <a:r>
                <a:rPr lang="it-IT" sz="7200" dirty="0" smtClean="0"/>
                <a:t> </a:t>
              </a:r>
              <a:r>
                <a:rPr lang="it-IT" sz="7200" dirty="0" err="1" smtClean="0"/>
                <a:t>already</a:t>
              </a:r>
              <a:endParaRPr lang="it-IT" sz="72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 rot="1200000">
              <a:off x="2386734" y="3688562"/>
              <a:ext cx="36908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>
                  <a:solidFill>
                    <a:srgbClr val="3333CC"/>
                  </a:solidFill>
                </a:rPr>
                <a:t>See</a:t>
              </a:r>
              <a:r>
                <a:rPr lang="it-IT" sz="2800" dirty="0" smtClean="0">
                  <a:solidFill>
                    <a:srgbClr val="3333CC"/>
                  </a:solidFill>
                </a:rPr>
                <a:t> M. </a:t>
              </a:r>
              <a:r>
                <a:rPr lang="it-IT" sz="2800" dirty="0" err="1" smtClean="0">
                  <a:solidFill>
                    <a:srgbClr val="3333CC"/>
                  </a:solidFill>
                </a:rPr>
                <a:t>Pospelov’s</a:t>
              </a:r>
              <a:r>
                <a:rPr lang="it-IT" sz="2800" dirty="0" smtClean="0">
                  <a:solidFill>
                    <a:srgbClr val="3333CC"/>
                  </a:solidFill>
                </a:rPr>
                <a:t> talk </a:t>
              </a:r>
              <a:endParaRPr lang="it-IT" sz="2800" dirty="0">
                <a:solidFill>
                  <a:srgbClr val="3333C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10" r="3072" b="2022"/>
          <a:stretch/>
        </p:blipFill>
        <p:spPr bwMode="auto">
          <a:xfrm>
            <a:off x="49940" y="1414402"/>
            <a:ext cx="5962220" cy="489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41732" y="2506251"/>
            <a:ext cx="3038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KLOE</a:t>
            </a:r>
            <a:r>
              <a:rPr lang="it-IT" sz="2000" baseline="-25000" dirty="0" smtClean="0"/>
              <a:t>(1)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 </a:t>
            </a:r>
            <a:r>
              <a:rPr lang="it-IT" sz="2000" dirty="0" err="1" smtClean="0">
                <a:sym typeface="Symbol"/>
              </a:rPr>
              <a:t>Dalitz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cs typeface="Times New Roman" pitchFamily="18" charset="0"/>
                <a:sym typeface="Symbol"/>
              </a:rPr>
              <a:t></a:t>
            </a:r>
            <a:r>
              <a:rPr lang="el-GR" sz="2000" dirty="0" smtClean="0">
                <a:cs typeface="Times New Roman" pitchFamily="18" charset="0"/>
                <a:sym typeface="Symbol"/>
              </a:rPr>
              <a:t>η</a:t>
            </a:r>
            <a:r>
              <a:rPr lang="it-IT" sz="2000" dirty="0" err="1" smtClean="0">
                <a:cs typeface="Times New Roman" pitchFamily="18" charset="0"/>
                <a:sym typeface="Symbol"/>
              </a:rPr>
              <a:t>e</a:t>
            </a:r>
            <a:r>
              <a:rPr lang="it-IT" sz="2000" baseline="30000" dirty="0" err="1" smtClean="0">
                <a:cs typeface="Times New Roman" pitchFamily="18" charset="0"/>
                <a:sym typeface="Symbol"/>
              </a:rPr>
              <a:t>+</a:t>
            </a:r>
            <a:r>
              <a:rPr lang="it-IT" sz="2000" dirty="0" err="1">
                <a:cs typeface="Times New Roman" pitchFamily="18" charset="0"/>
                <a:sym typeface="Symbol"/>
              </a:rPr>
              <a:t>e</a:t>
            </a:r>
            <a:r>
              <a:rPr lang="it-IT" sz="200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it-IT" sz="2000" dirty="0" smtClean="0">
                <a:cs typeface="Times New Roman" pitchFamily="18" charset="0"/>
                <a:sym typeface="Symbol"/>
              </a:rPr>
              <a:t> 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/>
              <a:t>KLOE</a:t>
            </a:r>
            <a:r>
              <a:rPr lang="it-IT" sz="2000" baseline="-25000" dirty="0" smtClean="0"/>
              <a:t>(2)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 </a:t>
            </a:r>
            <a:r>
              <a:rPr lang="it-IT" sz="2000" dirty="0" err="1"/>
              <a:t>e</a:t>
            </a:r>
            <a:r>
              <a:rPr lang="it-IT" sz="2000" baseline="30000" dirty="0" err="1"/>
              <a:t>+</a:t>
            </a:r>
            <a:r>
              <a:rPr lang="it-IT" sz="2000" dirty="0" err="1"/>
              <a:t>e</a:t>
            </a:r>
            <a:r>
              <a:rPr lang="it-IT" sz="2000" baseline="30000" dirty="0"/>
              <a:t>-</a:t>
            </a:r>
            <a:r>
              <a:rPr lang="it-IT" sz="2000" dirty="0">
                <a:sym typeface="Symbol"/>
              </a:rPr>
              <a:t></a:t>
            </a:r>
            <a:r>
              <a:rPr lang="el-GR" sz="2000" dirty="0">
                <a:sym typeface="Symbol"/>
              </a:rPr>
              <a:t>μ</a:t>
            </a:r>
            <a:r>
              <a:rPr lang="it-IT" sz="2000" baseline="30000" dirty="0">
                <a:sym typeface="Symbol"/>
              </a:rPr>
              <a:t>+</a:t>
            </a:r>
            <a:r>
              <a:rPr lang="el-GR" sz="2000" dirty="0">
                <a:sym typeface="Symbol"/>
              </a:rPr>
              <a:t>μ</a:t>
            </a:r>
            <a:r>
              <a:rPr lang="it-IT" sz="2000" baseline="30000" dirty="0">
                <a:sym typeface="Symbol"/>
              </a:rPr>
              <a:t>-</a:t>
            </a:r>
            <a:r>
              <a:rPr lang="el-GR" sz="2000" dirty="0" smtClean="0">
                <a:sym typeface="Symbol"/>
              </a:rPr>
              <a:t>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/>
              <a:t>KLOE</a:t>
            </a:r>
            <a:r>
              <a:rPr lang="it-IT" sz="2000" baseline="-25000" dirty="0" smtClean="0"/>
              <a:t>(3)</a:t>
            </a:r>
            <a:r>
              <a:rPr lang="it-IT" sz="2000" dirty="0" smtClean="0"/>
              <a:t> </a:t>
            </a:r>
            <a:r>
              <a:rPr lang="it-IT" sz="2000" dirty="0">
                <a:sym typeface="Symbol"/>
              </a:rPr>
              <a:t> </a:t>
            </a:r>
            <a:r>
              <a:rPr lang="it-IT" sz="2000" dirty="0" err="1"/>
              <a:t>e</a:t>
            </a:r>
            <a:r>
              <a:rPr lang="it-IT" sz="2000" baseline="30000" dirty="0" err="1"/>
              <a:t>+</a:t>
            </a:r>
            <a:r>
              <a:rPr lang="it-IT" sz="2000" dirty="0" err="1"/>
              <a:t>e</a:t>
            </a:r>
            <a:r>
              <a:rPr lang="it-IT" sz="2000" baseline="30000" dirty="0"/>
              <a:t>-</a:t>
            </a:r>
            <a:r>
              <a:rPr lang="it-IT" sz="2000" dirty="0" smtClean="0">
                <a:sym typeface="Symbol"/>
              </a:rPr>
              <a:t></a:t>
            </a:r>
            <a:r>
              <a:rPr lang="it-IT" sz="2000" dirty="0" err="1" smtClean="0">
                <a:sym typeface="Symbol"/>
              </a:rPr>
              <a:t>e</a:t>
            </a:r>
            <a:r>
              <a:rPr lang="it-IT" sz="2000" baseline="30000" dirty="0" err="1" smtClean="0">
                <a:sym typeface="Symbol"/>
              </a:rPr>
              <a:t>+</a:t>
            </a:r>
            <a:r>
              <a:rPr lang="it-IT" sz="2000" dirty="0" err="1" smtClean="0">
                <a:sym typeface="Symbol"/>
              </a:rPr>
              <a:t>e</a:t>
            </a:r>
            <a:r>
              <a:rPr lang="it-IT" sz="2000" baseline="30000" dirty="0" smtClean="0">
                <a:sym typeface="Symbol"/>
              </a:rPr>
              <a:t>-</a:t>
            </a:r>
            <a:r>
              <a:rPr lang="el-GR" sz="2000" dirty="0" smtClean="0">
                <a:sym typeface="Symbol"/>
              </a:rPr>
              <a:t></a:t>
            </a:r>
            <a:endParaRPr lang="it-IT" sz="2000" dirty="0" smtClean="0">
              <a:sym typeface="Symbol"/>
            </a:endParaRPr>
          </a:p>
          <a:p>
            <a:r>
              <a:rPr lang="it-IT" sz="2000" b="1" dirty="0" smtClean="0">
                <a:solidFill>
                  <a:srgbClr val="C00000"/>
                </a:solidFill>
              </a:rPr>
              <a:t>KLOE</a:t>
            </a:r>
            <a:r>
              <a:rPr lang="it-IT" sz="2000" b="1" baseline="-25000" dirty="0" smtClean="0">
                <a:solidFill>
                  <a:srgbClr val="C00000"/>
                </a:solidFill>
              </a:rPr>
              <a:t>(4)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  <a:sym typeface="Symbol"/>
              </a:rPr>
              <a:t> </a:t>
            </a:r>
            <a:r>
              <a:rPr lang="it-IT" sz="2000" b="1" dirty="0" err="1">
                <a:solidFill>
                  <a:srgbClr val="C00000"/>
                </a:solidFill>
                <a:sym typeface="Symbol"/>
              </a:rPr>
              <a:t>e</a:t>
            </a:r>
            <a:r>
              <a:rPr lang="it-IT" sz="2000" b="1" baseline="30000" dirty="0" err="1" smtClean="0">
                <a:solidFill>
                  <a:srgbClr val="C00000"/>
                </a:solidFill>
              </a:rPr>
              <a:t>+</a:t>
            </a:r>
            <a:r>
              <a:rPr lang="it-IT" sz="2000" b="1" dirty="0" err="1" smtClean="0">
                <a:solidFill>
                  <a:srgbClr val="C00000"/>
                </a:solidFill>
              </a:rPr>
              <a:t>e</a:t>
            </a:r>
            <a:r>
              <a:rPr lang="it-IT" sz="2000" b="1" baseline="30000" dirty="0" smtClean="0">
                <a:solidFill>
                  <a:srgbClr val="C00000"/>
                </a:solidFill>
              </a:rPr>
              <a:t>-</a:t>
            </a:r>
            <a:r>
              <a:rPr lang="it-IT" sz="2000" b="1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el-GR" sz="2000" b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it-IT" sz="2000" b="1" baseline="30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l-GR" sz="2000" b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it-IT" sz="2000" b="1" baseline="30000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el-GR" sz="2000" b="1" dirty="0" smtClean="0">
                <a:solidFill>
                  <a:srgbClr val="C00000"/>
                </a:solidFill>
                <a:sym typeface="Symbol"/>
              </a:rPr>
              <a:t></a:t>
            </a:r>
            <a:endParaRPr lang="it-IT" sz="2000" b="1" dirty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11760" y="1052736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L=1.93 </a:t>
            </a:r>
            <a:r>
              <a:rPr lang="it-IT" sz="2400" b="1" dirty="0">
                <a:solidFill>
                  <a:srgbClr val="C00000"/>
                </a:solidFill>
              </a:rPr>
              <a:t>fb</a:t>
            </a:r>
            <a:r>
              <a:rPr lang="it-IT" sz="2400" b="1" baseline="30000" dirty="0">
                <a:solidFill>
                  <a:srgbClr val="C00000"/>
                </a:solidFill>
              </a:rPr>
              <a:t>-1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4624"/>
            <a:ext cx="878497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 </a:t>
            </a:r>
            <a:r>
              <a:rPr lang="it-IT" sz="3200" dirty="0" err="1" smtClean="0"/>
              <a:t>boson</a:t>
            </a:r>
            <a:r>
              <a:rPr lang="it-IT" sz="3200" dirty="0" smtClean="0"/>
              <a:t>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</a:t>
            </a:r>
            <a:r>
              <a:rPr lang="it-IT" sz="3200" dirty="0" err="1" smtClean="0"/>
              <a:t>e</a:t>
            </a:r>
            <a:r>
              <a:rPr lang="it-IT" sz="3200" baseline="30000" dirty="0" err="1" smtClean="0"/>
              <a:t>+</a:t>
            </a:r>
            <a:r>
              <a:rPr lang="it-IT" sz="3200" dirty="0" err="1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el-GR" sz="3200" dirty="0">
                <a:sym typeface="Symbol"/>
              </a:rPr>
              <a:t></a:t>
            </a:r>
            <a:r>
              <a:rPr lang="it-IT" sz="3200" baseline="30000" dirty="0" smtClean="0">
                <a:sym typeface="Symbol"/>
              </a:rPr>
              <a:t>+</a:t>
            </a:r>
            <a:r>
              <a:rPr lang="el-GR" sz="3200" dirty="0">
                <a:sym typeface="Symbol"/>
              </a:rPr>
              <a:t>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90% CL </a:t>
            </a:r>
            <a:r>
              <a:rPr lang="it-IT" sz="3200" dirty="0" err="1" smtClean="0">
                <a:sym typeface="Symbol"/>
              </a:rPr>
              <a:t>upper</a:t>
            </a:r>
            <a:r>
              <a:rPr lang="it-IT" sz="3200" dirty="0" smtClean="0">
                <a:sym typeface="Symbol"/>
              </a:rPr>
              <a:t> </a:t>
            </a:r>
            <a:r>
              <a:rPr lang="it-IT" sz="3200" dirty="0" err="1" smtClean="0">
                <a:sym typeface="Symbol"/>
              </a:rPr>
              <a:t>limits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 rot="1890911">
            <a:off x="5842428" y="4761095"/>
            <a:ext cx="344228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r>
              <a:rPr lang="it-IT" b="1" dirty="0" smtClean="0"/>
              <a:t>arXiv:1603.06086, </a:t>
            </a:r>
            <a:r>
              <a:rPr lang="it-IT" b="1" dirty="0" err="1" smtClean="0"/>
              <a:t>subm</a:t>
            </a:r>
            <a:r>
              <a:rPr lang="it-IT" b="1" dirty="0" smtClean="0"/>
              <a:t>. to PLB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5013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678175"/>
            <a:ext cx="8856984" cy="2554545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meson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decay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into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a U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boson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+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pseudoscalar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l-GR" sz="200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U,  U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)    </a:t>
            </a:r>
            <a:endParaRPr lang="it-IT" sz="1600" dirty="0" smtClean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Associated Uγ process: 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                             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                             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  <a:sym typeface="Symbol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Higgsstrahlung process,  in the </a:t>
            </a:r>
            <a:r>
              <a:rPr lang="it-IT" sz="20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sz="2000" b="1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sz="2000" b="1" baseline="-25000" dirty="0" err="1" smtClean="0">
                <a:latin typeface="Times" pitchFamily="18" charset="0"/>
                <a:cs typeface="Times" pitchFamily="18" charset="0"/>
              </a:rPr>
              <a:t>h</a:t>
            </a:r>
            <a:r>
              <a:rPr lang="it-IT" sz="2000" b="1" baseline="-25000" dirty="0" smtClean="0">
                <a:latin typeface="Times" pitchFamily="18" charset="0"/>
                <a:cs typeface="Times" pitchFamily="18" charset="0"/>
                <a:sym typeface="Symbol"/>
              </a:rPr>
              <a:t></a:t>
            </a:r>
            <a:r>
              <a:rPr lang="it-IT" sz="2000" b="1" dirty="0" smtClean="0">
                <a:latin typeface="Times" pitchFamily="18" charset="0"/>
                <a:cs typeface="Times" pitchFamily="18" charset="0"/>
              </a:rPr>
              <a:t>&lt;</a:t>
            </a:r>
            <a:r>
              <a:rPr lang="it-IT" sz="2000" b="1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sz="2000" b="1" baseline="-25000" dirty="0" err="1" smtClean="0">
                <a:latin typeface="Times" pitchFamily="18" charset="0"/>
                <a:cs typeface="Times" pitchFamily="18" charset="0"/>
              </a:rPr>
              <a:t>U</a:t>
            </a:r>
            <a:r>
              <a:rPr lang="it-IT" sz="2000" b="1" dirty="0" smtClean="0"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b="1" dirty="0" err="1" smtClean="0"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b="1" dirty="0">
                <a:latin typeface="Times" pitchFamily="18" charset="0"/>
                <a:cs typeface="Times" pitchFamily="18" charset="0"/>
              </a:rPr>
              <a:t> </a:t>
            </a:r>
            <a:r>
              <a:rPr lang="it-IT" sz="2000" b="1" dirty="0" err="1" smtClean="0"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b="1" dirty="0" smtClean="0">
                <a:latin typeface="Times" pitchFamily="18" charset="0"/>
                <a:cs typeface="Times" pitchFamily="18" charset="0"/>
              </a:rPr>
              <a:t>:  </a:t>
            </a:r>
          </a:p>
          <a:p>
            <a:r>
              <a:rPr lang="it-IT" sz="2000" b="1" dirty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Uh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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b="1" dirty="0" smtClean="0">
                <a:latin typeface="Times" pitchFamily="18" charset="0"/>
                <a:cs typeface="Times" pitchFamily="18" charset="0"/>
              </a:rPr>
              <a:t> </a:t>
            </a:r>
            <a:endParaRPr lang="it-IT" sz="1600" b="1" dirty="0"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840000">
            <a:off x="6253657" y="1995728"/>
            <a:ext cx="129288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89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5"/>
          <p:cNvSpPr txBox="1">
            <a:spLocks noChangeArrowheads="1"/>
          </p:cNvSpPr>
          <p:nvPr/>
        </p:nvSpPr>
        <p:spPr bwMode="auto">
          <a:xfrm>
            <a:off x="35496" y="33496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ym typeface="Symbol" pitchFamily="18" charset="2"/>
              </a:rPr>
              <a:t>(e</a:t>
            </a:r>
            <a:r>
              <a:rPr lang="it-IT" baseline="30000" dirty="0">
                <a:sym typeface="Symbol" pitchFamily="18" charset="2"/>
              </a:rPr>
              <a:t>+</a:t>
            </a:r>
            <a:r>
              <a:rPr lang="it-IT" dirty="0">
                <a:sym typeface="Symbol" pitchFamily="18" charset="2"/>
              </a:rPr>
              <a:t>e</a:t>
            </a:r>
            <a:r>
              <a:rPr lang="it-IT" baseline="30000" dirty="0">
                <a:sym typeface="Symbol" pitchFamily="18" charset="2"/>
              </a:rPr>
              <a:t>-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 err="1" smtClean="0">
                <a:sym typeface="Symbol" pitchFamily="18" charset="2"/>
              </a:rPr>
              <a:t>h</a:t>
            </a:r>
            <a:r>
              <a:rPr lang="it-IT" dirty="0" err="1" smtClean="0">
                <a:sym typeface="Symbol"/>
              </a:rPr>
              <a:t></a:t>
            </a:r>
            <a:r>
              <a:rPr lang="it-IT" dirty="0" err="1" smtClean="0">
                <a:sym typeface="Symbol" pitchFamily="18" charset="2"/>
              </a:rPr>
              <a:t>U</a:t>
            </a:r>
            <a:r>
              <a:rPr lang="it-IT" dirty="0" smtClean="0">
                <a:sym typeface="Symbol" pitchFamily="18" charset="2"/>
              </a:rPr>
              <a:t>) </a:t>
            </a:r>
            <a:r>
              <a:rPr lang="it-IT" sz="1200" dirty="0" smtClean="0">
                <a:sym typeface="Symbol" pitchFamily="18" charset="2"/>
              </a:rPr>
              <a:t></a:t>
            </a:r>
            <a:r>
              <a:rPr lang="it-IT" sz="1200" baseline="-25000" dirty="0">
                <a:sym typeface="Symbol" pitchFamily="18" charset="2"/>
              </a:rPr>
              <a:t>D</a:t>
            </a:r>
            <a:r>
              <a:rPr lang="it-IT" sz="1200" dirty="0">
                <a:sym typeface="Symbol" pitchFamily="18" charset="2"/>
              </a:rPr>
              <a:t>= ,  = 10</a:t>
            </a:r>
            <a:r>
              <a:rPr lang="it-IT" sz="1200" baseline="30000" dirty="0">
                <a:sym typeface="Symbol" pitchFamily="18" charset="2"/>
              </a:rPr>
              <a:t>-3</a:t>
            </a:r>
            <a:r>
              <a:rPr lang="it-IT" sz="1200" dirty="0">
                <a:sym typeface="Symbol" pitchFamily="18" charset="2"/>
              </a:rPr>
              <a:t>, s=1 GeV</a:t>
            </a:r>
            <a:r>
              <a:rPr lang="it-IT" sz="1200" baseline="30000" dirty="0">
                <a:sym typeface="Symbol" pitchFamily="18" charset="2"/>
              </a:rPr>
              <a:t>2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94635" y="3357563"/>
            <a:ext cx="3525837" cy="3074545"/>
            <a:chOff x="3198" y="2115"/>
            <a:chExt cx="2131" cy="2259"/>
          </a:xfrm>
        </p:grpSpPr>
        <p:pic>
          <p:nvPicPr>
            <p:cNvPr id="1058" name="Picture 8" descr="br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 l="4025" t="8005" r="6708" b="6631"/>
            <a:stretch>
              <a:fillRect/>
            </a:stretch>
          </p:blipFill>
          <p:spPr bwMode="auto">
            <a:xfrm>
              <a:off x="3198" y="2291"/>
              <a:ext cx="2041" cy="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Text Box 9"/>
            <p:cNvSpPr txBox="1">
              <a:spLocks noChangeArrowheads="1"/>
            </p:cNvSpPr>
            <p:nvPr/>
          </p:nvSpPr>
          <p:spPr bwMode="auto">
            <a:xfrm>
              <a:off x="3696" y="2115"/>
              <a:ext cx="11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/>
                <a:t>BR (u </a:t>
              </a:r>
              <a:r>
                <a:rPr lang="it-IT" dirty="0">
                  <a:sym typeface="Symbol" pitchFamily="18" charset="2"/>
                </a:rPr>
                <a:t></a:t>
              </a:r>
              <a:r>
                <a:rPr lang="it-IT" dirty="0"/>
                <a:t> </a:t>
              </a:r>
              <a:r>
                <a:rPr lang="it-IT" dirty="0">
                  <a:cs typeface="Times New Roman" pitchFamily="16" charset="0"/>
                </a:rPr>
                <a:t>µ</a:t>
              </a:r>
              <a:r>
                <a:rPr lang="it-IT" dirty="0">
                  <a:cs typeface="Times New Roman" pitchFamily="16" charset="0"/>
                  <a:sym typeface="Symbol" pitchFamily="18" charset="2"/>
                </a:rPr>
                <a:t>µ,</a:t>
              </a:r>
              <a:r>
                <a:rPr lang="it-IT" dirty="0">
                  <a:solidFill>
                    <a:srgbClr val="FF0000"/>
                  </a:solidFill>
                  <a:cs typeface="Times New Roman" pitchFamily="16" charset="0"/>
                  <a:sym typeface="Symbol" pitchFamily="18" charset="2"/>
                </a:rPr>
                <a:t></a:t>
              </a:r>
              <a:r>
                <a:rPr lang="it-IT" dirty="0">
                  <a:cs typeface="Times New Roman" pitchFamily="16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1060" name="Text Box 10"/>
            <p:cNvSpPr txBox="1">
              <a:spLocks noChangeArrowheads="1"/>
            </p:cNvSpPr>
            <p:nvPr/>
          </p:nvSpPr>
          <p:spPr bwMode="auto">
            <a:xfrm>
              <a:off x="4966" y="4125"/>
              <a:ext cx="36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 err="1"/>
                <a:t>m</a:t>
              </a:r>
              <a:r>
                <a:rPr lang="it-IT" sz="1600" baseline="-25000" dirty="0" err="1"/>
                <a:t>U</a:t>
              </a:r>
              <a:endParaRPr lang="it-IT" sz="1600" dirty="0"/>
            </a:p>
          </p:txBody>
        </p:sp>
        <p:sp>
          <p:nvSpPr>
            <p:cNvPr id="1061" name="Text Box 11"/>
            <p:cNvSpPr txBox="1">
              <a:spLocks noChangeArrowheads="1"/>
            </p:cNvSpPr>
            <p:nvPr/>
          </p:nvSpPr>
          <p:spPr bwMode="auto">
            <a:xfrm>
              <a:off x="4785" y="2523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  <a:sym typeface="Symbol" pitchFamily="18" charset="2"/>
                </a:rPr>
                <a:t></a:t>
              </a: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 flipH="1">
              <a:off x="4740" y="2750"/>
              <a:ext cx="136" cy="2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3" name="Text Box 13"/>
            <p:cNvSpPr txBox="1">
              <a:spLocks noChangeArrowheads="1"/>
            </p:cNvSpPr>
            <p:nvPr/>
          </p:nvSpPr>
          <p:spPr bwMode="auto">
            <a:xfrm>
              <a:off x="3424" y="293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cs typeface="Times New Roman" pitchFamily="16" charset="0"/>
                </a:rPr>
                <a:t>µµ</a:t>
              </a:r>
            </a:p>
          </p:txBody>
        </p:sp>
        <p:sp>
          <p:nvSpPr>
            <p:cNvPr id="1064" name="Line 14"/>
            <p:cNvSpPr>
              <a:spLocks noChangeShapeType="1"/>
            </p:cNvSpPr>
            <p:nvPr/>
          </p:nvSpPr>
          <p:spPr bwMode="auto">
            <a:xfrm>
              <a:off x="3560" y="315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45" name="Line 15"/>
          <p:cNvSpPr>
            <a:spLocks noChangeShapeType="1"/>
          </p:cNvSpPr>
          <p:nvPr/>
        </p:nvSpPr>
        <p:spPr bwMode="auto">
          <a:xfrm flipH="1">
            <a:off x="5148882" y="5013325"/>
            <a:ext cx="5032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46" name="Text Box 16"/>
          <p:cNvSpPr txBox="1">
            <a:spLocks noChangeArrowheads="1"/>
          </p:cNvSpPr>
          <p:nvPr/>
        </p:nvSpPr>
        <p:spPr bwMode="auto">
          <a:xfrm>
            <a:off x="4644008" y="489267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ym typeface="Symbol" pitchFamily="18" charset="2"/>
              </a:rPr>
              <a:t></a:t>
            </a:r>
            <a:r>
              <a:rPr lang="it-IT" sz="1600" dirty="0"/>
              <a:t>0.5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71438" y="3348000"/>
            <a:ext cx="8964612" cy="32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54" name="Rettangolo 41"/>
          <p:cNvSpPr>
            <a:spLocks noChangeArrowheads="1"/>
          </p:cNvSpPr>
          <p:nvPr/>
        </p:nvSpPr>
        <p:spPr bwMode="auto">
          <a:xfrm>
            <a:off x="2915816" y="3357563"/>
            <a:ext cx="37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/>
              <a:t>fb</a:t>
            </a:r>
            <a:endParaRPr lang="it-IT" dirty="0"/>
          </a:p>
        </p:txBody>
      </p:sp>
      <p:sp>
        <p:nvSpPr>
          <p:cNvPr id="44" name="Segnaposto numero diapositiva 43"/>
          <p:cNvSpPr>
            <a:spLocks noGrp="1"/>
          </p:cNvSpPr>
          <p:nvPr>
            <p:ph type="sldNum" sz="quarter" idx="11"/>
          </p:nvPr>
        </p:nvSpPr>
        <p:spPr>
          <a:xfrm>
            <a:off x="8604448" y="6553150"/>
            <a:ext cx="467544" cy="332234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46" name="CasellaDiTesto 2"/>
          <p:cNvSpPr txBox="1">
            <a:spLocks noChangeArrowheads="1"/>
          </p:cNvSpPr>
          <p:nvPr/>
        </p:nvSpPr>
        <p:spPr bwMode="auto">
          <a:xfrm>
            <a:off x="1475656" y="44624"/>
            <a:ext cx="648072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cs typeface="Times New Roman" pitchFamily="18" charset="0"/>
              </a:rPr>
              <a:t>The 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hU</a:t>
            </a:r>
            <a:r>
              <a:rPr lang="it-IT" sz="3200" dirty="0" smtClean="0">
                <a:sym typeface="Symbol"/>
              </a:rPr>
              <a:t> </a:t>
            </a:r>
            <a:r>
              <a:rPr lang="it-IT" sz="3200" dirty="0" err="1" smtClean="0">
                <a:cs typeface="Times New Roman" pitchFamily="18" charset="0"/>
                <a:sym typeface="Symbol"/>
              </a:rPr>
              <a:t>h</a:t>
            </a:r>
            <a:r>
              <a:rPr lang="it-IT" sz="3200" dirty="0" err="1" smtClean="0">
                <a:cs typeface="Times New Roman" pitchFamily="18" charset="0"/>
              </a:rPr>
              <a:t>iggsstrahlung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process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2184399" y="162880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 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4572000" y="692696"/>
            <a:ext cx="4478545" cy="1257528"/>
            <a:chOff x="4572000" y="548680"/>
            <a:chExt cx="4478545" cy="1257528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5580112" y="990600"/>
              <a:ext cx="3096344" cy="815608"/>
            </a:xfrm>
            <a:prstGeom prst="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 dirty="0" err="1" smtClean="0"/>
                <a:t>m</a:t>
              </a:r>
              <a:r>
                <a:rPr lang="it-IT" sz="2000" b="1" baseline="-25000" dirty="0" err="1" smtClean="0"/>
                <a:t>h</a:t>
              </a:r>
              <a:r>
                <a:rPr lang="it-IT" sz="2000" b="1" baseline="-25000" dirty="0" smtClean="0">
                  <a:sym typeface="Symbol"/>
                </a:rPr>
                <a:t></a:t>
              </a:r>
              <a:r>
                <a:rPr lang="it-IT" sz="2000" b="1" dirty="0" smtClean="0"/>
                <a:t>&lt;</a:t>
              </a:r>
              <a:r>
                <a:rPr lang="it-IT" sz="2000" b="1" dirty="0" err="1" smtClean="0"/>
                <a:t>m</a:t>
              </a:r>
              <a:r>
                <a:rPr lang="it-IT" sz="2000" b="1" baseline="-25000" dirty="0" err="1"/>
                <a:t>U</a:t>
              </a:r>
              <a:r>
                <a:rPr lang="it-IT" sz="2000" b="1" baseline="-25000" dirty="0" smtClean="0"/>
                <a:t> </a:t>
              </a:r>
              <a:r>
                <a:rPr lang="it-IT" sz="2000" b="1" dirty="0">
                  <a:sym typeface="Symbol" pitchFamily="18" charset="2"/>
                </a:rPr>
                <a:t> “</a:t>
              </a:r>
              <a:r>
                <a:rPr lang="it-IT" sz="2000" b="1" dirty="0" err="1">
                  <a:sym typeface="Symbol" pitchFamily="18" charset="2"/>
                </a:rPr>
                <a:t>invisible</a:t>
              </a:r>
              <a:r>
                <a:rPr lang="it-IT" sz="2000" b="1" dirty="0">
                  <a:sym typeface="Symbol" pitchFamily="18" charset="2"/>
                </a:rPr>
                <a:t>”</a:t>
              </a:r>
            </a:p>
            <a:p>
              <a:pPr>
                <a:spcBef>
                  <a:spcPct val="50000"/>
                </a:spcBef>
              </a:pPr>
              <a:r>
                <a:rPr lang="it-IT" dirty="0" err="1" smtClean="0">
                  <a:solidFill>
                    <a:schemeClr val="accent2"/>
                  </a:solidFill>
                </a:rPr>
                <a:t>m</a:t>
              </a:r>
              <a:r>
                <a:rPr lang="it-IT" baseline="-25000" dirty="0" err="1" smtClean="0">
                  <a:solidFill>
                    <a:schemeClr val="accent2"/>
                  </a:solidFill>
                </a:rPr>
                <a:t>h</a:t>
              </a:r>
              <a:r>
                <a:rPr lang="it-IT" baseline="-25000" dirty="0" smtClean="0">
                  <a:solidFill>
                    <a:schemeClr val="accent2"/>
                  </a:solidFill>
                  <a:sym typeface="Symbol"/>
                </a:rPr>
                <a:t></a:t>
              </a:r>
              <a:r>
                <a:rPr lang="it-IT" dirty="0" smtClean="0">
                  <a:solidFill>
                    <a:schemeClr val="accent2"/>
                  </a:solidFill>
                </a:rPr>
                <a:t>&gt;</a:t>
              </a:r>
              <a:r>
                <a:rPr lang="it-IT" dirty="0" err="1" smtClean="0">
                  <a:solidFill>
                    <a:schemeClr val="accent2"/>
                  </a:solidFill>
                </a:rPr>
                <a:t>m</a:t>
              </a:r>
              <a:r>
                <a:rPr lang="it-IT" baseline="-25000" dirty="0" err="1" smtClean="0">
                  <a:solidFill>
                    <a:schemeClr val="accent2"/>
                  </a:solidFill>
                </a:rPr>
                <a:t>U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 </a:t>
              </a:r>
              <a:r>
                <a:rPr lang="it-IT" dirty="0">
                  <a:solidFill>
                    <a:schemeClr val="accent2"/>
                  </a:solidFill>
                  <a:sym typeface="Symbol" pitchFamily="18" charset="2"/>
                </a:rPr>
                <a:t>h </a:t>
              </a:r>
              <a:r>
                <a:rPr lang="it-IT" dirty="0" err="1">
                  <a:solidFill>
                    <a:schemeClr val="accent2"/>
                  </a:solidFill>
                  <a:sym typeface="Symbol" pitchFamily="18" charset="2"/>
                </a:rPr>
                <a:t>uu</a:t>
              </a:r>
              <a:r>
                <a:rPr lang="it-IT" dirty="0">
                  <a:solidFill>
                    <a:schemeClr val="accent2"/>
                  </a:solidFill>
                  <a:sym typeface="Symbol" pitchFamily="18" charset="2"/>
                </a:rPr>
                <a:t>  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4</a:t>
              </a:r>
              <a:r>
                <a:rPr lang="it-IT" i="1" dirty="0" smtClean="0">
                  <a:solidFill>
                    <a:schemeClr val="accent2"/>
                  </a:solidFill>
                  <a:sym typeface="Symbol" pitchFamily="18" charset="2"/>
                </a:rPr>
                <a:t>l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,</a:t>
              </a:r>
              <a:r>
                <a:rPr lang="it-IT" dirty="0" smtClean="0">
                  <a:solidFill>
                    <a:schemeClr val="accent2"/>
                  </a:solidFill>
                  <a:sym typeface="Symbol"/>
                </a:rPr>
                <a:t>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+2</a:t>
              </a:r>
              <a:r>
                <a:rPr lang="it-IT" i="1" dirty="0" smtClean="0">
                  <a:solidFill>
                    <a:schemeClr val="accent2"/>
                  </a:solidFill>
                  <a:sym typeface="Symbol" pitchFamily="18" charset="2"/>
                </a:rPr>
                <a:t>l</a:t>
              </a:r>
              <a:r>
                <a:rPr lang="it-IT" dirty="0" smtClean="0">
                  <a:solidFill>
                    <a:schemeClr val="accent2"/>
                  </a:solidFill>
                  <a:sym typeface="Symbol" pitchFamily="18" charset="2"/>
                </a:rPr>
                <a:t>,</a:t>
              </a:r>
              <a:r>
                <a:rPr lang="it-IT" dirty="0" smtClean="0">
                  <a:solidFill>
                    <a:schemeClr val="accent2"/>
                  </a:solidFill>
                  <a:sym typeface="Symbol"/>
                </a:rPr>
                <a:t></a:t>
              </a:r>
              <a:endParaRPr lang="it-IT" dirty="0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5292080" y="548680"/>
              <a:ext cx="3758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err="1" smtClean="0"/>
                <a:t>Very</a:t>
              </a:r>
              <a:r>
                <a:rPr lang="it-IT" dirty="0" smtClean="0"/>
                <a:t> </a:t>
              </a:r>
              <a:r>
                <a:rPr lang="it-IT" dirty="0" err="1" smtClean="0"/>
                <a:t>different</a:t>
              </a:r>
              <a:r>
                <a:rPr lang="it-IT" dirty="0" smtClean="0"/>
                <a:t> </a:t>
              </a:r>
              <a:r>
                <a:rPr lang="it-IT" dirty="0" err="1" smtClean="0"/>
                <a:t>scenarios</a:t>
              </a:r>
              <a:r>
                <a:rPr lang="it-IT" dirty="0" smtClean="0"/>
                <a:t> </a:t>
              </a:r>
              <a:r>
                <a:rPr lang="it-IT" dirty="0" err="1" smtClean="0"/>
                <a:t>depending</a:t>
              </a:r>
              <a:r>
                <a:rPr lang="it-IT" dirty="0" smtClean="0"/>
                <a:t> on</a:t>
              </a:r>
              <a:r>
                <a:rPr lang="it-IT" dirty="0" smtClean="0">
                  <a:latin typeface="Arial" charset="0"/>
                </a:rPr>
                <a:t> </a:t>
              </a:r>
              <a:endParaRPr lang="it-IT" dirty="0">
                <a:latin typeface="Arial" charset="0"/>
              </a:endParaRPr>
            </a:p>
          </p:txBody>
        </p:sp>
        <p:cxnSp>
          <p:nvCxnSpPr>
            <p:cNvPr id="56" name="Connettore 2 55"/>
            <p:cNvCxnSpPr/>
            <p:nvPr/>
          </p:nvCxnSpPr>
          <p:spPr>
            <a:xfrm>
              <a:off x="4572000" y="1196752"/>
              <a:ext cx="8640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60"/>
          <p:cNvGrpSpPr/>
          <p:nvPr/>
        </p:nvGrpSpPr>
        <p:grpSpPr>
          <a:xfrm>
            <a:off x="3059832" y="1700808"/>
            <a:ext cx="3925008" cy="1224136"/>
            <a:chOff x="251520" y="4221088"/>
            <a:chExt cx="3925008" cy="1224136"/>
          </a:xfrm>
        </p:grpSpPr>
        <p:sp>
          <p:nvSpPr>
            <p:cNvPr id="62" name="Parentesi graffa aperta 61"/>
            <p:cNvSpPr/>
            <p:nvPr/>
          </p:nvSpPr>
          <p:spPr>
            <a:xfrm>
              <a:off x="251520" y="4293096"/>
              <a:ext cx="144016" cy="115212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3" name="Gruppo 25"/>
            <p:cNvGrpSpPr/>
            <p:nvPr/>
          </p:nvGrpSpPr>
          <p:grpSpPr>
            <a:xfrm>
              <a:off x="323528" y="4221088"/>
              <a:ext cx="3853000" cy="1220847"/>
              <a:chOff x="323528" y="3813234"/>
              <a:chExt cx="3853000" cy="1220847"/>
            </a:xfrm>
          </p:grpSpPr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323528" y="3813234"/>
                <a:ext cx="2448272" cy="1220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ym typeface="Symbol" pitchFamily="18" charset="2"/>
                  </a:rPr>
                  <a:t> = 10</a:t>
                </a:r>
                <a:r>
                  <a:rPr lang="it-IT" sz="1600" baseline="30000" dirty="0">
                    <a:sym typeface="Symbol" pitchFamily="18" charset="2"/>
                  </a:rPr>
                  <a:t>-3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1600" dirty="0">
                    <a:sym typeface="Symbol" pitchFamily="18" charset="2"/>
                  </a:rPr>
                  <a:t></a:t>
                </a:r>
                <a:r>
                  <a:rPr lang="it-IT" sz="1600" baseline="-25000" dirty="0" err="1">
                    <a:sym typeface="Symbol" pitchFamily="18" charset="2"/>
                  </a:rPr>
                  <a:t>D</a:t>
                </a:r>
                <a:r>
                  <a:rPr lang="it-IT" sz="1600" dirty="0" err="1">
                    <a:sym typeface="Symbol" pitchFamily="18" charset="2"/>
                  </a:rPr>
                  <a:t>=</a:t>
                </a:r>
                <a:r>
                  <a:rPr lang="it-IT" sz="1600" dirty="0">
                    <a:sym typeface="Symbol" pitchFamily="18" charset="2"/>
                  </a:rPr>
                  <a:t> </a:t>
                </a:r>
                <a:r>
                  <a:rPr lang="it-IT" sz="1600" dirty="0" smtClean="0">
                    <a:sym typeface="Symbol" pitchFamily="18" charset="2"/>
                  </a:rPr>
                  <a:t></a:t>
                </a:r>
                <a:r>
                  <a:rPr lang="it-IT" sz="1600" baseline="-25000" dirty="0" err="1" smtClean="0">
                    <a:sym typeface="Symbol" pitchFamily="18" charset="2"/>
                  </a:rPr>
                  <a:t>em</a:t>
                </a:r>
                <a:endParaRPr lang="it-IT" sz="1600" dirty="0" smtClean="0"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1600" dirty="0" err="1" smtClean="0"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it-IT" sz="1600" baseline="-25000" dirty="0" err="1" smtClean="0">
                    <a:cs typeface="Times New Roman" pitchFamily="18" charset="0"/>
                    <a:sym typeface="Symbol" pitchFamily="18" charset="2"/>
                  </a:rPr>
                  <a:t>U,h</a:t>
                </a:r>
                <a:r>
                  <a:rPr lang="it-IT" sz="1600" baseline="-25000" dirty="0" smtClean="0">
                    <a:cs typeface="Times New Roman" pitchFamily="18" charset="0"/>
                    <a:sym typeface="Symbol"/>
                  </a:rPr>
                  <a:t></a:t>
                </a:r>
                <a:r>
                  <a:rPr lang="it-IT" sz="1600" dirty="0" smtClean="0">
                    <a:cs typeface="Times New Roman" pitchFamily="18" charset="0"/>
                    <a:sym typeface="Symbol"/>
                  </a:rPr>
                  <a:t>100 </a:t>
                </a:r>
                <a:r>
                  <a:rPr lang="it-IT" sz="1600" dirty="0" err="1" smtClean="0">
                    <a:cs typeface="Times New Roman" pitchFamily="18" charset="0"/>
                    <a:sym typeface="Symbol"/>
                  </a:rPr>
                  <a:t>MeV</a:t>
                </a:r>
                <a:endParaRPr lang="it-IT" sz="1600" dirty="0">
                  <a:cs typeface="Times New Roman" pitchFamily="18" charset="0"/>
                  <a:sym typeface="Symbol" pitchFamily="18" charset="2"/>
                </a:endParaRPr>
              </a:p>
              <a:p>
                <a:endParaRPr lang="it-IT" sz="1400" baseline="30000" dirty="0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/>
            </p:nvSpPr>
            <p:spPr bwMode="auto">
              <a:xfrm>
                <a:off x="1259632" y="4317290"/>
                <a:ext cx="504056" cy="2286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1835695" y="4266768"/>
                <a:ext cx="2339091" cy="33855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ym typeface="Symbol" pitchFamily="18" charset="2"/>
                  </a:rPr>
                  <a:t></a:t>
                </a:r>
                <a:r>
                  <a:rPr lang="it-IT" sz="1600" baseline="-25000" dirty="0" smtClean="0">
                    <a:sym typeface="Symbol" pitchFamily="18" charset="2"/>
                  </a:rPr>
                  <a:t>h</a:t>
                </a:r>
                <a:r>
                  <a:rPr lang="it-IT" sz="1600" baseline="-25000" dirty="0" smtClean="0">
                    <a:sym typeface="Symbol"/>
                  </a:rPr>
                  <a:t></a:t>
                </a:r>
                <a:r>
                  <a:rPr lang="it-IT" sz="1600" dirty="0" smtClean="0">
                    <a:sym typeface="Symbol" pitchFamily="18" charset="2"/>
                  </a:rPr>
                  <a:t>&gt;5 </a:t>
                </a:r>
                <a:r>
                  <a:rPr lang="it-IT" sz="1600" dirty="0" smtClean="0">
                    <a:cs typeface="Times New Roman" pitchFamily="18" charset="0"/>
                    <a:sym typeface="Symbol" pitchFamily="18" charset="2"/>
                  </a:rPr>
                  <a:t>µs </a:t>
                </a:r>
                <a:r>
                  <a:rPr lang="it-IT" sz="1600" dirty="0" smtClean="0">
                    <a:cs typeface="Times New Roman" pitchFamily="18" charset="0"/>
                    <a:sym typeface="Symbol"/>
                  </a:rPr>
                  <a:t> </a:t>
                </a:r>
                <a:r>
                  <a:rPr lang="it-IT" sz="1600" dirty="0" smtClean="0">
                    <a:sym typeface="Symbol"/>
                  </a:rPr>
                  <a:t>c &gt; 100 m </a:t>
                </a:r>
                <a:endParaRPr lang="it-IT" sz="1600" dirty="0" smtClean="0"/>
              </a:p>
            </p:txBody>
          </p:sp>
          <p:sp>
            <p:nvSpPr>
              <p:cNvPr id="69" name="Rettangolo 68"/>
              <p:cNvSpPr/>
              <p:nvPr/>
            </p:nvSpPr>
            <p:spPr>
              <a:xfrm>
                <a:off x="1763688" y="4533314"/>
                <a:ext cx="24128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200" dirty="0" err="1" smtClean="0"/>
                  <a:t>rapidly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increasing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with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decreasing</a:t>
                </a:r>
                <a:r>
                  <a:rPr lang="it-IT" sz="1200" dirty="0" smtClean="0"/>
                  <a:t> </a:t>
                </a:r>
                <a:r>
                  <a:rPr lang="it-IT" sz="1200" dirty="0" smtClean="0">
                    <a:sym typeface="Symbol" pitchFamily="18" charset="2"/>
                  </a:rPr>
                  <a:t></a:t>
                </a:r>
                <a:endParaRPr lang="it-IT" sz="1200" dirty="0">
                  <a:sym typeface="Symbol" pitchFamily="18" charset="2"/>
                </a:endParaRPr>
              </a:p>
            </p:txBody>
          </p:sp>
        </p:grpSp>
      </p:grpSp>
      <p:graphicFrame>
        <p:nvGraphicFramePr>
          <p:cNvPr id="71" name="Oggetto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78062"/>
              </p:ext>
            </p:extLst>
          </p:nvPr>
        </p:nvGraphicFramePr>
        <p:xfrm>
          <a:off x="3273425" y="5641975"/>
          <a:ext cx="17414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6" name="Equation" r:id="rId5" imgW="1091880" imgH="457200" progId="Equation.3">
                  <p:embed/>
                </p:oleObj>
              </mc:Choice>
              <mc:Fallback>
                <p:oleObj name="Equation" r:id="rId5" imgW="10918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5641975"/>
                        <a:ext cx="1741488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e 71"/>
          <p:cNvSpPr/>
          <p:nvPr/>
        </p:nvSpPr>
        <p:spPr>
          <a:xfrm>
            <a:off x="3203848" y="5589240"/>
            <a:ext cx="1872208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912768" y="2060848"/>
            <a:ext cx="226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invisible</a:t>
            </a:r>
            <a:r>
              <a:rPr lang="it-IT" sz="1400" dirty="0" smtClean="0">
                <a:solidFill>
                  <a:srgbClr val="C00000"/>
                </a:solidFill>
              </a:rPr>
              <a:t> up to 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 ≈ 10</a:t>
            </a:r>
            <a:r>
              <a:rPr lang="it-IT" sz="1400" baseline="30000" dirty="0" smtClean="0">
                <a:solidFill>
                  <a:srgbClr val="C00000"/>
                </a:solidFill>
                <a:sym typeface="Symbol"/>
              </a:rPr>
              <a:t>-2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10</a:t>
            </a:r>
            <a:r>
              <a:rPr lang="it-IT" sz="1400" baseline="30000" dirty="0" smtClean="0">
                <a:solidFill>
                  <a:srgbClr val="C00000"/>
                </a:solidFill>
                <a:sym typeface="Symbol"/>
              </a:rPr>
              <a:t>-1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sym typeface="Symbol"/>
              </a:rPr>
              <a:t>depending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 on </a:t>
            </a:r>
            <a:r>
              <a:rPr lang="it-IT" sz="1400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it-IT" sz="1400" baseline="-25000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it-IT" sz="1400" baseline="-25000" dirty="0" smtClean="0">
                <a:solidFill>
                  <a:srgbClr val="C00000"/>
                </a:solidFill>
                <a:sym typeface="Symbol"/>
              </a:rPr>
              <a:t>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endParaRPr lang="it-IT" sz="1400" dirty="0"/>
          </a:p>
        </p:txBody>
      </p:sp>
      <p:sp>
        <p:nvSpPr>
          <p:cNvPr id="74" name="Rettangolo 73"/>
          <p:cNvSpPr/>
          <p:nvPr/>
        </p:nvSpPr>
        <p:spPr>
          <a:xfrm>
            <a:off x="0" y="285293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studied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the </a:t>
            </a:r>
            <a:r>
              <a:rPr lang="it-IT" sz="2000" dirty="0" err="1" smtClean="0"/>
              <a:t>muon</a:t>
            </a:r>
            <a:r>
              <a:rPr lang="it-IT" sz="2000" dirty="0" smtClean="0"/>
              <a:t> case </a:t>
            </a:r>
            <a:r>
              <a:rPr lang="it-IT" sz="2400" dirty="0" err="1" smtClean="0">
                <a:solidFill>
                  <a:srgbClr val="FF0000"/>
                </a:solidFill>
              </a:rPr>
              <a:t>m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h</a:t>
            </a:r>
            <a:r>
              <a:rPr lang="it-IT" sz="2400" baseline="-25000" dirty="0" smtClean="0">
                <a:solidFill>
                  <a:srgbClr val="FF0000"/>
                </a:solidFill>
                <a:sym typeface="Symbol"/>
              </a:rPr>
              <a:t></a:t>
            </a:r>
            <a:r>
              <a:rPr lang="it-IT" sz="2400" dirty="0" smtClean="0">
                <a:solidFill>
                  <a:srgbClr val="FF0000"/>
                </a:solidFill>
              </a:rPr>
              <a:t>&lt;</a:t>
            </a:r>
            <a:r>
              <a:rPr lang="it-IT" sz="2400" dirty="0" err="1" smtClean="0">
                <a:solidFill>
                  <a:srgbClr val="FF0000"/>
                </a:solidFill>
              </a:rPr>
              <a:t>m</a:t>
            </a:r>
            <a:r>
              <a:rPr lang="it-IT" sz="2400" baseline="-25000" dirty="0" err="1" smtClean="0">
                <a:solidFill>
                  <a:srgbClr val="FF0000"/>
                </a:solidFill>
              </a:rPr>
              <a:t>U</a:t>
            </a:r>
            <a:r>
              <a:rPr lang="it-IT" sz="2400" dirty="0" smtClean="0">
                <a:solidFill>
                  <a:schemeClr val="accent2"/>
                </a:solidFill>
              </a:rPr>
              <a:t>:</a:t>
            </a:r>
            <a:r>
              <a:rPr lang="it-IT" sz="2400" baseline="-25000" dirty="0" smtClean="0">
                <a:solidFill>
                  <a:srgbClr val="FF3300"/>
                </a:solidFill>
              </a:rPr>
              <a:t>  </a:t>
            </a:r>
            <a:r>
              <a:rPr lang="it-IT" sz="2800" dirty="0" smtClean="0">
                <a:solidFill>
                  <a:srgbClr val="FF3300"/>
                </a:solidFill>
              </a:rPr>
              <a:t>e+e</a:t>
            </a:r>
            <a:r>
              <a:rPr lang="it-IT" sz="2800" baseline="30000" dirty="0" smtClean="0">
                <a:solidFill>
                  <a:srgbClr val="FF3300"/>
                </a:solidFill>
              </a:rPr>
              <a:t>-</a:t>
            </a:r>
            <a:r>
              <a:rPr lang="it-IT" sz="2800" dirty="0" smtClean="0">
                <a:solidFill>
                  <a:srgbClr val="FF3300"/>
                </a:solidFill>
              </a:rPr>
              <a:t> → </a:t>
            </a:r>
            <a:r>
              <a:rPr lang="it-IT" sz="2800" dirty="0" smtClean="0">
                <a:solidFill>
                  <a:srgbClr val="FF3300"/>
                </a:solidFill>
                <a:cs typeface="Times New Roman" pitchFamily="18" charset="0"/>
              </a:rPr>
              <a:t>µ</a:t>
            </a:r>
            <a:r>
              <a:rPr lang="it-IT" sz="2800" i="1" dirty="0" smtClean="0">
                <a:solidFill>
                  <a:srgbClr val="FF3300"/>
                </a:solidFill>
              </a:rPr>
              <a:t>+</a:t>
            </a:r>
            <a:r>
              <a:rPr lang="it-IT" sz="2800" dirty="0" smtClean="0">
                <a:solidFill>
                  <a:srgbClr val="FF3300"/>
                </a:solidFill>
                <a:cs typeface="Times New Roman" pitchFamily="18" charset="0"/>
              </a:rPr>
              <a:t>µ</a:t>
            </a:r>
            <a:r>
              <a:rPr lang="it-IT" sz="2800" i="1" baseline="30000" dirty="0" smtClean="0">
                <a:solidFill>
                  <a:srgbClr val="FF3300"/>
                </a:solidFill>
              </a:rPr>
              <a:t>-</a:t>
            </a:r>
            <a:r>
              <a:rPr lang="it-IT" sz="2800" dirty="0" smtClean="0">
                <a:solidFill>
                  <a:srgbClr val="FF3300"/>
                </a:solidFill>
              </a:rPr>
              <a:t> + </a:t>
            </a:r>
            <a:r>
              <a:rPr lang="it-IT" sz="2800" dirty="0" err="1" smtClean="0">
                <a:solidFill>
                  <a:srgbClr val="FF3300"/>
                </a:solidFill>
              </a:rPr>
              <a:t>missing</a:t>
            </a:r>
            <a:r>
              <a:rPr lang="it-IT" sz="2800" dirty="0" smtClean="0">
                <a:solidFill>
                  <a:srgbClr val="FF3300"/>
                </a:solidFill>
              </a:rPr>
              <a:t> </a:t>
            </a:r>
            <a:r>
              <a:rPr lang="it-IT" sz="2800" dirty="0" err="1" smtClean="0">
                <a:solidFill>
                  <a:srgbClr val="FF3300"/>
                </a:solidFill>
              </a:rPr>
              <a:t>energy</a:t>
            </a:r>
            <a:r>
              <a:rPr lang="it-IT" sz="2800" dirty="0" smtClean="0">
                <a:solidFill>
                  <a:srgbClr val="FF3300"/>
                </a:solidFill>
              </a:rPr>
              <a:t> </a:t>
            </a:r>
            <a:endParaRPr lang="it-IT" sz="2800" baseline="-25000" dirty="0"/>
          </a:p>
        </p:txBody>
      </p:sp>
      <p:sp>
        <p:nvSpPr>
          <p:cNvPr id="75" name="Rettangolo 74"/>
          <p:cNvSpPr/>
          <p:nvPr/>
        </p:nvSpPr>
        <p:spPr>
          <a:xfrm>
            <a:off x="3438128" y="3573016"/>
            <a:ext cx="18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 smtClean="0">
                <a:solidFill>
                  <a:srgbClr val="0070C0"/>
                </a:solidFill>
              </a:rPr>
              <a:t>Batell</a:t>
            </a:r>
            <a:r>
              <a:rPr lang="it-IT" sz="1400" dirty="0" smtClean="0">
                <a:solidFill>
                  <a:srgbClr val="0070C0"/>
                </a:solidFill>
              </a:rPr>
              <a:t>, </a:t>
            </a:r>
            <a:r>
              <a:rPr lang="it-IT" sz="1400" dirty="0" err="1" smtClean="0">
                <a:solidFill>
                  <a:srgbClr val="0070C0"/>
                </a:solidFill>
              </a:rPr>
              <a:t>Pospelov</a:t>
            </a:r>
            <a:r>
              <a:rPr lang="it-IT" sz="1400" dirty="0" smtClean="0">
                <a:solidFill>
                  <a:srgbClr val="0070C0"/>
                </a:solidFill>
              </a:rPr>
              <a:t>, </a:t>
            </a:r>
            <a:r>
              <a:rPr lang="it-IT" sz="1400" dirty="0" err="1" smtClean="0">
                <a:solidFill>
                  <a:srgbClr val="0070C0"/>
                </a:solidFill>
              </a:rPr>
              <a:t>Ritz</a:t>
            </a:r>
            <a:r>
              <a:rPr lang="it-IT" sz="1400" dirty="0" smtClean="0">
                <a:solidFill>
                  <a:srgbClr val="0070C0"/>
                </a:solidFill>
              </a:rPr>
              <a:t> ,</a:t>
            </a:r>
          </a:p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0070C0"/>
                </a:solidFill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</a:rPr>
              <a:t>Phys</a:t>
            </a:r>
            <a:r>
              <a:rPr lang="it-IT" sz="1400" dirty="0" smtClean="0">
                <a:solidFill>
                  <a:srgbClr val="0070C0"/>
                </a:solidFill>
              </a:rPr>
              <a:t>. Rev. D </a:t>
            </a:r>
            <a:r>
              <a:rPr lang="it-IT" sz="1400" b="1" dirty="0" smtClean="0">
                <a:solidFill>
                  <a:srgbClr val="0070C0"/>
                </a:solidFill>
              </a:rPr>
              <a:t>79</a:t>
            </a:r>
            <a:r>
              <a:rPr lang="it-IT" sz="1400" dirty="0" smtClean="0">
                <a:solidFill>
                  <a:srgbClr val="0070C0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0070C0"/>
                </a:solidFill>
              </a:rPr>
              <a:t>115008 (2009)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20248" y="6381328"/>
            <a:ext cx="22356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90000" y="3646488"/>
            <a:ext cx="3257592" cy="2878856"/>
            <a:chOff x="90000" y="3646488"/>
            <a:chExt cx="3257592" cy="2878856"/>
          </a:xfrm>
        </p:grpSpPr>
        <p:grpSp>
          <p:nvGrpSpPr>
            <p:cNvPr id="6" name="Gruppo 5"/>
            <p:cNvGrpSpPr/>
            <p:nvPr/>
          </p:nvGrpSpPr>
          <p:grpSpPr>
            <a:xfrm>
              <a:off x="107504" y="3646488"/>
              <a:ext cx="3240088" cy="2878856"/>
              <a:chOff x="107504" y="3646488"/>
              <a:chExt cx="3240088" cy="2878856"/>
            </a:xfrm>
          </p:grpSpPr>
          <p:pic>
            <p:nvPicPr>
              <p:cNvPr id="1042" name="Picture 4" descr="sigm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028" t="23666" r="4250" b="19411"/>
              <a:stretch>
                <a:fillRect/>
              </a:stretch>
            </p:blipFill>
            <p:spPr bwMode="auto">
              <a:xfrm>
                <a:off x="107504" y="3646488"/>
                <a:ext cx="3240088" cy="2878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ttangolo 4"/>
              <p:cNvSpPr/>
              <p:nvPr/>
            </p:nvSpPr>
            <p:spPr>
              <a:xfrm>
                <a:off x="2593873" y="6381328"/>
                <a:ext cx="32194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Rettangolo 7"/>
            <p:cNvSpPr/>
            <p:nvPr/>
          </p:nvSpPr>
          <p:spPr>
            <a:xfrm>
              <a:off x="90000" y="3789039"/>
              <a:ext cx="25209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2556000" y="6237312"/>
            <a:ext cx="52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/>
              <a:t>m</a:t>
            </a:r>
            <a:r>
              <a:rPr lang="it-IT" baseline="-25000" dirty="0" err="1"/>
              <a:t>U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0" y="367200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 smtClean="0"/>
              <a:t>m</a:t>
            </a:r>
            <a:r>
              <a:rPr lang="it-IT" baseline="-25000" dirty="0" err="1" smtClean="0"/>
              <a:t>h</a:t>
            </a:r>
            <a:r>
              <a:rPr lang="it-IT" baseline="-25000" dirty="0" smtClean="0">
                <a:sym typeface="Symbol"/>
              </a:rPr>
              <a:t>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907704" y="1628800"/>
            <a:ext cx="288032" cy="321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971600" y="17280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ym typeface="Symbol"/>
              </a:rPr>
              <a:t>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1556326" y="177281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U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35496" y="728414"/>
            <a:ext cx="2880319" cy="2258602"/>
            <a:chOff x="35496" y="728414"/>
            <a:chExt cx="2880319" cy="2258602"/>
          </a:xfrm>
        </p:grpSpPr>
        <p:grpSp>
          <p:nvGrpSpPr>
            <p:cNvPr id="47" name="Gruppo 46"/>
            <p:cNvGrpSpPr/>
            <p:nvPr/>
          </p:nvGrpSpPr>
          <p:grpSpPr>
            <a:xfrm>
              <a:off x="35496" y="728414"/>
              <a:ext cx="2880319" cy="2258602"/>
              <a:chOff x="179512" y="0"/>
              <a:chExt cx="3931865" cy="3713099"/>
            </a:xfrm>
          </p:grpSpPr>
          <p:grpSp>
            <p:nvGrpSpPr>
              <p:cNvPr id="48" name="Gruppo 22"/>
              <p:cNvGrpSpPr/>
              <p:nvPr/>
            </p:nvGrpSpPr>
            <p:grpSpPr>
              <a:xfrm>
                <a:off x="179512" y="0"/>
                <a:ext cx="3931865" cy="3492674"/>
                <a:chOff x="179512" y="0"/>
                <a:chExt cx="3931865" cy="3492674"/>
              </a:xfrm>
            </p:grpSpPr>
            <p:pic>
              <p:nvPicPr>
                <p:cNvPr id="50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13460" t="2088"/>
                <a:stretch>
                  <a:fillRect/>
                </a:stretch>
              </p:blipFill>
              <p:spPr bwMode="auto">
                <a:xfrm>
                  <a:off x="179512" y="116632"/>
                  <a:ext cx="3931865" cy="33760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Rettangolo 50"/>
                <p:cNvSpPr/>
                <p:nvPr/>
              </p:nvSpPr>
              <p:spPr>
                <a:xfrm>
                  <a:off x="3707904" y="0"/>
                  <a:ext cx="216024" cy="3326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9" name="CasellaDiTesto 48"/>
              <p:cNvSpPr txBox="1"/>
              <p:nvPr/>
            </p:nvSpPr>
            <p:spPr>
              <a:xfrm>
                <a:off x="3419873" y="2852935"/>
                <a:ext cx="504056" cy="86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/>
                  <a:t>U</a:t>
                </a:r>
                <a:endParaRPr lang="it-IT" sz="2800" dirty="0"/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2411760" y="746096"/>
              <a:ext cx="43232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i="1" dirty="0" smtClean="0"/>
                <a:t>h</a:t>
              </a:r>
              <a:r>
                <a:rPr lang="it-IT" dirty="0" smtClean="0">
                  <a:sym typeface="Symbol"/>
                </a:rPr>
                <a:t></a:t>
              </a:r>
              <a:endParaRPr lang="it-IT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ttangolo 13"/>
          <p:cNvSpPr>
            <a:spLocks noChangeArrowheads="1"/>
          </p:cNvSpPr>
          <p:nvPr/>
        </p:nvSpPr>
        <p:spPr bwMode="auto">
          <a:xfrm>
            <a:off x="143222" y="620688"/>
            <a:ext cx="3096915" cy="286232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two charged tracks, </a:t>
            </a:r>
            <a:r>
              <a:rPr lang="it-IT" sz="1500" dirty="0" smtClean="0">
                <a:solidFill>
                  <a:srgbClr val="000000"/>
                </a:solidFill>
              </a:rPr>
              <a:t>q</a:t>
            </a:r>
            <a:r>
              <a:rPr lang="it-IT" sz="1500" baseline="-25000" dirty="0" smtClean="0">
                <a:solidFill>
                  <a:srgbClr val="000000"/>
                </a:solidFill>
              </a:rPr>
              <a:t>1</a:t>
            </a:r>
            <a:r>
              <a:rPr lang="it-IT" sz="1500" dirty="0" smtClean="0">
                <a:solidFill>
                  <a:srgbClr val="000000"/>
                </a:solidFill>
              </a:rPr>
              <a:t>+q</a:t>
            </a:r>
            <a:r>
              <a:rPr lang="it-IT" sz="1500" baseline="-25000" dirty="0" smtClean="0">
                <a:solidFill>
                  <a:srgbClr val="000000"/>
                </a:solidFill>
              </a:rPr>
              <a:t>2</a:t>
            </a:r>
            <a:r>
              <a:rPr lang="it-IT" sz="1500" dirty="0" smtClean="0">
                <a:solidFill>
                  <a:srgbClr val="000000"/>
                </a:solidFill>
              </a:rPr>
              <a:t>=0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 vertex </a:t>
            </a:r>
            <a:r>
              <a:rPr lang="en-US" sz="1500" dirty="0">
                <a:solidFill>
                  <a:srgbClr val="000000"/>
                </a:solidFill>
              </a:rPr>
              <a:t>in </a:t>
            </a:r>
            <a:r>
              <a:rPr lang="en-US" sz="1500" dirty="0" smtClean="0">
                <a:solidFill>
                  <a:srgbClr val="000000"/>
                </a:solidFill>
              </a:rPr>
              <a:t>a</a:t>
            </a:r>
            <a:r>
              <a:rPr lang="en-US" sz="1500" dirty="0" smtClean="0">
                <a:solidFill>
                  <a:srgbClr val="000000"/>
                </a:solidFill>
                <a:sym typeface="Symbol" pitchFamily="18" charset="2"/>
              </a:rPr>
              <a:t> cylinder </a:t>
            </a:r>
            <a:r>
              <a:rPr lang="en-US" sz="1500" dirty="0">
                <a:solidFill>
                  <a:srgbClr val="000000"/>
                </a:solidFill>
                <a:sym typeface="Symbol" pitchFamily="18" charset="2"/>
              </a:rPr>
              <a:t>around IP</a:t>
            </a:r>
            <a:r>
              <a:rPr lang="en-US" sz="15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p</a:t>
            </a:r>
            <a:r>
              <a:rPr lang="it-IT" sz="1500" baseline="-25000" dirty="0" smtClean="0">
                <a:solidFill>
                  <a:srgbClr val="000000"/>
                </a:solidFill>
              </a:rPr>
              <a:t>1,2</a:t>
            </a:r>
            <a:r>
              <a:rPr lang="it-IT" sz="1500" dirty="0" smtClean="0">
                <a:solidFill>
                  <a:srgbClr val="000000"/>
                </a:solidFill>
              </a:rPr>
              <a:t>&lt; 460 </a:t>
            </a:r>
            <a:r>
              <a:rPr lang="it-IT" sz="1500" dirty="0" err="1" smtClean="0">
                <a:solidFill>
                  <a:srgbClr val="000000"/>
                </a:solidFill>
              </a:rPr>
              <a:t>MeV</a:t>
            </a:r>
            <a:endParaRPr lang="it-IT" sz="15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cos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 &lt; 0.75 , </a:t>
            </a:r>
            <a:r>
              <a:rPr lang="en-US" sz="1500" dirty="0" smtClean="0">
                <a:solidFill>
                  <a:srgbClr val="000000"/>
                </a:solidFill>
              </a:rPr>
              <a:t>cos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500" baseline="-25000" dirty="0" smtClean="0">
                <a:solidFill>
                  <a:srgbClr val="000000"/>
                </a:solidFill>
                <a:sym typeface="Symbol"/>
              </a:rPr>
              <a:t>1,2</a:t>
            </a:r>
            <a:r>
              <a:rPr lang="en-US" sz="1500" dirty="0" smtClean="0">
                <a:solidFill>
                  <a:srgbClr val="000000"/>
                </a:solidFill>
                <a:sym typeface="Symbol"/>
              </a:rPr>
              <a:t> &lt; 0.8</a:t>
            </a:r>
            <a:endParaRPr lang="it-IT" sz="1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p</a:t>
            </a:r>
            <a:r>
              <a:rPr lang="it-IT" sz="1500" baseline="-25000" dirty="0">
                <a:solidFill>
                  <a:srgbClr val="000000"/>
                </a:solidFill>
              </a:rPr>
              <a:t>1 </a:t>
            </a:r>
            <a:r>
              <a:rPr lang="it-IT" sz="1500" dirty="0">
                <a:solidFill>
                  <a:srgbClr val="000000"/>
                </a:solidFill>
              </a:rPr>
              <a:t>+ p</a:t>
            </a:r>
            <a:r>
              <a:rPr lang="it-IT" sz="1500" baseline="-25000" dirty="0">
                <a:solidFill>
                  <a:srgbClr val="000000"/>
                </a:solidFill>
              </a:rPr>
              <a:t>2 </a:t>
            </a:r>
            <a:r>
              <a:rPr lang="it-IT" sz="1500" dirty="0">
                <a:solidFill>
                  <a:srgbClr val="000000"/>
                </a:solidFill>
              </a:rPr>
              <a:t>&gt; 450 </a:t>
            </a:r>
            <a:r>
              <a:rPr lang="it-IT" sz="1500" dirty="0" err="1">
                <a:solidFill>
                  <a:srgbClr val="000000"/>
                </a:solidFill>
              </a:rPr>
              <a:t>MeV</a:t>
            </a:r>
            <a:endParaRPr lang="it-IT" sz="15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</a:rPr>
              <a:t>E</a:t>
            </a:r>
            <a:r>
              <a:rPr lang="it-IT" sz="1500" baseline="-25000" dirty="0" err="1" smtClean="0">
                <a:solidFill>
                  <a:srgbClr val="000000"/>
                </a:solidFill>
              </a:rPr>
              <a:t>miss</a:t>
            </a:r>
            <a:r>
              <a:rPr lang="it-IT" sz="1500" dirty="0" smtClean="0">
                <a:solidFill>
                  <a:srgbClr val="000000"/>
                </a:solidFill>
              </a:rPr>
              <a:t>: </a:t>
            </a:r>
            <a:r>
              <a:rPr lang="it-IT" sz="1500" dirty="0" err="1" smtClean="0">
                <a:solidFill>
                  <a:srgbClr val="000000"/>
                </a:solidFill>
              </a:rPr>
              <a:t>calorimeter</a:t>
            </a:r>
            <a:r>
              <a:rPr lang="it-IT" sz="1500" dirty="0" smtClean="0">
                <a:solidFill>
                  <a:srgbClr val="000000"/>
                </a:solidFill>
              </a:rPr>
              <a:t> veto</a:t>
            </a: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PID: </a:t>
            </a:r>
            <a:r>
              <a:rPr lang="it-IT" sz="1500" dirty="0" err="1" smtClean="0">
                <a:solidFill>
                  <a:srgbClr val="000000"/>
                </a:solidFill>
              </a:rPr>
              <a:t>two</a:t>
            </a: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</a:rPr>
              <a:t>muons</a:t>
            </a:r>
            <a:endParaRPr lang="it-IT" sz="15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ts val="1800"/>
              <a:buFont typeface="Arial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</a:rPr>
              <a:t>vtx-IP</a:t>
            </a:r>
            <a:r>
              <a:rPr lang="it-IT" sz="1500" dirty="0" smtClean="0">
                <a:solidFill>
                  <a:srgbClr val="000000"/>
                </a:solidFill>
              </a:rPr>
              <a:t> cut (anti K</a:t>
            </a:r>
            <a:r>
              <a:rPr lang="it-IT" sz="1500" baseline="30000" dirty="0" smtClean="0">
                <a:solidFill>
                  <a:srgbClr val="000000"/>
                </a:solidFill>
              </a:rPr>
              <a:t>+</a:t>
            </a:r>
            <a:r>
              <a:rPr lang="it-IT" sz="1500" dirty="0" smtClean="0">
                <a:solidFill>
                  <a:srgbClr val="000000"/>
                </a:solidFill>
              </a:rPr>
              <a:t>K</a:t>
            </a:r>
            <a:r>
              <a:rPr lang="it-IT" sz="1500" baseline="30000" dirty="0" smtClean="0">
                <a:solidFill>
                  <a:srgbClr val="000000"/>
                </a:solidFill>
              </a:rPr>
              <a:t>-</a:t>
            </a:r>
            <a:r>
              <a:rPr lang="it-IT" sz="1500" dirty="0" smtClean="0">
                <a:solidFill>
                  <a:srgbClr val="000000"/>
                </a:solidFill>
              </a:rPr>
              <a:t>)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8204" name="CasellaDiTesto 13"/>
          <p:cNvSpPr txBox="1">
            <a:spLocks noChangeArrowheads="1"/>
          </p:cNvSpPr>
          <p:nvPr/>
        </p:nvSpPr>
        <p:spPr bwMode="auto">
          <a:xfrm>
            <a:off x="3131840" y="35913"/>
            <a:ext cx="3726496" cy="553998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000" dirty="0" smtClean="0"/>
              <a:t>e</a:t>
            </a:r>
            <a:r>
              <a:rPr lang="it-IT" sz="3000" baseline="30000" dirty="0" smtClean="0"/>
              <a:t>+</a:t>
            </a:r>
            <a:r>
              <a:rPr lang="it-IT" sz="3000" dirty="0" smtClean="0"/>
              <a:t>e</a:t>
            </a:r>
            <a:r>
              <a:rPr lang="it-IT" sz="3000" baseline="30000" dirty="0" smtClean="0"/>
              <a:t>-</a:t>
            </a:r>
            <a:r>
              <a:rPr lang="it-IT" sz="3000" dirty="0" smtClean="0">
                <a:sym typeface="Symbol"/>
              </a:rPr>
              <a:t></a:t>
            </a:r>
            <a:r>
              <a:rPr lang="it-IT" sz="3000" dirty="0" err="1" smtClean="0">
                <a:sym typeface="Symbol"/>
              </a:rPr>
              <a:t>hU</a:t>
            </a:r>
            <a:r>
              <a:rPr lang="it-IT" sz="3000" dirty="0" smtClean="0">
                <a:sym typeface="Symbol"/>
              </a:rPr>
              <a:t>:</a:t>
            </a:r>
            <a:r>
              <a:rPr lang="it-IT" sz="3000" dirty="0" smtClean="0"/>
              <a:t> </a:t>
            </a:r>
            <a:r>
              <a:rPr lang="it-IT" sz="3000" dirty="0" err="1" smtClean="0"/>
              <a:t>selections</a:t>
            </a:r>
            <a:endParaRPr lang="it-IT" sz="3000" dirty="0"/>
          </a:p>
        </p:txBody>
      </p:sp>
      <p:grpSp>
        <p:nvGrpSpPr>
          <p:cNvPr id="64" name="Gruppo 63"/>
          <p:cNvGrpSpPr/>
          <p:nvPr/>
        </p:nvGrpSpPr>
        <p:grpSpPr>
          <a:xfrm>
            <a:off x="3419872" y="595845"/>
            <a:ext cx="3115764" cy="2977171"/>
            <a:chOff x="5678414" y="451829"/>
            <a:chExt cx="3115764" cy="2977171"/>
          </a:xfrm>
        </p:grpSpPr>
        <p:pic>
          <p:nvPicPr>
            <p:cNvPr id="17" name="Immagine 16" descr="p1p2.jpg"/>
            <p:cNvPicPr>
              <a:picLocks noChangeAspect="1"/>
            </p:cNvPicPr>
            <p:nvPr/>
          </p:nvPicPr>
          <p:blipFill>
            <a:blip r:embed="rId4" cstate="print"/>
            <a:srcRect l="6518" t="17450" r="11954" b="22700"/>
            <a:stretch>
              <a:fillRect/>
            </a:stretch>
          </p:blipFill>
          <p:spPr>
            <a:xfrm>
              <a:off x="5868144" y="451829"/>
              <a:ext cx="2906470" cy="2761147"/>
            </a:xfrm>
            <a:prstGeom prst="rect">
              <a:avLst/>
            </a:prstGeom>
          </p:spPr>
        </p:pic>
        <p:sp>
          <p:nvSpPr>
            <p:cNvPr id="8196" name="Rettangolo 3"/>
            <p:cNvSpPr>
              <a:spLocks noChangeArrowheads="1"/>
            </p:cNvSpPr>
            <p:nvPr/>
          </p:nvSpPr>
          <p:spPr bwMode="auto">
            <a:xfrm>
              <a:off x="6002542" y="1620540"/>
              <a:ext cx="1281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err="1" smtClean="0">
                  <a:solidFill>
                    <a:srgbClr val="FF0000"/>
                  </a:solidFill>
                </a:rPr>
                <a:t>h</a:t>
              </a:r>
              <a:r>
                <a:rPr lang="it-IT" dirty="0" err="1" smtClean="0">
                  <a:solidFill>
                    <a:srgbClr val="FF0000"/>
                  </a:solidFill>
                  <a:sym typeface="Symbol"/>
                </a:rPr>
                <a:t></a:t>
              </a:r>
              <a:r>
                <a:rPr lang="it-IT" dirty="0" err="1" smtClean="0">
                  <a:solidFill>
                    <a:srgbClr val="FF0000"/>
                  </a:solidFill>
                </a:rPr>
                <a:t>U</a:t>
              </a:r>
              <a:r>
                <a:rPr lang="it-IT" dirty="0" smtClean="0">
                  <a:solidFill>
                    <a:srgbClr val="FF0000"/>
                  </a:solidFill>
                </a:rPr>
                <a:t>, </a:t>
              </a:r>
              <a:r>
                <a:rPr lang="it-IT" dirty="0">
                  <a:solidFill>
                    <a:srgbClr val="FF0000"/>
                  </a:solidFill>
                </a:rPr>
                <a:t>U</a:t>
              </a:r>
              <a:r>
                <a:rPr lang="it-IT" dirty="0" smtClean="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r>
                <a:rPr lang="it-IT" dirty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r>
                <a:rPr lang="el-GR" dirty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endParaRPr lang="it-IT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8197" name="Rettangolo 4"/>
            <p:cNvSpPr>
              <a:spLocks noChangeArrowheads="1"/>
            </p:cNvSpPr>
            <p:nvPr/>
          </p:nvSpPr>
          <p:spPr bwMode="auto">
            <a:xfrm>
              <a:off x="5678414" y="456927"/>
              <a:ext cx="3337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/>
                <a:t>p</a:t>
              </a:r>
              <a:r>
                <a:rPr lang="it-IT" sz="1400" baseline="-25000" dirty="0"/>
                <a:t>1</a:t>
              </a:r>
              <a:endParaRPr lang="it-IT" sz="1400" dirty="0"/>
            </a:p>
          </p:txBody>
        </p:sp>
        <p:sp>
          <p:nvSpPr>
            <p:cNvPr id="8199" name="Rettangolo 6"/>
            <p:cNvSpPr>
              <a:spLocks noChangeArrowheads="1"/>
            </p:cNvSpPr>
            <p:nvPr/>
          </p:nvSpPr>
          <p:spPr bwMode="auto">
            <a:xfrm>
              <a:off x="8460432" y="3121223"/>
              <a:ext cx="3337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dirty="0"/>
                <a:t>p</a:t>
              </a:r>
              <a:r>
                <a:rPr lang="it-IT" sz="1400" baseline="-25000" dirty="0"/>
                <a:t>2</a:t>
              </a:r>
            </a:p>
          </p:txBody>
        </p:sp>
        <p:grpSp>
          <p:nvGrpSpPr>
            <p:cNvPr id="2" name="Gruppo 10"/>
            <p:cNvGrpSpPr>
              <a:grpSpLocks/>
            </p:cNvGrpSpPr>
            <p:nvPr/>
          </p:nvGrpSpPr>
          <p:grpSpPr bwMode="auto">
            <a:xfrm>
              <a:off x="6470104" y="2018928"/>
              <a:ext cx="838200" cy="762000"/>
              <a:chOff x="1237928" y="2528888"/>
              <a:chExt cx="838200" cy="762000"/>
            </a:xfrm>
          </p:grpSpPr>
          <p:sp>
            <p:nvSpPr>
              <p:cNvPr id="8206" name="Line 8"/>
              <p:cNvSpPr>
                <a:spLocks noChangeShapeType="1"/>
              </p:cNvSpPr>
              <p:nvPr/>
            </p:nvSpPr>
            <p:spPr bwMode="auto">
              <a:xfrm flipV="1">
                <a:off x="1237928" y="2528888"/>
                <a:ext cx="685800" cy="76200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Text Box 9"/>
              <p:cNvSpPr txBox="1">
                <a:spLocks noChangeArrowheads="1"/>
              </p:cNvSpPr>
              <p:nvPr/>
            </p:nvSpPr>
            <p:spPr bwMode="auto">
              <a:xfrm>
                <a:off x="1542728" y="2833688"/>
                <a:ext cx="5334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>
                    <a:solidFill>
                      <a:srgbClr val="FF3300"/>
                    </a:solidFill>
                  </a:rPr>
                  <a:t>m</a:t>
                </a:r>
                <a:r>
                  <a:rPr lang="it-IT" baseline="-25000">
                    <a:solidFill>
                      <a:srgbClr val="FF3300"/>
                    </a:solidFill>
                  </a:rPr>
                  <a:t>u</a:t>
                </a:r>
                <a:endParaRPr lang="it-IT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6228184" y="273040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accent2"/>
                  </a:solidFill>
                </a:rPr>
                <a:t>m</a:t>
              </a:r>
              <a:r>
                <a:rPr lang="it-IT" sz="1600" baseline="-25000" dirty="0" err="1" smtClean="0">
                  <a:solidFill>
                    <a:schemeClr val="accent2"/>
                  </a:solidFill>
                </a:rPr>
                <a:t>U</a:t>
              </a:r>
              <a:r>
                <a:rPr lang="it-IT" sz="1600" dirty="0" err="1" smtClean="0">
                  <a:solidFill>
                    <a:schemeClr val="accent2"/>
                  </a:solidFill>
                </a:rPr>
                <a:t>,m</a:t>
              </a:r>
              <a:r>
                <a:rPr lang="it-IT" sz="1600" baseline="-25000" dirty="0" err="1" smtClean="0">
                  <a:solidFill>
                    <a:schemeClr val="accent2"/>
                  </a:solidFill>
                </a:rPr>
                <a:t>h</a:t>
              </a:r>
              <a:r>
                <a:rPr lang="it-IT" sz="1600" baseline="-25000" dirty="0" smtClean="0">
                  <a:solidFill>
                    <a:schemeClr val="accent2"/>
                  </a:solidFill>
                </a:rPr>
                <a:t>’ </a:t>
              </a:r>
              <a:r>
                <a:rPr lang="it-IT" sz="1600" dirty="0" smtClean="0">
                  <a:solidFill>
                    <a:schemeClr val="accent2"/>
                  </a:solidFill>
                </a:rPr>
                <a:t>→ </a:t>
              </a:r>
              <a:r>
                <a:rPr lang="it-IT" sz="1600" dirty="0" err="1" smtClean="0">
                  <a:solidFill>
                    <a:schemeClr val="accent2"/>
                  </a:solidFill>
                </a:rPr>
                <a:t>bands</a:t>
              </a:r>
              <a:r>
                <a:rPr lang="it-IT" sz="1600" dirty="0" smtClean="0">
                  <a:solidFill>
                    <a:schemeClr val="accent2"/>
                  </a:solidFill>
                </a:rPr>
                <a:t> </a:t>
              </a:r>
              <a:endParaRPr lang="it-IT" sz="1600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29" name="Connettore 2 28"/>
          <p:cNvCxnSpPr/>
          <p:nvPr/>
        </p:nvCxnSpPr>
        <p:spPr>
          <a:xfrm>
            <a:off x="1691680" y="1484784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o 60"/>
          <p:cNvGrpSpPr/>
          <p:nvPr/>
        </p:nvGrpSpPr>
        <p:grpSpPr>
          <a:xfrm>
            <a:off x="2627784" y="1872000"/>
            <a:ext cx="504056" cy="2061056"/>
            <a:chOff x="2555776" y="1872000"/>
            <a:chExt cx="504056" cy="2061056"/>
          </a:xfrm>
        </p:grpSpPr>
        <p:cxnSp>
          <p:nvCxnSpPr>
            <p:cNvPr id="39" name="Connettore 2 38"/>
            <p:cNvCxnSpPr/>
            <p:nvPr/>
          </p:nvCxnSpPr>
          <p:spPr>
            <a:xfrm flipH="1">
              <a:off x="2555776" y="1872000"/>
              <a:ext cx="504056" cy="2061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H="1">
              <a:off x="2627784" y="1872000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egnaposto numero diapositiva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23</a:t>
            </a:fld>
            <a:endParaRPr lang="it-IT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1763688" y="2924944"/>
            <a:ext cx="1800200" cy="9361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o 54"/>
          <p:cNvGrpSpPr/>
          <p:nvPr/>
        </p:nvGrpSpPr>
        <p:grpSpPr>
          <a:xfrm>
            <a:off x="5898739" y="3789040"/>
            <a:ext cx="3311124" cy="2854737"/>
            <a:chOff x="2514363" y="3861048"/>
            <a:chExt cx="3311124" cy="2854737"/>
          </a:xfrm>
        </p:grpSpPr>
        <p:pic>
          <p:nvPicPr>
            <p:cNvPr id="44" name="Immagine 43" descr="veto400.eps"/>
            <p:cNvPicPr>
              <a:picLocks noChangeAspect="1"/>
            </p:cNvPicPr>
            <p:nvPr/>
          </p:nvPicPr>
          <p:blipFill>
            <a:blip r:embed="rId5" cstate="print"/>
            <a:srcRect l="4851" t="9051" r="9051" b="5901"/>
            <a:stretch>
              <a:fillRect/>
            </a:stretch>
          </p:blipFill>
          <p:spPr>
            <a:xfrm>
              <a:off x="2915816" y="3933056"/>
              <a:ext cx="2624291" cy="2592288"/>
            </a:xfrm>
            <a:prstGeom prst="rect">
              <a:avLst/>
            </a:prstGeom>
          </p:spPr>
        </p:pic>
        <p:sp>
          <p:nvSpPr>
            <p:cNvPr id="45" name="Rettangolo 44"/>
            <p:cNvSpPr/>
            <p:nvPr/>
          </p:nvSpPr>
          <p:spPr>
            <a:xfrm>
              <a:off x="3822569" y="4869160"/>
              <a:ext cx="12426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cos</a:t>
              </a:r>
              <a:r>
                <a:rPr lang="en-US" sz="1400" dirty="0" smtClean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US" sz="1400" baseline="-25000" dirty="0" smtClean="0">
                  <a:solidFill>
                    <a:srgbClr val="000000"/>
                  </a:solidFill>
                  <a:sym typeface="Symbol"/>
                </a:rPr>
                <a:t>miss</a:t>
              </a:r>
              <a:r>
                <a:rPr lang="en-US" sz="1400" dirty="0" smtClean="0">
                  <a:solidFill>
                    <a:srgbClr val="000000"/>
                  </a:solidFill>
                  <a:sym typeface="Symbol"/>
                </a:rPr>
                <a:t> &lt; 0.75</a:t>
              </a:r>
              <a:endParaRPr lang="it-IT" sz="1400" dirty="0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3678553" y="4312841"/>
              <a:ext cx="9557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/>
                </a:rPr>
                <a:t>() data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4788024" y="640800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/>
                <a:t>P</a:t>
              </a:r>
              <a:r>
                <a:rPr lang="it-IT" sz="1400" baseline="-25000" dirty="0" err="1" smtClean="0"/>
                <a:t>miss</a:t>
              </a:r>
              <a:r>
                <a:rPr lang="it-IT" sz="1400" dirty="0" smtClean="0"/>
                <a:t> (</a:t>
              </a:r>
              <a:r>
                <a:rPr lang="it-IT" sz="1400" dirty="0" err="1" smtClean="0"/>
                <a:t>MeV</a:t>
              </a:r>
              <a:r>
                <a:rPr lang="it-IT" sz="1400" dirty="0" smtClean="0"/>
                <a:t>)</a:t>
              </a:r>
              <a:endParaRPr lang="it-IT" sz="1400" dirty="0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2514363" y="3861048"/>
              <a:ext cx="6174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/>
                <a:t>1-</a:t>
              </a:r>
              <a:r>
                <a:rPr lang="it-IT" sz="1400" dirty="0" smtClean="0">
                  <a:sym typeface="Symbol"/>
                </a:rPr>
                <a:t></a:t>
              </a:r>
              <a:r>
                <a:rPr lang="it-IT" sz="1400" baseline="-25000" dirty="0" smtClean="0">
                  <a:sym typeface="Symbol"/>
                </a:rPr>
                <a:t>veto</a:t>
              </a:r>
              <a:endParaRPr lang="it-IT" sz="1400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2843808" y="3819451"/>
            <a:ext cx="3240360" cy="2921917"/>
            <a:chOff x="4644008" y="939131"/>
            <a:chExt cx="3240360" cy="2921917"/>
          </a:xfrm>
        </p:grpSpPr>
        <p:grpSp>
          <p:nvGrpSpPr>
            <p:cNvPr id="50" name="Gruppo 10"/>
            <p:cNvGrpSpPr/>
            <p:nvPr/>
          </p:nvGrpSpPr>
          <p:grpSpPr>
            <a:xfrm>
              <a:off x="4644008" y="939131"/>
              <a:ext cx="3240360" cy="2921917"/>
              <a:chOff x="487288" y="813384"/>
              <a:chExt cx="4987637" cy="4937004"/>
            </a:xfrm>
          </p:grpSpPr>
          <p:pic>
            <p:nvPicPr>
              <p:cNvPr id="52" name="Picture 5" descr="neuron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999" t="22588" r="10667" b="20941"/>
              <a:stretch>
                <a:fillRect/>
              </a:stretch>
            </p:blipFill>
            <p:spPr bwMode="auto">
              <a:xfrm>
                <a:off x="487288" y="813384"/>
                <a:ext cx="487680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3848428" y="5178352"/>
                <a:ext cx="1626497" cy="572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 smtClean="0"/>
                  <a:t>NN output</a:t>
                </a:r>
                <a:endParaRPr lang="it-IT" sz="1600" dirty="0"/>
              </a:p>
            </p:txBody>
          </p:sp>
          <p:cxnSp>
            <p:nvCxnSpPr>
              <p:cNvPr id="54" name="Connettore 2 53"/>
              <p:cNvCxnSpPr/>
              <p:nvPr/>
            </p:nvCxnSpPr>
            <p:spPr>
              <a:xfrm>
                <a:off x="3727648" y="3573016"/>
                <a:ext cx="0" cy="108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ttangolo 50"/>
            <p:cNvSpPr/>
            <p:nvPr/>
          </p:nvSpPr>
          <p:spPr>
            <a:xfrm>
              <a:off x="5796136" y="1124744"/>
              <a:ext cx="77383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 smtClean="0"/>
                <a:t>e ─</a:t>
              </a:r>
            </a:p>
            <a:p>
              <a:pPr>
                <a:spcBef>
                  <a:spcPct val="50000"/>
                </a:spcBef>
              </a:pPr>
              <a:r>
                <a:rPr lang="it-IT" sz="1400" dirty="0" smtClean="0">
                  <a:solidFill>
                    <a:srgbClr val="FF0000"/>
                  </a:solidFill>
                </a:rPr>
                <a:t>µ ─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2" name="Connettore 2 61"/>
          <p:cNvCxnSpPr/>
          <p:nvPr/>
        </p:nvCxnSpPr>
        <p:spPr>
          <a:xfrm>
            <a:off x="2195736" y="2636912"/>
            <a:ext cx="4896544" cy="14401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o 64"/>
          <p:cNvGrpSpPr/>
          <p:nvPr/>
        </p:nvGrpSpPr>
        <p:grpSpPr>
          <a:xfrm>
            <a:off x="6521037" y="432480"/>
            <a:ext cx="2515459" cy="2924512"/>
            <a:chOff x="251520" y="3429000"/>
            <a:chExt cx="2515459" cy="2924512"/>
          </a:xfrm>
        </p:grpSpPr>
        <p:grpSp>
          <p:nvGrpSpPr>
            <p:cNvPr id="66" name="Gruppo 39"/>
            <p:cNvGrpSpPr/>
            <p:nvPr/>
          </p:nvGrpSpPr>
          <p:grpSpPr>
            <a:xfrm>
              <a:off x="251520" y="3429000"/>
              <a:ext cx="2515459" cy="2924512"/>
              <a:chOff x="251520" y="3456815"/>
              <a:chExt cx="2515459" cy="2924512"/>
            </a:xfrm>
          </p:grpSpPr>
          <p:grpSp>
            <p:nvGrpSpPr>
              <p:cNvPr id="68" name="Gruppo 38"/>
              <p:cNvGrpSpPr/>
              <p:nvPr/>
            </p:nvGrpSpPr>
            <p:grpSpPr>
              <a:xfrm>
                <a:off x="251520" y="3456815"/>
                <a:ext cx="2515459" cy="2924512"/>
                <a:chOff x="251520" y="3456815"/>
                <a:chExt cx="2515459" cy="2924512"/>
              </a:xfrm>
            </p:grpSpPr>
            <p:grpSp>
              <p:nvGrpSpPr>
                <p:cNvPr id="73" name="Gruppo 16"/>
                <p:cNvGrpSpPr/>
                <p:nvPr/>
              </p:nvGrpSpPr>
              <p:grpSpPr>
                <a:xfrm>
                  <a:off x="251520" y="3456815"/>
                  <a:ext cx="2515459" cy="2924512"/>
                  <a:chOff x="2843808" y="-147253"/>
                  <a:chExt cx="3456384" cy="4367965"/>
                </a:xfrm>
              </p:grpSpPr>
              <p:grpSp>
                <p:nvGrpSpPr>
                  <p:cNvPr id="75" name="Gruppo 15"/>
                  <p:cNvGrpSpPr/>
                  <p:nvPr/>
                </p:nvGrpSpPr>
                <p:grpSpPr>
                  <a:xfrm>
                    <a:off x="2843808" y="836712"/>
                    <a:ext cx="3456384" cy="3384000"/>
                    <a:chOff x="2843808" y="836712"/>
                    <a:chExt cx="3456384" cy="3384000"/>
                  </a:xfrm>
                </p:grpSpPr>
                <p:sp>
                  <p:nvSpPr>
                    <p:cNvPr id="79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3808" y="836712"/>
                      <a:ext cx="3456384" cy="33840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7248" y="2085289"/>
                      <a:ext cx="690957" cy="6946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1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3104633" y="2293386"/>
                      <a:ext cx="983813" cy="1109337"/>
                    </a:xfrm>
                    <a:custGeom>
                      <a:avLst/>
                      <a:gdLst>
                        <a:gd name="G0" fmla="+- 2870 0 0"/>
                        <a:gd name="G1" fmla="+- 0 0 0"/>
                        <a:gd name="G2" fmla="+- 21600 0 0"/>
                        <a:gd name="T0" fmla="*/ 23657 w 23657"/>
                        <a:gd name="T1" fmla="*/ 5871 h 21600"/>
                        <a:gd name="T2" fmla="*/ 0 w 23657"/>
                        <a:gd name="T3" fmla="*/ 21408 h 21600"/>
                        <a:gd name="T4" fmla="*/ 2870 w 2365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657" h="21600" fill="none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</a:path>
                        <a:path w="23657" h="21600" stroke="0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  <a:lnTo>
                            <a:pt x="2870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2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8451" y="3037673"/>
                      <a:ext cx="40267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b="1" dirty="0" err="1" smtClean="0">
                          <a:solidFill>
                            <a:srgbClr val="008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it-IT" b="1" baseline="30000" dirty="0" err="1" smtClean="0">
                          <a:solidFill>
                            <a:srgbClr val="008000"/>
                          </a:solidFill>
                          <a:latin typeface="Symbol" pitchFamily="18" charset="2"/>
                        </a:rPr>
                        <a:t>+</a:t>
                      </a:r>
                      <a:endParaRPr lang="it-IT" b="1" dirty="0">
                        <a:solidFill>
                          <a:srgbClr val="008000"/>
                        </a:solidFill>
                        <a:latin typeface="Symbol" pitchFamily="18" charset="2"/>
                      </a:endParaRPr>
                    </a:p>
                  </p:txBody>
                </p:sp>
                <p:sp>
                  <p:nvSpPr>
                    <p:cNvPr id="8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1125" y="2607477"/>
                      <a:ext cx="593659" cy="41371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sz="1200" b="1" dirty="0" err="1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it-IT" sz="1200" b="1" baseline="30000" dirty="0" err="1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+</a:t>
                      </a:r>
                      <a:endParaRPr lang="it-IT" sz="1200" b="1" dirty="0">
                        <a:solidFill>
                          <a:srgbClr val="008000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4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4032000" y="1196752"/>
                      <a:ext cx="179960" cy="1440160"/>
                    </a:xfrm>
                    <a:custGeom>
                      <a:avLst/>
                      <a:gdLst>
                        <a:gd name="G0" fmla="+- 2870 0 0"/>
                        <a:gd name="G1" fmla="+- 0 0 0"/>
                        <a:gd name="G2" fmla="+- 21600 0 0"/>
                        <a:gd name="T0" fmla="*/ 23657 w 23657"/>
                        <a:gd name="T1" fmla="*/ 5871 h 21600"/>
                        <a:gd name="T2" fmla="*/ 0 w 23657"/>
                        <a:gd name="T3" fmla="*/ 21408 h 21600"/>
                        <a:gd name="T4" fmla="*/ 2870 w 2365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657" h="21600" fill="none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</a:path>
                        <a:path w="23657" h="21600" stroke="0" extrusionOk="0">
                          <a:moveTo>
                            <a:pt x="23656" y="5870"/>
                          </a:moveTo>
                          <a:cubicBezTo>
                            <a:pt x="21028" y="15175"/>
                            <a:pt x="12538" y="21599"/>
                            <a:pt x="2870" y="21600"/>
                          </a:cubicBezTo>
                          <a:cubicBezTo>
                            <a:pt x="1910" y="21600"/>
                            <a:pt x="951" y="21536"/>
                            <a:pt x="-1" y="21408"/>
                          </a:cubicBezTo>
                          <a:lnTo>
                            <a:pt x="2870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5" name="Rettangolo 84"/>
                    <p:cNvSpPr/>
                    <p:nvPr/>
                  </p:nvSpPr>
                  <p:spPr>
                    <a:xfrm>
                      <a:off x="4852193" y="2408857"/>
                      <a:ext cx="465193" cy="41371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it-IT" sz="1200" b="1" dirty="0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it-IT" sz="1200" b="1" baseline="30000" dirty="0" smtClean="0">
                          <a:solidFill>
                            <a:srgbClr val="008000"/>
                          </a:solidFill>
                          <a:cs typeface="Times New Roman" pitchFamily="18" charset="0"/>
                        </a:rPr>
                        <a:t>-</a:t>
                      </a:r>
                      <a:endParaRPr lang="it-IT" sz="1200" b="1" dirty="0">
                        <a:solidFill>
                          <a:srgbClr val="008000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6" name="Arc 12"/>
                    <p:cNvSpPr>
                      <a:spLocks/>
                    </p:cNvSpPr>
                    <p:nvPr/>
                  </p:nvSpPr>
                  <p:spPr bwMode="auto">
                    <a:xfrm rot="14220000">
                      <a:off x="5049064" y="1393200"/>
                      <a:ext cx="901240" cy="1152000"/>
                    </a:xfrm>
                    <a:custGeom>
                      <a:avLst/>
                      <a:gdLst>
                        <a:gd name="G0" fmla="+- 21600 0 0"/>
                        <a:gd name="G1" fmla="+- 18915 0 0"/>
                        <a:gd name="G2" fmla="+- 21600 0 0"/>
                        <a:gd name="T0" fmla="*/ 51 w 21600"/>
                        <a:gd name="T1" fmla="*/ 20401 h 20401"/>
                        <a:gd name="T2" fmla="*/ 11170 w 21600"/>
                        <a:gd name="T3" fmla="*/ 0 h 20401"/>
                        <a:gd name="T4" fmla="*/ 21600 w 21600"/>
                        <a:gd name="T5" fmla="*/ 18915 h 20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401" fill="none" extrusionOk="0">
                          <a:moveTo>
                            <a:pt x="51" y="20400"/>
                          </a:moveTo>
                          <a:cubicBezTo>
                            <a:pt x="17" y="19906"/>
                            <a:pt x="0" y="19410"/>
                            <a:pt x="0" y="18915"/>
                          </a:cubicBezTo>
                          <a:cubicBezTo>
                            <a:pt x="-1" y="11046"/>
                            <a:pt x="4279" y="3799"/>
                            <a:pt x="11170" y="0"/>
                          </a:cubicBezTo>
                        </a:path>
                        <a:path w="21600" h="20401" stroke="0" extrusionOk="0">
                          <a:moveTo>
                            <a:pt x="51" y="20400"/>
                          </a:moveTo>
                          <a:cubicBezTo>
                            <a:pt x="17" y="19906"/>
                            <a:pt x="0" y="19410"/>
                            <a:pt x="0" y="18915"/>
                          </a:cubicBezTo>
                          <a:cubicBezTo>
                            <a:pt x="-1" y="11046"/>
                            <a:pt x="4279" y="3799"/>
                            <a:pt x="11170" y="0"/>
                          </a:cubicBezTo>
                          <a:lnTo>
                            <a:pt x="21600" y="18915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7" name="Ovale 86"/>
                    <p:cNvSpPr/>
                    <p:nvPr/>
                  </p:nvSpPr>
                  <p:spPr>
                    <a:xfrm>
                      <a:off x="4139952" y="1916832"/>
                      <a:ext cx="144016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76" name="Arc 14"/>
                  <p:cNvSpPr>
                    <a:spLocks/>
                  </p:cNvSpPr>
                  <p:nvPr/>
                </p:nvSpPr>
                <p:spPr bwMode="auto">
                  <a:xfrm rot="13332869">
                    <a:off x="3687294" y="2030205"/>
                    <a:ext cx="861790" cy="515650"/>
                  </a:xfrm>
                  <a:custGeom>
                    <a:avLst/>
                    <a:gdLst>
                      <a:gd name="G0" fmla="+- 21521 0 0"/>
                      <a:gd name="G1" fmla="+- 15145 0 0"/>
                      <a:gd name="G2" fmla="+- 21600 0 0"/>
                      <a:gd name="T0" fmla="*/ 0 w 21521"/>
                      <a:gd name="T1" fmla="*/ 13297 h 15145"/>
                      <a:gd name="T2" fmla="*/ 6120 w 21521"/>
                      <a:gd name="T3" fmla="*/ 0 h 15145"/>
                      <a:gd name="T4" fmla="*/ 21521 w 21521"/>
                      <a:gd name="T5" fmla="*/ 15145 h 15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21" h="15145" fill="none" extrusionOk="0">
                        <a:moveTo>
                          <a:pt x="0" y="13297"/>
                        </a:moveTo>
                        <a:cubicBezTo>
                          <a:pt x="430" y="8287"/>
                          <a:pt x="2594" y="3584"/>
                          <a:pt x="6120" y="0"/>
                        </a:cubicBezTo>
                      </a:path>
                      <a:path w="21521" h="15145" stroke="0" extrusionOk="0">
                        <a:moveTo>
                          <a:pt x="0" y="13297"/>
                        </a:moveTo>
                        <a:cubicBezTo>
                          <a:pt x="430" y="8287"/>
                          <a:pt x="2594" y="3584"/>
                          <a:pt x="6120" y="0"/>
                        </a:cubicBezTo>
                        <a:lnTo>
                          <a:pt x="21521" y="1514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7" name="Arc 14"/>
                  <p:cNvSpPr>
                    <a:spLocks/>
                  </p:cNvSpPr>
                  <p:nvPr/>
                </p:nvSpPr>
                <p:spPr bwMode="auto">
                  <a:xfrm rot="13332869">
                    <a:off x="4125506" y="1908000"/>
                    <a:ext cx="861790" cy="504000"/>
                  </a:xfrm>
                  <a:custGeom>
                    <a:avLst/>
                    <a:gdLst>
                      <a:gd name="G0" fmla="+- 21521 0 0"/>
                      <a:gd name="G1" fmla="+- 15145 0 0"/>
                      <a:gd name="G2" fmla="+- 21600 0 0"/>
                      <a:gd name="T0" fmla="*/ 0 w 21521"/>
                      <a:gd name="T1" fmla="*/ 13297 h 15145"/>
                      <a:gd name="T2" fmla="*/ 6120 w 21521"/>
                      <a:gd name="T3" fmla="*/ 0 h 15145"/>
                      <a:gd name="T4" fmla="*/ 21521 w 21521"/>
                      <a:gd name="T5" fmla="*/ 15145 h 15145"/>
                      <a:gd name="connsiteX0" fmla="*/ 0 w 21521"/>
                      <a:gd name="connsiteY0" fmla="*/ 15476 h 17324"/>
                      <a:gd name="connsiteX1" fmla="*/ 6120 w 21521"/>
                      <a:gd name="connsiteY1" fmla="*/ 2179 h 17324"/>
                      <a:gd name="connsiteX0" fmla="*/ 0 w 21521"/>
                      <a:gd name="connsiteY0" fmla="*/ 15476 h 17324"/>
                      <a:gd name="connsiteX1" fmla="*/ 5270 w 21521"/>
                      <a:gd name="connsiteY1" fmla="*/ 0 h 17324"/>
                      <a:gd name="connsiteX2" fmla="*/ 21521 w 21521"/>
                      <a:gd name="connsiteY2" fmla="*/ 17324 h 17324"/>
                      <a:gd name="connsiteX3" fmla="*/ 0 w 21521"/>
                      <a:gd name="connsiteY3" fmla="*/ 15476 h 17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21" h="17324" fill="none" extrusionOk="0">
                        <a:moveTo>
                          <a:pt x="0" y="15476"/>
                        </a:moveTo>
                        <a:cubicBezTo>
                          <a:pt x="430" y="10466"/>
                          <a:pt x="2594" y="5763"/>
                          <a:pt x="6120" y="2179"/>
                        </a:cubicBezTo>
                      </a:path>
                      <a:path w="21521" h="17324" stroke="0" extrusionOk="0">
                        <a:moveTo>
                          <a:pt x="0" y="15476"/>
                        </a:moveTo>
                        <a:cubicBezTo>
                          <a:pt x="430" y="10466"/>
                          <a:pt x="1744" y="3584"/>
                          <a:pt x="5270" y="0"/>
                        </a:cubicBezTo>
                        <a:lnTo>
                          <a:pt x="21521" y="17324"/>
                        </a:lnTo>
                        <a:lnTo>
                          <a:pt x="0" y="15476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8" name="Arc 12"/>
                  <p:cNvSpPr>
                    <a:spLocks noChangeAspect="1"/>
                  </p:cNvSpPr>
                  <p:nvPr/>
                </p:nvSpPr>
                <p:spPr bwMode="auto">
                  <a:xfrm rot="14220000">
                    <a:off x="3281353" y="467788"/>
                    <a:ext cx="2884033" cy="1653951"/>
                  </a:xfrm>
                  <a:custGeom>
                    <a:avLst/>
                    <a:gdLst>
                      <a:gd name="G0" fmla="+- 21600 0 0"/>
                      <a:gd name="G1" fmla="+- 18915 0 0"/>
                      <a:gd name="G2" fmla="+- 21600 0 0"/>
                      <a:gd name="T0" fmla="*/ 51 w 21600"/>
                      <a:gd name="T1" fmla="*/ 20401 h 20401"/>
                      <a:gd name="T2" fmla="*/ 11170 w 21600"/>
                      <a:gd name="T3" fmla="*/ 0 h 20401"/>
                      <a:gd name="T4" fmla="*/ 21600 w 21600"/>
                      <a:gd name="T5" fmla="*/ 18915 h 20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401" fill="none" extrusionOk="0">
                        <a:moveTo>
                          <a:pt x="51" y="20400"/>
                        </a:moveTo>
                        <a:cubicBezTo>
                          <a:pt x="17" y="19906"/>
                          <a:pt x="0" y="19410"/>
                          <a:pt x="0" y="18915"/>
                        </a:cubicBezTo>
                        <a:cubicBezTo>
                          <a:pt x="-1" y="11046"/>
                          <a:pt x="4279" y="3799"/>
                          <a:pt x="11170" y="0"/>
                        </a:cubicBezTo>
                      </a:path>
                      <a:path w="21600" h="20401" stroke="0" extrusionOk="0">
                        <a:moveTo>
                          <a:pt x="51" y="20400"/>
                        </a:moveTo>
                        <a:cubicBezTo>
                          <a:pt x="17" y="19906"/>
                          <a:pt x="0" y="19410"/>
                          <a:pt x="0" y="18915"/>
                        </a:cubicBezTo>
                        <a:cubicBezTo>
                          <a:pt x="-1" y="11046"/>
                          <a:pt x="4279" y="3799"/>
                          <a:pt x="11170" y="0"/>
                        </a:cubicBezTo>
                        <a:lnTo>
                          <a:pt x="21600" y="1891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74" name="CasellaDiTesto 73"/>
                <p:cNvSpPr txBox="1"/>
                <p:nvPr/>
              </p:nvSpPr>
              <p:spPr>
                <a:xfrm>
                  <a:off x="1403648" y="5157192"/>
                  <a:ext cx="3648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 smtClean="0"/>
                    <a:t>IP</a:t>
                  </a:r>
                  <a:endParaRPr lang="it-IT" sz="1400" dirty="0"/>
                </a:p>
              </p:txBody>
            </p:sp>
          </p:grpSp>
          <p:sp>
            <p:nvSpPr>
              <p:cNvPr id="69" name="Ovale 68"/>
              <p:cNvSpPr/>
              <p:nvPr/>
            </p:nvSpPr>
            <p:spPr>
              <a:xfrm>
                <a:off x="1456844" y="5181766"/>
                <a:ext cx="104811" cy="482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0" name="Connettore 7 69"/>
              <p:cNvCxnSpPr/>
              <p:nvPr/>
            </p:nvCxnSpPr>
            <p:spPr>
              <a:xfrm rot="5400000" flipH="1" flipV="1">
                <a:off x="1403648" y="4653136"/>
                <a:ext cx="432048" cy="432048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1" name="Oggetto 70"/>
              <p:cNvGraphicFramePr>
                <a:graphicFrameLocks noChangeAspect="1"/>
              </p:cNvGraphicFramePr>
              <p:nvPr/>
            </p:nvGraphicFramePr>
            <p:xfrm>
              <a:off x="1763688" y="4401108"/>
              <a:ext cx="288031" cy="3240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882" name="Equazione" r:id="rId7" imgW="203040" imgH="228600" progId="Equation.3">
                      <p:embed/>
                    </p:oleObj>
                  </mc:Choice>
                  <mc:Fallback>
                    <p:oleObj name="Equazione" r:id="rId7" imgW="203040" imgH="2286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688" y="4401108"/>
                            <a:ext cx="288031" cy="3240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" name="Connettore 1 71"/>
              <p:cNvCxnSpPr>
                <a:endCxn id="69" idx="0"/>
              </p:cNvCxnSpPr>
              <p:nvPr/>
            </p:nvCxnSpPr>
            <p:spPr>
              <a:xfrm>
                <a:off x="1259632" y="4869160"/>
                <a:ext cx="249618" cy="312606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ttangolo 66"/>
            <p:cNvSpPr/>
            <p:nvPr/>
          </p:nvSpPr>
          <p:spPr>
            <a:xfrm>
              <a:off x="2195736" y="5085184"/>
              <a:ext cx="3545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sz="1400" b="1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it-IT" sz="14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endParaRPr lang="it-IT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11" name="Gruppo 110"/>
          <p:cNvGrpSpPr/>
          <p:nvPr/>
        </p:nvGrpSpPr>
        <p:grpSpPr>
          <a:xfrm>
            <a:off x="2123728" y="3140968"/>
            <a:ext cx="5616624" cy="576064"/>
            <a:chOff x="2123728" y="3140968"/>
            <a:chExt cx="5616624" cy="576064"/>
          </a:xfrm>
        </p:grpSpPr>
        <p:cxnSp>
          <p:nvCxnSpPr>
            <p:cNvPr id="108" name="Connettore 2 107"/>
            <p:cNvCxnSpPr/>
            <p:nvPr/>
          </p:nvCxnSpPr>
          <p:spPr>
            <a:xfrm>
              <a:off x="2123728" y="3284984"/>
              <a:ext cx="5472608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2 109"/>
            <p:cNvCxnSpPr/>
            <p:nvPr/>
          </p:nvCxnSpPr>
          <p:spPr>
            <a:xfrm flipV="1">
              <a:off x="7596336" y="3140968"/>
              <a:ext cx="144016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ttangolo 111"/>
          <p:cNvSpPr/>
          <p:nvPr/>
        </p:nvSpPr>
        <p:spPr>
          <a:xfrm>
            <a:off x="6660232" y="62068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→</a:t>
            </a:r>
            <a:r>
              <a:rPr lang="el-GR" sz="1400" dirty="0" smtClean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it-IT" sz="1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</a:t>
            </a:r>
            <a:r>
              <a:rPr lang="it-IT" sz="14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it-IT" sz="1400" dirty="0" err="1" smtClean="0"/>
              <a:t>decaying</a:t>
            </a:r>
            <a:r>
              <a:rPr lang="it-IT" sz="1400" dirty="0" smtClean="0"/>
              <a:t> in the IP </a:t>
            </a:r>
            <a:r>
              <a:rPr lang="it-IT" sz="1400" dirty="0" err="1" smtClean="0"/>
              <a:t>region</a:t>
            </a:r>
            <a:r>
              <a:rPr lang="it-IT" sz="1400" dirty="0" smtClean="0"/>
              <a:t>   </a:t>
            </a:r>
            <a:endParaRPr lang="it-IT" sz="1400" dirty="0"/>
          </a:p>
        </p:txBody>
      </p:sp>
      <p:cxnSp>
        <p:nvCxnSpPr>
          <p:cNvPr id="114" name="Connettore 2 113"/>
          <p:cNvCxnSpPr/>
          <p:nvPr/>
        </p:nvCxnSpPr>
        <p:spPr>
          <a:xfrm flipV="1">
            <a:off x="1907704" y="2132856"/>
            <a:ext cx="180020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magine 8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8805" r="9015"/>
          <a:stretch/>
        </p:blipFill>
        <p:spPr>
          <a:xfrm>
            <a:off x="-36512" y="3933056"/>
            <a:ext cx="2713688" cy="2868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203848" y="44624"/>
            <a:ext cx="302433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hU</a:t>
            </a:r>
            <a:r>
              <a:rPr lang="it-IT" sz="2800" dirty="0" smtClean="0">
                <a:sym typeface="Symbol"/>
              </a:rPr>
              <a:t>:  </a:t>
            </a:r>
            <a:r>
              <a:rPr lang="it-IT" sz="2800" dirty="0" err="1" smtClean="0">
                <a:sym typeface="Symbol"/>
              </a:rPr>
              <a:t>results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endParaRPr lang="it-IT" sz="2800" dirty="0"/>
          </a:p>
        </p:txBody>
      </p:sp>
      <p:sp>
        <p:nvSpPr>
          <p:cNvPr id="23" name="Rettangolo 22"/>
          <p:cNvSpPr/>
          <p:nvPr/>
        </p:nvSpPr>
        <p:spPr>
          <a:xfrm>
            <a:off x="1403648" y="4852318"/>
            <a:ext cx="2376264" cy="175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5000"/>
                  <a:shade val="30000"/>
                  <a:satMod val="115000"/>
                </a:schemeClr>
              </a:gs>
              <a:gs pos="50000">
                <a:schemeClr val="accent3">
                  <a:lumMod val="85000"/>
                  <a:shade val="67500"/>
                  <a:satMod val="115000"/>
                </a:schemeClr>
              </a:gs>
              <a:gs pos="100000">
                <a:schemeClr val="accent3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solidFill>
                  <a:schemeClr val="accent2"/>
                </a:solidFill>
                <a:cs typeface="Times New Roman" pitchFamily="18" charset="0"/>
                <a:sym typeface="Symbol"/>
              </a:rPr>
              <a:t>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</a:rPr>
              <a:t>→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cs typeface="Times New Roman" pitchFamily="18" charset="0"/>
              </a:rPr>
              <a:t>K</a:t>
            </a:r>
            <a:r>
              <a:rPr lang="it-IT" baseline="30000" dirty="0" err="1" smtClean="0">
                <a:solidFill>
                  <a:schemeClr val="accent2"/>
                </a:solidFill>
                <a:cs typeface="Times New Roman" pitchFamily="18" charset="0"/>
              </a:rPr>
              <a:t>+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 K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</a:rPr>
              <a:t>- 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it-IT" dirty="0" err="1" smtClean="0">
                <a:solidFill>
                  <a:schemeClr val="accent2"/>
                </a:solidFill>
                <a:cs typeface="Times New Roman" pitchFamily="18" charset="0"/>
              </a:rPr>
              <a:t>K</a:t>
            </a:r>
            <a:r>
              <a:rPr lang="it-IT" baseline="30000" dirty="0" err="1" smtClean="0">
                <a:solidFill>
                  <a:schemeClr val="accent2"/>
                </a:solidFill>
                <a:cs typeface="Times New Roman" pitchFamily="18" charset="0"/>
              </a:rPr>
              <a:t>±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</a:rPr>
              <a:t>μ</a:t>
            </a:r>
            <a:r>
              <a:rPr lang="el-GR" baseline="30000" dirty="0" smtClean="0">
                <a:solidFill>
                  <a:schemeClr val="accent2"/>
                </a:solidFill>
                <a:cs typeface="Times New Roman" pitchFamily="18" charset="0"/>
              </a:rPr>
              <a:t>±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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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→</a:t>
            </a:r>
            <a:r>
              <a:rPr lang="it-IT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π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π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–</a:t>
            </a:r>
            <a:r>
              <a:rPr lang="el-GR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π</a:t>
            </a:r>
            <a:r>
              <a:rPr lang="it-IT" baseline="30000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0  </a:t>
            </a:r>
            <a:endParaRPr lang="it-IT" dirty="0" smtClean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→ 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-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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</a:rPr>
              <a:t>→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baseline="30000" dirty="0" smtClean="0">
                <a:solidFill>
                  <a:srgbClr val="FF0000"/>
                </a:solidFill>
              </a:rPr>
              <a:t>+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baseline="30000" dirty="0" smtClean="0">
                <a:solidFill>
                  <a:srgbClr val="FF0000"/>
                </a:solidFill>
              </a:rPr>
              <a:t>-</a:t>
            </a:r>
            <a:r>
              <a:rPr lang="it-IT" baseline="30000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  <a:sym typeface="Symbol" pitchFamily="18" charset="2"/>
              </a:rPr>
              <a:t></a:t>
            </a:r>
            <a:endParaRPr lang="it-IT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e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it-IT" dirty="0" err="1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it-IT" baseline="30000" dirty="0" err="1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err="1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it-IT" baseline="30000" dirty="0" err="1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835696" y="45091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Backgrounds</a:t>
            </a:r>
            <a:endParaRPr lang="it-IT" sz="2000" dirty="0"/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3851920" y="5238492"/>
            <a:ext cx="576064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3851920" y="5958572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355976" y="503127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accent2"/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it-IT" sz="1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decays</a:t>
            </a:r>
            <a:endParaRPr lang="it-IT" sz="1600" dirty="0">
              <a:solidFill>
                <a:schemeClr val="accent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283968" y="576403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continuum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1"/>
          </p:nvPr>
        </p:nvSpPr>
        <p:spPr>
          <a:xfrm>
            <a:off x="8748464" y="6553150"/>
            <a:ext cx="467544" cy="332234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24</a:t>
            </a:fld>
            <a:endParaRPr lang="it-IT" dirty="0"/>
          </a:p>
        </p:txBody>
      </p:sp>
      <p:grpSp>
        <p:nvGrpSpPr>
          <p:cNvPr id="66" name="Gruppo 65"/>
          <p:cNvGrpSpPr/>
          <p:nvPr/>
        </p:nvGrpSpPr>
        <p:grpSpPr>
          <a:xfrm>
            <a:off x="4581727" y="873136"/>
            <a:ext cx="4238745" cy="3780000"/>
            <a:chOff x="4581727" y="873136"/>
            <a:chExt cx="4238745" cy="3780000"/>
          </a:xfrm>
        </p:grpSpPr>
        <p:pic>
          <p:nvPicPr>
            <p:cNvPr id="2283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096" r="3167" b="2273"/>
            <a:stretch/>
          </p:blipFill>
          <p:spPr bwMode="auto">
            <a:xfrm>
              <a:off x="4581727" y="873136"/>
              <a:ext cx="4238745" cy="37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ttangolo 41"/>
            <p:cNvSpPr/>
            <p:nvPr/>
          </p:nvSpPr>
          <p:spPr>
            <a:xfrm>
              <a:off x="7452320" y="1321604"/>
              <a:ext cx="10081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eeμ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-</a:t>
              </a:r>
            </a:p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r>
                <a:rPr lang="it-IT" sz="1400" dirty="0" err="1" smtClean="0">
                  <a:solidFill>
                    <a:srgbClr val="FF0000"/>
                  </a:solidFill>
                  <a:sym typeface="Symbol" pitchFamily="18" charset="2"/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-</a:t>
              </a:r>
              <a:endParaRPr lang="it-IT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7830258" y="2420888"/>
              <a:ext cx="5581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600"/>
              </a:pP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</a:rPr>
                <a:t>μ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</a:rPr>
                <a:t>μ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-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</a:t>
              </a:r>
              <a:endParaRPr lang="it-IT" sz="1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6012160" y="3913311"/>
              <a:ext cx="5613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600"/>
              </a:pP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-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</a:t>
              </a:r>
              <a:endParaRPr lang="it-IT" sz="1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45" name="Connettore 2 44"/>
            <p:cNvCxnSpPr>
              <a:stCxn id="42" idx="1"/>
            </p:cNvCxnSpPr>
            <p:nvPr/>
          </p:nvCxnSpPr>
          <p:spPr>
            <a:xfrm flipH="1" flipV="1">
              <a:off x="6876256" y="1278632"/>
              <a:ext cx="576064" cy="30458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>
              <a:stCxn id="43" idx="2"/>
            </p:cNvCxnSpPr>
            <p:nvPr/>
          </p:nvCxnSpPr>
          <p:spPr>
            <a:xfrm flipH="1">
              <a:off x="7812360" y="2728665"/>
              <a:ext cx="296981" cy="340695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V="1">
              <a:off x="6372200" y="3285384"/>
              <a:ext cx="1080120" cy="72955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o 64"/>
          <p:cNvGrpSpPr/>
          <p:nvPr/>
        </p:nvGrpSpPr>
        <p:grpSpPr>
          <a:xfrm>
            <a:off x="143895" y="836712"/>
            <a:ext cx="4212081" cy="3780000"/>
            <a:chOff x="143895" y="836712"/>
            <a:chExt cx="4212081" cy="3780000"/>
          </a:xfrm>
        </p:grpSpPr>
        <p:pic>
          <p:nvPicPr>
            <p:cNvPr id="22835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" t="2555" r="1643" b="1721"/>
            <a:stretch/>
          </p:blipFill>
          <p:spPr bwMode="auto">
            <a:xfrm>
              <a:off x="143895" y="836712"/>
              <a:ext cx="4212081" cy="37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ttangolo 53"/>
            <p:cNvSpPr/>
            <p:nvPr/>
          </p:nvSpPr>
          <p:spPr>
            <a:xfrm>
              <a:off x="762712" y="1124744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solidFill>
                    <a:schemeClr val="accent2"/>
                  </a:solidFill>
                  <a:cs typeface="Times New Roman" pitchFamily="18" charset="0"/>
                </a:rPr>
                <a:t>K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</a:rPr>
                <a:t>+</a:t>
              </a:r>
              <a:r>
                <a:rPr lang="it-IT" sz="1400" dirty="0" smtClean="0">
                  <a:solidFill>
                    <a:schemeClr val="accent2"/>
                  </a:solidFill>
                  <a:cs typeface="Times New Roman" pitchFamily="18" charset="0"/>
                </a:rPr>
                <a:t>K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</a:rPr>
                <a:t>-</a:t>
              </a:r>
              <a:r>
                <a:rPr lang="it-IT" sz="1400" dirty="0" smtClean="0">
                  <a:solidFill>
                    <a:schemeClr val="accent2"/>
                  </a:solidFill>
                  <a:cs typeface="Times New Roman" pitchFamily="18" charset="0"/>
                </a:rPr>
                <a:t>→</a:t>
              </a:r>
              <a:r>
                <a:rPr lang="el-GR" sz="1400" dirty="0" smtClean="0">
                  <a:solidFill>
                    <a:schemeClr val="accent2"/>
                  </a:solidFill>
                  <a:cs typeface="Times New Roman" pitchFamily="18" charset="0"/>
                </a:rPr>
                <a:t>μ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</a:rPr>
                <a:t>+</a:t>
              </a:r>
              <a:r>
                <a:rPr lang="it-IT" sz="1400" dirty="0" smtClean="0">
                  <a:solidFill>
                    <a:schemeClr val="accent2"/>
                  </a:solidFill>
                  <a:cs typeface="Times New Roman" pitchFamily="18" charset="0"/>
                </a:rPr>
                <a:t>μ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</a:rPr>
                <a:t>-</a:t>
              </a:r>
              <a:r>
                <a:rPr lang="it-IT" sz="14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</a:t>
              </a:r>
              <a:endParaRPr lang="it-IT" sz="1400" dirty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3347864" y="2564904"/>
              <a:ext cx="5581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600"/>
              </a:pP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</a:rPr>
                <a:t>μ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</a:rPr>
                <a:t>μ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-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</a:t>
              </a:r>
              <a:endParaRPr lang="it-IT" sz="1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698260" y="3861048"/>
              <a:ext cx="5613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600"/>
              </a:pP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-</a:t>
              </a:r>
              <a:r>
                <a:rPr lang="it-IT" sz="1400" dirty="0" smtClean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</a:t>
              </a:r>
              <a:endParaRPr lang="it-IT" sz="1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131840" y="213285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π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el-GR" sz="14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π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l-GR" sz="14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π</a:t>
              </a:r>
              <a:r>
                <a:rPr lang="it-IT" sz="1400" baseline="30000" dirty="0" smtClean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endParaRPr lang="it-IT" sz="1400" dirty="0">
                <a:solidFill>
                  <a:schemeClr val="accent2"/>
                </a:solidFill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3009769" y="1249596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eeμ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μ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-</a:t>
              </a:r>
            </a:p>
            <a:p>
              <a:r>
                <a:rPr lang="it-IT" sz="1400" dirty="0" err="1" smtClean="0">
                  <a:solidFill>
                    <a:srgbClr val="FF0000"/>
                  </a:solidFill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r>
                <a:rPr lang="it-IT" sz="1400" dirty="0" err="1" smtClean="0">
                  <a:solidFill>
                    <a:srgbClr val="FF0000"/>
                  </a:solidFill>
                  <a:sym typeface="Symbol" pitchFamily="18" charset="2"/>
                </a:rPr>
                <a:t>ee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+</a:t>
              </a:r>
              <a:r>
                <a:rPr lang="it-IT" sz="1400" dirty="0" smtClean="0">
                  <a:solidFill>
                    <a:srgbClr val="FF0000"/>
                  </a:solidFill>
                  <a:sym typeface="Symbol" pitchFamily="18" charset="2"/>
                </a:rPr>
                <a:t></a:t>
              </a:r>
              <a:r>
                <a:rPr lang="it-IT" sz="1400" baseline="30000" dirty="0" smtClean="0">
                  <a:solidFill>
                    <a:srgbClr val="FF0000"/>
                  </a:solidFill>
                  <a:sym typeface="Symbol" pitchFamily="18" charset="2"/>
                </a:rPr>
                <a:t>-</a:t>
              </a:r>
              <a:endParaRPr lang="it-IT" sz="14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59" name="Connettore 2 58"/>
            <p:cNvCxnSpPr/>
            <p:nvPr/>
          </p:nvCxnSpPr>
          <p:spPr>
            <a:xfrm>
              <a:off x="1115616" y="1412976"/>
              <a:ext cx="504056" cy="87376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>
              <a:stCxn id="56" idx="0"/>
            </p:cNvCxnSpPr>
            <p:nvPr/>
          </p:nvCxnSpPr>
          <p:spPr>
            <a:xfrm flipV="1">
              <a:off x="978946" y="3573416"/>
              <a:ext cx="2131582" cy="28763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>
              <a:stCxn id="55" idx="2"/>
            </p:cNvCxnSpPr>
            <p:nvPr/>
          </p:nvCxnSpPr>
          <p:spPr>
            <a:xfrm flipH="1">
              <a:off x="3491880" y="2872681"/>
              <a:ext cx="135067" cy="360040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 flipH="1">
              <a:off x="2699792" y="2348880"/>
              <a:ext cx="648072" cy="5760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H="1" flipV="1">
              <a:off x="2533831" y="1314746"/>
              <a:ext cx="526001" cy="196460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18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44624"/>
            <a:ext cx="792088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hU</a:t>
            </a:r>
            <a:r>
              <a:rPr lang="it-IT" sz="3200" dirty="0" smtClean="0"/>
              <a:t>: p</a:t>
            </a:r>
            <a:r>
              <a:rPr lang="it-IT" sz="3200" baseline="-25000" dirty="0" smtClean="0"/>
              <a:t>0</a:t>
            </a:r>
            <a:r>
              <a:rPr lang="it-IT" sz="3200" dirty="0" smtClean="0"/>
              <a:t> </a:t>
            </a:r>
            <a:r>
              <a:rPr lang="it-IT" sz="3200" dirty="0" err="1" smtClean="0"/>
              <a:t>values</a:t>
            </a:r>
            <a:r>
              <a:rPr lang="it-IT" sz="3200" dirty="0" smtClean="0"/>
              <a:t> and 90% CL </a:t>
            </a:r>
            <a:r>
              <a:rPr lang="it-IT" sz="3200" dirty="0" err="1" smtClean="0"/>
              <a:t>upper</a:t>
            </a:r>
            <a:r>
              <a:rPr lang="it-IT" sz="3200" dirty="0" smtClean="0"/>
              <a:t> </a:t>
            </a:r>
            <a:r>
              <a:rPr lang="it-IT" sz="3200" dirty="0" err="1" smtClean="0"/>
              <a:t>limits</a:t>
            </a:r>
            <a:endParaRPr lang="it-IT" sz="3200" dirty="0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" y="4096339"/>
            <a:ext cx="2478841" cy="25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-36512" y="6413266"/>
            <a:ext cx="3001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No significative </a:t>
            </a:r>
            <a:r>
              <a:rPr lang="it-IT" sz="2000" dirty="0" err="1" smtClean="0"/>
              <a:t>excess</a:t>
            </a:r>
            <a:endParaRPr lang="it-IT" sz="2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37594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</a:t>
            </a:r>
            <a:r>
              <a:rPr lang="it-IT" sz="2400" baseline="-25000" dirty="0" smtClean="0"/>
              <a:t>0</a:t>
            </a:r>
            <a:endParaRPr lang="it-IT" sz="24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5004048" y="692696"/>
            <a:ext cx="3832670" cy="3240000"/>
            <a:chOff x="4483746" y="715992"/>
            <a:chExt cx="3832670" cy="364674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" b="1967"/>
            <a:stretch/>
          </p:blipFill>
          <p:spPr bwMode="auto">
            <a:xfrm>
              <a:off x="4483746" y="715992"/>
              <a:ext cx="3832670" cy="364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5184000" y="836712"/>
              <a:ext cx="1476232" cy="3077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FF0000"/>
                  </a:solidFill>
                </a:rPr>
                <a:t>smoothed</a:t>
              </a:r>
              <a:r>
                <a:rPr lang="it-IT" sz="1400" b="1" dirty="0" smtClean="0">
                  <a:solidFill>
                    <a:srgbClr val="FF0000"/>
                  </a:solidFill>
                </a:rPr>
                <a:t> </a:t>
              </a:r>
              <a:r>
                <a:rPr lang="it-IT" sz="1400" b="1" dirty="0" err="1" smtClean="0">
                  <a:solidFill>
                    <a:srgbClr val="FF0000"/>
                  </a:solidFill>
                </a:rPr>
                <a:t>results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323528" y="692696"/>
            <a:ext cx="3518704" cy="3240000"/>
            <a:chOff x="251520" y="715992"/>
            <a:chExt cx="3518704" cy="3240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7"/>
            <a:stretch/>
          </p:blipFill>
          <p:spPr bwMode="auto">
            <a:xfrm>
              <a:off x="251520" y="715992"/>
              <a:ext cx="3518704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936000" y="836712"/>
              <a:ext cx="1475760" cy="3077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FF0000"/>
                  </a:solidFill>
                </a:rPr>
                <a:t>smoothed</a:t>
              </a:r>
              <a:r>
                <a:rPr lang="it-IT" sz="1400" b="1" dirty="0" smtClean="0">
                  <a:solidFill>
                    <a:srgbClr val="FF0000"/>
                  </a:solidFill>
                </a:rPr>
                <a:t> </a:t>
              </a:r>
              <a:r>
                <a:rPr lang="it-IT" sz="1400" b="1" dirty="0" err="1" smtClean="0">
                  <a:solidFill>
                    <a:srgbClr val="FF0000"/>
                  </a:solidFill>
                </a:rPr>
                <a:t>results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ttangolo 26"/>
          <p:cNvSpPr/>
          <p:nvPr/>
        </p:nvSpPr>
        <p:spPr>
          <a:xfrm>
            <a:off x="3203848" y="4145012"/>
            <a:ext cx="5760640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it-IT" dirty="0" smtClean="0"/>
              <a:t>Limits </a:t>
            </a:r>
            <a:r>
              <a:rPr lang="it-IT" dirty="0" smtClean="0">
                <a:sym typeface="Symbol"/>
              </a:rPr>
              <a:t> </a:t>
            </a:r>
            <a:r>
              <a:rPr lang="it-IT" dirty="0" smtClean="0">
                <a:solidFill>
                  <a:srgbClr val="FF0000"/>
                </a:solidFill>
              </a:rPr>
              <a:t>10</a:t>
            </a:r>
            <a:r>
              <a:rPr lang="it-IT" baseline="30000" dirty="0" smtClean="0">
                <a:solidFill>
                  <a:srgbClr val="FF0000"/>
                </a:solidFill>
              </a:rPr>
              <a:t>-8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10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-9</a:t>
            </a:r>
            <a:r>
              <a:rPr lang="it-IT" dirty="0" smtClean="0">
                <a:solidFill>
                  <a:srgbClr val="FF0000"/>
                </a:solidFill>
              </a:rPr>
              <a:t>  in 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it-IT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it-IT" dirty="0" smtClean="0"/>
              <a:t>  (</a:t>
            </a:r>
            <a:r>
              <a:rPr lang="it-IT" dirty="0" err="1" smtClean="0"/>
              <a:t>translate</a:t>
            </a:r>
            <a:r>
              <a:rPr lang="it-IT" dirty="0" smtClean="0"/>
              <a:t> in </a:t>
            </a:r>
            <a:r>
              <a:rPr lang="it-IT" dirty="0" smtClean="0">
                <a:solidFill>
                  <a:srgbClr val="FF0000"/>
                </a:solidFill>
              </a:rPr>
              <a:t>10</a:t>
            </a:r>
            <a:r>
              <a:rPr lang="it-IT" baseline="30000" dirty="0" smtClean="0">
                <a:solidFill>
                  <a:srgbClr val="FF0000"/>
                </a:solidFill>
              </a:rPr>
              <a:t>-3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 some 10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-4 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in 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if</a:t>
            </a:r>
            <a:r>
              <a:rPr lang="it-IT" dirty="0" smtClean="0">
                <a:sym typeface="Symbol"/>
              </a:rPr>
              <a:t> </a:t>
            </a:r>
            <a:r>
              <a:rPr lang="it-IT" baseline="-25000" dirty="0" smtClean="0">
                <a:sym typeface="Symbol"/>
              </a:rPr>
              <a:t>D</a:t>
            </a:r>
            <a:r>
              <a:rPr lang="it-IT" dirty="0" smtClean="0">
                <a:sym typeface="Symbol"/>
              </a:rPr>
              <a:t>= </a:t>
            </a:r>
            <a:r>
              <a:rPr lang="it-IT" baseline="-25000" dirty="0" err="1" smtClean="0">
                <a:sym typeface="Symbol"/>
              </a:rPr>
              <a:t>em</a:t>
            </a:r>
            <a:r>
              <a:rPr lang="it-IT" dirty="0" smtClean="0">
                <a:sym typeface="Symbol"/>
              </a:rPr>
              <a:t>)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complementary</a:t>
            </a:r>
            <a:r>
              <a:rPr lang="it-IT" dirty="0" smtClean="0"/>
              <a:t> with </a:t>
            </a:r>
            <a:r>
              <a:rPr lang="it-IT" dirty="0" err="1" smtClean="0"/>
              <a:t>BaBar</a:t>
            </a:r>
            <a:r>
              <a:rPr lang="it-IT" dirty="0" smtClean="0"/>
              <a:t>/Belle </a:t>
            </a:r>
            <a:endParaRPr lang="it-IT" dirty="0" smtClean="0">
              <a:solidFill>
                <a:schemeClr val="accent6"/>
              </a:solidFill>
            </a:endParaRPr>
          </a:p>
          <a:p>
            <a:endParaRPr lang="it-IT" dirty="0" smtClean="0">
              <a:solidFill>
                <a:schemeClr val="accent6"/>
              </a:solidFill>
            </a:endParaRPr>
          </a:p>
          <a:p>
            <a:r>
              <a:rPr lang="it-IT" dirty="0" err="1" smtClean="0">
                <a:solidFill>
                  <a:schemeClr val="accent2"/>
                </a:solidFill>
              </a:rPr>
              <a:t>Expect</a:t>
            </a:r>
            <a:r>
              <a:rPr lang="it-IT" dirty="0" smtClean="0">
                <a:solidFill>
                  <a:schemeClr val="accent2"/>
                </a:solidFill>
              </a:rPr>
              <a:t> a ≈ 2.5 </a:t>
            </a:r>
            <a:r>
              <a:rPr lang="it-IT" dirty="0" err="1" smtClean="0">
                <a:solidFill>
                  <a:schemeClr val="accent2"/>
                </a:solidFill>
              </a:rPr>
              <a:t>improvement</a:t>
            </a:r>
            <a:r>
              <a:rPr lang="it-IT" dirty="0" smtClean="0">
                <a:solidFill>
                  <a:schemeClr val="accent2"/>
                </a:solidFill>
              </a:rPr>
              <a:t> in KLOE2 </a:t>
            </a:r>
            <a:r>
              <a:rPr lang="it-IT" dirty="0">
                <a:solidFill>
                  <a:schemeClr val="accent2"/>
                </a:solidFill>
              </a:rPr>
              <a:t>(</a:t>
            </a:r>
            <a:r>
              <a:rPr lang="it-IT" dirty="0" err="1" smtClean="0">
                <a:solidFill>
                  <a:schemeClr val="accent2"/>
                </a:solidFill>
              </a:rPr>
              <a:t>luminosity</a:t>
            </a:r>
            <a:r>
              <a:rPr lang="it-IT" dirty="0" smtClean="0">
                <a:solidFill>
                  <a:schemeClr val="accent2"/>
                </a:solidFill>
              </a:rPr>
              <a:t> + </a:t>
            </a:r>
            <a:r>
              <a:rPr lang="it-IT" dirty="0" err="1" smtClean="0">
                <a:solidFill>
                  <a:schemeClr val="accent2"/>
                </a:solidFill>
              </a:rPr>
              <a:t>suppression</a:t>
            </a:r>
            <a:r>
              <a:rPr lang="it-IT" dirty="0" smtClean="0">
                <a:solidFill>
                  <a:schemeClr val="accent2"/>
                </a:solidFill>
              </a:rPr>
              <a:t> of K</a:t>
            </a:r>
            <a:r>
              <a:rPr lang="it-IT" baseline="30000" dirty="0" smtClean="0">
                <a:solidFill>
                  <a:schemeClr val="accent2"/>
                </a:solidFill>
              </a:rPr>
              <a:t>+</a:t>
            </a:r>
            <a:r>
              <a:rPr lang="it-IT" dirty="0" smtClean="0">
                <a:solidFill>
                  <a:schemeClr val="accent2"/>
                </a:solidFill>
              </a:rPr>
              <a:t>K</a:t>
            </a:r>
            <a:r>
              <a:rPr lang="it-IT" baseline="30000" dirty="0" smtClean="0">
                <a:solidFill>
                  <a:schemeClr val="accent2"/>
                </a:solidFill>
              </a:rPr>
              <a:t>-</a:t>
            </a:r>
            <a:r>
              <a:rPr lang="it-IT" dirty="0" smtClean="0">
                <a:solidFill>
                  <a:schemeClr val="accent2"/>
                </a:solidFill>
              </a:rPr>
              <a:t> background due to IT) 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 </a:t>
            </a:r>
            <a:r>
              <a:rPr lang="it-IT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full </a:t>
            </a:r>
            <a:r>
              <a:rPr lang="it-IT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study</a:t>
            </a:r>
            <a:r>
              <a:rPr lang="it-IT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of the 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 ≈ 10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-4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latin typeface="Times New Roman"/>
                <a:cs typeface="Times New Roman"/>
                <a:sym typeface="Symbol"/>
              </a:rPr>
              <a:t>region</a:t>
            </a:r>
            <a:endParaRPr lang="it-IT" dirty="0" smtClean="0">
              <a:solidFill>
                <a:schemeClr val="accent2"/>
              </a:solidFill>
            </a:endParaRPr>
          </a:p>
        </p:txBody>
      </p:sp>
      <p:sp>
        <p:nvSpPr>
          <p:cNvPr id="26" name="TextBox 10"/>
          <p:cNvSpPr txBox="1"/>
          <p:nvPr/>
        </p:nvSpPr>
        <p:spPr>
          <a:xfrm rot="545796">
            <a:off x="3787876" y="3652851"/>
            <a:ext cx="28611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Phys.Lett</a:t>
            </a:r>
            <a:r>
              <a:rPr lang="it-IT" b="1" dirty="0"/>
              <a:t>. </a:t>
            </a:r>
            <a:r>
              <a:rPr lang="it-IT" b="1" dirty="0" smtClean="0"/>
              <a:t>B747 </a:t>
            </a:r>
            <a:r>
              <a:rPr lang="it-IT" b="1" dirty="0"/>
              <a:t>(</a:t>
            </a:r>
            <a:r>
              <a:rPr lang="it-IT" b="1" dirty="0" smtClean="0"/>
              <a:t>2015) 365 </a:t>
            </a:r>
            <a:endParaRPr lang="en-US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005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5913"/>
            <a:ext cx="8568952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at KLOE: </a:t>
            </a:r>
            <a:r>
              <a:rPr lang="it-IT" sz="3200" dirty="0" err="1" smtClean="0"/>
              <a:t>summary</a:t>
            </a:r>
            <a:r>
              <a:rPr lang="it-IT" sz="3200" dirty="0" smtClean="0"/>
              <a:t> and </a:t>
            </a:r>
            <a:r>
              <a:rPr lang="it-IT" sz="3200" dirty="0" err="1" smtClean="0"/>
              <a:t>conclusions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124744"/>
            <a:ext cx="90364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KLOE </a:t>
            </a:r>
            <a:r>
              <a:rPr lang="it-IT" dirty="0" err="1" smtClean="0"/>
              <a:t>searched</a:t>
            </a:r>
            <a:r>
              <a:rPr lang="it-IT" dirty="0" smtClean="0"/>
              <a:t> for a dark </a:t>
            </a:r>
            <a:r>
              <a:rPr lang="it-IT" dirty="0" err="1" smtClean="0"/>
              <a:t>gauge</a:t>
            </a:r>
            <a:r>
              <a:rPr lang="it-IT" dirty="0" smtClean="0"/>
              <a:t> U </a:t>
            </a:r>
            <a:r>
              <a:rPr lang="it-IT" dirty="0" err="1" smtClean="0"/>
              <a:t>boson</a:t>
            </a:r>
            <a:r>
              <a:rPr lang="it-IT" dirty="0" smtClean="0"/>
              <a:t> in 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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meson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decay</a:t>
            </a:r>
            <a:r>
              <a:rPr lang="it-IT" dirty="0" smtClean="0">
                <a:latin typeface="Times New Roman"/>
                <a:cs typeface="Times New Roman"/>
              </a:rPr>
              <a:t>: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Φ→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U </a:t>
            </a:r>
            <a:r>
              <a:rPr lang="it-IT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with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U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          </a:t>
            </a:r>
            <a:r>
              <a:rPr lang="it-IT" b="1" dirty="0" err="1" smtClean="0"/>
              <a:t>Phys.Lett</a:t>
            </a:r>
            <a:r>
              <a:rPr lang="it-IT" b="1" dirty="0"/>
              <a:t>. B720 (2013) 111</a:t>
            </a:r>
            <a:endParaRPr lang="it-IT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cs typeface="Times New Roman"/>
              </a:rPr>
              <a:t> U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 associate production: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r>
              <a:rPr lang="it-IT" b="1" dirty="0"/>
              <a:t> </a:t>
            </a:r>
            <a:r>
              <a:rPr lang="it-IT" b="1" dirty="0" smtClean="0"/>
              <a:t>                 </a:t>
            </a:r>
            <a:r>
              <a:rPr lang="it-IT" b="1" dirty="0" err="1" smtClean="0"/>
              <a:t>Phys.Lett</a:t>
            </a:r>
            <a:r>
              <a:rPr lang="it-IT" b="1" dirty="0"/>
              <a:t>. B736 (2014) 459 </a:t>
            </a: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>
                <a:latin typeface="Times New Roman"/>
                <a:cs typeface="Times New Roman" pitchFamily="18" charset="0"/>
                <a:sym typeface="Symbol"/>
              </a:rPr>
              <a:t> </a:t>
            </a:r>
            <a:r>
              <a:rPr lang="it-IT" dirty="0">
                <a:latin typeface="Times New Roman"/>
                <a:cs typeface="Times New Roman"/>
              </a:rPr>
              <a:t>U</a:t>
            </a:r>
            <a:r>
              <a:rPr lang="it-IT" dirty="0">
                <a:latin typeface="Times New Roman"/>
                <a:cs typeface="Times New Roman"/>
                <a:sym typeface="Symbol"/>
              </a:rPr>
              <a:t> associate production: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</a:t>
            </a:r>
            <a:r>
              <a:rPr lang="it-IT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</a:t>
            </a:r>
            <a:r>
              <a:rPr lang="it-IT" b="1" dirty="0" err="1" smtClean="0"/>
              <a:t>Phys.Lett</a:t>
            </a:r>
            <a:r>
              <a:rPr lang="it-IT" b="1" dirty="0"/>
              <a:t>. </a:t>
            </a:r>
            <a:r>
              <a:rPr lang="it-IT" b="1" dirty="0" smtClean="0"/>
              <a:t>B750 </a:t>
            </a:r>
            <a:r>
              <a:rPr lang="it-IT" b="1" dirty="0"/>
              <a:t>(</a:t>
            </a:r>
            <a:r>
              <a:rPr lang="it-IT" b="1" dirty="0" smtClean="0"/>
              <a:t>2015) 633</a:t>
            </a:r>
          </a:p>
          <a:p>
            <a:pPr lvl="1"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dirty="0">
                <a:latin typeface="Times New Roman"/>
                <a:cs typeface="Times New Roman"/>
              </a:rPr>
              <a:t>U</a:t>
            </a:r>
            <a:r>
              <a:rPr lang="it-IT" dirty="0">
                <a:latin typeface="Times New Roman"/>
                <a:cs typeface="Times New Roman"/>
                <a:sym typeface="Symbol"/>
              </a:rPr>
              <a:t> associate production: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</a:t>
            </a:r>
            <a:r>
              <a:rPr lang="it-IT" b="1" dirty="0" smtClean="0"/>
              <a:t>arXiv:1603.06086, </a:t>
            </a:r>
            <a:r>
              <a:rPr lang="it-IT" b="1" dirty="0" err="1" smtClean="0"/>
              <a:t>subm</a:t>
            </a:r>
            <a:r>
              <a:rPr lang="it-IT" b="1" dirty="0" smtClean="0"/>
              <a:t>. </a:t>
            </a:r>
            <a:r>
              <a:rPr lang="it-IT" b="1" dirty="0"/>
              <a:t>t</a:t>
            </a:r>
            <a:r>
              <a:rPr lang="it-IT" b="1" dirty="0" smtClean="0"/>
              <a:t>o PLB</a:t>
            </a:r>
            <a:endParaRPr lang="it-IT" b="1" dirty="0" smtClean="0">
              <a:latin typeface="Times New Roman"/>
              <a:cs typeface="Times New Roman"/>
              <a:sym typeface="Symbol"/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Higgsstrahlung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: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Uh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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</a:t>
            </a:r>
            <a:r>
              <a:rPr lang="it-IT" b="1" dirty="0" err="1" smtClean="0"/>
              <a:t>Phys.Lett</a:t>
            </a:r>
            <a:r>
              <a:rPr lang="it-IT" b="1" dirty="0"/>
              <a:t>. </a:t>
            </a:r>
            <a:r>
              <a:rPr lang="it-IT" b="1" dirty="0" smtClean="0"/>
              <a:t>B747 </a:t>
            </a:r>
            <a:r>
              <a:rPr lang="it-IT" b="1" dirty="0"/>
              <a:t>(2015) </a:t>
            </a:r>
            <a:r>
              <a:rPr lang="it-IT" b="1" dirty="0" smtClean="0"/>
              <a:t>365</a:t>
            </a: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no </a:t>
            </a:r>
            <a:r>
              <a:rPr lang="it-IT" dirty="0" err="1" smtClean="0"/>
              <a:t>evidence</a:t>
            </a:r>
            <a:r>
              <a:rPr lang="it-IT" dirty="0" smtClean="0"/>
              <a:t> and set upper </a:t>
            </a:r>
            <a:r>
              <a:rPr lang="it-IT" dirty="0" err="1" smtClean="0"/>
              <a:t>limits</a:t>
            </a:r>
            <a:r>
              <a:rPr lang="it-IT" dirty="0" smtClean="0"/>
              <a:t> on the mixing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</a:t>
            </a:r>
            <a:r>
              <a:rPr lang="it-IT" baseline="30000" dirty="0" smtClean="0">
                <a:sym typeface="Symbol"/>
              </a:rPr>
              <a:t>2 </a:t>
            </a:r>
            <a:r>
              <a:rPr lang="it-IT" dirty="0" smtClean="0">
                <a:sym typeface="Symbol"/>
              </a:rPr>
              <a:t>(</a:t>
            </a:r>
            <a:r>
              <a:rPr lang="it-IT" dirty="0">
                <a:sym typeface="Symbol" pitchFamily="18" charset="2"/>
              </a:rPr>
              <a:t></a:t>
            </a:r>
            <a:r>
              <a:rPr lang="it-IT" baseline="-25000" dirty="0">
                <a:sym typeface="Symbol" pitchFamily="18" charset="2"/>
              </a:rPr>
              <a:t>D</a:t>
            </a:r>
            <a:r>
              <a:rPr lang="it-IT" dirty="0">
                <a:sym typeface="Symbol" pitchFamily="18" charset="2"/>
              </a:rPr>
              <a:t></a:t>
            </a:r>
            <a:r>
              <a:rPr lang="it-IT" baseline="30000" dirty="0" smtClean="0">
                <a:sym typeface="Symbol" pitchFamily="18" charset="2"/>
              </a:rPr>
              <a:t>2</a:t>
            </a:r>
            <a:r>
              <a:rPr lang="it-IT" dirty="0" smtClean="0">
                <a:sym typeface="Symbol"/>
              </a:rPr>
              <a:t>),  </a:t>
            </a:r>
            <a:r>
              <a:rPr lang="it-IT" dirty="0" err="1" smtClean="0">
                <a:sym typeface="Symbol"/>
              </a:rPr>
              <a:t>as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function</a:t>
            </a:r>
            <a:r>
              <a:rPr lang="it-IT" dirty="0" smtClean="0">
                <a:sym typeface="Symbol"/>
              </a:rPr>
              <a:t> of the U (and h) mass, in the </a:t>
            </a:r>
            <a:r>
              <a:rPr lang="it-IT" dirty="0" err="1" smtClean="0">
                <a:sym typeface="Symbol"/>
              </a:rPr>
              <a:t>range</a:t>
            </a:r>
            <a:r>
              <a:rPr lang="it-IT" dirty="0" smtClean="0">
                <a:sym typeface="Symbol"/>
              </a:rPr>
              <a:t> 10</a:t>
            </a:r>
            <a:r>
              <a:rPr lang="it-IT" baseline="30000" dirty="0" smtClean="0">
                <a:sym typeface="Symbol"/>
              </a:rPr>
              <a:t>-5</a:t>
            </a:r>
            <a:r>
              <a:rPr lang="it-IT" dirty="0" smtClean="0">
                <a:sym typeface="Symbol"/>
              </a:rPr>
              <a:t>10</a:t>
            </a:r>
            <a:r>
              <a:rPr lang="it-IT" baseline="30000" dirty="0" smtClean="0">
                <a:sym typeface="Symbol"/>
              </a:rPr>
              <a:t>-7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depending</a:t>
            </a:r>
            <a:r>
              <a:rPr lang="it-IT" dirty="0" smtClean="0">
                <a:sym typeface="Symbol"/>
              </a:rPr>
              <a:t> on the </a:t>
            </a:r>
            <a:r>
              <a:rPr lang="it-IT" dirty="0" err="1" smtClean="0">
                <a:sym typeface="Symbol"/>
              </a:rPr>
              <a:t>process</a:t>
            </a:r>
            <a:r>
              <a:rPr lang="it-IT" dirty="0" smtClean="0">
                <a:sym typeface="Symbol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it-IT" dirty="0" smtClean="0"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sym typeface="Symbol"/>
              </a:rPr>
              <a:t>All</a:t>
            </a:r>
            <a:r>
              <a:rPr lang="it-IT" dirty="0" smtClean="0">
                <a:solidFill>
                  <a:srgbClr val="333399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sym typeface="Symbol"/>
              </a:rPr>
              <a:t>these</a:t>
            </a:r>
            <a:r>
              <a:rPr lang="it-IT" dirty="0" smtClean="0">
                <a:solidFill>
                  <a:srgbClr val="333399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sym typeface="Symbol"/>
              </a:rPr>
              <a:t>measurements</a:t>
            </a:r>
            <a:r>
              <a:rPr lang="it-IT" dirty="0" smtClean="0">
                <a:solidFill>
                  <a:srgbClr val="333399"/>
                </a:solidFill>
                <a:sym typeface="Symbol"/>
              </a:rPr>
              <a:t>, </a:t>
            </a:r>
            <a:r>
              <a:rPr lang="it-IT" dirty="0" err="1" smtClean="0">
                <a:solidFill>
                  <a:srgbClr val="333399"/>
                </a:solidFill>
                <a:sym typeface="Symbol"/>
              </a:rPr>
              <a:t>performed</a:t>
            </a:r>
            <a:r>
              <a:rPr lang="it-IT" dirty="0" smtClean="0">
                <a:solidFill>
                  <a:srgbClr val="333399"/>
                </a:solidFill>
                <a:sym typeface="Symbol"/>
              </a:rPr>
              <a:t> with the KLOE data set, are </a:t>
            </a:r>
            <a:r>
              <a:rPr lang="it-IT" dirty="0" err="1" smtClean="0">
                <a:solidFill>
                  <a:srgbClr val="333399"/>
                </a:solidFill>
                <a:sym typeface="Symbol"/>
              </a:rPr>
              <a:t>statistically</a:t>
            </a:r>
            <a:r>
              <a:rPr lang="it-IT" dirty="0" smtClean="0">
                <a:solidFill>
                  <a:srgbClr val="333399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sym typeface="Symbol"/>
              </a:rPr>
              <a:t>dominated</a:t>
            </a:r>
            <a:r>
              <a:rPr lang="it-IT" dirty="0" smtClean="0">
                <a:solidFill>
                  <a:srgbClr val="333399"/>
                </a:solidFill>
                <a:sym typeface="Symbol"/>
              </a:rPr>
              <a:t>, so…</a:t>
            </a:r>
            <a:endParaRPr lang="it-IT" dirty="0">
              <a:solidFill>
                <a:srgbClr val="333399"/>
              </a:solidFill>
              <a:sym typeface="Symbol"/>
            </a:endParaRPr>
          </a:p>
          <a:p>
            <a:endParaRPr lang="it-IT" dirty="0" smtClean="0"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ym typeface="Symbol"/>
              </a:rPr>
              <a:t> … </a:t>
            </a:r>
            <a:r>
              <a:rPr lang="it-IT" dirty="0">
                <a:solidFill>
                  <a:schemeClr val="accent2"/>
                </a:solidFill>
                <a:sym typeface="Symbol"/>
              </a:rPr>
              <a:t>t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he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increased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DANE-2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delivered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luminosity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and the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presence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of the new detectors in KLOE-2 are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expected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to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improve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these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limits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by a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factor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2 or </a:t>
            </a:r>
            <a:r>
              <a:rPr lang="it-IT" dirty="0" err="1" smtClean="0">
                <a:solidFill>
                  <a:schemeClr val="accent2"/>
                </a:solidFill>
                <a:sym typeface="Symbol"/>
              </a:rPr>
              <a:t>better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 .</a:t>
            </a:r>
          </a:p>
          <a:p>
            <a:pPr>
              <a:buFont typeface="Wingdings" pitchFamily="2" charset="2"/>
              <a:buChar char="q"/>
            </a:pPr>
            <a:endParaRPr lang="it-IT" dirty="0">
              <a:solidFill>
                <a:schemeClr val="accent2"/>
              </a:solidFill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ym typeface="Symbol"/>
              </a:rPr>
              <a:t> 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New KLOE-2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run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is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well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in progress. Stay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tuned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!</a:t>
            </a:r>
            <a:endParaRPr lang="it-IT" sz="2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4499992" y="619125"/>
            <a:ext cx="4608512" cy="3313931"/>
            <a:chOff x="4427985" y="619125"/>
            <a:chExt cx="4608512" cy="3313931"/>
          </a:xfrm>
        </p:grpSpPr>
        <p:grpSp>
          <p:nvGrpSpPr>
            <p:cNvPr id="10" name="Gruppo 9"/>
            <p:cNvGrpSpPr/>
            <p:nvPr/>
          </p:nvGrpSpPr>
          <p:grpSpPr>
            <a:xfrm>
              <a:off x="4427985" y="619125"/>
              <a:ext cx="4608512" cy="3313931"/>
              <a:chOff x="280988" y="619125"/>
              <a:chExt cx="8582025" cy="5619750"/>
            </a:xfrm>
            <a:noFill/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88" y="619125"/>
                <a:ext cx="8582025" cy="5619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1368000" y="1916832"/>
                <a:ext cx="5040560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4932041" y="1350000"/>
              <a:ext cx="3096343" cy="523220"/>
            </a:xfrm>
            <a:prstGeom prst="rect">
              <a:avLst/>
            </a:prstGeom>
            <a:solidFill>
              <a:srgbClr val="FEFAF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Next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milestone</a:t>
              </a:r>
              <a:r>
                <a:rPr lang="it-IT" sz="1400" dirty="0" smtClean="0"/>
                <a:t>: 2.5 fb</a:t>
              </a:r>
              <a:r>
                <a:rPr lang="it-IT" sz="1400" baseline="30000" dirty="0" smtClean="0"/>
                <a:t>-1</a:t>
              </a:r>
              <a:r>
                <a:rPr lang="it-IT" sz="1400" dirty="0" smtClean="0"/>
                <a:t> by </a:t>
              </a:r>
              <a:r>
                <a:rPr lang="it-IT" sz="1400" dirty="0" err="1" smtClean="0"/>
                <a:t>July</a:t>
              </a:r>
              <a:r>
                <a:rPr lang="it-IT" sz="1400" dirty="0" smtClean="0"/>
                <a:t> 2016</a:t>
              </a:r>
            </a:p>
            <a:p>
              <a:r>
                <a:rPr lang="it-IT" sz="1400" dirty="0" err="1" smtClean="0"/>
                <a:t>Final</a:t>
              </a:r>
              <a:r>
                <a:rPr lang="it-IT" sz="1400" dirty="0" smtClean="0"/>
                <a:t> goal: 5 fb</a:t>
              </a:r>
              <a:r>
                <a:rPr lang="it-IT" sz="1400" baseline="30000" dirty="0" smtClean="0"/>
                <a:t>-1 </a:t>
              </a:r>
              <a:r>
                <a:rPr lang="it-IT" sz="1400" dirty="0" err="1" smtClean="0"/>
                <a:t>within</a:t>
              </a:r>
              <a:r>
                <a:rPr lang="it-IT" sz="1400" dirty="0" smtClean="0"/>
                <a:t> the </a:t>
              </a:r>
              <a:r>
                <a:rPr lang="it-IT" sz="1400" dirty="0" err="1" smtClean="0"/>
                <a:t>next</a:t>
              </a:r>
              <a:r>
                <a:rPr lang="it-IT" sz="1400" dirty="0" smtClean="0"/>
                <a:t> 2 </a:t>
              </a:r>
              <a:r>
                <a:rPr lang="it-IT" sz="1400" dirty="0" err="1" smtClean="0"/>
                <a:t>years</a:t>
              </a:r>
              <a:endParaRPr lang="it-IT" sz="1400" dirty="0"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7584" y="35913"/>
            <a:ext cx="7200800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</a:t>
            </a:r>
            <a:r>
              <a:rPr lang="it-IT" sz="3200" dirty="0" err="1" smtClean="0"/>
              <a:t>at</a:t>
            </a:r>
            <a:r>
              <a:rPr lang="it-IT" sz="3200" dirty="0" smtClean="0"/>
              <a:t> KLOE-2: </a:t>
            </a:r>
            <a:r>
              <a:rPr lang="it-IT" sz="3200" dirty="0" err="1" smtClean="0"/>
              <a:t>present</a:t>
            </a:r>
            <a:r>
              <a:rPr lang="it-IT" sz="3200" dirty="0" smtClean="0"/>
              <a:t> and future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36512" y="1196752"/>
            <a:ext cx="4717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Increased</a:t>
            </a:r>
            <a:r>
              <a:rPr lang="it-IT" dirty="0" smtClean="0"/>
              <a:t> </a:t>
            </a:r>
            <a:r>
              <a:rPr lang="it-IT" dirty="0" err="1" smtClean="0"/>
              <a:t>luminosity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</a:t>
            </a:r>
            <a:r>
              <a:rPr lang="it-IT" dirty="0" err="1" smtClean="0"/>
              <a:t>ncrease</a:t>
            </a:r>
            <a:r>
              <a:rPr lang="it-IT" dirty="0" smtClean="0"/>
              <a:t> of machine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Detailed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show the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of the </a:t>
            </a:r>
            <a:r>
              <a:rPr lang="it-IT" dirty="0" err="1" smtClean="0"/>
              <a:t>collected</a:t>
            </a:r>
            <a:r>
              <a:rPr lang="it-IT" dirty="0" smtClean="0"/>
              <a:t>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</a:t>
            </a:r>
            <a:r>
              <a:rPr lang="it-IT" dirty="0" smtClean="0"/>
              <a:t>ackground </a:t>
            </a:r>
            <a:r>
              <a:rPr lang="it-IT" dirty="0" err="1" smtClean="0"/>
              <a:t>largely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by </a:t>
            </a:r>
            <a:r>
              <a:rPr lang="it-IT" dirty="0" err="1" smtClean="0"/>
              <a:t>exploiting</a:t>
            </a:r>
            <a:r>
              <a:rPr lang="it-IT" dirty="0" smtClean="0"/>
              <a:t> the </a:t>
            </a:r>
            <a:r>
              <a:rPr lang="it-IT" dirty="0" err="1" smtClean="0"/>
              <a:t>excellent</a:t>
            </a:r>
            <a:r>
              <a:rPr lang="it-IT" dirty="0" smtClean="0"/>
              <a:t> timing performance of the </a:t>
            </a:r>
            <a:r>
              <a:rPr lang="it-IT" dirty="0" err="1" smtClean="0"/>
              <a:t>calorimeter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 dark force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improvement</a:t>
            </a:r>
            <a:r>
              <a:rPr lang="it-IT" dirty="0" smtClean="0"/>
              <a:t> on mass </a:t>
            </a:r>
            <a:r>
              <a:rPr lang="it-IT" dirty="0" err="1" smtClean="0"/>
              <a:t>resolution</a:t>
            </a:r>
            <a:r>
              <a:rPr lang="it-IT" dirty="0" smtClean="0"/>
              <a:t> (</a:t>
            </a:r>
            <a:r>
              <a:rPr lang="it-IT" dirty="0" err="1" smtClean="0"/>
              <a:t>better</a:t>
            </a:r>
            <a:r>
              <a:rPr lang="it-IT" dirty="0" smtClean="0"/>
              <a:t> S/N ratio) and </a:t>
            </a:r>
            <a:r>
              <a:rPr lang="it-IT" dirty="0" err="1" smtClean="0"/>
              <a:t>vertex</a:t>
            </a:r>
            <a:r>
              <a:rPr lang="it-IT" dirty="0" smtClean="0"/>
              <a:t> </a:t>
            </a:r>
            <a:r>
              <a:rPr lang="it-IT" dirty="0" err="1" smtClean="0"/>
              <a:t>reconstruction</a:t>
            </a:r>
            <a:r>
              <a:rPr lang="it-IT" dirty="0" smtClean="0"/>
              <a:t> (</a:t>
            </a:r>
            <a:r>
              <a:rPr lang="it-IT" dirty="0" err="1" smtClean="0"/>
              <a:t>better</a:t>
            </a:r>
            <a:r>
              <a:rPr lang="it-IT" dirty="0" smtClean="0"/>
              <a:t> K</a:t>
            </a:r>
            <a:r>
              <a:rPr lang="it-IT" baseline="30000" dirty="0" smtClean="0">
                <a:sym typeface="Symbol"/>
              </a:rPr>
              <a:t> </a:t>
            </a:r>
            <a:r>
              <a:rPr lang="it-IT" dirty="0" err="1" smtClean="0">
                <a:sym typeface="Symbol"/>
              </a:rPr>
              <a:t>rejection</a:t>
            </a:r>
            <a:r>
              <a:rPr lang="it-IT" dirty="0" smtClean="0">
                <a:sym typeface="Symbol"/>
              </a:rPr>
              <a:t>)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47251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New </a:t>
            </a:r>
            <a:r>
              <a:rPr lang="it-IT" sz="2000" dirty="0" err="1" smtClean="0"/>
              <a:t>ideas</a:t>
            </a:r>
            <a:endParaRPr lang="it-IT" sz="2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522920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B </a:t>
            </a:r>
            <a:r>
              <a:rPr lang="it-IT" sz="2000" dirty="0" err="1" smtClean="0"/>
              <a:t>boson</a:t>
            </a:r>
            <a:r>
              <a:rPr lang="it-IT" sz="2000" dirty="0" smtClean="0"/>
              <a:t> </a:t>
            </a:r>
            <a:r>
              <a:rPr lang="it-IT" sz="2000" dirty="0" err="1" smtClean="0"/>
              <a:t>search</a:t>
            </a:r>
            <a:r>
              <a:rPr lang="it-IT" sz="2000" dirty="0" smtClean="0"/>
              <a:t> (</a:t>
            </a:r>
            <a:r>
              <a:rPr lang="it-IT" sz="2000" dirty="0" err="1" smtClean="0"/>
              <a:t>leptophobic</a:t>
            </a:r>
            <a:r>
              <a:rPr lang="it-IT" sz="2000" dirty="0" smtClean="0"/>
              <a:t>): </a:t>
            </a:r>
            <a:r>
              <a:rPr lang="en-US" sz="2000" dirty="0">
                <a:sym typeface="Symbol"/>
              </a:rPr>
              <a:t></a:t>
            </a:r>
            <a:r>
              <a:rPr lang="en-US" sz="2000" dirty="0"/>
              <a:t>B, B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π</a:t>
            </a:r>
            <a:r>
              <a:rPr lang="en-US" sz="2000" baseline="30000" dirty="0"/>
              <a:t>0</a:t>
            </a:r>
            <a:r>
              <a:rPr lang="en-US" sz="2000" dirty="0" smtClean="0">
                <a:sym typeface="Symbol"/>
              </a:rPr>
              <a:t> (in progress)</a:t>
            </a:r>
          </a:p>
          <a:p>
            <a:r>
              <a:rPr lang="en-US" sz="2000" dirty="0" smtClean="0">
                <a:sym typeface="Symbol"/>
              </a:rPr>
              <a:t>Invisible U decays to light dark matter (smart ideas or single  trigger) </a:t>
            </a:r>
            <a:r>
              <a:rPr lang="en-US" sz="2000" dirty="0" smtClean="0"/>
              <a:t> 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00192" y="327569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</a:t>
            </a:r>
            <a:r>
              <a:rPr lang="it-IT" dirty="0" err="1" smtClean="0"/>
              <a:t>track</a:t>
            </a:r>
            <a:r>
              <a:rPr lang="it-IT" dirty="0" smtClean="0"/>
              <a:t> to 5 fb</a:t>
            </a:r>
            <a:r>
              <a:rPr lang="it-IT" baseline="30000" dirty="0" smtClean="0"/>
              <a:t>-1</a:t>
            </a:r>
            <a:r>
              <a:rPr lang="it-IT" dirty="0" smtClean="0"/>
              <a:t> goal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8840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83671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/>
              <a:t>SPARE SLIDES</a:t>
            </a:r>
            <a:endParaRPr lang="it-IT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47663"/>
            <a:ext cx="74580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76056" y="2492896"/>
            <a:ext cx="3168352" cy="38164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502" t="57848" r="57512"/>
          <a:stretch/>
        </p:blipFill>
        <p:spPr bwMode="auto">
          <a:xfrm>
            <a:off x="5079185" y="2636912"/>
            <a:ext cx="31760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944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835200" y="44624"/>
            <a:ext cx="5545112" cy="58420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l-GR" sz="3200" dirty="0">
                <a:cs typeface="Times New Roman" pitchFamily="18" charset="0"/>
                <a:sym typeface="Symbol"/>
              </a:rPr>
              <a:t>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Frascati </a:t>
            </a:r>
            <a:r>
              <a:rPr lang="el-GR" sz="3200" dirty="0">
                <a:cs typeface="Times New Roman" pitchFamily="18" charset="0"/>
                <a:sym typeface="Symbol"/>
              </a:rPr>
              <a:t>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factory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3" y="764703"/>
            <a:ext cx="7752720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61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" y="260648"/>
            <a:ext cx="8748462" cy="62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0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89064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To express </a:t>
            </a:r>
            <a:r>
              <a:rPr lang="it-IT" sz="1600" dirty="0" err="1" smtClean="0"/>
              <a:t>limits</a:t>
            </a:r>
            <a:r>
              <a:rPr lang="it-IT" sz="1600" dirty="0" smtClean="0"/>
              <a:t> in </a:t>
            </a:r>
            <a:r>
              <a:rPr lang="it-IT" sz="1600" dirty="0" err="1" smtClean="0"/>
              <a:t>terms</a:t>
            </a:r>
            <a:r>
              <a:rPr lang="it-IT" sz="1600" dirty="0" smtClean="0"/>
              <a:t> of </a:t>
            </a:r>
            <a:r>
              <a:rPr lang="it-IT" sz="1600" dirty="0" smtClean="0">
                <a:sym typeface="Symbol"/>
              </a:rPr>
              <a:t></a:t>
            </a:r>
            <a:r>
              <a:rPr lang="it-IT" sz="1600" baseline="30000" dirty="0" smtClean="0">
                <a:sym typeface="Symbol"/>
              </a:rPr>
              <a:t>2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we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need</a:t>
            </a:r>
            <a:r>
              <a:rPr lang="it-IT" sz="1600" dirty="0" smtClean="0">
                <a:sym typeface="Symbol"/>
              </a:rPr>
              <a:t> a </a:t>
            </a:r>
            <a:r>
              <a:rPr lang="it-IT" sz="1600" dirty="0" err="1" smtClean="0">
                <a:sym typeface="Symbol"/>
              </a:rPr>
              <a:t>form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factor</a:t>
            </a:r>
            <a:endParaRPr lang="it-IT" sz="1600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367404"/>
            <a:ext cx="1944216" cy="65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/>
          <p:nvPr/>
        </p:nvGrpSpPr>
        <p:grpSpPr>
          <a:xfrm>
            <a:off x="2915817" y="5289739"/>
            <a:ext cx="4830249" cy="731549"/>
            <a:chOff x="3378518" y="5164455"/>
            <a:chExt cx="5205859" cy="1008063"/>
          </a:xfrm>
        </p:grpSpPr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455" y="5164455"/>
              <a:ext cx="19050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378518" y="5353368"/>
              <a:ext cx="12319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dirty="0"/>
                <a:t>FF slope:</a:t>
              </a:r>
            </a:p>
          </p:txBody>
        </p:sp>
        <p:sp>
          <p:nvSpPr>
            <p:cNvPr id="8" name="AutoShape 22"/>
            <p:cNvSpPr>
              <a:spLocks/>
            </p:cNvSpPr>
            <p:nvPr/>
          </p:nvSpPr>
          <p:spPr bwMode="auto">
            <a:xfrm>
              <a:off x="4623118" y="5237480"/>
              <a:ext cx="144462" cy="720725"/>
            </a:xfrm>
            <a:prstGeom prst="leftBrace">
              <a:avLst>
                <a:gd name="adj1" fmla="val 415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518" y="5613718"/>
              <a:ext cx="26098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343" y="5569268"/>
              <a:ext cx="10001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26"/>
            <p:cNvSpPr>
              <a:spLocks noChangeArrowheads="1"/>
            </p:cNvSpPr>
            <p:nvPr/>
          </p:nvSpPr>
          <p:spPr bwMode="auto">
            <a:xfrm>
              <a:off x="7431976" y="5380355"/>
              <a:ext cx="1152401" cy="7921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958510" y="6165304"/>
            <a:ext cx="3092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… but</a:t>
            </a:r>
            <a:r>
              <a:rPr lang="en-US" sz="1600" dirty="0" smtClean="0">
                <a:solidFill>
                  <a:srgbClr val="FF0000"/>
                </a:solidFill>
              </a:rPr>
              <a:t>  SND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b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Prop BT" pitchFamily="2" charset="2"/>
              </a:rPr>
              <a:t>fh</a:t>
            </a:r>
            <a:r>
              <a:rPr lang="en-US" sz="1600" dirty="0">
                <a:solidFill>
                  <a:srgbClr val="FF0000"/>
                </a:solidFill>
              </a:rPr>
              <a:t>= (3.8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±1.8</a:t>
            </a:r>
            <a:r>
              <a:rPr lang="en-US" sz="1600" dirty="0">
                <a:solidFill>
                  <a:srgbClr val="FF0000"/>
                </a:solidFill>
              </a:rPr>
              <a:t>) GeV</a:t>
            </a:r>
            <a:r>
              <a:rPr lang="en-US" sz="1600" baseline="30000" dirty="0">
                <a:solidFill>
                  <a:srgbClr val="FF0000"/>
                </a:solidFill>
                <a:latin typeface="Symbol" pitchFamily="18" charset="2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5295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8" y="643279"/>
            <a:ext cx="7047548" cy="55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672" y="44624"/>
            <a:ext cx="5976664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e</a:t>
            </a:r>
            <a:r>
              <a:rPr lang="it-IT" sz="3200" baseline="30000" dirty="0" err="1" smtClean="0"/>
              <a:t>+</a:t>
            </a:r>
            <a:r>
              <a:rPr lang="it-IT" sz="3200" dirty="0" err="1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>
                <a:sym typeface="Symbol"/>
              </a:rPr>
              <a:t></a:t>
            </a:r>
            <a:r>
              <a:rPr lang="it-IT" sz="3200" dirty="0" err="1" smtClean="0">
                <a:sym typeface="Symbol"/>
              </a:rPr>
              <a:t>e</a:t>
            </a:r>
            <a:r>
              <a:rPr lang="it-IT" sz="3200" baseline="30000" dirty="0" err="1" smtClean="0">
                <a:sym typeface="Symbol"/>
              </a:rPr>
              <a:t>+</a:t>
            </a:r>
            <a:r>
              <a:rPr lang="it-IT" sz="3200" dirty="0" err="1">
                <a:sym typeface="Symbol"/>
              </a:rPr>
              <a:t>e</a:t>
            </a:r>
            <a:r>
              <a:rPr lang="it-IT" sz="3200" baseline="30000" dirty="0" smtClean="0">
                <a:sym typeface="Symbol"/>
              </a:rPr>
              <a:t>-</a:t>
            </a:r>
            <a:r>
              <a:rPr lang="el-GR" sz="3200" dirty="0" smtClean="0">
                <a:sym typeface="Symbol"/>
              </a:rPr>
              <a:t></a:t>
            </a:r>
            <a:r>
              <a:rPr lang="it-IT" sz="3200" dirty="0" smtClean="0">
                <a:sym typeface="Symbol"/>
              </a:rPr>
              <a:t>: 90% CL </a:t>
            </a:r>
            <a:r>
              <a:rPr lang="it-IT" sz="3200" dirty="0" err="1" smtClean="0">
                <a:sym typeface="Symbol"/>
              </a:rPr>
              <a:t>upper</a:t>
            </a:r>
            <a:r>
              <a:rPr lang="it-IT" sz="3200" dirty="0" smtClean="0">
                <a:sym typeface="Symbol"/>
              </a:rPr>
              <a:t> </a:t>
            </a:r>
            <a:r>
              <a:rPr lang="it-IT" sz="3200" dirty="0" err="1" smtClean="0">
                <a:sym typeface="Symbol"/>
              </a:rPr>
              <a:t>limits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5619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292"/>
          <a:stretch/>
        </p:blipFill>
        <p:spPr bwMode="auto">
          <a:xfrm>
            <a:off x="1419200" y="980728"/>
            <a:ext cx="58891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71086" y="87947"/>
            <a:ext cx="4896544" cy="5232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e</a:t>
            </a:r>
            <a:r>
              <a:rPr lang="it-IT" sz="2800" baseline="30000" dirty="0" smtClean="0"/>
              <a:t>-</a:t>
            </a:r>
            <a:r>
              <a:rPr lang="it-IT" sz="2800" dirty="0" smtClean="0">
                <a:sym typeface="Symbol"/>
              </a:rPr>
              <a:t></a:t>
            </a:r>
            <a:r>
              <a:rPr lang="it-IT" sz="2800" dirty="0" err="1" smtClean="0">
                <a:sym typeface="Symbol"/>
              </a:rPr>
              <a:t>hU</a:t>
            </a:r>
            <a:r>
              <a:rPr lang="it-IT" sz="2800" dirty="0" smtClean="0"/>
              <a:t>: M</a:t>
            </a:r>
            <a:r>
              <a:rPr lang="it-IT" sz="2800" baseline="-25000" dirty="0" smtClean="0">
                <a:sym typeface="Symbol"/>
              </a:rPr>
              <a:t></a:t>
            </a:r>
            <a:r>
              <a:rPr lang="it-IT" sz="2800" dirty="0" smtClean="0">
                <a:sym typeface="Symbol"/>
              </a:rPr>
              <a:t> and </a:t>
            </a:r>
            <a:r>
              <a:rPr lang="it-IT" sz="2800" dirty="0" err="1" smtClean="0">
                <a:sym typeface="Symbol"/>
              </a:rPr>
              <a:t>M</a:t>
            </a:r>
            <a:r>
              <a:rPr lang="it-IT" sz="2800" baseline="-25000" dirty="0" err="1" smtClean="0">
                <a:sym typeface="Symbol"/>
              </a:rPr>
              <a:t>miss</a:t>
            </a:r>
            <a:r>
              <a:rPr lang="it-IT" sz="2800" baseline="-25000" dirty="0" smtClean="0">
                <a:sym typeface="Symbol"/>
              </a:rPr>
              <a:t> </a:t>
            </a:r>
            <a:r>
              <a:rPr lang="it-IT" sz="2800" dirty="0" err="1" smtClean="0">
                <a:sym typeface="Symbol"/>
              </a:rPr>
              <a:t>spectra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2979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85838"/>
            <a:ext cx="80772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1547664" y="44624"/>
            <a:ext cx="5904656" cy="585787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The KLOE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at DA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02" y="1052736"/>
            <a:ext cx="4268494" cy="435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59982" y="115888"/>
            <a:ext cx="8588482" cy="620712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000" b="0" dirty="0" smtClean="0">
                <a:cs typeface="Times New Roman" pitchFamily="18" charset="0"/>
              </a:rPr>
              <a:t>From </a:t>
            </a:r>
            <a:r>
              <a:rPr lang="it-IT" sz="3000" b="0" dirty="0" smtClean="0">
                <a:cs typeface="Times New Roman" pitchFamily="18" charset="0"/>
              </a:rPr>
              <a:t>DA</a:t>
            </a:r>
            <a:r>
              <a:rPr lang="el-GR" sz="3000" b="0" dirty="0">
                <a:cs typeface="Times New Roman" pitchFamily="18" charset="0"/>
                <a:sym typeface="Symbol"/>
              </a:rPr>
              <a:t></a:t>
            </a:r>
            <a:r>
              <a:rPr lang="it-IT" sz="3000" b="0" dirty="0" smtClean="0">
                <a:cs typeface="Times New Roman" pitchFamily="18" charset="0"/>
              </a:rPr>
              <a:t>NE  to DA</a:t>
            </a:r>
            <a:r>
              <a:rPr lang="el-GR" sz="3000" b="0" dirty="0">
                <a:cs typeface="Times New Roman" pitchFamily="18" charset="0"/>
                <a:sym typeface="Symbol"/>
              </a:rPr>
              <a:t></a:t>
            </a:r>
            <a:r>
              <a:rPr lang="it-IT" sz="3000" b="0" dirty="0" smtClean="0">
                <a:cs typeface="Times New Roman" pitchFamily="18" charset="0"/>
              </a:rPr>
              <a:t>NE-2, from </a:t>
            </a:r>
            <a:r>
              <a:rPr lang="en-US" sz="3000" b="0" dirty="0" smtClean="0">
                <a:cs typeface="Times New Roman" pitchFamily="18" charset="0"/>
              </a:rPr>
              <a:t>KLOE to KLOE-2</a:t>
            </a: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216024" y="6093296"/>
            <a:ext cx="8532440" cy="461665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err="1">
                <a:cs typeface="Times New Roman" pitchFamily="18" charset="0"/>
              </a:rPr>
              <a:t>We</a:t>
            </a:r>
            <a:r>
              <a:rPr lang="it-IT" sz="2400" dirty="0">
                <a:cs typeface="Times New Roman" pitchFamily="18" charset="0"/>
              </a:rPr>
              <a:t> </a:t>
            </a:r>
            <a:r>
              <a:rPr lang="it-IT" sz="2400" dirty="0" err="1">
                <a:cs typeface="Times New Roman" pitchFamily="18" charset="0"/>
              </a:rPr>
              <a:t>aim</a:t>
            </a:r>
            <a:r>
              <a:rPr lang="it-IT" sz="2400" dirty="0">
                <a:cs typeface="Times New Roman" pitchFamily="18" charset="0"/>
              </a:rPr>
              <a:t> </a:t>
            </a:r>
            <a:r>
              <a:rPr lang="it-IT" sz="2400" dirty="0" err="1">
                <a:cs typeface="Times New Roman" pitchFamily="18" charset="0"/>
              </a:rPr>
              <a:t>at</a:t>
            </a:r>
            <a:r>
              <a:rPr lang="it-IT" sz="2400" dirty="0">
                <a:cs typeface="Times New Roman" pitchFamily="18" charset="0"/>
              </a:rPr>
              <a:t> </a:t>
            </a:r>
            <a:r>
              <a:rPr lang="it-IT" sz="2400" dirty="0" err="1" smtClean="0">
                <a:cs typeface="Times New Roman" pitchFamily="18" charset="0"/>
              </a:rPr>
              <a:t>L</a:t>
            </a:r>
            <a:r>
              <a:rPr lang="it-IT" sz="2400" baseline="-25000" dirty="0" err="1" smtClean="0">
                <a:cs typeface="Times New Roman" pitchFamily="18" charset="0"/>
              </a:rPr>
              <a:t>int</a:t>
            </a:r>
            <a:r>
              <a:rPr lang="it-IT" sz="2400" dirty="0" smtClean="0">
                <a:cs typeface="Times New Roman" pitchFamily="18" charset="0"/>
              </a:rPr>
              <a:t> </a:t>
            </a:r>
            <a:r>
              <a:rPr lang="it-IT" sz="2400" dirty="0">
                <a:cs typeface="Times New Roman" pitchFamily="18" charset="0"/>
              </a:rPr>
              <a:t>≈ 5</a:t>
            </a:r>
            <a:r>
              <a:rPr lang="it-IT" sz="2400" dirty="0" smtClean="0">
                <a:cs typeface="Times New Roman" pitchFamily="18" charset="0"/>
              </a:rPr>
              <a:t> </a:t>
            </a:r>
            <a:r>
              <a:rPr lang="it-IT" sz="2400" dirty="0">
                <a:cs typeface="Times New Roman" pitchFamily="18" charset="0"/>
              </a:rPr>
              <a:t>fb</a:t>
            </a:r>
            <a:r>
              <a:rPr lang="it-IT" sz="2400" baseline="30000" dirty="0">
                <a:cs typeface="Times New Roman" pitchFamily="18" charset="0"/>
              </a:rPr>
              <a:t>-1 </a:t>
            </a:r>
            <a:r>
              <a:rPr lang="it-IT" sz="2400" dirty="0" smtClean="0">
                <a:solidFill>
                  <a:srgbClr val="000000"/>
                </a:solidFill>
              </a:rPr>
              <a:t>on the </a:t>
            </a:r>
            <a:r>
              <a:rPr lang="el-GR" sz="2400" dirty="0" smtClean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meson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peak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 </a:t>
            </a:r>
            <a:r>
              <a:rPr lang="it-IT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next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it-IT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years</a:t>
            </a:r>
            <a:endParaRPr lang="it-IT" sz="2400" dirty="0">
              <a:cs typeface="Times New Roman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7740352" y="666290"/>
            <a:ext cx="368424" cy="38644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7504" y="105273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interaction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: large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crossing</a:t>
            </a:r>
            <a:r>
              <a:rPr lang="it-IT" dirty="0" smtClean="0"/>
              <a:t> angle + </a:t>
            </a:r>
            <a:r>
              <a:rPr lang="it-IT" dirty="0" err="1" smtClean="0"/>
              <a:t>sextupoles</a:t>
            </a:r>
            <a:r>
              <a:rPr lang="it-IT" dirty="0" smtClean="0"/>
              <a:t> for </a:t>
            </a:r>
            <a:r>
              <a:rPr lang="it-IT" dirty="0" err="1" smtClean="0"/>
              <a:t>crabbed</a:t>
            </a:r>
            <a:r>
              <a:rPr lang="it-IT" dirty="0" smtClean="0"/>
              <a:t> </a:t>
            </a:r>
            <a:r>
              <a:rPr lang="it-IT" dirty="0" err="1" smtClean="0"/>
              <a:t>waist</a:t>
            </a:r>
            <a:r>
              <a:rPr lang="it-IT" dirty="0" smtClean="0"/>
              <a:t> </a:t>
            </a:r>
            <a:r>
              <a:rPr lang="it-IT" dirty="0" err="1" smtClean="0"/>
              <a:t>optics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7993" y="169906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Increase</a:t>
            </a:r>
            <a:r>
              <a:rPr lang="it-IT" dirty="0" smtClean="0"/>
              <a:t> ₤ by a </a:t>
            </a:r>
            <a:r>
              <a:rPr lang="it-IT" dirty="0" err="1" smtClean="0"/>
              <a:t>factor</a:t>
            </a:r>
            <a:r>
              <a:rPr lang="it-IT" dirty="0" smtClean="0"/>
              <a:t> ~1.5</a:t>
            </a:r>
            <a:r>
              <a:rPr lang="it-IT" dirty="0" smtClean="0">
                <a:sym typeface="Symbol"/>
              </a:rPr>
              <a:t></a:t>
            </a:r>
            <a:r>
              <a:rPr lang="it-IT" dirty="0">
                <a:sym typeface="Symbol"/>
              </a:rPr>
              <a:t>2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4725144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milestone</a:t>
            </a:r>
            <a:r>
              <a:rPr lang="it-IT" dirty="0" smtClean="0">
                <a:solidFill>
                  <a:srgbClr val="FF0000"/>
                </a:solidFill>
              </a:rPr>
              <a:t>: 1 fb</a:t>
            </a:r>
            <a:r>
              <a:rPr lang="it-IT" baseline="30000" dirty="0" smtClean="0">
                <a:solidFill>
                  <a:srgbClr val="FF0000"/>
                </a:solidFill>
              </a:rPr>
              <a:t>-1 </a:t>
            </a:r>
            <a:r>
              <a:rPr lang="it-IT" dirty="0" smtClean="0">
                <a:solidFill>
                  <a:srgbClr val="FF0000"/>
                </a:solidFill>
              </a:rPr>
              <a:t>of </a:t>
            </a:r>
            <a:r>
              <a:rPr lang="it-IT" dirty="0" err="1" smtClean="0">
                <a:solidFill>
                  <a:srgbClr val="FF0000"/>
                </a:solidFill>
              </a:rPr>
              <a:t>good</a:t>
            </a:r>
            <a:r>
              <a:rPr lang="it-IT" dirty="0" smtClean="0">
                <a:solidFill>
                  <a:srgbClr val="FF0000"/>
                </a:solidFill>
              </a:rPr>
              <a:t> data by </a:t>
            </a:r>
            <a:r>
              <a:rPr lang="it-IT" dirty="0" err="1" smtClean="0">
                <a:solidFill>
                  <a:srgbClr val="FF0000"/>
                </a:solidFill>
              </a:rPr>
              <a:t>mid</a:t>
            </a:r>
            <a:r>
              <a:rPr lang="it-IT" dirty="0" smtClean="0">
                <a:solidFill>
                  <a:srgbClr val="FF0000"/>
                </a:solidFill>
              </a:rPr>
              <a:t> 2015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next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milestone</a:t>
            </a:r>
            <a:r>
              <a:rPr lang="it-IT" dirty="0" smtClean="0">
                <a:solidFill>
                  <a:srgbClr val="FF0000"/>
                </a:solidFill>
              </a:rPr>
              <a:t>: 2.5 fb</a:t>
            </a:r>
            <a:r>
              <a:rPr lang="it-IT" baseline="30000" dirty="0" smtClean="0">
                <a:solidFill>
                  <a:srgbClr val="FF0000"/>
                </a:solidFill>
              </a:rPr>
              <a:t>-1 </a:t>
            </a:r>
            <a:r>
              <a:rPr lang="it-IT" dirty="0" smtClean="0">
                <a:solidFill>
                  <a:srgbClr val="FF0000"/>
                </a:solidFill>
              </a:rPr>
              <a:t>by </a:t>
            </a:r>
            <a:r>
              <a:rPr lang="it-IT" dirty="0" err="1" smtClean="0">
                <a:solidFill>
                  <a:srgbClr val="FF0000"/>
                </a:solidFill>
              </a:rPr>
              <a:t>July</a:t>
            </a:r>
            <a:r>
              <a:rPr lang="it-IT" dirty="0" smtClean="0">
                <a:solidFill>
                  <a:srgbClr val="FF0000"/>
                </a:solidFill>
              </a:rPr>
              <a:t> 2016 (on </a:t>
            </a:r>
            <a:r>
              <a:rPr lang="it-IT" dirty="0" err="1" smtClean="0">
                <a:solidFill>
                  <a:srgbClr val="FF0000"/>
                </a:solidFill>
              </a:rPr>
              <a:t>track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668802" y="5517232"/>
            <a:ext cx="547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→ IT: </a:t>
            </a:r>
            <a:r>
              <a:rPr lang="it-IT" sz="2000" dirty="0" err="1" smtClean="0"/>
              <a:t>four</a:t>
            </a:r>
            <a:r>
              <a:rPr lang="it-IT" sz="2000" dirty="0" smtClean="0"/>
              <a:t> </a:t>
            </a:r>
            <a:r>
              <a:rPr lang="it-IT" sz="2000" dirty="0" err="1" smtClean="0"/>
              <a:t>layers</a:t>
            </a:r>
            <a:r>
              <a:rPr lang="it-IT" sz="2000" dirty="0" smtClean="0"/>
              <a:t> of </a:t>
            </a:r>
            <a:r>
              <a:rPr lang="it-IT" sz="2000" dirty="0" err="1" smtClean="0"/>
              <a:t>cylindrical</a:t>
            </a:r>
            <a:r>
              <a:rPr lang="it-IT" sz="2000" dirty="0" smtClean="0"/>
              <a:t> triple GEM </a:t>
            </a:r>
            <a:r>
              <a:rPr lang="it-IT" sz="2000" dirty="0" err="1" smtClean="0"/>
              <a:t>near</a:t>
            </a:r>
            <a:r>
              <a:rPr lang="it-IT" sz="2000" dirty="0" smtClean="0"/>
              <a:t> IP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 rot="540000">
            <a:off x="170131" y="4024880"/>
            <a:ext cx="3044252" cy="369332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started</a:t>
            </a:r>
            <a:r>
              <a:rPr lang="it-IT" dirty="0" smtClean="0"/>
              <a:t> in </a:t>
            </a:r>
            <a:r>
              <a:rPr lang="it-IT" dirty="0" err="1" smtClean="0"/>
              <a:t>November</a:t>
            </a:r>
            <a:r>
              <a:rPr lang="it-IT" dirty="0" smtClean="0"/>
              <a:t> 2014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5791" r="51571" b="9602"/>
          <a:stretch/>
        </p:blipFill>
        <p:spPr bwMode="auto">
          <a:xfrm>
            <a:off x="35496" y="2357760"/>
            <a:ext cx="22056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2" t="5237" r="3792" b="10454"/>
          <a:stretch/>
        </p:blipFill>
        <p:spPr bwMode="auto">
          <a:xfrm>
            <a:off x="2450934" y="2348880"/>
            <a:ext cx="23029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2 17"/>
          <p:cNvCxnSpPr/>
          <p:nvPr/>
        </p:nvCxnSpPr>
        <p:spPr>
          <a:xfrm flipH="1">
            <a:off x="2915816" y="764704"/>
            <a:ext cx="368424" cy="38644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2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4000" y="760636"/>
            <a:ext cx="9036000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KLOE/KLOE-2 </a:t>
            </a:r>
            <a:r>
              <a:rPr lang="it-IT" dirty="0" err="1" smtClean="0"/>
              <a:t>is</a:t>
            </a:r>
            <a:r>
              <a:rPr lang="it-IT" dirty="0" smtClean="0"/>
              <a:t> an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position  to probe a light dark </a:t>
            </a:r>
            <a:r>
              <a:rPr lang="it-IT" dirty="0" err="1" smtClean="0"/>
              <a:t>sector</a:t>
            </a:r>
            <a:r>
              <a:rPr lang="it-IT" dirty="0" smtClean="0"/>
              <a:t> at the </a:t>
            </a:r>
            <a:r>
              <a:rPr lang="it-IT" dirty="0" err="1" smtClean="0"/>
              <a:t>GeV</a:t>
            </a:r>
            <a:r>
              <a:rPr lang="it-IT" dirty="0" smtClean="0"/>
              <a:t> scale: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operates</a:t>
            </a:r>
            <a:r>
              <a:rPr lang="it-IT" dirty="0" smtClean="0"/>
              <a:t> on DA</a:t>
            </a:r>
            <a:r>
              <a:rPr lang="it-IT" dirty="0" smtClean="0">
                <a:sym typeface="Symbol"/>
              </a:rPr>
              <a:t></a:t>
            </a:r>
            <a:r>
              <a:rPr lang="it-IT" dirty="0" smtClean="0"/>
              <a:t>NE </a:t>
            </a:r>
            <a:r>
              <a:rPr lang="it-IT" b="1" u="sng" dirty="0" err="1" smtClean="0">
                <a:solidFill>
                  <a:srgbClr val="FF0000"/>
                </a:solidFill>
              </a:rPr>
              <a:t>exactly</a:t>
            </a:r>
            <a:r>
              <a:rPr lang="it-IT" dirty="0" smtClean="0"/>
              <a:t> at </a:t>
            </a:r>
            <a:r>
              <a:rPr lang="it-IT" dirty="0" err="1" smtClean="0"/>
              <a:t>that</a:t>
            </a:r>
            <a:r>
              <a:rPr lang="it-IT" dirty="0" smtClean="0"/>
              <a:t> scale: </a:t>
            </a:r>
            <a:r>
              <a:rPr lang="it-IT" dirty="0" err="1" smtClean="0"/>
              <a:t>E</a:t>
            </a:r>
            <a:r>
              <a:rPr lang="it-IT" baseline="-25000" dirty="0" err="1" smtClean="0"/>
              <a:t>cm</a:t>
            </a:r>
            <a:r>
              <a:rPr lang="it-IT" dirty="0" smtClean="0">
                <a:sym typeface="Symbol"/>
              </a:rPr>
              <a:t> 1 </a:t>
            </a:r>
            <a:r>
              <a:rPr lang="it-IT" dirty="0" err="1" smtClean="0">
                <a:sym typeface="Symbol"/>
              </a:rPr>
              <a:t>GeV</a:t>
            </a:r>
            <a:endParaRPr lang="it-IT" dirty="0" smtClean="0">
              <a:sym typeface="Symbol"/>
            </a:endParaRPr>
          </a:p>
          <a:p>
            <a:endParaRPr lang="it-IT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Most</a:t>
            </a:r>
            <a:r>
              <a:rPr lang="it-IT" dirty="0" smtClean="0">
                <a:sym typeface="Symbol"/>
              </a:rPr>
              <a:t> of the </a:t>
            </a:r>
            <a:r>
              <a:rPr lang="it-IT" dirty="0" err="1" smtClean="0">
                <a:sym typeface="Symbol"/>
              </a:rPr>
              <a:t>interesting</a:t>
            </a:r>
            <a:r>
              <a:rPr lang="it-IT" dirty="0" smtClean="0">
                <a:sym typeface="Symbol"/>
              </a:rPr>
              <a:t> dark </a:t>
            </a:r>
            <a:r>
              <a:rPr lang="it-IT" dirty="0" err="1" smtClean="0">
                <a:sym typeface="Symbol"/>
              </a:rPr>
              <a:t>process</a:t>
            </a:r>
            <a:r>
              <a:rPr lang="it-IT" dirty="0" smtClean="0">
                <a:sym typeface="Symbol"/>
              </a:rPr>
              <a:t> cross </a:t>
            </a:r>
            <a:r>
              <a:rPr lang="it-IT" dirty="0" err="1" smtClean="0">
                <a:sym typeface="Symbol"/>
              </a:rPr>
              <a:t>sections</a:t>
            </a:r>
            <a:r>
              <a:rPr lang="it-IT" dirty="0" smtClean="0">
                <a:sym typeface="Symbol"/>
              </a:rPr>
              <a:t> at e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e</a:t>
            </a:r>
            <a:r>
              <a:rPr lang="it-IT" baseline="30000" dirty="0" smtClean="0">
                <a:sym typeface="Symbol"/>
              </a:rPr>
              <a:t>-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colliders</a:t>
            </a:r>
            <a:r>
              <a:rPr lang="it-IT" dirty="0" smtClean="0">
                <a:sym typeface="Symbol"/>
              </a:rPr>
              <a:t> scale with 1/s: a </a:t>
            </a:r>
            <a:r>
              <a:rPr lang="it-IT" dirty="0" err="1" smtClean="0">
                <a:sym typeface="Symbol"/>
              </a:rPr>
              <a:t>factor</a:t>
            </a:r>
            <a:r>
              <a:rPr lang="it-IT" dirty="0" smtClean="0">
                <a:sym typeface="Symbol"/>
              </a:rPr>
              <a:t> 100</a:t>
            </a:r>
          </a:p>
          <a:p>
            <a:r>
              <a:rPr lang="it-IT" dirty="0">
                <a:sym typeface="Symbol"/>
              </a:rPr>
              <a:t> 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wrt</a:t>
            </a:r>
            <a:r>
              <a:rPr lang="it-IT" dirty="0" smtClean="0">
                <a:sym typeface="Symbol"/>
              </a:rPr>
              <a:t> to B </a:t>
            </a:r>
            <a:r>
              <a:rPr lang="it-IT" dirty="0" err="1" smtClean="0">
                <a:sym typeface="Symbol"/>
              </a:rPr>
              <a:t>factories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which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almost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compensates</a:t>
            </a:r>
            <a:r>
              <a:rPr lang="it-IT" dirty="0" smtClean="0">
                <a:sym typeface="Symbol"/>
              </a:rPr>
              <a:t>  the </a:t>
            </a:r>
            <a:r>
              <a:rPr lang="it-IT" dirty="0" err="1" smtClean="0">
                <a:sym typeface="Symbol"/>
              </a:rPr>
              <a:t>integrated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luminosity</a:t>
            </a:r>
            <a:r>
              <a:rPr lang="it-IT" dirty="0" smtClean="0">
                <a:sym typeface="Symbol"/>
              </a:rPr>
              <a:t> </a:t>
            </a:r>
          </a:p>
          <a:p>
            <a:endParaRPr lang="it-IT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It’s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unique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place</a:t>
            </a:r>
            <a:r>
              <a:rPr lang="it-IT" dirty="0" smtClean="0">
                <a:sym typeface="Symbol"/>
              </a:rPr>
              <a:t> to </a:t>
            </a:r>
            <a:r>
              <a:rPr lang="it-IT" dirty="0" err="1" smtClean="0">
                <a:sym typeface="Symbol"/>
              </a:rPr>
              <a:t>study</a:t>
            </a:r>
            <a:r>
              <a:rPr lang="it-IT" dirty="0" smtClean="0">
                <a:sym typeface="Symbol"/>
              </a:rPr>
              <a:t>  some rare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meson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decays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(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it’s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a </a:t>
            </a:r>
            <a:r>
              <a:rPr lang="el-GR" dirty="0">
                <a:latin typeface="Times New Roman"/>
                <a:cs typeface="Times New Roman"/>
                <a:sym typeface="Symbol"/>
              </a:rPr>
              <a:t>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factory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, </a:t>
            </a:r>
            <a:r>
              <a:rPr lang="it-IT" dirty="0" err="1" smtClean="0">
                <a:latin typeface="Times New Roman"/>
                <a:cs typeface="Times New Roman"/>
                <a:sym typeface="Symbol"/>
              </a:rPr>
              <a:t>folks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!)</a:t>
            </a:r>
            <a:endParaRPr lang="it-IT" dirty="0" smtClean="0">
              <a:sym typeface="Symbo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717032"/>
            <a:ext cx="8208912" cy="2862322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 of the </a:t>
            </a:r>
            <a:r>
              <a:rPr lang="el-GR" dirty="0">
                <a:latin typeface="Times New Roman"/>
                <a:cs typeface="Times New Roman"/>
                <a:sym typeface="Symbol"/>
              </a:rPr>
              <a:t>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meson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into</a:t>
            </a:r>
            <a:r>
              <a:rPr lang="it-IT" dirty="0" smtClean="0">
                <a:latin typeface="Times New Roman"/>
                <a:cs typeface="Times New Roman"/>
              </a:rPr>
              <a:t> a U </a:t>
            </a:r>
            <a:r>
              <a:rPr lang="it-IT" dirty="0" err="1" smtClean="0">
                <a:latin typeface="Times New Roman"/>
                <a:cs typeface="Times New Roman"/>
              </a:rPr>
              <a:t>boson</a:t>
            </a:r>
            <a:r>
              <a:rPr lang="it-IT" dirty="0" smtClean="0">
                <a:latin typeface="Times New Roman"/>
                <a:cs typeface="Times New Roman"/>
              </a:rPr>
              <a:t> + </a:t>
            </a:r>
            <a:r>
              <a:rPr lang="it-IT" dirty="0" err="1" smtClean="0">
                <a:latin typeface="Times New Roman"/>
                <a:cs typeface="Times New Roman"/>
              </a:rPr>
              <a:t>pseudoscalar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</a:t>
            </a:r>
            <a:r>
              <a:rPr lang="it-IT" dirty="0" smtClean="0">
                <a:latin typeface="Times New Roman"/>
                <a:cs typeface="Times New Roman"/>
              </a:rPr>
              <a:t>: </a:t>
            </a:r>
          </a:p>
          <a:p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                              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U,  U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 </a:t>
            </a:r>
            <a:r>
              <a:rPr lang="it-IT" b="1" dirty="0" err="1" smtClean="0"/>
              <a:t>Phys.Lett</a:t>
            </a:r>
            <a:r>
              <a:rPr lang="it-IT" b="1" dirty="0"/>
              <a:t>. </a:t>
            </a:r>
            <a:r>
              <a:rPr lang="it-IT" b="1" dirty="0" smtClean="0"/>
              <a:t>B706 </a:t>
            </a:r>
            <a:r>
              <a:rPr lang="it-IT" b="1" dirty="0"/>
              <a:t>(</a:t>
            </a:r>
            <a:r>
              <a:rPr lang="it-IT" b="1" dirty="0" smtClean="0"/>
              <a:t>2012) 251</a:t>
            </a:r>
          </a:p>
          <a:p>
            <a:r>
              <a:rPr lang="it-IT" b="1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                                                                              </a:t>
            </a:r>
            <a:r>
              <a:rPr lang="it-IT" b="1" dirty="0" err="1" smtClean="0"/>
              <a:t>Phys.Lett</a:t>
            </a:r>
            <a:r>
              <a:rPr lang="it-IT" b="1" dirty="0"/>
              <a:t>. B720 (2013) </a:t>
            </a:r>
            <a:r>
              <a:rPr lang="it-IT" b="1" dirty="0" smtClean="0"/>
              <a:t>111</a:t>
            </a:r>
            <a:endParaRPr lang="it-IT" dirty="0" smtClean="0">
              <a:solidFill>
                <a:srgbClr val="FF0000"/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endParaRPr lang="it-IT" dirty="0" smtClean="0"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cs typeface="Times New Roman" pitchFamily="18" charset="0"/>
              </a:rPr>
              <a:t>Associated </a:t>
            </a:r>
            <a:r>
              <a:rPr lang="en-US" dirty="0" err="1" smtClean="0">
                <a:cs typeface="Times New Roman" pitchFamily="18" charset="0"/>
              </a:rPr>
              <a:t>Uγ</a:t>
            </a:r>
            <a:r>
              <a:rPr lang="en-US" dirty="0" smtClean="0">
                <a:cs typeface="Times New Roman" pitchFamily="18" charset="0"/>
              </a:rPr>
              <a:t> production: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it-IT" b="1" dirty="0"/>
              <a:t> </a:t>
            </a:r>
            <a:r>
              <a:rPr lang="it-IT" b="1" dirty="0" err="1"/>
              <a:t>Phys.Lett</a:t>
            </a:r>
            <a:r>
              <a:rPr lang="it-IT" b="1" dirty="0"/>
              <a:t>. </a:t>
            </a:r>
            <a:r>
              <a:rPr lang="it-IT" b="1" dirty="0" smtClean="0"/>
              <a:t>B736 </a:t>
            </a:r>
            <a:r>
              <a:rPr lang="it-IT" b="1" dirty="0"/>
              <a:t>(</a:t>
            </a:r>
            <a:r>
              <a:rPr lang="it-IT" b="1" dirty="0" smtClean="0"/>
              <a:t>2014) 459 </a:t>
            </a: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r>
              <a:rPr lang="it-IT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                          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</a:t>
            </a:r>
            <a:r>
              <a:rPr lang="it-IT" baseline="30000" dirty="0" err="1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 </a:t>
            </a:r>
            <a:r>
              <a:rPr lang="it-IT" b="1" dirty="0" err="1"/>
              <a:t>Phys.Lett</a:t>
            </a:r>
            <a:r>
              <a:rPr lang="it-IT" b="1" dirty="0"/>
              <a:t>. </a:t>
            </a:r>
            <a:r>
              <a:rPr lang="it-IT" b="1" dirty="0" smtClean="0"/>
              <a:t>B750 </a:t>
            </a:r>
            <a:r>
              <a:rPr lang="it-IT" b="1" dirty="0"/>
              <a:t>(</a:t>
            </a:r>
            <a:r>
              <a:rPr lang="it-IT" b="1" dirty="0" smtClean="0"/>
              <a:t>2015) 633</a:t>
            </a:r>
          </a:p>
          <a:p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                                        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→U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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dirty="0">
                <a:latin typeface="Times New Roman"/>
                <a:cs typeface="Times New Roman"/>
                <a:sym typeface="Symbol"/>
              </a:rPr>
              <a:t></a:t>
            </a:r>
            <a:r>
              <a:rPr lang="it-IT" b="1" dirty="0"/>
              <a:t> </a:t>
            </a:r>
            <a:r>
              <a:rPr lang="it-IT" b="1" dirty="0" smtClean="0"/>
              <a:t>arXiv:1603.06086, </a:t>
            </a:r>
            <a:r>
              <a:rPr lang="it-IT" b="1" dirty="0" err="1" smtClean="0"/>
              <a:t>subm</a:t>
            </a:r>
            <a:r>
              <a:rPr lang="it-IT" b="1" dirty="0" smtClean="0"/>
              <a:t>. </a:t>
            </a:r>
            <a:r>
              <a:rPr lang="it-IT" b="1" dirty="0"/>
              <a:t>t</a:t>
            </a:r>
            <a:r>
              <a:rPr lang="it-IT" b="1" dirty="0" smtClean="0"/>
              <a:t>o PLB</a:t>
            </a:r>
            <a:endParaRPr lang="it-IT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 Higgsstrahlung process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, 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in the 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baseline="-25000" dirty="0" err="1" smtClean="0">
                <a:latin typeface="Times" pitchFamily="18" charset="0"/>
                <a:cs typeface="Times" pitchFamily="18" charset="0"/>
              </a:rPr>
              <a:t>h</a:t>
            </a:r>
            <a:r>
              <a:rPr lang="it-IT" baseline="-25000" dirty="0" smtClean="0">
                <a:latin typeface="Times" pitchFamily="18" charset="0"/>
                <a:cs typeface="Times" pitchFamily="18" charset="0"/>
                <a:sym typeface="Symbol"/>
              </a:rPr>
              <a:t>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&lt;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m</a:t>
            </a:r>
            <a:r>
              <a:rPr lang="it-IT" baseline="-25000" dirty="0" err="1" smtClean="0">
                <a:latin typeface="Times" pitchFamily="18" charset="0"/>
                <a:cs typeface="Times" pitchFamily="18" charset="0"/>
              </a:rPr>
              <a:t>U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invisible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 </a:t>
            </a:r>
            <a:r>
              <a:rPr lang="it-IT" dirty="0" err="1" smtClean="0">
                <a:latin typeface="Times" pitchFamily="18" charset="0"/>
                <a:cs typeface="Times" pitchFamily="18" charset="0"/>
              </a:rPr>
              <a:t>Higgs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:  </a:t>
            </a:r>
          </a:p>
          <a:p>
            <a:r>
              <a:rPr lang="it-IT" dirty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Uh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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+ 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dirty="0" smtClean="0">
                <a:latin typeface="Times" pitchFamily="18" charset="0"/>
                <a:cs typeface="Times" pitchFamily="18" charset="0"/>
              </a:rPr>
              <a:t>   </a:t>
            </a:r>
            <a:r>
              <a:rPr lang="it-IT" b="1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it-IT" b="1" dirty="0" err="1"/>
              <a:t>Phys.Lett</a:t>
            </a:r>
            <a:r>
              <a:rPr lang="it-IT" b="1" dirty="0"/>
              <a:t>. </a:t>
            </a:r>
            <a:r>
              <a:rPr lang="it-IT" b="1" dirty="0" smtClean="0"/>
              <a:t>B747 </a:t>
            </a:r>
            <a:r>
              <a:rPr lang="it-IT" b="1" dirty="0"/>
              <a:t>(</a:t>
            </a:r>
            <a:r>
              <a:rPr lang="it-IT" b="1" dirty="0" smtClean="0"/>
              <a:t>2015) 365 </a:t>
            </a:r>
            <a:endParaRPr lang="it-IT" b="1" dirty="0"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314096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Outline</a:t>
            </a:r>
            <a:r>
              <a:rPr lang="it-IT" sz="2800" dirty="0" smtClean="0">
                <a:solidFill>
                  <a:srgbClr val="FF0000"/>
                </a:solidFill>
              </a:rPr>
              <a:t> of the talk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35913"/>
            <a:ext cx="374441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Dark </a:t>
            </a:r>
            <a:r>
              <a:rPr lang="it-IT" sz="3200" dirty="0" err="1" smtClean="0"/>
              <a:t>forces</a:t>
            </a:r>
            <a:r>
              <a:rPr lang="it-IT" sz="3200" dirty="0" smtClean="0"/>
              <a:t> at KLOE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34159"/>
            <a:ext cx="8820472" cy="2554545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el-GR" sz="2000" b="1" dirty="0" smtClean="0">
                <a:latin typeface="Times New Roman"/>
                <a:cs typeface="Times New Roman"/>
                <a:sym typeface="Symbol"/>
              </a:rPr>
              <a:t></a:t>
            </a:r>
            <a:r>
              <a:rPr lang="it-IT" sz="2000" b="1" dirty="0" smtClean="0">
                <a:latin typeface="Times New Roman"/>
                <a:cs typeface="Times New Roman"/>
              </a:rPr>
              <a:t> </a:t>
            </a:r>
            <a:r>
              <a:rPr lang="it-IT" sz="2000" b="1" dirty="0" err="1" smtClean="0">
                <a:latin typeface="Times New Roman"/>
                <a:cs typeface="Times New Roman"/>
              </a:rPr>
              <a:t>meson</a:t>
            </a:r>
            <a:r>
              <a:rPr lang="it-IT" sz="2000" b="1" dirty="0" smtClean="0">
                <a:latin typeface="Times New Roman"/>
                <a:cs typeface="Times New Roman"/>
              </a:rPr>
              <a:t> </a:t>
            </a:r>
            <a:r>
              <a:rPr lang="it-IT" sz="2000" b="1" dirty="0" err="1" smtClean="0">
                <a:latin typeface="Times New Roman"/>
                <a:cs typeface="Times New Roman"/>
              </a:rPr>
              <a:t>decay</a:t>
            </a:r>
            <a:r>
              <a:rPr lang="it-IT" sz="2000" b="1" dirty="0" smtClean="0">
                <a:latin typeface="Times New Roman"/>
                <a:cs typeface="Times New Roman"/>
              </a:rPr>
              <a:t> </a:t>
            </a:r>
            <a:r>
              <a:rPr lang="it-IT" sz="2000" b="1" dirty="0" err="1" smtClean="0">
                <a:latin typeface="Times New Roman"/>
                <a:cs typeface="Times New Roman"/>
              </a:rPr>
              <a:t>into</a:t>
            </a:r>
            <a:r>
              <a:rPr lang="it-IT" sz="2000" b="1" dirty="0" smtClean="0">
                <a:latin typeface="Times New Roman"/>
                <a:cs typeface="Times New Roman"/>
              </a:rPr>
              <a:t> a U </a:t>
            </a:r>
            <a:r>
              <a:rPr lang="it-IT" sz="2000" b="1" dirty="0" err="1" smtClean="0">
                <a:latin typeface="Times New Roman"/>
                <a:cs typeface="Times New Roman"/>
              </a:rPr>
              <a:t>boson</a:t>
            </a:r>
            <a:r>
              <a:rPr lang="it-IT" sz="2000" b="1" dirty="0" smtClean="0">
                <a:latin typeface="Times New Roman"/>
                <a:cs typeface="Times New Roman"/>
              </a:rPr>
              <a:t> + </a:t>
            </a:r>
            <a:r>
              <a:rPr lang="it-IT" sz="2000" b="1" dirty="0" err="1" smtClean="0">
                <a:latin typeface="Times New Roman"/>
                <a:cs typeface="Times New Roman"/>
              </a:rPr>
              <a:t>pseudoscalar</a:t>
            </a:r>
            <a:r>
              <a:rPr lang="it-IT" sz="2000" b="1" dirty="0" smtClean="0">
                <a:latin typeface="Times New Roman"/>
                <a:cs typeface="Times New Roman"/>
              </a:rPr>
              <a:t> </a:t>
            </a:r>
            <a:r>
              <a:rPr lang="it-IT" sz="2000" b="1" dirty="0" smtClean="0"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b="1" dirty="0" smtClean="0">
                <a:latin typeface="Times New Roman"/>
                <a:cs typeface="Times New Roman"/>
              </a:rPr>
              <a:t>: </a:t>
            </a:r>
            <a:r>
              <a:rPr lang="el-GR" sz="2000" b="1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U,  U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→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="1" baseline="30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it-IT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,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→πππ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  </a:t>
            </a:r>
            <a:endParaRPr lang="it-IT" sz="1600" b="1" dirty="0" smtClean="0">
              <a:solidFill>
                <a:srgbClr val="FF0000"/>
              </a:solidFill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latin typeface="Times New Roman"/>
              <a:cs typeface="Times New Roman"/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Associated Uγ process: 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                             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e</a:t>
            </a:r>
            <a:r>
              <a:rPr lang="it-IT" sz="2000" baseline="30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  <a:sym typeface="Symbol"/>
            </a:endParaRP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                                      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→U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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</a:t>
            </a:r>
            <a:endParaRPr lang="it-IT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  <a:sym typeface="Symbol"/>
            </a:endParaRPr>
          </a:p>
          <a:p>
            <a:endParaRPr lang="en-US" sz="2000" dirty="0" smtClean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Higgsstrahlung process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,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 the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it-IT" sz="2000" baseline="-25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&lt;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it-IT" sz="2000" baseline="-25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scenario, with an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invisible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Higgs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:  </a:t>
            </a:r>
          </a:p>
          <a:p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Uh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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μ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+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missing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it-IT" sz="2000" dirty="0" err="1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  <a:sym typeface="Symbol"/>
              </a:rPr>
              <a:t>energy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endParaRPr lang="it-IT" sz="1600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840000">
            <a:off x="7287450" y="1142950"/>
            <a:ext cx="127640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KLOE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650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652120" y="3861048"/>
            <a:ext cx="2592288" cy="2736304"/>
            <a:chOff x="5652120" y="3851756"/>
            <a:chExt cx="2592288" cy="2736304"/>
          </a:xfrm>
        </p:grpSpPr>
        <p:pic>
          <p:nvPicPr>
            <p:cNvPr id="33" name="Picture 21" descr="MCdalitz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" t="6648" r="56308" b="10855"/>
            <a:stretch/>
          </p:blipFill>
          <p:spPr>
            <a:xfrm>
              <a:off x="5652120" y="3851756"/>
              <a:ext cx="2592288" cy="2736304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6804248" y="3851756"/>
              <a:ext cx="97210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3" y="2276872"/>
            <a:ext cx="9000999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	Selected decay chains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: 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	   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" pitchFamily="18" charset="0"/>
                <a:cs typeface="Times" pitchFamily="18" charset="0"/>
                <a:sym typeface="Wingdings" pitchFamily="2" charset="2"/>
              </a:rPr>
              <a:t>and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(BR = 22.7%) </a:t>
            </a:r>
          </a:p>
          <a:p>
            <a:pPr>
              <a:buNone/>
            </a:pPr>
            <a:r>
              <a:rPr lang="en-US" sz="2000" dirty="0" smtClean="0"/>
              <a:t>			                                            		  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444208" y="2833191"/>
            <a:ext cx="2664295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1400" b="1" dirty="0" err="1" smtClean="0"/>
              <a:t>Phys.Lett</a:t>
            </a:r>
            <a:r>
              <a:rPr lang="it-IT" sz="1400" b="1" dirty="0" smtClean="0"/>
              <a:t>. B706 (2012) 251-255 </a:t>
            </a:r>
            <a:endParaRPr lang="it-IT" sz="1400" dirty="0"/>
          </a:p>
        </p:txBody>
      </p:sp>
      <p:grpSp>
        <p:nvGrpSpPr>
          <p:cNvPr id="5" name="Group 13"/>
          <p:cNvGrpSpPr/>
          <p:nvPr/>
        </p:nvGrpSpPr>
        <p:grpSpPr>
          <a:xfrm>
            <a:off x="1890000" y="3028890"/>
            <a:ext cx="6714448" cy="688142"/>
            <a:chOff x="4233379" y="4453664"/>
            <a:chExt cx="6714448" cy="688142"/>
          </a:xfrm>
        </p:grpSpPr>
        <p:sp>
          <p:nvSpPr>
            <p:cNvPr id="12" name="Rectangle 11"/>
            <p:cNvSpPr/>
            <p:nvPr/>
          </p:nvSpPr>
          <p:spPr>
            <a:xfrm>
              <a:off x="4233379" y="4453664"/>
              <a:ext cx="45865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                      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η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Symbol"/>
                </a:rPr>
                <a:t>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π</a:t>
              </a:r>
              <a:r>
                <a:rPr lang="it-IT" sz="2000" baseline="30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0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π</a:t>
              </a:r>
              <a:r>
                <a:rPr lang="it-IT" sz="2000" baseline="30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0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el-GR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π</a:t>
              </a:r>
              <a:r>
                <a:rPr lang="it-IT" sz="2000" baseline="30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0  </a:t>
              </a:r>
              <a:r>
                <a:rPr lang="it-IT" sz="2000" dirty="0" smtClean="0">
                  <a:solidFill>
                    <a:srgbClr val="C00000"/>
                  </a:solidFill>
                  <a:cs typeface="Calibri"/>
                  <a:sym typeface="Wingdings" pitchFamily="2" charset="2"/>
                </a:rPr>
                <a:t> </a:t>
              </a:r>
              <a:r>
                <a:rPr lang="it-IT" sz="2000" dirty="0" smtClean="0"/>
                <a:t>(BR = 32.6%)</a:t>
              </a:r>
              <a:endParaRPr lang="it-IT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55968" y="4618586"/>
              <a:ext cx="20918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t-IT" sz="1400" b="1" dirty="0" smtClean="0"/>
            </a:p>
            <a:p>
              <a:endParaRPr lang="it-IT" sz="1400" dirty="0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1691680" y="35913"/>
            <a:ext cx="590465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cs typeface="Times New Roman" pitchFamily="18" charset="0"/>
              </a:rPr>
              <a:t>U </a:t>
            </a:r>
            <a:r>
              <a:rPr lang="it-IT" sz="3200" dirty="0" err="1" smtClean="0">
                <a:cs typeface="Times New Roman" pitchFamily="18" charset="0"/>
              </a:rPr>
              <a:t>boson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search</a:t>
            </a:r>
            <a:r>
              <a:rPr lang="it-IT" sz="3200" dirty="0" smtClean="0">
                <a:cs typeface="Times New Roman" pitchFamily="18" charset="0"/>
              </a:rPr>
              <a:t> in </a:t>
            </a:r>
            <a:r>
              <a:rPr lang="it-IT" sz="3200" dirty="0">
                <a:cs typeface="Times New Roman" pitchFamily="18" charset="0"/>
                <a:sym typeface="Symbol"/>
              </a:rPr>
              <a:t></a:t>
            </a:r>
            <a:r>
              <a:rPr lang="it-IT" sz="3200" dirty="0" smtClean="0">
                <a:cs typeface="Times New Roman" pitchFamily="18" charset="0"/>
                <a:sym typeface="Symbol"/>
              </a:rPr>
              <a:t></a:t>
            </a:r>
            <a:r>
              <a:rPr lang="el-GR" sz="3200" dirty="0" smtClean="0">
                <a:cs typeface="Times New Roman" pitchFamily="18" charset="0"/>
                <a:sym typeface="Symbol"/>
              </a:rPr>
              <a:t>η</a:t>
            </a:r>
            <a:r>
              <a:rPr lang="it-IT" sz="3200" i="1" dirty="0" err="1" smtClean="0">
                <a:cs typeface="Times New Roman" pitchFamily="18" charset="0"/>
                <a:sym typeface="Symbol"/>
              </a:rPr>
              <a:t>e</a:t>
            </a:r>
            <a:r>
              <a:rPr lang="it-IT" sz="3200" baseline="30000" dirty="0" err="1" smtClean="0">
                <a:cs typeface="Times New Roman" pitchFamily="18" charset="0"/>
                <a:sym typeface="Symbol"/>
              </a:rPr>
              <a:t>+</a:t>
            </a:r>
            <a:r>
              <a:rPr lang="it-IT" sz="3200" i="1" dirty="0" err="1">
                <a:cs typeface="Times New Roman" pitchFamily="18" charset="0"/>
                <a:sym typeface="Symbol"/>
              </a:rPr>
              <a:t>e</a:t>
            </a:r>
            <a:r>
              <a:rPr lang="it-IT" sz="320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it-IT" sz="3200" dirty="0" smtClean="0">
                <a:cs typeface="Times New Roman" pitchFamily="18" charset="0"/>
                <a:sym typeface="Symbol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decays</a:t>
            </a:r>
            <a:r>
              <a:rPr lang="it-IT" sz="3200" dirty="0" smtClean="0">
                <a:cs typeface="Times New Roman" pitchFamily="18" charset="0"/>
              </a:rPr>
              <a:t> </a:t>
            </a:r>
            <a:endParaRPr lang="en-US" sz="3200" dirty="0" smtClean="0">
              <a:latin typeface="Times"/>
              <a:cs typeface="Times"/>
              <a:sym typeface="Wingdings" pitchFamily="2" charset="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Mesons undergoing radiative decays to photons could also decay to a U boson with branching fraction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BR (X</a:t>
            </a:r>
            <a:r>
              <a:rPr lang="en-US" dirty="0" smtClean="0">
                <a:cs typeface="Times New Roman" pitchFamily="18" charset="0"/>
                <a:sym typeface="Symbol"/>
              </a:rPr>
              <a:t>YU) </a:t>
            </a:r>
            <a:r>
              <a:rPr lang="en-US" baseline="30000" dirty="0" smtClean="0"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cs typeface="Times New Roman" pitchFamily="18" charset="0"/>
                <a:sym typeface="Symbol"/>
              </a:rPr>
              <a:t>  |FF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XY</a:t>
            </a:r>
            <a:r>
              <a:rPr lang="en-US" dirty="0" smtClean="0">
                <a:cs typeface="Times New Roman" pitchFamily="18" charset="0"/>
                <a:sym typeface="Symbol"/>
              </a:rPr>
              <a:t>|</a:t>
            </a:r>
            <a:r>
              <a:rPr lang="en-US" baseline="30000" dirty="0" smtClean="0"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cs typeface="Times New Roman" pitchFamily="18" charset="0"/>
                <a:sym typeface="Symbol"/>
              </a:rPr>
              <a:t>  BR (XY)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5536" y="1628800"/>
            <a:ext cx="41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 (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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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η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/>
              </a:rPr>
              <a:t>U )</a:t>
            </a: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≈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 40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fb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for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FF</a:t>
            </a:r>
            <a:r>
              <a:rPr lang="en-US" baseline="-25000" dirty="0">
                <a:cs typeface="Times New Roman" pitchFamily="18" charset="0"/>
                <a:sym typeface="Symbol"/>
              </a:rPr>
              <a:t></a:t>
            </a:r>
            <a:r>
              <a:rPr lang="el-GR" baseline="-25000" dirty="0" smtClean="0">
                <a:cs typeface="Times New Roman" pitchFamily="18" charset="0"/>
                <a:sym typeface="Wingdings" pitchFamily="2" charset="2"/>
              </a:rPr>
              <a:t>η</a:t>
            </a:r>
            <a:r>
              <a:rPr lang="el-GR" dirty="0" smtClean="0">
                <a:cs typeface="Times New Roman" pitchFamily="18" charset="0"/>
                <a:sym typeface="Wingdings" pitchFamily="2" charset="2"/>
              </a:rPr>
              <a:t>≈</a:t>
            </a:r>
            <a:r>
              <a:rPr lang="it-IT" dirty="0" smtClean="0">
                <a:cs typeface="Times New Roman" pitchFamily="18" charset="0"/>
                <a:sym typeface="Wingdings" pitchFamily="2" charset="2"/>
              </a:rPr>
              <a:t>1 and </a:t>
            </a:r>
            <a:r>
              <a:rPr lang="el-GR" dirty="0" smtClean="0">
                <a:cs typeface="Times New Roman" pitchFamily="18" charset="0"/>
                <a:sym typeface="Wingdings" pitchFamily="2" charset="2"/>
              </a:rPr>
              <a:t>ε</a:t>
            </a:r>
            <a:r>
              <a:rPr lang="it-IT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l-GR" dirty="0" smtClean="0">
                <a:cs typeface="Times New Roman" pitchFamily="18" charset="0"/>
                <a:sym typeface="Wingdings" pitchFamily="2" charset="2"/>
              </a:rPr>
              <a:t>≈</a:t>
            </a:r>
            <a:r>
              <a:rPr lang="it-IT" dirty="0" smtClean="0">
                <a:cs typeface="Times New Roman" pitchFamily="18" charset="0"/>
                <a:sym typeface="Wingdings" pitchFamily="2" charset="2"/>
              </a:rPr>
              <a:t>10</a:t>
            </a:r>
            <a:r>
              <a:rPr lang="it-IT" baseline="30000" dirty="0" smtClean="0">
                <a:cs typeface="Times New Roman" pitchFamily="18" charset="0"/>
                <a:sym typeface="Wingdings" pitchFamily="2" charset="2"/>
              </a:rPr>
              <a:t>-3</a:t>
            </a:r>
            <a:endParaRPr lang="en-US" baseline="30000" dirty="0" smtClean="0"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95536" y="19888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ym typeface="Symbol"/>
              </a:rPr>
              <a:t>(</a:t>
            </a:r>
            <a:r>
              <a:rPr lang="el-GR" dirty="0" smtClean="0">
                <a:sym typeface="Symbol"/>
              </a:rPr>
              <a:t>η</a:t>
            </a:r>
            <a:r>
              <a:rPr lang="it-IT" dirty="0" smtClean="0">
                <a:sym typeface="Symbol"/>
              </a:rPr>
              <a:t>e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e</a:t>
            </a:r>
            <a:r>
              <a:rPr lang="it-IT" baseline="30000" dirty="0" smtClean="0">
                <a:sym typeface="Symbol"/>
              </a:rPr>
              <a:t>-</a:t>
            </a:r>
            <a:r>
              <a:rPr lang="it-IT" dirty="0" smtClean="0">
                <a:sym typeface="Symbol"/>
              </a:rPr>
              <a:t>) = 0.7 </a:t>
            </a:r>
            <a:r>
              <a:rPr lang="it-IT" dirty="0" err="1" smtClean="0">
                <a:sym typeface="Symbol"/>
              </a:rPr>
              <a:t>nb</a:t>
            </a:r>
            <a:endParaRPr lang="it-IT" dirty="0"/>
          </a:p>
        </p:txBody>
      </p:sp>
      <p:sp>
        <p:nvSpPr>
          <p:cNvPr id="34" name="TextBox 22"/>
          <p:cNvSpPr txBox="1"/>
          <p:nvPr/>
        </p:nvSpPr>
        <p:spPr>
          <a:xfrm>
            <a:off x="6352875" y="3528795"/>
            <a:ext cx="1260000" cy="35857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Rectangle 23"/>
          <p:cNvSpPr/>
          <p:nvPr/>
        </p:nvSpPr>
        <p:spPr>
          <a:xfrm>
            <a:off x="7030778" y="6444044"/>
            <a:ext cx="1188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M</a:t>
            </a:r>
            <a:r>
              <a:rPr lang="en-US" sz="1600" b="1" baseline="-25000" dirty="0" smtClean="0">
                <a:latin typeface="Times New Roman"/>
                <a:cs typeface="Times New Roman"/>
              </a:rPr>
              <a:t>ee</a:t>
            </a:r>
            <a:r>
              <a:rPr lang="en-US" sz="1600" b="1" dirty="0" smtClean="0">
                <a:latin typeface="Times New Roman"/>
                <a:cs typeface="Times New Roman"/>
              </a:rPr>
              <a:t> (</a:t>
            </a:r>
            <a:r>
              <a:rPr lang="en-US" sz="1600" b="1" dirty="0" err="1" smtClean="0">
                <a:latin typeface="Times New Roman"/>
                <a:cs typeface="Times New Roman"/>
              </a:rPr>
              <a:t>MeV</a:t>
            </a:r>
            <a:r>
              <a:rPr lang="en-US" b="1" dirty="0" smtClean="0">
                <a:latin typeface="Times New Roman"/>
                <a:cs typeface="Times New Roman"/>
              </a:rPr>
              <a:t>) </a:t>
            </a:r>
            <a:endParaRPr lang="it-IT" dirty="0"/>
          </a:p>
        </p:txBody>
      </p:sp>
      <p:cxnSp>
        <p:nvCxnSpPr>
          <p:cNvPr id="31" name="Straight Connector 7"/>
          <p:cNvCxnSpPr/>
          <p:nvPr/>
        </p:nvCxnSpPr>
        <p:spPr>
          <a:xfrm flipV="1">
            <a:off x="7524328" y="5936096"/>
            <a:ext cx="0" cy="419470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4"/>
          <p:cNvCxnSpPr/>
          <p:nvPr/>
        </p:nvCxnSpPr>
        <p:spPr>
          <a:xfrm>
            <a:off x="5483549" y="5591915"/>
            <a:ext cx="1968771" cy="322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0" y="3861048"/>
            <a:ext cx="579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Irreducible background: </a:t>
            </a:r>
            <a:r>
              <a:rPr lang="it-IT" sz="2000" dirty="0">
                <a:solidFill>
                  <a:srgbClr val="FF0000"/>
                </a:solidFill>
                <a:latin typeface="Symbol" charset="2"/>
                <a:cs typeface="Times New Roman" pitchFamily="18" charset="0"/>
                <a:sym typeface="Symbol"/>
              </a:rPr>
              <a:t></a:t>
            </a:r>
            <a:r>
              <a:rPr lang="en-US" sz="2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→ η e</a:t>
            </a:r>
            <a:r>
              <a:rPr lang="en-US" sz="2000" baseline="30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−</a:t>
            </a:r>
            <a:r>
              <a:rPr lang="en-US" sz="2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, η → πππ</a:t>
            </a:r>
            <a:endParaRPr lang="en-US" dirty="0" smtClean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n-US" sz="17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</a:t>
            </a:r>
            <a:r>
              <a:rPr lang="en-US" sz="1700" dirty="0" smtClean="0">
                <a:solidFill>
                  <a:srgbClr val="FF0000"/>
                </a:solidFill>
                <a:cs typeface="Times New Roman" pitchFamily="18" charset="0"/>
              </a:rPr>
              <a:t>imulated with</a:t>
            </a:r>
            <a:r>
              <a:rPr lang="en-US" sz="17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cs typeface="Times New Roman" pitchFamily="18" charset="0"/>
              </a:rPr>
              <a:t>a Vector Meson Dominance parameterization</a:t>
            </a:r>
            <a:endParaRPr lang="it-IT" sz="1700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fld id="{F01274B9-C33E-4EB7-8E59-11896027E3A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07504" y="523094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Signal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  <a:sym typeface="Symbol"/>
              </a:rPr>
              <a:t> </a:t>
            </a:r>
            <a:r>
              <a:rPr lang="it-IT" dirty="0" err="1" smtClean="0">
                <a:solidFill>
                  <a:srgbClr val="002060"/>
                </a:solidFill>
              </a:rPr>
              <a:t>narrow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peak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above</a:t>
            </a:r>
            <a:r>
              <a:rPr lang="it-IT" dirty="0" smtClean="0">
                <a:solidFill>
                  <a:srgbClr val="002060"/>
                </a:solidFill>
              </a:rPr>
              <a:t> the continuum background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170080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form</a:t>
            </a:r>
            <a:r>
              <a:rPr lang="it-IT" sz="1600" dirty="0" smtClean="0"/>
              <a:t> </a:t>
            </a:r>
            <a:r>
              <a:rPr lang="it-IT" sz="1600" dirty="0" err="1" smtClean="0"/>
              <a:t>factor</a:t>
            </a:r>
            <a:endParaRPr lang="it-IT" sz="1600" dirty="0"/>
          </a:p>
        </p:txBody>
      </p:sp>
      <p:cxnSp>
        <p:nvCxnSpPr>
          <p:cNvPr id="25" name="Connettore 2 24"/>
          <p:cNvCxnSpPr>
            <a:stCxn id="14" idx="2"/>
            <a:endCxn id="21" idx="1"/>
          </p:cNvCxnSpPr>
          <p:nvPr/>
        </p:nvCxnSpPr>
        <p:spPr>
          <a:xfrm>
            <a:off x="4608004" y="1483043"/>
            <a:ext cx="1620180" cy="3870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0"/>
          <p:cNvSpPr/>
          <p:nvPr/>
        </p:nvSpPr>
        <p:spPr>
          <a:xfrm>
            <a:off x="3419872" y="3460938"/>
            <a:ext cx="5328592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rgbClr val="C00000"/>
                </a:solidFill>
              </a:rPr>
              <a:t>Combined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result</a:t>
            </a:r>
            <a:r>
              <a:rPr lang="it-IT" sz="2000" dirty="0" smtClean="0">
                <a:solidFill>
                  <a:srgbClr val="C00000"/>
                </a:solidFill>
              </a:rPr>
              <a:t>            </a:t>
            </a:r>
            <a:r>
              <a:rPr lang="it-IT" b="1" dirty="0" err="1" smtClean="0"/>
              <a:t>Phys.Lett</a:t>
            </a:r>
            <a:r>
              <a:rPr lang="it-IT" b="1" dirty="0" smtClean="0"/>
              <a:t>. B720 (2013) 111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1046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07951" y="836712"/>
            <a:ext cx="3455938" cy="28777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900" b="0" dirty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4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tracks + </a:t>
            </a: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2 photon candidates</a:t>
            </a:r>
          </a:p>
          <a:p>
            <a:pPr>
              <a:defRPr/>
            </a:pPr>
            <a:endParaRPr lang="en-US" sz="16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Best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</a:t>
            </a:r>
            <a:r>
              <a:rPr lang="en-US" sz="1600" b="0" baseline="30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+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</a:t>
            </a:r>
            <a:r>
              <a:rPr lang="en-US" sz="1600" b="0" baseline="30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-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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match </a:t>
            </a:r>
            <a:r>
              <a:rPr lang="en-US" sz="1600" b="0" dirty="0">
                <a:ea typeface="ＭＳ Ｐゴシック" pitchFamily="34" charset="-128"/>
                <a:cs typeface="Times New Roman" pitchFamily="18" charset="0"/>
              </a:rPr>
              <a:t>to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l-GR" sz="1600" b="0" dirty="0" smtClean="0">
                <a:latin typeface="Times New Roman"/>
                <a:ea typeface="ＭＳ Ｐゴシック" pitchFamily="34" charset="-128"/>
                <a:cs typeface="Times New Roman"/>
              </a:rPr>
              <a:t>η</a:t>
            </a:r>
            <a:r>
              <a:rPr lang="it-IT" sz="1600" b="0" dirty="0" smtClean="0"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en-US" sz="1600" b="0" dirty="0" smtClean="0">
                <a:ea typeface="ＭＳ Ｐゴシック" pitchFamily="34" charset="-128"/>
                <a:cs typeface="Times New Roman" pitchFamily="18" charset="0"/>
              </a:rPr>
              <a:t>mass 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    </a:t>
            </a:r>
            <a:endParaRPr lang="en-US" sz="1600" b="0" dirty="0"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 495 &lt; 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M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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&lt; 600 MeV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    70 &lt; 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M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</a:t>
            </a:r>
            <a:r>
              <a:rPr lang="en-US" sz="1600" b="0" dirty="0" smtClean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&lt; 200 MeV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    535 &lt; M</a:t>
            </a:r>
            <a:r>
              <a:rPr lang="en-US" sz="1600" b="0" baseline="-25000" dirty="0">
                <a:latin typeface="Times New Roman" pitchFamily="18" charset="0"/>
                <a:ea typeface="ＭＳ Ｐゴシック" pitchFamily="34" charset="-128"/>
                <a:cs typeface="+mn-cs"/>
              </a:rPr>
              <a:t>recoil</a:t>
            </a:r>
            <a:r>
              <a:rPr lang="en-US" sz="1600" b="0" dirty="0">
                <a:latin typeface="Times New Roman" pitchFamily="18" charset="0"/>
                <a:ea typeface="ＭＳ Ｐゴシック" pitchFamily="34" charset="-128"/>
                <a:cs typeface="+mn-cs"/>
              </a:rPr>
              <a:t>(ee) &lt; 560 </a:t>
            </a:r>
            <a:r>
              <a:rPr lang="en-US" sz="1600" b="0" dirty="0" err="1" smtClean="0">
                <a:latin typeface="Times New Roman" pitchFamily="18" charset="0"/>
                <a:ea typeface="ＭＳ Ｐゴシック" pitchFamily="34" charset="-128"/>
                <a:cs typeface="+mn-cs"/>
              </a:rPr>
              <a:t>MeV</a:t>
            </a:r>
            <a:endParaRPr lang="en-US" sz="16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 smtClean="0">
                <a:sym typeface="Symbol"/>
              </a:rPr>
              <a:t>  </a:t>
            </a:r>
            <a:r>
              <a:rPr lang="it-IT" sz="1600" dirty="0" err="1" smtClean="0">
                <a:sym typeface="Symbol"/>
              </a:rPr>
              <a:t>conversion</a:t>
            </a:r>
            <a:r>
              <a:rPr lang="it-IT" sz="1600" dirty="0" smtClean="0">
                <a:sym typeface="Symbol"/>
              </a:rPr>
              <a:t> + K</a:t>
            </a:r>
            <a:r>
              <a:rPr lang="it-IT" sz="1600" baseline="-25000" dirty="0" smtClean="0">
                <a:sym typeface="Symbol"/>
              </a:rPr>
              <a:t>L</a:t>
            </a:r>
            <a:r>
              <a:rPr lang="it-IT" sz="1600" dirty="0" smtClean="0">
                <a:sym typeface="Symbol"/>
              </a:rPr>
              <a:t>K</a:t>
            </a:r>
            <a:r>
              <a:rPr lang="it-IT" sz="1600" baseline="-25000" dirty="0" smtClean="0">
                <a:sym typeface="Symbol"/>
              </a:rPr>
              <a:t>S </a:t>
            </a:r>
            <a:r>
              <a:rPr lang="it-IT" sz="1600" dirty="0" err="1" smtClean="0">
                <a:sym typeface="Symbol"/>
              </a:rPr>
              <a:t>rejection</a:t>
            </a:r>
            <a:r>
              <a:rPr lang="it-IT" sz="1600" dirty="0" smtClean="0">
                <a:sym typeface="Symbol"/>
              </a:rPr>
              <a:t> (</a:t>
            </a:r>
            <a:r>
              <a:rPr lang="it-IT" sz="1600" dirty="0" err="1" smtClean="0">
                <a:sym typeface="Symbol"/>
              </a:rPr>
              <a:t>ToF</a:t>
            </a:r>
            <a:r>
              <a:rPr lang="it-IT" sz="1600" dirty="0" smtClean="0">
                <a:sym typeface="Symbol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1600" dirty="0">
              <a:sym typeface="Symbol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 smtClean="0">
                <a:sym typeface="Symbol"/>
              </a:rPr>
              <a:t> 100 </a:t>
            </a:r>
            <a:r>
              <a:rPr lang="it-IT" sz="1600" dirty="0"/>
              <a:t>&lt; </a:t>
            </a:r>
            <a:r>
              <a:rPr lang="it-IT" sz="1600" dirty="0" err="1"/>
              <a:t>M</a:t>
            </a:r>
            <a:r>
              <a:rPr lang="it-IT" sz="1600" baseline="-25000" dirty="0" err="1"/>
              <a:t>recoil</a:t>
            </a:r>
            <a:r>
              <a:rPr lang="it-IT" sz="1600" dirty="0"/>
              <a:t>(</a:t>
            </a:r>
            <a:r>
              <a:rPr lang="it-IT" sz="1600" dirty="0" err="1"/>
              <a:t>ee</a:t>
            </a:r>
            <a:r>
              <a:rPr lang="it-IT" sz="1600" dirty="0">
                <a:sym typeface="Symbol"/>
              </a:rPr>
              <a:t></a:t>
            </a:r>
            <a:r>
              <a:rPr lang="it-IT" sz="1600" dirty="0"/>
              <a:t>) &lt; 160 </a:t>
            </a:r>
            <a:r>
              <a:rPr lang="it-IT" sz="1600" dirty="0" err="1"/>
              <a:t>MeV</a:t>
            </a:r>
            <a:endParaRPr lang="it-IT" sz="1600" dirty="0" smtClean="0">
              <a:sym typeface="Symbo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504" y="4005064"/>
            <a:ext cx="3672408" cy="255454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2  tracks + 6 photon candidates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Six prompt photon candidates:  </a:t>
            </a:r>
          </a:p>
          <a:p>
            <a:pPr>
              <a:defRPr/>
            </a:pP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   |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ea typeface="ＭＳ Ｐゴシック" pitchFamily="34" charset="-128"/>
                <a:cs typeface="Times New Roman" pitchFamily="18" charset="0"/>
              </a:rPr>
              <a:t>γ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− </a:t>
            </a:r>
            <a:r>
              <a:rPr lang="en-US" sz="1600" dirty="0" err="1" smtClean="0"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sz="1600" baseline="-25000" dirty="0" err="1" smtClean="0">
                <a:ea typeface="ＭＳ Ｐゴシック" pitchFamily="34" charset="-128"/>
                <a:cs typeface="Times New Roman" pitchFamily="18" charset="0"/>
              </a:rPr>
              <a:t>γ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/c| &lt; min(3σ</a:t>
            </a:r>
            <a:r>
              <a:rPr lang="en-US" sz="1600" baseline="-25000" dirty="0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2 ns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r>
              <a:rPr lang="en-US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400 &lt; M</a:t>
            </a:r>
            <a:r>
              <a:rPr lang="en-US" sz="1600" baseline="-250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6</a:t>
            </a:r>
            <a:r>
              <a:rPr lang="en-US" sz="1600" baseline="-250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  <a:sym typeface="Symbol"/>
              </a:rPr>
              <a:t></a:t>
            </a: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 &lt; 700 </a:t>
            </a:r>
            <a:r>
              <a:rPr lang="en-US" sz="1600" dirty="0" err="1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MeV</a:t>
            </a:r>
            <a:endParaRPr lang="en-US" sz="1600" dirty="0" smtClean="0">
              <a:solidFill>
                <a:prstClr val="black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prstClr val="black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it-IT" sz="1600" dirty="0" smtClean="0">
                <a:sym typeface="Symbol"/>
              </a:rPr>
              <a:t> </a:t>
            </a:r>
            <a:r>
              <a:rPr lang="it-IT" sz="1600" dirty="0" err="1" smtClean="0">
                <a:sym typeface="Symbol"/>
              </a:rPr>
              <a:t>conversion</a:t>
            </a:r>
            <a:r>
              <a:rPr lang="it-IT" sz="1600" dirty="0" smtClean="0">
                <a:sym typeface="Symbol"/>
              </a:rPr>
              <a:t> + K</a:t>
            </a:r>
            <a:r>
              <a:rPr lang="it-IT" sz="1600" baseline="-25000" dirty="0" smtClean="0">
                <a:sym typeface="Symbol"/>
              </a:rPr>
              <a:t>L</a:t>
            </a:r>
            <a:r>
              <a:rPr lang="it-IT" sz="1600" dirty="0" smtClean="0">
                <a:sym typeface="Symbol"/>
              </a:rPr>
              <a:t>K</a:t>
            </a:r>
            <a:r>
              <a:rPr lang="it-IT" sz="1600" baseline="-25000" dirty="0" smtClean="0">
                <a:sym typeface="Symbol"/>
              </a:rPr>
              <a:t>S </a:t>
            </a:r>
            <a:r>
              <a:rPr lang="it-IT" sz="1600" dirty="0" err="1" smtClean="0">
                <a:sym typeface="Symbol"/>
              </a:rPr>
              <a:t>rejection</a:t>
            </a:r>
            <a:r>
              <a:rPr lang="it-IT" sz="1600" dirty="0" smtClean="0">
                <a:sym typeface="Symbol"/>
              </a:rPr>
              <a:t> (</a:t>
            </a:r>
            <a:r>
              <a:rPr lang="it-IT" sz="1600" dirty="0" err="1" smtClean="0">
                <a:sym typeface="Symbol"/>
              </a:rPr>
              <a:t>ToF</a:t>
            </a:r>
            <a:r>
              <a:rPr lang="it-IT" sz="1600" dirty="0" smtClean="0">
                <a:sym typeface="Symbol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1600" dirty="0">
              <a:sym typeface="Symbol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>
                <a:latin typeface="Times" pitchFamily="18" charset="0"/>
                <a:cs typeface="Times" pitchFamily="18" charset="0"/>
              </a:rPr>
              <a:t>536.5 &lt;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M</a:t>
            </a:r>
            <a:r>
              <a:rPr lang="en-US" sz="1600" baseline="-25000" dirty="0" err="1">
                <a:latin typeface="Times" pitchFamily="18" charset="0"/>
                <a:cs typeface="Times" pitchFamily="18" charset="0"/>
              </a:rPr>
              <a:t>recoil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ee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)</a:t>
            </a:r>
            <a:r>
              <a:rPr lang="it-IT" sz="1600" dirty="0">
                <a:latin typeface="Times" pitchFamily="18" charset="0"/>
                <a:cs typeface="Times" pitchFamily="18" charset="0"/>
              </a:rPr>
              <a:t> &lt; 554.5 (3</a:t>
            </a:r>
            <a:r>
              <a:rPr lang="it-IT" sz="1600" dirty="0">
                <a:latin typeface="Times" pitchFamily="18" charset="0"/>
                <a:cs typeface="Times" pitchFamily="18" charset="0"/>
                <a:sym typeface="Symbol"/>
              </a:rPr>
              <a:t> </a:t>
            </a:r>
            <a:r>
              <a:rPr lang="it-IT" sz="1600" dirty="0" err="1">
                <a:latin typeface="Times" pitchFamily="18" charset="0"/>
                <a:cs typeface="Times" pitchFamily="18" charset="0"/>
                <a:sym typeface="Symbol"/>
              </a:rPr>
              <a:t>cut</a:t>
            </a:r>
            <a:r>
              <a:rPr lang="it-IT" sz="1600" dirty="0" smtClean="0">
                <a:latin typeface="Times" pitchFamily="18" charset="0"/>
                <a:cs typeface="Times" pitchFamily="18" charset="0"/>
                <a:sym typeface="Symbol"/>
              </a:rPr>
              <a:t>)</a:t>
            </a:r>
            <a:endParaRPr lang="it-IT" sz="1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806418" y="4183420"/>
            <a:ext cx="1354858" cy="475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L= 1.7 fb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-1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274B9-C33E-4EB7-8E59-11896027E3A8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47" name="Gruppo 46"/>
          <p:cNvGrpSpPr/>
          <p:nvPr/>
        </p:nvGrpSpPr>
        <p:grpSpPr>
          <a:xfrm>
            <a:off x="4146167" y="3717032"/>
            <a:ext cx="4565329" cy="2915505"/>
            <a:chOff x="1189" y="1486396"/>
            <a:chExt cx="4858843" cy="3166741"/>
          </a:xfrm>
        </p:grpSpPr>
        <p:grpSp>
          <p:nvGrpSpPr>
            <p:cNvPr id="48" name="Group 4"/>
            <p:cNvGrpSpPr/>
            <p:nvPr/>
          </p:nvGrpSpPr>
          <p:grpSpPr>
            <a:xfrm>
              <a:off x="1189" y="1486396"/>
              <a:ext cx="4354787" cy="3166741"/>
              <a:chOff x="230188" y="762000"/>
              <a:chExt cx="4889057" cy="3851321"/>
            </a:xfrm>
          </p:grpSpPr>
          <p:pic>
            <p:nvPicPr>
              <p:cNvPr id="51" name="Picture 14" descr="0_0_0_0_Minv_{e^{-}e^{+}}_log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5" r="11603"/>
              <a:stretch>
                <a:fillRect/>
              </a:stretch>
            </p:blipFill>
            <p:spPr>
              <a:xfrm>
                <a:off x="349546" y="833321"/>
                <a:ext cx="4769699" cy="3780000"/>
              </a:xfrm>
              <a:prstGeom prst="rect">
                <a:avLst/>
              </a:prstGeom>
            </p:spPr>
          </p:pic>
          <p:sp>
            <p:nvSpPr>
              <p:cNvPr id="52" name="TextBox 3"/>
              <p:cNvSpPr txBox="1"/>
              <p:nvPr/>
            </p:nvSpPr>
            <p:spPr>
              <a:xfrm>
                <a:off x="230188" y="762000"/>
                <a:ext cx="1255712" cy="4616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 smtClean="0"/>
              </a:p>
              <a:p>
                <a:endParaRPr lang="en-US" sz="1200" dirty="0" smtClean="0"/>
              </a:p>
            </p:txBody>
          </p:sp>
        </p:grpSp>
        <p:sp>
          <p:nvSpPr>
            <p:cNvPr id="49" name="TextBox 24"/>
            <p:cNvSpPr txBox="1"/>
            <p:nvPr/>
          </p:nvSpPr>
          <p:spPr>
            <a:xfrm>
              <a:off x="3779912" y="1556792"/>
              <a:ext cx="1008112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/>
                  <a:cs typeface="Times New Roman"/>
                </a:rPr>
                <a:t>Entries</a:t>
              </a:r>
            </a:p>
            <a:p>
              <a:pPr algn="ctr"/>
              <a:r>
                <a:rPr lang="en-US" sz="1600" b="1" dirty="0" smtClean="0">
                  <a:latin typeface="Times New Roman"/>
                  <a:cs typeface="Times New Roman"/>
                </a:rPr>
                <a:t>30577</a:t>
              </a:r>
            </a:p>
            <a:p>
              <a:pPr algn="ctr"/>
              <a:endParaRPr lang="en-US" sz="16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4011723" y="2356559"/>
              <a:ext cx="848309" cy="13849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marL="72000" indent="-342900">
                <a:buFont typeface="Wingdings" pitchFamily="2" charset="2"/>
                <a:buChar char="§"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Data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→η</a:t>
              </a:r>
              <a:r>
                <a:rPr lang="en-US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12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 smtClean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200" dirty="0" smtClean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30000" dirty="0">
                  <a:solidFill>
                    <a:srgbClr val="E7C722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200" dirty="0" smtClean="0">
                  <a:solidFill>
                    <a:srgbClr val="E7C722"/>
                  </a:solidFill>
                </a:rPr>
                <a:t>→</a:t>
              </a:r>
              <a:r>
                <a:rPr lang="en-US" sz="1200" dirty="0" smtClean="0">
                  <a:solidFill>
                    <a:srgbClr val="E7C722"/>
                  </a:solidFill>
                  <a:cs typeface="Times New Roman" pitchFamily="18" charset="0"/>
                  <a:sym typeface="Symbol"/>
                </a:rPr>
                <a:t> </a:t>
              </a:r>
              <a:r>
                <a:rPr lang="en-US" sz="1200" baseline="30000" dirty="0" smtClean="0">
                  <a:solidFill>
                    <a:srgbClr val="E7C722"/>
                  </a:solidFill>
                  <a:cs typeface="Times New Roman" pitchFamily="18" charset="0"/>
                  <a:sym typeface="Symbol"/>
                </a:rPr>
                <a:t>0</a:t>
              </a:r>
              <a:endParaRPr lang="en-US" sz="1200" baseline="30000" dirty="0" smtClean="0">
                <a:solidFill>
                  <a:srgbClr val="E7C722"/>
                </a:solidFill>
                <a:latin typeface="SymbolProp BT" charset="0"/>
              </a:endParaRPr>
            </a:p>
            <a:p>
              <a:r>
                <a:rPr lang="en-US" sz="1200" dirty="0">
                  <a:solidFill>
                    <a:srgbClr val="E8F1F6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sz="1200" dirty="0" smtClean="0">
                  <a:solidFill>
                    <a:srgbClr val="E8F1F6"/>
                  </a:solidFill>
                </a:rPr>
                <a:t>→</a:t>
              </a:r>
              <a:r>
                <a:rPr lang="en-US" sz="1200" dirty="0">
                  <a:solidFill>
                    <a:srgbClr val="E8F1F6"/>
                  </a:solidFill>
                </a:rPr>
                <a:t>K</a:t>
              </a:r>
              <a:r>
                <a:rPr lang="en-US" sz="1200" baseline="30000" dirty="0">
                  <a:solidFill>
                    <a:srgbClr val="E8F1F6"/>
                  </a:solidFill>
                </a:rPr>
                <a:t>+</a:t>
              </a:r>
              <a:r>
                <a:rPr lang="en-US" sz="1200" dirty="0">
                  <a:solidFill>
                    <a:srgbClr val="E8F1F6"/>
                  </a:solidFill>
                </a:rPr>
                <a:t>K</a:t>
              </a:r>
              <a:r>
                <a:rPr lang="en-US" sz="1200" baseline="30000" dirty="0" smtClean="0">
                  <a:solidFill>
                    <a:srgbClr val="E8F1F6"/>
                  </a:solidFill>
                  <a:latin typeface="Symbol" charset="0"/>
                </a:rPr>
                <a:t>-</a:t>
              </a:r>
            </a:p>
            <a:p>
              <a:r>
                <a:rPr lang="en-US" sz="1200" dirty="0">
                  <a:solidFill>
                    <a:srgbClr val="00009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sz="1200" dirty="0" smtClean="0">
                  <a:solidFill>
                    <a:srgbClr val="000090"/>
                  </a:solidFill>
                </a:rPr>
                <a:t>→K</a:t>
              </a:r>
              <a:r>
                <a:rPr lang="en-US" sz="1200" baseline="-25000" dirty="0" smtClean="0">
                  <a:solidFill>
                    <a:srgbClr val="000090"/>
                  </a:solidFill>
                </a:rPr>
                <a:t>S</a:t>
              </a:r>
              <a:r>
                <a:rPr lang="en-US" sz="1200" dirty="0" smtClean="0">
                  <a:solidFill>
                    <a:srgbClr val="000090"/>
                  </a:solidFill>
                </a:rPr>
                <a:t>K</a:t>
              </a:r>
              <a:r>
                <a:rPr lang="en-US" sz="1200" baseline="-25000" dirty="0" smtClean="0">
                  <a:solidFill>
                    <a:srgbClr val="000090"/>
                  </a:solidFill>
                </a:rPr>
                <a:t>L</a:t>
              </a:r>
            </a:p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</a:rPr>
                <a:t>→ρπ</a:t>
              </a:r>
              <a:endParaRPr lang="en-US" sz="1200" baseline="-25000" dirty="0" smtClean="0">
                <a:solidFill>
                  <a:srgbClr val="000090"/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</a:t>
              </a:r>
              <a:r>
                <a:rPr lang="el-GR" sz="1200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  <a:sym typeface="Symbol"/>
                </a:rPr>
                <a:t>η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SymbolProp BT" charset="0"/>
              </a:endParaRPr>
            </a:p>
          </p:txBody>
        </p:sp>
      </p:grp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533734" y="941303"/>
            <a:ext cx="1354858" cy="4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 1.5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2000" b="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ttangolo 38"/>
          <p:cNvSpPr/>
          <p:nvPr/>
        </p:nvSpPr>
        <p:spPr>
          <a:xfrm rot="2760000">
            <a:off x="2844232" y="1970789"/>
            <a:ext cx="1875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+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-</a:t>
            </a:r>
            <a:r>
              <a:rPr lang="it-IT" sz="32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0 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6000" y="720000"/>
            <a:ext cx="8928992" cy="306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6222" r="5273" b="46927"/>
          <a:stretch/>
        </p:blipFill>
        <p:spPr bwMode="auto">
          <a:xfrm>
            <a:off x="4004692" y="767171"/>
            <a:ext cx="4455740" cy="29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ttangolo 34"/>
          <p:cNvSpPr/>
          <p:nvPr/>
        </p:nvSpPr>
        <p:spPr>
          <a:xfrm>
            <a:off x="35496" y="3861048"/>
            <a:ext cx="8676000" cy="273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 rot="2880000">
            <a:off x="3034290" y="4759472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η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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0</a:t>
            </a:r>
            <a:r>
              <a:rPr lang="it-IT" sz="32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it-IT" sz="3200" baseline="300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0 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161358" y="4077072"/>
            <a:ext cx="1354858" cy="475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L= 1.7 fb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-1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22" name="Straight Connector 8"/>
          <p:cNvCxnSpPr/>
          <p:nvPr/>
        </p:nvCxnSpPr>
        <p:spPr>
          <a:xfrm flipV="1">
            <a:off x="5724128" y="1628800"/>
            <a:ext cx="0" cy="1295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/>
          <p:cNvCxnSpPr/>
          <p:nvPr/>
        </p:nvCxnSpPr>
        <p:spPr>
          <a:xfrm flipV="1">
            <a:off x="6459672" y="1628800"/>
            <a:ext cx="0" cy="1295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755576" y="35913"/>
            <a:ext cx="7744246" cy="58477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cs typeface="Times New Roman" pitchFamily="18" charset="0"/>
              </a:rPr>
              <a:t>U </a:t>
            </a:r>
            <a:r>
              <a:rPr lang="it-IT" sz="3200" dirty="0" err="1" smtClean="0">
                <a:cs typeface="Times New Roman" pitchFamily="18" charset="0"/>
              </a:rPr>
              <a:t>boson</a:t>
            </a:r>
            <a:r>
              <a:rPr lang="it-IT" sz="3200" dirty="0" smtClean="0">
                <a:cs typeface="Times New Roman" pitchFamily="18" charset="0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search</a:t>
            </a:r>
            <a:r>
              <a:rPr lang="it-IT" sz="3200" dirty="0" smtClean="0">
                <a:cs typeface="Times New Roman" pitchFamily="18" charset="0"/>
              </a:rPr>
              <a:t> in </a:t>
            </a:r>
            <a:r>
              <a:rPr lang="it-IT" sz="3200" dirty="0">
                <a:cs typeface="Times New Roman" pitchFamily="18" charset="0"/>
                <a:sym typeface="Symbol"/>
              </a:rPr>
              <a:t></a:t>
            </a:r>
            <a:r>
              <a:rPr lang="it-IT" sz="3200" dirty="0" smtClean="0">
                <a:cs typeface="Times New Roman" pitchFamily="18" charset="0"/>
                <a:sym typeface="Symbol"/>
              </a:rPr>
              <a:t></a:t>
            </a:r>
            <a:r>
              <a:rPr lang="el-GR" sz="3200" dirty="0" smtClean="0">
                <a:cs typeface="Times New Roman" pitchFamily="18" charset="0"/>
                <a:sym typeface="Symbol"/>
              </a:rPr>
              <a:t>η</a:t>
            </a:r>
            <a:r>
              <a:rPr lang="it-IT" sz="3200" i="1" dirty="0" err="1" smtClean="0">
                <a:cs typeface="Times New Roman" pitchFamily="18" charset="0"/>
                <a:sym typeface="Symbol"/>
              </a:rPr>
              <a:t>e</a:t>
            </a:r>
            <a:r>
              <a:rPr lang="it-IT" sz="3200" baseline="30000" dirty="0" err="1" smtClean="0">
                <a:cs typeface="Times New Roman" pitchFamily="18" charset="0"/>
                <a:sym typeface="Symbol"/>
              </a:rPr>
              <a:t>+</a:t>
            </a:r>
            <a:r>
              <a:rPr lang="it-IT" sz="3200" i="1" dirty="0" err="1">
                <a:cs typeface="Times New Roman" pitchFamily="18" charset="0"/>
                <a:sym typeface="Symbol"/>
              </a:rPr>
              <a:t>e</a:t>
            </a:r>
            <a:r>
              <a:rPr lang="it-IT" sz="3200" baseline="30000" dirty="0" smtClean="0">
                <a:cs typeface="Times New Roman" pitchFamily="18" charset="0"/>
                <a:sym typeface="Symbol"/>
              </a:rPr>
              <a:t>-</a:t>
            </a:r>
            <a:r>
              <a:rPr lang="it-IT" sz="3200" dirty="0" smtClean="0">
                <a:cs typeface="Times New Roman" pitchFamily="18" charset="0"/>
                <a:sym typeface="Symbol"/>
              </a:rPr>
              <a:t> </a:t>
            </a:r>
            <a:r>
              <a:rPr lang="it-IT" sz="3200" dirty="0" err="1" smtClean="0">
                <a:cs typeface="Times New Roman" pitchFamily="18" charset="0"/>
              </a:rPr>
              <a:t>decays</a:t>
            </a:r>
            <a:r>
              <a:rPr lang="it-IT" sz="3200" dirty="0" smtClean="0">
                <a:cs typeface="Times New Roman" pitchFamily="18" charset="0"/>
              </a:rPr>
              <a:t>: </a:t>
            </a:r>
            <a:r>
              <a:rPr lang="it-IT" sz="3200" dirty="0" err="1" smtClean="0">
                <a:cs typeface="Times New Roman" pitchFamily="18" charset="0"/>
              </a:rPr>
              <a:t>selections</a:t>
            </a:r>
            <a:r>
              <a:rPr lang="it-IT" sz="3200" dirty="0" smtClean="0">
                <a:cs typeface="Times New Roman" pitchFamily="18" charset="0"/>
              </a:rPr>
              <a:t> </a:t>
            </a:r>
            <a:endParaRPr lang="en-US" sz="3200" dirty="0" smtClean="0">
              <a:latin typeface="Times"/>
              <a:cs typeface="Time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912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17669</TotalTime>
  <Words>2768</Words>
  <Application>Microsoft Office PowerPoint</Application>
  <PresentationFormat>Presentazione su schermo (4:3)</PresentationFormat>
  <Paragraphs>420</Paragraphs>
  <Slides>33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8" baseType="lpstr">
      <vt:lpstr>Struttura predefinita</vt:lpstr>
      <vt:lpstr>Personalizza struttura</vt:lpstr>
      <vt:lpstr>1_Personalizza struttura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roma3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 g</dc:creator>
  <cp:lastModifiedBy>enrico</cp:lastModifiedBy>
  <cp:revision>1545</cp:revision>
  <dcterms:created xsi:type="dcterms:W3CDTF">2012-05-24T13:39:11Z</dcterms:created>
  <dcterms:modified xsi:type="dcterms:W3CDTF">2016-04-07T07:55:09Z</dcterms:modified>
</cp:coreProperties>
</file>