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5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7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8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6" r:id="rId2"/>
    <p:sldMasterId id="2147483875" r:id="rId3"/>
    <p:sldMasterId id="2147484309" r:id="rId4"/>
    <p:sldMasterId id="2147484321" r:id="rId5"/>
    <p:sldMasterId id="2147484333" r:id="rId6"/>
  </p:sldMasterIdLst>
  <p:notesMasterIdLst>
    <p:notesMasterId r:id="rId27"/>
  </p:notesMasterIdLst>
  <p:handoutMasterIdLst>
    <p:handoutMasterId r:id="rId28"/>
  </p:handoutMasterIdLst>
  <p:sldIdLst>
    <p:sldId id="489" r:id="rId7"/>
    <p:sldId id="500" r:id="rId8"/>
    <p:sldId id="486" r:id="rId9"/>
    <p:sldId id="482" r:id="rId10"/>
    <p:sldId id="619" r:id="rId11"/>
    <p:sldId id="614" r:id="rId12"/>
    <p:sldId id="621" r:id="rId13"/>
    <p:sldId id="622" r:id="rId14"/>
    <p:sldId id="633" r:id="rId15"/>
    <p:sldId id="623" r:id="rId16"/>
    <p:sldId id="574" r:id="rId17"/>
    <p:sldId id="634" r:id="rId18"/>
    <p:sldId id="615" r:id="rId19"/>
    <p:sldId id="616" r:id="rId20"/>
    <p:sldId id="617" r:id="rId21"/>
    <p:sldId id="600" r:id="rId22"/>
    <p:sldId id="611" r:id="rId23"/>
    <p:sldId id="612" r:id="rId24"/>
    <p:sldId id="328" r:id="rId25"/>
    <p:sldId id="627" r:id="rId26"/>
  </p:sldIdLst>
  <p:sldSz cx="9144000" cy="6858000" type="screen4x3"/>
  <p:notesSz cx="70104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38ABA6"/>
    <a:srgbClr val="0AA8EC"/>
    <a:srgbClr val="E9C6E2"/>
    <a:srgbClr val="333399"/>
    <a:srgbClr val="FC9F1A"/>
    <a:srgbClr val="FCA623"/>
    <a:srgbClr val="CCFF99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05" autoAdjust="0"/>
    <p:restoredTop sz="97685" autoAdjust="0"/>
  </p:normalViewPr>
  <p:slideViewPr>
    <p:cSldViewPr>
      <p:cViewPr>
        <p:scale>
          <a:sx n="116" d="100"/>
          <a:sy n="116" d="100"/>
        </p:scale>
        <p:origin x="-11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85" d="100"/>
          <a:sy n="85" d="100"/>
        </p:scale>
        <p:origin x="-2304" y="-152"/>
      </p:cViewPr>
      <p:guideLst>
        <p:guide orient="horz" pos="295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defTabSz="9382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4925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defTabSz="9382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924925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B89646D-F334-9641-933C-68DDD50DB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58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defTabSz="9382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64050"/>
            <a:ext cx="5607050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4925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defTabSz="9382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24925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0883D98-43AA-1E45-8A41-807BCDC21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2410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2BA9DF-1FE2-3C4A-9699-2FABF5EA3238}" type="slidenum">
              <a:rPr lang="fr-FR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AFCCA0-5E0D-5C4A-BC50-8BA8EF0EAE59}" type="slidenum">
              <a:rPr lang="fr-FR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4850"/>
            <a:ext cx="4699000" cy="35242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64" y="4463296"/>
            <a:ext cx="5605074" cy="4228386"/>
          </a:xfrm>
        </p:spPr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CA941C-35C8-3E4B-A89B-B5576FB93B32}" type="slidenum">
              <a:rPr lang="fr-FR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E33BF0-FEA5-F244-B372-43174016F3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82801A-3149-5940-97DC-16C21CE292C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91585-B318-0241-B5D4-D19CEFD15BF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E33BF0-FEA5-F244-B372-43174016F3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AFCCA0-5E0D-5C4A-BC50-8BA8EF0EAE59}" type="slidenum">
              <a:rPr lang="fr-FR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4850"/>
            <a:ext cx="4699000" cy="35242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64" y="4463296"/>
            <a:ext cx="5605074" cy="4228386"/>
          </a:xfrm>
        </p:spPr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AFCCA0-5E0D-5C4A-BC50-8BA8EF0EAE59}" type="slidenum">
              <a:rPr lang="fr-FR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4850"/>
            <a:ext cx="4699000" cy="35242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64" y="4463296"/>
            <a:ext cx="5605074" cy="4228386"/>
          </a:xfrm>
        </p:spPr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AFCCA0-5E0D-5C4A-BC50-8BA8EF0EAE59}" type="slidenum">
              <a:rPr lang="fr-FR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4850"/>
            <a:ext cx="4699000" cy="35242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64" y="4463296"/>
            <a:ext cx="5605074" cy="4228386"/>
          </a:xfrm>
        </p:spPr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D215C4-47FB-B24E-BDAA-5CD024DDEED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5A3D11-394B-CC49-8836-F2BD9BD44E56}" type="slidenum">
              <a:rPr lang="fr-FR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D215C4-47FB-B24E-BDAA-5CD024DDEED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C9491-5401-EE44-97E6-A80C050A8A93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418F16-A202-BC45-A87D-6B49D729311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C9491-5401-EE44-97E6-A80C050A8A93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5A3D11-394B-CC49-8836-F2BD9BD44E56}" type="slidenum">
              <a:rPr lang="fr-FR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AFCCA0-5E0D-5C4A-BC50-8BA8EF0EAE59}" type="slidenum">
              <a:rPr lang="fr-FR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4850"/>
            <a:ext cx="4699000" cy="35242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64" y="4463296"/>
            <a:ext cx="5605074" cy="4228386"/>
          </a:xfrm>
        </p:spPr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AFCCA0-5E0D-5C4A-BC50-8BA8EF0EAE59}" type="slidenum">
              <a:rPr lang="fr-FR"/>
              <a:pPr>
                <a:defRPr/>
              </a:pPr>
              <a:t>8</a:t>
            </a:fld>
            <a:endParaRPr lang="fr-FR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4850"/>
            <a:ext cx="4699000" cy="35242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64" y="4463296"/>
            <a:ext cx="5605074" cy="4228386"/>
          </a:xfrm>
        </p:spPr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AFCCA0-5E0D-5C4A-BC50-8BA8EF0EAE59}" type="slidenum">
              <a:rPr lang="fr-FR"/>
              <a:pPr>
                <a:defRPr/>
              </a:pPr>
              <a:t>9</a:t>
            </a:fld>
            <a:endParaRPr lang="fr-FR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4850"/>
            <a:ext cx="4699000" cy="35242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64" y="4463296"/>
            <a:ext cx="5605074" cy="4228386"/>
          </a:xfrm>
        </p:spPr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EC43E-C7FC-5546-A650-91E2E56DD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3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04DD8-4657-3642-BB14-6AEAC0229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27822-C6E9-474A-A429-6FC62BE6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82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C3117DA7-F399-2C4A-9CF8-82A88B3C23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345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811C9DAF-59D1-A146-9EC7-2AFB3812E30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078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3F0239AB-86A3-B948-9275-ED76AF64185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048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9C744367-848A-A94F-8376-ACA84187D5A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736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CA8F8E8F-90B0-1845-88E0-BC36936F2C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773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6492BC96-BCFB-5641-AB45-07E76E481A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309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EE801315-73A7-6E46-81EE-20203A6763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904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7D303064-4518-2743-853D-31D8AD2CF5D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11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8F361-4769-EE4B-B451-EAC271BA0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59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FCBDEE8D-A01A-9045-A234-45D2EF1F6A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797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9FAFC77A-8B39-9A47-A4FE-A39CF13A38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291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9FBEF047-389A-634F-9FD5-C2FF4A1B4C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916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B811A8B9-B176-A64F-B703-D250027FAF7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036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26CA3F9A-6AFF-3745-8C29-4A3EEAEFA0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917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20B31B14-9738-A040-83C6-0ECB85ACD5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765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A97C2AE1-0C57-1346-83EB-1414CF31C5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876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643076E4-E89B-5E4D-A082-BC673A86988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124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0E7BB433-B0A2-0F48-8BF0-C414001EAD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183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EE8B4AE4-27B0-5747-9D43-E0AC5A3E5D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70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B420A-B2A6-E44A-A0A8-29C0FCEBB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32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A30A4FE3-CA2E-3E48-BC7F-F59304C6E8A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927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0D0E0023-CB4E-E84F-B093-57458DB501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985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894006DC-1239-5C40-861C-116FD1D309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138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pPr>
              <a:defRPr/>
            </a:pPr>
            <a:fld id="{943E379B-1CE3-ED4D-88AC-E7FEDBDE9B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8047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E1D72-4971-9B48-863D-50A409A816D8}" type="slidenum">
              <a:rPr lang="fr-FR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63973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046F5-0990-1D41-BCDA-486603E91F31}" type="slidenum">
              <a:rPr lang="fr-FR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46739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F3439-4054-D44E-B228-BD7600B1EB50}" type="slidenum">
              <a:rPr lang="fr-FR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61388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B98D7-BBC9-CC42-8B99-FFBCEB8BB4A7}" type="slidenum">
              <a:rPr lang="fr-FR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242584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53B91-95F5-604D-B79E-DEE2E2244909}" type="slidenum">
              <a:rPr lang="fr-FR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30491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3A6DA-8379-AC47-99E6-58204C7CB3C1}" type="slidenum">
              <a:rPr lang="fr-FR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4971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CC8F7-4CDC-6B4A-A5B3-99B19FA08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443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70B24-F3CD-9E4F-81A1-B9300DC16739}" type="slidenum">
              <a:rPr lang="fr-FR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591317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8841D-924E-8142-84C9-9BB2295735AD}" type="slidenum">
              <a:rPr lang="fr-FR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110538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353B7-15E0-B841-B09F-7E684244752A}" type="slidenum">
              <a:rPr lang="fr-FR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220970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7EFC8-C1F0-4F44-82B9-3A8E31DB4DA1}" type="slidenum">
              <a:rPr lang="fr-FR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268718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5E3B8-AC19-1745-BC98-E83315CF97A8}" type="slidenum">
              <a:rPr lang="fr-FR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448824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E1D72-4971-9B48-863D-50A409A816D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93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046F5-0990-1D41-BCDA-486603E91F3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91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F3439-4054-D44E-B228-BD7600B1EB5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793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B98D7-BBC9-CC42-8B99-FFBCEB8BB4A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759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53B91-95F5-604D-B79E-DEE2E224490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1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FF7BF-D6D8-CB4E-8C01-F3124AAE4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737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3A6DA-8379-AC47-99E6-58204C7CB3C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387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70B24-F3CD-9E4F-81A1-B9300DC167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897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8841D-924E-8142-84C9-9BB2295735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121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353B7-15E0-B841-B09F-7E684244752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023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7EFC8-C1F0-4F44-82B9-3A8E31DB4DA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544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5E3B8-AC19-1745-BC98-E83315CF97A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223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E1D72-4971-9B48-863D-50A409A816D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477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046F5-0990-1D41-BCDA-486603E91F3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3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F3439-4054-D44E-B228-BD7600B1EB5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58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B98D7-BBC9-CC42-8B99-FFBCEB8BB4A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5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2666D-57E5-2847-AD33-95321643D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8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53B91-95F5-604D-B79E-DEE2E224490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759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3A6DA-8379-AC47-99E6-58204C7CB3C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9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70B24-F3CD-9E4F-81A1-B9300DC167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618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8841D-924E-8142-84C9-9BB2295735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4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353B7-15E0-B841-B09F-7E684244752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93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7EFC8-C1F0-4F44-82B9-3A8E31DB4DA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50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5E3B8-AC19-1745-BC98-E83315CF97A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8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6D71A-7768-BA44-96B0-B5778E21C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0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4FC60-E3D4-B045-96E8-B8170A2AC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3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01FF-56BD-4549-9554-97DDFE555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E04A056-F75C-254E-8293-21047A675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0EC1624-6C7C-F74E-9FDD-9DE58E96D0A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6B56F62-5E09-694A-8DED-BF5C3628D8A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C7F0815-5523-E048-9EB8-F8C5F89B92D6}" type="slidenum">
              <a:rPr lang="fr-FR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8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C7F0815-5523-E048-9EB8-F8C5F89B92D6}" type="slidenum">
              <a:rPr lang="fr-FR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38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C7F0815-5523-E048-9EB8-F8C5F89B92D6}" type="slidenum">
              <a:rPr lang="fr-FR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7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0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19.wmf"/><Relationship Id="rId7" Type="http://schemas.openxmlformats.org/officeDocument/2006/relationships/image" Target="../media/image2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5.gif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5.gif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30.emf"/><Relationship Id="rId5" Type="http://schemas.openxmlformats.org/officeDocument/2006/relationships/image" Target="../media/image31.tiff"/><Relationship Id="rId6" Type="http://schemas.openxmlformats.org/officeDocument/2006/relationships/image" Target="../media/image32.emf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5.gif"/><Relationship Id="rId5" Type="http://schemas.openxmlformats.org/officeDocument/2006/relationships/image" Target="../media/image34.jpeg"/><Relationship Id="rId6" Type="http://schemas.openxmlformats.org/officeDocument/2006/relationships/oleObject" Target="../embeddings/oleObject8.bin"/><Relationship Id="rId7" Type="http://schemas.openxmlformats.org/officeDocument/2006/relationships/image" Target="../media/image33.emf"/><Relationship Id="rId8" Type="http://schemas.openxmlformats.org/officeDocument/2006/relationships/image" Target="../media/image35.jpeg"/><Relationship Id="rId9" Type="http://schemas.openxmlformats.org/officeDocument/2006/relationships/image" Target="../media/image36.jpeg"/><Relationship Id="rId10" Type="http://schemas.openxmlformats.org/officeDocument/2006/relationships/image" Target="../media/image37.tif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38.tiff"/><Relationship Id="rId5" Type="http://schemas.openxmlformats.org/officeDocument/2006/relationships/image" Target="../media/image39.tiff"/><Relationship Id="rId6" Type="http://schemas.openxmlformats.org/officeDocument/2006/relationships/image" Target="../media/image40.tiff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5.gif"/><Relationship Id="rId5" Type="http://schemas.openxmlformats.org/officeDocument/2006/relationships/image" Target="../media/image42.emf"/><Relationship Id="rId6" Type="http://schemas.openxmlformats.org/officeDocument/2006/relationships/image" Target="../media/image43.tiff"/><Relationship Id="rId7" Type="http://schemas.openxmlformats.org/officeDocument/2006/relationships/image" Target="../media/image44.tiff"/><Relationship Id="rId8" Type="http://schemas.openxmlformats.org/officeDocument/2006/relationships/image" Target="../media/image45.png"/><Relationship Id="rId9" Type="http://schemas.openxmlformats.org/officeDocument/2006/relationships/image" Target="../media/image46.tiff"/><Relationship Id="rId10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wmf"/><Relationship Id="rId7" Type="http://schemas.openxmlformats.org/officeDocument/2006/relationships/image" Target="../media/image5.g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8.wmf"/><Relationship Id="rId10" Type="http://schemas.openxmlformats.org/officeDocument/2006/relationships/image" Target="../media/image5.gi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5.gif"/><Relationship Id="rId5" Type="http://schemas.openxmlformats.org/officeDocument/2006/relationships/image" Target="../media/image11.tiff"/><Relationship Id="rId6" Type="http://schemas.openxmlformats.org/officeDocument/2006/relationships/oleObject" Target="../embeddings/oleObject5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5.gif"/><Relationship Id="rId5" Type="http://schemas.openxmlformats.org/officeDocument/2006/relationships/image" Target="../media/image13.png"/><Relationship Id="rId6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17.tiff"/><Relationship Id="rId5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146050" y="238229"/>
            <a:ext cx="8853488" cy="6334125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fr-FR" dirty="0">
              <a:cs typeface="+mn-cs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69204" y="747021"/>
            <a:ext cx="4638204" cy="14742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cs typeface="+mn-cs"/>
              </a:rPr>
              <a:t>Low-Energy Polarized Positrons</a:t>
            </a:r>
          </a:p>
          <a:p>
            <a:pPr algn="ctr">
              <a:defRPr/>
            </a:pP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Lucida Calligraphy" charset="0"/>
              <a:cs typeface="+mn-cs"/>
            </a:endParaRPr>
          </a:p>
          <a:p>
            <a:pPr algn="ctr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cs typeface="+mn-cs"/>
              </a:rPr>
              <a:t> for Physics</a:t>
            </a:r>
          </a:p>
          <a:p>
            <a:pPr algn="ctr">
              <a:lnSpc>
                <a:spcPct val="110000"/>
              </a:lnSpc>
              <a:defRPr/>
            </a:pPr>
            <a:endParaRPr lang="en-US" sz="1800" b="1" dirty="0">
              <a:effectLst>
                <a:outerShdw blurRad="38100" dist="38100" dir="2700000" algn="tl">
                  <a:srgbClr val="FFFFFF"/>
                </a:outerShdw>
              </a:effectLst>
              <a:latin typeface="Lucida Calligraphy" charset="0"/>
              <a:cs typeface="+mn-cs"/>
            </a:endParaRPr>
          </a:p>
          <a:p>
            <a:pPr algn="ctr">
              <a:defRPr/>
            </a:pPr>
            <a:r>
              <a:rPr lang="en-US" sz="1600" b="1" dirty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ucida Calligraphy" charset="0"/>
                <a:cs typeface="+mn-cs"/>
              </a:rPr>
              <a:t>e</a:t>
            </a:r>
            <a:r>
              <a:rPr lang="en-US" sz="1600" b="1" baseline="30000" dirty="0" smtClean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ucida Calligraphy" charset="0"/>
                <a:cs typeface="+mn-cs"/>
              </a:rPr>
              <a:t>+</a:t>
            </a:r>
            <a:r>
              <a:rPr lang="en-US" sz="1600" b="1" dirty="0" smtClean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ucida Calligraphy" charset="0"/>
                <a:cs typeface="+mn-cs"/>
              </a:rPr>
              <a:t> @ MESA</a:t>
            </a:r>
            <a:endParaRPr lang="en-US" sz="1600" b="1" dirty="0">
              <a:solidFill>
                <a:srgbClr val="0000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Lucida Calligraphy" charset="0"/>
              <a:cs typeface="+mn-cs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624744" y="4400853"/>
            <a:ext cx="36306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1475" indent="-3714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28675" indent="-3714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85875" indent="-3714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43075" indent="-3714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00275" indent="-3714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74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146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718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290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romanLcParenBoth"/>
              <a:defRPr/>
            </a:pPr>
            <a:r>
              <a:rPr lang="en-US" sz="1600" dirty="0" smtClean="0">
                <a:latin typeface="Comic Sans MS" charset="0"/>
                <a:cs typeface="+mn-cs"/>
              </a:rPr>
              <a:t>   Low-energy positron physics </a:t>
            </a:r>
          </a:p>
          <a:p>
            <a:pPr>
              <a:buFontTx/>
              <a:buAutoNum type="romanLcParenBoth"/>
              <a:defRPr/>
            </a:pPr>
            <a:r>
              <a:rPr lang="en-US" sz="1600" dirty="0" smtClean="0">
                <a:latin typeface="Comic Sans MS" charset="0"/>
                <a:cs typeface="+mn-cs"/>
              </a:rPr>
              <a:t>   Slow positron physics</a:t>
            </a:r>
          </a:p>
          <a:p>
            <a:pPr>
              <a:buFontTx/>
              <a:buAutoNum type="romanLcParenBoth"/>
              <a:defRPr/>
            </a:pPr>
            <a:r>
              <a:rPr lang="en-US" sz="1600" dirty="0" smtClean="0">
                <a:latin typeface="Comic Sans MS" charset="0"/>
                <a:cs typeface="+mn-cs"/>
              </a:rPr>
              <a:t>   Polarized positron production</a:t>
            </a:r>
          </a:p>
          <a:p>
            <a:pPr>
              <a:buFontTx/>
              <a:buAutoNum type="romanLcParenBoth"/>
              <a:defRPr/>
            </a:pPr>
            <a:r>
              <a:rPr lang="en-US" sz="1600" dirty="0">
                <a:latin typeface="Comic Sans MS" charset="0"/>
                <a:cs typeface="+mn-cs"/>
              </a:rPr>
              <a:t> </a:t>
            </a:r>
            <a:r>
              <a:rPr lang="en-US" sz="1600" dirty="0" smtClean="0">
                <a:latin typeface="Comic Sans MS" charset="0"/>
                <a:cs typeface="+mn-cs"/>
              </a:rPr>
              <a:t>  Conclusions</a:t>
            </a:r>
          </a:p>
        </p:txBody>
      </p:sp>
      <p:grpSp>
        <p:nvGrpSpPr>
          <p:cNvPr id="113669" name="Group 41"/>
          <p:cNvGrpSpPr>
            <a:grpSpLocks/>
          </p:cNvGrpSpPr>
          <p:nvPr/>
        </p:nvGrpSpPr>
        <p:grpSpPr bwMode="auto">
          <a:xfrm>
            <a:off x="2116138" y="2574925"/>
            <a:ext cx="4927600" cy="854075"/>
            <a:chOff x="1333" y="1368"/>
            <a:chExt cx="3104" cy="538"/>
          </a:xfrm>
        </p:grpSpPr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1333" y="1368"/>
              <a:ext cx="31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chemeClr val="tx2"/>
                  </a:solidFill>
                  <a:latin typeface="Microsoft Sans Serif" charset="0"/>
                  <a:cs typeface="+mn-cs"/>
                </a:rPr>
                <a:t>Eric Voutier</a:t>
              </a:r>
              <a:r>
                <a:rPr lang="en-US" sz="1800" b="1" dirty="0">
                  <a:latin typeface="Microsoft Sans Serif" charset="0"/>
                  <a:ea typeface="SimSun" charset="0"/>
                  <a:cs typeface="SimSun" charset="0"/>
                </a:rPr>
                <a:t> </a:t>
              </a:r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2124" y="1596"/>
              <a:ext cx="153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300" i="1" dirty="0" smtClean="0">
                  <a:solidFill>
                    <a:srgbClr val="FF0000"/>
                  </a:solidFill>
                  <a:latin typeface="Arial"/>
                  <a:cs typeface="Arial"/>
                </a:rPr>
                <a:t>Institut de Physique Nucléaire</a:t>
              </a:r>
              <a:endParaRPr lang="en-US" sz="1300" i="1" dirty="0">
                <a:solidFill>
                  <a:srgbClr val="FF0000"/>
                </a:solidFill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en-US" sz="1300" i="1" dirty="0" smtClean="0">
                  <a:solidFill>
                    <a:srgbClr val="FF0000"/>
                  </a:solidFill>
                  <a:latin typeface="Arial"/>
                  <a:cs typeface="Arial"/>
                </a:rPr>
                <a:t>Orsay, </a:t>
              </a:r>
              <a:r>
                <a:rPr lang="en-US" sz="1300" i="1" dirty="0">
                  <a:solidFill>
                    <a:srgbClr val="FF0000"/>
                  </a:solidFill>
                  <a:latin typeface="Arial"/>
                  <a:cs typeface="Arial"/>
                </a:rPr>
                <a:t>France</a:t>
              </a:r>
            </a:p>
          </p:txBody>
        </p:sp>
      </p:grp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256209" y="6520498"/>
            <a:ext cx="1885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i="1" dirty="0" smtClean="0">
                <a:solidFill>
                  <a:srgbClr val="CC00FF"/>
                </a:solidFill>
                <a:latin typeface="Footlight MT Light" charset="0"/>
                <a:cs typeface="+mn-cs"/>
              </a:rPr>
              <a:t>Mainz, April 4</a:t>
            </a:r>
            <a:r>
              <a:rPr lang="en-US" sz="1200" i="1" baseline="30000" dirty="0" smtClean="0">
                <a:solidFill>
                  <a:srgbClr val="CC00FF"/>
                </a:solidFill>
                <a:latin typeface="Footlight MT Light" charset="0"/>
                <a:cs typeface="+mn-cs"/>
              </a:rPr>
              <a:t>th</a:t>
            </a:r>
            <a:r>
              <a:rPr lang="en-US" sz="1200" i="1" dirty="0" smtClean="0">
                <a:solidFill>
                  <a:srgbClr val="CC00FF"/>
                </a:solidFill>
                <a:latin typeface="Footlight MT Light" charset="0"/>
                <a:cs typeface="+mn-cs"/>
              </a:rPr>
              <a:t>-7</a:t>
            </a:r>
            <a:r>
              <a:rPr lang="en-US" sz="1200" i="1" baseline="30000" dirty="0" smtClean="0">
                <a:solidFill>
                  <a:srgbClr val="CC00FF"/>
                </a:solidFill>
                <a:latin typeface="Footlight MT Light" charset="0"/>
                <a:cs typeface="+mn-cs"/>
              </a:rPr>
              <a:t>th</a:t>
            </a:r>
            <a:r>
              <a:rPr lang="en-US" sz="1200" i="1" dirty="0" smtClean="0">
                <a:solidFill>
                  <a:srgbClr val="CC00FF"/>
                </a:solidFill>
                <a:latin typeface="Footlight MT Light" charset="0"/>
                <a:cs typeface="+mn-cs"/>
              </a:rPr>
              <a:t>, 2016</a:t>
            </a:r>
            <a:endParaRPr lang="en-US" sz="1200" i="1" dirty="0">
              <a:solidFill>
                <a:srgbClr val="CC00FF"/>
              </a:solidFill>
              <a:latin typeface="Footlight MT Light" charset="0"/>
              <a:cs typeface="+mn-cs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16754" y="6514395"/>
            <a:ext cx="35080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i="1" dirty="0" smtClean="0">
                <a:solidFill>
                  <a:srgbClr val="CC00FF"/>
                </a:solidFill>
                <a:latin typeface="Footlight MT Light" charset="0"/>
                <a:cs typeface="+mn-cs"/>
              </a:rPr>
              <a:t>LEPP16, New Vistas in Low-Energy Precision Physics</a:t>
            </a:r>
            <a:endParaRPr lang="en-US" sz="1200" i="1" dirty="0">
              <a:solidFill>
                <a:srgbClr val="CC00FF"/>
              </a:solidFill>
              <a:latin typeface="Footlight MT Light" charset="0"/>
              <a:cs typeface="+mn-cs"/>
            </a:endParaRPr>
          </a:p>
        </p:txBody>
      </p:sp>
      <p:pic>
        <p:nvPicPr>
          <p:cNvPr id="12" name="Picture 37" descr="posit-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3842703"/>
            <a:ext cx="3044825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542864" y="5763308"/>
            <a:ext cx="1797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Work in progress…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3448905" y="982663"/>
            <a:ext cx="2271255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</a:rPr>
              <a:t>Current Status</a:t>
            </a:r>
            <a:endParaRPr lang="en-US" sz="2000" b="1" dirty="0">
              <a:solidFill>
                <a:srgbClr val="000000"/>
              </a:solidFill>
              <a:latin typeface="Lucida Calligraphy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24244" y="1848792"/>
            <a:ext cx="8136904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Slow positrons are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usually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obtained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from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radioactive sources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or </a:t>
            </a:r>
            <a:r>
              <a:rPr lang="fr-FR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pair production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inside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a </a:t>
            </a:r>
            <a:r>
              <a:rPr lang="fr-FR" sz="16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reactor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. Thermalisation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occurs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via </a:t>
            </a:r>
            <a:r>
              <a:rPr lang="fr-FR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multiple </a:t>
            </a:r>
            <a:r>
              <a:rPr lang="fr-FR" sz="16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scattering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inside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a </a:t>
            </a:r>
            <a:r>
              <a:rPr lang="fr-FR" sz="16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moderator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,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reducing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drastically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the positron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yield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. </a:t>
            </a:r>
          </a:p>
          <a:p>
            <a:pPr algn="just"/>
            <a:endParaRPr lang="fr-FR" sz="16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just"/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   -&gt; </a:t>
            </a:r>
            <a:r>
              <a:rPr lang="fr-FR" sz="1600" i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Reactor</a:t>
            </a:r>
            <a:r>
              <a:rPr lang="fr-FR" sz="1600" i="1" dirty="0">
                <a:solidFill>
                  <a:srgbClr val="000000"/>
                </a:solidFill>
                <a:latin typeface="Comic Sans MS"/>
                <a:cs typeface="Comic Sans MS"/>
              </a:rPr>
              <a:t>/</a:t>
            </a:r>
            <a:r>
              <a:rPr lang="fr-FR" sz="16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radioactive source </a:t>
            </a:r>
            <a:r>
              <a:rPr lang="fr-FR" sz="1600" i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based</a:t>
            </a:r>
            <a:r>
              <a:rPr lang="fr-FR" sz="16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i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facilities</a:t>
            </a:r>
            <a:endParaRPr lang="fr-FR" sz="1600" i="1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just"/>
            <a:r>
              <a:rPr lang="fr-FR" sz="1600" dirty="0">
                <a:solidFill>
                  <a:srgbClr val="000000"/>
                </a:solidFill>
                <a:latin typeface="Comic Sans MS"/>
                <a:cs typeface="Comic Sans MS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POSH @ Delft (4×10</a:t>
            </a:r>
            <a:r>
              <a:rPr lang="fr-FR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8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lang="fr-FR" baseline="30000" dirty="0">
                <a:solidFill>
                  <a:srgbClr val="000000"/>
                </a:solidFill>
                <a:latin typeface="Comic Sans MS"/>
                <a:cs typeface="Comic Sans MS"/>
              </a:rPr>
              <a:t>+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/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s)</a:t>
            </a:r>
          </a:p>
          <a:p>
            <a:pPr algn="just"/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   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NEPOMUC @ </a:t>
            </a:r>
            <a:r>
              <a:rPr lang="fr-FR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München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fr-FR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10</a:t>
            </a:r>
            <a:r>
              <a:rPr lang="fr-FR" b="1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9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 e</a:t>
            </a:r>
            <a:r>
              <a:rPr lang="fr-FR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+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/s)</a:t>
            </a:r>
            <a:endParaRPr lang="fr-FR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just"/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	JAEA @ 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Takasaki (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10</a:t>
            </a:r>
            <a:r>
              <a:rPr lang="fr-FR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5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lang="fr-FR" baseline="30000" dirty="0">
                <a:solidFill>
                  <a:srgbClr val="000000"/>
                </a:solidFill>
                <a:latin typeface="Comic Sans MS"/>
                <a:cs typeface="Comic Sans MS"/>
              </a:rPr>
              <a:t>+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/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s, 27%)</a:t>
            </a:r>
          </a:p>
          <a:p>
            <a:pPr algn="just"/>
            <a:endParaRPr lang="fr-FR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just"/>
            <a:r>
              <a:rPr lang="fr-FR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  -</a:t>
            </a:r>
            <a:r>
              <a:rPr lang="fr-FR" sz="1600" dirty="0">
                <a:solidFill>
                  <a:srgbClr val="000000"/>
                </a:solidFill>
                <a:latin typeface="Comic Sans MS"/>
                <a:cs typeface="Comic Sans MS"/>
              </a:rPr>
              <a:t>&gt; </a:t>
            </a:r>
            <a:r>
              <a:rPr lang="fr-FR" sz="1600" i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Linac</a:t>
            </a:r>
            <a:r>
              <a:rPr lang="fr-FR" sz="16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i="1" dirty="0" err="1">
                <a:solidFill>
                  <a:srgbClr val="000000"/>
                </a:solidFill>
                <a:latin typeface="Comic Sans MS"/>
                <a:cs typeface="Comic Sans MS"/>
              </a:rPr>
              <a:t>based</a:t>
            </a:r>
            <a:r>
              <a:rPr lang="fr-FR" sz="1600" i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i="1" dirty="0" err="1">
                <a:solidFill>
                  <a:srgbClr val="000000"/>
                </a:solidFill>
                <a:latin typeface="Comic Sans MS"/>
                <a:cs typeface="Comic Sans MS"/>
              </a:rPr>
              <a:t>facilities</a:t>
            </a:r>
            <a:endParaRPr lang="fr-FR" sz="1600" i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just"/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	SPF @ </a:t>
            </a:r>
            <a:r>
              <a:rPr lang="fr-FR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Tsukuba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 (5×10</a:t>
            </a:r>
            <a:r>
              <a:rPr lang="fr-FR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7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lang="fr-FR" baseline="30000" dirty="0">
                <a:solidFill>
                  <a:srgbClr val="000000"/>
                </a:solidFill>
                <a:latin typeface="Comic Sans MS"/>
                <a:cs typeface="Comic Sans MS"/>
              </a:rPr>
              <a:t>+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/s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</a:p>
          <a:p>
            <a:pPr algn="just"/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	EPOS @ </a:t>
            </a:r>
            <a:r>
              <a:rPr lang="fr-FR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Rossendorf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 (</a:t>
            </a:r>
            <a:r>
              <a:rPr lang="fr-FR" i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projected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10</a:t>
            </a:r>
            <a:r>
              <a:rPr lang="fr-FR" b="1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9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lang="fr-FR" baseline="30000" dirty="0">
                <a:solidFill>
                  <a:srgbClr val="000000"/>
                </a:solidFill>
                <a:latin typeface="Comic Sans MS"/>
                <a:cs typeface="Comic Sans MS"/>
              </a:rPr>
              <a:t>+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/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s)</a:t>
            </a:r>
          </a:p>
          <a:p>
            <a:pPr algn="just"/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	ELI-NP @ </a:t>
            </a:r>
            <a:r>
              <a:rPr lang="fr-FR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Magurele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lang="fr-FR" i="1" dirty="0" err="1">
                <a:solidFill>
                  <a:srgbClr val="000000"/>
                </a:solidFill>
                <a:latin typeface="Comic Sans MS"/>
                <a:cs typeface="Comic Sans MS"/>
              </a:rPr>
              <a:t>projected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×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10</a:t>
            </a:r>
            <a:r>
              <a:rPr lang="fr-FR" baseline="30000" dirty="0">
                <a:solidFill>
                  <a:srgbClr val="000000"/>
                </a:solidFill>
                <a:latin typeface="Comic Sans MS"/>
                <a:cs typeface="Comic Sans MS"/>
              </a:rPr>
              <a:t>6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lang="fr-FR" baseline="30000" dirty="0">
                <a:solidFill>
                  <a:srgbClr val="000000"/>
                </a:solidFill>
                <a:latin typeface="Comic Sans MS"/>
                <a:cs typeface="Comic Sans MS"/>
              </a:rPr>
              <a:t>+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/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s, </a:t>
            </a:r>
            <a:r>
              <a:rPr lang="fr-FR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33%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endParaRPr lang="fr-FR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38924" y="5381934"/>
            <a:ext cx="7488832" cy="923330"/>
          </a:xfrm>
          <a:prstGeom prst="rect">
            <a:avLst/>
          </a:prstGeom>
          <a:noFill/>
          <a:ln w="28575" cmpd="sng">
            <a:solidFill>
              <a:srgbClr val="08730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A </a:t>
            </a:r>
            <a:r>
              <a:rPr lang="fr-FR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linac</a:t>
            </a:r>
            <a:r>
              <a:rPr lang="fr-FR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based</a:t>
            </a:r>
            <a:r>
              <a:rPr lang="fr-FR" sz="18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moderator</a:t>
            </a:r>
            <a:r>
              <a:rPr lang="fr-FR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free </a:t>
            </a:r>
            <a:r>
              <a:rPr lang="fr-FR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polarized</a:t>
            </a:r>
            <a:r>
              <a:rPr lang="fr-FR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positron source</a:t>
            </a:r>
            <a:r>
              <a:rPr lang="fr-FR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can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potentially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deliver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100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 times </a:t>
            </a:r>
            <a:r>
              <a:rPr lang="fr-FR" sz="1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higher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beam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current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, and </a:t>
            </a:r>
            <a:r>
              <a:rPr lang="fr-FR" sz="1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bring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 efficient </a:t>
            </a:r>
            <a:r>
              <a:rPr lang="fr-FR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polarization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capabilities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 to </a:t>
            </a:r>
            <a:r>
              <a:rPr lang="fr-FR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PAS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. </a:t>
            </a:r>
            <a:endParaRPr lang="fr-FR" sz="18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0500" y="276225"/>
            <a:ext cx="2934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fr-FR" sz="1800" i="1" dirty="0" smtClean="0">
                <a:solidFill>
                  <a:srgbClr val="969696"/>
                </a:solidFill>
              </a:rPr>
              <a:t>Slow positron production</a:t>
            </a:r>
            <a:endParaRPr lang="fr-FR" sz="1800" i="1" dirty="0">
              <a:solidFill>
                <a:srgbClr val="B2B2B2"/>
              </a:solidFill>
            </a:endParaRPr>
          </a:p>
        </p:txBody>
      </p:sp>
      <p:pic>
        <p:nvPicPr>
          <p:cNvPr id="14" name="Image 13" descr="log_ip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83" y="175183"/>
            <a:ext cx="752692" cy="451615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539657" y="6603286"/>
            <a:ext cx="6144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10/20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2245" y="6639380"/>
            <a:ext cx="145916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Mainz, April 4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-7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19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grames\Desktop\images\install_111222\photo.JPG"/>
          <p:cNvPicPr preferRelativeResize="0">
            <a:picLocks noChangeArrowheads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" y="1154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48875" y="2388520"/>
            <a:ext cx="5258951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400" b="1" dirty="0" err="1" smtClean="0">
                <a:solidFill>
                  <a:srgbClr val="3333FF"/>
                </a:solidFill>
                <a:latin typeface="Lucida Calligraphy"/>
                <a:cs typeface="Lucida Calligraphy"/>
              </a:rPr>
              <a:t>Polarized</a:t>
            </a:r>
            <a:r>
              <a:rPr lang="fr-FR" sz="2400" b="1" dirty="0" smtClean="0">
                <a:solidFill>
                  <a:srgbClr val="3333FF"/>
                </a:solidFill>
                <a:latin typeface="Lucida Calligraphy"/>
                <a:cs typeface="Lucida Calligraphy"/>
              </a:rPr>
              <a:t> Positron Production</a:t>
            </a:r>
            <a:endParaRPr lang="fr-FR" sz="2400" b="1" dirty="0">
              <a:solidFill>
                <a:srgbClr val="3333FF"/>
              </a:solidFill>
              <a:latin typeface="Lucida Calligraphy"/>
              <a:cs typeface="Lucida Calligraphy"/>
            </a:endParaRPr>
          </a:p>
          <a:p>
            <a:pPr algn="ctr">
              <a:defRPr/>
            </a:pPr>
            <a:endParaRPr lang="fr-FR" sz="2400" b="1" dirty="0">
              <a:solidFill>
                <a:srgbClr val="000000"/>
              </a:solidFill>
              <a:latin typeface="Lucida Calligraphy"/>
              <a:cs typeface="Lucida Calligraphy"/>
            </a:endParaRPr>
          </a:p>
          <a:p>
            <a:pPr>
              <a:defRPr/>
            </a:pPr>
            <a:endParaRPr lang="fr-FR" sz="1800" dirty="0">
              <a:solidFill>
                <a:srgbClr val="000000"/>
              </a:solidFill>
              <a:latin typeface="Arial" charset="0"/>
            </a:endParaRPr>
          </a:p>
          <a:p>
            <a:pPr marL="285750" indent="-285750" algn="ctr">
              <a:buFont typeface="Arial"/>
              <a:buChar char="•"/>
              <a:defRPr/>
            </a:pPr>
            <a:r>
              <a:rPr lang="fr-FR" sz="1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Polarization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transfer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physics</a:t>
            </a:r>
            <a:endParaRPr lang="fr-FR" sz="18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285750" indent="-285750" algn="ctr">
              <a:buFont typeface="Arial"/>
              <a:buChar char="•"/>
              <a:defRPr/>
            </a:pPr>
            <a:endParaRPr lang="fr-FR" sz="10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285750" indent="-285750" algn="ctr">
              <a:buFont typeface="Arial"/>
              <a:buChar char="•"/>
              <a:defRPr/>
            </a:pPr>
            <a:r>
              <a:rPr lang="fr-FR" sz="1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PEPPo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experiment</a:t>
            </a:r>
            <a:endParaRPr lang="fr-FR" sz="18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285750" indent="-285750" algn="ctr">
              <a:buFont typeface="Arial"/>
              <a:buChar char="•"/>
              <a:defRPr/>
            </a:pPr>
            <a:endParaRPr lang="fr-FR" sz="1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285750" indent="-285750" algn="ctr">
              <a:buFont typeface="Arial"/>
              <a:buChar char="•"/>
              <a:defRPr/>
            </a:pPr>
            <a:r>
              <a:rPr lang="fr-FR" sz="1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Optimized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 positron production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2245" y="6639380"/>
            <a:ext cx="145916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rgbClr val="CC00CC"/>
                </a:solidFill>
                <a:latin typeface="Footlight MT Light" charset="0"/>
                <a:cs typeface="+mn-cs"/>
              </a:rPr>
              <a:t>Mainz, April 4</a:t>
            </a:r>
            <a:r>
              <a:rPr lang="en-US" sz="900" i="1" baseline="30000" dirty="0" smtClean="0">
                <a:solidFill>
                  <a:srgbClr val="CC00CC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rgbClr val="CC00CC"/>
                </a:solidFill>
                <a:latin typeface="Footlight MT Light" charset="0"/>
                <a:cs typeface="+mn-cs"/>
              </a:rPr>
              <a:t>-7</a:t>
            </a:r>
            <a:r>
              <a:rPr lang="en-US" sz="900" i="1" baseline="30000" dirty="0" smtClean="0">
                <a:solidFill>
                  <a:srgbClr val="CC00CC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rgbClr val="CC00CC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rgbClr val="CC00CC"/>
              </a:solidFill>
              <a:latin typeface="Footlight MT Light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510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>
            <a:grpSpLocks/>
          </p:cNvGrpSpPr>
          <p:nvPr/>
        </p:nvGrpSpPr>
        <p:grpSpPr bwMode="auto">
          <a:xfrm>
            <a:off x="1389063" y="1709494"/>
            <a:ext cx="6357937" cy="3662362"/>
            <a:chOff x="1389698" y="1627188"/>
            <a:chExt cx="6357937" cy="3662784"/>
          </a:xfrm>
        </p:grpSpPr>
        <p:sp>
          <p:nvSpPr>
            <p:cNvPr id="725025" name="Text Box 33"/>
            <p:cNvSpPr txBox="1">
              <a:spLocks noChangeArrowheads="1"/>
            </p:cNvSpPr>
            <p:nvPr/>
          </p:nvSpPr>
          <p:spPr bwMode="auto">
            <a:xfrm>
              <a:off x="1890089" y="1627188"/>
              <a:ext cx="5373688" cy="246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rgbClr val="5F5F5F"/>
                  </a:solidFill>
                  <a:latin typeface="Microsoft Sans Serif" charset="0"/>
                </a:rPr>
                <a:t>E.G. </a:t>
              </a:r>
              <a:r>
                <a:rPr lang="en-US" sz="1000" dirty="0" err="1">
                  <a:solidFill>
                    <a:srgbClr val="5F5F5F"/>
                  </a:solidFill>
                  <a:latin typeface="Microsoft Sans Serif" charset="0"/>
                </a:rPr>
                <a:t>Bessonov</a:t>
              </a:r>
              <a:r>
                <a:rPr lang="en-US" sz="1000" dirty="0">
                  <a:solidFill>
                    <a:srgbClr val="5F5F5F"/>
                  </a:solidFill>
                  <a:latin typeface="Microsoft Sans Serif" charset="0"/>
                </a:rPr>
                <a:t>, A.A. </a:t>
              </a:r>
              <a:r>
                <a:rPr lang="en-US" sz="1000" dirty="0" err="1">
                  <a:solidFill>
                    <a:srgbClr val="5F5F5F"/>
                  </a:solidFill>
                  <a:latin typeface="Microsoft Sans Serif" charset="0"/>
                </a:rPr>
                <a:t>Mikhailichenko</a:t>
              </a:r>
              <a:r>
                <a:rPr lang="en-US" sz="1000" dirty="0">
                  <a:solidFill>
                    <a:srgbClr val="5F5F5F"/>
                  </a:solidFill>
                  <a:latin typeface="Microsoft Sans Serif" charset="0"/>
                </a:rPr>
                <a:t>, EPAC (1996)       A.P. </a:t>
              </a:r>
              <a:r>
                <a:rPr lang="en-US" sz="1000" dirty="0" err="1">
                  <a:solidFill>
                    <a:srgbClr val="5F5F5F"/>
                  </a:solidFill>
                  <a:latin typeface="Microsoft Sans Serif" charset="0"/>
                </a:rPr>
                <a:t>Potylitsin</a:t>
              </a:r>
              <a:r>
                <a:rPr lang="en-US" sz="1000" dirty="0">
                  <a:solidFill>
                    <a:srgbClr val="5F5F5F"/>
                  </a:solidFill>
                  <a:latin typeface="Microsoft Sans Serif" charset="0"/>
                </a:rPr>
                <a:t>, NIM </a:t>
              </a:r>
              <a:r>
                <a:rPr lang="en-US" sz="1000" dirty="0" smtClean="0">
                  <a:solidFill>
                    <a:srgbClr val="5F5F5F"/>
                  </a:solidFill>
                  <a:latin typeface="Microsoft Sans Serif" charset="0"/>
                </a:rPr>
                <a:t>A 398 </a:t>
              </a:r>
              <a:r>
                <a:rPr lang="en-US" sz="1000" dirty="0">
                  <a:solidFill>
                    <a:srgbClr val="5F5F5F"/>
                  </a:solidFill>
                  <a:latin typeface="Microsoft Sans Serif" charset="0"/>
                </a:rPr>
                <a:t>(1997) 395</a:t>
              </a:r>
            </a:p>
          </p:txBody>
        </p:sp>
        <p:grpSp>
          <p:nvGrpSpPr>
            <p:cNvPr id="328720" name="Grouper 2"/>
            <p:cNvGrpSpPr>
              <a:grpSpLocks/>
            </p:cNvGrpSpPr>
            <p:nvPr/>
          </p:nvGrpSpPr>
          <p:grpSpPr bwMode="auto">
            <a:xfrm>
              <a:off x="1389698" y="1879368"/>
              <a:ext cx="6357937" cy="3410604"/>
              <a:chOff x="1379538" y="1879368"/>
              <a:chExt cx="6357937" cy="3410604"/>
            </a:xfrm>
          </p:grpSpPr>
          <p:grpSp>
            <p:nvGrpSpPr>
              <p:cNvPr id="328721" name="Grouper 1"/>
              <p:cNvGrpSpPr>
                <a:grpSpLocks/>
              </p:cNvGrpSpPr>
              <p:nvPr/>
            </p:nvGrpSpPr>
            <p:grpSpPr bwMode="auto">
              <a:xfrm>
                <a:off x="1379538" y="1955587"/>
                <a:ext cx="6357937" cy="3334385"/>
                <a:chOff x="1379538" y="1955587"/>
                <a:chExt cx="6357937" cy="3334385"/>
              </a:xfrm>
            </p:grpSpPr>
            <p:pic>
              <p:nvPicPr>
                <p:cNvPr id="725040" name="Picture 4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9538" y="1957426"/>
                  <a:ext cx="6357937" cy="33325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graphicFrame>
              <p:nvGraphicFramePr>
                <p:cNvPr id="328731" name="Object 38"/>
                <p:cNvGraphicFramePr>
                  <a:graphicFrameLocks noChangeAspect="1"/>
                </p:cNvGraphicFramePr>
                <p:nvPr/>
              </p:nvGraphicFramePr>
              <p:xfrm>
                <a:off x="4514850" y="2423899"/>
                <a:ext cx="114300" cy="2159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9637" name="…quation" r:id="rId5" imgW="113956" imgH="215801" progId="Equation.3">
                        <p:embed/>
                      </p:oleObj>
                    </mc:Choice>
                    <mc:Fallback>
                      <p:oleObj name="…quation" r:id="rId5" imgW="113956" imgH="215801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514850" y="2423899"/>
                              <a:ext cx="114300" cy="2159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25042" name="Rectangle 50"/>
                <p:cNvSpPr>
                  <a:spLocks noChangeArrowheads="1"/>
                </p:cNvSpPr>
                <p:nvPr/>
              </p:nvSpPr>
              <p:spPr bwMode="auto">
                <a:xfrm>
                  <a:off x="3267075" y="1955838"/>
                  <a:ext cx="2592388" cy="2079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28722" name="Group 39"/>
              <p:cNvGrpSpPr>
                <a:grpSpLocks/>
              </p:cNvGrpSpPr>
              <p:nvPr/>
            </p:nvGrpSpPr>
            <p:grpSpPr bwMode="auto">
              <a:xfrm>
                <a:off x="3146425" y="1879368"/>
                <a:ext cx="2873375" cy="695325"/>
                <a:chOff x="1479" y="1339"/>
                <a:chExt cx="1810" cy="438"/>
              </a:xfrm>
            </p:grpSpPr>
            <p:sp>
              <p:nvSpPr>
                <p:cNvPr id="725032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479" y="1412"/>
                  <a:ext cx="1810" cy="3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2800" b="1" dirty="0">
                      <a:solidFill>
                        <a:srgbClr val="0000CC"/>
                      </a:solidFill>
                      <a:latin typeface="Kristen ITC" charset="0"/>
                    </a:rPr>
                    <a:t>e</a:t>
                  </a:r>
                  <a:r>
                    <a:rPr lang="en-US" sz="2800" b="1" baseline="30000" dirty="0">
                      <a:solidFill>
                        <a:srgbClr val="0000CC"/>
                      </a:solidFill>
                      <a:latin typeface="Kristen ITC" charset="0"/>
                    </a:rPr>
                    <a:t>-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Kristen ITC" charset="0"/>
                    </a:rPr>
                    <a:t>  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Kristen ITC" charset="0"/>
                    </a:rPr>
                    <a:t>→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Kristen ITC" charset="0"/>
                    </a:rPr>
                    <a:t>  </a:t>
                  </a:r>
                  <a:r>
                    <a:rPr lang="en-US" sz="3200" dirty="0">
                      <a:solidFill>
                        <a:srgbClr val="008000"/>
                      </a:solidFill>
                      <a:latin typeface="Symbol" charset="0"/>
                    </a:rPr>
                    <a:t>g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Kristen ITC" charset="0"/>
                    </a:rPr>
                    <a:t>  </a:t>
                  </a:r>
                  <a:r>
                    <a:rPr lang="en-US" sz="3200" dirty="0">
                      <a:solidFill>
                        <a:srgbClr val="000000"/>
                      </a:solidFill>
                      <a:latin typeface="Kristen ITC" charset="0"/>
                    </a:rPr>
                    <a:t>→</a:t>
                  </a:r>
                  <a:r>
                    <a:rPr lang="en-US" sz="2800" dirty="0">
                      <a:solidFill>
                        <a:srgbClr val="000000"/>
                      </a:solidFill>
                      <a:latin typeface="Kristen ITC" charset="0"/>
                    </a:rPr>
                    <a:t>  </a:t>
                  </a:r>
                  <a:r>
                    <a:rPr lang="en-US" sz="2800" b="1" dirty="0">
                      <a:solidFill>
                        <a:srgbClr val="FF0000"/>
                      </a:solidFill>
                      <a:latin typeface="Kristen ITC" charset="0"/>
                    </a:rPr>
                    <a:t>e</a:t>
                  </a:r>
                  <a:r>
                    <a:rPr lang="en-US" sz="2800" b="1" baseline="30000" dirty="0">
                      <a:solidFill>
                        <a:srgbClr val="FF0000"/>
                      </a:solidFill>
                      <a:latin typeface="Kristen ITC" charset="0"/>
                    </a:rPr>
                    <a:t>+</a:t>
                  </a:r>
                  <a:endParaRPr lang="en-US" sz="2800" b="1" dirty="0">
                    <a:solidFill>
                      <a:srgbClr val="FF0000"/>
                    </a:solidFill>
                    <a:latin typeface="Kristen ITC" charset="0"/>
                  </a:endParaRPr>
                </a:p>
              </p:txBody>
            </p:sp>
            <p:grpSp>
              <p:nvGrpSpPr>
                <p:cNvPr id="328724" name="Group 41"/>
                <p:cNvGrpSpPr>
                  <a:grpSpLocks/>
                </p:cNvGrpSpPr>
                <p:nvPr/>
              </p:nvGrpSpPr>
              <p:grpSpPr bwMode="auto">
                <a:xfrm>
                  <a:off x="2270" y="1339"/>
                  <a:ext cx="194" cy="162"/>
                  <a:chOff x="2096" y="1866"/>
                  <a:chExt cx="194" cy="162"/>
                </a:xfrm>
              </p:grpSpPr>
              <p:sp>
                <p:nvSpPr>
                  <p:cNvPr id="725034" name="Oval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09" y="1933"/>
                    <a:ext cx="181" cy="95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 sz="18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25035" name="Line 43"/>
                  <p:cNvSpPr>
                    <a:spLocks noChangeShapeType="1"/>
                  </p:cNvSpPr>
                  <p:nvPr/>
                </p:nvSpPr>
                <p:spPr bwMode="auto">
                  <a:xfrm rot="5160000" flipH="1">
                    <a:off x="2201" y="1908"/>
                    <a:ext cx="7" cy="53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 type="triangl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fr-FR" sz="18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25036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2096" y="1866"/>
                    <a:ext cx="90" cy="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 sz="18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725037" name="Line 45"/>
                <p:cNvSpPr>
                  <a:spLocks noChangeShapeType="1"/>
                </p:cNvSpPr>
                <p:nvPr/>
              </p:nvSpPr>
              <p:spPr bwMode="auto">
                <a:xfrm>
                  <a:off x="1595" y="1475"/>
                  <a:ext cx="226" cy="0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 sz="18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725038" name="Line 46"/>
                <p:cNvSpPr>
                  <a:spLocks noChangeShapeType="1"/>
                </p:cNvSpPr>
                <p:nvPr/>
              </p:nvSpPr>
              <p:spPr bwMode="auto">
                <a:xfrm>
                  <a:off x="2926" y="1475"/>
                  <a:ext cx="226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 sz="18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724994" name="Text Box 2"/>
          <p:cNvSpPr txBox="1">
            <a:spLocks noChangeArrowheads="1"/>
          </p:cNvSpPr>
          <p:nvPr/>
        </p:nvSpPr>
        <p:spPr bwMode="auto">
          <a:xfrm>
            <a:off x="2708275" y="982663"/>
            <a:ext cx="3746500" cy="4095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0000"/>
                </a:solidFill>
                <a:latin typeface="Lucida Calligraphy" charset="0"/>
              </a:rPr>
              <a:t>Polarized Bremsstrahlung</a:t>
            </a:r>
          </a:p>
        </p:txBody>
      </p:sp>
      <p:sp>
        <p:nvSpPr>
          <p:cNvPr id="328706" name="TextBox 32"/>
          <p:cNvSpPr txBox="1">
            <a:spLocks noChangeArrowheads="1"/>
          </p:cNvSpPr>
          <p:nvPr/>
        </p:nvSpPr>
        <p:spPr bwMode="auto">
          <a:xfrm>
            <a:off x="1219200" y="304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fr-FR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25024" name="Line 3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28716" name="Image 29" descr="log_ipn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479" y="174625"/>
            <a:ext cx="753159" cy="45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211138" y="5652410"/>
            <a:ext cx="871378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 err="1">
                <a:solidFill>
                  <a:srgbClr val="000000"/>
                </a:solidFill>
                <a:latin typeface="Comic Sans MS"/>
                <a:cs typeface="Comic Sans MS"/>
              </a:rPr>
              <a:t>Sustainable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mic Sans MS"/>
                <a:cs typeface="Comic Sans MS"/>
              </a:rPr>
              <a:t>polarized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mic Sans MS"/>
                <a:cs typeface="Comic Sans MS"/>
              </a:rPr>
              <a:t>electron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mic Sans MS"/>
                <a:cs typeface="Comic Sans MS"/>
              </a:rPr>
              <a:t>intensities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 up to </a:t>
            </a:r>
            <a:r>
              <a:rPr lang="fr-FR" b="1" dirty="0">
                <a:solidFill>
                  <a:srgbClr val="008000"/>
                </a:solidFill>
                <a:latin typeface="Comic Sans MS"/>
                <a:cs typeface="Comic Sans MS"/>
              </a:rPr>
              <a:t>4 mA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 have been </a:t>
            </a:r>
            <a:r>
              <a:rPr lang="fr-FR" dirty="0" err="1">
                <a:solidFill>
                  <a:srgbClr val="000000"/>
                </a:solidFill>
                <a:latin typeface="Comic Sans MS"/>
                <a:cs typeface="Comic Sans MS"/>
              </a:rPr>
              <a:t>demonstrated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fr-FR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ctr">
              <a:defRPr/>
            </a:pPr>
            <a:r>
              <a:rPr lang="fr-FR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from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a </a:t>
            </a:r>
            <a:r>
              <a:rPr lang="fr-FR" dirty="0" err="1">
                <a:solidFill>
                  <a:srgbClr val="000000"/>
                </a:solidFill>
                <a:latin typeface="Comic Sans MS"/>
                <a:cs typeface="Comic Sans MS"/>
              </a:rPr>
              <a:t>superlattice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 photocathode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</a:p>
          <a:p>
            <a:pPr algn="ctr">
              <a:defRPr/>
            </a:pPr>
            <a:endParaRPr lang="fr-FR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ctr">
              <a:defRPr/>
            </a:pPr>
            <a:r>
              <a:rPr lang="fr-FR" sz="1000" dirty="0">
                <a:solidFill>
                  <a:srgbClr val="5F5F5F"/>
                </a:solidFill>
                <a:latin typeface="Microsoft Sans Serif" charset="0"/>
              </a:rPr>
              <a:t>R. </a:t>
            </a:r>
            <a:r>
              <a:rPr lang="fr-FR" sz="1000" dirty="0" err="1">
                <a:solidFill>
                  <a:srgbClr val="5F5F5F"/>
                </a:solidFill>
                <a:latin typeface="Microsoft Sans Serif" charset="0"/>
              </a:rPr>
              <a:t>Suleiman</a:t>
            </a:r>
            <a:r>
              <a:rPr lang="fr-FR" sz="1000" dirty="0">
                <a:solidFill>
                  <a:srgbClr val="5F5F5F"/>
                </a:solidFill>
                <a:latin typeface="Microsoft Sans Serif" charset="0"/>
              </a:rPr>
              <a:t> et al., PAC’11, New York (NJ, USA), March 28 – April 1, 2011</a:t>
            </a:r>
            <a:r>
              <a:rPr lang="fr-FR" sz="1000" dirty="0">
                <a:solidFill>
                  <a:srgbClr val="969696"/>
                </a:solidFill>
                <a:latin typeface="Microsoft Sans Serif" charset="0"/>
              </a:rPr>
              <a:t> 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8539657" y="6603286"/>
            <a:ext cx="6144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12/20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90500" y="276225"/>
            <a:ext cx="33698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i="1" dirty="0" err="1" smtClean="0">
                <a:solidFill>
                  <a:srgbClr val="969696"/>
                </a:solidFill>
                <a:latin typeface="Comic Sans MS" charset="0"/>
              </a:rPr>
              <a:t>Polarization</a:t>
            </a:r>
            <a:r>
              <a:rPr lang="fr-FR" sz="1800" i="1" dirty="0" smtClean="0">
                <a:solidFill>
                  <a:srgbClr val="969696"/>
                </a:solidFill>
                <a:latin typeface="Comic Sans MS" charset="0"/>
              </a:rPr>
              <a:t> </a:t>
            </a:r>
            <a:r>
              <a:rPr lang="fr-FR" sz="1800" i="1" dirty="0" err="1" smtClean="0">
                <a:solidFill>
                  <a:srgbClr val="969696"/>
                </a:solidFill>
                <a:latin typeface="Comic Sans MS" charset="0"/>
              </a:rPr>
              <a:t>transfer</a:t>
            </a:r>
            <a:r>
              <a:rPr lang="fr-FR" sz="1800" i="1" dirty="0" smtClean="0">
                <a:solidFill>
                  <a:srgbClr val="969696"/>
                </a:solidFill>
                <a:latin typeface="Comic Sans MS" charset="0"/>
              </a:rPr>
              <a:t> </a:t>
            </a:r>
            <a:r>
              <a:rPr lang="fr-FR" sz="1800" i="1" dirty="0" err="1" smtClean="0">
                <a:solidFill>
                  <a:srgbClr val="969696"/>
                </a:solidFill>
                <a:latin typeface="Comic Sans MS" charset="0"/>
              </a:rPr>
              <a:t>physics</a:t>
            </a:r>
            <a:endParaRPr lang="fr-FR" sz="1800" i="1" dirty="0">
              <a:solidFill>
                <a:srgbClr val="B2B2B2"/>
              </a:solidFill>
              <a:latin typeface="Comic Sans MS" charset="0"/>
            </a:endParaRP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12245" y="6639380"/>
            <a:ext cx="145916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Mainz, April 4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-7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95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9" descr="fig18-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719388"/>
            <a:ext cx="39878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3" descr="fig19-r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04" y="2719388"/>
            <a:ext cx="39878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8933" name="Picture 21" descr="fig18-lef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719388"/>
            <a:ext cx="39878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8918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190500" y="276225"/>
            <a:ext cx="33698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i="1" dirty="0" err="1" smtClean="0">
                <a:solidFill>
                  <a:srgbClr val="969696"/>
                </a:solidFill>
                <a:latin typeface="Comic Sans MS" charset="0"/>
              </a:rPr>
              <a:t>Polarization</a:t>
            </a:r>
            <a:r>
              <a:rPr lang="fr-FR" sz="1800" i="1" dirty="0" smtClean="0">
                <a:solidFill>
                  <a:srgbClr val="969696"/>
                </a:solidFill>
                <a:latin typeface="Comic Sans MS" charset="0"/>
              </a:rPr>
              <a:t> </a:t>
            </a:r>
            <a:r>
              <a:rPr lang="fr-FR" sz="1800" i="1" dirty="0" err="1" smtClean="0">
                <a:solidFill>
                  <a:srgbClr val="969696"/>
                </a:solidFill>
                <a:latin typeface="Comic Sans MS" charset="0"/>
              </a:rPr>
              <a:t>transfer</a:t>
            </a:r>
            <a:r>
              <a:rPr lang="fr-FR" sz="1800" i="1" dirty="0" smtClean="0">
                <a:solidFill>
                  <a:srgbClr val="969696"/>
                </a:solidFill>
                <a:latin typeface="Comic Sans MS" charset="0"/>
              </a:rPr>
              <a:t> </a:t>
            </a:r>
            <a:r>
              <a:rPr lang="fr-FR" sz="1800" i="1" dirty="0" err="1" smtClean="0">
                <a:solidFill>
                  <a:srgbClr val="969696"/>
                </a:solidFill>
                <a:latin typeface="Comic Sans MS" charset="0"/>
              </a:rPr>
              <a:t>physics</a:t>
            </a:r>
            <a:endParaRPr lang="fr-FR" sz="1800" i="1" dirty="0">
              <a:solidFill>
                <a:srgbClr val="B2B2B2"/>
              </a:solidFill>
              <a:latin typeface="Comic Sans MS" charset="0"/>
            </a:endParaRPr>
          </a:p>
        </p:txBody>
      </p:sp>
      <p:sp>
        <p:nvSpPr>
          <p:cNvPr id="678923" name="Text Box 11"/>
          <p:cNvSpPr txBox="1">
            <a:spLocks noChangeArrowheads="1"/>
          </p:cNvSpPr>
          <p:nvPr/>
        </p:nvSpPr>
        <p:spPr bwMode="auto">
          <a:xfrm>
            <a:off x="3227388" y="1494155"/>
            <a:ext cx="2709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000" dirty="0">
                <a:solidFill>
                  <a:srgbClr val="5F5F5F"/>
                </a:solidFill>
                <a:latin typeface="Microsoft Sans Serif" charset="0"/>
              </a:rPr>
              <a:t>H. Olsen, L. </a:t>
            </a:r>
            <a:r>
              <a:rPr lang="fr-FR" sz="1000" dirty="0" err="1">
                <a:solidFill>
                  <a:srgbClr val="5F5F5F"/>
                </a:solidFill>
                <a:latin typeface="Microsoft Sans Serif" charset="0"/>
              </a:rPr>
              <a:t>Maximon</a:t>
            </a:r>
            <a:r>
              <a:rPr lang="fr-FR" sz="1000" dirty="0">
                <a:solidFill>
                  <a:srgbClr val="5F5F5F"/>
                </a:solidFill>
                <a:latin typeface="Microsoft Sans Serif" charset="0"/>
              </a:rPr>
              <a:t>, PR114 (1959) 887</a:t>
            </a:r>
          </a:p>
        </p:txBody>
      </p:sp>
      <p:sp>
        <p:nvSpPr>
          <p:cNvPr id="678924" name="Text Box 12"/>
          <p:cNvSpPr txBox="1">
            <a:spLocks noChangeArrowheads="1"/>
          </p:cNvSpPr>
          <p:nvPr/>
        </p:nvSpPr>
        <p:spPr bwMode="auto">
          <a:xfrm>
            <a:off x="188913" y="1698943"/>
            <a:ext cx="8785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D60093"/>
              </a:buClr>
              <a:buFont typeface="Wingdings" charset="0"/>
              <a:buChar char="Ø"/>
              <a:defRPr/>
            </a:pPr>
            <a:r>
              <a:rPr lang="fr-FR" sz="1600" dirty="0">
                <a:solidFill>
                  <a:srgbClr val="000000"/>
                </a:solidFill>
                <a:latin typeface="Comic Sans MS"/>
                <a:cs typeface="Comic Sans MS"/>
              </a:rPr>
              <a:t> The </a:t>
            </a:r>
            <a:r>
              <a:rPr lang="fr-FR" sz="1600" dirty="0" err="1">
                <a:solidFill>
                  <a:srgbClr val="000000"/>
                </a:solidFill>
                <a:latin typeface="Comic Sans MS"/>
                <a:cs typeface="Comic Sans MS"/>
              </a:rPr>
              <a:t>most</a:t>
            </a:r>
            <a:r>
              <a:rPr lang="fr-FR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mic Sans MS"/>
                <a:cs typeface="Comic Sans MS"/>
              </a:rPr>
              <a:t>currently</a:t>
            </a:r>
            <a:r>
              <a:rPr lang="fr-FR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mic Sans MS"/>
                <a:cs typeface="Comic Sans MS"/>
              </a:rPr>
              <a:t>used</a:t>
            </a:r>
            <a:r>
              <a:rPr lang="fr-FR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mic Sans MS"/>
                <a:cs typeface="Comic Sans MS"/>
              </a:rPr>
              <a:t>framework</a:t>
            </a:r>
            <a:r>
              <a:rPr lang="fr-FR" sz="1600" dirty="0">
                <a:solidFill>
                  <a:srgbClr val="000000"/>
                </a:solidFill>
                <a:latin typeface="Comic Sans MS"/>
                <a:cs typeface="Comic Sans MS"/>
              </a:rPr>
              <a:t> to </a:t>
            </a:r>
            <a:r>
              <a:rPr lang="fr-FR" sz="1600" dirty="0" err="1">
                <a:solidFill>
                  <a:srgbClr val="000000"/>
                </a:solidFill>
                <a:latin typeface="Comic Sans MS"/>
                <a:cs typeface="Comic Sans MS"/>
              </a:rPr>
              <a:t>evaluate</a:t>
            </a:r>
            <a:r>
              <a:rPr lang="fr-FR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>
                <a:solidFill>
                  <a:srgbClr val="FF0000"/>
                </a:solidFill>
                <a:latin typeface="Comic Sans MS"/>
                <a:cs typeface="Comic Sans MS"/>
              </a:rPr>
              <a:t>polarization</a:t>
            </a:r>
            <a:r>
              <a:rPr lang="fr-FR" sz="16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transfer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Comic Sans MS"/>
                <a:cs typeface="Comic Sans MS"/>
              </a:rPr>
              <a:t>for </a:t>
            </a:r>
            <a:r>
              <a:rPr lang="fr-FR" sz="1600" dirty="0" err="1">
                <a:solidFill>
                  <a:srgbClr val="008000"/>
                </a:solidFill>
                <a:latin typeface="Comic Sans MS"/>
                <a:cs typeface="Comic Sans MS"/>
              </a:rPr>
              <a:t>polarized</a:t>
            </a:r>
            <a:r>
              <a:rPr lang="fr-FR" sz="1600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>
                <a:solidFill>
                  <a:srgbClr val="008000"/>
                </a:solidFill>
                <a:latin typeface="Comic Sans MS"/>
                <a:cs typeface="Comic Sans MS"/>
              </a:rPr>
              <a:t>bremsstrahlung</a:t>
            </a:r>
            <a:r>
              <a:rPr lang="fr-FR" sz="1600" dirty="0">
                <a:solidFill>
                  <a:srgbClr val="000000"/>
                </a:solidFill>
                <a:latin typeface="Comic Sans MS"/>
                <a:cs typeface="Comic Sans MS"/>
              </a:rPr>
              <a:t> and </a:t>
            </a:r>
            <a:r>
              <a:rPr lang="fr-FR" sz="1600" dirty="0">
                <a:solidFill>
                  <a:srgbClr val="008000"/>
                </a:solidFill>
                <a:latin typeface="Comic Sans MS"/>
                <a:cs typeface="Comic Sans MS"/>
              </a:rPr>
              <a:t>pair </a:t>
            </a:r>
            <a:r>
              <a:rPr lang="fr-FR" sz="1600" dirty="0" err="1">
                <a:solidFill>
                  <a:srgbClr val="008000"/>
                </a:solidFill>
                <a:latin typeface="Comic Sans MS"/>
                <a:cs typeface="Comic Sans MS"/>
              </a:rPr>
              <a:t>creation</a:t>
            </a:r>
            <a:r>
              <a:rPr lang="fr-FR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mic Sans MS"/>
                <a:cs typeface="Comic Sans MS"/>
              </a:rPr>
              <a:t>processes</a:t>
            </a:r>
            <a:r>
              <a:rPr lang="fr-FR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mic Sans MS"/>
                <a:cs typeface="Comic Sans MS"/>
              </a:rPr>
              <a:t>is</a:t>
            </a:r>
            <a:r>
              <a:rPr lang="fr-FR" sz="1600" dirty="0">
                <a:solidFill>
                  <a:srgbClr val="000000"/>
                </a:solidFill>
                <a:latin typeface="Comic Sans MS"/>
                <a:cs typeface="Comic Sans MS"/>
              </a:rPr>
              <a:t> the </a:t>
            </a:r>
            <a:r>
              <a:rPr lang="fr-FR" sz="1600" dirty="0">
                <a:solidFill>
                  <a:srgbClr val="FF0000"/>
                </a:solidFill>
                <a:latin typeface="Comic Sans MS"/>
                <a:cs typeface="Comic Sans MS"/>
              </a:rPr>
              <a:t>O&amp;M</a:t>
            </a:r>
            <a:r>
              <a:rPr lang="fr-FR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mic Sans MS"/>
                <a:cs typeface="Comic Sans MS"/>
              </a:rPr>
              <a:t>work</a:t>
            </a:r>
            <a:r>
              <a:rPr lang="fr-FR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mic Sans MS"/>
                <a:cs typeface="Comic Sans MS"/>
              </a:rPr>
              <a:t>developped</a:t>
            </a:r>
            <a:r>
              <a:rPr lang="fr-FR" sz="1600" dirty="0">
                <a:solidFill>
                  <a:srgbClr val="000000"/>
                </a:solidFill>
                <a:latin typeface="Comic Sans MS"/>
                <a:cs typeface="Comic Sans MS"/>
              </a:rPr>
              <a:t> in the </a:t>
            </a:r>
            <a:r>
              <a:rPr lang="fr-FR" sz="1600" dirty="0">
                <a:solidFill>
                  <a:srgbClr val="0000CC"/>
                </a:solidFill>
                <a:latin typeface="Comic Sans MS"/>
                <a:cs typeface="Comic Sans MS"/>
              </a:rPr>
              <a:t>Born approximation</a:t>
            </a:r>
            <a:r>
              <a:rPr lang="fr-FR" sz="1600" dirty="0">
                <a:solidFill>
                  <a:srgbClr val="000000"/>
                </a:solidFill>
                <a:latin typeface="Comic Sans MS"/>
                <a:cs typeface="Comic Sans MS"/>
              </a:rPr>
              <a:t> for </a:t>
            </a:r>
            <a:r>
              <a:rPr lang="fr-FR" sz="1600" dirty="0" err="1">
                <a:solidFill>
                  <a:srgbClr val="0000CC"/>
                </a:solidFill>
                <a:latin typeface="Comic Sans MS"/>
                <a:cs typeface="Comic Sans MS"/>
              </a:rPr>
              <a:t>relativistic</a:t>
            </a:r>
            <a:r>
              <a:rPr lang="fr-FR" sz="160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>
                <a:solidFill>
                  <a:srgbClr val="0000CC"/>
                </a:solidFill>
                <a:latin typeface="Comic Sans MS"/>
                <a:cs typeface="Comic Sans MS"/>
              </a:rPr>
              <a:t>particles</a:t>
            </a:r>
            <a:r>
              <a:rPr lang="fr-FR" sz="1600" dirty="0">
                <a:solidFill>
                  <a:srgbClr val="000000"/>
                </a:solidFill>
                <a:latin typeface="Comic Sans MS"/>
                <a:cs typeface="Comic Sans MS"/>
              </a:rPr>
              <a:t> and </a:t>
            </a:r>
            <a:r>
              <a:rPr lang="fr-FR" sz="1600" dirty="0" err="1">
                <a:solidFill>
                  <a:srgbClr val="0000CC"/>
                </a:solidFill>
                <a:latin typeface="Comic Sans MS"/>
                <a:cs typeface="Comic Sans MS"/>
              </a:rPr>
              <a:t>small</a:t>
            </a:r>
            <a:r>
              <a:rPr lang="fr-FR" sz="160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>
                <a:solidFill>
                  <a:srgbClr val="0000CC"/>
                </a:solidFill>
                <a:latin typeface="Comic Sans MS"/>
                <a:cs typeface="Comic Sans MS"/>
              </a:rPr>
              <a:t>scattering</a:t>
            </a:r>
            <a:r>
              <a:rPr lang="fr-FR" sz="1600" dirty="0">
                <a:solidFill>
                  <a:srgbClr val="0000CC"/>
                </a:solidFill>
                <a:latin typeface="Comic Sans MS"/>
                <a:cs typeface="Comic Sans MS"/>
              </a:rPr>
              <a:t> angles</a:t>
            </a:r>
            <a:r>
              <a:rPr lang="fr-FR" sz="1600" dirty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074890" y="982663"/>
            <a:ext cx="5008508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Lucida Calligraphy" charset="0"/>
              </a:rPr>
              <a:t>Bremsstrahlung and Pair </a:t>
            </a: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</a:rPr>
              <a:t>Creation</a:t>
            </a:r>
            <a:endParaRPr lang="en-US" sz="2000" b="1" dirty="0">
              <a:solidFill>
                <a:srgbClr val="000000"/>
              </a:solidFill>
              <a:latin typeface="Lucida Calligraphy" charset="0"/>
            </a:endParaRPr>
          </a:p>
        </p:txBody>
      </p:sp>
      <p:pic>
        <p:nvPicPr>
          <p:cNvPr id="14" name="Picture 22" descr="fig19-lef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92" y="2712040"/>
            <a:ext cx="39878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204229" y="2592705"/>
            <a:ext cx="26516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rgbClr val="0000FF"/>
                </a:solidFill>
                <a:latin typeface="Lucida Calligraphy" charset="0"/>
              </a:rPr>
              <a:t>BREMSSTRAHLUNG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675138" y="2574608"/>
            <a:ext cx="23134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000FF"/>
                </a:solidFill>
                <a:latin typeface="Lucida Calligraphy" charset="0"/>
              </a:rPr>
              <a:t>PAIR  CREATION</a:t>
            </a:r>
          </a:p>
        </p:txBody>
      </p:sp>
      <p:pic>
        <p:nvPicPr>
          <p:cNvPr id="21" name="Image 20" descr="log_ipn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83" y="175183"/>
            <a:ext cx="752692" cy="451615"/>
          </a:xfrm>
          <a:prstGeom prst="rect">
            <a:avLst/>
          </a:prstGeom>
        </p:spPr>
      </p:pic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2245" y="6639380"/>
            <a:ext cx="145916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Mainz, April 4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-7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8539657" y="6603286"/>
            <a:ext cx="6144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13/20</a:t>
            </a:r>
          </a:p>
        </p:txBody>
      </p:sp>
    </p:spTree>
    <p:extLst>
      <p:ext uri="{BB962C8B-B14F-4D97-AF65-F5344CB8AC3E}">
        <p14:creationId xmlns:p14="http://schemas.microsoft.com/office/powerpoint/2010/main" val="272196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700"/>
                                        <p:tgtEl>
                                          <p:spTgt spid="678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7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68" name="Text Box 20"/>
          <p:cNvSpPr txBox="1">
            <a:spLocks noChangeArrowheads="1"/>
          </p:cNvSpPr>
          <p:nvPr/>
        </p:nvSpPr>
        <p:spPr bwMode="auto">
          <a:xfrm>
            <a:off x="1946275" y="1476058"/>
            <a:ext cx="52562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000" dirty="0">
                <a:solidFill>
                  <a:srgbClr val="5F5F5F"/>
                </a:solidFill>
                <a:latin typeface="Microsoft Sans Serif" charset="0"/>
              </a:rPr>
              <a:t>E.A. </a:t>
            </a:r>
            <a:r>
              <a:rPr lang="fr-FR" sz="1000" dirty="0" err="1">
                <a:solidFill>
                  <a:srgbClr val="5F5F5F"/>
                </a:solidFill>
                <a:latin typeface="Microsoft Sans Serif" charset="0"/>
              </a:rPr>
              <a:t>Kuraev</a:t>
            </a:r>
            <a:r>
              <a:rPr lang="fr-FR" sz="1000" dirty="0">
                <a:solidFill>
                  <a:srgbClr val="5F5F5F"/>
                </a:solidFill>
                <a:latin typeface="Microsoft Sans Serif" charset="0"/>
              </a:rPr>
              <a:t>, Y.M. </a:t>
            </a:r>
            <a:r>
              <a:rPr lang="fr-FR" sz="1000" dirty="0" err="1">
                <a:solidFill>
                  <a:srgbClr val="5F5F5F"/>
                </a:solidFill>
                <a:latin typeface="Microsoft Sans Serif" charset="0"/>
              </a:rPr>
              <a:t>Bystritskiy</a:t>
            </a:r>
            <a:r>
              <a:rPr lang="fr-FR" sz="1000" dirty="0">
                <a:solidFill>
                  <a:srgbClr val="5F5F5F"/>
                </a:solidFill>
                <a:latin typeface="Microsoft Sans Serif" charset="0"/>
              </a:rPr>
              <a:t>, M. </a:t>
            </a:r>
            <a:r>
              <a:rPr lang="fr-FR" sz="1000" dirty="0" err="1">
                <a:solidFill>
                  <a:srgbClr val="5F5F5F"/>
                </a:solidFill>
                <a:latin typeface="Microsoft Sans Serif" charset="0"/>
              </a:rPr>
              <a:t>Shatnev</a:t>
            </a:r>
            <a:r>
              <a:rPr lang="fr-FR" sz="1000" dirty="0">
                <a:solidFill>
                  <a:srgbClr val="5F5F5F"/>
                </a:solidFill>
                <a:latin typeface="Microsoft Sans Serif" charset="0"/>
              </a:rPr>
              <a:t>, E. </a:t>
            </a:r>
            <a:r>
              <a:rPr lang="fr-FR" sz="1000" dirty="0" err="1">
                <a:solidFill>
                  <a:srgbClr val="5F5F5F"/>
                </a:solidFill>
                <a:latin typeface="Microsoft Sans Serif" charset="0"/>
              </a:rPr>
              <a:t>Tomasi-Gustafsson</a:t>
            </a:r>
            <a:r>
              <a:rPr lang="fr-FR" sz="1000" dirty="0">
                <a:solidFill>
                  <a:srgbClr val="5F5F5F"/>
                </a:solidFill>
                <a:latin typeface="Microsoft Sans Serif" charset="0"/>
              </a:rPr>
              <a:t>, PRC 81 (2010) 055208</a:t>
            </a:r>
          </a:p>
        </p:txBody>
      </p:sp>
      <p:pic>
        <p:nvPicPr>
          <p:cNvPr id="565287" name="Picture 39" descr="fig21-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719388"/>
            <a:ext cx="39878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5285" name="Picture 37" descr="fig20-r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2719388"/>
            <a:ext cx="39878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525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5267" name="Text Box 19"/>
          <p:cNvSpPr txBox="1">
            <a:spLocks noChangeArrowheads="1"/>
          </p:cNvSpPr>
          <p:nvPr/>
        </p:nvSpPr>
        <p:spPr bwMode="auto">
          <a:xfrm>
            <a:off x="2074890" y="982663"/>
            <a:ext cx="5008508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Lucida Calligraphy" charset="0"/>
              </a:rPr>
              <a:t>Bremsstrahlung and Pair </a:t>
            </a: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</a:rPr>
              <a:t>Creation</a:t>
            </a:r>
            <a:endParaRPr lang="en-US" sz="2000" b="1" dirty="0">
              <a:solidFill>
                <a:srgbClr val="000000"/>
              </a:solidFill>
              <a:latin typeface="Lucida Calligraphy" charset="0"/>
            </a:endParaRPr>
          </a:p>
        </p:txBody>
      </p:sp>
      <p:pic>
        <p:nvPicPr>
          <p:cNvPr id="565284" name="Picture 36" descr="fig20-lef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719388"/>
            <a:ext cx="39878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204229" y="2592705"/>
            <a:ext cx="26516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rgbClr val="0000FF"/>
                </a:solidFill>
                <a:latin typeface="Lucida Calligraphy" charset="0"/>
              </a:rPr>
              <a:t>BREMSSTRAHLUNG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675138" y="2574608"/>
            <a:ext cx="23134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000FF"/>
                </a:solidFill>
                <a:latin typeface="Lucida Calligraphy" charset="0"/>
              </a:rPr>
              <a:t>PAIR  CREATION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88913" y="1790383"/>
            <a:ext cx="878522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D60093"/>
              </a:buClr>
              <a:buFont typeface="Wingdings" charset="0"/>
              <a:buChar char="Ø"/>
              <a:defRPr/>
            </a:pPr>
            <a:r>
              <a:rPr lang="fr-FR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These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reference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processes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have been </a:t>
            </a:r>
            <a:r>
              <a:rPr lang="fr-FR" sz="16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revisited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considering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the </a:t>
            </a:r>
            <a:r>
              <a:rPr lang="fr-FR" sz="16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finite</a:t>
            </a:r>
            <a:r>
              <a:rPr lang="fr-FR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mass 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of the </a:t>
            </a:r>
            <a:r>
              <a:rPr lang="fr-FR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leptons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,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generating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additionnal</a:t>
            </a:r>
            <a:r>
              <a:rPr lang="fr-FR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terms</a:t>
            </a:r>
            <a:r>
              <a:rPr lang="fr-FR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to the </a:t>
            </a:r>
            <a:r>
              <a:rPr lang="fr-FR" sz="16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leptonic</a:t>
            </a:r>
            <a:r>
              <a:rPr lang="fr-FR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tensor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  <a:endParaRPr lang="fr-FR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19" name="Image 18" descr="log_ipn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83" y="175183"/>
            <a:ext cx="752692" cy="451615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90500" y="276225"/>
            <a:ext cx="33698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i="1" dirty="0" err="1" smtClean="0">
                <a:solidFill>
                  <a:srgbClr val="969696"/>
                </a:solidFill>
                <a:latin typeface="Comic Sans MS" charset="0"/>
              </a:rPr>
              <a:t>Polarization</a:t>
            </a:r>
            <a:r>
              <a:rPr lang="fr-FR" sz="1800" i="1" dirty="0" smtClean="0">
                <a:solidFill>
                  <a:srgbClr val="969696"/>
                </a:solidFill>
                <a:latin typeface="Comic Sans MS" charset="0"/>
              </a:rPr>
              <a:t> </a:t>
            </a:r>
            <a:r>
              <a:rPr lang="fr-FR" sz="1800" i="1" dirty="0" err="1" smtClean="0">
                <a:solidFill>
                  <a:srgbClr val="969696"/>
                </a:solidFill>
                <a:latin typeface="Comic Sans MS" charset="0"/>
              </a:rPr>
              <a:t>transfer</a:t>
            </a:r>
            <a:r>
              <a:rPr lang="fr-FR" sz="1800" i="1" dirty="0" smtClean="0">
                <a:solidFill>
                  <a:srgbClr val="969696"/>
                </a:solidFill>
                <a:latin typeface="Comic Sans MS" charset="0"/>
              </a:rPr>
              <a:t> </a:t>
            </a:r>
            <a:r>
              <a:rPr lang="fr-FR" sz="1800" i="1" dirty="0" err="1" smtClean="0">
                <a:solidFill>
                  <a:srgbClr val="969696"/>
                </a:solidFill>
                <a:latin typeface="Comic Sans MS" charset="0"/>
              </a:rPr>
              <a:t>physics</a:t>
            </a:r>
            <a:endParaRPr lang="fr-FR" sz="1800" i="1" dirty="0">
              <a:solidFill>
                <a:srgbClr val="B2B2B2"/>
              </a:solidFill>
              <a:latin typeface="Comic Sans MS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2245" y="6639380"/>
            <a:ext cx="145916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Mainz, April 4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-7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8539657" y="6603286"/>
            <a:ext cx="6144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14/20</a:t>
            </a:r>
          </a:p>
        </p:txBody>
      </p:sp>
    </p:spTree>
    <p:extLst>
      <p:ext uri="{BB962C8B-B14F-4D97-AF65-F5344CB8AC3E}">
        <p14:creationId xmlns:p14="http://schemas.microsoft.com/office/powerpoint/2010/main" val="383122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56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700"/>
                                        <p:tgtEl>
                                          <p:spTgt spid="565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56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1086803" y="5657068"/>
            <a:ext cx="7012135" cy="830997"/>
          </a:xfrm>
          <a:prstGeom prst="rect">
            <a:avLst/>
          </a:prstGeom>
          <a:noFill/>
          <a:ln w="5080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990099"/>
              </a:buClr>
              <a:buFont typeface="Wingdings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The purpose of the </a:t>
            </a:r>
            <a:r>
              <a:rPr lang="en-US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PEPPo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(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olarized 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E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lectrons for 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olarized 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Po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sitrons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) was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to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evaluate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feasibility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of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using </a:t>
            </a:r>
            <a:r>
              <a:rPr lang="en-US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bremsstrahlung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radiation of </a:t>
            </a:r>
            <a:r>
              <a:rPr lang="en-US" sz="1600" b="1" dirty="0">
                <a:solidFill>
                  <a:srgbClr val="FF0000"/>
                </a:solidFill>
                <a:latin typeface="Comic Sans MS"/>
                <a:cs typeface="Comic Sans MS"/>
              </a:rPr>
              <a:t>polarized electrons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for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the 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production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of 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polarized positrons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</a:p>
        </p:txBody>
      </p:sp>
      <p:grpSp>
        <p:nvGrpSpPr>
          <p:cNvPr id="5" name="Grouper 4"/>
          <p:cNvGrpSpPr>
            <a:grpSpLocks/>
          </p:cNvGrpSpPr>
          <p:nvPr/>
        </p:nvGrpSpPr>
        <p:grpSpPr bwMode="auto">
          <a:xfrm>
            <a:off x="1881188" y="1507466"/>
            <a:ext cx="5395912" cy="3983731"/>
            <a:chOff x="1880915" y="1367563"/>
            <a:chExt cx="5396298" cy="3983910"/>
          </a:xfrm>
        </p:grpSpPr>
        <p:sp>
          <p:nvSpPr>
            <p:cNvPr id="27" name="Rectangle 43"/>
            <p:cNvSpPr>
              <a:spLocks noChangeArrowheads="1"/>
            </p:cNvSpPr>
            <p:nvPr/>
          </p:nvSpPr>
          <p:spPr bwMode="auto">
            <a:xfrm>
              <a:off x="2009941" y="1367563"/>
              <a:ext cx="5133490" cy="246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000" dirty="0" smtClean="0">
                  <a:solidFill>
                    <a:srgbClr val="5F5F5F"/>
                  </a:solidFill>
                  <a:latin typeface="Microsoft Sans Serif" charset="0"/>
                </a:rPr>
                <a:t>(</a:t>
              </a:r>
              <a:r>
                <a:rPr lang="fr-FR" sz="1000" dirty="0" err="1" smtClean="0">
                  <a:solidFill>
                    <a:srgbClr val="5F5F5F"/>
                  </a:solidFill>
                  <a:latin typeface="Microsoft Sans Serif" charset="0"/>
                </a:rPr>
                <a:t>PEPPo</a:t>
              </a:r>
              <a:r>
                <a:rPr lang="fr-FR" sz="1000" dirty="0" smtClean="0">
                  <a:solidFill>
                    <a:srgbClr val="5F5F5F"/>
                  </a:solidFill>
                  <a:latin typeface="Microsoft Sans Serif" charset="0"/>
                </a:rPr>
                <a:t> Collaboration) J</a:t>
              </a:r>
              <a:r>
                <a:rPr lang="fr-FR" sz="1000" dirty="0">
                  <a:solidFill>
                    <a:srgbClr val="5F5F5F"/>
                  </a:solidFill>
                  <a:latin typeface="Microsoft Sans Serif" charset="0"/>
                </a:rPr>
                <a:t>. </a:t>
              </a:r>
              <a:r>
                <a:rPr lang="fr-FR" sz="1000" dirty="0" err="1">
                  <a:solidFill>
                    <a:srgbClr val="5F5F5F"/>
                  </a:solidFill>
                  <a:latin typeface="Microsoft Sans Serif" charset="0"/>
                </a:rPr>
                <a:t>Grames</a:t>
              </a:r>
              <a:r>
                <a:rPr lang="fr-FR" sz="1000" dirty="0">
                  <a:solidFill>
                    <a:srgbClr val="5F5F5F"/>
                  </a:solidFill>
                  <a:latin typeface="Microsoft Sans Serif" charset="0"/>
                </a:rPr>
                <a:t>, E. Voutier et al., </a:t>
              </a:r>
              <a:r>
                <a:rPr lang="fr-FR" sz="1000" dirty="0" err="1">
                  <a:solidFill>
                    <a:srgbClr val="5F5F5F"/>
                  </a:solidFill>
                  <a:latin typeface="Microsoft Sans Serif" charset="0"/>
                </a:rPr>
                <a:t>JLab</a:t>
              </a:r>
              <a:r>
                <a:rPr lang="fr-FR" sz="1000" dirty="0">
                  <a:solidFill>
                    <a:srgbClr val="5F5F5F"/>
                  </a:solidFill>
                  <a:latin typeface="Microsoft Sans Serif" charset="0"/>
                </a:rPr>
                <a:t> </a:t>
              </a:r>
              <a:r>
                <a:rPr lang="fr-FR" sz="1000" dirty="0" err="1">
                  <a:solidFill>
                    <a:srgbClr val="5F5F5F"/>
                  </a:solidFill>
                  <a:latin typeface="Microsoft Sans Serif" charset="0"/>
                </a:rPr>
                <a:t>Experiment</a:t>
              </a:r>
              <a:r>
                <a:rPr lang="fr-FR" sz="1000" dirty="0">
                  <a:solidFill>
                    <a:srgbClr val="5F5F5F"/>
                  </a:solidFill>
                  <a:latin typeface="Microsoft Sans Serif" charset="0"/>
                </a:rPr>
                <a:t> E12-11-105, 2011</a:t>
              </a:r>
            </a:p>
          </p:txBody>
        </p:sp>
        <p:pic>
          <p:nvPicPr>
            <p:cNvPr id="328718" name="Picture 3" descr="C:\Documents and Settings\grames\Desktop\images\install_111222\photo.JPG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0915" y="1751608"/>
              <a:ext cx="5396298" cy="3599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4994" name="Text Box 2"/>
          <p:cNvSpPr txBox="1">
            <a:spLocks noChangeArrowheads="1"/>
          </p:cNvSpPr>
          <p:nvPr/>
        </p:nvSpPr>
        <p:spPr bwMode="auto">
          <a:xfrm>
            <a:off x="2708275" y="982663"/>
            <a:ext cx="3746500" cy="4095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0000"/>
                </a:solidFill>
                <a:latin typeface="Lucida Calligraphy" charset="0"/>
              </a:rPr>
              <a:t>Polarized Bremsstrahlung</a:t>
            </a:r>
          </a:p>
        </p:txBody>
      </p:sp>
      <p:sp>
        <p:nvSpPr>
          <p:cNvPr id="328706" name="TextBox 32"/>
          <p:cNvSpPr txBox="1">
            <a:spLocks noChangeArrowheads="1"/>
          </p:cNvSpPr>
          <p:nvPr/>
        </p:nvSpPr>
        <p:spPr bwMode="auto">
          <a:xfrm>
            <a:off x="1219200" y="304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fr-FR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25024" name="Line 3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28716" name="Image 29" descr="log_ip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479" y="174625"/>
            <a:ext cx="753159" cy="45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8539657" y="6603286"/>
            <a:ext cx="6144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15/20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90500" y="276225"/>
            <a:ext cx="21833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i="1" dirty="0" err="1" smtClean="0">
                <a:solidFill>
                  <a:srgbClr val="969696"/>
                </a:solidFill>
                <a:latin typeface="Comic Sans MS" charset="0"/>
              </a:rPr>
              <a:t>PEPPo</a:t>
            </a:r>
            <a:r>
              <a:rPr lang="fr-FR" sz="1800" i="1" dirty="0" smtClean="0">
                <a:solidFill>
                  <a:srgbClr val="969696"/>
                </a:solidFill>
                <a:latin typeface="Comic Sans MS" charset="0"/>
              </a:rPr>
              <a:t> </a:t>
            </a:r>
            <a:r>
              <a:rPr lang="fr-FR" sz="1800" i="1" dirty="0" err="1" smtClean="0">
                <a:solidFill>
                  <a:srgbClr val="969696"/>
                </a:solidFill>
                <a:latin typeface="Comic Sans MS" charset="0"/>
              </a:rPr>
              <a:t>experiment</a:t>
            </a:r>
            <a:endParaRPr lang="fr-FR" sz="1800" i="1" dirty="0">
              <a:solidFill>
                <a:srgbClr val="B2B2B2"/>
              </a:solidFill>
              <a:latin typeface="Comic Sans MS" charset="0"/>
            </a:endParaRP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12245" y="6639380"/>
            <a:ext cx="145916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Mainz, April 4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-7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26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3244633" y="982663"/>
            <a:ext cx="2668248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</a:rPr>
              <a:t>Proof-of-Principle</a:t>
            </a:r>
            <a:endParaRPr lang="en-US" sz="2000" b="1" dirty="0">
              <a:solidFill>
                <a:srgbClr val="000000"/>
              </a:solidFill>
              <a:latin typeface="Lucida Calligraphy" charset="0"/>
            </a:endParaRPr>
          </a:p>
        </p:txBody>
      </p:sp>
      <p:pic>
        <p:nvPicPr>
          <p:cNvPr id="14" name="Image 13" descr="log_ip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83" y="175183"/>
            <a:ext cx="752692" cy="451615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539657" y="6603286"/>
            <a:ext cx="6144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16/20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2245" y="6639380"/>
            <a:ext cx="145916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Mainz, April 4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-7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pic>
        <p:nvPicPr>
          <p:cNvPr id="6" name="Image 5" descr="PEPPoLin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0" y="3468161"/>
            <a:ext cx="3888432" cy="2719041"/>
          </a:xfrm>
          <a:prstGeom prst="rect">
            <a:avLst/>
          </a:prstGeom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196062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D60093"/>
              </a:buClr>
              <a:buFont typeface="Wingdings" charset="0"/>
              <a:buChar char="Ø"/>
              <a:defRPr/>
            </a:pPr>
            <a:r>
              <a:rPr lang="en-US" sz="1600" dirty="0">
                <a:cs typeface="+mn-cs"/>
              </a:rPr>
              <a:t> </a:t>
            </a:r>
            <a:r>
              <a:rPr lang="en-US" sz="1600" dirty="0" smtClean="0">
                <a:cs typeface="+mn-cs"/>
              </a:rPr>
              <a:t>The </a:t>
            </a:r>
            <a:r>
              <a:rPr lang="en-US" sz="1600" b="1" dirty="0" err="1" smtClean="0">
                <a:solidFill>
                  <a:srgbClr val="FF0000"/>
                </a:solidFill>
                <a:cs typeface="+mn-cs"/>
              </a:rPr>
              <a:t>PEPPo</a:t>
            </a:r>
            <a:r>
              <a:rPr lang="en-US" sz="1600" dirty="0" smtClean="0">
                <a:cs typeface="+mn-cs"/>
              </a:rPr>
              <a:t> experiment at the </a:t>
            </a:r>
            <a:r>
              <a:rPr lang="en-US" sz="1600" b="1" dirty="0" smtClean="0">
                <a:solidFill>
                  <a:srgbClr val="0000FF"/>
                </a:solidFill>
                <a:cs typeface="+mn-cs"/>
              </a:rPr>
              <a:t>CEBAF injector</a:t>
            </a:r>
            <a:r>
              <a:rPr lang="en-US" sz="1600" dirty="0" smtClean="0">
                <a:cs typeface="+mn-cs"/>
              </a:rPr>
              <a:t> demonstrated </a:t>
            </a:r>
            <a:r>
              <a:rPr lang="en-US" sz="1600" b="1" dirty="0" smtClean="0">
                <a:solidFill>
                  <a:srgbClr val="FF0000"/>
                </a:solidFill>
                <a:cs typeface="+mn-cs"/>
              </a:rPr>
              <a:t>efficient polarization transfer </a:t>
            </a:r>
            <a:r>
              <a:rPr lang="en-US" sz="1600" dirty="0" smtClean="0">
                <a:cs typeface="+mn-cs"/>
              </a:rPr>
              <a:t>from </a:t>
            </a:r>
            <a:r>
              <a:rPr lang="en-US" sz="1600" b="1" dirty="0" smtClean="0">
                <a:solidFill>
                  <a:srgbClr val="0000FF"/>
                </a:solidFill>
                <a:cs typeface="+mn-cs"/>
              </a:rPr>
              <a:t>8.2 MeV/c </a:t>
            </a:r>
            <a:r>
              <a:rPr lang="en-US" sz="1600" b="1" dirty="0" smtClean="0">
                <a:solidFill>
                  <a:srgbClr val="FF0000"/>
                </a:solidFill>
                <a:cs typeface="+mn-cs"/>
              </a:rPr>
              <a:t>electrons to positrons</a:t>
            </a:r>
            <a:r>
              <a:rPr lang="en-US" sz="1600" dirty="0" smtClean="0">
                <a:cs typeface="+mn-cs"/>
              </a:rPr>
              <a:t> produced in the 3.1-6.3 MeV/c, expanding polarized positron capabilities from </a:t>
            </a:r>
            <a:r>
              <a:rPr lang="en-US" sz="1600" dirty="0" err="1" smtClean="0">
                <a:cs typeface="+mn-cs"/>
              </a:rPr>
              <a:t>GeV</a:t>
            </a:r>
            <a:r>
              <a:rPr lang="en-US" sz="1600" dirty="0" smtClean="0">
                <a:cs typeface="+mn-cs"/>
              </a:rPr>
              <a:t> to </a:t>
            </a:r>
            <a:r>
              <a:rPr lang="en-US" sz="1600" b="1" dirty="0" smtClean="0">
                <a:solidFill>
                  <a:srgbClr val="FF0000"/>
                </a:solidFill>
                <a:cs typeface="+mn-cs"/>
              </a:rPr>
              <a:t>MeV accelerators</a:t>
            </a:r>
            <a:r>
              <a:rPr lang="en-US" sz="1600" dirty="0" smtClean="0">
                <a:cs typeface="+mn-cs"/>
              </a:rPr>
              <a:t>.</a:t>
            </a:r>
            <a:endParaRPr lang="en-US" sz="1600" dirty="0">
              <a:cs typeface="+mn-cs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059613" y="1622425"/>
            <a:ext cx="70485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(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PEPPo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 Collaboration) J.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Grames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, E. Voutier et al. ,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JLab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Experiment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 E12-11-105, 2011</a:t>
            </a:r>
            <a:endParaRPr lang="fr-FR" sz="1000" dirty="0">
              <a:solidFill>
                <a:srgbClr val="5F5F5F"/>
              </a:solidFill>
              <a:latin typeface="Microsoft Sans Serif" charset="0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29766" y="6152791"/>
            <a:ext cx="63142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CC00CC"/>
                </a:solidFill>
              </a:rPr>
              <a:t>Whenever producing positrons from electrons, </a:t>
            </a:r>
          </a:p>
          <a:p>
            <a:pPr algn="ctr"/>
            <a:r>
              <a:rPr lang="en-US" sz="1600" i="1" dirty="0" smtClean="0">
                <a:solidFill>
                  <a:srgbClr val="CC00CC"/>
                </a:solidFill>
              </a:rPr>
              <a:t>polarization is coming for free if initial electrons are polarized.</a:t>
            </a:r>
            <a:endParaRPr lang="en-US" sz="1600" i="1" dirty="0">
              <a:solidFill>
                <a:srgbClr val="CC00CC"/>
              </a:solidFill>
            </a:endParaRPr>
          </a:p>
        </p:txBody>
      </p:sp>
      <p:grpSp>
        <p:nvGrpSpPr>
          <p:cNvPr id="9" name="Grouper 8"/>
          <p:cNvGrpSpPr/>
          <p:nvPr/>
        </p:nvGrpSpPr>
        <p:grpSpPr>
          <a:xfrm>
            <a:off x="857044" y="2962856"/>
            <a:ext cx="2485744" cy="403347"/>
            <a:chOff x="857044" y="2962856"/>
            <a:chExt cx="2485744" cy="403347"/>
          </a:xfrm>
        </p:grpSpPr>
        <p:pic>
          <p:nvPicPr>
            <p:cNvPr id="8" name="Image 7" descr="Eq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044" y="2995272"/>
              <a:ext cx="2485744" cy="37093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975862" y="2962856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93528" y="2970427"/>
              <a:ext cx="67184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Bouée 18"/>
          <p:cNvSpPr/>
          <p:nvPr/>
        </p:nvSpPr>
        <p:spPr>
          <a:xfrm rot="21409038">
            <a:off x="728945" y="2853389"/>
            <a:ext cx="1656195" cy="612064"/>
          </a:xfrm>
          <a:prstGeom prst="donut">
            <a:avLst>
              <a:gd name="adj" fmla="val 3434"/>
            </a:avLst>
          </a:prstGeom>
          <a:solidFill>
            <a:srgbClr val="CC00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90500" y="276225"/>
            <a:ext cx="21833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i="1" dirty="0" err="1" smtClean="0">
                <a:solidFill>
                  <a:srgbClr val="969696"/>
                </a:solidFill>
                <a:latin typeface="Comic Sans MS" charset="0"/>
              </a:rPr>
              <a:t>PEPPo</a:t>
            </a:r>
            <a:r>
              <a:rPr lang="fr-FR" sz="1800" i="1" dirty="0" smtClean="0">
                <a:solidFill>
                  <a:srgbClr val="969696"/>
                </a:solidFill>
                <a:latin typeface="Comic Sans MS" charset="0"/>
              </a:rPr>
              <a:t> </a:t>
            </a:r>
            <a:r>
              <a:rPr lang="fr-FR" sz="1800" i="1" dirty="0" err="1" smtClean="0">
                <a:solidFill>
                  <a:srgbClr val="969696"/>
                </a:solidFill>
                <a:latin typeface="Comic Sans MS" charset="0"/>
              </a:rPr>
              <a:t>experiment</a:t>
            </a:r>
            <a:endParaRPr lang="fr-FR" sz="1800" i="1" dirty="0">
              <a:solidFill>
                <a:srgbClr val="B2B2B2"/>
              </a:solidFill>
              <a:latin typeface="Comic Sans MS" charset="0"/>
            </a:endParaRPr>
          </a:p>
        </p:txBody>
      </p:sp>
      <p:grpSp>
        <p:nvGrpSpPr>
          <p:cNvPr id="22" name="Grouper 21"/>
          <p:cNvGrpSpPr/>
          <p:nvPr/>
        </p:nvGrpSpPr>
        <p:grpSpPr>
          <a:xfrm>
            <a:off x="4948773" y="3261407"/>
            <a:ext cx="3428703" cy="2736304"/>
            <a:chOff x="4948773" y="3261407"/>
            <a:chExt cx="3428703" cy="2736304"/>
          </a:xfrm>
        </p:grpSpPr>
        <p:pic>
          <p:nvPicPr>
            <p:cNvPr id="7" name="Image 6" descr="PosPol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8773" y="3261407"/>
              <a:ext cx="3428703" cy="2736304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>
              <a:off x="5467261" y="3291236"/>
              <a:ext cx="128775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38ABA6"/>
                  </a:solidFill>
                  <a:latin typeface="+mn-lt"/>
                </a:rPr>
                <a:t>e</a:t>
              </a:r>
              <a:r>
                <a:rPr lang="en-US" sz="900" b="1" baseline="30000" dirty="0" smtClean="0">
                  <a:solidFill>
                    <a:srgbClr val="38ABA6"/>
                  </a:solidFill>
                  <a:latin typeface="+mn-lt"/>
                </a:rPr>
                <a:t>-</a:t>
              </a:r>
              <a:r>
                <a:rPr lang="en-US" sz="900" b="1" dirty="0" smtClean="0">
                  <a:solidFill>
                    <a:srgbClr val="38ABA6"/>
                  </a:solidFill>
                  <a:latin typeface="+mn-lt"/>
                </a:rPr>
                <a:t> beam polarization</a:t>
              </a:r>
            </a:p>
            <a:p>
              <a:pPr algn="ctr"/>
              <a:endParaRPr lang="en-US" sz="300" b="1" dirty="0" smtClean="0">
                <a:solidFill>
                  <a:srgbClr val="38ABA6"/>
                </a:solidFill>
                <a:latin typeface="+mn-lt"/>
              </a:endParaRPr>
            </a:p>
            <a:p>
              <a:pPr algn="ctr"/>
              <a:r>
                <a:rPr lang="en-US" sz="900" b="1" dirty="0" smtClean="0">
                  <a:solidFill>
                    <a:srgbClr val="38ABA6"/>
                  </a:solidFill>
                  <a:latin typeface="+mn-lt"/>
                </a:rPr>
                <a:t>85.2 ± 0.6 ± 0.7 %</a:t>
              </a:r>
              <a:endParaRPr lang="en-US" sz="900" b="1" dirty="0">
                <a:solidFill>
                  <a:srgbClr val="38ABA6"/>
                </a:solidFill>
                <a:latin typeface="+mn-l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02295" y="4977168"/>
              <a:ext cx="72016" cy="36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105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3401328" y="982663"/>
            <a:ext cx="2378080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</a:rPr>
              <a:t>Figure-of-Merit</a:t>
            </a:r>
            <a:endParaRPr lang="en-US" sz="2000" b="1" dirty="0">
              <a:solidFill>
                <a:srgbClr val="000000"/>
              </a:solidFill>
              <a:latin typeface="Lucida Calligraphy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0500" y="276225"/>
            <a:ext cx="35435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fr-FR" sz="1800" i="1" dirty="0" err="1" smtClean="0">
                <a:solidFill>
                  <a:srgbClr val="969696"/>
                </a:solidFill>
              </a:rPr>
              <a:t>Optimized</a:t>
            </a:r>
            <a:r>
              <a:rPr lang="fr-FR" sz="1800" i="1" dirty="0" smtClean="0">
                <a:solidFill>
                  <a:srgbClr val="969696"/>
                </a:solidFill>
              </a:rPr>
              <a:t> positron production</a:t>
            </a:r>
            <a:endParaRPr lang="fr-FR" sz="1800" i="1" dirty="0">
              <a:solidFill>
                <a:srgbClr val="B2B2B2"/>
              </a:solidFill>
            </a:endParaRPr>
          </a:p>
        </p:txBody>
      </p:sp>
      <p:pic>
        <p:nvPicPr>
          <p:cNvPr id="14" name="Image 13" descr="log_ip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83" y="175183"/>
            <a:ext cx="752692" cy="451615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539657" y="6603286"/>
            <a:ext cx="6144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17/20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pic>
        <p:nvPicPr>
          <p:cNvPr id="9" name="Picture 10" descr="e+p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3743996" cy="299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102876" y="1611476"/>
            <a:ext cx="89644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R.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Dollan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, K.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Laihem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, A.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Schälicke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, NIM A 559 (2006) 185      J. Dumas, J.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Grames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, E. Voutier, AIP 1160 (2009) 120     J. Dumas,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Doctorate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Thesis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 (2011)</a:t>
            </a:r>
            <a:endParaRPr lang="fr-FR" sz="1000" dirty="0">
              <a:solidFill>
                <a:srgbClr val="5F5F5F"/>
              </a:solidFill>
              <a:latin typeface="Microsoft Sans Serif" charset="0"/>
              <a:cs typeface="+mn-cs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12245" y="6639380"/>
            <a:ext cx="145916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Mainz, April 4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-7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graphicFrame>
        <p:nvGraphicFramePr>
          <p:cNvPr id="2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029279"/>
              </p:ext>
            </p:extLst>
          </p:nvPr>
        </p:nvGraphicFramePr>
        <p:xfrm>
          <a:off x="2503116" y="5556394"/>
          <a:ext cx="772740" cy="432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6" name="…quation" r:id="rId6" imgW="838200" imgH="469900" progId="Equation.3">
                  <p:embed/>
                </p:oleObj>
              </mc:Choice>
              <mc:Fallback>
                <p:oleObj name="…quation" r:id="rId6" imgW="838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116" y="5556394"/>
                        <a:ext cx="772740" cy="432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er 2"/>
          <p:cNvGrpSpPr/>
          <p:nvPr/>
        </p:nvGrpSpPr>
        <p:grpSpPr>
          <a:xfrm>
            <a:off x="4720376" y="1946393"/>
            <a:ext cx="3994801" cy="2961823"/>
            <a:chOff x="4720376" y="1946393"/>
            <a:chExt cx="3994801" cy="2961823"/>
          </a:xfrm>
        </p:grpSpPr>
        <p:grpSp>
          <p:nvGrpSpPr>
            <p:cNvPr id="16" name="Grouper 15"/>
            <p:cNvGrpSpPr>
              <a:grpSpLocks noChangeAspect="1"/>
            </p:cNvGrpSpPr>
            <p:nvPr/>
          </p:nvGrpSpPr>
          <p:grpSpPr>
            <a:xfrm>
              <a:off x="4720376" y="1955888"/>
              <a:ext cx="3986206" cy="2952328"/>
              <a:chOff x="4360863" y="2422525"/>
              <a:chExt cx="4516437" cy="3665538"/>
            </a:xfrm>
          </p:grpSpPr>
          <p:pic>
            <p:nvPicPr>
              <p:cNvPr id="17" name="Picture 3" descr="logoLPSC2[1]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192" y="4077072"/>
                <a:ext cx="863600" cy="414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0" descr="fom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0863" y="2422525"/>
                <a:ext cx="4516437" cy="3665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>
                <a:off x="6651625" y="3308350"/>
                <a:ext cx="0" cy="228123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 type="none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5764349" y="5013728"/>
                <a:ext cx="1589563" cy="3439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200" dirty="0">
                    <a:latin typeface="Comic Sans MS" charset="0"/>
                  </a:rPr>
                  <a:t>Optimum </a:t>
                </a:r>
                <a:r>
                  <a:rPr lang="fr-FR" sz="1200" dirty="0" smtClean="0">
                    <a:latin typeface="Comic Sans MS" charset="0"/>
                  </a:rPr>
                  <a:t> </a:t>
                </a:r>
                <a:r>
                  <a:rPr lang="fr-FR" sz="1200" dirty="0" err="1" smtClean="0">
                    <a:latin typeface="Comic Sans MS" charset="0"/>
                  </a:rPr>
                  <a:t>energy</a:t>
                </a:r>
                <a:endParaRPr lang="fr-FR" sz="1200" dirty="0">
                  <a:latin typeface="Comic Sans MS" charset="0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V="1">
                <a:off x="4932363" y="3155950"/>
                <a:ext cx="1724025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22"/>
              <p:cNvSpPr txBox="1">
                <a:spLocks noChangeArrowheads="1"/>
              </p:cNvSpPr>
              <p:nvPr/>
            </p:nvSpPr>
            <p:spPr bwMode="auto">
              <a:xfrm>
                <a:off x="5047032" y="2819233"/>
                <a:ext cx="934246" cy="6496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200" dirty="0" smtClean="0">
                    <a:latin typeface="Comic Sans MS" charset="0"/>
                  </a:rPr>
                  <a:t>Optimum</a:t>
                </a:r>
              </a:p>
              <a:p>
                <a:pPr algn="ctr"/>
                <a:endParaRPr lang="fr-FR" sz="400" dirty="0">
                  <a:latin typeface="Comic Sans MS" charset="0"/>
                </a:endParaRPr>
              </a:p>
              <a:p>
                <a:pPr algn="ctr"/>
                <a:r>
                  <a:rPr lang="fr-FR" sz="1200" dirty="0" err="1">
                    <a:latin typeface="Comic Sans MS" charset="0"/>
                  </a:rPr>
                  <a:t>FoM</a:t>
                </a:r>
                <a:endParaRPr lang="fr-FR" sz="1200" dirty="0">
                  <a:latin typeface="Comic Sans MS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7851081" y="1946393"/>
              <a:ext cx="86409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52764" y="2187601"/>
            <a:ext cx="44973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rgbClr val="3333FF"/>
              </a:buClr>
              <a:buFont typeface="Wingdings" charset="0"/>
              <a:buChar char="Ø"/>
            </a:pPr>
            <a:r>
              <a:rPr lang="fr-FR" sz="1400" dirty="0">
                <a:latin typeface="Comic Sans MS" charset="0"/>
              </a:rPr>
              <a:t> </a:t>
            </a:r>
            <a:r>
              <a:rPr lang="fr-FR" sz="1600" dirty="0" smtClean="0"/>
              <a:t>The </a:t>
            </a:r>
            <a:r>
              <a:rPr lang="fr-FR" sz="1600" b="1" dirty="0" err="1" smtClean="0">
                <a:solidFill>
                  <a:srgbClr val="FF0000"/>
                </a:solidFill>
              </a:rPr>
              <a:t>polarization</a:t>
            </a:r>
            <a:r>
              <a:rPr lang="fr-FR" sz="1600" b="1" dirty="0" smtClean="0">
                <a:solidFill>
                  <a:srgbClr val="FF0000"/>
                </a:solidFill>
              </a:rPr>
              <a:t> distribution</a:t>
            </a:r>
            <a:r>
              <a:rPr lang="fr-FR" sz="1600" dirty="0" smtClean="0"/>
              <a:t> of </a:t>
            </a:r>
            <a:r>
              <a:rPr lang="fr-FR" sz="1600" dirty="0" err="1" smtClean="0"/>
              <a:t>generated</a:t>
            </a:r>
            <a:r>
              <a:rPr lang="fr-FR" sz="1600" dirty="0" smtClean="0"/>
              <a:t>  positrons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typical</a:t>
            </a:r>
            <a:r>
              <a:rPr lang="fr-FR" sz="1600" dirty="0" smtClean="0"/>
              <a:t> of </a:t>
            </a:r>
            <a:r>
              <a:rPr lang="fr-FR" sz="1600" dirty="0" err="1" smtClean="0"/>
              <a:t>bremsstrahlung</a:t>
            </a:r>
            <a:r>
              <a:rPr lang="fr-FR" sz="1600" dirty="0" smtClean="0"/>
              <a:t> </a:t>
            </a:r>
            <a:r>
              <a:rPr lang="fr-FR" sz="1600" dirty="0" err="1" smtClean="0"/>
              <a:t>induced</a:t>
            </a:r>
            <a:r>
              <a:rPr lang="fr-FR" sz="1600" dirty="0" smtClean="0"/>
              <a:t> pair </a:t>
            </a:r>
            <a:r>
              <a:rPr lang="fr-FR" sz="1600" dirty="0" err="1" smtClean="0"/>
              <a:t>creation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a production rate </a:t>
            </a:r>
            <a:r>
              <a:rPr lang="fr-FR" sz="1600" dirty="0" err="1" smtClean="0">
                <a:solidFill>
                  <a:srgbClr val="0000FF"/>
                </a:solidFill>
              </a:rPr>
              <a:t>dominated</a:t>
            </a:r>
            <a:r>
              <a:rPr lang="fr-FR" sz="1600" dirty="0" smtClean="0">
                <a:solidFill>
                  <a:srgbClr val="0000FF"/>
                </a:solidFill>
              </a:rPr>
              <a:t> by </a:t>
            </a:r>
            <a:r>
              <a:rPr lang="fr-FR" sz="1600" dirty="0" err="1" smtClean="0">
                <a:solidFill>
                  <a:srgbClr val="0000FF"/>
                </a:solidFill>
              </a:rPr>
              <a:t>low-energy</a:t>
            </a:r>
            <a:r>
              <a:rPr lang="fr-FR" sz="1600" dirty="0" smtClean="0">
                <a:solidFill>
                  <a:srgbClr val="0000FF"/>
                </a:solidFill>
              </a:rPr>
              <a:t> </a:t>
            </a:r>
            <a:r>
              <a:rPr lang="fr-FR" sz="1600" dirty="0" err="1" smtClean="0">
                <a:solidFill>
                  <a:srgbClr val="0000FF"/>
                </a:solidFill>
              </a:rPr>
              <a:t>particles</a:t>
            </a:r>
            <a:r>
              <a:rPr lang="fr-FR" sz="1600" dirty="0" smtClean="0"/>
              <a:t>. </a:t>
            </a:r>
            <a:endParaRPr lang="fr-FR" sz="1600" dirty="0">
              <a:latin typeface="Comic Sans MS" charset="0"/>
            </a:endParaRPr>
          </a:p>
        </p:txBody>
      </p:sp>
      <p:pic>
        <p:nvPicPr>
          <p:cNvPr id="4" name="Image 3" descr="Thi.tif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20" y="5157192"/>
            <a:ext cx="2230800" cy="1512168"/>
          </a:xfrm>
          <a:prstGeom prst="rect">
            <a:avLst/>
          </a:prstGeom>
        </p:spPr>
      </p:pic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455156" y="5307522"/>
            <a:ext cx="25093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rgbClr val="3333FF"/>
              </a:buClr>
            </a:pPr>
            <a:r>
              <a:rPr lang="fr-FR" sz="1600" dirty="0" smtClean="0"/>
              <a:t>The </a:t>
            </a:r>
            <a:r>
              <a:rPr lang="fr-FR" sz="1600" b="1" dirty="0" smtClean="0">
                <a:solidFill>
                  <a:srgbClr val="FF0000"/>
                </a:solidFill>
              </a:rPr>
              <a:t>positron </a:t>
            </a:r>
            <a:r>
              <a:rPr lang="fr-FR" sz="1600" b="1" dirty="0" err="1" smtClean="0">
                <a:solidFill>
                  <a:srgbClr val="FF0000"/>
                </a:solidFill>
              </a:rPr>
              <a:t>energy</a:t>
            </a:r>
            <a:r>
              <a:rPr lang="fr-FR" sz="1600" dirty="0" smtClean="0"/>
              <a:t> </a:t>
            </a:r>
            <a:r>
              <a:rPr lang="fr-FR" sz="1600" dirty="0" err="1" smtClean="0"/>
              <a:t>at</a:t>
            </a:r>
            <a:r>
              <a:rPr lang="fr-FR" sz="1600" dirty="0" smtClean="0"/>
              <a:t> optimum </a:t>
            </a:r>
            <a:r>
              <a:rPr lang="fr-FR" sz="1600" dirty="0" err="1" smtClean="0"/>
              <a:t>FoM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about </a:t>
            </a:r>
            <a:r>
              <a:rPr lang="fr-FR" sz="1600" b="1" dirty="0" err="1" smtClean="0">
                <a:solidFill>
                  <a:srgbClr val="0000FF"/>
                </a:solidFill>
              </a:rPr>
              <a:t>half</a:t>
            </a:r>
            <a:r>
              <a:rPr lang="fr-FR" sz="1600" dirty="0" smtClean="0"/>
              <a:t> of the </a:t>
            </a:r>
            <a:r>
              <a:rPr lang="fr-FR" sz="1600" b="1" dirty="0" err="1" smtClean="0">
                <a:solidFill>
                  <a:srgbClr val="0000FF"/>
                </a:solidFill>
              </a:rPr>
              <a:t>electron</a:t>
            </a:r>
            <a:r>
              <a:rPr lang="fr-FR" sz="16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 err="1" smtClean="0">
                <a:solidFill>
                  <a:srgbClr val="0000FF"/>
                </a:solidFill>
              </a:rPr>
              <a:t>beam</a:t>
            </a:r>
            <a:r>
              <a:rPr lang="fr-FR" sz="16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 err="1" smtClean="0">
                <a:solidFill>
                  <a:srgbClr val="0000FF"/>
                </a:solidFill>
              </a:rPr>
              <a:t>energy</a:t>
            </a:r>
            <a:r>
              <a:rPr lang="fr-FR" sz="1600" dirty="0" smtClean="0"/>
              <a:t>.</a:t>
            </a:r>
            <a:endParaRPr lang="fr-FR" sz="1600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2842782" y="982663"/>
            <a:ext cx="3478015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</a:rPr>
              <a:t>Expected Performances</a:t>
            </a:r>
            <a:endParaRPr lang="en-US" sz="2000" b="1" dirty="0">
              <a:solidFill>
                <a:srgbClr val="000000"/>
              </a:solidFill>
              <a:latin typeface="Lucida Calligraphy" charset="0"/>
            </a:endParaRPr>
          </a:p>
        </p:txBody>
      </p:sp>
      <p:pic>
        <p:nvPicPr>
          <p:cNvPr id="14" name="Image 13" descr="log_ip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83" y="175183"/>
            <a:ext cx="752692" cy="451615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539657" y="6603286"/>
            <a:ext cx="6144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18/20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pic>
        <p:nvPicPr>
          <p:cNvPr id="2" name="Image 1" descr="FoM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204" y="3090562"/>
            <a:ext cx="3239892" cy="2179363"/>
          </a:xfrm>
          <a:prstGeom prst="rect">
            <a:avLst/>
          </a:prstGeom>
        </p:spPr>
      </p:pic>
      <p:pic>
        <p:nvPicPr>
          <p:cNvPr id="4" name="Image 3" descr="Pol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16" y="3422176"/>
            <a:ext cx="2664436" cy="1792060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90500" y="276225"/>
            <a:ext cx="35435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fr-FR" sz="1800" i="1" dirty="0" err="1" smtClean="0">
                <a:solidFill>
                  <a:srgbClr val="969696"/>
                </a:solidFill>
              </a:rPr>
              <a:t>Optimized</a:t>
            </a:r>
            <a:r>
              <a:rPr lang="fr-FR" sz="1800" i="1" dirty="0" smtClean="0">
                <a:solidFill>
                  <a:srgbClr val="969696"/>
                </a:solidFill>
              </a:rPr>
              <a:t> positron production</a:t>
            </a:r>
            <a:endParaRPr lang="fr-FR" sz="1800" i="1" dirty="0">
              <a:solidFill>
                <a:srgbClr val="B2B2B2"/>
              </a:solidFill>
            </a:endParaRPr>
          </a:p>
        </p:txBody>
      </p:sp>
      <p:pic>
        <p:nvPicPr>
          <p:cNvPr id="3" name="Image 2" descr="Eps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" y="3077349"/>
            <a:ext cx="3239996" cy="2190470"/>
          </a:xfrm>
          <a:prstGeom prst="rect">
            <a:avLst/>
          </a:prstGeom>
        </p:spPr>
      </p:pic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059613" y="1600527"/>
            <a:ext cx="70485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J. Dumas,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Doctorate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Thesis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 (2011)</a:t>
            </a:r>
            <a:endParaRPr lang="fr-FR" sz="1000" dirty="0">
              <a:solidFill>
                <a:srgbClr val="5F5F5F"/>
              </a:solidFill>
              <a:latin typeface="Microsoft Sans Serif" charset="0"/>
              <a:cs typeface="+mn-cs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2245" y="6639380"/>
            <a:ext cx="145916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Mainz, April 4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-7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4660" y="1988992"/>
            <a:ext cx="89837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rgbClr val="3333FF"/>
              </a:buClr>
              <a:buFont typeface="Wingdings" charset="0"/>
              <a:buChar char="Ø"/>
            </a:pPr>
            <a:r>
              <a:rPr lang="fr-FR" sz="1400" dirty="0">
                <a:latin typeface="Comic Sans MS" charset="0"/>
              </a:rPr>
              <a:t> </a:t>
            </a:r>
            <a:r>
              <a:rPr lang="fr-FR" sz="1600" dirty="0" smtClean="0"/>
              <a:t>The </a:t>
            </a:r>
            <a:r>
              <a:rPr lang="fr-FR" sz="1600" b="1" dirty="0" err="1" smtClean="0">
                <a:solidFill>
                  <a:srgbClr val="0000FF"/>
                </a:solidFill>
              </a:rPr>
              <a:t>optimized</a:t>
            </a:r>
            <a:r>
              <a:rPr lang="fr-FR" sz="16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 err="1" smtClean="0">
                <a:solidFill>
                  <a:srgbClr val="0000FF"/>
                </a:solidFill>
              </a:rPr>
              <a:t>FoM</a:t>
            </a:r>
            <a:r>
              <a:rPr lang="fr-FR" sz="1600" b="1" dirty="0" smtClean="0">
                <a:solidFill>
                  <a:srgbClr val="0000FF"/>
                </a:solidFill>
              </a:rPr>
              <a:t> </a:t>
            </a:r>
            <a:r>
              <a:rPr lang="fr-FR" sz="1600" dirty="0" err="1" smtClean="0"/>
              <a:t>at</a:t>
            </a:r>
            <a:r>
              <a:rPr lang="fr-FR" sz="1600" dirty="0" smtClean="0"/>
              <a:t> </a:t>
            </a:r>
            <a:r>
              <a:rPr lang="fr-FR" sz="1600" dirty="0" err="1" smtClean="0"/>
              <a:t>each</a:t>
            </a:r>
            <a:r>
              <a:rPr lang="fr-FR" sz="1600" dirty="0" smtClean="0"/>
              <a:t> </a:t>
            </a:r>
            <a:r>
              <a:rPr lang="fr-FR" sz="1600" dirty="0" err="1" smtClean="0"/>
              <a:t>electron</a:t>
            </a:r>
            <a:r>
              <a:rPr lang="fr-FR" sz="1600" dirty="0" smtClean="0"/>
              <a:t> </a:t>
            </a:r>
            <a:r>
              <a:rPr lang="fr-FR" sz="1600" dirty="0" err="1" smtClean="0"/>
              <a:t>beam</a:t>
            </a:r>
            <a:r>
              <a:rPr lang="fr-FR" sz="1600" dirty="0" smtClean="0"/>
              <a:t> </a:t>
            </a:r>
            <a:r>
              <a:rPr lang="fr-FR" sz="1600" dirty="0" err="1" smtClean="0"/>
              <a:t>energy</a:t>
            </a:r>
            <a:r>
              <a:rPr lang="fr-FR" sz="1600" dirty="0" smtClean="0"/>
              <a:t> </a:t>
            </a:r>
            <a:r>
              <a:rPr lang="fr-FR" sz="1600" dirty="0" err="1" smtClean="0"/>
              <a:t>defined</a:t>
            </a:r>
            <a:r>
              <a:rPr lang="fr-FR" sz="1600" dirty="0" smtClean="0"/>
              <a:t> the « </a:t>
            </a:r>
            <a:r>
              <a:rPr lang="fr-FR" sz="1600" b="1" dirty="0" err="1" smtClean="0">
                <a:solidFill>
                  <a:srgbClr val="0000FF"/>
                </a:solidFill>
              </a:rPr>
              <a:t>operational</a:t>
            </a:r>
            <a:r>
              <a:rPr lang="fr-FR" sz="1600" b="1" dirty="0" smtClean="0">
                <a:solidFill>
                  <a:srgbClr val="0000FF"/>
                </a:solidFill>
              </a:rPr>
              <a:t> conditions</a:t>
            </a:r>
            <a:r>
              <a:rPr lang="fr-FR" sz="1600" dirty="0" smtClean="0"/>
              <a:t> »; </a:t>
            </a:r>
            <a:r>
              <a:rPr lang="fr-FR" sz="1600" dirty="0" err="1" smtClean="0"/>
              <a:t>simplistic</a:t>
            </a:r>
            <a:r>
              <a:rPr lang="fr-FR" sz="1600" dirty="0" smtClean="0"/>
              <a:t> </a:t>
            </a:r>
            <a:r>
              <a:rPr lang="fr-FR" sz="1600" dirty="0" err="1" smtClean="0"/>
              <a:t>cuts</a:t>
            </a:r>
            <a:r>
              <a:rPr lang="fr-FR" sz="1600" dirty="0" smtClean="0"/>
              <a:t> </a:t>
            </a:r>
            <a:r>
              <a:rPr lang="fr-FR" sz="1600" dirty="0" err="1" smtClean="0"/>
              <a:t>mimic</a:t>
            </a:r>
            <a:r>
              <a:rPr lang="fr-FR" sz="1600" dirty="0" smtClean="0"/>
              <a:t> a </a:t>
            </a:r>
            <a:r>
              <a:rPr lang="fr-FR" sz="1600" b="1" dirty="0" smtClean="0">
                <a:solidFill>
                  <a:srgbClr val="FF0000"/>
                </a:solidFill>
              </a:rPr>
              <a:t>capture system</a:t>
            </a:r>
            <a:r>
              <a:rPr lang="fr-FR" sz="1600" dirty="0" smtClean="0"/>
              <a:t> and/or an </a:t>
            </a:r>
            <a:r>
              <a:rPr lang="fr-FR" sz="1600" b="1" dirty="0" err="1" smtClean="0">
                <a:solidFill>
                  <a:srgbClr val="FF0000"/>
                </a:solidFill>
              </a:rPr>
              <a:t>accelerator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acceptance</a:t>
            </a:r>
            <a:r>
              <a:rPr lang="fr-FR" sz="1600" dirty="0" smtClean="0"/>
              <a:t>, and </a:t>
            </a:r>
            <a:r>
              <a:rPr lang="fr-FR" sz="1600" dirty="0" err="1" smtClean="0"/>
              <a:t>define</a:t>
            </a:r>
            <a:r>
              <a:rPr lang="fr-FR" sz="1600" dirty="0" smtClean="0"/>
              <a:t> the quantitative </a:t>
            </a:r>
            <a:r>
              <a:rPr lang="fr-FR" sz="1600" b="1" dirty="0" smtClean="0">
                <a:solidFill>
                  <a:srgbClr val="FF0000"/>
                </a:solidFill>
              </a:rPr>
              <a:t>source performances</a:t>
            </a:r>
            <a:r>
              <a:rPr lang="fr-FR" sz="1600" dirty="0" smtClean="0"/>
              <a:t>.  </a:t>
            </a:r>
            <a:endParaRPr lang="fr-FR" sz="1600" dirty="0">
              <a:latin typeface="Comic Sans MS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42208" y="3151341"/>
            <a:ext cx="1991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/p = 10%  </a:t>
            </a:r>
            <a:r>
              <a:rPr lang="en-US" dirty="0" smtClean="0">
                <a:latin typeface="Symbol" charset="2"/>
                <a:cs typeface="Symbol" charset="2"/>
              </a:rPr>
              <a:t>DQ</a:t>
            </a:r>
            <a:r>
              <a:rPr lang="en-US" dirty="0" smtClean="0"/>
              <a:t> = 10°</a:t>
            </a:r>
            <a:endParaRPr lang="en-US" dirty="0"/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256148" y="5702428"/>
            <a:ext cx="8640961" cy="584776"/>
          </a:xfrm>
          <a:prstGeom prst="rect">
            <a:avLst/>
          </a:prstGeom>
          <a:noFill/>
          <a:ln w="5080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990099"/>
              </a:buClr>
              <a:buFont typeface="Wingdings" charset="0"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In the energy range accessible at </a:t>
            </a:r>
            <a:r>
              <a:rPr lang="en-US" sz="1600" b="1" dirty="0" smtClean="0">
                <a:solidFill>
                  <a:srgbClr val="CC00CC"/>
                </a:solidFill>
                <a:latin typeface="Comic Sans MS"/>
                <a:cs typeface="Comic Sans MS"/>
              </a:rPr>
              <a:t>MESA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, one can reasonably expect to 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optimaly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achieve </a:t>
            </a:r>
          </a:p>
          <a:p>
            <a:pPr algn="ctr">
              <a:buClr>
                <a:srgbClr val="990099"/>
              </a:buClr>
              <a:buFont typeface="Wingdings" charset="0"/>
              <a:buNone/>
              <a:defRPr/>
            </a:pPr>
            <a:r>
              <a:rPr lang="en-US" sz="1600" b="1" dirty="0" smtClean="0">
                <a:solidFill>
                  <a:srgbClr val="CC00CC"/>
                </a:solidFill>
                <a:latin typeface="Comic Sans MS"/>
                <a:cs typeface="Comic Sans MS"/>
              </a:rPr>
              <a:t>75%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electron </a:t>
            </a:r>
            <a:r>
              <a:rPr lang="en-US" sz="1600" b="1" dirty="0" smtClean="0">
                <a:solidFill>
                  <a:srgbClr val="CC00CC"/>
                </a:solidFill>
                <a:latin typeface="Comic Sans MS"/>
                <a:cs typeface="Comic Sans MS"/>
              </a:rPr>
              <a:t>polarization transfer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and </a:t>
            </a:r>
            <a:r>
              <a:rPr lang="en-US" sz="1600" b="1" dirty="0" smtClean="0">
                <a:solidFill>
                  <a:srgbClr val="CC00CC"/>
                </a:solidFill>
                <a:latin typeface="Comic Sans MS"/>
                <a:cs typeface="Comic Sans MS"/>
              </a:rPr>
              <a:t>10</a:t>
            </a:r>
            <a:r>
              <a:rPr lang="en-US" sz="1600" b="1" baseline="30000" dirty="0" smtClean="0">
                <a:solidFill>
                  <a:srgbClr val="CC00CC"/>
                </a:solidFill>
                <a:latin typeface="Comic Sans MS"/>
                <a:cs typeface="Comic Sans MS"/>
              </a:rPr>
              <a:t>-4</a:t>
            </a:r>
            <a:r>
              <a:rPr lang="en-US" sz="1600" b="1" dirty="0" smtClean="0">
                <a:solidFill>
                  <a:srgbClr val="CC00CC"/>
                </a:solidFill>
                <a:latin typeface="Comic Sans MS"/>
                <a:cs typeface="Comic Sans MS"/>
              </a:rPr>
              <a:t>-10</a:t>
            </a:r>
            <a:r>
              <a:rPr lang="en-US" sz="1600" b="1" baseline="30000" dirty="0" smtClean="0">
                <a:solidFill>
                  <a:srgbClr val="CC00CC"/>
                </a:solidFill>
                <a:latin typeface="Comic Sans MS"/>
                <a:cs typeface="Comic Sans MS"/>
              </a:rPr>
              <a:t>-3</a:t>
            </a:r>
            <a:r>
              <a:rPr lang="en-US" sz="1600" b="1" dirty="0" smtClean="0">
                <a:solidFill>
                  <a:srgbClr val="CC00CC"/>
                </a:solidFill>
                <a:latin typeface="Comic Sans MS"/>
                <a:cs typeface="Comic Sans MS"/>
              </a:rPr>
              <a:t> e</a:t>
            </a:r>
            <a:r>
              <a:rPr lang="en-US" sz="1600" b="1" baseline="30000" dirty="0" smtClean="0">
                <a:solidFill>
                  <a:srgbClr val="CC00CC"/>
                </a:solidFill>
                <a:latin typeface="Comic Sans MS"/>
                <a:cs typeface="Comic Sans MS"/>
              </a:rPr>
              <a:t>+</a:t>
            </a:r>
            <a:r>
              <a:rPr lang="en-US" sz="1600" b="1" dirty="0" smtClean="0">
                <a:solidFill>
                  <a:srgbClr val="CC00CC"/>
                </a:solidFill>
                <a:latin typeface="Comic Sans MS"/>
                <a:cs typeface="Comic Sans MS"/>
              </a:rPr>
              <a:t>/e</a:t>
            </a:r>
            <a:r>
              <a:rPr lang="en-US" sz="1600" b="1" baseline="30000" dirty="0" smtClean="0">
                <a:solidFill>
                  <a:srgbClr val="CC00CC"/>
                </a:solidFill>
                <a:latin typeface="Comic Sans MS"/>
                <a:cs typeface="Comic Sans MS"/>
              </a:rPr>
              <a:t>-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9384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190500" y="276225"/>
            <a:ext cx="1385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>
                <a:solidFill>
                  <a:srgbClr val="969696"/>
                </a:solidFill>
                <a:cs typeface="+mn-cs"/>
              </a:rPr>
              <a:t>Conclusions</a:t>
            </a:r>
            <a:endParaRPr lang="fr-FR" sz="1800" i="1">
              <a:solidFill>
                <a:srgbClr val="B2B2B2"/>
              </a:solidFill>
              <a:cs typeface="+mn-cs"/>
            </a:endParaRP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3813175" y="995363"/>
            <a:ext cx="1531938" cy="4095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>
                <a:latin typeface="Lucida Calligraphy" charset="0"/>
                <a:cs typeface="+mn-cs"/>
              </a:rPr>
              <a:t>Summary</a:t>
            </a:r>
            <a:endParaRPr lang="en-US" sz="1100" b="1">
              <a:latin typeface="Microsoft Sans Serif" charset="0"/>
              <a:cs typeface="+mn-cs"/>
            </a:endParaRPr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579438" y="2225122"/>
            <a:ext cx="7993062" cy="144655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800" b="1" dirty="0" err="1" smtClean="0">
                <a:solidFill>
                  <a:srgbClr val="FF0000"/>
                </a:solidFill>
                <a:cs typeface="+mn-cs"/>
              </a:rPr>
              <a:t>Polarized</a:t>
            </a:r>
            <a:r>
              <a:rPr lang="fr-FR" sz="1800" b="1" dirty="0" smtClean="0">
                <a:solidFill>
                  <a:srgbClr val="FF0000"/>
                </a:solidFill>
                <a:cs typeface="+mn-cs"/>
              </a:rPr>
              <a:t> positrons</a:t>
            </a:r>
            <a:r>
              <a:rPr lang="fr-FR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fr-FR" sz="1800" dirty="0" err="1">
                <a:solidFill>
                  <a:srgbClr val="000000"/>
                </a:solidFill>
                <a:cs typeface="+mn-cs"/>
              </a:rPr>
              <a:t>c</a:t>
            </a:r>
            <a:r>
              <a:rPr lang="fr-FR" sz="1800" dirty="0" err="1" smtClean="0">
                <a:solidFill>
                  <a:srgbClr val="000000"/>
                </a:solidFill>
                <a:cs typeface="+mn-cs"/>
              </a:rPr>
              <a:t>ould</a:t>
            </a:r>
            <a:r>
              <a:rPr lang="fr-FR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cs typeface="+mn-cs"/>
              </a:rPr>
              <a:t>be</a:t>
            </a:r>
            <a:r>
              <a:rPr lang="fr-FR" sz="1800" dirty="0" smtClean="0">
                <a:solidFill>
                  <a:srgbClr val="000000"/>
                </a:solidFill>
                <a:cs typeface="+mn-cs"/>
              </a:rPr>
              <a:t> an important addition to </a:t>
            </a:r>
            <a:r>
              <a:rPr lang="fr-FR" sz="1800" b="1" dirty="0" smtClean="0">
                <a:solidFill>
                  <a:srgbClr val="FF0000"/>
                </a:solidFill>
                <a:cs typeface="+mn-cs"/>
              </a:rPr>
              <a:t>MESA</a:t>
            </a:r>
            <a:r>
              <a:rPr lang="fr-FR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cs typeface="+mn-cs"/>
              </a:rPr>
              <a:t>capabilities</a:t>
            </a:r>
            <a:r>
              <a:rPr lang="fr-FR" sz="1800" dirty="0" smtClean="0">
                <a:solidFill>
                  <a:srgbClr val="000000"/>
                </a:solidFill>
                <a:cs typeface="+mn-cs"/>
              </a:rPr>
              <a:t>, </a:t>
            </a:r>
            <a:r>
              <a:rPr lang="fr-FR" sz="1800" dirty="0" err="1" smtClean="0">
                <a:solidFill>
                  <a:srgbClr val="000000"/>
                </a:solidFill>
                <a:cs typeface="+mn-cs"/>
              </a:rPr>
              <a:t>either</a:t>
            </a:r>
            <a:r>
              <a:rPr lang="fr-FR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cs typeface="+mn-cs"/>
              </a:rPr>
              <a:t>they</a:t>
            </a:r>
            <a:r>
              <a:rPr lang="fr-FR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cs typeface="+mn-cs"/>
              </a:rPr>
              <a:t>would</a:t>
            </a:r>
            <a:r>
              <a:rPr lang="fr-FR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cs typeface="+mn-cs"/>
              </a:rPr>
              <a:t>be</a:t>
            </a:r>
            <a:r>
              <a:rPr lang="fr-FR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fr-FR" sz="1800" b="1" dirty="0" err="1" smtClean="0">
                <a:solidFill>
                  <a:srgbClr val="0000FF"/>
                </a:solidFill>
                <a:cs typeface="+mn-cs"/>
              </a:rPr>
              <a:t>directly</a:t>
            </a:r>
            <a:r>
              <a:rPr lang="fr-FR" sz="18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fr-FR" sz="1800" b="1" dirty="0" err="1" smtClean="0">
                <a:solidFill>
                  <a:srgbClr val="0000FF"/>
                </a:solidFill>
                <a:cs typeface="+mn-cs"/>
              </a:rPr>
              <a:t>used</a:t>
            </a:r>
            <a:r>
              <a:rPr lang="fr-FR" sz="18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cs typeface="+mn-cs"/>
              </a:rPr>
              <a:t>after</a:t>
            </a:r>
            <a:r>
              <a:rPr lang="fr-FR" sz="1800" dirty="0" smtClean="0">
                <a:solidFill>
                  <a:srgbClr val="000000"/>
                </a:solidFill>
                <a:cs typeface="+mn-cs"/>
              </a:rPr>
              <a:t> production, or </a:t>
            </a:r>
            <a:r>
              <a:rPr lang="fr-FR" sz="1800" b="1" dirty="0" err="1" smtClean="0">
                <a:solidFill>
                  <a:srgbClr val="0000FF"/>
                </a:solidFill>
                <a:cs typeface="+mn-cs"/>
              </a:rPr>
              <a:t>injected</a:t>
            </a:r>
            <a:r>
              <a:rPr lang="fr-FR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cs typeface="+mn-cs"/>
              </a:rPr>
              <a:t>into</a:t>
            </a:r>
            <a:r>
              <a:rPr lang="fr-FR" sz="1800" dirty="0" smtClean="0">
                <a:solidFill>
                  <a:srgbClr val="000000"/>
                </a:solidFill>
                <a:cs typeface="+mn-cs"/>
              </a:rPr>
              <a:t>  </a:t>
            </a:r>
            <a:r>
              <a:rPr lang="fr-FR" sz="1800" b="1" dirty="0" smtClean="0">
                <a:solidFill>
                  <a:srgbClr val="0000FF"/>
                </a:solidFill>
                <a:cs typeface="+mn-cs"/>
              </a:rPr>
              <a:t>MAMI</a:t>
            </a:r>
            <a:r>
              <a:rPr lang="fr-FR" sz="1800" dirty="0" smtClean="0">
                <a:solidFill>
                  <a:srgbClr val="000000"/>
                </a:solidFill>
                <a:cs typeface="+mn-cs"/>
              </a:rPr>
              <a:t>, or </a:t>
            </a:r>
            <a:r>
              <a:rPr lang="fr-FR" sz="1800" b="1" dirty="0" err="1" smtClean="0">
                <a:solidFill>
                  <a:srgbClr val="0000FF"/>
                </a:solidFill>
                <a:cs typeface="+mn-cs"/>
              </a:rPr>
              <a:t>decelerated</a:t>
            </a:r>
            <a:r>
              <a:rPr lang="fr-FR" sz="1800" dirty="0" smtClean="0">
                <a:solidFill>
                  <a:srgbClr val="000000"/>
                </a:solidFill>
                <a:cs typeface="+mn-cs"/>
              </a:rPr>
              <a:t> to </a:t>
            </a:r>
            <a:r>
              <a:rPr lang="fr-FR" sz="1800" dirty="0" err="1" smtClean="0">
                <a:solidFill>
                  <a:srgbClr val="000000"/>
                </a:solidFill>
                <a:cs typeface="+mn-cs"/>
              </a:rPr>
              <a:t>very</a:t>
            </a:r>
            <a:r>
              <a:rPr lang="fr-FR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cs typeface="+mn-cs"/>
              </a:rPr>
              <a:t>low</a:t>
            </a:r>
            <a:r>
              <a:rPr lang="fr-FR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cs typeface="+mn-cs"/>
              </a:rPr>
              <a:t>energies</a:t>
            </a:r>
            <a:r>
              <a:rPr lang="fr-FR" sz="1800" dirty="0" smtClean="0">
                <a:solidFill>
                  <a:srgbClr val="000000"/>
                </a:solidFill>
                <a:cs typeface="+mn-cs"/>
              </a:rPr>
              <a:t>.</a:t>
            </a:r>
          </a:p>
          <a:p>
            <a:pPr algn="ctr">
              <a:defRPr/>
            </a:pPr>
            <a:r>
              <a:rPr lang="fr-FR" sz="1800" dirty="0" smtClean="0">
                <a:solidFill>
                  <a:srgbClr val="000000"/>
                </a:solidFill>
                <a:cs typeface="+mn-cs"/>
              </a:rPr>
              <a:t>  </a:t>
            </a:r>
            <a:endParaRPr lang="fr-FR" sz="1000" dirty="0">
              <a:cs typeface="+mn-cs"/>
            </a:endParaRPr>
          </a:p>
          <a:p>
            <a:pPr algn="ctr">
              <a:defRPr/>
            </a:pPr>
            <a:r>
              <a:rPr lang="fr-FR" sz="1200" b="1" dirty="0" err="1" smtClean="0">
                <a:solidFill>
                  <a:srgbClr val="008000"/>
                </a:solidFill>
                <a:cs typeface="+mn-cs"/>
              </a:rPr>
              <a:t>Dark</a:t>
            </a:r>
            <a:r>
              <a:rPr lang="fr-FR" sz="1200" b="1" dirty="0" smtClean="0">
                <a:solidFill>
                  <a:srgbClr val="008000"/>
                </a:solidFill>
                <a:cs typeface="+mn-cs"/>
              </a:rPr>
              <a:t> </a:t>
            </a:r>
            <a:r>
              <a:rPr lang="fr-FR" sz="1200" b="1" dirty="0" err="1" smtClean="0">
                <a:solidFill>
                  <a:srgbClr val="008000"/>
                </a:solidFill>
                <a:cs typeface="+mn-cs"/>
              </a:rPr>
              <a:t>matter</a:t>
            </a:r>
            <a:r>
              <a:rPr lang="fr-FR" sz="1200" b="1" dirty="0" smtClean="0">
                <a:solidFill>
                  <a:srgbClr val="008000"/>
                </a:solidFill>
                <a:cs typeface="+mn-cs"/>
              </a:rPr>
              <a:t> </a:t>
            </a:r>
            <a:r>
              <a:rPr lang="fr-FR" sz="1200" b="1" dirty="0" err="1" smtClean="0">
                <a:solidFill>
                  <a:srgbClr val="008000"/>
                </a:solidFill>
                <a:cs typeface="+mn-cs"/>
              </a:rPr>
              <a:t>search</a:t>
            </a:r>
            <a:r>
              <a:rPr lang="fr-FR" sz="1200" b="1" dirty="0" smtClean="0">
                <a:solidFill>
                  <a:srgbClr val="008000"/>
                </a:solidFill>
                <a:cs typeface="+mn-cs"/>
              </a:rPr>
              <a:t>, 2</a:t>
            </a:r>
            <a:r>
              <a:rPr lang="fr-FR" sz="1200" b="1" dirty="0" smtClean="0">
                <a:solidFill>
                  <a:srgbClr val="008000"/>
                </a:solidFill>
                <a:latin typeface="Symbol" charset="0"/>
                <a:cs typeface="+mn-cs"/>
              </a:rPr>
              <a:t>g </a:t>
            </a:r>
            <a:r>
              <a:rPr lang="fr-FR" sz="1200" b="1" dirty="0" err="1">
                <a:solidFill>
                  <a:srgbClr val="008000"/>
                </a:solidFill>
                <a:cs typeface="+mn-cs"/>
              </a:rPr>
              <a:t>physics</a:t>
            </a:r>
            <a:r>
              <a:rPr lang="fr-FR" sz="1200" b="1" dirty="0" smtClean="0">
                <a:solidFill>
                  <a:srgbClr val="008000"/>
                </a:solidFill>
                <a:cs typeface="+mn-cs"/>
              </a:rPr>
              <a:t>, </a:t>
            </a:r>
            <a:r>
              <a:rPr lang="fr-FR" sz="1200" b="1" dirty="0" err="1" smtClean="0">
                <a:solidFill>
                  <a:srgbClr val="008000"/>
                </a:solidFill>
                <a:cs typeface="+mn-cs"/>
              </a:rPr>
              <a:t>Material</a:t>
            </a:r>
            <a:r>
              <a:rPr lang="fr-FR" sz="1200" b="1" dirty="0" smtClean="0">
                <a:solidFill>
                  <a:srgbClr val="008000"/>
                </a:solidFill>
                <a:cs typeface="+mn-cs"/>
              </a:rPr>
              <a:t> </a:t>
            </a:r>
            <a:r>
              <a:rPr lang="fr-FR" sz="1200" b="1" dirty="0">
                <a:solidFill>
                  <a:srgbClr val="008000"/>
                </a:solidFill>
                <a:cs typeface="+mn-cs"/>
              </a:rPr>
              <a:t>Science @ </a:t>
            </a:r>
            <a:r>
              <a:rPr lang="fr-FR" sz="1200" b="1" dirty="0" err="1">
                <a:solidFill>
                  <a:srgbClr val="008000"/>
                </a:solidFill>
                <a:cs typeface="+mn-cs"/>
              </a:rPr>
              <a:t>very</a:t>
            </a:r>
            <a:r>
              <a:rPr lang="fr-FR" sz="1200" b="1" dirty="0">
                <a:solidFill>
                  <a:srgbClr val="008000"/>
                </a:solidFill>
                <a:cs typeface="+mn-cs"/>
              </a:rPr>
              <a:t> </a:t>
            </a:r>
            <a:r>
              <a:rPr lang="fr-FR" sz="1200" b="1" dirty="0" err="1">
                <a:solidFill>
                  <a:srgbClr val="008000"/>
                </a:solidFill>
                <a:cs typeface="+mn-cs"/>
              </a:rPr>
              <a:t>low</a:t>
            </a:r>
            <a:r>
              <a:rPr lang="fr-FR" sz="1200" b="1" dirty="0">
                <a:solidFill>
                  <a:srgbClr val="008000"/>
                </a:solidFill>
                <a:cs typeface="+mn-cs"/>
              </a:rPr>
              <a:t> </a:t>
            </a:r>
            <a:r>
              <a:rPr lang="fr-FR" sz="1200" b="1" dirty="0" err="1">
                <a:solidFill>
                  <a:srgbClr val="008000"/>
                </a:solidFill>
                <a:cs typeface="+mn-cs"/>
              </a:rPr>
              <a:t>energy</a:t>
            </a:r>
            <a:r>
              <a:rPr lang="fr-FR" sz="1200" b="1" dirty="0">
                <a:solidFill>
                  <a:srgbClr val="008000"/>
                </a:solidFill>
                <a:cs typeface="+mn-cs"/>
              </a:rPr>
              <a:t>…</a:t>
            </a:r>
            <a:r>
              <a:rPr lang="fr-FR" sz="1600" dirty="0">
                <a:cs typeface="+mn-cs"/>
              </a:rPr>
              <a:t> </a:t>
            </a:r>
          </a:p>
        </p:txBody>
      </p:sp>
      <p:sp>
        <p:nvSpPr>
          <p:cNvPr id="201754" name="Text Box 26"/>
          <p:cNvSpPr txBox="1">
            <a:spLocks noChangeArrowheads="1"/>
          </p:cNvSpPr>
          <p:nvPr/>
        </p:nvSpPr>
        <p:spPr bwMode="auto">
          <a:xfrm>
            <a:off x="1515599" y="5970604"/>
            <a:ext cx="61256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800" i="1" dirty="0" err="1" smtClean="0">
                <a:solidFill>
                  <a:srgbClr val="000000"/>
                </a:solidFill>
                <a:cs typeface="+mn-cs"/>
              </a:rPr>
              <a:t>Available</a:t>
            </a:r>
            <a:r>
              <a:rPr lang="fr-FR" sz="1800" i="1" dirty="0" smtClean="0">
                <a:solidFill>
                  <a:srgbClr val="000000"/>
                </a:solidFill>
                <a:cs typeface="+mn-cs"/>
              </a:rPr>
              <a:t> e</a:t>
            </a:r>
            <a:r>
              <a:rPr lang="fr-FR" sz="1800" i="1" baseline="30000" dirty="0" smtClean="0">
                <a:solidFill>
                  <a:srgbClr val="000000"/>
                </a:solidFill>
                <a:cs typeface="+mn-cs"/>
              </a:rPr>
              <a:t>+</a:t>
            </a:r>
            <a:r>
              <a:rPr lang="fr-FR" sz="1800" i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fr-FR" sz="1800" i="1" dirty="0" err="1" smtClean="0">
                <a:solidFill>
                  <a:srgbClr val="000000"/>
                </a:solidFill>
                <a:cs typeface="+mn-cs"/>
              </a:rPr>
              <a:t>beam</a:t>
            </a:r>
            <a:r>
              <a:rPr lang="fr-FR" sz="1800" i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fr-FR" sz="1800" i="1" dirty="0" err="1" smtClean="0">
                <a:solidFill>
                  <a:srgbClr val="000000"/>
                </a:solidFill>
                <a:cs typeface="+mn-cs"/>
              </a:rPr>
              <a:t>current</a:t>
            </a:r>
            <a:r>
              <a:rPr lang="fr-FR" sz="1800" i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fr-FR" sz="1800" i="1" dirty="0" err="1" smtClean="0">
                <a:solidFill>
                  <a:srgbClr val="000000"/>
                </a:solidFill>
                <a:cs typeface="+mn-cs"/>
              </a:rPr>
              <a:t>remains</a:t>
            </a:r>
            <a:r>
              <a:rPr lang="fr-FR" sz="1800" i="1" dirty="0" smtClean="0">
                <a:solidFill>
                  <a:srgbClr val="000000"/>
                </a:solidFill>
                <a:cs typeface="+mn-cs"/>
              </a:rPr>
              <a:t> to </a:t>
            </a:r>
            <a:r>
              <a:rPr lang="fr-FR" sz="1800" i="1" dirty="0" err="1" smtClean="0">
                <a:solidFill>
                  <a:srgbClr val="000000"/>
                </a:solidFill>
                <a:cs typeface="+mn-cs"/>
              </a:rPr>
              <a:t>be</a:t>
            </a:r>
            <a:r>
              <a:rPr lang="fr-FR" sz="1800" i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fr-FR" sz="1800" i="1" dirty="0" err="1" smtClean="0">
                <a:solidFill>
                  <a:srgbClr val="000000"/>
                </a:solidFill>
                <a:cs typeface="+mn-cs"/>
              </a:rPr>
              <a:t>optimized</a:t>
            </a:r>
            <a:r>
              <a:rPr lang="fr-FR" sz="1800" i="1" dirty="0" smtClean="0">
                <a:solidFill>
                  <a:srgbClr val="000000"/>
                </a:solidFill>
                <a:cs typeface="+mn-cs"/>
              </a:rPr>
              <a:t> for </a:t>
            </a:r>
            <a:r>
              <a:rPr lang="fr-FR" sz="1800" i="1" dirty="0" err="1" smtClean="0">
                <a:solidFill>
                  <a:srgbClr val="000000"/>
                </a:solidFill>
                <a:cs typeface="+mn-cs"/>
              </a:rPr>
              <a:t>each</a:t>
            </a:r>
            <a:r>
              <a:rPr lang="fr-FR" sz="1800" i="1" dirty="0" smtClean="0">
                <a:solidFill>
                  <a:srgbClr val="000000"/>
                </a:solidFill>
                <a:cs typeface="+mn-cs"/>
              </a:rPr>
              <a:t> possible use.</a:t>
            </a:r>
            <a:endParaRPr lang="fr-FR" i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1757" name="Text Box 29"/>
          <p:cNvSpPr txBox="1">
            <a:spLocks noChangeArrowheads="1"/>
          </p:cNvSpPr>
          <p:nvPr/>
        </p:nvSpPr>
        <p:spPr bwMode="auto">
          <a:xfrm>
            <a:off x="822780" y="4343908"/>
            <a:ext cx="75612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 err="1" smtClean="0">
                <a:solidFill>
                  <a:srgbClr val="0000FF"/>
                </a:solidFill>
                <a:cs typeface="+mn-cs"/>
              </a:rPr>
              <a:t>PEPPo</a:t>
            </a:r>
            <a:r>
              <a:rPr lang="en-US" sz="1800" dirty="0" smtClean="0">
                <a:cs typeface="+mn-cs"/>
              </a:rPr>
              <a:t> demonstrated that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0000FF"/>
                </a:solidFill>
                <a:cs typeface="+mn-cs"/>
              </a:rPr>
              <a:t>p</a:t>
            </a:r>
            <a:r>
              <a:rPr lang="en-US" sz="1800" b="1" dirty="0" smtClean="0">
                <a:solidFill>
                  <a:srgbClr val="0000FF"/>
                </a:solidFill>
                <a:cs typeface="+mn-cs"/>
              </a:rPr>
              <a:t>olarized positrons</a:t>
            </a:r>
            <a:r>
              <a:rPr lang="en-US" sz="1800" dirty="0" smtClean="0">
                <a:cs typeface="+mn-cs"/>
              </a:rPr>
              <a:t> can be efficiently obtained from the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bremsstrahlung</a:t>
            </a:r>
            <a:r>
              <a:rPr lang="en-US" sz="1800" dirty="0" smtClean="0">
                <a:cs typeface="+mn-cs"/>
              </a:rPr>
              <a:t> radiation of a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polarized electron</a:t>
            </a:r>
            <a:r>
              <a:rPr lang="en-US" sz="1800" dirty="0" smtClean="0">
                <a:cs typeface="+mn-cs"/>
              </a:rPr>
              <a:t> beam. </a:t>
            </a:r>
            <a:endParaRPr lang="en-US" sz="1800" dirty="0">
              <a:cs typeface="+mn-cs"/>
            </a:endParaRPr>
          </a:p>
        </p:txBody>
      </p:sp>
      <p:sp>
        <p:nvSpPr>
          <p:cNvPr id="201758" name="Oval 30"/>
          <p:cNvSpPr>
            <a:spLocks noChangeArrowheads="1"/>
          </p:cNvSpPr>
          <p:nvPr/>
        </p:nvSpPr>
        <p:spPr bwMode="auto">
          <a:xfrm>
            <a:off x="1014090" y="4295935"/>
            <a:ext cx="7230318" cy="1221557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539657" y="6603286"/>
            <a:ext cx="6144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19/20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pic>
        <p:nvPicPr>
          <p:cNvPr id="14" name="Image 13" descr="log_ip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83" y="175183"/>
            <a:ext cx="752692" cy="451615"/>
          </a:xfrm>
          <a:prstGeom prst="rect">
            <a:avLst/>
          </a:prstGeom>
        </p:spPr>
      </p:pic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2245" y="6639380"/>
            <a:ext cx="145916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Mainz, April 4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-7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grames\Desktop\images\install_111222\photo.JPG"/>
          <p:cNvPicPr preferRelativeResize="0">
            <a:picLocks noChangeArrowheads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" y="1154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73548" y="2209200"/>
            <a:ext cx="5029922" cy="20928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3333FF"/>
                </a:solidFill>
                <a:latin typeface="Lucida Calligraphy"/>
                <a:cs typeface="Lucida Calligraphy"/>
              </a:rPr>
              <a:t>Low-Energy</a:t>
            </a:r>
            <a:r>
              <a:rPr lang="fr-FR" sz="2400" b="1" dirty="0">
                <a:solidFill>
                  <a:srgbClr val="3333FF"/>
                </a:solidFill>
                <a:latin typeface="Lucida Calligraphy"/>
                <a:cs typeface="Lucida Calligraphy"/>
              </a:rPr>
              <a:t> </a:t>
            </a:r>
            <a:r>
              <a:rPr lang="fr-FR" sz="2400" b="1" dirty="0" smtClean="0">
                <a:solidFill>
                  <a:srgbClr val="3333FF"/>
                </a:solidFill>
                <a:latin typeface="Lucida Calligraphy"/>
                <a:cs typeface="Lucida Calligraphy"/>
              </a:rPr>
              <a:t>Positron Physics</a:t>
            </a:r>
          </a:p>
          <a:p>
            <a:pPr algn="ctr">
              <a:defRPr/>
            </a:pPr>
            <a:r>
              <a:rPr lang="fr-FR" sz="1800" b="1" dirty="0" smtClean="0">
                <a:solidFill>
                  <a:srgbClr val="0000FF"/>
                </a:solidFill>
                <a:latin typeface="Lucida Calligraphy"/>
                <a:cs typeface="Lucida Calligraphy"/>
              </a:rPr>
              <a:t>(E &gt; 10 MeV)</a:t>
            </a:r>
            <a:endParaRPr lang="fr-FR" sz="1800" b="1" dirty="0">
              <a:solidFill>
                <a:srgbClr val="0000FF"/>
              </a:solidFill>
              <a:latin typeface="Lucida Calligraphy"/>
              <a:cs typeface="Lucida Calligraphy"/>
            </a:endParaRPr>
          </a:p>
          <a:p>
            <a:pPr algn="ctr">
              <a:defRPr/>
            </a:pPr>
            <a:endParaRPr lang="fr-FR" sz="2400" b="1" dirty="0">
              <a:solidFill>
                <a:srgbClr val="000000"/>
              </a:solidFill>
              <a:latin typeface="Lucida Calligraphy"/>
              <a:cs typeface="Lucida Calligraphy"/>
            </a:endParaRPr>
          </a:p>
          <a:p>
            <a:pPr>
              <a:defRPr/>
            </a:pPr>
            <a:endParaRPr lang="fr-FR" sz="1800" dirty="0">
              <a:solidFill>
                <a:srgbClr val="000000"/>
              </a:solidFill>
              <a:latin typeface="Arial" charset="0"/>
            </a:endParaRPr>
          </a:p>
          <a:p>
            <a:pPr marL="285750" indent="-285750" algn="ctr">
              <a:buFont typeface="Arial"/>
              <a:buChar char="•"/>
              <a:defRPr/>
            </a:pP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Two-photon physics </a:t>
            </a:r>
            <a:r>
              <a:rPr lang="fr-FR" sz="1800" dirty="0">
                <a:solidFill>
                  <a:srgbClr val="000000"/>
                </a:solidFill>
                <a:latin typeface="Comic Sans MS"/>
                <a:cs typeface="Comic Sans MS"/>
              </a:rPr>
              <a:t>(U,P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</a:p>
          <a:p>
            <a:pPr marL="285750" indent="-285750" algn="ctr">
              <a:buFont typeface="Arial"/>
              <a:buChar char="•"/>
              <a:defRPr/>
            </a:pPr>
            <a:endParaRPr lang="fr-FR" sz="1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285750" indent="-285750" algn="ctr">
              <a:buFont typeface="Arial"/>
              <a:buChar char="•"/>
              <a:defRPr/>
            </a:pP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Standard Model test (U,P) </a:t>
            </a:r>
            <a:endParaRPr lang="fr-FR" sz="18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2245" y="6639380"/>
            <a:ext cx="145916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rgbClr val="CC00CC"/>
                </a:solidFill>
                <a:latin typeface="Footlight MT Light" charset="0"/>
                <a:cs typeface="+mn-cs"/>
              </a:rPr>
              <a:t>Mainz, April 4</a:t>
            </a:r>
            <a:r>
              <a:rPr lang="en-US" sz="900" i="1" baseline="30000" dirty="0" smtClean="0">
                <a:solidFill>
                  <a:srgbClr val="CC00CC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rgbClr val="CC00CC"/>
                </a:solidFill>
                <a:latin typeface="Footlight MT Light" charset="0"/>
                <a:cs typeface="+mn-cs"/>
              </a:rPr>
              <a:t>-7</a:t>
            </a:r>
            <a:r>
              <a:rPr lang="en-US" sz="900" i="1" baseline="30000" dirty="0" smtClean="0">
                <a:solidFill>
                  <a:srgbClr val="CC00CC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rgbClr val="CC00CC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rgbClr val="CC00CC"/>
              </a:solidFill>
              <a:latin typeface="Footlight MT Light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72" y="137434"/>
            <a:ext cx="1080096" cy="616937"/>
          </a:xfrm>
          <a:prstGeom prst="rect">
            <a:avLst/>
          </a:prstGeom>
          <a:noFill/>
          <a:ln>
            <a:noFill/>
          </a:ln>
        </p:spPr>
      </p:pic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190500" y="276225"/>
            <a:ext cx="1385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>
                <a:solidFill>
                  <a:srgbClr val="969696"/>
                </a:solidFill>
                <a:cs typeface="+mn-cs"/>
              </a:rPr>
              <a:t>Conclusions</a:t>
            </a:r>
            <a:endParaRPr lang="fr-FR" sz="1800" i="1">
              <a:solidFill>
                <a:srgbClr val="B2B2B2"/>
              </a:solidFill>
              <a:cs typeface="+mn-cs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515011" y="6603286"/>
            <a:ext cx="6391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20/20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pic>
        <p:nvPicPr>
          <p:cNvPr id="14" name="Image 13" descr="log_ip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60" y="164234"/>
            <a:ext cx="824690" cy="494813"/>
          </a:xfrm>
          <a:prstGeom prst="rect">
            <a:avLst/>
          </a:prstGeom>
        </p:spPr>
      </p:pic>
      <p:pic>
        <p:nvPicPr>
          <p:cNvPr id="1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608" y="188640"/>
            <a:ext cx="828046" cy="484745"/>
          </a:xfrm>
          <a:prstGeom prst="rect">
            <a:avLst/>
          </a:prstGeom>
          <a:noFill/>
          <a:ln>
            <a:noFill/>
          </a:ln>
        </p:spPr>
      </p:pic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2351316" y="1016863"/>
            <a:ext cx="4455667" cy="61555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Lucida Calligraphy" charset="0"/>
                <a:cs typeface="+mn-cs"/>
              </a:rPr>
              <a:t>PRAE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+mn-cs"/>
              </a:rPr>
              <a:t>Platform for Research and Applications with Electrons</a:t>
            </a:r>
            <a:endParaRPr lang="en-US" dirty="0">
              <a:solidFill>
                <a:srgbClr val="0000FF"/>
              </a:solidFill>
              <a:latin typeface="+mj-lt"/>
              <a:cs typeface="+mn-cs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059613" y="1788400"/>
            <a:ext cx="70485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S.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Barsuk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, A. Faus-Golfe, B.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Genolini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, Y.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Prezado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, E. Voutier et al.</a:t>
            </a:r>
            <a:endParaRPr lang="fr-FR" sz="1000" dirty="0">
              <a:solidFill>
                <a:srgbClr val="5F5F5F"/>
              </a:solidFill>
              <a:latin typeface="Microsoft Sans Serif" charset="0"/>
              <a:cs typeface="+mn-cs"/>
            </a:endParaRPr>
          </a:p>
        </p:txBody>
      </p:sp>
      <p:sp>
        <p:nvSpPr>
          <p:cNvPr id="20173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pic>
        <p:nvPicPr>
          <p:cNvPr id="21" name="Image 20" descr="PRAE2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794947" y="3555629"/>
            <a:ext cx="5940152" cy="22334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08104" y="5013176"/>
            <a:ext cx="1368152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eHGRT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76" y="4872042"/>
            <a:ext cx="1706296" cy="1260942"/>
          </a:xfrm>
          <a:prstGeom prst="rect">
            <a:avLst/>
          </a:prstGeom>
        </p:spPr>
      </p:pic>
      <p:pic>
        <p:nvPicPr>
          <p:cNvPr id="22" name="Image 2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" y="1899569"/>
            <a:ext cx="1394676" cy="79208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5" name="Rectangle 24"/>
          <p:cNvSpPr/>
          <p:nvPr/>
        </p:nvSpPr>
        <p:spPr>
          <a:xfrm>
            <a:off x="777472" y="3605863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087004" y="3529220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262172" y="4009699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709652" y="5801296"/>
            <a:ext cx="259228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D60093"/>
              </a:buClr>
              <a:defRPr/>
            </a:pPr>
            <a:r>
              <a:rPr lang="en-US" dirty="0" smtClean="0">
                <a:cs typeface="+mn-cs"/>
              </a:rPr>
              <a:t>10 </a:t>
            </a:r>
            <a:r>
              <a:rPr lang="en-US" dirty="0" err="1" smtClean="0">
                <a:cs typeface="+mn-cs"/>
              </a:rPr>
              <a:t>ps</a:t>
            </a:r>
            <a:r>
              <a:rPr lang="en-US" dirty="0" smtClean="0">
                <a:cs typeface="+mn-cs"/>
              </a:rPr>
              <a:t> bunch, 50 Hz</a:t>
            </a:r>
          </a:p>
          <a:p>
            <a:pPr algn="ctr">
              <a:buClr>
                <a:srgbClr val="D60093"/>
              </a:buClr>
              <a:defRPr/>
            </a:pPr>
            <a:r>
              <a:rPr lang="en-US" dirty="0" smtClean="0">
                <a:cs typeface="+mn-cs"/>
              </a:rPr>
              <a:t>Q ≤ 2 </a:t>
            </a:r>
            <a:r>
              <a:rPr lang="en-US" dirty="0" err="1" smtClean="0">
                <a:cs typeface="+mn-cs"/>
              </a:rPr>
              <a:t>nC</a:t>
            </a:r>
            <a:r>
              <a:rPr lang="en-US" dirty="0" smtClean="0">
                <a:cs typeface="+mn-cs"/>
              </a:rPr>
              <a:t>/bunch (polarized)</a:t>
            </a:r>
          </a:p>
          <a:p>
            <a:pPr algn="ctr">
              <a:buClr>
                <a:srgbClr val="D60093"/>
              </a:buClr>
              <a:defRPr/>
            </a:pPr>
            <a:r>
              <a:rPr lang="en-US" dirty="0" smtClean="0">
                <a:cs typeface="+mn-cs"/>
              </a:rPr>
              <a:t>E </a:t>
            </a:r>
            <a:r>
              <a:rPr lang="en-US" dirty="0" smtClean="0"/>
              <a:t>≤ </a:t>
            </a:r>
            <a:r>
              <a:rPr lang="en-US" dirty="0" smtClean="0">
                <a:cs typeface="+mn-cs"/>
              </a:rPr>
              <a:t>140 (300) MeV</a:t>
            </a:r>
            <a:endParaRPr lang="en-US" dirty="0"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409244" y="5255848"/>
            <a:ext cx="17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High energy </a:t>
            </a:r>
          </a:p>
          <a:p>
            <a:pPr algn="ctr"/>
            <a:r>
              <a:rPr lang="en-US" sz="1200" dirty="0" smtClean="0"/>
              <a:t>electron grid therapy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6220574" y="4524428"/>
            <a:ext cx="777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eHGRT</a:t>
            </a:r>
            <a:endParaRPr lang="en-US" dirty="0"/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12245" y="6639380"/>
            <a:ext cx="145916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Mainz, April 4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-7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30868" y="4480908"/>
            <a:ext cx="33452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D60093"/>
              </a:buClr>
              <a:defRPr/>
            </a:pPr>
            <a:r>
              <a:rPr lang="en-US" dirty="0" smtClean="0">
                <a:cs typeface="+mn-cs"/>
              </a:rPr>
              <a:t>High-gradient traveling wave cavities</a:t>
            </a:r>
          </a:p>
          <a:p>
            <a:pPr>
              <a:buClr>
                <a:srgbClr val="D60093"/>
              </a:buClr>
              <a:defRPr/>
            </a:pPr>
            <a:r>
              <a:rPr lang="en-US" dirty="0" smtClean="0">
                <a:cs typeface="+mn-cs"/>
              </a:rPr>
              <a:t>S-band, 3 GHz, 65 MV/m</a:t>
            </a:r>
            <a:endParaRPr lang="en-US" dirty="0">
              <a:cs typeface="+mn-cs"/>
            </a:endParaRPr>
          </a:p>
        </p:txBody>
      </p:sp>
      <p:pic>
        <p:nvPicPr>
          <p:cNvPr id="8" name="Image 7" descr="Ins1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5559549" y="3094750"/>
            <a:ext cx="2385719" cy="939414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319732" y="2109279"/>
            <a:ext cx="7982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D60093"/>
              </a:buClr>
              <a:buFont typeface="Wingdings" charset="0"/>
              <a:buChar char="Ø"/>
              <a:defRPr/>
            </a:pPr>
            <a:r>
              <a:rPr lang="en-US" sz="1600" dirty="0">
                <a:cs typeface="+mn-cs"/>
              </a:rPr>
              <a:t> M</a:t>
            </a:r>
            <a:r>
              <a:rPr lang="en-US" sz="1600" dirty="0" smtClean="0">
                <a:cs typeface="+mn-cs"/>
              </a:rPr>
              <a:t>ultidisciplinary facility for R&amp;D&amp;A in Physics, Instrumentation, Radiotherapy.</a:t>
            </a:r>
            <a:endParaRPr lang="en-US" sz="1600" dirty="0">
              <a:cs typeface="+mn-cs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839081" y="3743839"/>
            <a:ext cx="2230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High energy </a:t>
            </a:r>
          </a:p>
          <a:p>
            <a:pPr algn="ctr"/>
            <a:r>
              <a:rPr lang="en-US" sz="1200" dirty="0" smtClean="0"/>
              <a:t>instrumentation platform</a:t>
            </a:r>
          </a:p>
          <a:p>
            <a:pPr algn="ctr"/>
            <a:r>
              <a:rPr lang="en-US" sz="1200" dirty="0" smtClean="0"/>
              <a:t>down to mono-electron beam </a:t>
            </a:r>
          </a:p>
        </p:txBody>
      </p:sp>
      <p:pic>
        <p:nvPicPr>
          <p:cNvPr id="20" name="Image 19" descr="cNFin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5539" y="2031576"/>
            <a:ext cx="1848631" cy="2736746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-79380" y="3070701"/>
            <a:ext cx="231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High precision </a:t>
            </a:r>
          </a:p>
          <a:p>
            <a:pPr algn="ctr"/>
            <a:r>
              <a:rPr lang="en-US" sz="1200" dirty="0" smtClean="0"/>
              <a:t>measurement of G</a:t>
            </a:r>
            <a:r>
              <a:rPr lang="en-US" sz="1200" baseline="-25000" dirty="0" smtClean="0"/>
              <a:t>E</a:t>
            </a:r>
            <a:r>
              <a:rPr lang="en-US" sz="1200" dirty="0" smtClean="0"/>
              <a:t>(p) in </a:t>
            </a:r>
          </a:p>
          <a:p>
            <a:pPr algn="ctr"/>
            <a:r>
              <a:rPr lang="en-US" sz="1200" dirty="0" smtClean="0"/>
              <a:t>the 10</a:t>
            </a:r>
            <a:r>
              <a:rPr lang="en-US" sz="1200" baseline="30000" dirty="0" smtClean="0"/>
              <a:t>-5</a:t>
            </a:r>
            <a:r>
              <a:rPr lang="en-US" sz="1200" dirty="0" smtClean="0"/>
              <a:t>-10</a:t>
            </a:r>
            <a:r>
              <a:rPr lang="en-US" sz="1200" baseline="30000" dirty="0" smtClean="0"/>
              <a:t>-4 </a:t>
            </a:r>
            <a:r>
              <a:rPr lang="en-US" sz="1200" dirty="0" smtClean="0"/>
              <a:t>(</a:t>
            </a:r>
            <a:r>
              <a:rPr lang="en-US" sz="1200" dirty="0" err="1" smtClean="0"/>
              <a:t>GeV</a:t>
            </a:r>
            <a:r>
              <a:rPr lang="en-US" sz="1200" dirty="0" smtClean="0"/>
              <a:t>/c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)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range</a:t>
            </a:r>
          </a:p>
        </p:txBody>
      </p:sp>
      <p:sp>
        <p:nvSpPr>
          <p:cNvPr id="9" name="Rectangle 8"/>
          <p:cNvSpPr/>
          <p:nvPr/>
        </p:nvSpPr>
        <p:spPr>
          <a:xfrm>
            <a:off x="2483768" y="3068960"/>
            <a:ext cx="720080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3647080" y="6482919"/>
            <a:ext cx="4221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P2iO emblematic project (www.labex-p2io.fr)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7864" y="3875490"/>
            <a:ext cx="648072" cy="720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57548" y="3995089"/>
            <a:ext cx="936069" cy="720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3234814" y="3925656"/>
            <a:ext cx="65915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err="1" smtClean="0">
                <a:solidFill>
                  <a:srgbClr val="0000FF"/>
                </a:solidFill>
                <a:latin typeface="Microsoft Sans Serif"/>
                <a:cs typeface="Microsoft Sans Serif"/>
              </a:rPr>
              <a:t>Prad</a:t>
            </a:r>
            <a:r>
              <a:rPr lang="en-US" sz="600" b="1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lang="en-US" sz="600" b="1" dirty="0" smtClean="0">
                <a:solidFill>
                  <a:srgbClr val="0000FF"/>
                </a:solidFill>
                <a:latin typeface="Microsoft Sans Serif"/>
                <a:cs typeface="Microsoft Sans Serif"/>
              </a:rPr>
              <a:t>@ </a:t>
            </a:r>
            <a:r>
              <a:rPr lang="en-US" sz="600" b="1" dirty="0" err="1" smtClean="0">
                <a:solidFill>
                  <a:srgbClr val="0000FF"/>
                </a:solidFill>
                <a:latin typeface="Microsoft Sans Serif"/>
                <a:cs typeface="Microsoft Sans Serif"/>
              </a:rPr>
              <a:t>JLab</a:t>
            </a:r>
            <a:endParaRPr lang="en-US" sz="600" b="1" dirty="0">
              <a:solidFill>
                <a:srgbClr val="0000FF"/>
              </a:solidFill>
              <a:latin typeface="Microsoft Sans Serif"/>
              <a:cs typeface="Microsoft Sans Serif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393864" y="3800448"/>
            <a:ext cx="646331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ISR @ MAMI</a:t>
            </a:r>
            <a:endParaRPr lang="en-US" sz="600" b="1" dirty="0">
              <a:solidFill>
                <a:srgbClr val="FF0000"/>
              </a:solidFill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80988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015" name="Picture 7"/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554413"/>
            <a:ext cx="305117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8301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 dirty="0">
              <a:cs typeface="+mn-cs"/>
            </a:endParaRPr>
          </a:p>
        </p:txBody>
      </p:sp>
      <p:sp>
        <p:nvSpPr>
          <p:cNvPr id="683012" name="Text Box 4"/>
          <p:cNvSpPr txBox="1">
            <a:spLocks noChangeArrowheads="1"/>
          </p:cNvSpPr>
          <p:nvPr/>
        </p:nvSpPr>
        <p:spPr bwMode="auto">
          <a:xfrm>
            <a:off x="2372252" y="995363"/>
            <a:ext cx="4421723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Lucida Calligraphy" charset="0"/>
                <a:cs typeface="+mn-cs"/>
              </a:rPr>
              <a:t>Electromagnetic Form Factors</a:t>
            </a:r>
            <a:endParaRPr lang="en-US" sz="1100" b="1" dirty="0">
              <a:latin typeface="Microsoft Sans Serif" charset="0"/>
              <a:cs typeface="+mn-cs"/>
            </a:endParaRPr>
          </a:p>
        </p:txBody>
      </p:sp>
      <p:sp>
        <p:nvSpPr>
          <p:cNvPr id="683014" name="Text Box 6"/>
          <p:cNvSpPr txBox="1">
            <a:spLocks noChangeArrowheads="1"/>
          </p:cNvSpPr>
          <p:nvPr/>
        </p:nvSpPr>
        <p:spPr bwMode="auto">
          <a:xfrm>
            <a:off x="947738" y="2095500"/>
            <a:ext cx="72485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D60093"/>
              </a:buClr>
              <a:buFont typeface="Wingdings" charset="0"/>
              <a:buChar char="Ø"/>
              <a:defRPr/>
            </a:pPr>
            <a:r>
              <a:rPr lang="en-US" sz="1600" dirty="0">
                <a:cs typeface="+mn-cs"/>
              </a:rPr>
              <a:t> Following the very first measurements of </a:t>
            </a:r>
            <a:r>
              <a:rPr lang="en-US" sz="1600" b="1" dirty="0">
                <a:solidFill>
                  <a:srgbClr val="3333CC"/>
                </a:solidFill>
                <a:cs typeface="+mn-cs"/>
              </a:rPr>
              <a:t>polarization transfer observables</a:t>
            </a:r>
            <a:r>
              <a:rPr lang="en-US" sz="1600" dirty="0">
                <a:cs typeface="+mn-cs"/>
              </a:rPr>
              <a:t> in electron elastic scattering, the validity of the </a:t>
            </a:r>
            <a:r>
              <a:rPr lang="en-US" sz="1600" b="1" dirty="0">
                <a:solidFill>
                  <a:srgbClr val="FF0000"/>
                </a:solidFill>
                <a:cs typeface="+mn-cs"/>
              </a:rPr>
              <a:t>1</a:t>
            </a:r>
            <a:r>
              <a:rPr lang="en-US" sz="1600" b="1" dirty="0">
                <a:solidFill>
                  <a:srgbClr val="FF0000"/>
                </a:solidFill>
                <a:latin typeface="Symbol" charset="0"/>
                <a:cs typeface="+mn-cs"/>
              </a:rPr>
              <a:t>g</a:t>
            </a:r>
            <a:r>
              <a:rPr lang="en-US" sz="1600" b="1" dirty="0">
                <a:solidFill>
                  <a:srgbClr val="FF0000"/>
                </a:solidFill>
                <a:cs typeface="+mn-cs"/>
              </a:rPr>
              <a:t> exchange</a:t>
            </a:r>
            <a:r>
              <a:rPr lang="en-US" sz="1600" dirty="0">
                <a:cs typeface="+mn-cs"/>
              </a:rPr>
              <a:t> approximation of the electromagnetic interaction has been </a:t>
            </a:r>
            <a:r>
              <a:rPr lang="en-US" sz="1600" b="1" dirty="0">
                <a:solidFill>
                  <a:srgbClr val="FF0000"/>
                </a:solidFill>
                <a:cs typeface="+mn-cs"/>
              </a:rPr>
              <a:t>questioned</a:t>
            </a:r>
            <a:r>
              <a:rPr lang="en-US" sz="1600" dirty="0">
                <a:cs typeface="+mn-cs"/>
              </a:rPr>
              <a:t>.</a:t>
            </a:r>
          </a:p>
        </p:txBody>
      </p:sp>
      <p:sp>
        <p:nvSpPr>
          <p:cNvPr id="683016" name="Rectangle 8"/>
          <p:cNvSpPr>
            <a:spLocks noChangeArrowheads="1"/>
          </p:cNvSpPr>
          <p:nvPr/>
        </p:nvSpPr>
        <p:spPr bwMode="auto">
          <a:xfrm>
            <a:off x="2779771" y="1622425"/>
            <a:ext cx="36035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000" dirty="0">
                <a:solidFill>
                  <a:srgbClr val="5F5F5F"/>
                </a:solidFill>
                <a:latin typeface="Microsoft Sans Serif" charset="0"/>
                <a:cs typeface="+mn-cs"/>
              </a:rPr>
              <a:t>P.A.M. Guichon, M. Vanderhaeghen, PRL 91 (2003) 142303</a:t>
            </a:r>
          </a:p>
        </p:txBody>
      </p:sp>
      <p:sp>
        <p:nvSpPr>
          <p:cNvPr id="683019" name="Text Box 11"/>
          <p:cNvSpPr txBox="1">
            <a:spLocks noChangeArrowheads="1"/>
          </p:cNvSpPr>
          <p:nvPr/>
        </p:nvSpPr>
        <p:spPr bwMode="auto">
          <a:xfrm>
            <a:off x="8608937" y="6603286"/>
            <a:ext cx="5451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3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/20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sp>
        <p:nvSpPr>
          <p:cNvPr id="683023" name="Text Box 15"/>
          <p:cNvSpPr txBox="1">
            <a:spLocks noChangeArrowheads="1"/>
          </p:cNvSpPr>
          <p:nvPr/>
        </p:nvSpPr>
        <p:spPr bwMode="auto">
          <a:xfrm>
            <a:off x="190500" y="276225"/>
            <a:ext cx="23801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Two-photon physics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graphicFrame>
        <p:nvGraphicFramePr>
          <p:cNvPr id="117771" name="Object 19"/>
          <p:cNvGraphicFramePr>
            <a:graphicFrameLocks noChangeAspect="1"/>
          </p:cNvGraphicFramePr>
          <p:nvPr/>
        </p:nvGraphicFramePr>
        <p:xfrm>
          <a:off x="4821238" y="4706938"/>
          <a:ext cx="3103562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64" name="Equation" r:id="rId5" imgW="1968500" imgH="800100" progId="Equation.3">
                  <p:embed/>
                </p:oleObj>
              </mc:Choice>
              <mc:Fallback>
                <p:oleObj name="Equation" r:id="rId5" imgW="1968500" imgH="8001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4706938"/>
                        <a:ext cx="3103562" cy="1262062"/>
                      </a:xfrm>
                      <a:prstGeom prst="rect">
                        <a:avLst/>
                      </a:prstGeom>
                      <a:noFill/>
                      <a:ln w="44450" cmpd="thickThin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3028" name="Text Box 20"/>
          <p:cNvSpPr txBox="1">
            <a:spLocks noChangeArrowheads="1"/>
          </p:cNvSpPr>
          <p:nvPr/>
        </p:nvSpPr>
        <p:spPr bwMode="auto">
          <a:xfrm>
            <a:off x="4330700" y="3315828"/>
            <a:ext cx="409098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dirty="0">
                <a:cs typeface="+mn-cs"/>
              </a:rPr>
              <a:t>Within the </a:t>
            </a:r>
            <a:r>
              <a:rPr lang="en-US" b="1" dirty="0">
                <a:solidFill>
                  <a:srgbClr val="009900"/>
                </a:solidFill>
                <a:cs typeface="+mn-cs"/>
              </a:rPr>
              <a:t>2</a:t>
            </a:r>
            <a:r>
              <a:rPr lang="en-US" b="1" dirty="0">
                <a:solidFill>
                  <a:srgbClr val="009900"/>
                </a:solidFill>
                <a:latin typeface="Symbol" charset="0"/>
                <a:cs typeface="+mn-cs"/>
              </a:rPr>
              <a:t>g</a:t>
            </a:r>
            <a:r>
              <a:rPr lang="en-US" b="1" dirty="0">
                <a:solidFill>
                  <a:srgbClr val="009900"/>
                </a:solidFill>
                <a:cs typeface="+mn-cs"/>
              </a:rPr>
              <a:t> exchange hypothesis</a:t>
            </a:r>
            <a:r>
              <a:rPr lang="en-US" dirty="0">
                <a:cs typeface="+mn-cs"/>
              </a:rPr>
              <a:t>, the electromagnetic structure of the nucleon may be </a:t>
            </a:r>
            <a:r>
              <a:rPr lang="en-US" dirty="0" smtClean="0">
                <a:cs typeface="+mn-cs"/>
              </a:rPr>
              <a:t>parameterized </a:t>
            </a:r>
            <a:r>
              <a:rPr lang="en-US" dirty="0">
                <a:cs typeface="+mn-cs"/>
              </a:rPr>
              <a:t>by 3 generalized form factors, corresponding to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8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unknown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quantities</a:t>
            </a:r>
            <a:r>
              <a:rPr lang="en-US" dirty="0">
                <a:cs typeface="+mn-cs"/>
              </a:rPr>
              <a:t>. </a:t>
            </a:r>
          </a:p>
        </p:txBody>
      </p:sp>
      <p:pic>
        <p:nvPicPr>
          <p:cNvPr id="15" name="Image 14" descr="log_ipn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83" y="175183"/>
            <a:ext cx="752692" cy="451615"/>
          </a:xfrm>
          <a:prstGeom prst="rect">
            <a:avLst/>
          </a:prstGeom>
        </p:spPr>
      </p:pic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2245" y="6639380"/>
            <a:ext cx="145916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Mainz, April 4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-7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47" name="Oval 27"/>
          <p:cNvSpPr>
            <a:spLocks noChangeArrowheads="1"/>
          </p:cNvSpPr>
          <p:nvPr/>
        </p:nvSpPr>
        <p:spPr bwMode="auto">
          <a:xfrm>
            <a:off x="4435475" y="4446588"/>
            <a:ext cx="198438" cy="2159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dirty="0">
              <a:cs typeface="+mn-cs"/>
            </a:endParaRPr>
          </a:p>
        </p:txBody>
      </p:sp>
      <p:sp>
        <p:nvSpPr>
          <p:cNvPr id="670748" name="Oval 28"/>
          <p:cNvSpPr>
            <a:spLocks noChangeArrowheads="1"/>
          </p:cNvSpPr>
          <p:nvPr/>
        </p:nvSpPr>
        <p:spPr bwMode="auto">
          <a:xfrm>
            <a:off x="4294188" y="3851275"/>
            <a:ext cx="198437" cy="2159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dirty="0">
              <a:cs typeface="+mn-cs"/>
            </a:endParaRPr>
          </a:p>
        </p:txBody>
      </p:sp>
      <p:sp>
        <p:nvSpPr>
          <p:cNvPr id="670749" name="Oval 29"/>
          <p:cNvSpPr>
            <a:spLocks noChangeArrowheads="1"/>
          </p:cNvSpPr>
          <p:nvPr/>
        </p:nvSpPr>
        <p:spPr bwMode="auto">
          <a:xfrm>
            <a:off x="5526088" y="3851275"/>
            <a:ext cx="198437" cy="2159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dirty="0">
              <a:cs typeface="+mn-cs"/>
            </a:endParaRPr>
          </a:p>
        </p:txBody>
      </p:sp>
      <p:sp>
        <p:nvSpPr>
          <p:cNvPr id="670750" name="Oval 30"/>
          <p:cNvSpPr>
            <a:spLocks noChangeArrowheads="1"/>
          </p:cNvSpPr>
          <p:nvPr/>
        </p:nvSpPr>
        <p:spPr bwMode="auto">
          <a:xfrm>
            <a:off x="5364163" y="3189288"/>
            <a:ext cx="198437" cy="2159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dirty="0">
              <a:cs typeface="+mn-cs"/>
            </a:endParaRPr>
          </a:p>
        </p:txBody>
      </p:sp>
      <p:sp>
        <p:nvSpPr>
          <p:cNvPr id="670751" name="Oval 31"/>
          <p:cNvSpPr>
            <a:spLocks noChangeArrowheads="1"/>
          </p:cNvSpPr>
          <p:nvPr/>
        </p:nvSpPr>
        <p:spPr bwMode="auto">
          <a:xfrm>
            <a:off x="3144838" y="3179763"/>
            <a:ext cx="198437" cy="2159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dirty="0">
              <a:cs typeface="+mn-cs"/>
            </a:endParaRPr>
          </a:p>
        </p:txBody>
      </p:sp>
      <p:sp>
        <p:nvSpPr>
          <p:cNvPr id="670722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 dirty="0">
              <a:cs typeface="+mn-cs"/>
            </a:endParaRPr>
          </a:p>
        </p:txBody>
      </p:sp>
      <p:sp>
        <p:nvSpPr>
          <p:cNvPr id="670728" name="Text Box 8"/>
          <p:cNvSpPr txBox="1">
            <a:spLocks noChangeArrowheads="1"/>
          </p:cNvSpPr>
          <p:nvPr/>
        </p:nvSpPr>
        <p:spPr bwMode="auto">
          <a:xfrm>
            <a:off x="190500" y="276225"/>
            <a:ext cx="23801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Two-photon physics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670738" name="Text Box 18"/>
          <p:cNvSpPr txBox="1">
            <a:spLocks noChangeArrowheads="1"/>
          </p:cNvSpPr>
          <p:nvPr/>
        </p:nvSpPr>
        <p:spPr bwMode="auto">
          <a:xfrm>
            <a:off x="2716213" y="995363"/>
            <a:ext cx="3736975" cy="4095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Lucida Calligraphy" charset="0"/>
                <a:cs typeface="+mn-cs"/>
              </a:rPr>
              <a:t>Experimental Observables</a:t>
            </a:r>
            <a:endParaRPr lang="en-US" sz="1100" b="1" dirty="0">
              <a:latin typeface="Microsoft Sans Serif" charset="0"/>
              <a:cs typeface="+mn-cs"/>
            </a:endParaRPr>
          </a:p>
        </p:txBody>
      </p:sp>
      <p:sp>
        <p:nvSpPr>
          <p:cNvPr id="670739" name="Rectangle 19"/>
          <p:cNvSpPr>
            <a:spLocks noChangeArrowheads="1"/>
          </p:cNvSpPr>
          <p:nvPr/>
        </p:nvSpPr>
        <p:spPr bwMode="auto">
          <a:xfrm>
            <a:off x="1268413" y="1622425"/>
            <a:ext cx="70485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000" dirty="0">
                <a:solidFill>
                  <a:srgbClr val="5F5F5F"/>
                </a:solidFill>
                <a:latin typeface="Microsoft Sans Serif" charset="0"/>
                <a:cs typeface="+mn-cs"/>
              </a:rPr>
              <a:t>M.P. Rekalo, E. Tomasi Gustafsson, NPA 742 (2004) 322     C. Carlson, M. Vanderhaeghen, ARNPS 57 (2007) 171</a:t>
            </a:r>
          </a:p>
        </p:txBody>
      </p:sp>
      <p:graphicFrame>
        <p:nvGraphicFramePr>
          <p:cNvPr id="11982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092401"/>
              </p:ext>
            </p:extLst>
          </p:nvPr>
        </p:nvGraphicFramePr>
        <p:xfrm>
          <a:off x="1632410" y="2963635"/>
          <a:ext cx="609441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70" name="…quation" r:id="rId4" imgW="3911600" imgH="393700" progId="Equation.3">
                  <p:embed/>
                </p:oleObj>
              </mc:Choice>
              <mc:Fallback>
                <p:oleObj name="…quation" r:id="rId4" imgW="3911600" imgH="3937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2410" y="2963635"/>
                        <a:ext cx="609441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2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226547"/>
              </p:ext>
            </p:extLst>
          </p:nvPr>
        </p:nvGraphicFramePr>
        <p:xfrm>
          <a:off x="1579727" y="3572617"/>
          <a:ext cx="5973763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71" name="Equation" r:id="rId6" imgW="3949700" imgH="444500" progId="Equation.3">
                  <p:embed/>
                </p:oleObj>
              </mc:Choice>
              <mc:Fallback>
                <p:oleObj name="Equation" r:id="rId6" imgW="3949700" imgH="4445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727" y="3572617"/>
                        <a:ext cx="5973763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2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943832"/>
              </p:ext>
            </p:extLst>
          </p:nvPr>
        </p:nvGraphicFramePr>
        <p:xfrm>
          <a:off x="2444750" y="4255633"/>
          <a:ext cx="42799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72" name="Equation" r:id="rId8" imgW="2755900" imgH="292100" progId="Equation.3">
                  <p:embed/>
                </p:oleObj>
              </mc:Choice>
              <mc:Fallback>
                <p:oleObj name="Equation" r:id="rId8" imgW="2755900" imgH="2921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0" y="4255633"/>
                        <a:ext cx="42799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0744" name="Text Box 24"/>
          <p:cNvSpPr txBox="1">
            <a:spLocks noChangeArrowheads="1"/>
          </p:cNvSpPr>
          <p:nvPr/>
        </p:nvSpPr>
        <p:spPr bwMode="auto">
          <a:xfrm>
            <a:off x="261938" y="5694363"/>
            <a:ext cx="8636000" cy="5842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Kristen ITC" charset="0"/>
                <a:cs typeface="+mn-cs"/>
              </a:rPr>
              <a:t>Combining</a:t>
            </a:r>
            <a:r>
              <a:rPr lang="en-US" sz="1600" b="1" dirty="0">
                <a:solidFill>
                  <a:srgbClr val="008000"/>
                </a:solidFill>
                <a:latin typeface="Kristen ITC" charset="0"/>
                <a:cs typeface="+mn-cs"/>
              </a:rPr>
              <a:t> polarized electrons</a:t>
            </a:r>
            <a:r>
              <a:rPr lang="en-US" sz="1600" dirty="0">
                <a:solidFill>
                  <a:srgbClr val="000000"/>
                </a:solidFill>
                <a:latin typeface="Kristen ITC" charset="0"/>
                <a:cs typeface="+mn-cs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Kristen ITC" charset="0"/>
                <a:cs typeface="+mn-cs"/>
              </a:rPr>
              <a:t>and</a:t>
            </a:r>
            <a:r>
              <a:rPr lang="en-US" sz="1600" b="1" dirty="0">
                <a:solidFill>
                  <a:srgbClr val="008000"/>
                </a:solidFill>
                <a:latin typeface="Kristen ITC" charset="0"/>
                <a:cs typeface="+mn-cs"/>
              </a:rPr>
              <a:t> positrons</a:t>
            </a:r>
            <a:r>
              <a:rPr lang="en-US" sz="1600" dirty="0">
                <a:solidFill>
                  <a:srgbClr val="000000"/>
                </a:solidFill>
                <a:latin typeface="Kristen ITC" charset="0"/>
                <a:cs typeface="+mn-cs"/>
              </a:rPr>
              <a:t> allows a </a:t>
            </a:r>
            <a:r>
              <a:rPr lang="en-US" sz="1600" b="1" dirty="0">
                <a:solidFill>
                  <a:srgbClr val="FF0000"/>
                </a:solidFill>
                <a:latin typeface="Kristen ITC" charset="0"/>
                <a:cs typeface="+mn-cs"/>
              </a:rPr>
              <a:t>model independent separation</a:t>
            </a:r>
            <a:r>
              <a:rPr lang="en-US" sz="1600" dirty="0">
                <a:solidFill>
                  <a:srgbClr val="000000"/>
                </a:solidFill>
                <a:latin typeface="Kristen ITC" charset="0"/>
                <a:cs typeface="+mn-cs"/>
              </a:rPr>
              <a:t> of the electromagnetic form factors of the nucleon.</a:t>
            </a:r>
            <a:endParaRPr lang="en-US" sz="1600" baseline="300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70745" name="Text Box 25"/>
          <p:cNvSpPr txBox="1">
            <a:spLocks noChangeArrowheads="1"/>
          </p:cNvSpPr>
          <p:nvPr/>
        </p:nvSpPr>
        <p:spPr bwMode="auto">
          <a:xfrm>
            <a:off x="185738" y="2136775"/>
            <a:ext cx="87963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D60093"/>
              </a:buClr>
              <a:buFont typeface="Wingdings" charset="0"/>
              <a:buChar char="Ø"/>
              <a:defRPr/>
            </a:pPr>
            <a:r>
              <a:rPr lang="fr-FR" sz="1600" dirty="0">
                <a:cs typeface="+mn-cs"/>
              </a:rPr>
              <a:t> </a:t>
            </a:r>
            <a:r>
              <a:rPr lang="fr-FR" sz="1600" b="1" dirty="0">
                <a:solidFill>
                  <a:srgbClr val="FF0000"/>
                </a:solidFill>
                <a:cs typeface="+mn-cs"/>
              </a:rPr>
              <a:t>Unpolarized e</a:t>
            </a:r>
            <a:r>
              <a:rPr lang="fr-FR" sz="1600" b="1" baseline="30000" dirty="0">
                <a:solidFill>
                  <a:srgbClr val="FF0000"/>
                </a:solidFill>
                <a:cs typeface="+mn-cs"/>
              </a:rPr>
              <a:t>±</a:t>
            </a:r>
            <a:r>
              <a:rPr lang="fr-FR" sz="1600" dirty="0">
                <a:cs typeface="+mn-cs"/>
              </a:rPr>
              <a:t> elastic scattering and </a:t>
            </a:r>
            <a:r>
              <a:rPr lang="fr-FR" sz="1600" b="1" dirty="0" err="1">
                <a:solidFill>
                  <a:srgbClr val="FF0000"/>
                </a:solidFill>
                <a:cs typeface="+mn-cs"/>
              </a:rPr>
              <a:t>polarization</a:t>
            </a:r>
            <a:r>
              <a:rPr lang="fr-FR" sz="1600" b="1" dirty="0">
                <a:solidFill>
                  <a:srgbClr val="FF0000"/>
                </a:solidFill>
                <a:cs typeface="+mn-cs"/>
              </a:rPr>
              <a:t> transfert observables</a:t>
            </a:r>
            <a:r>
              <a:rPr lang="fr-FR" sz="1600" dirty="0">
                <a:cs typeface="+mn-cs"/>
              </a:rPr>
              <a:t> off the </a:t>
            </a:r>
            <a:r>
              <a:rPr lang="fr-FR" sz="1600" dirty="0" err="1">
                <a:cs typeface="+mn-cs"/>
              </a:rPr>
              <a:t>nucleon</a:t>
            </a:r>
            <a:r>
              <a:rPr lang="fr-FR" sz="1600" dirty="0">
                <a:cs typeface="+mn-cs"/>
              </a:rPr>
              <a:t> </a:t>
            </a:r>
            <a:r>
              <a:rPr lang="fr-FR" sz="1600" dirty="0" err="1">
                <a:cs typeface="+mn-cs"/>
              </a:rPr>
              <a:t>involve</a:t>
            </a:r>
            <a:r>
              <a:rPr lang="fr-FR" sz="1600" dirty="0">
                <a:cs typeface="+mn-cs"/>
              </a:rPr>
              <a:t> up to </a:t>
            </a:r>
            <a:r>
              <a:rPr lang="fr-FR" sz="1600" b="1" dirty="0">
                <a:solidFill>
                  <a:srgbClr val="0000FF"/>
                </a:solidFill>
                <a:cs typeface="+mn-cs"/>
              </a:rPr>
              <a:t>5 </a:t>
            </a:r>
            <a:r>
              <a:rPr lang="fr-FR" sz="1600" b="1" dirty="0" err="1">
                <a:solidFill>
                  <a:srgbClr val="0000FF"/>
                </a:solidFill>
                <a:cs typeface="+mn-cs"/>
              </a:rPr>
              <a:t>unknown</a:t>
            </a:r>
            <a:r>
              <a:rPr lang="fr-FR" sz="1600" dirty="0">
                <a:cs typeface="+mn-cs"/>
              </a:rPr>
              <a:t> </a:t>
            </a:r>
            <a:r>
              <a:rPr lang="fr-FR" sz="1600" dirty="0" err="1">
                <a:cs typeface="+mn-cs"/>
              </a:rPr>
              <a:t>quantities</a:t>
            </a:r>
            <a:r>
              <a:rPr lang="fr-FR" sz="1600" dirty="0">
                <a:cs typeface="+mn-cs"/>
              </a:rPr>
              <a:t>. </a:t>
            </a:r>
            <a:endParaRPr lang="fr-FR" dirty="0">
              <a:cs typeface="+mn-cs"/>
            </a:endParaRPr>
          </a:p>
        </p:txBody>
      </p:sp>
      <p:sp>
        <p:nvSpPr>
          <p:cNvPr id="670746" name="Text Box 26"/>
          <p:cNvSpPr txBox="1">
            <a:spLocks noChangeArrowheads="1"/>
          </p:cNvSpPr>
          <p:nvPr/>
        </p:nvSpPr>
        <p:spPr bwMode="auto">
          <a:xfrm>
            <a:off x="2201863" y="5086350"/>
            <a:ext cx="4764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FF"/>
                </a:solidFill>
                <a:cs typeface="+mn-cs"/>
              </a:rPr>
              <a:t>5 unknown contributions for 6 independent observables</a:t>
            </a:r>
          </a:p>
        </p:txBody>
      </p:sp>
      <p:sp>
        <p:nvSpPr>
          <p:cNvPr id="670752" name="Text Box 32"/>
          <p:cNvSpPr txBox="1">
            <a:spLocks noChangeArrowheads="1"/>
          </p:cNvSpPr>
          <p:nvPr/>
        </p:nvSpPr>
        <p:spPr bwMode="auto">
          <a:xfrm>
            <a:off x="22225" y="3557588"/>
            <a:ext cx="11890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200" b="1">
                <a:solidFill>
                  <a:srgbClr val="008000"/>
                </a:solidFill>
                <a:cs typeface="+mn-cs"/>
              </a:rPr>
              <a:t>Cross Section</a:t>
            </a:r>
          </a:p>
        </p:txBody>
      </p:sp>
      <p:sp>
        <p:nvSpPr>
          <p:cNvPr id="670753" name="Text Box 33"/>
          <p:cNvSpPr txBox="1">
            <a:spLocks noChangeArrowheads="1"/>
          </p:cNvSpPr>
          <p:nvPr/>
        </p:nvSpPr>
        <p:spPr bwMode="auto">
          <a:xfrm>
            <a:off x="460375" y="4757738"/>
            <a:ext cx="1025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200" b="1">
                <a:solidFill>
                  <a:srgbClr val="008000"/>
                </a:solidFill>
                <a:cs typeface="+mn-cs"/>
              </a:rPr>
              <a:t>Polarization</a:t>
            </a:r>
          </a:p>
          <a:p>
            <a:pPr algn="ctr">
              <a:defRPr/>
            </a:pPr>
            <a:r>
              <a:rPr lang="fr-FR" sz="1200" b="1">
                <a:solidFill>
                  <a:srgbClr val="008000"/>
                </a:solidFill>
                <a:cs typeface="+mn-cs"/>
              </a:rPr>
              <a:t>Transfert</a:t>
            </a:r>
          </a:p>
        </p:txBody>
      </p:sp>
      <p:cxnSp>
        <p:nvCxnSpPr>
          <p:cNvPr id="670754" name="AutoShape 34"/>
          <p:cNvCxnSpPr>
            <a:cxnSpLocks noChangeShapeType="1"/>
            <a:stCxn id="670752" idx="0"/>
          </p:cNvCxnSpPr>
          <p:nvPr/>
        </p:nvCxnSpPr>
        <p:spPr bwMode="auto">
          <a:xfrm rot="16200000">
            <a:off x="911225" y="2987676"/>
            <a:ext cx="276225" cy="863600"/>
          </a:xfrm>
          <a:prstGeom prst="bentConnector2">
            <a:avLst/>
          </a:prstGeom>
          <a:noFill/>
          <a:ln w="19050">
            <a:solidFill>
              <a:srgbClr val="0099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0755" name="AutoShape 35"/>
          <p:cNvCxnSpPr>
            <a:cxnSpLocks noChangeShapeType="1"/>
            <a:stCxn id="670753" idx="0"/>
          </p:cNvCxnSpPr>
          <p:nvPr/>
        </p:nvCxnSpPr>
        <p:spPr bwMode="auto">
          <a:xfrm rot="16200000">
            <a:off x="869157" y="4036219"/>
            <a:ext cx="825500" cy="617537"/>
          </a:xfrm>
          <a:prstGeom prst="bentConnector2">
            <a:avLst/>
          </a:prstGeom>
          <a:noFill/>
          <a:ln w="19050">
            <a:solidFill>
              <a:srgbClr val="0099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0756" name="AutoShape 36"/>
          <p:cNvCxnSpPr>
            <a:cxnSpLocks noChangeShapeType="1"/>
            <a:stCxn id="670753" idx="0"/>
          </p:cNvCxnSpPr>
          <p:nvPr/>
        </p:nvCxnSpPr>
        <p:spPr bwMode="auto">
          <a:xfrm rot="16200000">
            <a:off x="1582737" y="3895726"/>
            <a:ext cx="252413" cy="1471612"/>
          </a:xfrm>
          <a:prstGeom prst="bentConnector2">
            <a:avLst/>
          </a:prstGeom>
          <a:noFill/>
          <a:ln w="19050">
            <a:solidFill>
              <a:srgbClr val="0099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8608937" y="6603286"/>
            <a:ext cx="5451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4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/20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pic>
        <p:nvPicPr>
          <p:cNvPr id="29" name="Image 28" descr="log_ipn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83" y="175183"/>
            <a:ext cx="752692" cy="451615"/>
          </a:xfrm>
          <a:prstGeom prst="rect">
            <a:avLst/>
          </a:prstGeom>
        </p:spPr>
      </p:pic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12245" y="6639380"/>
            <a:ext cx="145916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Mainz, April 4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-7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683012" name="Text Box 4"/>
          <p:cNvSpPr txBox="1">
            <a:spLocks noChangeArrowheads="1"/>
          </p:cNvSpPr>
          <p:nvPr/>
        </p:nvSpPr>
        <p:spPr bwMode="auto">
          <a:xfrm>
            <a:off x="3066835" y="1006312"/>
            <a:ext cx="3032556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Lucida Calligraphy"/>
                <a:cs typeface="Lucida Calligraphy"/>
              </a:rPr>
              <a:t>Dark Photon Search</a:t>
            </a:r>
            <a:endParaRPr lang="en-US" sz="2000" b="1" dirty="0">
              <a:latin typeface="Lucida Calligraphy"/>
              <a:cs typeface="Lucida Calligraphy"/>
            </a:endParaRPr>
          </a:p>
        </p:txBody>
      </p:sp>
      <p:sp>
        <p:nvSpPr>
          <p:cNvPr id="683019" name="Text Box 11"/>
          <p:cNvSpPr txBox="1">
            <a:spLocks noChangeArrowheads="1"/>
          </p:cNvSpPr>
          <p:nvPr/>
        </p:nvSpPr>
        <p:spPr bwMode="auto">
          <a:xfrm>
            <a:off x="8608937" y="6603286"/>
            <a:ext cx="5451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5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/20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pic>
        <p:nvPicPr>
          <p:cNvPr id="15" name="Image 14" descr="log_ip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83" y="175183"/>
            <a:ext cx="752692" cy="451615"/>
          </a:xfrm>
          <a:prstGeom prst="rect">
            <a:avLst/>
          </a:prstGeom>
        </p:spPr>
      </p:pic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90500" y="276225"/>
            <a:ext cx="25175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Standard Model test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2245" y="6639380"/>
            <a:ext cx="145916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Mainz, April 4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-7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9196" y="1964460"/>
            <a:ext cx="4266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i="1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P. Valente, PADME experiment @ </a:t>
            </a:r>
            <a:r>
              <a:rPr lang="en-US" b="1" i="1" dirty="0" err="1" smtClean="0">
                <a:solidFill>
                  <a:srgbClr val="0000FF"/>
                </a:solidFill>
              </a:rPr>
              <a:t>Frascati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79512" y="2492896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C00CC"/>
              </a:buClr>
              <a:buFont typeface="Wingdings" charset="2"/>
              <a:buChar char="Ø"/>
            </a:pPr>
            <a:r>
              <a:rPr lang="fr-FR" sz="1600" b="1" i="1" dirty="0" err="1" smtClean="0">
                <a:solidFill>
                  <a:srgbClr val="CC00CC"/>
                </a:solidFill>
                <a:latin typeface="Comic Sans MS"/>
                <a:cs typeface="Comic Sans MS"/>
              </a:rPr>
              <a:t>Low</a:t>
            </a:r>
            <a:r>
              <a:rPr lang="fr-FR" sz="1600" b="1" i="1" dirty="0" smtClean="0">
                <a:solidFill>
                  <a:srgbClr val="CC00CC"/>
                </a:solidFill>
                <a:latin typeface="Comic Sans MS"/>
                <a:cs typeface="Comic Sans MS"/>
              </a:rPr>
              <a:t> </a:t>
            </a:r>
            <a:r>
              <a:rPr lang="fr-FR" sz="1600" b="1" i="1" dirty="0" err="1" smtClean="0">
                <a:solidFill>
                  <a:srgbClr val="CC00CC"/>
                </a:solidFill>
                <a:latin typeface="Comic Sans MS"/>
                <a:cs typeface="Comic Sans MS"/>
              </a:rPr>
              <a:t>energy</a:t>
            </a:r>
            <a:r>
              <a:rPr lang="fr-FR" sz="1600" b="1" i="1" dirty="0" smtClean="0">
                <a:solidFill>
                  <a:srgbClr val="CC00CC"/>
                </a:solidFill>
                <a:latin typeface="Comic Sans MS"/>
                <a:cs typeface="Comic Sans MS"/>
              </a:rPr>
              <a:t>:</a:t>
            </a:r>
            <a:r>
              <a:rPr lang="fr-FR" sz="1600" b="1" dirty="0">
                <a:solidFill>
                  <a:srgbClr val="CC00CC"/>
                </a:solidFill>
                <a:latin typeface="Comic Sans MS"/>
                <a:cs typeface="Comic Sans MS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on a proton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target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, the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energy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range </a:t>
            </a:r>
            <a:r>
              <a:rPr lang="fr-FR" sz="16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below</a:t>
            </a:r>
            <a:r>
              <a:rPr lang="fr-FR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the pion production </a:t>
            </a:r>
            <a:r>
              <a:rPr lang="fr-FR" sz="16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threshold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is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unique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because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free of </a:t>
            </a:r>
            <a:r>
              <a:rPr lang="fr-FR" sz="16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hadronic</a:t>
            </a:r>
            <a:r>
              <a:rPr lang="fr-FR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background 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contribution. This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feature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is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of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particular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interest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when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searching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for </a:t>
            </a:r>
            <a:r>
              <a:rPr lang="fr-FR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rare </a:t>
            </a:r>
            <a:r>
              <a:rPr lang="fr-FR" sz="16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processes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as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evidence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of a new light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dark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boson.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81204" y="4872062"/>
            <a:ext cx="38147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C00CC"/>
              </a:buClr>
              <a:buFont typeface="Wingdings" charset="2"/>
              <a:buChar char="Ø"/>
            </a:pPr>
            <a:r>
              <a:rPr lang="fr-FR" sz="1600" b="1" i="1" dirty="0" err="1">
                <a:solidFill>
                  <a:srgbClr val="CC00CC"/>
                </a:solidFill>
                <a:latin typeface="Comic Sans MS"/>
                <a:cs typeface="Comic Sans MS"/>
              </a:rPr>
              <a:t>B</a:t>
            </a:r>
            <a:r>
              <a:rPr lang="fr-FR" sz="1600" b="1" i="1" dirty="0" err="1" smtClean="0">
                <a:solidFill>
                  <a:srgbClr val="CC00CC"/>
                </a:solidFill>
                <a:latin typeface="Comic Sans MS"/>
                <a:cs typeface="Comic Sans MS"/>
              </a:rPr>
              <a:t>eam</a:t>
            </a:r>
            <a:r>
              <a:rPr lang="fr-FR" sz="1600" b="1" i="1" dirty="0" smtClean="0">
                <a:solidFill>
                  <a:srgbClr val="CC00CC"/>
                </a:solidFill>
                <a:latin typeface="Comic Sans MS"/>
                <a:cs typeface="Comic Sans MS"/>
              </a:rPr>
              <a:t> </a:t>
            </a:r>
            <a:r>
              <a:rPr lang="fr-FR" sz="1600" b="1" i="1" dirty="0" err="1" smtClean="0">
                <a:solidFill>
                  <a:srgbClr val="CC00CC"/>
                </a:solidFill>
                <a:latin typeface="Comic Sans MS"/>
                <a:cs typeface="Comic Sans MS"/>
              </a:rPr>
              <a:t>polarization</a:t>
            </a:r>
            <a:r>
              <a:rPr lang="fr-FR" sz="1600" b="1" i="1" dirty="0" smtClean="0">
                <a:solidFill>
                  <a:srgbClr val="CC00CC"/>
                </a:solidFill>
                <a:latin typeface="Comic Sans MS"/>
                <a:cs typeface="Comic Sans MS"/>
              </a:rPr>
              <a:t>:</a:t>
            </a:r>
            <a:r>
              <a:rPr lang="fr-FR" sz="1600" b="1" dirty="0" smtClean="0">
                <a:solidFill>
                  <a:srgbClr val="CC00CC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latin typeface="Comic Sans MS"/>
                <a:cs typeface="Comic Sans MS"/>
              </a:rPr>
              <a:t>constitutes</a:t>
            </a:r>
            <a:r>
              <a:rPr lang="fr-FR" sz="1600" dirty="0" smtClean="0">
                <a:latin typeface="Comic Sans MS"/>
                <a:cs typeface="Comic Sans MS"/>
              </a:rPr>
              <a:t> t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he </a:t>
            </a:r>
            <a:r>
              <a:rPr lang="fr-FR" sz="16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finest</a:t>
            </a:r>
            <a:r>
              <a:rPr lang="fr-FR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scalpel of </a:t>
            </a:r>
            <a:r>
              <a:rPr lang="fr-FR" sz="16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physics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, and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may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also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be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significant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for the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dark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photon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search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235648" y="3002534"/>
            <a:ext cx="36724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000" dirty="0" smtClean="0">
                <a:solidFill>
                  <a:srgbClr val="5F5F5F"/>
                </a:solidFill>
                <a:latin typeface="Microsoft Sans Serif" charset="0"/>
              </a:rPr>
              <a:t>Y. Liu, G. Miller, PRC 92 (2015) 035209</a:t>
            </a:r>
            <a:endParaRPr lang="fr-FR" sz="1000" dirty="0">
              <a:solidFill>
                <a:srgbClr val="5F5F5F"/>
              </a:solidFill>
              <a:latin typeface="Microsoft Sans Serif" charset="0"/>
            </a:endParaRPr>
          </a:p>
        </p:txBody>
      </p:sp>
      <p:pic>
        <p:nvPicPr>
          <p:cNvPr id="2" name="Image 1" descr="gm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176" y="3278244"/>
            <a:ext cx="4719200" cy="2852936"/>
          </a:xfrm>
          <a:prstGeom prst="rect">
            <a:avLst/>
          </a:prstGeom>
        </p:spPr>
      </p:pic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47123"/>
              </p:ext>
            </p:extLst>
          </p:nvPr>
        </p:nvGraphicFramePr>
        <p:xfrm>
          <a:off x="6570956" y="2589347"/>
          <a:ext cx="1050157" cy="341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4" name="…quation" r:id="rId6" imgW="546100" imgH="177800" progId="Equation.3">
                  <p:embed/>
                </p:oleObj>
              </mc:Choice>
              <mc:Fallback>
                <p:oleObj name="…quation" r:id="rId6" imgW="546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70956" y="2589347"/>
                        <a:ext cx="1050157" cy="341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271855"/>
              </p:ext>
            </p:extLst>
          </p:nvPr>
        </p:nvGraphicFramePr>
        <p:xfrm>
          <a:off x="6282667" y="6258743"/>
          <a:ext cx="19589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5" name="…quation" r:id="rId8" imgW="1435100" imgH="254000" progId="Equation.3">
                  <p:embed/>
                </p:oleObj>
              </mc:Choice>
              <mc:Fallback>
                <p:oleObj name="…quation" r:id="rId8" imgW="14351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82667" y="6258743"/>
                        <a:ext cx="1958975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5211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grames\Desktop\images\install_111222\photo.JPG"/>
          <p:cNvPicPr preferRelativeResize="0">
            <a:picLocks noChangeArrowheads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" y="1154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440584" y="2354060"/>
            <a:ext cx="4275529" cy="20928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3333FF"/>
                </a:solidFill>
                <a:latin typeface="Lucida Calligraphy"/>
                <a:cs typeface="Lucida Calligraphy"/>
              </a:rPr>
              <a:t>Slow Positron </a:t>
            </a:r>
            <a:r>
              <a:rPr lang="fr-FR" sz="2400" b="1" dirty="0" err="1" smtClean="0">
                <a:solidFill>
                  <a:srgbClr val="3333FF"/>
                </a:solidFill>
                <a:latin typeface="Lucida Calligraphy"/>
                <a:cs typeface="Lucida Calligraphy"/>
              </a:rPr>
              <a:t>Physics</a:t>
            </a:r>
            <a:endParaRPr lang="fr-FR" sz="2400" b="1" dirty="0" smtClean="0">
              <a:solidFill>
                <a:srgbClr val="3333FF"/>
              </a:solidFill>
              <a:latin typeface="Lucida Calligraphy"/>
              <a:cs typeface="Lucida Calligraphy"/>
            </a:endParaRPr>
          </a:p>
          <a:p>
            <a:pPr algn="ctr">
              <a:defRPr/>
            </a:pPr>
            <a:r>
              <a:rPr lang="fr-FR" sz="1800" b="1" dirty="0" smtClean="0">
                <a:solidFill>
                  <a:srgbClr val="3333FF"/>
                </a:solidFill>
                <a:latin typeface="Lucida Calligraphy"/>
                <a:cs typeface="Lucida Calligraphy"/>
              </a:rPr>
              <a:t>(E &lt; 1 MeV)</a:t>
            </a:r>
            <a:endParaRPr lang="fr-FR" sz="1800" b="1" dirty="0">
              <a:solidFill>
                <a:srgbClr val="3333FF"/>
              </a:solidFill>
              <a:latin typeface="Lucida Calligraphy"/>
              <a:cs typeface="Lucida Calligraphy"/>
            </a:endParaRPr>
          </a:p>
          <a:p>
            <a:pPr algn="ctr">
              <a:defRPr/>
            </a:pPr>
            <a:endParaRPr lang="fr-FR" sz="2400" b="1" dirty="0">
              <a:solidFill>
                <a:srgbClr val="000000"/>
              </a:solidFill>
              <a:latin typeface="Lucida Calligraphy"/>
              <a:cs typeface="Lucida Calligraphy"/>
            </a:endParaRPr>
          </a:p>
          <a:p>
            <a:pPr>
              <a:defRPr/>
            </a:pPr>
            <a:endParaRPr lang="fr-FR" sz="1800" dirty="0">
              <a:solidFill>
                <a:srgbClr val="000000"/>
              </a:solidFill>
              <a:latin typeface="Arial" charset="0"/>
            </a:endParaRPr>
          </a:p>
          <a:p>
            <a:pPr marL="285750" indent="-285750" algn="ctr">
              <a:buFont typeface="Arial"/>
              <a:buChar char="•"/>
              <a:defRPr/>
            </a:pP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Positron annihilation </a:t>
            </a:r>
            <a:r>
              <a:rPr lang="fr-FR" sz="1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spectroscopy</a:t>
            </a:r>
            <a:endParaRPr lang="fr-FR" sz="18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285750" indent="-285750" algn="ctr">
              <a:buFont typeface="Arial"/>
              <a:buChar char="•"/>
              <a:defRPr/>
            </a:pPr>
            <a:endParaRPr lang="fr-FR" sz="1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285750" indent="-285750" algn="ctr">
              <a:buFont typeface="Arial"/>
              <a:buChar char="•"/>
              <a:defRPr/>
            </a:pP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Slow positron production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2245" y="6639380"/>
            <a:ext cx="145916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rgbClr val="CC00CC"/>
                </a:solidFill>
                <a:latin typeface="Footlight MT Light" charset="0"/>
                <a:cs typeface="+mn-cs"/>
              </a:rPr>
              <a:t>Mainz, April 4</a:t>
            </a:r>
            <a:r>
              <a:rPr lang="en-US" sz="900" i="1" baseline="30000" dirty="0" smtClean="0">
                <a:solidFill>
                  <a:srgbClr val="CC00CC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rgbClr val="CC00CC"/>
                </a:solidFill>
                <a:latin typeface="Footlight MT Light" charset="0"/>
                <a:cs typeface="+mn-cs"/>
              </a:rPr>
              <a:t>-7</a:t>
            </a:r>
            <a:r>
              <a:rPr lang="en-US" sz="900" i="1" baseline="30000" dirty="0" smtClean="0">
                <a:solidFill>
                  <a:srgbClr val="CC00CC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rgbClr val="CC00CC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rgbClr val="CC00CC"/>
              </a:solidFill>
              <a:latin typeface="Footlight MT Light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58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Image 63491" descr="tdecay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387" y="4451476"/>
            <a:ext cx="2061451" cy="2348880"/>
          </a:xfrm>
          <a:prstGeom prst="rect">
            <a:avLst/>
          </a:prstGeom>
        </p:spPr>
      </p:pic>
      <p:sp>
        <p:nvSpPr>
          <p:cNvPr id="63496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2928456" y="982663"/>
            <a:ext cx="3304565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Calligraphy" charset="0"/>
              </a:rPr>
              <a:t>Principle of Operation</a:t>
            </a:r>
            <a:endParaRPr lang="en-US" sz="2000" b="1" dirty="0">
              <a:solidFill>
                <a:srgbClr val="000000"/>
              </a:solidFill>
              <a:latin typeface="Lucida Calligraphy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0500" y="276225"/>
            <a:ext cx="39206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fr-FR" sz="1800" i="1" dirty="0" smtClean="0">
                <a:solidFill>
                  <a:srgbClr val="969696"/>
                </a:solidFill>
              </a:rPr>
              <a:t>Positron annihilation </a:t>
            </a:r>
            <a:r>
              <a:rPr lang="fr-FR" sz="1800" i="1" dirty="0" err="1" smtClean="0">
                <a:solidFill>
                  <a:srgbClr val="969696"/>
                </a:solidFill>
              </a:rPr>
              <a:t>spectroscopy</a:t>
            </a:r>
            <a:endParaRPr lang="fr-FR" sz="1800" i="1" dirty="0">
              <a:solidFill>
                <a:srgbClr val="B2B2B2"/>
              </a:solidFill>
            </a:endParaRPr>
          </a:p>
        </p:txBody>
      </p:sp>
      <p:pic>
        <p:nvPicPr>
          <p:cNvPr id="14" name="Image 13" descr="log_ip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83" y="175183"/>
            <a:ext cx="752692" cy="451615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608937" y="6603286"/>
            <a:ext cx="5451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7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/20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164" y="2866989"/>
            <a:ext cx="3778952" cy="212365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18452" y="1872697"/>
            <a:ext cx="89289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C00CC"/>
              </a:buClr>
              <a:buFont typeface="Wingdings" charset="2"/>
              <a:buChar char="Ø"/>
            </a:pPr>
            <a:r>
              <a:rPr lang="fr-FR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Positron annihilation </a:t>
            </a:r>
            <a:r>
              <a:rPr lang="fr-FR" sz="16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spectroscopy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(PAS)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is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a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well-known</a:t>
            </a:r>
            <a:r>
              <a:rPr lang="fr-FR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technique for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characterizing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properties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of </a:t>
            </a:r>
            <a:r>
              <a:rPr lang="fr-FR" sz="16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electron</a:t>
            </a:r>
            <a:r>
              <a:rPr lang="fr-FR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densities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at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the </a:t>
            </a:r>
            <a:r>
              <a:rPr lang="fr-FR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surface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, </a:t>
            </a:r>
            <a:r>
              <a:rPr lang="fr-FR" sz="1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interface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, and in the </a:t>
            </a:r>
            <a:r>
              <a:rPr lang="fr-FR" sz="16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bulk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of a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material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</a:p>
        </p:txBody>
      </p:sp>
      <p:pic>
        <p:nvPicPr>
          <p:cNvPr id="7" name="Image 6" descr="Dopl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56" y="2776038"/>
            <a:ext cx="2358996" cy="2192870"/>
          </a:xfrm>
          <a:prstGeom prst="rect">
            <a:avLst/>
          </a:prstGeom>
        </p:spPr>
      </p:pic>
      <p:cxnSp>
        <p:nvCxnSpPr>
          <p:cNvPr id="21" name="Connecteur droit avec flèche 20"/>
          <p:cNvCxnSpPr/>
          <p:nvPr/>
        </p:nvCxnSpPr>
        <p:spPr>
          <a:xfrm>
            <a:off x="4085212" y="3576119"/>
            <a:ext cx="204906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1691680" y="5880375"/>
            <a:ext cx="18002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1702628" y="5081973"/>
            <a:ext cx="0" cy="792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489" name="ZoneTexte 63488"/>
          <p:cNvSpPr txBox="1"/>
          <p:nvPr/>
        </p:nvSpPr>
        <p:spPr>
          <a:xfrm>
            <a:off x="1768048" y="5587708"/>
            <a:ext cx="1681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</a:rPr>
              <a:t>Positron annihilation</a:t>
            </a:r>
            <a:endParaRPr lang="en-US" sz="1200" i="1" dirty="0">
              <a:solidFill>
                <a:srgbClr val="0000FF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343894" y="3294401"/>
            <a:ext cx="1542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0000FF"/>
                </a:solidFill>
              </a:rPr>
              <a:t>Dopler</a:t>
            </a:r>
            <a:r>
              <a:rPr lang="en-US" sz="1200" i="1" dirty="0" smtClean="0">
                <a:solidFill>
                  <a:srgbClr val="0000FF"/>
                </a:solidFill>
              </a:rPr>
              <a:t> broadening</a:t>
            </a:r>
            <a:endParaRPr lang="en-US" sz="1200" i="1" dirty="0">
              <a:solidFill>
                <a:srgbClr val="0000FF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941397" y="5349599"/>
            <a:ext cx="2962031" cy="738664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PAS </a:t>
            </a:r>
            <a:r>
              <a:rPr lang="fr-FR" dirty="0" err="1" smtClean="0">
                <a:solidFill>
                  <a:srgbClr val="000000"/>
                </a:solidFill>
              </a:rPr>
              <a:t>is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b="1" dirty="0" smtClean="0">
                <a:solidFill>
                  <a:srgbClr val="0000FF"/>
                </a:solidFill>
              </a:rPr>
              <a:t>sensitive</a:t>
            </a:r>
            <a:r>
              <a:rPr lang="fr-FR" dirty="0" smtClean="0">
                <a:solidFill>
                  <a:srgbClr val="000000"/>
                </a:solidFill>
              </a:rPr>
              <a:t> to </a:t>
            </a:r>
            <a:r>
              <a:rPr lang="fr-FR" b="1" dirty="0" err="1" smtClean="0">
                <a:solidFill>
                  <a:srgbClr val="0000FF"/>
                </a:solidFill>
              </a:rPr>
              <a:t>small</a:t>
            </a:r>
            <a:r>
              <a:rPr lang="fr-FR" b="1" dirty="0" smtClean="0">
                <a:solidFill>
                  <a:srgbClr val="0000FF"/>
                </a:solidFill>
              </a:rPr>
              <a:t> changes</a:t>
            </a:r>
            <a:r>
              <a:rPr lang="fr-FR" dirty="0" smtClean="0">
                <a:solidFill>
                  <a:srgbClr val="000000"/>
                </a:solidFill>
              </a:rPr>
              <a:t> in </a:t>
            </a:r>
            <a:r>
              <a:rPr lang="fr-FR" dirty="0" err="1" smtClean="0">
                <a:solidFill>
                  <a:srgbClr val="000000"/>
                </a:solidFill>
              </a:rPr>
              <a:t>electron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density</a:t>
            </a:r>
            <a:r>
              <a:rPr lang="fr-FR" dirty="0" smtClean="0">
                <a:solidFill>
                  <a:srgbClr val="000000"/>
                </a:solidFill>
              </a:rPr>
              <a:t>, </a:t>
            </a:r>
            <a:r>
              <a:rPr lang="fr-FR" dirty="0" err="1" smtClean="0">
                <a:solidFill>
                  <a:srgbClr val="000000"/>
                </a:solidFill>
              </a:rPr>
              <a:t>difficult</a:t>
            </a:r>
            <a:r>
              <a:rPr lang="fr-FR" dirty="0" smtClean="0">
                <a:solidFill>
                  <a:srgbClr val="000000"/>
                </a:solidFill>
              </a:rPr>
              <a:t> to observe </a:t>
            </a:r>
            <a:r>
              <a:rPr lang="fr-FR" dirty="0" err="1" smtClean="0">
                <a:solidFill>
                  <a:srgbClr val="000000"/>
                </a:solidFill>
              </a:rPr>
              <a:t>otherwise</a:t>
            </a:r>
            <a:r>
              <a:rPr lang="fr-FR" dirty="0" smtClean="0">
                <a:solidFill>
                  <a:srgbClr val="000000"/>
                </a:solidFill>
              </a:rPr>
              <a:t>.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12245" y="6639380"/>
            <a:ext cx="145916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Mainz, April 4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-7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92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4106863" y="219889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fr-FR">
              <a:solidFill>
                <a:srgbClr val="0000FF"/>
              </a:solidFill>
              <a:latin typeface="EraserDust" charset="0"/>
              <a:cs typeface="+mn-cs"/>
            </a:endParaRPr>
          </a:p>
        </p:txBody>
      </p:sp>
      <p:pic>
        <p:nvPicPr>
          <p:cNvPr id="63490" name="Picture 3" descr="2DSch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1716298"/>
            <a:ext cx="518477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491" name="Group 4"/>
          <p:cNvGrpSpPr>
            <a:grpSpLocks/>
          </p:cNvGrpSpPr>
          <p:nvPr/>
        </p:nvGrpSpPr>
        <p:grpSpPr bwMode="auto">
          <a:xfrm>
            <a:off x="388938" y="3422703"/>
            <a:ext cx="3286125" cy="2944812"/>
            <a:chOff x="431" y="2160"/>
            <a:chExt cx="1951" cy="1724"/>
          </a:xfrm>
        </p:grpSpPr>
        <p:pic>
          <p:nvPicPr>
            <p:cNvPr id="63504" name="Picture 5" descr="2DACA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0000">
              <a:off x="431" y="2160"/>
              <a:ext cx="1951" cy="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38" name="Rectangle 6"/>
            <p:cNvSpPr>
              <a:spLocks noChangeArrowheads="1"/>
            </p:cNvSpPr>
            <p:nvPr/>
          </p:nvSpPr>
          <p:spPr bwMode="auto">
            <a:xfrm>
              <a:off x="450" y="3793"/>
              <a:ext cx="545" cy="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</p:grp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4217988" y="3777327"/>
            <a:ext cx="4305300" cy="738664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 err="1" smtClean="0">
                <a:cs typeface="+mn-cs"/>
              </a:rPr>
              <a:t>Together</a:t>
            </a:r>
            <a:r>
              <a:rPr lang="fr-FR" dirty="0" smtClean="0">
                <a:cs typeface="+mn-cs"/>
              </a:rPr>
              <a:t> </a:t>
            </a:r>
            <a:r>
              <a:rPr lang="fr-FR" dirty="0" err="1" smtClean="0">
                <a:cs typeface="+mn-cs"/>
              </a:rPr>
              <a:t>with</a:t>
            </a:r>
            <a:r>
              <a:rPr lang="fr-FR" sz="1400" dirty="0" smtClean="0">
                <a:latin typeface="Comic Sans MS" charset="0"/>
                <a:cs typeface="+mn-cs"/>
              </a:rPr>
              <a:t> </a:t>
            </a:r>
            <a:r>
              <a:rPr lang="fr-FR" sz="1400" dirty="0" err="1" smtClean="0">
                <a:latin typeface="Comic Sans MS" charset="0"/>
                <a:cs typeface="+mn-cs"/>
              </a:rPr>
              <a:t>Dopler</a:t>
            </a:r>
            <a:r>
              <a:rPr lang="fr-FR" sz="1400" dirty="0" smtClean="0">
                <a:latin typeface="Comic Sans MS" charset="0"/>
                <a:cs typeface="+mn-cs"/>
              </a:rPr>
              <a:t> </a:t>
            </a:r>
            <a:r>
              <a:rPr lang="fr-FR" sz="1400" dirty="0" err="1" smtClean="0">
                <a:latin typeface="Comic Sans MS" charset="0"/>
                <a:cs typeface="+mn-cs"/>
              </a:rPr>
              <a:t>broadening</a:t>
            </a:r>
            <a:r>
              <a:rPr lang="fr-FR" sz="1400" dirty="0" smtClean="0">
                <a:latin typeface="Comic Sans MS" charset="0"/>
                <a:cs typeface="+mn-cs"/>
              </a:rPr>
              <a:t>, the </a:t>
            </a:r>
            <a:r>
              <a:rPr lang="fr-FR" sz="1400" dirty="0">
                <a:solidFill>
                  <a:srgbClr val="008000"/>
                </a:solidFill>
                <a:latin typeface="Comic Sans MS" charset="0"/>
                <a:cs typeface="+mn-cs"/>
              </a:rPr>
              <a:t>motion </a:t>
            </a:r>
            <a:r>
              <a:rPr lang="fr-FR" sz="1400" dirty="0">
                <a:latin typeface="Comic Sans MS" charset="0"/>
                <a:cs typeface="+mn-cs"/>
              </a:rPr>
              <a:t>of </a:t>
            </a:r>
            <a:r>
              <a:rPr lang="fr-FR" sz="1400" dirty="0" err="1">
                <a:latin typeface="Comic Sans MS" charset="0"/>
                <a:cs typeface="+mn-cs"/>
              </a:rPr>
              <a:t>atomic</a:t>
            </a:r>
            <a:r>
              <a:rPr lang="fr-FR" sz="1400" dirty="0">
                <a:solidFill>
                  <a:srgbClr val="008000"/>
                </a:solidFill>
                <a:latin typeface="Comic Sans MS" charset="0"/>
                <a:cs typeface="+mn-cs"/>
              </a:rPr>
              <a:t> </a:t>
            </a:r>
            <a:r>
              <a:rPr lang="fr-FR" sz="1400" dirty="0" err="1">
                <a:solidFill>
                  <a:srgbClr val="008000"/>
                </a:solidFill>
                <a:latin typeface="Comic Sans MS" charset="0"/>
                <a:cs typeface="+mn-cs"/>
              </a:rPr>
              <a:t>electrons</a:t>
            </a:r>
            <a:r>
              <a:rPr lang="fr-FR" sz="1400" dirty="0">
                <a:latin typeface="Comic Sans MS" charset="0"/>
                <a:cs typeface="+mn-cs"/>
              </a:rPr>
              <a:t> </a:t>
            </a:r>
            <a:r>
              <a:rPr lang="fr-FR" sz="1400" dirty="0" err="1">
                <a:latin typeface="Comic Sans MS" charset="0"/>
                <a:cs typeface="+mn-cs"/>
              </a:rPr>
              <a:t>results</a:t>
            </a:r>
            <a:r>
              <a:rPr lang="fr-FR" sz="1400" dirty="0">
                <a:latin typeface="Comic Sans MS" charset="0"/>
                <a:cs typeface="+mn-cs"/>
              </a:rPr>
              <a:t> in </a:t>
            </a:r>
            <a:r>
              <a:rPr lang="fr-FR" sz="1400" dirty="0" smtClean="0">
                <a:latin typeface="Comic Sans MS" charset="0"/>
                <a:cs typeface="+mn-cs"/>
              </a:rPr>
              <a:t>an </a:t>
            </a:r>
            <a:r>
              <a:rPr lang="fr-FR" sz="1400" b="1" dirty="0" err="1">
                <a:solidFill>
                  <a:srgbClr val="FF0000"/>
                </a:solidFill>
                <a:latin typeface="Comic Sans MS" charset="0"/>
                <a:cs typeface="+mn-cs"/>
              </a:rPr>
              <a:t>angular</a:t>
            </a:r>
            <a:r>
              <a:rPr lang="fr-FR" sz="1400" b="1" dirty="0">
                <a:solidFill>
                  <a:srgbClr val="FF0000"/>
                </a:solidFill>
                <a:latin typeface="Comic Sans MS" charset="0"/>
                <a:cs typeface="+mn-cs"/>
              </a:rPr>
              <a:t> </a:t>
            </a:r>
            <a:r>
              <a:rPr lang="fr-FR" sz="1400" b="1" dirty="0" err="1">
                <a:solidFill>
                  <a:srgbClr val="FF0000"/>
                </a:solidFill>
                <a:latin typeface="Comic Sans MS" charset="0"/>
                <a:cs typeface="+mn-cs"/>
              </a:rPr>
              <a:t>deviation</a:t>
            </a:r>
            <a:r>
              <a:rPr lang="fr-FR" sz="1400" dirty="0">
                <a:latin typeface="Comic Sans MS" charset="0"/>
                <a:cs typeface="+mn-cs"/>
              </a:rPr>
              <a:t> </a:t>
            </a:r>
            <a:r>
              <a:rPr lang="fr-FR" sz="1400" dirty="0" err="1">
                <a:latin typeface="Comic Sans MS" charset="0"/>
                <a:cs typeface="+mn-cs"/>
              </a:rPr>
              <a:t>breaking</a:t>
            </a:r>
            <a:r>
              <a:rPr lang="fr-FR" sz="1400" dirty="0">
                <a:latin typeface="Comic Sans MS" charset="0"/>
                <a:cs typeface="+mn-cs"/>
              </a:rPr>
              <a:t> </a:t>
            </a:r>
            <a:r>
              <a:rPr lang="fr-FR" sz="1400" b="1" dirty="0">
                <a:solidFill>
                  <a:schemeClr val="accent2"/>
                </a:solidFill>
                <a:latin typeface="Symbol" charset="0"/>
                <a:cs typeface="+mn-cs"/>
              </a:rPr>
              <a:t>g</a:t>
            </a:r>
            <a:r>
              <a:rPr lang="ja-JP" altLang="fr-FR" sz="1400" b="1" dirty="0">
                <a:solidFill>
                  <a:schemeClr val="accent2"/>
                </a:solidFill>
                <a:latin typeface="Arial"/>
                <a:cs typeface="+mn-cs"/>
              </a:rPr>
              <a:t>’</a:t>
            </a:r>
            <a:r>
              <a:rPr lang="fr-FR" sz="1400" b="1" dirty="0">
                <a:solidFill>
                  <a:schemeClr val="accent2"/>
                </a:solidFill>
                <a:latin typeface="Comic Sans MS" charset="0"/>
                <a:cs typeface="+mn-cs"/>
              </a:rPr>
              <a:t>s</a:t>
            </a:r>
            <a:r>
              <a:rPr lang="fr-FR" sz="1400" dirty="0">
                <a:latin typeface="Comic Sans MS" charset="0"/>
                <a:cs typeface="+mn-cs"/>
              </a:rPr>
              <a:t> </a:t>
            </a:r>
            <a:r>
              <a:rPr lang="fr-FR" sz="1400" dirty="0" err="1">
                <a:latin typeface="Comic Sans MS" charset="0"/>
                <a:cs typeface="+mn-cs"/>
              </a:rPr>
              <a:t>colinearity</a:t>
            </a:r>
            <a:r>
              <a:rPr lang="fr-FR" sz="1400" b="1" dirty="0">
                <a:latin typeface="Symbol" charset="0"/>
                <a:cs typeface="+mn-cs"/>
              </a:rPr>
              <a:t>.</a:t>
            </a:r>
          </a:p>
        </p:txBody>
      </p:sp>
      <p:sp>
        <p:nvSpPr>
          <p:cNvPr id="69640" name="AutoShape 8"/>
          <p:cNvSpPr>
            <a:spLocks noChangeArrowheads="1"/>
          </p:cNvSpPr>
          <p:nvPr/>
        </p:nvSpPr>
        <p:spPr bwMode="auto">
          <a:xfrm rot="5400000">
            <a:off x="6056313" y="4668810"/>
            <a:ext cx="623888" cy="5667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4611688" y="5474335"/>
            <a:ext cx="3505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>
                <a:solidFill>
                  <a:srgbClr val="008000"/>
                </a:solidFill>
                <a:latin typeface="Kristen ITC" charset="0"/>
                <a:cs typeface="+mn-cs"/>
              </a:rPr>
              <a:t>Fermi surface </a:t>
            </a:r>
            <a:r>
              <a:rPr lang="en-US" sz="1400" dirty="0" smtClean="0">
                <a:latin typeface="Kristen ITC" charset="0"/>
                <a:cs typeface="+mn-cs"/>
              </a:rPr>
              <a:t>of Materials</a:t>
            </a:r>
            <a:endParaRPr lang="en-US" sz="1400" dirty="0">
              <a:latin typeface="Kristen ITC" charset="0"/>
              <a:cs typeface="+mn-cs"/>
            </a:endParaRPr>
          </a:p>
        </p:txBody>
      </p: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5067018" y="5383021"/>
            <a:ext cx="2592288" cy="504056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63496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395536" y="6255753"/>
            <a:ext cx="835292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b="1" dirty="0" err="1">
                <a:solidFill>
                  <a:srgbClr val="0000CC"/>
                </a:solidFill>
                <a:cs typeface="+mn-cs"/>
              </a:rPr>
              <a:t>Technological</a:t>
            </a:r>
            <a:r>
              <a:rPr lang="fr-FR" sz="1600" b="1" dirty="0">
                <a:solidFill>
                  <a:srgbClr val="0000CC"/>
                </a:solidFill>
                <a:cs typeface="+mn-cs"/>
              </a:rPr>
              <a:t> </a:t>
            </a:r>
            <a:r>
              <a:rPr lang="fr-FR" sz="1600" dirty="0">
                <a:cs typeface="+mn-cs"/>
              </a:rPr>
              <a:t>(production and thermalisation of e</a:t>
            </a:r>
            <a:r>
              <a:rPr lang="fr-FR" sz="1600" baseline="30000" dirty="0">
                <a:cs typeface="+mn-cs"/>
              </a:rPr>
              <a:t>+</a:t>
            </a:r>
            <a:r>
              <a:rPr lang="fr-FR" sz="1600" dirty="0">
                <a:cs typeface="+mn-cs"/>
              </a:rPr>
              <a:t>) and </a:t>
            </a:r>
            <a:r>
              <a:rPr lang="fr-FR" sz="1600" b="1" dirty="0">
                <a:solidFill>
                  <a:srgbClr val="0000CC"/>
                </a:solidFill>
                <a:cs typeface="+mn-cs"/>
              </a:rPr>
              <a:t>instrumental</a:t>
            </a:r>
            <a:r>
              <a:rPr lang="fr-FR" sz="1600" dirty="0">
                <a:cs typeface="+mn-cs"/>
              </a:rPr>
              <a:t> </a:t>
            </a:r>
            <a:endParaRPr lang="fr-FR" sz="1600" dirty="0" smtClean="0">
              <a:cs typeface="+mn-cs"/>
            </a:endParaRPr>
          </a:p>
          <a:p>
            <a:pPr algn="ctr">
              <a:defRPr/>
            </a:pPr>
            <a:r>
              <a:rPr lang="fr-FR" sz="1600" dirty="0" smtClean="0">
                <a:cs typeface="+mn-cs"/>
              </a:rPr>
              <a:t>(</a:t>
            </a:r>
            <a:r>
              <a:rPr lang="fr-FR" sz="1600" b="1" dirty="0" err="1">
                <a:solidFill>
                  <a:srgbClr val="FF0000"/>
                </a:solidFill>
                <a:latin typeface="Symbol" charset="0"/>
                <a:cs typeface="+mn-cs"/>
              </a:rPr>
              <a:t>d</a:t>
            </a:r>
            <a:r>
              <a:rPr lang="fr-FR" sz="1600" b="1" dirty="0" err="1" smtClean="0">
                <a:solidFill>
                  <a:srgbClr val="FF0000"/>
                </a:solidFill>
                <a:latin typeface="Symbol" charset="0"/>
                <a:cs typeface="+mn-cs"/>
              </a:rPr>
              <a:t>Q</a:t>
            </a:r>
            <a:r>
              <a:rPr lang="fr-FR" sz="1600" b="1" dirty="0" smtClean="0">
                <a:solidFill>
                  <a:srgbClr val="FF0000"/>
                </a:solidFill>
                <a:latin typeface="Symbol" charset="0"/>
                <a:cs typeface="+mn-cs"/>
              </a:rPr>
              <a:t> </a:t>
            </a:r>
            <a:r>
              <a:rPr lang="fr-FR" sz="1600" b="1" dirty="0">
                <a:solidFill>
                  <a:srgbClr val="FF0000"/>
                </a:solidFill>
                <a:cs typeface="+mn-cs"/>
              </a:rPr>
              <a:t>= 1 </a:t>
            </a:r>
            <a:r>
              <a:rPr lang="fr-FR" sz="1600" b="1" dirty="0" err="1">
                <a:solidFill>
                  <a:srgbClr val="FF0000"/>
                </a:solidFill>
                <a:cs typeface="+mn-cs"/>
              </a:rPr>
              <a:t>mrd</a:t>
            </a:r>
            <a:r>
              <a:rPr lang="fr-FR" sz="1600" dirty="0">
                <a:cs typeface="+mn-cs"/>
              </a:rPr>
              <a:t>, </a:t>
            </a:r>
            <a:r>
              <a:rPr lang="fr-FR" sz="1600" b="1" dirty="0" err="1">
                <a:solidFill>
                  <a:srgbClr val="FF0000"/>
                </a:solidFill>
                <a:latin typeface="Symbol" charset="0"/>
                <a:cs typeface="+mn-cs"/>
              </a:rPr>
              <a:t>d</a:t>
            </a:r>
            <a:r>
              <a:rPr lang="fr-FR" sz="1600" b="1" dirty="0" err="1" smtClean="0">
                <a:solidFill>
                  <a:srgbClr val="FF0000"/>
                </a:solidFill>
                <a:cs typeface="+mn-cs"/>
              </a:rPr>
              <a:t>k</a:t>
            </a:r>
            <a:r>
              <a:rPr lang="fr-FR" sz="16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fr-FR" sz="1600" b="1" dirty="0">
                <a:solidFill>
                  <a:srgbClr val="FF0000"/>
                </a:solidFill>
                <a:cs typeface="+mn-cs"/>
              </a:rPr>
              <a:t>≤ 1 </a:t>
            </a:r>
            <a:r>
              <a:rPr lang="fr-FR" sz="1600" b="1" dirty="0" err="1">
                <a:solidFill>
                  <a:srgbClr val="FF0000"/>
                </a:solidFill>
                <a:cs typeface="+mn-cs"/>
              </a:rPr>
              <a:t>keV</a:t>
            </a:r>
            <a:r>
              <a:rPr lang="fr-FR" sz="1600" dirty="0">
                <a:cs typeface="+mn-cs"/>
              </a:rPr>
              <a:t>) </a:t>
            </a:r>
            <a:r>
              <a:rPr lang="fr-FR" sz="1600" b="1" dirty="0">
                <a:solidFill>
                  <a:srgbClr val="0000CC"/>
                </a:solidFill>
                <a:cs typeface="+mn-cs"/>
              </a:rPr>
              <a:t>challenges</a:t>
            </a:r>
            <a:r>
              <a:rPr lang="fr-FR" sz="1400" dirty="0">
                <a:latin typeface="Comic Sans MS" charset="0"/>
                <a:cs typeface="+mn-cs"/>
              </a:rPr>
              <a:t>.</a:t>
            </a: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2757470" y="982663"/>
            <a:ext cx="3707803" cy="61555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Lucida Calligraphy" charset="0"/>
                <a:cs typeface="+mn-cs"/>
              </a:rPr>
              <a:t>2D/3D </a:t>
            </a:r>
            <a:r>
              <a:rPr lang="en-US" sz="2000" b="1" dirty="0" smtClean="0">
                <a:latin typeface="Lucida Calligraphy" charset="0"/>
                <a:cs typeface="+mn-cs"/>
              </a:rPr>
              <a:t>ACAR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FF"/>
                </a:solidFill>
                <a:latin typeface="+mj-lt"/>
                <a:cs typeface="+mn-cs"/>
              </a:rPr>
              <a:t>Angular Correlation of Annihilation Radiation</a:t>
            </a:r>
            <a:endParaRPr lang="en-US" dirty="0">
              <a:solidFill>
                <a:srgbClr val="0000FF"/>
              </a:solidFill>
              <a:latin typeface="+mj-lt"/>
              <a:cs typeface="+mn-cs"/>
            </a:endParaRPr>
          </a:p>
        </p:txBody>
      </p:sp>
      <p:pic>
        <p:nvPicPr>
          <p:cNvPr id="21" name="Image 20" descr="log_ip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83" y="175183"/>
            <a:ext cx="752692" cy="451615"/>
          </a:xfrm>
          <a:prstGeom prst="rect">
            <a:avLst/>
          </a:prstGeom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8608937" y="6603286"/>
            <a:ext cx="5451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8/20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90500" y="276225"/>
            <a:ext cx="39206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fr-FR" sz="1800" i="1" dirty="0" smtClean="0">
                <a:solidFill>
                  <a:srgbClr val="969696"/>
                </a:solidFill>
              </a:rPr>
              <a:t>Positron annihilation </a:t>
            </a:r>
            <a:r>
              <a:rPr lang="fr-FR" sz="1800" i="1" dirty="0" err="1" smtClean="0">
                <a:solidFill>
                  <a:srgbClr val="969696"/>
                </a:solidFill>
              </a:rPr>
              <a:t>spectroscopy</a:t>
            </a:r>
            <a:endParaRPr lang="fr-FR" sz="1800" i="1" dirty="0">
              <a:solidFill>
                <a:srgbClr val="B2B2B2"/>
              </a:solidFill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12245" y="6639380"/>
            <a:ext cx="145916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Mainz, April 4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-7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93777" y="3159238"/>
            <a:ext cx="1979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</a:rPr>
              <a:t>Fermi surface of copper</a:t>
            </a:r>
            <a:endParaRPr lang="en-US" sz="12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4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3022284" y="982663"/>
            <a:ext cx="3096926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Lucida Calligraphy" charset="0"/>
                <a:cs typeface="+mn-cs"/>
              </a:rPr>
              <a:t>Spin Polarized - PAS</a:t>
            </a:r>
            <a:endParaRPr lang="en-US" sz="2000" b="1" dirty="0">
              <a:latin typeface="Lucida Calligraphy" charset="0"/>
              <a:cs typeface="+mn-cs"/>
            </a:endParaRPr>
          </a:p>
        </p:txBody>
      </p:sp>
      <p:pic>
        <p:nvPicPr>
          <p:cNvPr id="21" name="Image 20" descr="log_ip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83" y="175183"/>
            <a:ext cx="752692" cy="451615"/>
          </a:xfrm>
          <a:prstGeom prst="rect">
            <a:avLst/>
          </a:prstGeom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8608937" y="6603286"/>
            <a:ext cx="5451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>
                <a:solidFill>
                  <a:srgbClr val="969696"/>
                </a:solidFill>
                <a:cs typeface="+mn-cs"/>
              </a:rPr>
              <a:t>9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/20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90500" y="276225"/>
            <a:ext cx="39206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fr-FR" sz="1800" i="1" dirty="0" smtClean="0">
                <a:solidFill>
                  <a:srgbClr val="969696"/>
                </a:solidFill>
              </a:rPr>
              <a:t>Positron annihilation </a:t>
            </a:r>
            <a:r>
              <a:rPr lang="fr-FR" sz="1800" i="1" dirty="0" err="1" smtClean="0">
                <a:solidFill>
                  <a:srgbClr val="969696"/>
                </a:solidFill>
              </a:rPr>
              <a:t>spectroscopy</a:t>
            </a:r>
            <a:endParaRPr lang="fr-FR" sz="1800" i="1" dirty="0">
              <a:solidFill>
                <a:srgbClr val="B2B2B2"/>
              </a:solidFill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12245" y="6639380"/>
            <a:ext cx="145916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Mainz, April 4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-7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pic>
        <p:nvPicPr>
          <p:cNvPr id="2" name="Image 1" descr="sp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58" y="3141276"/>
            <a:ext cx="2929366" cy="3656792"/>
          </a:xfrm>
          <a:prstGeom prst="rect">
            <a:avLst/>
          </a:prstGeom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929644" y="1614057"/>
            <a:ext cx="730830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000" dirty="0" smtClean="0">
                <a:solidFill>
                  <a:srgbClr val="5F5F5F"/>
                </a:solidFill>
                <a:latin typeface="Microsoft Sans Serif" charset="0"/>
              </a:rPr>
              <a:t>A.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</a:rPr>
              <a:t>Rich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</a:rPr>
              <a:t>, RMP 53 (1981) 127     A.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</a:rPr>
              <a:t>Kawasuso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</a:rPr>
              <a:t> et al., JMMM 342 (2013) 139     M.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</a:rPr>
              <a:t>Maekawa</a:t>
            </a:r>
            <a:r>
              <a:rPr lang="fr-FR" sz="1000" dirty="0">
                <a:solidFill>
                  <a:srgbClr val="5F5F5F"/>
                </a:solidFill>
                <a:latin typeface="Microsoft Sans Serif" charset="0"/>
              </a:rPr>
              <a:t> 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</a:rPr>
              <a:t>et al., JJAP 2 (2014) 011305</a:t>
            </a:r>
            <a:endParaRPr lang="fr-FR" sz="1000" dirty="0">
              <a:solidFill>
                <a:srgbClr val="5F5F5F"/>
              </a:solidFill>
              <a:latin typeface="Microsoft Sans Serif" charset="0"/>
            </a:endParaRPr>
          </a:p>
        </p:txBody>
      </p:sp>
      <p:pic>
        <p:nvPicPr>
          <p:cNvPr id="3" name="Image 2" descr="SP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17" y="2915329"/>
            <a:ext cx="3203995" cy="3583367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387208" y="2196152"/>
            <a:ext cx="37334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C00CC"/>
              </a:buClr>
              <a:buFont typeface="Wingdings" charset="2"/>
              <a:buChar char="Ø"/>
            </a:pP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Dopler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broadening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for the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study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of </a:t>
            </a:r>
            <a:r>
              <a:rPr lang="fr-FR" sz="16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ferromagnetic</a:t>
            </a:r>
            <a:r>
              <a:rPr lang="fr-FR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band structure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.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723388" y="2189556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C00CC"/>
              </a:buClr>
              <a:buFont typeface="Wingdings" charset="2"/>
              <a:buChar char="Ø"/>
            </a:pPr>
            <a:r>
              <a:rPr lang="fr-FR" sz="1600" dirty="0" err="1" smtClean="0">
                <a:latin typeface="Comic Sans MS"/>
                <a:cs typeface="Comic Sans MS"/>
              </a:rPr>
              <a:t>Study</a:t>
            </a:r>
            <a:r>
              <a:rPr lang="fr-FR" sz="1600" dirty="0" smtClean="0">
                <a:latin typeface="Comic Sans MS"/>
                <a:cs typeface="Comic Sans MS"/>
              </a:rPr>
              <a:t> of </a:t>
            </a:r>
            <a:r>
              <a:rPr lang="fr-FR" sz="16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current</a:t>
            </a:r>
            <a:r>
              <a:rPr lang="fr-FR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fr-FR" sz="16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induced</a:t>
            </a:r>
            <a:r>
              <a:rPr lang="fr-FR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spin </a:t>
            </a:r>
            <a:r>
              <a:rPr lang="fr-FR" sz="16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polarization</a:t>
            </a:r>
            <a:r>
              <a:rPr lang="fr-FR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fr-FR" sz="1600" dirty="0" err="1" smtClean="0">
                <a:latin typeface="Comic Sans MS"/>
                <a:cs typeface="Comic Sans MS"/>
              </a:rPr>
              <a:t>effects</a:t>
            </a:r>
            <a:r>
              <a:rPr lang="fr-FR" sz="1600" dirty="0" smtClean="0">
                <a:latin typeface="Comic Sans MS"/>
                <a:cs typeface="Comic Sans MS"/>
              </a:rPr>
              <a:t> (</a:t>
            </a:r>
            <a:r>
              <a:rPr lang="fr-FR" sz="1600" dirty="0" err="1" smtClean="0">
                <a:latin typeface="Comic Sans MS"/>
                <a:cs typeface="Comic Sans MS"/>
              </a:rPr>
              <a:t>spintronics</a:t>
            </a:r>
            <a:r>
              <a:rPr lang="fr-FR" sz="1600" dirty="0" smtClean="0">
                <a:latin typeface="Comic Sans MS"/>
                <a:cs typeface="Comic Sans MS"/>
              </a:rPr>
              <a:t>) </a:t>
            </a:r>
            <a:r>
              <a:rPr lang="fr-FR" sz="1600" dirty="0" err="1" smtClean="0">
                <a:latin typeface="Comic Sans MS"/>
                <a:cs typeface="Comic Sans MS"/>
              </a:rPr>
              <a:t>through</a:t>
            </a:r>
            <a:r>
              <a:rPr lang="fr-FR" sz="1600" dirty="0" smtClean="0">
                <a:latin typeface="Comic Sans MS"/>
                <a:cs typeface="Comic Sans MS"/>
              </a:rPr>
              <a:t> positronium formation.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424756" y="3129628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98108" y="4736484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118176</TotalTime>
  <Words>1656</Words>
  <Application>Microsoft Macintosh PowerPoint</Application>
  <PresentationFormat>Présentation à l'écran (4:3)</PresentationFormat>
  <Paragraphs>243</Paragraphs>
  <Slides>20</Slides>
  <Notes>20</Notes>
  <HiddenSlides>0</HiddenSlides>
  <MMClips>0</MMClips>
  <ScaleCrop>false</ScaleCrop>
  <HeadingPairs>
    <vt:vector size="6" baseType="variant">
      <vt:variant>
        <vt:lpstr>Thème</vt:lpstr>
      </vt:variant>
      <vt:variant>
        <vt:i4>6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Modèle par défaut</vt:lpstr>
      <vt:lpstr>4_Modèle par défaut</vt:lpstr>
      <vt:lpstr>7_Modèle par défaut</vt:lpstr>
      <vt:lpstr>9_Modèle par défaut</vt:lpstr>
      <vt:lpstr>1_Modèle par défaut</vt:lpstr>
      <vt:lpstr>2_Modèle par défaut</vt:lpstr>
      <vt:lpstr>Equation</vt:lpstr>
      <vt:lpstr>…quation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LPSC-IN2P3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Eric Voutier</dc:creator>
  <cp:lastModifiedBy>Eric  Voutier</cp:lastModifiedBy>
  <cp:revision>870</cp:revision>
  <dcterms:created xsi:type="dcterms:W3CDTF">2006-05-27T14:32:12Z</dcterms:created>
  <dcterms:modified xsi:type="dcterms:W3CDTF">2016-04-10T13:45:27Z</dcterms:modified>
</cp:coreProperties>
</file>