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83" r:id="rId4"/>
    <p:sldId id="291" r:id="rId5"/>
    <p:sldId id="316" r:id="rId6"/>
    <p:sldId id="298" r:id="rId7"/>
    <p:sldId id="300" r:id="rId8"/>
    <p:sldId id="303" r:id="rId9"/>
    <p:sldId id="304" r:id="rId10"/>
    <p:sldId id="302" r:id="rId11"/>
    <p:sldId id="301" r:id="rId12"/>
    <p:sldId id="305" r:id="rId13"/>
    <p:sldId id="306" r:id="rId14"/>
    <p:sldId id="307" r:id="rId15"/>
    <p:sldId id="308" r:id="rId16"/>
    <p:sldId id="310" r:id="rId17"/>
    <p:sldId id="311" r:id="rId18"/>
    <p:sldId id="312" r:id="rId19"/>
    <p:sldId id="313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743"/>
    <p:restoredTop sz="94343"/>
  </p:normalViewPr>
  <p:slideViewPr>
    <p:cSldViewPr snapToGrid="0" snapToObjects="1">
      <p:cViewPr>
        <p:scale>
          <a:sx n="69" d="100"/>
          <a:sy n="69" d="100"/>
        </p:scale>
        <p:origin x="6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26917-581B-3144-9369-009950C0F6C0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FFD25-DE4A-D942-AC75-F2BE07588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5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FFD25-DE4A-D942-AC75-F2BE075881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F0000"/>
                </a:solidFill>
                <a:latin typeface="Comic Sans M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accent1">
                    <a:lumMod val="75000"/>
                  </a:schemeClr>
                </a:solidFill>
                <a:latin typeface="Times New Roma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59545"/>
            <a:ext cx="4246217" cy="9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3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7" y="178087"/>
            <a:ext cx="9552709" cy="1325563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FF0000"/>
                </a:solidFill>
                <a:latin typeface="Comic Sans MS Bol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  <a:latin typeface="Times New Roman" charset="0"/>
              </a:defRPr>
            </a:lvl1pPr>
            <a:lvl2pPr>
              <a:defRPr baseline="0">
                <a:latin typeface="Times New Roman" charset="0"/>
              </a:defRPr>
            </a:lvl2pPr>
            <a:lvl3pPr>
              <a:defRPr baseline="0">
                <a:latin typeface="Times New Roman" charset="0"/>
              </a:defRPr>
            </a:lvl3pPr>
            <a:lvl4pPr>
              <a:defRPr baseline="0">
                <a:latin typeface="Times New Roman" charset="0"/>
              </a:defRPr>
            </a:lvl4pPr>
            <a:lvl5pPr>
              <a:defRPr baseline="0">
                <a:latin typeface="Times New Roman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6" y="469035"/>
            <a:ext cx="1429908" cy="106882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755073" y="1503650"/>
            <a:ext cx="9842209" cy="3420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5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1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9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9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4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2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E2A5-40A4-B64B-828C-C52158D458B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AE1A-A5D9-A54E-8B58-FEE611F96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AE2A5-40A4-B64B-828C-C52158D458B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AAE1A-A5D9-A54E-8B58-FEE611F96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9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altLang="zh-CN" dirty="0" smtClean="0">
                <a:ea typeface="Comic Sans MS" charset="0"/>
                <a:cs typeface="Comic Sans MS" charset="0"/>
              </a:rPr>
              <a:t>Simulation</a:t>
            </a:r>
            <a:r>
              <a:rPr lang="zh-CN" altLang="en-US" dirty="0" smtClean="0"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ea typeface="Comic Sans MS" charset="0"/>
                <a:cs typeface="Comic Sans MS" charset="0"/>
              </a:rPr>
              <a:t>study</a:t>
            </a:r>
            <a:r>
              <a:rPr lang="zh-CN" altLang="en-US" dirty="0" smtClean="0"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ea typeface="Comic Sans MS" charset="0"/>
                <a:cs typeface="Comic Sans MS" charset="0"/>
              </a:rPr>
              <a:t>of</a:t>
            </a:r>
            <a:r>
              <a:rPr lang="zh-CN" altLang="en-US" dirty="0" smtClean="0"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ea typeface="Comic Sans MS" charset="0"/>
                <a:cs typeface="Comic Sans MS" charset="0"/>
              </a:rPr>
              <a:t>beam</a:t>
            </a:r>
            <a:r>
              <a:rPr lang="zh-CN" altLang="en-US" dirty="0" smtClean="0"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ea typeface="Comic Sans MS" charset="0"/>
                <a:cs typeface="Comic Sans MS" charset="0"/>
              </a:rPr>
              <a:t>polarization</a:t>
            </a:r>
            <a:r>
              <a:rPr lang="zh-CN" altLang="en-US" dirty="0" smtClean="0">
                <a:ea typeface="Comic Sans MS" charset="0"/>
                <a:cs typeface="Comic Sans MS" charset="0"/>
              </a:rPr>
              <a:t> </a:t>
            </a:r>
            <a:r>
              <a:rPr lang="en-US" dirty="0" smtClean="0">
                <a:ea typeface="Comic Sans MS" charset="0"/>
                <a:cs typeface="Comic Sans MS" charset="0"/>
              </a:rPr>
              <a:t>for CEPC</a:t>
            </a:r>
            <a:endParaRPr lang="en-US" sz="48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a typeface="Times New Roman" charset="0"/>
                <a:cs typeface="Times New Roman" charset="0"/>
              </a:rPr>
              <a:t>DUAN, </a:t>
            </a:r>
            <a:r>
              <a:rPr lang="en-US" dirty="0" err="1" smtClean="0">
                <a:ea typeface="Times New Roman" charset="0"/>
                <a:cs typeface="Times New Roman" charset="0"/>
              </a:rPr>
              <a:t>Zhe</a:t>
            </a:r>
            <a:r>
              <a:rPr lang="en-US" dirty="0" smtClean="0">
                <a:ea typeface="Times New Roman" charset="0"/>
                <a:cs typeface="Times New Roman" charset="0"/>
              </a:rPr>
              <a:t> (IHEP)</a:t>
            </a:r>
          </a:p>
          <a:p>
            <a:r>
              <a:rPr lang="en-US" dirty="0" smtClean="0">
                <a:ea typeface="Times New Roman" charset="0"/>
                <a:cs typeface="Times New Roman" charset="0"/>
              </a:rPr>
              <a:t>Apr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1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th, 2016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900" y="4780746"/>
            <a:ext cx="880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Acknowledgements:</a:t>
            </a:r>
            <a:endParaRPr lang="en-US" sz="2800" dirty="0"/>
          </a:p>
          <a:p>
            <a:r>
              <a:rPr lang="en-US" sz="2800" dirty="0"/>
              <a:t>	</a:t>
            </a:r>
            <a:r>
              <a:rPr lang="en-US" sz="2800" dirty="0" smtClean="0"/>
              <a:t>M. Bai, D. P. Barber, and E. Forest.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07971" y="6067176"/>
            <a:ext cx="676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EuCARD</a:t>
            </a:r>
            <a:r>
              <a:rPr lang="en-US" altLang="zh-CN" dirty="0" smtClean="0"/>
              <a:t>-II</a:t>
            </a:r>
            <a:r>
              <a:rPr lang="zh-CN" altLang="en-US" dirty="0" smtClean="0"/>
              <a:t> </a:t>
            </a:r>
            <a:r>
              <a:rPr lang="en-US" altLang="zh-CN" dirty="0" smtClean="0"/>
              <a:t>XPOL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workshop</a:t>
            </a:r>
            <a:r>
              <a:rPr lang="en-US" dirty="0" smtClean="0"/>
              <a:t>, April 1</a:t>
            </a:r>
            <a:r>
              <a:rPr lang="en-US" altLang="zh-CN" dirty="0" smtClean="0"/>
              <a:t>6</a:t>
            </a:r>
            <a:r>
              <a:rPr lang="en-US" dirty="0" smtClean="0"/>
              <a:t>, Rome.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80GeV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53943" y="4082143"/>
            <a:ext cx="4278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Corrected with 500 correctors in MICADO</a:t>
            </a:r>
          </a:p>
          <a:p>
            <a:r>
              <a:rPr lang="en-US" dirty="0" err="1" smtClean="0"/>
              <a:t>ycorms</a:t>
            </a:r>
            <a:r>
              <a:rPr lang="en-US" dirty="0" smtClean="0"/>
              <a:t> = </a:t>
            </a:r>
            <a:r>
              <a:rPr lang="hr-HR" dirty="0" smtClean="0"/>
              <a:t>0.03 mm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5786" y="4082143"/>
            <a:ext cx="4278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Corrected with 200 correctors in MICADO</a:t>
            </a:r>
          </a:p>
          <a:p>
            <a:r>
              <a:rPr lang="en-US" dirty="0" err="1" smtClean="0"/>
              <a:t>ycorms</a:t>
            </a:r>
            <a:r>
              <a:rPr lang="en-US" dirty="0" smtClean="0"/>
              <a:t> = </a:t>
            </a:r>
            <a:r>
              <a:rPr lang="hr-HR" dirty="0" smtClean="0"/>
              <a:t>0.069 mm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629807"/>
            <a:ext cx="5907561" cy="3770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60" y="2629806"/>
            <a:ext cx="5892179" cy="3770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259" y="4779575"/>
            <a:ext cx="2383972" cy="282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662" y="4835025"/>
            <a:ext cx="2222009" cy="2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 shown above, one particular case of misaligned ring &amp; orbit correction was passed to polarization simulation. For a specified misalignment error setting in quads, a lot of different random seeds are needed to feed the polarization simulation, to get a statistical understanding. Note that the step size is too large to exhibit synchrotron sideband resonances in the simulation, which also needs improvement.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the same lattice, the same vertical orbit distortion, tilt of n0-axis scales with beam energy, enhancement factor due to synchrotron sidebands increase with beam energy as well.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upper limit of beam energy with useful polarization is set by the machine alignment precision and orbital correction capability.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 the other hand, polarization can be regarded as one criterion on lattice error tolerance studies.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Lattice processed </a:t>
            </a:r>
            <a:r>
              <a:rPr lang="en-US" dirty="0" smtClean="0">
                <a:solidFill>
                  <a:srgbClr val="FF0000"/>
                </a:solidFill>
              </a:rPr>
              <a:t>by practical modeling of different error sources and </a:t>
            </a:r>
            <a:r>
              <a:rPr lang="en-US" dirty="0" smtClean="0">
                <a:solidFill>
                  <a:srgbClr val="FF0000"/>
                </a:solidFill>
              </a:rPr>
              <a:t>the state of art error corrections should be passed to polarization simulation to get a reliable understanding.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178087"/>
            <a:ext cx="11658600" cy="1325563"/>
          </a:xfrm>
        </p:spPr>
        <p:txBody>
          <a:bodyPr/>
          <a:lstStyle/>
          <a:p>
            <a:r>
              <a:rPr lang="en-US" dirty="0" smtClean="0"/>
              <a:t>Theoretical overview for ultra-high </a:t>
            </a:r>
            <a:r>
              <a:rPr lang="en-US" smtClean="0"/>
              <a:t>beam energies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Derbenev</a:t>
            </a:r>
            <a:r>
              <a:rPr lang="en-US" dirty="0" smtClean="0"/>
              <a:t>, </a:t>
            </a:r>
            <a:r>
              <a:rPr lang="en-US" dirty="0" err="1" smtClean="0"/>
              <a:t>Kondratenko</a:t>
            </a:r>
            <a:r>
              <a:rPr lang="en-US" dirty="0" smtClean="0"/>
              <a:t> and </a:t>
            </a:r>
            <a:r>
              <a:rPr lang="en-US" dirty="0" err="1" smtClean="0"/>
              <a:t>Skrinsky’s</a:t>
            </a:r>
            <a:r>
              <a:rPr lang="en-US" dirty="0" smtClean="0"/>
              <a:t> work dates back to 1970s.</a:t>
            </a:r>
            <a:r>
              <a:rPr lang="en-US" baseline="30000" dirty="0" smtClean="0"/>
              <a:t>[1]</a:t>
            </a:r>
          </a:p>
          <a:p>
            <a:pPr lvl="1"/>
            <a:r>
              <a:rPr lang="en-US" dirty="0" smtClean="0"/>
              <a:t>Higher order resonances (primarily synchrotron sidebands) become </a:t>
            </a:r>
            <a:r>
              <a:rPr lang="en-US" dirty="0" smtClean="0"/>
              <a:t>dominant </a:t>
            </a:r>
            <a:r>
              <a:rPr lang="en-US" dirty="0" smtClean="0"/>
              <a:t>at ultra-high beam energies. First order theory no longer suffices.</a:t>
            </a:r>
          </a:p>
          <a:p>
            <a:pPr lvl="1"/>
            <a:r>
              <a:rPr lang="en-US" dirty="0" smtClean="0"/>
              <a:t>Different regimes of  spin diffusion:</a:t>
            </a:r>
          </a:p>
          <a:p>
            <a:pPr lvl="2"/>
            <a:r>
              <a:rPr lang="en-US" dirty="0" smtClean="0"/>
              <a:t>Correlated resonance crossing: the width of synchrotron sideband is smaller than the synchrotron resonance spacing. (</a:t>
            </a:r>
            <a:r>
              <a:rPr lang="en-US" dirty="0" smtClean="0">
                <a:solidFill>
                  <a:srgbClr val="C00000"/>
                </a:solidFill>
              </a:rPr>
              <a:t>consistent with observations in LEP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Uncorrelated resonance crossing: the width of </a:t>
            </a:r>
            <a:r>
              <a:rPr lang="en-US" dirty="0" smtClean="0"/>
              <a:t>synchrotron </a:t>
            </a:r>
            <a:r>
              <a:rPr lang="en-US" dirty="0" smtClean="0"/>
              <a:t>sideband is larger than the synchrotron resonance spacing, different behaviors when the spread of spin </a:t>
            </a:r>
            <a:r>
              <a:rPr lang="en-US" dirty="0" err="1" smtClean="0"/>
              <a:t>precessing</a:t>
            </a:r>
            <a:r>
              <a:rPr lang="en-US" dirty="0" smtClean="0"/>
              <a:t> rate is much smaller or much larger than 1. (</a:t>
            </a:r>
            <a:r>
              <a:rPr lang="en-US" dirty="0" smtClean="0">
                <a:solidFill>
                  <a:srgbClr val="C00000"/>
                </a:solidFill>
              </a:rPr>
              <a:t>CEPC &amp; FCC-</a:t>
            </a:r>
            <a:r>
              <a:rPr lang="en-US" dirty="0" err="1" smtClean="0">
                <a:solidFill>
                  <a:srgbClr val="C00000"/>
                </a:solidFill>
              </a:rPr>
              <a:t>ee</a:t>
            </a:r>
            <a:r>
              <a:rPr lang="en-US" dirty="0" smtClean="0">
                <a:solidFill>
                  <a:srgbClr val="C00000"/>
                </a:solidFill>
              </a:rPr>
              <a:t> might enter this regime.)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029" y="6041571"/>
            <a:ext cx="955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</a:t>
            </a:r>
            <a:r>
              <a:rPr lang="en-US" dirty="0"/>
              <a:t>Y. </a:t>
            </a:r>
            <a:r>
              <a:rPr lang="en-US" dirty="0" err="1"/>
              <a:t>Derbenev</a:t>
            </a:r>
            <a:r>
              <a:rPr lang="en-US" dirty="0"/>
              <a:t>, A. </a:t>
            </a:r>
            <a:r>
              <a:rPr lang="en-US" dirty="0" err="1"/>
              <a:t>Kondratenko</a:t>
            </a:r>
            <a:r>
              <a:rPr lang="en-US" dirty="0"/>
              <a:t>, A. </a:t>
            </a:r>
            <a:r>
              <a:rPr lang="en-US" dirty="0" err="1"/>
              <a:t>Skrinsky</a:t>
            </a:r>
            <a:r>
              <a:rPr lang="en-US" dirty="0"/>
              <a:t>, Particle Accelerators 9 (1979) 247. </a:t>
            </a:r>
          </a:p>
        </p:txBody>
      </p:sp>
    </p:spTree>
    <p:extLst>
      <p:ext uri="{BB962C8B-B14F-4D97-AF65-F5344CB8AC3E}">
        <p14:creationId xmlns:p14="http://schemas.microsoft.com/office/powerpoint/2010/main" val="19488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6" y="5641919"/>
            <a:ext cx="6822376" cy="122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DK theory (correlated regime)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1" y="1758043"/>
            <a:ext cx="4762500" cy="189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95" y="1586103"/>
            <a:ext cx="4457700" cy="138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143" y="1355271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Away from spin resonances[1]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491" y="3951514"/>
            <a:ext cx="456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129" y="3720070"/>
            <a:ext cx="3990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Synchrotron sideband </a:t>
            </a:r>
            <a:r>
              <a:rPr lang="en-US" sz="2000" dirty="0" smtClean="0">
                <a:solidFill>
                  <a:srgbClr val="C00000"/>
                </a:solidFill>
              </a:rPr>
              <a:t>resonances[2]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3561769"/>
            <a:ext cx="5586950" cy="2080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" y="4348270"/>
            <a:ext cx="6301322" cy="12936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2129" y="5641919"/>
            <a:ext cx="58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equilibrium beam polarization can be estimated with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21" y="6023314"/>
            <a:ext cx="6301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</a:t>
            </a:r>
            <a:r>
              <a:rPr lang="nb-NO" dirty="0"/>
              <a:t>Y. </a:t>
            </a:r>
            <a:r>
              <a:rPr lang="nb-NO" dirty="0" err="1"/>
              <a:t>Derbenev</a:t>
            </a:r>
            <a:r>
              <a:rPr lang="nb-NO" dirty="0"/>
              <a:t>, A. </a:t>
            </a:r>
            <a:r>
              <a:rPr lang="nb-NO" dirty="0" err="1"/>
              <a:t>Kondratenko</a:t>
            </a:r>
            <a:r>
              <a:rPr lang="nb-NO" dirty="0"/>
              <a:t>, Sov. </a:t>
            </a:r>
            <a:r>
              <a:rPr lang="nb-NO" dirty="0" err="1"/>
              <a:t>Phys</a:t>
            </a:r>
            <a:r>
              <a:rPr lang="nb-NO" dirty="0"/>
              <a:t>. JETP 37 (1973) </a:t>
            </a:r>
            <a:r>
              <a:rPr lang="nb-NO" dirty="0" smtClean="0"/>
              <a:t>968. </a:t>
            </a:r>
            <a:endParaRPr lang="en-US" dirty="0" smtClean="0"/>
          </a:p>
          <a:p>
            <a:r>
              <a:rPr lang="en-US" dirty="0" smtClean="0"/>
              <a:t>[2] </a:t>
            </a:r>
            <a:r>
              <a:rPr lang="is-IS" dirty="0"/>
              <a:t>S. Mane, Nucl. Instrum. Meth. A292 (1990) 52.</a:t>
            </a:r>
            <a:br>
              <a:rPr lang="is-IS" dirty="0"/>
            </a:br>
            <a:endParaRPr lang="is-I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DK theory (uncorrelated regime)</a:t>
            </a:r>
            <a:r>
              <a:rPr lang="en-US" baseline="30000" dirty="0" smtClean="0"/>
              <a:t>[1,2]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124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Near a spin resonance, stochastic photon emissions should contribute to the depolarization rate</a:t>
            </a:r>
            <a:r>
              <a:rPr lang="en-US" sz="2400" baseline="30000" dirty="0" smtClean="0">
                <a:solidFill>
                  <a:schemeClr val="tx1"/>
                </a:solidFill>
              </a:rPr>
              <a:t>[2]</a:t>
            </a:r>
            <a:r>
              <a:rPr lang="en-US" sz="2400" dirty="0" smtClean="0">
                <a:solidFill>
                  <a:schemeClr val="tx1"/>
                </a:solidFill>
              </a:rPr>
              <a:t>, which is generally small if the spread of spin </a:t>
            </a:r>
            <a:r>
              <a:rPr lang="en-US" sz="2400" dirty="0" err="1" smtClean="0">
                <a:solidFill>
                  <a:schemeClr val="tx1"/>
                </a:solidFill>
              </a:rPr>
              <a:t>precessing</a:t>
            </a:r>
            <a:r>
              <a:rPr lang="en-US" sz="2400" dirty="0" smtClean="0">
                <a:solidFill>
                  <a:schemeClr val="tx1"/>
                </a:solidFill>
              </a:rPr>
              <a:t> rate is small, and we don’t run a machine near major spin resonances.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6" y="2726871"/>
            <a:ext cx="4787900" cy="125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960559"/>
            <a:ext cx="1024345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latin typeface="Times New Roman" charset="0"/>
              </a:rPr>
              <a:t>If the </a:t>
            </a:r>
            <a:r>
              <a:rPr lang="en-US" sz="2200" dirty="0" err="1" smtClean="0">
                <a:latin typeface="Times New Roman" charset="0"/>
              </a:rPr>
              <a:t>rms</a:t>
            </a:r>
            <a:r>
              <a:rPr lang="en-US" sz="2200" dirty="0" smtClean="0">
                <a:latin typeface="Times New Roman" charset="0"/>
              </a:rPr>
              <a:t> spread in spin phase advance in a synchrotron </a:t>
            </a:r>
            <a:r>
              <a:rPr lang="en-US" sz="2200" dirty="0" smtClean="0">
                <a:latin typeface="Times New Roman" charset="0"/>
              </a:rPr>
              <a:t>oscillation </a:t>
            </a:r>
            <a:r>
              <a:rPr lang="en-US" sz="2200" dirty="0" smtClean="0">
                <a:latin typeface="Times New Roman" charset="0"/>
              </a:rPr>
              <a:t>period is large </a:t>
            </a:r>
            <a:r>
              <a:rPr lang="en-US" sz="2000" dirty="0" smtClean="0"/>
              <a:t>( </a:t>
            </a:r>
            <a:r>
              <a:rPr lang="en-US" sz="2000" dirty="0" smtClean="0">
                <a:solidFill>
                  <a:srgbClr val="C00000"/>
                </a:solidFill>
              </a:rPr>
              <a:t>correlation index                          &gt; 1</a:t>
            </a:r>
            <a:r>
              <a:rPr lang="en-US" sz="2000" dirty="0" smtClean="0"/>
              <a:t>),  and the </a:t>
            </a:r>
            <a:r>
              <a:rPr lang="en-US" sz="2000" dirty="0" err="1" smtClean="0"/>
              <a:t>rms</a:t>
            </a:r>
            <a:r>
              <a:rPr lang="en-US" sz="2000" dirty="0" smtClean="0"/>
              <a:t> spread of the spin precession frequency is larger than synchrotron tune: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The spin resonances completely overlap and are unavoidable.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The crossings of resonances during synchrotron motion are completely uncorrelated.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The depolarization rate is described by </a:t>
            </a:r>
            <a:endParaRPr lang="en-US" dirty="0"/>
          </a:p>
          <a:p>
            <a:r>
              <a:rPr lang="en-US" dirty="0" smtClean="0"/>
              <a:t>	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86" y="5483368"/>
            <a:ext cx="3111500" cy="64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4256" y="6131068"/>
            <a:ext cx="796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Not clear if the first term in </a:t>
            </a:r>
            <a:r>
              <a:rPr lang="el-GR" dirty="0" smtClean="0">
                <a:solidFill>
                  <a:srgbClr val="C00000"/>
                </a:solidFill>
              </a:rPr>
              <a:t>α</a:t>
            </a:r>
            <a:r>
              <a:rPr lang="en-US" dirty="0" smtClean="0">
                <a:solidFill>
                  <a:srgbClr val="C00000"/>
                </a:solidFill>
              </a:rPr>
              <a:t>+ still holds, and can be added to the latter term.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86" y="4324957"/>
            <a:ext cx="1324428" cy="3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study of a model 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46" y="2566194"/>
            <a:ext cx="9182100" cy="4013200"/>
          </a:xfrm>
        </p:spPr>
      </p:pic>
      <p:sp>
        <p:nvSpPr>
          <p:cNvPr id="5" name="TextBox 4"/>
          <p:cNvSpPr txBox="1"/>
          <p:nvPr/>
        </p:nvSpPr>
        <p:spPr>
          <a:xfrm>
            <a:off x="1355271" y="1828800"/>
            <a:ext cx="8196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ring of arc FODO cells connected by FODO straight sections, Periodicity = 4.</a:t>
            </a:r>
          </a:p>
          <a:p>
            <a:r>
              <a:rPr lang="en-US" dirty="0" smtClean="0"/>
              <a:t>Four skew quads are symmetrically inserted to drive horizontal  &amp; vertical spin resonances. No lattice imperfections.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02" y="6498101"/>
            <a:ext cx="1324428" cy="3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order calculations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7" y="1342413"/>
            <a:ext cx="4918363" cy="3369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13" y="1453663"/>
            <a:ext cx="4728029" cy="3270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3" y="5029200"/>
            <a:ext cx="63119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spin resonance strengths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1668869"/>
            <a:ext cx="4776355" cy="3184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48" y="1749728"/>
            <a:ext cx="4779323" cy="3186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98" y="5317670"/>
            <a:ext cx="7231227" cy="11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Monte-</a:t>
            </a:r>
            <a:r>
              <a:rPr lang="en-US" dirty="0" err="1" smtClean="0"/>
              <a:t>carlo</a:t>
            </a:r>
            <a:r>
              <a:rPr lang="en-US" dirty="0" smtClean="0"/>
              <a:t> simulation against theories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3" y="1085779"/>
            <a:ext cx="5943066" cy="4140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09" y="1117974"/>
            <a:ext cx="5850638" cy="4075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85" y="5378903"/>
            <a:ext cx="61595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The simulation results support the theory of uncorrelated regime at ultra-high beam energies. LEP2 @ 104GeV and FCC-</a:t>
            </a:r>
            <a:r>
              <a:rPr lang="en-US" sz="2400" dirty="0" err="1" smtClean="0">
                <a:solidFill>
                  <a:schemeClr val="tx1"/>
                </a:solidFill>
              </a:rPr>
              <a:t>ee</a:t>
            </a:r>
            <a:r>
              <a:rPr lang="en-US" sz="2400" dirty="0" smtClean="0">
                <a:solidFill>
                  <a:schemeClr val="tx1"/>
                </a:solidFill>
              </a:rPr>
              <a:t> 175GeV operation is expected to be within this regime.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LEP2 didn’t observe useful polarization at such a high beam energy.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This study shows there are still some open questions to be answered theoretically, which is now </a:t>
            </a:r>
            <a:r>
              <a:rPr lang="en-US" sz="2400" dirty="0">
                <a:solidFill>
                  <a:schemeClr val="tx1"/>
                </a:solidFill>
              </a:rPr>
              <a:t>under investigation by D. P. Barber, J. A. Ellison, and K. </a:t>
            </a:r>
            <a:r>
              <a:rPr lang="en-US" sz="2400" dirty="0" smtClean="0">
                <a:solidFill>
                  <a:schemeClr val="tx1"/>
                </a:solidFill>
              </a:rPr>
              <a:t>Heinemann.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Siberian snakes are not taken into account in this study, which would change the picture totally.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Simulation Tool </a:t>
            </a:r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Preliminary simulation results for 45 &amp; 80GeV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Simulation </a:t>
            </a:r>
            <a:r>
              <a:rPr lang="en-US" altLang="zh-CN" dirty="0">
                <a:solidFill>
                  <a:schemeClr val="tx1"/>
                </a:solidFill>
              </a:rPr>
              <a:t>study for ultra-high beam energies &amp; comparison with </a:t>
            </a:r>
            <a:r>
              <a:rPr lang="en-US" altLang="zh-CN" dirty="0" smtClean="0">
                <a:solidFill>
                  <a:schemeClr val="tx1"/>
                </a:solidFill>
              </a:rPr>
              <a:t>theories</a:t>
            </a:r>
            <a:r>
              <a:rPr lang="en-US" altLang="zh-CN" baseline="30000" dirty="0" smtClean="0">
                <a:solidFill>
                  <a:schemeClr val="tx1"/>
                </a:solidFill>
              </a:rPr>
              <a:t>[1]</a:t>
            </a:r>
          </a:p>
          <a:p>
            <a:r>
              <a:rPr lang="en-US" dirty="0">
                <a:solidFill>
                  <a:schemeClr val="tx1"/>
                </a:solidFill>
              </a:rPr>
              <a:t>Conclusion</a:t>
            </a:r>
          </a:p>
          <a:p>
            <a:pPr lvl="1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2371" y="6176963"/>
            <a:ext cx="1034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Z. </a:t>
            </a:r>
            <a:r>
              <a:rPr lang="en-US" dirty="0" err="1" smtClean="0"/>
              <a:t>Duan</a:t>
            </a:r>
            <a:r>
              <a:rPr lang="en-US" dirty="0" smtClean="0"/>
              <a:t>, M. Bai, D. P. Barber and Q. Qin, NIM A793 (2015) 81.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Monte-Carlo simulation of beam equilibrium polarization is set up with error &amp; corrections at Z&amp;W. More work is needed to implement more practical error settings and correction schemes.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Monte-Carlo simulations of a model ring at ultra-high beam energies support DKS’s theory of correlated &amp; uncorrelated regimes, qualitatively. Better understanding of the theories is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7" y="178087"/>
            <a:ext cx="10176163" cy="1325563"/>
          </a:xfrm>
        </p:spPr>
        <p:txBody>
          <a:bodyPr/>
          <a:lstStyle/>
          <a:p>
            <a:r>
              <a:rPr lang="en-US" dirty="0" smtClean="0"/>
              <a:t>Polarization Simulation with PTC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000" dirty="0" smtClean="0"/>
              <a:t>Polymorphic </a:t>
            </a:r>
            <a:r>
              <a:rPr lang="en-US" sz="2000" dirty="0"/>
              <a:t>T</a:t>
            </a:r>
            <a:r>
              <a:rPr lang="en-US" sz="2000" dirty="0" smtClean="0"/>
              <a:t>racking Code(PTC)</a:t>
            </a:r>
            <a:r>
              <a:rPr lang="en-US" sz="2000" dirty="0"/>
              <a:t> </a:t>
            </a:r>
            <a:r>
              <a:rPr lang="en-US" sz="2000" baseline="30000" dirty="0" smtClean="0"/>
              <a:t>[1] </a:t>
            </a:r>
            <a:r>
              <a:rPr lang="en-US" sz="2000" dirty="0" smtClean="0"/>
              <a:t>is capable of orbital &amp; spin tracking, as well as normal form analysis of one turn map.</a:t>
            </a:r>
          </a:p>
          <a:p>
            <a:r>
              <a:rPr lang="en-US" sz="2000" dirty="0">
                <a:solidFill>
                  <a:schemeClr val="tx1"/>
                </a:solidFill>
              </a:rPr>
              <a:t>Lattice imperfection &amp; correction can be implemented with MADX or BMAD and </a:t>
            </a:r>
            <a:r>
              <a:rPr lang="en-US" sz="2000" dirty="0" smtClean="0">
                <a:solidFill>
                  <a:schemeClr val="tx1"/>
                </a:solidFill>
              </a:rPr>
              <a:t>exported </a:t>
            </a:r>
            <a:r>
              <a:rPr lang="en-US" sz="2000" dirty="0">
                <a:solidFill>
                  <a:schemeClr val="tx1"/>
                </a:solidFill>
              </a:rPr>
              <a:t>to PTC format. Fortran scripts are developed calling PTC as a library.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Equilibrium polarization calculation including </a:t>
            </a:r>
            <a:r>
              <a:rPr lang="en-US" altLang="zh-CN" sz="2000" dirty="0" smtClean="0">
                <a:solidFill>
                  <a:schemeClr val="tx1"/>
                </a:solidFill>
              </a:rPr>
              <a:t>first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order</a:t>
            </a:r>
            <a:r>
              <a:rPr lang="en-US" sz="2000" dirty="0" smtClean="0">
                <a:solidFill>
                  <a:schemeClr val="tx1"/>
                </a:solidFill>
              </a:rPr>
              <a:t> spin resonances: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First order normal form to </a:t>
            </a:r>
            <a:r>
              <a:rPr lang="en-US" sz="2000" dirty="0" smtClean="0">
                <a:solidFill>
                  <a:srgbClr val="C00000"/>
                </a:solidFill>
              </a:rPr>
              <a:t>obtain       and                    , </a:t>
            </a:r>
            <a:r>
              <a:rPr lang="en-US" sz="2000" dirty="0" smtClean="0">
                <a:solidFill>
                  <a:srgbClr val="C00000"/>
                </a:solidFill>
              </a:rPr>
              <a:t>then apply DK formula</a:t>
            </a:r>
            <a:r>
              <a:rPr lang="en-US" sz="2000" dirty="0" smtClean="0"/>
              <a:t>.</a:t>
            </a:r>
            <a:r>
              <a:rPr lang="en-US" sz="2000" baseline="30000" dirty="0" smtClean="0"/>
              <a:t>[2]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Equilibrium polarization calculation including </a:t>
            </a:r>
            <a:r>
              <a:rPr lang="en-US" altLang="zh-CN" sz="2000" dirty="0" smtClean="0">
                <a:solidFill>
                  <a:schemeClr val="tx1"/>
                </a:solidFill>
              </a:rPr>
              <a:t>higher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order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spin resonances.</a:t>
            </a:r>
          </a:p>
          <a:p>
            <a:pPr lvl="1"/>
            <a:r>
              <a:rPr lang="en-US" sz="2000" dirty="0" smtClean="0"/>
              <a:t>Monte-Carlo simulation of depolarization rate, similar to SITROS &amp; SLICKTRACK.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This is essential for higher beam energy as in CEPC and FCC-</a:t>
            </a:r>
            <a:r>
              <a:rPr lang="en-US" sz="2000" dirty="0" err="1" smtClean="0">
                <a:solidFill>
                  <a:srgbClr val="C00000"/>
                </a:solidFill>
              </a:rPr>
              <a:t>ee</a:t>
            </a:r>
            <a:r>
              <a:rPr lang="en-US" sz="20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809" y="5875471"/>
            <a:ext cx="9327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F. </a:t>
            </a:r>
            <a:r>
              <a:rPr lang="en-US" dirty="0" err="1" smtClean="0"/>
              <a:t>Schmit</a:t>
            </a:r>
            <a:r>
              <a:rPr lang="en-US" dirty="0" smtClean="0"/>
              <a:t>, E. Forest and E. McIntosh, CERN-SL-2002-044, 2002. </a:t>
            </a:r>
          </a:p>
          <a:p>
            <a:r>
              <a:rPr lang="en-US" dirty="0" smtClean="0"/>
              <a:t>[2] E. Forest, </a:t>
            </a:r>
            <a:r>
              <a:rPr lang="en-US" dirty="0"/>
              <a:t>KEK Report </a:t>
            </a:r>
            <a:r>
              <a:rPr lang="en-US" dirty="0" smtClean="0"/>
              <a:t>KEK-2010-39, 2010.</a:t>
            </a:r>
          </a:p>
          <a:p>
            <a:endParaRPr lang="en-US" dirty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040" y="3544093"/>
            <a:ext cx="913572" cy="304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40" y="3531895"/>
            <a:ext cx="254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7" y="178087"/>
            <a:ext cx="10372106" cy="1325563"/>
          </a:xfrm>
        </p:spPr>
        <p:txBody>
          <a:bodyPr/>
          <a:lstStyle/>
          <a:p>
            <a:r>
              <a:rPr lang="en-US" dirty="0" smtClean="0"/>
              <a:t>Comparison of Monte-Carlo simulation code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069542"/>
              </p:ext>
            </p:extLst>
          </p:nvPr>
        </p:nvGraphicFramePr>
        <p:xfrm>
          <a:off x="1288228" y="1730829"/>
          <a:ext cx="9388924" cy="3526971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2347231"/>
                <a:gridCol w="2347231"/>
                <a:gridCol w="2998024"/>
                <a:gridCol w="1696438"/>
              </a:tblGrid>
              <a:tr h="77955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Code\features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orbit map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Photon emission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Speed</a:t>
                      </a:r>
                      <a:endParaRPr lang="en-US" sz="2000" dirty="0"/>
                    </a:p>
                  </a:txBody>
                  <a:tcPr/>
                </a:tc>
              </a:tr>
              <a:tr h="7122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SITROS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nd</a:t>
                      </a:r>
                      <a:r>
                        <a:rPr lang="en-US" sz="2000" baseline="0" dirty="0" smtClean="0"/>
                        <a:t> order matrix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“Big photon” localized at several points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7122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SLICKTRACK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order matrix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“Big photon” localized at several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132283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PTC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nonlinear </a:t>
                      </a:r>
                      <a:r>
                        <a:rPr lang="en-US" sz="2000" dirty="0" err="1" smtClean="0"/>
                        <a:t>symplectic</a:t>
                      </a:r>
                      <a:r>
                        <a:rPr lang="en-US" sz="2000" dirty="0" smtClean="0"/>
                        <a:t> integrator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at each integration step</a:t>
                      </a:r>
                      <a:r>
                        <a:rPr lang="en-US" sz="2000" baseline="0" dirty="0" smtClean="0"/>
                        <a:t> of each dipole.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much slower compared to the others.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8228" y="5288340"/>
            <a:ext cx="912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It is not clear now if the more precise treatment in PTC have large effects on the simulation results.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The lumped treatment in SITROS &amp; SLICKTRACK can also be implemented within PTC with some effort.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78667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Arc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FODO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cells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of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phase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advances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60/60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degrees,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connected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by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straight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FODO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cells;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</a:rPr>
              <a:t>Periodicity:</a:t>
            </a:r>
            <a:r>
              <a:rPr lang="zh-CN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</a:rPr>
              <a:t>4</a:t>
            </a:r>
            <a:r>
              <a:rPr lang="en-US" altLang="zh-CN" sz="2400" dirty="0" smtClean="0">
                <a:solidFill>
                  <a:schemeClr val="tx1"/>
                </a:solidFill>
              </a:rPr>
              <a:t>. Circumference: </a:t>
            </a:r>
            <a:r>
              <a:rPr lang="nb-NO" sz="2400" dirty="0" smtClean="0">
                <a:solidFill>
                  <a:schemeClr val="tx1"/>
                </a:solidFill>
              </a:rPr>
              <a:t>50294.4m.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</a:rPr>
              <a:t>No</a:t>
            </a:r>
            <a:r>
              <a:rPr lang="zh-CN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</a:rPr>
              <a:t>polarization wigglers</a:t>
            </a:r>
            <a:r>
              <a:rPr lang="zh-CN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</a:rPr>
              <a:t>yet</a:t>
            </a:r>
            <a:r>
              <a:rPr lang="en-US" altLang="zh-CN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Same lattice for Z &amp; W.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97407" y="2970515"/>
          <a:ext cx="9797185" cy="3703320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4998332"/>
                <a:gridCol w="2474360"/>
                <a:gridCol w="2324493"/>
              </a:tblGrid>
              <a:tr h="34036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Parameters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\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Energy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energy(</a:t>
                      </a:r>
                      <a:r>
                        <a:rPr lang="en-US" altLang="zh-CN" dirty="0" err="1" smtClean="0"/>
                        <a:t>GeV</a:t>
                      </a:r>
                      <a:r>
                        <a:rPr lang="en-US" altLang="zh-CN" dirty="0" smtClean="0"/>
                        <a:t>)</a:t>
                      </a:r>
                      <a:r>
                        <a:rPr lang="en-US" altLang="zh-CN" baseline="0" dirty="0" smtClean="0"/>
                        <a:t> / </a:t>
                      </a:r>
                      <a:r>
                        <a:rPr lang="en-US" altLang="zh-CN" i="1" baseline="0" dirty="0" smtClean="0"/>
                        <a:t>a</a:t>
                      </a:r>
                      <a:r>
                        <a:rPr lang="el-GR" altLang="zh-CN" i="1" baseline="0" dirty="0" smtClean="0"/>
                        <a:t>γ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45.6 / 103.5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80.4/182.5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working point </a:t>
                      </a:r>
                      <a:r>
                        <a:rPr lang="en-US" i="1" baseline="0" dirty="0" err="1" smtClean="0"/>
                        <a:t>Q</a:t>
                      </a:r>
                      <a:r>
                        <a:rPr lang="en-US" i="1" baseline="-25000" dirty="0" err="1" smtClean="0"/>
                        <a:t>x</a:t>
                      </a:r>
                      <a:r>
                        <a:rPr lang="en-US" i="0" baseline="0" dirty="0" smtClean="0"/>
                        <a:t>/</a:t>
                      </a:r>
                      <a:r>
                        <a:rPr lang="en-US" i="1" baseline="0" dirty="0" err="1" smtClean="0"/>
                        <a:t>Q</a:t>
                      </a:r>
                      <a:r>
                        <a:rPr lang="en-US" i="1" baseline="-25000" dirty="0" err="1" smtClean="0"/>
                        <a:t>y</a:t>
                      </a:r>
                      <a:r>
                        <a:rPr lang="en-US" i="0" baseline="0" dirty="0" smtClean="0"/>
                        <a:t>/</a:t>
                      </a:r>
                      <a:r>
                        <a:rPr lang="en-US" i="1" baseline="0" dirty="0" err="1" smtClean="0"/>
                        <a:t>Q</a:t>
                      </a:r>
                      <a:r>
                        <a:rPr lang="en-US" i="1" baseline="-25000" dirty="0" err="1" smtClean="0"/>
                        <a:t>z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236.08/236.22/0.0286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236.08/236.22/0.05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natual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emittance</a:t>
                      </a:r>
                      <a:r>
                        <a:rPr lang="en-US" dirty="0" smtClean="0"/>
                        <a:t>(nm)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damping time</a:t>
                      </a:r>
                      <a:r>
                        <a:rPr lang="en-US" baseline="0" dirty="0" smtClean="0"/>
                        <a:t> (turn) </a:t>
                      </a:r>
                      <a:r>
                        <a:rPr lang="el-GR" i="1" baseline="0" dirty="0" smtClean="0"/>
                        <a:t>τ</a:t>
                      </a:r>
                      <a:r>
                        <a:rPr lang="en-US" i="1" baseline="-25000" dirty="0" smtClean="0"/>
                        <a:t>x</a:t>
                      </a:r>
                      <a:r>
                        <a:rPr lang="en-US" baseline="0" dirty="0" smtClean="0"/>
                        <a:t>/</a:t>
                      </a:r>
                      <a:r>
                        <a:rPr lang="el-GR" i="1" baseline="0" dirty="0" smtClean="0"/>
                        <a:t>τ</a:t>
                      </a:r>
                      <a:r>
                        <a:rPr lang="en-US" i="1" baseline="-25000" dirty="0" smtClean="0"/>
                        <a:t>y</a:t>
                      </a:r>
                      <a:r>
                        <a:rPr lang="en-US" baseline="0" dirty="0" smtClean="0"/>
                        <a:t>/</a:t>
                      </a:r>
                      <a:r>
                        <a:rPr lang="el-GR" i="1" baseline="0" dirty="0" smtClean="0"/>
                        <a:t>τ</a:t>
                      </a:r>
                      <a:r>
                        <a:rPr lang="en-US" i="1" baseline="-25000" dirty="0" smtClean="0"/>
                        <a:t>z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1511/1511/756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276/276/139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 energy spread </a:t>
                      </a:r>
                      <a:r>
                        <a:rPr lang="el-GR" i="1" dirty="0" smtClean="0"/>
                        <a:t>σ</a:t>
                      </a:r>
                      <a:r>
                        <a:rPr lang="el-GR" i="1" baseline="-25000" dirty="0" smtClean="0"/>
                        <a:t>ε</a:t>
                      </a:r>
                      <a:r>
                        <a:rPr lang="en-US" i="0" baseline="0" dirty="0" smtClean="0"/>
                        <a:t> (10</a:t>
                      </a:r>
                      <a:r>
                        <a:rPr lang="en-US" i="0" baseline="30000" dirty="0" smtClean="0"/>
                        <a:t>-4</a:t>
                      </a:r>
                      <a:r>
                        <a:rPr lang="en-US" i="0" baseline="0" dirty="0" smtClean="0"/>
                        <a:t>)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9.4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baseline="0" dirty="0" err="1" smtClean="0"/>
                        <a:t>rms</a:t>
                      </a:r>
                      <a:r>
                        <a:rPr lang="en-US" i="0" baseline="0" dirty="0" smtClean="0"/>
                        <a:t> energy spread </a:t>
                      </a:r>
                      <a:r>
                        <a:rPr lang="el-GR" i="1" dirty="0" smtClean="0"/>
                        <a:t>σ</a:t>
                      </a:r>
                      <a:r>
                        <a:rPr lang="el-GR" i="1" baseline="-25000" dirty="0" smtClean="0"/>
                        <a:t>ε</a:t>
                      </a:r>
                      <a:r>
                        <a:rPr lang="en-US" i="0" baseline="0" dirty="0" smtClean="0"/>
                        <a:t> (MeV)</a:t>
                      </a:r>
                      <a:endParaRPr lang="en-US" i="1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75.6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polarization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build-up time(hour)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41.4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2.43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baseline="0" dirty="0" smtClean="0"/>
                        <a:t>spread of spin </a:t>
                      </a:r>
                      <a:r>
                        <a:rPr lang="en-US" i="0" baseline="0" dirty="0" err="1" smtClean="0"/>
                        <a:t>precessing</a:t>
                      </a:r>
                      <a:r>
                        <a:rPr lang="en-US" i="0" baseline="0" dirty="0" smtClean="0"/>
                        <a:t> rate </a:t>
                      </a:r>
                      <a:r>
                        <a:rPr lang="el-GR" i="1" baseline="0" dirty="0" err="1" smtClean="0"/>
                        <a:t>σ</a:t>
                      </a:r>
                      <a:r>
                        <a:rPr lang="el-GR" i="1" baseline="-25000" dirty="0" err="1" smtClean="0"/>
                        <a:t>ν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=a</a:t>
                      </a:r>
                      <a:r>
                        <a:rPr lang="el-GR" i="1" baseline="0" dirty="0" smtClean="0">
                          <a:solidFill>
                            <a:schemeClr val="tx1"/>
                          </a:solidFill>
                        </a:rPr>
                        <a:t>γ σ</a:t>
                      </a:r>
                      <a:r>
                        <a:rPr lang="el-GR" i="1" baseline="-25000" dirty="0" smtClean="0">
                          <a:solidFill>
                            <a:schemeClr val="tx1"/>
                          </a:solidFill>
                        </a:rPr>
                        <a:t>ε</a:t>
                      </a:r>
                      <a:endParaRPr lang="en-US" i="1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0.172</a:t>
                      </a:r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modulation index </a:t>
                      </a:r>
                      <a:r>
                        <a:rPr lang="el-GR" i="1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l-GR" i="1" baseline="0" dirty="0" err="1" smtClean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el-GR" i="1" baseline="-25000" dirty="0" err="1" smtClean="0">
                          <a:solidFill>
                            <a:schemeClr val="tx1"/>
                          </a:solidFill>
                        </a:rPr>
                        <a:t>ν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 /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i="1" baseline="-25000" dirty="0" err="1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2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7" y="178087"/>
            <a:ext cx="10557163" cy="1325563"/>
          </a:xfrm>
        </p:spPr>
        <p:txBody>
          <a:bodyPr/>
          <a:lstStyle/>
          <a:p>
            <a:r>
              <a:rPr lang="en-US" smtClean="0"/>
              <a:t>Lattice imperfection </a:t>
            </a:r>
            <a:r>
              <a:rPr lang="en-US" dirty="0" smtClean="0"/>
              <a:t>introduction &amp;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 MADX, vertical misalignment errors are introduced for each </a:t>
            </a:r>
            <a:r>
              <a:rPr lang="en-US" sz="2400" dirty="0" err="1" smtClean="0">
                <a:solidFill>
                  <a:schemeClr val="tx1"/>
                </a:solidFill>
              </a:rPr>
              <a:t>quadrupole</a:t>
            </a:r>
            <a:r>
              <a:rPr lang="en-US" sz="2400" dirty="0" smtClean="0">
                <a:solidFill>
                  <a:schemeClr val="tx1"/>
                </a:solidFill>
              </a:rPr>
              <a:t>(2736 quads in total), with a </a:t>
            </a:r>
            <a:r>
              <a:rPr lang="en-US" sz="2400" dirty="0" err="1" smtClean="0">
                <a:solidFill>
                  <a:srgbClr val="C00000"/>
                </a:solidFill>
              </a:rPr>
              <a:t>rms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ymis</a:t>
            </a:r>
            <a:r>
              <a:rPr lang="en-US" sz="2400" dirty="0" smtClean="0">
                <a:solidFill>
                  <a:srgbClr val="C00000"/>
                </a:solidFill>
              </a:rPr>
              <a:t> = 50</a:t>
            </a:r>
            <a:r>
              <a:rPr lang="el-GR" sz="2400" dirty="0" smtClean="0">
                <a:solidFill>
                  <a:srgbClr val="C00000"/>
                </a:solidFill>
              </a:rPr>
              <a:t>μ</a:t>
            </a:r>
            <a:r>
              <a:rPr lang="en-US" sz="2400" dirty="0" smtClean="0">
                <a:solidFill>
                  <a:srgbClr val="C00000"/>
                </a:solidFill>
              </a:rPr>
              <a:t>m, </a:t>
            </a:r>
            <a:r>
              <a:rPr lang="en-US" sz="2400" dirty="0" smtClean="0">
                <a:solidFill>
                  <a:schemeClr val="tx1"/>
                </a:solidFill>
              </a:rPr>
              <a:t>correction is also done in MADX.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Near each quad, there is a zero-length BPM &amp; and a H/V corrector of 0.05m. </a:t>
            </a:r>
            <a:r>
              <a:rPr lang="en-US" sz="2400" dirty="0" smtClean="0">
                <a:solidFill>
                  <a:srgbClr val="0070C0"/>
                </a:solidFill>
              </a:rPr>
              <a:t>BPM error is not introduced yet.</a:t>
            </a:r>
          </a:p>
          <a:p>
            <a:r>
              <a:rPr lang="en-US" sz="2400" dirty="0">
                <a:solidFill>
                  <a:schemeClr val="tx1"/>
                </a:solidFill>
              </a:rPr>
              <a:t>MICADO algorithm is used to correct vertical orbit only, different number of correctors used in MICADO correspond to different final </a:t>
            </a:r>
            <a:r>
              <a:rPr lang="en-US" sz="2400" dirty="0" err="1">
                <a:solidFill>
                  <a:schemeClr val="tx1"/>
                </a:solidFill>
              </a:rPr>
              <a:t>rms</a:t>
            </a:r>
            <a:r>
              <a:rPr lang="en-US" sz="2400" dirty="0">
                <a:solidFill>
                  <a:schemeClr val="tx1"/>
                </a:solidFill>
              </a:rPr>
              <a:t> vertical closed orbit &amp; </a:t>
            </a:r>
            <a:r>
              <a:rPr lang="en-US" sz="2400" dirty="0" err="1">
                <a:solidFill>
                  <a:schemeClr val="tx1"/>
                </a:solidFill>
              </a:rPr>
              <a:t>rms</a:t>
            </a:r>
            <a:r>
              <a:rPr lang="en-US" sz="2400" dirty="0">
                <a:solidFill>
                  <a:schemeClr val="tx1"/>
                </a:solidFill>
              </a:rPr>
              <a:t> tilt of n0-axis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Harmonic closed orbit </a:t>
            </a:r>
            <a:r>
              <a:rPr lang="en-US" sz="2400" dirty="0" smtClean="0">
                <a:solidFill>
                  <a:srgbClr val="0070C0"/>
                </a:solidFill>
              </a:rPr>
              <a:t>spin matching is not implemented yet.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</a:t>
            </a:r>
            <a:r>
              <a:rPr lang="en-US" sz="2400" dirty="0" smtClean="0">
                <a:solidFill>
                  <a:srgbClr val="C00000"/>
                </a:solidFill>
              </a:rPr>
              <a:t>ncrease in the </a:t>
            </a:r>
            <a:r>
              <a:rPr lang="en-US" sz="2400" dirty="0" err="1" smtClean="0">
                <a:solidFill>
                  <a:srgbClr val="C00000"/>
                </a:solidFill>
              </a:rPr>
              <a:t>rms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tilt of </a:t>
            </a:r>
            <a:r>
              <a:rPr lang="en-US" sz="2400" dirty="0" smtClean="0">
                <a:solidFill>
                  <a:srgbClr val="C00000"/>
                </a:solidFill>
              </a:rPr>
              <a:t>n0-axis generally leads to increase of                  and therefore a reduction in equilibrium beam polarization.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436" y="5006523"/>
            <a:ext cx="1096734" cy="36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45.5GeV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973" y="2677886"/>
            <a:ext cx="5575020" cy="3558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943" y="4082143"/>
            <a:ext cx="4278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Corrected with 50 correctors in MICADO</a:t>
            </a:r>
          </a:p>
          <a:p>
            <a:r>
              <a:rPr lang="en-US" dirty="0" err="1" smtClean="0"/>
              <a:t>ycorms</a:t>
            </a:r>
            <a:r>
              <a:rPr lang="en-US" dirty="0" smtClean="0"/>
              <a:t> = </a:t>
            </a:r>
            <a:r>
              <a:rPr lang="hr-HR" dirty="0"/>
              <a:t>0.161564 </a:t>
            </a:r>
            <a:r>
              <a:rPr lang="hr-HR" dirty="0" smtClean="0"/>
              <a:t>mm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1" y="4732164"/>
            <a:ext cx="2171700" cy="273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89" y="2677886"/>
            <a:ext cx="5575020" cy="35587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4143" y="4082143"/>
            <a:ext cx="4278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Uncorrected</a:t>
            </a:r>
          </a:p>
          <a:p>
            <a:r>
              <a:rPr lang="en-US" dirty="0" err="1" smtClean="0"/>
              <a:t>ycorms</a:t>
            </a:r>
            <a:r>
              <a:rPr lang="en-US" dirty="0" smtClean="0"/>
              <a:t> = </a:t>
            </a:r>
            <a:r>
              <a:rPr lang="hr-HR" dirty="0" smtClean="0"/>
              <a:t> 1.388 mm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344" y="4868818"/>
            <a:ext cx="2046070" cy="2846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3601" y="6211669"/>
            <a:ext cx="431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closed orbit spin tune shifts a lot in this particular case of 45.5GeV.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7" y="178087"/>
            <a:ext cx="11155877" cy="1325563"/>
          </a:xfrm>
        </p:spPr>
        <p:txBody>
          <a:bodyPr/>
          <a:lstStyle/>
          <a:p>
            <a:r>
              <a:rPr lang="en-US" dirty="0" smtClean="0"/>
              <a:t>45.5&amp;80GeV, n0-axis tilt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732" y="2499478"/>
            <a:ext cx="5943768" cy="38535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420675"/>
              </p:ext>
            </p:extLst>
          </p:nvPr>
        </p:nvGraphicFramePr>
        <p:xfrm>
          <a:off x="219526" y="2499478"/>
          <a:ext cx="5691416" cy="386866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22854"/>
                <a:gridCol w="1422854"/>
                <a:gridCol w="1422854"/>
                <a:gridCol w="1422854"/>
              </a:tblGrid>
              <a:tr h="738566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correctors in MICADO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ycorms</a:t>
                      </a:r>
                      <a:r>
                        <a:rPr lang="en-US" baseline="0" dirty="0" smtClean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dyrms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emittance</a:t>
                      </a:r>
                      <a:r>
                        <a:rPr lang="en-US" baseline="0" dirty="0" smtClean="0"/>
                        <a:t> ratio</a:t>
                      </a:r>
                      <a:endParaRPr lang="en-US" dirty="0" smtClean="0"/>
                    </a:p>
                  </a:txBody>
                  <a:tcPr/>
                </a:tc>
              </a:tr>
              <a:tr h="738566">
                <a:tc>
                  <a:txBody>
                    <a:bodyPr/>
                    <a:lstStyle/>
                    <a:p>
                      <a:r>
                        <a:rPr lang="en-US" dirty="0" smtClean="0"/>
                        <a:t>uncorrected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0.248</a:t>
                      </a:r>
                      <a:endParaRPr lang="en-US" dirty="0"/>
                    </a:p>
                  </a:txBody>
                  <a:tcPr/>
                </a:tc>
              </a:tr>
              <a:tr h="738566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0.0079</a:t>
                      </a:r>
                      <a:endParaRPr lang="en-US" dirty="0"/>
                    </a:p>
                  </a:txBody>
                  <a:tcPr/>
                </a:tc>
              </a:tr>
              <a:tr h="738566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0.0003</a:t>
                      </a:r>
                      <a:endParaRPr lang="en-US" dirty="0"/>
                    </a:p>
                  </a:txBody>
                  <a:tcPr/>
                </a:tc>
              </a:tr>
              <a:tr h="738566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1779" y="1660849"/>
            <a:ext cx="126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vertical dispersion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29" y="178087"/>
            <a:ext cx="11972472" cy="1325563"/>
          </a:xfrm>
        </p:spPr>
        <p:txBody>
          <a:bodyPr/>
          <a:lstStyle/>
          <a:p>
            <a:r>
              <a:rPr lang="en-US" dirty="0" smtClean="0"/>
              <a:t>45.5&amp;80GeV, first </a:t>
            </a:r>
            <a:r>
              <a:rPr lang="en-US" smtClean="0"/>
              <a:t>order calculation of polarization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0" y="2189843"/>
            <a:ext cx="5905780" cy="381907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479322"/>
              </p:ext>
            </p:extLst>
          </p:nvPr>
        </p:nvGraphicFramePr>
        <p:xfrm>
          <a:off x="219526" y="2499478"/>
          <a:ext cx="5691416" cy="386866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22854"/>
                <a:gridCol w="1422854"/>
                <a:gridCol w="1422854"/>
                <a:gridCol w="1422854"/>
              </a:tblGrid>
              <a:tr h="738566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correctors in MICADO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ycorms</a:t>
                      </a:r>
                      <a:r>
                        <a:rPr lang="en-US" baseline="0" dirty="0" smtClean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dyrms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emittance</a:t>
                      </a:r>
                      <a:r>
                        <a:rPr lang="en-US" baseline="0" dirty="0" smtClean="0"/>
                        <a:t> ratio</a:t>
                      </a:r>
                      <a:endParaRPr lang="en-US" dirty="0" smtClean="0"/>
                    </a:p>
                  </a:txBody>
                  <a:tcPr/>
                </a:tc>
              </a:tr>
              <a:tr h="738566">
                <a:tc>
                  <a:txBody>
                    <a:bodyPr/>
                    <a:lstStyle/>
                    <a:p>
                      <a:r>
                        <a:rPr lang="en-US" dirty="0" smtClean="0"/>
                        <a:t>uncorrected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0.248</a:t>
                      </a:r>
                      <a:endParaRPr lang="en-US" dirty="0"/>
                    </a:p>
                  </a:txBody>
                  <a:tcPr/>
                </a:tc>
              </a:tr>
              <a:tr h="738566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0.0079</a:t>
                      </a:r>
                      <a:endParaRPr lang="en-US" dirty="0"/>
                    </a:p>
                  </a:txBody>
                  <a:tcPr/>
                </a:tc>
              </a:tr>
              <a:tr h="738566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0.0003</a:t>
                      </a:r>
                      <a:endParaRPr lang="en-US" dirty="0"/>
                    </a:p>
                  </a:txBody>
                  <a:tcPr/>
                </a:tc>
              </a:tr>
              <a:tr h="738566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1779" y="1660849"/>
            <a:ext cx="126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vertical dispersion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92686" y="6139543"/>
            <a:ext cx="431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closed orbit spin tune shifts a lot in this particular case of 45.5GeV.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EP" id="{39231DC3-B14E-724A-B7E7-719565AE82AA}" vid="{0DF5EBBC-9CDA-EC4E-947E-E3B045DCC6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IHEP</Template>
  <TotalTime>11584</TotalTime>
  <Words>1415</Words>
  <Application>Microsoft Macintosh PowerPoint</Application>
  <PresentationFormat>Widescreen</PresentationFormat>
  <Paragraphs>179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Calibri Light</vt:lpstr>
      <vt:lpstr>Comic Sans MS</vt:lpstr>
      <vt:lpstr>Comic Sans MS Bold</vt:lpstr>
      <vt:lpstr>Times New Roman</vt:lpstr>
      <vt:lpstr>宋体</vt:lpstr>
      <vt:lpstr>Arial</vt:lpstr>
      <vt:lpstr>Office Theme</vt:lpstr>
      <vt:lpstr>Simulation study of beam polarization for CEPC</vt:lpstr>
      <vt:lpstr>Outline</vt:lpstr>
      <vt:lpstr>Polarization Simulation with PTC</vt:lpstr>
      <vt:lpstr>Comparison of Monte-Carlo simulation code</vt:lpstr>
      <vt:lpstr>Model Ring</vt:lpstr>
      <vt:lpstr>Lattice imperfection introduction &amp; correction</vt:lpstr>
      <vt:lpstr>45.5GeV</vt:lpstr>
      <vt:lpstr>45.5&amp;80GeV, n0-axis tilt</vt:lpstr>
      <vt:lpstr>45.5&amp;80GeV, first order calculation of polarization</vt:lpstr>
      <vt:lpstr>80GeV</vt:lpstr>
      <vt:lpstr>Discussion</vt:lpstr>
      <vt:lpstr>Theoretical overview for ultra-high beam energies</vt:lpstr>
      <vt:lpstr>DK theory (correlated regime)</vt:lpstr>
      <vt:lpstr>DK theory (uncorrelated regime)[1,2]</vt:lpstr>
      <vt:lpstr>Simulation study of a model ring</vt:lpstr>
      <vt:lpstr>First order calculations</vt:lpstr>
      <vt:lpstr>Calculation of spin resonance strengths</vt:lpstr>
      <vt:lpstr>Monte-carlo simulation against theories</vt:lpstr>
      <vt:lpstr>Discussion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of Longitudinal on-axis injection with double RF systems</dc:title>
  <dc:creator>ZHE DUAN</dc:creator>
  <cp:lastModifiedBy>ZHE DUAN</cp:lastModifiedBy>
  <cp:revision>607</cp:revision>
  <cp:lastPrinted>2016-04-14T05:44:22Z</cp:lastPrinted>
  <dcterms:created xsi:type="dcterms:W3CDTF">2016-01-21T20:41:30Z</dcterms:created>
  <dcterms:modified xsi:type="dcterms:W3CDTF">2016-04-25T10:00:04Z</dcterms:modified>
</cp:coreProperties>
</file>