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7" r:id="rId2"/>
    <p:sldMasterId id="2147483692" r:id="rId3"/>
    <p:sldMasterId id="2147483736" r:id="rId4"/>
    <p:sldMasterId id="2147483751" r:id="rId5"/>
  </p:sldMasterIdLst>
  <p:notesMasterIdLst>
    <p:notesMasterId r:id="rId42"/>
  </p:notesMasterIdLst>
  <p:handoutMasterIdLst>
    <p:handoutMasterId r:id="rId43"/>
  </p:handoutMasterIdLst>
  <p:sldIdLst>
    <p:sldId id="1687" r:id="rId6"/>
    <p:sldId id="1691" r:id="rId7"/>
    <p:sldId id="1701" r:id="rId8"/>
    <p:sldId id="1644" r:id="rId9"/>
    <p:sldId id="1689" r:id="rId10"/>
    <p:sldId id="1692" r:id="rId11"/>
    <p:sldId id="1704" r:id="rId12"/>
    <p:sldId id="1706" r:id="rId13"/>
    <p:sldId id="1705" r:id="rId14"/>
    <p:sldId id="1694" r:id="rId15"/>
    <p:sldId id="1711" r:id="rId16"/>
    <p:sldId id="1708" r:id="rId17"/>
    <p:sldId id="1703" r:id="rId18"/>
    <p:sldId id="1710" r:id="rId19"/>
    <p:sldId id="1709" r:id="rId20"/>
    <p:sldId id="1675" r:id="rId21"/>
    <p:sldId id="1676" r:id="rId22"/>
    <p:sldId id="1677" r:id="rId23"/>
    <p:sldId id="1678" r:id="rId24"/>
    <p:sldId id="1699" r:id="rId25"/>
    <p:sldId id="1680" r:id="rId26"/>
    <p:sldId id="1681" r:id="rId27"/>
    <p:sldId id="1682" r:id="rId28"/>
    <p:sldId id="1679" r:id="rId29"/>
    <p:sldId id="1698" r:id="rId30"/>
    <p:sldId id="1684" r:id="rId31"/>
    <p:sldId id="1696" r:id="rId32"/>
    <p:sldId id="1662" r:id="rId33"/>
    <p:sldId id="1700" r:id="rId34"/>
    <p:sldId id="1434" r:id="rId35"/>
    <p:sldId id="1655" r:id="rId36"/>
    <p:sldId id="1670" r:id="rId37"/>
    <p:sldId id="1671" r:id="rId38"/>
    <p:sldId id="1672" r:id="rId39"/>
    <p:sldId id="1690" r:id="rId40"/>
    <p:sldId id="1693" r:id="rId41"/>
  </p:sldIdLst>
  <p:sldSz cx="9144000" cy="6858000" type="screen4x3"/>
  <p:notesSz cx="6746875" cy="9913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  <a:srgbClr val="CCFFFF"/>
    <a:srgbClr val="FFCCFF"/>
    <a:srgbClr val="99FF99"/>
    <a:srgbClr val="00B0F0"/>
    <a:srgbClr val="CC0099"/>
    <a:srgbClr val="FFFFCC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96" autoAdjust="0"/>
    <p:restoredTop sz="99802" autoAdjust="0"/>
  </p:normalViewPr>
  <p:slideViewPr>
    <p:cSldViewPr>
      <p:cViewPr>
        <p:scale>
          <a:sx n="80" d="100"/>
          <a:sy n="80" d="100"/>
        </p:scale>
        <p:origin x="24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18" y="-96"/>
      </p:cViewPr>
      <p:guideLst>
        <p:guide orient="horz" pos="3123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895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7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8B33D962-2CC8-7A49-9989-21E4BDA7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0950" y="0"/>
            <a:ext cx="295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4688" y="685800"/>
            <a:ext cx="5588000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5988"/>
            <a:ext cx="492918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1975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0950" y="9451975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FFD5723E-3624-E040-B4C2-A5844EFF9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F413-0919-4DEA-9088-8EB15426A70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8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5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E1FC-CAE1-F24D-924C-F640B777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2"/>
            <a:ext cx="2057400" cy="6049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2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60AB-C6CC-D648-B1DF-A4058410C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0BE1-CE36-8D49-89F4-2D0D4EC1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1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A320-B2B8-B846-BFFB-F0BCC1CF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4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sz="1400" b="1">
              <a:solidFill>
                <a:prstClr val="black">
                  <a:tint val="75000"/>
                </a:prstClr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3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3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7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sz="1400" b="1">
              <a:solidFill>
                <a:prstClr val="black">
                  <a:tint val="75000"/>
                </a:prstClr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7030A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91D3-1268-BC46-A466-4FE7F8FFD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9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9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  <a:gradFill>
            <a:gsLst>
              <a:gs pos="0">
                <a:srgbClr val="EBF5FF"/>
              </a:gs>
              <a:gs pos="100000">
                <a:srgbClr val="7F96F9"/>
              </a:gs>
            </a:gsLst>
          </a:gra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78450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13-14 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UK HEP Forum, The Cosener's House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9748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56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9624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3799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638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9828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4974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1E8D-E12B-2A44-92F8-8DFA49472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738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1032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1395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54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13-14 November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UK HEP Forum, The Cosener's House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198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FF0000"/>
                </a:solidFill>
                <a:latin typeface="Comic Sans M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Times New Roma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59546"/>
            <a:ext cx="3184663" cy="9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0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78" y="178088"/>
            <a:ext cx="7164532" cy="1325563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rgbClr val="FF0000"/>
                </a:solidFill>
                <a:latin typeface="Comic Sans MS Bol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  <a:latin typeface="Times New Roman" charset="0"/>
              </a:defRPr>
            </a:lvl1pPr>
            <a:lvl2pPr>
              <a:defRPr baseline="0">
                <a:latin typeface="Times New Roman" charset="0"/>
              </a:defRPr>
            </a:lvl2pPr>
            <a:lvl3pPr>
              <a:defRPr baseline="0">
                <a:latin typeface="Times New Roman" charset="0"/>
              </a:defRPr>
            </a:lvl3pPr>
            <a:lvl4pPr>
              <a:defRPr baseline="0">
                <a:latin typeface="Times New Roman" charset="0"/>
              </a:defRPr>
            </a:lvl4pPr>
            <a:lvl5pPr>
              <a:defRPr baseline="0">
                <a:latin typeface="Times New Roman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35" y="469035"/>
            <a:ext cx="1072431" cy="10688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566305" y="1503651"/>
            <a:ext cx="7381657" cy="3420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08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97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2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8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8EC9-7216-6B46-83CB-A6CDF7A8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6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08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79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75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85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9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3A9A-FF2C-1446-99F7-1135B984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9594-7E91-4E44-8A81-F9D0986C3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681F-4B57-FF4A-8AA2-B91E69C12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B877-E7A5-DF4D-B6A5-2DE411863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79BC-66E3-3447-9B56-FB20A2D1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/>
              </a:defRPr>
            </a:lvl1pPr>
          </a:lstStyle>
          <a:p>
            <a:pPr>
              <a:defRPr/>
            </a:pPr>
            <a:fld id="{29B1099E-627F-6F44-8F3D-F0C101596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107504" y="6536377"/>
            <a:ext cx="249619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effectLst/>
              </a:rPr>
              <a:t>M. Koratzinos</a:t>
            </a:r>
            <a:r>
              <a:rPr lang="en-US" sz="1200" baseline="0" dirty="0" smtClean="0">
                <a:effectLst/>
              </a:rPr>
              <a:t>, </a:t>
            </a:r>
            <a:r>
              <a:rPr lang="en-US" sz="1200" baseline="0" dirty="0" smtClean="0">
                <a:effectLst/>
              </a:rPr>
              <a:t>Rome, 16/4/2016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Picture 1" descr="Screen Shot 2014-02-08 at 8.22.10 PM.png"/>
          <p:cNvPicPr preferRelativeResize="0"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96" y="121196"/>
            <a:ext cx="109728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179512" y="6453336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b="1" smtClean="0">
                <a:solidFill>
                  <a:prstClr val="black">
                    <a:tint val="75000"/>
                  </a:prstClr>
                </a:solidFill>
                <a:effectLst/>
                <a:latin typeface="Times New Roman" pitchFamily="18" charset="0"/>
                <a:ea typeface="+mn-ea"/>
                <a:cs typeface="+mn-cs"/>
              </a:rPr>
              <a:pPr/>
              <a:t>12.04.2016</a:t>
            </a:fld>
            <a:endParaRPr lang="fr-CH" b="1" dirty="0">
              <a:solidFill>
                <a:prstClr val="black">
                  <a:tint val="75000"/>
                </a:prstClr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effectLst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  <a:effectLst/>
              </a:rPr>
              <a:t>Alain Blondel  FCC-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  <a:effectLst/>
              </a:rPr>
              <a:t>ee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  <a:effectLst/>
              </a:rPr>
              <a:t> for LHCB  1</a:t>
            </a:r>
            <a:r>
              <a:rPr lang="en-GB" baseline="30000" dirty="0" smtClean="0">
                <a:solidFill>
                  <a:prstClr val="black">
                    <a:tint val="75000"/>
                  </a:prstClr>
                </a:solidFill>
                <a:effectLst/>
              </a:rPr>
              <a:t>st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  <a:effectLst/>
              </a:rPr>
              <a:t> April 2014</a:t>
            </a:r>
            <a:endParaRPr lang="en-GB" dirty="0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7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b="1" smtClean="0">
                <a:solidFill>
                  <a:prstClr val="black">
                    <a:tint val="75000"/>
                  </a:prstClr>
                </a:solidFill>
                <a:effectLst/>
                <a:latin typeface="Times New Roman" pitchFamily="18" charset="0"/>
                <a:ea typeface="+mn-ea"/>
                <a:cs typeface="+mn-cs"/>
              </a:rPr>
              <a:pPr/>
              <a:t>12.04.2016</a:t>
            </a:fld>
            <a:endParaRPr lang="fr-CH" b="1" dirty="0">
              <a:solidFill>
                <a:prstClr val="black">
                  <a:tint val="75000"/>
                </a:prstClr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effectLst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  <a:effectLst/>
              </a:rPr>
              <a:t>Alain Blondel  FCC-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  <a:effectLst/>
              </a:rPr>
              <a:t>ee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  <a:effectLst/>
              </a:rPr>
              <a:t> for LHCB  1</a:t>
            </a:r>
            <a:r>
              <a:rPr lang="en-GB" baseline="30000" dirty="0" smtClean="0">
                <a:solidFill>
                  <a:prstClr val="black">
                    <a:tint val="75000"/>
                  </a:prstClr>
                </a:solidFill>
                <a:effectLst/>
              </a:rPr>
              <a:t>st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  <a:effectLst/>
              </a:rPr>
              <a:t> April 2014</a:t>
            </a:r>
            <a:endParaRPr lang="en-GB" dirty="0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8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rPr>
              <a:t>13-14 November 2014</a:t>
            </a:r>
            <a:endParaRPr kumimoji="1" lang="en-US" altLang="en-US">
              <a:solidFill>
                <a:srgbClr val="00000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rPr>
              <a:t>UK HEP Forum, The Cosener's House</a:t>
            </a:r>
            <a:endParaRPr kumimoji="1" lang="en-US" altLang="en-US">
              <a:solidFill>
                <a:srgbClr val="00000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>
              <a:solidFill>
                <a:srgbClr val="00000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20858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3AE2A5-40A4-B64B-828C-C52158D458BD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4/15/2016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6AAE1A-A5D9-A54E-8B58-FEE611F96B1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3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5125"/>
            <a:ext cx="7772400" cy="1470025"/>
          </a:xfrm>
        </p:spPr>
        <p:txBody>
          <a:bodyPr/>
          <a:lstStyle/>
          <a:p>
            <a:r>
              <a:rPr lang="en-GB" dirty="0"/>
              <a:t>Polarization wigglers for FCC-</a:t>
            </a:r>
            <a:r>
              <a:rPr lang="en-GB" dirty="0" err="1"/>
              <a:t>ee</a:t>
            </a:r>
            <a:r>
              <a:rPr lang="en-GB" dirty="0"/>
              <a:t> (TLEP) and lessons from LEP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55150"/>
            <a:ext cx="8640960" cy="3998186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Mike </a:t>
            </a:r>
            <a:r>
              <a:rPr lang="en-GB" dirty="0" smtClean="0">
                <a:latin typeface="+mj-lt"/>
              </a:rPr>
              <a:t>Koratzinos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EuCARD-2 XPOL workshop on </a:t>
            </a:r>
            <a:r>
              <a:rPr lang="en-GB" dirty="0" smtClean="0">
                <a:latin typeface="+mj-lt"/>
              </a:rPr>
              <a:t>Polarization </a:t>
            </a:r>
            <a:r>
              <a:rPr lang="en-GB" dirty="0">
                <a:latin typeface="+mj-lt"/>
              </a:rPr>
              <a:t>Issues in Future High Energy Circular </a:t>
            </a:r>
            <a:r>
              <a:rPr lang="en-GB" dirty="0" smtClean="0">
                <a:latin typeface="+mj-lt"/>
              </a:rPr>
              <a:t>Colliders</a:t>
            </a:r>
            <a:endParaRPr lang="en-GB" dirty="0">
              <a:latin typeface="+mj-lt"/>
            </a:endParaRPr>
          </a:p>
          <a:p>
            <a:r>
              <a:rPr lang="en-GB" dirty="0">
                <a:solidFill>
                  <a:srgbClr val="7030A0"/>
                </a:solidFill>
                <a:latin typeface="+mj-lt"/>
              </a:rPr>
              <a:t>16 April </a:t>
            </a:r>
            <a:r>
              <a:rPr lang="en-GB" dirty="0" smtClean="0">
                <a:solidFill>
                  <a:srgbClr val="7030A0"/>
                </a:solidFill>
                <a:latin typeface="+mj-lt"/>
              </a:rPr>
              <a:t>2016</a:t>
            </a:r>
          </a:p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Rome</a:t>
            </a:r>
            <a:endParaRPr lang="en-GB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A3AE2-1023-2243-BBDE-C44D82F110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200"/>
            <a:ext cx="8198296" cy="990600"/>
          </a:xfrm>
        </p:spPr>
        <p:txBody>
          <a:bodyPr/>
          <a:lstStyle/>
          <a:p>
            <a:r>
              <a:rPr lang="en-GB" dirty="0" smtClean="0"/>
              <a:t>Wigglers – how much time and power?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29" y="836713"/>
            <a:ext cx="8229600" cy="1944215"/>
          </a:xfrm>
        </p:spPr>
        <p:txBody>
          <a:bodyPr/>
          <a:lstStyle/>
          <a:p>
            <a:r>
              <a:rPr lang="en-GB" sz="1800" dirty="0" smtClean="0"/>
              <a:t>Wigglers are essential since natural polarization time is </a:t>
            </a:r>
            <a:r>
              <a:rPr lang="en-GB" sz="1800" dirty="0" smtClean="0"/>
              <a:t>long.</a:t>
            </a:r>
            <a:endParaRPr lang="en-GB" sz="1800" dirty="0"/>
          </a:p>
          <a:p>
            <a:r>
              <a:rPr lang="en-GB" sz="1800" dirty="0" smtClean="0"/>
              <a:t>Unfortunately, they also increase </a:t>
            </a:r>
            <a:r>
              <a:rPr lang="en-GB" sz="1800" dirty="0"/>
              <a:t>the energy </a:t>
            </a:r>
            <a:r>
              <a:rPr lang="en-GB" sz="1800" dirty="0" smtClean="0"/>
              <a:t>spread and contribute </a:t>
            </a:r>
            <a:r>
              <a:rPr lang="en-GB" sz="1800" dirty="0"/>
              <a:t>to the SR power budget of your machine</a:t>
            </a:r>
          </a:p>
          <a:p>
            <a:r>
              <a:rPr lang="en-GB" sz="1800" dirty="0"/>
              <a:t>Strategy is to use them is such a way </a:t>
            </a:r>
            <a:r>
              <a:rPr lang="en-GB" sz="1800" dirty="0" smtClean="0"/>
              <a:t>that The </a:t>
            </a:r>
            <a:r>
              <a:rPr lang="en-GB" sz="1800" dirty="0"/>
              <a:t>energy spread is less than some manageable </a:t>
            </a:r>
            <a:r>
              <a:rPr lang="en-GB" sz="1800" dirty="0" smtClean="0"/>
              <a:t>number </a:t>
            </a:r>
            <a:r>
              <a:rPr lang="en-GB" sz="1800" dirty="0"/>
              <a:t>(so that no resonances are encountered</a:t>
            </a:r>
            <a:r>
              <a:rPr lang="en-GB" sz="1800" dirty="0" smtClean="0"/>
              <a:t>) – defined by Alain to be 52MeV </a:t>
            </a:r>
            <a:r>
              <a:rPr lang="en-GB" sz="1800" dirty="0" smtClean="0"/>
              <a:t>and to </a:t>
            </a:r>
            <a:r>
              <a:rPr lang="en-GB" sz="1800" dirty="0"/>
              <a:t>s</a:t>
            </a:r>
            <a:r>
              <a:rPr lang="en-GB" sz="1800" dirty="0" smtClean="0"/>
              <a:t>witch </a:t>
            </a:r>
            <a:r>
              <a:rPr lang="en-GB" sz="1800" dirty="0"/>
              <a:t>them on only where </a:t>
            </a:r>
            <a:r>
              <a:rPr lang="en-GB" sz="1800" dirty="0" smtClean="0"/>
              <a:t>necessary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83348"/>
              </p:ext>
            </p:extLst>
          </p:nvPr>
        </p:nvGraphicFramePr>
        <p:xfrm>
          <a:off x="465929" y="2794048"/>
          <a:ext cx="8229600" cy="2834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8700"/>
                <a:gridCol w="1028700"/>
                <a:gridCol w="1028700"/>
                <a:gridCol w="759660"/>
                <a:gridCol w="1297740"/>
                <a:gridCol w="1028700"/>
                <a:gridCol w="1028700"/>
                <a:gridCol w="1028700"/>
              </a:tblGrid>
              <a:tr h="526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Machine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Energy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No. of wigglers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B+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Polarization time to 10%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Energy spread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Wiggler SR power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Critical</a:t>
                      </a:r>
                      <a:r>
                        <a:rPr lang="en-GB" sz="1600" baseline="0" dirty="0" smtClean="0"/>
                        <a:t> energy</a:t>
                      </a:r>
                      <a:endParaRPr lang="en-GB" sz="1600" dirty="0"/>
                    </a:p>
                  </a:txBody>
                  <a:tcPr/>
                </a:tc>
              </a:tr>
              <a:tr h="30465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TLEP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hours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17MeV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30465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TLEP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0.62T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2.1 hours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52MeV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20MW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0.8MeV</a:t>
                      </a:r>
                      <a:endParaRPr lang="en-GB" sz="1600" dirty="0"/>
                    </a:p>
                  </a:txBody>
                  <a:tcPr/>
                </a:tc>
              </a:tr>
              <a:tr h="30465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TLEP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0.70T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2.2 hours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52MeV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18MW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0.9MeV</a:t>
                      </a:r>
                      <a:endParaRPr lang="en-GB" sz="1600" dirty="0"/>
                    </a:p>
                  </a:txBody>
                  <a:tcPr/>
                </a:tc>
              </a:tr>
              <a:tr h="30465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TLEP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0.87T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2.3 </a:t>
                      </a:r>
                      <a:r>
                        <a:rPr lang="en-GB" sz="1600" dirty="0" smtClean="0"/>
                        <a:t>hours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52MeV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14MW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1.2MeV</a:t>
                      </a:r>
                      <a:endParaRPr lang="en-GB" sz="1600" dirty="0"/>
                    </a:p>
                  </a:txBody>
                  <a:tcPr/>
                </a:tc>
              </a:tr>
              <a:tr h="30465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TLEP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1.08T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hours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52MeV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11MW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1.4MeV</a:t>
                      </a:r>
                      <a:endParaRPr lang="en-GB" sz="1600" dirty="0"/>
                    </a:p>
                  </a:txBody>
                  <a:tcPr/>
                </a:tc>
              </a:tr>
              <a:tr h="30465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TLEP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1.35T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2.4 hours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52MeV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9MW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1.8MeV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5893426"/>
            <a:ext cx="742297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Lose ~2h at the beginning of (hopefully) very long fills – can reduce this if lower polarization levels could be distinguished by the </a:t>
            </a:r>
            <a:r>
              <a:rPr lang="en-GB" dirty="0" err="1" smtClean="0">
                <a:effectLst/>
              </a:rPr>
              <a:t>polarimeter</a:t>
            </a:r>
            <a:endParaRPr lang="en-GB" dirty="0" smtClean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412" y="5617160"/>
            <a:ext cx="243848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effectLst/>
              </a:rPr>
              <a:t>What about emittance?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92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energy of SR photons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𝑘𝑒𝑉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=0.665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𝐺𝑒𝑉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dirty="0" smtClean="0"/>
                  <a:t> B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:r>
                  <a:rPr lang="en-GB" dirty="0" smtClean="0"/>
                  <a:t>           </a:t>
                </a:r>
              </a:p>
              <a:p>
                <a:pPr marL="0" indent="0">
                  <a:buNone/>
                </a:pPr>
                <a:r>
                  <a:rPr lang="en-GB" dirty="0" smtClean="0"/>
                  <a:t>Therefore,</a:t>
                </a:r>
              </a:p>
              <a:p>
                <a:r>
                  <a:rPr lang="en-GB" dirty="0" smtClean="0"/>
                  <a:t>For 12 wigglers, B=0.62T,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 smtClean="0"/>
                  <a:t>=830keV</a:t>
                </a:r>
              </a:p>
              <a:p>
                <a:r>
                  <a:rPr lang="en-GB" dirty="0"/>
                  <a:t>For </a:t>
                </a:r>
                <a:r>
                  <a:rPr lang="en-GB" dirty="0" smtClean="0"/>
                  <a:t>1 wiggler, B=1.35T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 smtClean="0"/>
                  <a:t>=1.8MeV</a:t>
                </a:r>
              </a:p>
              <a:p>
                <a:r>
                  <a:rPr lang="en-GB" dirty="0" smtClean="0"/>
                  <a:t>This is penetrating radiation</a:t>
                </a:r>
              </a:p>
              <a:p>
                <a:r>
                  <a:rPr lang="en-GB" dirty="0" smtClean="0"/>
                  <a:t>To stay around 1MeV, we need 6 wigglers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wigglers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3311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5~10% polarization is needed for energy calibration. ~ 1/10 polarization build-up time is needed. Polarization wigglers can further boost the process.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004" y="3040707"/>
            <a:ext cx="4625068" cy="2960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743"/>
            <a:ext cx="4038600" cy="323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478" y="4095416"/>
            <a:ext cx="344112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LEP type polarization wiggler is assumed,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B+ / B- = 6.25.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~ 40min to reach 10% polarization.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In partial double ring scheme, a scheme similar to FCC-</a:t>
            </a:r>
            <a:r>
              <a:rPr lang="en-US" sz="1350" dirty="0" err="1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ee</a:t>
            </a:r>
            <a:r>
              <a:rPr lang="en-US" sz="1350" dirty="0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 can be adopted. A small fraction of non-colliding bunches, after 45min, every 10min one bunch is depolarized to continuously monitor beam energy.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9367" y="4837339"/>
            <a:ext cx="294458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1 wiggler costs 8% SR power;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2 wigglers cost 10% SR power;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effectLst/>
                <a:latin typeface="Calibri" panose="020F0502020204030204"/>
                <a:ea typeface="+mn-ea"/>
                <a:cs typeface="+mn-cs"/>
              </a:rPr>
              <a:t>12 wigglers cost 20% SR power.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3100" y="6021805"/>
            <a:ext cx="206997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DUAN, </a:t>
            </a:r>
            <a:r>
              <a:rPr lang="en-GB" dirty="0" err="1">
                <a:effectLst/>
              </a:rPr>
              <a:t>Zhe</a:t>
            </a:r>
            <a:r>
              <a:rPr lang="en-GB" dirty="0">
                <a:effectLst/>
              </a:rPr>
              <a:t> (IHEP)</a:t>
            </a:r>
          </a:p>
          <a:p>
            <a:r>
              <a:rPr lang="en-GB" dirty="0">
                <a:effectLst/>
              </a:rPr>
              <a:t>Apr 14th, </a:t>
            </a:r>
            <a:r>
              <a:rPr lang="en-GB" dirty="0" smtClean="0">
                <a:effectLst/>
              </a:rPr>
              <a:t>2016, this conference</a:t>
            </a:r>
            <a:endParaRPr lang="en-GB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6237312"/>
            <a:ext cx="475252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Our CEPC colleagues facing the same problem have come up with similar conclusions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32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strategy at FCC-</a:t>
            </a:r>
            <a:r>
              <a:rPr lang="en-GB" dirty="0" err="1" smtClean="0"/>
              <a:t>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17" y="980728"/>
            <a:ext cx="8229600" cy="5400600"/>
          </a:xfrm>
        </p:spPr>
        <p:txBody>
          <a:bodyPr/>
          <a:lstStyle/>
          <a:p>
            <a:r>
              <a:rPr lang="en-GB" sz="2000" dirty="0" smtClean="0"/>
              <a:t>Fill with 250 non-colliding bunches (both e+ and e- rings)</a:t>
            </a:r>
          </a:p>
          <a:p>
            <a:r>
              <a:rPr lang="en-GB" sz="2000" dirty="0" smtClean="0"/>
              <a:t>Switch wiggler(s) </a:t>
            </a:r>
            <a:r>
              <a:rPr lang="en-GB" sz="2000" b="1" dirty="0" smtClean="0"/>
              <a:t>ON. </a:t>
            </a:r>
            <a:r>
              <a:rPr lang="en-GB" sz="2000" dirty="0" smtClean="0"/>
              <a:t>Emittance is increased, orbit length is increased, trim the RF to match.</a:t>
            </a:r>
            <a:endParaRPr lang="en-GB" sz="2000" b="1" dirty="0" smtClean="0"/>
          </a:p>
          <a:p>
            <a:r>
              <a:rPr lang="en-GB" sz="2000" dirty="0" smtClean="0"/>
              <a:t>Wait for 100 minutes as polarization builds up. Power loss due to wigglers negligible</a:t>
            </a:r>
          </a:p>
          <a:p>
            <a:r>
              <a:rPr lang="en-GB" sz="2000" dirty="0" smtClean="0"/>
              <a:t>Fill the machine while the wiggler is on (30 mins). Progressively, more power is lost due to SR next to the wiggler, eventually reaching ~10MW.</a:t>
            </a:r>
          </a:p>
          <a:p>
            <a:r>
              <a:rPr lang="en-GB" sz="2000" dirty="0" smtClean="0"/>
              <a:t>Now, enough time has passed and the non-colliding bunches have polarized to 5-10%.</a:t>
            </a:r>
          </a:p>
          <a:p>
            <a:r>
              <a:rPr lang="en-GB" sz="2000" dirty="0" smtClean="0"/>
              <a:t>Switch wiggler(s) </a:t>
            </a:r>
            <a:r>
              <a:rPr lang="en-GB" sz="2000" b="1" dirty="0" smtClean="0"/>
              <a:t>OFF. </a:t>
            </a:r>
            <a:r>
              <a:rPr lang="en-GB" sz="2000" dirty="0" smtClean="0"/>
              <a:t>Emittance returns to normal, orbit returns to normal</a:t>
            </a:r>
            <a:endParaRPr lang="en-GB" sz="2000" b="1" dirty="0" smtClean="0"/>
          </a:p>
          <a:p>
            <a:r>
              <a:rPr lang="en-GB" sz="2000" dirty="0" smtClean="0"/>
              <a:t>Start physics running: measure energy with the RDM every ~6 mins. One non-colliding bunch is lost per successful measurement. Replace it with fresh non-polarized bunch</a:t>
            </a:r>
          </a:p>
          <a:p>
            <a:r>
              <a:rPr lang="en-GB" sz="2000" dirty="0" smtClean="0"/>
              <a:t>By the time the 250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bunch has been used up, the earliest new bunch has been polarized to adequate levels.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0728"/>
            <a:ext cx="8229600" cy="4525963"/>
          </a:xfrm>
        </p:spPr>
        <p:txBody>
          <a:bodyPr/>
          <a:lstStyle/>
          <a:p>
            <a:r>
              <a:rPr lang="en-GB" dirty="0" smtClean="0"/>
              <a:t>A clear strategy has emerged.</a:t>
            </a:r>
          </a:p>
          <a:p>
            <a:r>
              <a:rPr lang="en-GB" dirty="0" smtClean="0"/>
              <a:t>From power and polarization considerations, one wiggler is better than 12 wigglers (15% more polarization time, but 55% less power consumption) but of SR local irradiation worse</a:t>
            </a:r>
          </a:p>
          <a:p>
            <a:r>
              <a:rPr lang="en-GB" dirty="0" smtClean="0"/>
              <a:t>Risks: </a:t>
            </a:r>
          </a:p>
          <a:p>
            <a:pPr lvl="1"/>
            <a:r>
              <a:rPr lang="en-GB" dirty="0" smtClean="0"/>
              <a:t>the different tunes of the non-colliding bunches, which need to be kept in the machine together with the high tune shift colliding bunches</a:t>
            </a:r>
          </a:p>
          <a:p>
            <a:pPr lvl="1"/>
            <a:r>
              <a:rPr lang="en-GB" dirty="0" smtClean="0"/>
              <a:t>We need to deal with ~1MeV critical energy SR photons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C1E8D-E12B-2A44-92F8-8DFA49472A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04257"/>
            <a:ext cx="8305800" cy="43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6978352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Resonant depolarization accuracy at LEP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25" y="5257800"/>
            <a:ext cx="8229600" cy="1173163"/>
          </a:xfrm>
        </p:spPr>
        <p:txBody>
          <a:bodyPr>
            <a:noAutofit/>
          </a:bodyPr>
          <a:lstStyle/>
          <a:p>
            <a:r>
              <a:rPr lang="en-GB" sz="1600" dirty="0" smtClean="0"/>
              <a:t>Total error was given as 200keV per beam</a:t>
            </a:r>
          </a:p>
          <a:p>
            <a:r>
              <a:rPr lang="en-GB" sz="1600" dirty="0" smtClean="0"/>
              <a:t>Some of these numbers are upper bounds</a:t>
            </a:r>
          </a:p>
          <a:p>
            <a:r>
              <a:rPr lang="en-GB" sz="1600" dirty="0" smtClean="0"/>
              <a:t>Some of these numbers are theoretical estimations which could not be verified experimentally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2808518"/>
            <a:ext cx="872675" cy="2154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tIns="0" bIns="0" rtlCol="0">
            <a:spAutoFit/>
          </a:bodyPr>
          <a:lstStyle/>
          <a:p>
            <a:r>
              <a:rPr lang="en-GB" sz="1400" dirty="0" smtClean="0">
                <a:effectLst/>
              </a:rPr>
              <a:t>statistical</a:t>
            </a:r>
            <a:endParaRPr lang="en-GB" sz="14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066804"/>
            <a:ext cx="813300" cy="2154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0" rtlCol="0">
            <a:spAutoFit/>
          </a:bodyPr>
          <a:lstStyle/>
          <a:p>
            <a:r>
              <a:rPr lang="en-GB" sz="1400" dirty="0" smtClean="0">
                <a:effectLst/>
              </a:rPr>
              <a:t>Stat/</a:t>
            </a:r>
            <a:r>
              <a:rPr lang="en-GB" sz="1400" dirty="0" err="1" smtClean="0">
                <a:effectLst/>
              </a:rPr>
              <a:t>syst</a:t>
            </a:r>
            <a:endParaRPr lang="en-GB" sz="14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2057400"/>
            <a:ext cx="954813" cy="215444"/>
          </a:xfrm>
          <a:prstGeom prst="rect">
            <a:avLst/>
          </a:prstGeom>
          <a:solidFill>
            <a:srgbClr val="D8453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0" rtlCol="0">
            <a:spAutoFit/>
          </a:bodyPr>
          <a:lstStyle/>
          <a:p>
            <a:r>
              <a:rPr lang="en-GB" sz="1400" dirty="0" smtClean="0">
                <a:effectLst/>
              </a:rPr>
              <a:t>systematic</a:t>
            </a:r>
            <a:endParaRPr lang="en-GB" sz="14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315189"/>
            <a:ext cx="954813" cy="215444"/>
          </a:xfrm>
          <a:prstGeom prst="rect">
            <a:avLst/>
          </a:prstGeom>
          <a:solidFill>
            <a:srgbClr val="D8453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0" rtlCol="0">
            <a:spAutoFit/>
          </a:bodyPr>
          <a:lstStyle/>
          <a:p>
            <a:r>
              <a:rPr lang="en-GB" sz="1400" dirty="0" smtClean="0">
                <a:effectLst/>
              </a:rPr>
              <a:t>systematic</a:t>
            </a:r>
            <a:endParaRPr lang="en-GB" sz="14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527756"/>
            <a:ext cx="954813" cy="215444"/>
          </a:xfrm>
          <a:prstGeom prst="rect">
            <a:avLst/>
          </a:prstGeom>
          <a:solidFill>
            <a:srgbClr val="D8453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0" rtlCol="0">
            <a:spAutoFit/>
          </a:bodyPr>
          <a:lstStyle/>
          <a:p>
            <a:r>
              <a:rPr lang="en-GB" sz="1400" dirty="0" smtClean="0">
                <a:effectLst/>
              </a:rPr>
              <a:t>systematic</a:t>
            </a:r>
            <a:endParaRPr lang="en-GB" sz="14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823156"/>
            <a:ext cx="954813" cy="215444"/>
          </a:xfrm>
          <a:prstGeom prst="rect">
            <a:avLst/>
          </a:prstGeom>
          <a:solidFill>
            <a:srgbClr val="D8453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0" rtlCol="0">
            <a:spAutoFit/>
          </a:bodyPr>
          <a:lstStyle/>
          <a:p>
            <a:r>
              <a:rPr lang="en-GB" sz="1400" dirty="0" smtClean="0">
                <a:effectLst/>
              </a:rPr>
              <a:t>systematic</a:t>
            </a:r>
            <a:endParaRPr lang="en-GB" sz="14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3570804"/>
            <a:ext cx="954813" cy="215444"/>
          </a:xfrm>
          <a:prstGeom prst="rect">
            <a:avLst/>
          </a:prstGeom>
          <a:solidFill>
            <a:srgbClr val="D8453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0" rtlCol="0">
            <a:spAutoFit/>
          </a:bodyPr>
          <a:lstStyle/>
          <a:p>
            <a:r>
              <a:rPr lang="en-GB" sz="1400" dirty="0" smtClean="0">
                <a:effectLst/>
              </a:rPr>
              <a:t>systematic</a:t>
            </a:r>
            <a:endParaRPr lang="en-GB" sz="1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1404257"/>
            <a:ext cx="1157808" cy="58477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Nature of the error</a:t>
            </a:r>
          </a:p>
        </p:txBody>
      </p:sp>
    </p:spTree>
    <p:extLst>
      <p:ext uri="{BB962C8B-B14F-4D97-AF65-F5344CB8AC3E}">
        <p14:creationId xmlns:p14="http://schemas.microsoft.com/office/powerpoint/2010/main" val="11304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Resonant depolarization accuracy – spin tune shifts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066799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systematic error of resonant depolarization at LEP was </a:t>
            </a:r>
            <a:r>
              <a:rPr lang="en-GB" sz="2400" dirty="0" smtClean="0">
                <a:solidFill>
                  <a:srgbClr val="FF0000"/>
                </a:solidFill>
              </a:rPr>
              <a:t>dominated </a:t>
            </a:r>
            <a:r>
              <a:rPr lang="en-GB" sz="2400" dirty="0" smtClean="0"/>
              <a:t>by spin tune shifts due to radial magnetic fields (due to quad </a:t>
            </a:r>
            <a:r>
              <a:rPr lang="en-GB" sz="2400" dirty="0" err="1" smtClean="0"/>
              <a:t>misalignement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1"/>
          <a:stretch/>
        </p:blipFill>
        <p:spPr bwMode="auto">
          <a:xfrm>
            <a:off x="990600" y="2590800"/>
            <a:ext cx="445925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3276600"/>
                <a:ext cx="8229600" cy="32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 smtClean="0">
                    <a:effectLst/>
                    <a:latin typeface="Calibri" panose="020F0502020204030204" pitchFamily="34" charset="0"/>
                  </a:rPr>
                  <a:t>The spread was estimated to be 30keV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sz="2400" b="0" i="1" smtClean="0">
                            <a:effectLst/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sz="2400" i="1" smtClean="0">
                        <a:effectLst/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effectLst/>
                        <a:latin typeface="Cambria Math"/>
                      </a:rPr>
                      <m:t>0.5</m:t>
                    </m:r>
                    <m:r>
                      <a:rPr lang="en-GB" sz="2400" b="0" i="1" smtClean="0">
                        <a:effectLst/>
                        <a:latin typeface="Cambria Math"/>
                      </a:rPr>
                      <m:t>𝑚𝑚</m:t>
                    </m:r>
                  </m:oMath>
                </a14:m>
                <a:endParaRPr lang="en-GB" sz="2400" b="0" dirty="0" smtClean="0">
                  <a:effectLst/>
                  <a:latin typeface="Calibri" panose="020F0502020204030204" pitchFamily="34" charset="0"/>
                </a:endParaRPr>
              </a:p>
              <a:p>
                <a:r>
                  <a:rPr lang="en-GB" sz="2400" dirty="0" smtClean="0">
                    <a:effectLst/>
                    <a:latin typeface="Calibri" panose="020F0502020204030204" pitchFamily="34" charset="0"/>
                  </a:rPr>
                  <a:t>The paper finally quotes an error </a:t>
                </a:r>
                <a:r>
                  <a:rPr lang="en-GB" sz="2400" dirty="0" smtClean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</a:rPr>
                  <a:t>smaller</a:t>
                </a:r>
                <a:r>
                  <a:rPr lang="en-GB" sz="2400" dirty="0" smtClean="0"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GB" sz="2400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</a:rPr>
                  <a:t>than 100keV</a:t>
                </a:r>
                <a:endParaRPr lang="en-GB" sz="2400" b="0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</a:endParaRPr>
              </a:p>
              <a:p>
                <a:r>
                  <a:rPr lang="en-GB" sz="2400" dirty="0" smtClean="0">
                    <a:effectLst/>
                    <a:latin typeface="Calibri" panose="020F0502020204030204" pitchFamily="34" charset="0"/>
                  </a:rPr>
                  <a:t>TLEP needs to do a factor of 30-100 better than LEP in the ratio of quad. strength/misalignment (</a:t>
                </a:r>
                <a:r>
                  <a:rPr lang="en-GB" sz="24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to be verified </a:t>
                </a:r>
                <a:r>
                  <a:rPr lang="en-GB" sz="2400" dirty="0" smtClean="0">
                    <a:effectLst/>
                    <a:latin typeface="Calibri" panose="020F0502020204030204" pitchFamily="34" charset="0"/>
                  </a:rPr>
                  <a:t>if optimistic or pessimistic). Then  the error on the energy would be </a:t>
                </a:r>
                <a:r>
                  <a:rPr lang="en-GB" sz="2400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</a:rPr>
                  <a:t>3keV</a:t>
                </a:r>
              </a:p>
              <a:p>
                <a:r>
                  <a:rPr lang="en-GB" sz="2400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</a:rPr>
                  <a:t>Harmonic spin matching (vertical </a:t>
                </a:r>
                <a:r>
                  <a:rPr lang="el-GR" sz="2400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</a:rPr>
                  <a:t>π</a:t>
                </a:r>
                <a:r>
                  <a:rPr lang="en-GB" sz="2400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</a:rPr>
                  <a:t> bumps): its effect was negligible at LEP – will this be the case in TLEP?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8229600" cy="3200400"/>
              </a:xfrm>
              <a:prstGeom prst="rect">
                <a:avLst/>
              </a:prstGeom>
              <a:blipFill rotWithShape="0">
                <a:blip r:embed="rId3"/>
                <a:stretch>
                  <a:fillRect l="-963" t="-1333" r="-1852" b="-6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41124" y="2548720"/>
            <a:ext cx="2007139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effectLst/>
                <a:latin typeface="Calibri" panose="020F0502020204030204" pitchFamily="34" charset="0"/>
              </a:rPr>
              <a:t>nq: number of quads</a:t>
            </a:r>
          </a:p>
          <a:p>
            <a:r>
              <a:rPr lang="en-GB" sz="1400" dirty="0" smtClean="0">
                <a:effectLst/>
                <a:latin typeface="Calibri" panose="020F0502020204030204" pitchFamily="34" charset="0"/>
              </a:rPr>
              <a:t>KL: quad strength</a:t>
            </a:r>
          </a:p>
          <a:p>
            <a:r>
              <a:rPr lang="el-GR" sz="1400" dirty="0" smtClean="0">
                <a:effectLst/>
                <a:latin typeface="Calibri" panose="020F0502020204030204" pitchFamily="34" charset="0"/>
              </a:rPr>
              <a:t>σ</a:t>
            </a:r>
            <a:r>
              <a:rPr lang="en-GB" sz="1400" dirty="0" smtClean="0">
                <a:effectLst/>
                <a:latin typeface="Calibri" panose="020F0502020204030204" pitchFamily="34" charset="0"/>
              </a:rPr>
              <a:t>y</a:t>
            </a:r>
            <a:r>
              <a:rPr lang="en-GB" sz="1400" baseline="-250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smtClean="0">
                <a:effectLst/>
                <a:latin typeface="Calibri" panose="020F0502020204030204" pitchFamily="34" charset="0"/>
              </a:rPr>
              <a:t>: RMS orbit distortion</a:t>
            </a:r>
            <a:endParaRPr lang="en-GB" sz="1400" baseline="-25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Interference between depolarizing resonances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resonance interference error is the shift of an (artificially excited) spin resonance due to a nearby natural spin resonance </a:t>
            </a:r>
            <a:endParaRPr lang="en-GB" dirty="0" smtClean="0"/>
          </a:p>
          <a:p>
            <a:r>
              <a:rPr lang="en-GB" dirty="0" smtClean="0"/>
              <a:t>It is actually stated in the text (but not the table) of the paper that the effect is </a:t>
            </a:r>
            <a:r>
              <a:rPr lang="en-GB" dirty="0" smtClean="0">
                <a:solidFill>
                  <a:srgbClr val="7030A0"/>
                </a:solidFill>
              </a:rPr>
              <a:t>smaller</a:t>
            </a:r>
            <a:r>
              <a:rPr lang="en-GB" dirty="0" smtClean="0"/>
              <a:t> than 90keV.</a:t>
            </a:r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has a statistical and systematic component depending on if the excited spin resonance on the right  or on the left of the natural resonance. </a:t>
            </a:r>
            <a:endParaRPr lang="en-GB" dirty="0" smtClean="0"/>
          </a:p>
          <a:p>
            <a:r>
              <a:rPr lang="en-GB" dirty="0" smtClean="0"/>
              <a:t>I will have to assume that most of this error contribution would become statistical (why should we always approach a resonance from the same side?)  (</a:t>
            </a:r>
            <a:r>
              <a:rPr lang="en-GB" dirty="0" smtClean="0">
                <a:solidFill>
                  <a:srgbClr val="0070C0"/>
                </a:solidFill>
              </a:rPr>
              <a:t>to be worked on</a:t>
            </a:r>
            <a:r>
              <a:rPr lang="en-GB" dirty="0" smtClean="0"/>
              <a:t>!)</a:t>
            </a:r>
          </a:p>
          <a:p>
            <a:r>
              <a:rPr lang="en-GB" dirty="0" smtClean="0"/>
              <a:t>My assumption</a:t>
            </a:r>
            <a:r>
              <a:rPr lang="en-GB" dirty="0" smtClean="0">
                <a:solidFill>
                  <a:srgbClr val="FF0000"/>
                </a:solidFill>
              </a:rPr>
              <a:t>: 9keV systematic, 90keV statistical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86872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427168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Spin tune shifts due to longitudinal fields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These arise from the experimental solenoids, for instance.</a:t>
                </a:r>
              </a:p>
              <a:p>
                <a:r>
                  <a:rPr lang="en-GB" dirty="0" smtClean="0"/>
                  <a:t>They can be reduced by accurate spin matching of the solenoids</a:t>
                </a:r>
              </a:p>
              <a:p>
                <a:r>
                  <a:rPr lang="en-GB" dirty="0" smtClean="0"/>
                  <a:t>At LEP this effect was 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smaller than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𝛿𝜈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GB" dirty="0" smtClean="0"/>
                  <a:t> (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5keV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1486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 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829486"/>
              </p:ext>
            </p:extLst>
          </p:nvPr>
        </p:nvGraphicFramePr>
        <p:xfrm>
          <a:off x="624363" y="780950"/>
          <a:ext cx="7886700" cy="4942748"/>
        </p:xfrm>
        <a:graphic>
          <a:graphicData uri="http://schemas.openxmlformats.org/drawingml/2006/table">
            <a:tbl>
              <a:tblPr firstRow="1" firstCol="1" bandRow="1"/>
              <a:tblGrid>
                <a:gridCol w="486966"/>
                <a:gridCol w="7399734"/>
              </a:tblGrid>
              <a:tr h="53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[1] 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R. Assmann et al., “Calibration of centre-of-mass energies at LEP1,” </a:t>
                      </a:r>
                      <a:r>
                        <a:rPr lang="en-GB" sz="1600" i="1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Eur. Phys. J. C 6, 187-223 (1999).</a:t>
                      </a:r>
                      <a:r>
                        <a:rPr lang="en-GB" sz="16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[2] 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 </a:t>
                      </a:r>
                      <a:r>
                        <a:rPr lang="en-GB" sz="1600" dirty="0" err="1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Arnaudon</a:t>
                      </a: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“Accurate Determination of the LEP Beam Energy by resonant depolarization,” </a:t>
                      </a:r>
                      <a:r>
                        <a:rPr lang="en-GB" sz="1600" i="1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Z. Phys. C 66, 45-62 (1995).</a:t>
                      </a: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[3] 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A.A. Sokolov, I.M.Ternov, “On Polarization and spin effects in the theory of synchrotron radiation,” </a:t>
                      </a:r>
                      <a:r>
                        <a:rPr lang="en-GB" sz="1600" i="1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Sov. Phys. Dokl. 8, 1203 (1964).</a:t>
                      </a:r>
                      <a:r>
                        <a:rPr lang="en-GB" sz="16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[4] 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GB" sz="1600" dirty="0" err="1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Blondel</a:t>
                      </a: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J.M. Jowett, “Dedicated </a:t>
                      </a:r>
                      <a:r>
                        <a:rPr lang="en-GB" sz="1600" dirty="0" err="1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Wiglers</a:t>
                      </a: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Polarization,” </a:t>
                      </a:r>
                      <a:r>
                        <a:rPr lang="en-GB" sz="1600" i="1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LEP note 606, CERN, 1988.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[5] 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R. </a:t>
                      </a:r>
                      <a:r>
                        <a:rPr lang="en-GB" sz="1600" dirty="0" err="1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Assmann</a:t>
                      </a: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“Spin dynamics in LEP with 40–100 GeV beams,” in </a:t>
                      </a:r>
                      <a:r>
                        <a:rPr lang="en-GB" sz="1600" i="1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AIP Conf. Proc. 570 , 169 </a:t>
                      </a:r>
                      <a:r>
                        <a:rPr lang="en-GB" sz="16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2001. 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[6] 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 Wilson, “</a:t>
                      </a:r>
                      <a:r>
                        <a:rPr lang="en-US" sz="1600" dirty="0" smtClean="0"/>
                        <a:t>Prospects for Center-of-Mass Energy Measurements at Future </a:t>
                      </a:r>
                      <a:r>
                        <a:rPr lang="en-US" sz="1600" dirty="0" err="1" smtClean="0"/>
                        <a:t>e</a:t>
                      </a:r>
                      <a:r>
                        <a:rPr lang="en-US" sz="1600" baseline="30000" dirty="0" err="1" smtClean="0"/>
                        <a:t>+</a:t>
                      </a:r>
                      <a:r>
                        <a:rPr lang="en-US" sz="1600" dirty="0" err="1" smtClean="0"/>
                        <a:t>e</a:t>
                      </a:r>
                      <a:r>
                        <a:rPr lang="en-US" sz="1600" baseline="30000" dirty="0" smtClean="0"/>
                        <a:t>-</a:t>
                      </a:r>
                      <a:r>
                        <a:rPr lang="en-US" sz="1600" dirty="0" smtClean="0"/>
                        <a:t> Colliders”</a:t>
                      </a: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i="1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talk in TLEP7, 19 June 2014</a:t>
                      </a: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[7] 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Koratzinos, “</a:t>
                      </a:r>
                      <a:r>
                        <a:rPr lang="en-US" sz="1600" dirty="0" smtClean="0"/>
                        <a:t>Transverse polarization for energy calibration at Z-peak</a:t>
                      </a:r>
                      <a:r>
                        <a:rPr lang="en-US" sz="1600" dirty="0" smtClean="0"/>
                        <a:t>”</a:t>
                      </a:r>
                      <a:r>
                        <a:rPr lang="en-GB" sz="1600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i="1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arXiv:1501.06856 [</a:t>
                      </a:r>
                      <a:r>
                        <a:rPr lang="en-GB" sz="1600" i="1" baseline="0" dirty="0" err="1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physics.acc-ph</a:t>
                      </a:r>
                      <a:r>
                        <a:rPr lang="en-GB" sz="1600" i="1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600" i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[8] 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Koratzinos, “</a:t>
                      </a:r>
                      <a:r>
                        <a:rPr lang="en-GB" sz="1600" dirty="0" smtClean="0"/>
                        <a:t>Beam energy calibration: systematic uncertainties</a:t>
                      </a:r>
                      <a:r>
                        <a:rPr lang="en-US" sz="1600" dirty="0" smtClean="0"/>
                        <a:t>”</a:t>
                      </a:r>
                      <a:r>
                        <a:rPr lang="en-GB" sz="1600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i="1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talk in TLEP8, 28 October 2014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[9]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Koratzinos, “</a:t>
                      </a:r>
                      <a:r>
                        <a:rPr lang="en-GB" sz="1600" dirty="0" smtClean="0"/>
                        <a:t>FCC-</a:t>
                      </a:r>
                      <a:r>
                        <a:rPr lang="en-GB" sz="1600" dirty="0" err="1" smtClean="0"/>
                        <a:t>ee</a:t>
                      </a:r>
                      <a:r>
                        <a:rPr lang="en-GB" sz="1600" dirty="0" smtClean="0"/>
                        <a:t>: Energy Calibration Options”, </a:t>
                      </a:r>
                      <a:r>
                        <a:rPr lang="en-GB" sz="1600" i="1" dirty="0" smtClean="0"/>
                        <a:t>FCC week 2015, Washington.</a:t>
                      </a:r>
                      <a:endParaRPr lang="en-GB" sz="1600" i="1" baseline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[10]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Koratzinos et al., </a:t>
                      </a:r>
                      <a:r>
                        <a:rPr lang="en-GB" sz="1600" b="0" i="0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“FCC-</a:t>
                      </a:r>
                      <a:r>
                        <a:rPr lang="en-GB" sz="1600" b="0" i="0" baseline="0" dirty="0" err="1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GB" sz="1600" b="0" i="0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Energy Calibration”, </a:t>
                      </a:r>
                      <a:r>
                        <a:rPr lang="en-GB" sz="1600" i="1" baseline="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IPAC ‘15</a:t>
                      </a:r>
                      <a:endParaRPr lang="en-GB" sz="1600" i="1" baseline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909210"/>
            <a:ext cx="70503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/>
              </a:rPr>
              <a:t>But better ask Alain </a:t>
            </a:r>
            <a:r>
              <a:rPr lang="en-GB" sz="2000" dirty="0" err="1" smtClean="0">
                <a:effectLst/>
              </a:rPr>
              <a:t>Blondel</a:t>
            </a:r>
            <a:r>
              <a:rPr lang="en-GB" sz="2000" dirty="0" smtClean="0">
                <a:effectLst/>
              </a:rPr>
              <a:t>, the real expert in this field</a:t>
            </a:r>
          </a:p>
        </p:txBody>
      </p:sp>
    </p:spTree>
    <p:extLst>
      <p:ext uri="{BB962C8B-B14F-4D97-AF65-F5344CB8AC3E}">
        <p14:creationId xmlns:p14="http://schemas.microsoft.com/office/powerpoint/2010/main" val="39289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Quadratic non-</a:t>
            </a:r>
            <a:r>
              <a:rPr lang="en-GB" dirty="0" err="1" smtClean="0"/>
              <a:t>linearities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sz="2800" dirty="0"/>
              <a:t>Small systematic spin tune shifts can occur due to the spin tune spread related to synchrotron oscillations </a:t>
            </a:r>
            <a:r>
              <a:rPr lang="en-GB" sz="2800" dirty="0" smtClean="0"/>
              <a:t>of the </a:t>
            </a:r>
            <a:r>
              <a:rPr lang="en-GB" sz="2800" dirty="0"/>
              <a:t>individual particles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For LEP this shift produces a relative error </a:t>
            </a:r>
            <a:r>
              <a:rPr lang="en-GB" sz="2800" dirty="0" smtClean="0"/>
              <a:t>of </a:t>
            </a:r>
            <a:r>
              <a:rPr lang="el-GR" sz="2800" dirty="0" smtClean="0"/>
              <a:t>Δ</a:t>
            </a:r>
            <a:r>
              <a:rPr lang="en-GB" sz="2800" i="1" dirty="0"/>
              <a:t>E/E &lt; </a:t>
            </a:r>
            <a:r>
              <a:rPr lang="en-GB" sz="2800" dirty="0" smtClean="0"/>
              <a:t>1</a:t>
            </a:r>
            <a:r>
              <a:rPr lang="en-GB" sz="2800" i="1" dirty="0" smtClean="0"/>
              <a:t>·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-7</a:t>
            </a:r>
            <a:r>
              <a:rPr lang="en-GB" sz="2800" dirty="0" smtClean="0"/>
              <a:t> (</a:t>
            </a:r>
            <a:r>
              <a:rPr lang="en-GB" sz="2800" dirty="0" smtClean="0">
                <a:solidFill>
                  <a:srgbClr val="FF0000"/>
                </a:solidFill>
              </a:rPr>
              <a:t>~5keV</a:t>
            </a:r>
            <a:r>
              <a:rPr lang="en-GB" sz="2800" dirty="0" smtClean="0"/>
              <a:t>). This was not measured/estimated at LEP, but chromaticity was increased by a factor 10 with no effect in energy.</a:t>
            </a:r>
          </a:p>
          <a:p>
            <a:r>
              <a:rPr lang="en-GB" sz="2800" dirty="0" smtClean="0"/>
              <a:t>A study for FCC-</a:t>
            </a:r>
            <a:r>
              <a:rPr lang="en-GB" sz="2800" dirty="0" err="1" smtClean="0"/>
              <a:t>ee</a:t>
            </a:r>
            <a:r>
              <a:rPr lang="en-GB" sz="2800" dirty="0" smtClean="0"/>
              <a:t> should be done. In absence of a study, I will use the LEP number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IP-specific corrections plus ECM corrections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Resonant depolarization gives the average energy of the beam through the ring</a:t>
            </a:r>
          </a:p>
          <a:p>
            <a:r>
              <a:rPr lang="en-GB" dirty="0" smtClean="0"/>
              <a:t>What we need is the ECM energy per experiment</a:t>
            </a:r>
          </a:p>
          <a:p>
            <a:r>
              <a:rPr lang="en-GB" dirty="0" smtClean="0"/>
              <a:t>There are IP specific corrections (due to RF)</a:t>
            </a:r>
          </a:p>
          <a:p>
            <a:r>
              <a:rPr lang="en-GB" dirty="0" smtClean="0"/>
              <a:t>There are also corrections when computing ECM from the beam energy (in some specific dispersion scheme)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M. Koratzinos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RF corrections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005064"/>
            <a:ext cx="3733800" cy="868363"/>
          </a:xfrm>
          <a:solidFill>
            <a:srgbClr val="FF99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GB" dirty="0" smtClean="0"/>
              <a:t>At LEP cavity misalignment was assumed to be 1.4mm in 1995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8" y="1295400"/>
            <a:ext cx="3929062" cy="38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72" y="2060848"/>
            <a:ext cx="4691832" cy="17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9786" y="12687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Errors arise due to cavity misalignments primarily:</a:t>
            </a:r>
            <a:endParaRPr lang="en-GB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159826"/>
            <a:ext cx="7848600" cy="923330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>
                <a:effectLst/>
              </a:rPr>
              <a:t>Work is needed to reduce this error. For LEP the error was of the order of 500keV (leading to an error of 400/200keV for the mass/width of the Z. Need to reduce this error by (more than) a factor of 10!</a:t>
            </a:r>
            <a:endParaRPr lang="en-GB" sz="18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324" y="6044309"/>
            <a:ext cx="451181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This might be the dominant error at FCC-</a:t>
            </a:r>
            <a:r>
              <a:rPr lang="en-GB" dirty="0" err="1" smtClean="0">
                <a:effectLst/>
              </a:rPr>
              <a:t>ee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11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Opposite side vertical dispersion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92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OSVD introduced a correlation between ECM energy and bunch collision offset </a:t>
            </a:r>
          </a:p>
          <a:p>
            <a:r>
              <a:rPr lang="en-GB" dirty="0" smtClean="0"/>
              <a:t>Dispersion difference at the IP was ~2mm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9283"/>
            <a:ext cx="49339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4" y="3276600"/>
            <a:ext cx="4152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31" y="3971925"/>
            <a:ext cx="3867150" cy="14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3429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Collision offsets were sub-micron!</a:t>
            </a:r>
            <a:endParaRPr lang="en-GB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373180"/>
            <a:ext cx="3581400" cy="584775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To avoid the problem, we should run with zero OSVD!</a:t>
            </a:r>
            <a:endParaRPr lang="en-GB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6165304"/>
            <a:ext cx="367240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LEP error (ECM) ~400keV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03720" y="4605008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488432" y="4221088"/>
            <a:ext cx="93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27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4306" r="19724" b="26385"/>
          <a:stretch/>
        </p:blipFill>
        <p:spPr bwMode="auto">
          <a:xfrm>
            <a:off x="-68784" y="1412776"/>
            <a:ext cx="6629400" cy="38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1582"/>
            <a:ext cx="7588697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Resonant depolarization accuracy at TLEP/</a:t>
            </a:r>
            <a:r>
              <a:rPr lang="en-GB" dirty="0" err="1" smtClean="0"/>
              <a:t>FCCee</a:t>
            </a:r>
            <a:r>
              <a:rPr lang="en-GB" dirty="0" smtClean="0"/>
              <a:t> – wild extrapolation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568205"/>
            <a:ext cx="8229600" cy="1173163"/>
          </a:xfrm>
        </p:spPr>
        <p:txBody>
          <a:bodyPr>
            <a:noAutofit/>
          </a:bodyPr>
          <a:lstStyle/>
          <a:p>
            <a:r>
              <a:rPr lang="en-GB" sz="1600" dirty="0" smtClean="0"/>
              <a:t>Statistical errors are divided by </a:t>
            </a:r>
            <a:r>
              <a:rPr lang="en-GB" sz="1600" dirty="0" err="1" smtClean="0"/>
              <a:t>sqrt</a:t>
            </a:r>
            <a:r>
              <a:rPr lang="en-GB" sz="1600" dirty="0" smtClean="0"/>
              <a:t>(10,000) - negligible</a:t>
            </a:r>
          </a:p>
          <a:p>
            <a:r>
              <a:rPr lang="en-GB" sz="1600" dirty="0" smtClean="0"/>
              <a:t>This is a zeroth order working hypothesis</a:t>
            </a:r>
          </a:p>
          <a:p>
            <a:r>
              <a:rPr lang="en-GB" sz="1600" dirty="0" smtClean="0"/>
              <a:t>The table should eventually also include effects that were negligible at the time of LEP</a:t>
            </a:r>
            <a:endParaRPr lang="en-GB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67301"/>
              </p:ext>
            </p:extLst>
          </p:nvPr>
        </p:nvGraphicFramePr>
        <p:xfrm>
          <a:off x="6404868" y="1388369"/>
          <a:ext cx="2631628" cy="42968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3476"/>
                <a:gridCol w="1368152"/>
              </a:tblGrid>
              <a:tr h="60060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Correlated/Z mass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Uncorrelated/ Z width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15keV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0keV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0keV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0keV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1keV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0keV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1keV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1keV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9keV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9keV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5keV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5keV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3keV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1keV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5keV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5keV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~20keV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~12keV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~40keV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~20keV</a:t>
                      </a:r>
                    </a:p>
                  </a:txBody>
                  <a:tcPr/>
                </a:tc>
              </a:tr>
              <a:tr h="33602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~45keV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~23keV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7984" y="1196752"/>
            <a:ext cx="201622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Per beam, not ECM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0536" y="5042320"/>
            <a:ext cx="2088232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effectLst/>
              </a:rPr>
              <a:t>IP specific errors</a:t>
            </a:r>
          </a:p>
          <a:p>
            <a:pPr algn="r"/>
            <a:r>
              <a:rPr lang="en-GB" sz="1800" dirty="0" smtClean="0">
                <a:effectLst/>
              </a:rPr>
              <a:t>total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444208" y="5042320"/>
            <a:ext cx="2376264" cy="2689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spread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2736"/>
            <a:ext cx="8229600" cy="4896544"/>
          </a:xfrm>
        </p:spPr>
        <p:txBody>
          <a:bodyPr/>
          <a:lstStyle/>
          <a:p>
            <a:r>
              <a:rPr lang="en-GB" sz="2400" dirty="0">
                <a:latin typeface="Cambria Math"/>
                <a:ea typeface="Cambria Math"/>
              </a:rPr>
              <a:t>Total </a:t>
            </a:r>
            <a:r>
              <a:rPr lang="en-GB" sz="2400" dirty="0" smtClean="0">
                <a:latin typeface="Cambria Math"/>
                <a:ea typeface="Cambria Math"/>
              </a:rPr>
              <a:t>error at LEP </a:t>
            </a:r>
            <a:r>
              <a:rPr lang="en-GB" sz="2400" dirty="0">
                <a:latin typeface="Cambria Math"/>
                <a:ea typeface="Cambria Math"/>
              </a:rPr>
              <a:t>was </a:t>
            </a:r>
            <a:r>
              <a:rPr lang="en-GB" sz="2400" dirty="0">
                <a:solidFill>
                  <a:srgbClr val="7030A0"/>
                </a:solidFill>
                <a:latin typeface="Cambria Math"/>
                <a:ea typeface="Cambria Math"/>
              </a:rPr>
              <a:t>1000keV</a:t>
            </a:r>
            <a:r>
              <a:rPr lang="en-GB" sz="2400" dirty="0">
                <a:latin typeface="Cambria Math"/>
                <a:ea typeface="Cambria Math"/>
              </a:rPr>
              <a:t> translating to </a:t>
            </a:r>
            <a:r>
              <a:rPr lang="en-GB" sz="2400" dirty="0">
                <a:solidFill>
                  <a:srgbClr val="7030A0"/>
                </a:solidFill>
                <a:latin typeface="Cambria Math"/>
                <a:ea typeface="Cambria Math"/>
              </a:rPr>
              <a:t>200keV</a:t>
            </a:r>
            <a:r>
              <a:rPr lang="en-GB" sz="2400" dirty="0">
                <a:latin typeface="Cambria Math"/>
                <a:ea typeface="Cambria Math"/>
              </a:rPr>
              <a:t> for the Z </a:t>
            </a:r>
            <a:r>
              <a:rPr lang="en-GB" sz="2400" dirty="0" smtClean="0">
                <a:latin typeface="Cambria Math"/>
                <a:ea typeface="Cambria Math"/>
              </a:rPr>
              <a:t>width</a:t>
            </a:r>
          </a:p>
          <a:p>
            <a:r>
              <a:rPr lang="en-GB" sz="2400" dirty="0" smtClean="0">
                <a:latin typeface="Cambria Math"/>
                <a:ea typeface="Cambria Math"/>
              </a:rPr>
              <a:t>The method used at LEP (which was measuring the bunch length at the IP) cannot be used at the FCC-</a:t>
            </a:r>
            <a:r>
              <a:rPr lang="en-GB" sz="2400" dirty="0" err="1" smtClean="0">
                <a:latin typeface="Cambria Math"/>
                <a:ea typeface="Cambria Math"/>
              </a:rPr>
              <a:t>ee</a:t>
            </a:r>
            <a:r>
              <a:rPr lang="en-GB" sz="2400" dirty="0">
                <a:latin typeface="Cambria Math"/>
                <a:ea typeface="Cambria Math"/>
              </a:rPr>
              <a:t> </a:t>
            </a:r>
            <a:r>
              <a:rPr lang="en-GB" sz="2400" dirty="0" smtClean="0">
                <a:latin typeface="Cambria Math"/>
                <a:ea typeface="Cambria Math"/>
              </a:rPr>
              <a:t>if the crab waist scheme is used</a:t>
            </a:r>
          </a:p>
          <a:p>
            <a:r>
              <a:rPr lang="en-GB" sz="2400" dirty="0" smtClean="0">
                <a:latin typeface="Cambria Math"/>
                <a:ea typeface="Cambria Math"/>
              </a:rPr>
              <a:t> another method should be used: for instance an SR camera at a place of large known dispersion (in the arcs)</a:t>
            </a:r>
          </a:p>
          <a:p>
            <a:r>
              <a:rPr lang="en-GB" sz="2400" dirty="0" smtClean="0">
                <a:latin typeface="Cambria Math"/>
                <a:ea typeface="Cambria Math"/>
              </a:rPr>
              <a:t>Energy spread at the Z is 17MeV. We need a system that can measure this to 0.1% (not the accuracy of individual measurements, but the accuracy of the method) </a:t>
            </a:r>
            <a:r>
              <a:rPr lang="en-GB" sz="2400" dirty="0" smtClean="0">
                <a:latin typeface="Cambria Math"/>
                <a:ea typeface="Cambria Math"/>
                <a:sym typeface="Wingdings" panose="05000000000000000000" pitchFamily="2" charset="2"/>
              </a:rPr>
              <a:t> 20keV per beam translating to </a:t>
            </a:r>
            <a:r>
              <a:rPr lang="en-GB" sz="2400" dirty="0" smtClean="0">
                <a:solidFill>
                  <a:srgbClr val="FF0000"/>
                </a:solidFill>
                <a:latin typeface="Cambria Math"/>
                <a:ea typeface="Cambria Math"/>
                <a:sym typeface="Wingdings" panose="05000000000000000000" pitchFamily="2" charset="2"/>
              </a:rPr>
              <a:t>7keV </a:t>
            </a:r>
            <a:r>
              <a:rPr lang="en-GB" sz="2400" dirty="0" smtClean="0">
                <a:latin typeface="Cambria Math"/>
                <a:ea typeface="Cambria Math"/>
                <a:sym typeface="Wingdings" panose="05000000000000000000" pitchFamily="2" charset="2"/>
              </a:rPr>
              <a:t>for the Z width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we are planning to reduce the error of resonant depolarization measurements by a large amount compared to LEP, new effects that were negligible back then will make their appearance.</a:t>
            </a:r>
          </a:p>
          <a:p>
            <a:r>
              <a:rPr lang="en-GB" dirty="0" smtClean="0"/>
              <a:t>A careful study is called for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For example: what is the energy difference between colliding and non-colliding bunches?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M. Koratzinos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435280" cy="4853134"/>
          </a:xfrm>
        </p:spPr>
        <p:txBody>
          <a:bodyPr/>
          <a:lstStyle/>
          <a:p>
            <a:r>
              <a:rPr lang="en-GB" sz="2400" dirty="0" smtClean="0"/>
              <a:t>In contrast to LEP, adequate polarization levels are expected to exist at the FCC-</a:t>
            </a:r>
            <a:r>
              <a:rPr lang="en-GB" sz="2400" dirty="0" err="1" smtClean="0"/>
              <a:t>ee</a:t>
            </a:r>
            <a:r>
              <a:rPr lang="en-GB" sz="2400" dirty="0" smtClean="0"/>
              <a:t>  since the energy spread decreases in a larger ring (to be verified)</a:t>
            </a:r>
          </a:p>
          <a:p>
            <a:r>
              <a:rPr lang="en-GB" sz="2400" dirty="0" smtClean="0"/>
              <a:t>Analysis will be similar to the Z, and resulting error much smaller than what was achieved at LEP (that had to rely on large extrapolation)</a:t>
            </a:r>
          </a:p>
          <a:p>
            <a:r>
              <a:rPr lang="en-GB" sz="2400" dirty="0" smtClean="0"/>
              <a:t>The statistical error is expected to be </a:t>
            </a:r>
            <a:r>
              <a:rPr lang="en-GB" sz="2400" dirty="0" smtClean="0">
                <a:solidFill>
                  <a:srgbClr val="FF0000"/>
                </a:solidFill>
              </a:rPr>
              <a:t>0.3MeV</a:t>
            </a:r>
            <a:r>
              <a:rPr lang="en-GB" sz="2400" dirty="0" smtClean="0"/>
              <a:t> (which is </a:t>
            </a:r>
            <a:r>
              <a:rPr lang="en-GB" sz="2400" dirty="0" smtClean="0"/>
              <a:t>a </a:t>
            </a:r>
            <a:r>
              <a:rPr lang="en-GB" sz="2400" dirty="0" smtClean="0">
                <a:solidFill>
                  <a:srgbClr val="0070C0"/>
                </a:solidFill>
              </a:rPr>
              <a:t>factor of ~100 </a:t>
            </a:r>
            <a:r>
              <a:rPr lang="en-GB" sz="2400" dirty="0" smtClean="0"/>
              <a:t>larger </a:t>
            </a:r>
            <a:r>
              <a:rPr lang="en-GB" sz="2400" dirty="0" smtClean="0"/>
              <a:t>than what can be achieved at the </a:t>
            </a:r>
            <a:r>
              <a:rPr lang="en-GB" sz="2400" dirty="0" smtClean="0"/>
              <a:t>Z- 0.005MeV), </a:t>
            </a:r>
            <a:r>
              <a:rPr lang="en-GB" sz="2400" dirty="0" smtClean="0"/>
              <a:t>so we can be fairly confident that the systematic error due to the energy uncertainty will not be a limiting </a:t>
            </a:r>
            <a:r>
              <a:rPr lang="en-GB" sz="2400" dirty="0" smtClean="0"/>
              <a:t>factor</a:t>
            </a:r>
          </a:p>
          <a:p>
            <a:r>
              <a:rPr lang="en-GB" sz="2400" dirty="0" smtClean="0"/>
              <a:t>Polarization time is only ~1.5h for 10% polarization, so wigglers will not be needed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91680" y="698220"/>
                <a:ext cx="1366721" cy="918649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sz="2400" i="0">
                          <a:effectLst/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GB" sz="2400" i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98220"/>
                <a:ext cx="1366721" cy="9186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4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7772400" cy="990600"/>
          </a:xfrm>
        </p:spPr>
        <p:txBody>
          <a:bodyPr/>
          <a:lstStyle/>
          <a:p>
            <a:r>
              <a:rPr lang="en-GB" dirty="0" smtClean="0"/>
              <a:t>Summary: What accuracies could we aim at?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815505"/>
              </p:ext>
            </p:extLst>
          </p:nvPr>
        </p:nvGraphicFramePr>
        <p:xfrm>
          <a:off x="251520" y="1484784"/>
          <a:ext cx="8676455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2525"/>
                <a:gridCol w="1387875"/>
                <a:gridCol w="1605475"/>
                <a:gridCol w="1735290"/>
                <a:gridCol w="173529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TLEP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measurement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Contribution energy error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Contribution energy spread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Contribution energy  error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Contribution energy spread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Z mass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~0.09MeV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Z width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~0.05MeV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~0.007MeV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 measurements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~0.09MeV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120GeV running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~2MeV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Top physics</a:t>
                      </a:r>
                      <a:r>
                        <a:rPr lang="en-GB" baseline="0" dirty="0" smtClean="0"/>
                        <a:t> 175GeV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~4MeV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725144"/>
            <a:ext cx="874846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/>
              </a:rPr>
              <a:t>All errors at the Z and W are below the 0.1MeV level (but keep in mind that these numbers are not verified by solid measurements/simulations – more like “back of the envelope” calculations</a:t>
            </a:r>
          </a:p>
        </p:txBody>
      </p:sp>
    </p:spTree>
    <p:extLst>
      <p:ext uri="{BB962C8B-B14F-4D97-AF65-F5344CB8AC3E}">
        <p14:creationId xmlns:p14="http://schemas.microsoft.com/office/powerpoint/2010/main" val="19337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63402"/>
            <a:ext cx="8229600" cy="5112568"/>
          </a:xfrm>
        </p:spPr>
        <p:txBody>
          <a:bodyPr/>
          <a:lstStyle/>
          <a:p>
            <a:r>
              <a:rPr lang="en-GB" sz="2800" dirty="0" smtClean="0"/>
              <a:t>A first attempt to quantify the possible errors due the uncertainty of the energy and energy spread of the machine.</a:t>
            </a:r>
          </a:p>
          <a:p>
            <a:r>
              <a:rPr lang="en-GB" sz="2800" dirty="0" smtClean="0"/>
              <a:t>In these “back of the envelope” calculations, errors due to energy on the mass and width of the Z and the mass of the W are below the 0.1MeV level.</a:t>
            </a:r>
          </a:p>
          <a:p>
            <a:r>
              <a:rPr lang="en-GB" sz="2800" dirty="0" smtClean="0"/>
              <a:t>This needs to be substantiated by solid work in the field, to be done over the next couple of years.</a:t>
            </a:r>
          </a:p>
          <a:p>
            <a:r>
              <a:rPr lang="en-GB" sz="2800" dirty="0" smtClean="0"/>
              <a:t>I hope that we will be able to improve on some of these errors!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61" y="908720"/>
            <a:ext cx="8229600" cy="4824536"/>
          </a:xfrm>
        </p:spPr>
        <p:txBody>
          <a:bodyPr/>
          <a:lstStyle/>
          <a:p>
            <a:r>
              <a:rPr lang="en-GB" sz="2800" dirty="0" smtClean="0"/>
              <a:t>Energy calibration at the Z and W energies is a vital part of the physics programme of FCC-</a:t>
            </a:r>
            <a:r>
              <a:rPr lang="en-GB" sz="2800" dirty="0" err="1" smtClean="0"/>
              <a:t>ee</a:t>
            </a:r>
            <a:endParaRPr lang="en-GB" sz="2800" dirty="0" smtClean="0"/>
          </a:p>
          <a:p>
            <a:r>
              <a:rPr lang="en-GB" sz="2800" dirty="0" smtClean="0"/>
              <a:t>Best known method is the resonant depolarization method. We are lucky that (unlike LEP), this method is available for both the Z and W running</a:t>
            </a:r>
          </a:p>
          <a:p>
            <a:r>
              <a:rPr lang="en-GB" sz="2800" dirty="0" smtClean="0"/>
              <a:t>We are aiming at an error of ~100keV. Therefore we need to improve by a factor 20 on the Z and a factor of 200 for the W.</a:t>
            </a:r>
          </a:p>
          <a:p>
            <a:r>
              <a:rPr lang="en-GB" sz="2800" dirty="0" smtClean="0"/>
              <a:t>Only snag: polarization times are </a:t>
            </a:r>
            <a:r>
              <a:rPr lang="en-GB" sz="2800" dirty="0" smtClean="0">
                <a:solidFill>
                  <a:srgbClr val="FF0000"/>
                </a:solidFill>
              </a:rPr>
              <a:t>~200h </a:t>
            </a:r>
            <a:r>
              <a:rPr lang="en-GB" sz="2800" dirty="0" smtClean="0"/>
              <a:t>at the Z. Only way out is to use wigglers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74822" y="2613392"/>
            <a:ext cx="2794355" cy="1631216"/>
          </a:xfrm>
          <a:prstGeom prst="rect">
            <a:avLst/>
          </a:prstGeom>
          <a:solidFill>
            <a:srgbClr val="FFCCFF"/>
          </a:solidFill>
          <a:ln w="571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0" dirty="0" smtClean="0">
                <a:effectLst/>
              </a:rPr>
              <a:t>End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4785" y="4653136"/>
            <a:ext cx="2834430" cy="830997"/>
          </a:xfrm>
          <a:prstGeom prst="rect">
            <a:avLst/>
          </a:prstGeom>
          <a:solidFill>
            <a:srgbClr val="CCFFFF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800" dirty="0" smtClean="0">
                <a:effectLst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15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C1E8D-E12B-2A44-92F8-8DFA49472AB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LEP 1993-1995: calibrated fills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499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Some proportion of fills was calibrated at the end of a fill (64/352)</a:t>
            </a:r>
          </a:p>
          <a:p>
            <a:r>
              <a:rPr lang="en-GB" dirty="0" smtClean="0"/>
              <a:t>6 fills had measurements at the beginning and at the end of the fill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M. Koratzinos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" y="3581400"/>
            <a:ext cx="9035011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good was the energy model?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43800" cy="12954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Plot the model prediction versus the real resonant depolarization values. RMS was ~few MeV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M. Koratzinos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2198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1143000"/>
          </a:xfrm>
        </p:spPr>
        <p:txBody>
          <a:bodyPr/>
          <a:lstStyle/>
          <a:p>
            <a:r>
              <a:rPr lang="en-GB" dirty="0" smtClean="0"/>
              <a:t>LEP error table (simplified)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M. Koratzinos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19200"/>
            <a:ext cx="9105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991100"/>
            <a:ext cx="8229600" cy="11350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Can be reduced by measuring the energy continuously during physics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Can be reduced by measuring the energy of positrons as well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2057400" cy="1905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28600" y="3903025"/>
            <a:ext cx="2057400" cy="211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050360" cy="990600"/>
          </a:xfrm>
        </p:spPr>
        <p:txBody>
          <a:bodyPr/>
          <a:lstStyle/>
          <a:p>
            <a:r>
              <a:rPr lang="en-GB" dirty="0" smtClean="0"/>
              <a:t>The resonant depolarization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2"/>
                <a:ext cx="5904656" cy="4781126"/>
              </a:xfrm>
            </p:spPr>
            <p:txBody>
              <a:bodyPr/>
              <a:lstStyle/>
              <a:p>
                <a:r>
                  <a:rPr lang="en-GB" sz="2400" dirty="0" smtClean="0"/>
                  <a:t>The spin tune of an electron in a storage ring,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400" dirty="0" smtClean="0"/>
                  <a:t>, is proportional to its energy.</a:t>
                </a:r>
              </a:p>
              <a:p>
                <a:r>
                  <a:rPr lang="en-GB" sz="2400" dirty="0" smtClean="0"/>
                  <a:t>For a bunch of electrons their polarization vector </a:t>
                </a:r>
                <a:r>
                  <a:rPr lang="en-GB" sz="2400" dirty="0" err="1" smtClean="0"/>
                  <a:t>precesses</a:t>
                </a:r>
                <a:r>
                  <a:rPr lang="en-GB" sz="2400" dirty="0" smtClean="0"/>
                  <a:t> with the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average energy </a:t>
                </a:r>
                <a:r>
                  <a:rPr lang="en-GB" sz="2400" dirty="0" smtClean="0"/>
                  <a:t>of the bunch. This energy can be measured to ~100keV per beam</a:t>
                </a:r>
              </a:p>
              <a:p>
                <a:r>
                  <a:rPr lang="en-GB" sz="2400" dirty="0" smtClean="0"/>
                  <a:t>We then need to apply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IP specific corrections </a:t>
                </a:r>
                <a:r>
                  <a:rPr lang="en-GB" sz="2400" dirty="0" smtClean="0"/>
                  <a:t>(due to RF)</a:t>
                </a:r>
              </a:p>
              <a:p>
                <a:r>
                  <a:rPr lang="en-GB" sz="2400" dirty="0" smtClean="0"/>
                  <a:t>Finally, we need to apply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corrections when deriving the ECM</a:t>
                </a:r>
                <a:r>
                  <a:rPr lang="en-GB" sz="2400" dirty="0" smtClean="0"/>
                  <a:t> energy from the beam energies (if dispersion and offsets are present)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2"/>
                <a:ext cx="5904656" cy="4781126"/>
              </a:xfrm>
              <a:blipFill rotWithShape="0">
                <a:blip r:embed="rId2"/>
                <a:stretch>
                  <a:fillRect l="-1651" t="-1276" r="-1961" b="-1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7624" y="800340"/>
                <a:ext cx="4268541" cy="745653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sz="2000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</a:rPr>
                        <m:t>𝛼𝛾</m:t>
                      </m:r>
                      <m:r>
                        <a:rPr lang="en-GB" sz="2000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  <m:t>𝑎𝐸</m:t>
                          </m:r>
                        </m:num>
                        <m:den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000" i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000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]"/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GB" sz="2000" i="0">
                                  <a:effectLst/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endChr m:val="]"/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0">
                                  <a:effectLst/>
                                  <a:latin typeface="Cambria Math" panose="02040503050406030204" pitchFamily="18" charset="0"/>
                                </a:rPr>
                                <m:t>440.6486</m:t>
                              </m:r>
                              <m:d>
                                <m:d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GB" sz="2000" i="0">
                                  <a:effectLst/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000" dirty="0">
                  <a:effectLst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800340"/>
                <a:ext cx="4268541" cy="7456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122" y="1635656"/>
            <a:ext cx="3081489" cy="30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05036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Resonant depolarization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measurement consists of measuring the spin precession frequency by introducing a resonance in a ‘random walk’ fashion.</a:t>
            </a:r>
          </a:p>
          <a:p>
            <a:pPr lvl="1"/>
            <a:r>
              <a:rPr lang="en-GB" dirty="0" smtClean="0"/>
              <a:t>Failure: nothing observed, the frequency used not the correct one</a:t>
            </a:r>
          </a:p>
          <a:p>
            <a:pPr lvl="1"/>
            <a:r>
              <a:rPr lang="en-GB" dirty="0" smtClean="0"/>
              <a:t>Success: the bunch depolarizes, the frequency corresponds to the exact energy at that moment</a:t>
            </a:r>
          </a:p>
          <a:p>
            <a:r>
              <a:rPr lang="en-GB" dirty="0" smtClean="0"/>
              <a:t>For the measurement one needs levels of polarization of 5-10% (the better the </a:t>
            </a:r>
            <a:r>
              <a:rPr lang="en-GB" dirty="0" err="1" smtClean="0"/>
              <a:t>polarimeter</a:t>
            </a:r>
            <a:r>
              <a:rPr lang="en-GB" dirty="0" smtClean="0"/>
              <a:t>, the smaller the value) – I hope we will have a good </a:t>
            </a:r>
            <a:r>
              <a:rPr lang="en-GB" dirty="0" err="1" smtClean="0"/>
              <a:t>polarimeter</a:t>
            </a:r>
            <a:r>
              <a:rPr lang="en-GB" dirty="0" smtClean="0"/>
              <a:t>!</a:t>
            </a:r>
          </a:p>
          <a:p>
            <a:r>
              <a:rPr lang="en-GB" dirty="0" smtClean="0"/>
              <a:t>One bunch is targeted at a time</a:t>
            </a:r>
            <a:r>
              <a:rPr lang="en-GB" dirty="0"/>
              <a:t> </a:t>
            </a:r>
            <a:r>
              <a:rPr lang="en-GB" dirty="0" smtClean="0"/>
              <a:t>and one bunch depolarizes per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M. Koratzinos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61"/>
            <a:ext cx="7772400" cy="990600"/>
          </a:xfrm>
        </p:spPr>
        <p:txBody>
          <a:bodyPr/>
          <a:lstStyle/>
          <a:p>
            <a:r>
              <a:rPr lang="en-GB" dirty="0" smtClean="0"/>
              <a:t>Opportunities in EW precision physics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4994"/>
              </p:ext>
            </p:extLst>
          </p:nvPr>
        </p:nvGraphicFramePr>
        <p:xfrm>
          <a:off x="251520" y="764704"/>
          <a:ext cx="8640962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74"/>
                <a:gridCol w="1784467"/>
                <a:gridCol w="1620180"/>
                <a:gridCol w="1170130"/>
                <a:gridCol w="1350151"/>
                <a:gridCol w="1440160"/>
              </a:tblGrid>
              <a:tr h="4838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Current precision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TLEP </a:t>
                      </a:r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stat.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Possible syst.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Lineshape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91187.5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2.1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0.005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corr.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Lineshape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2495.2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2.3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0.008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QED corr.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20.767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0.025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0.0001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0.001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Statistics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0.21629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0.00066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0.000003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0.00006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 </a:t>
                      </a:r>
                      <a:r>
                        <a:rPr lang="en-US" sz="1400" dirty="0" smtClean="0"/>
                        <a:t>→ bb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n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2.984 </a:t>
                      </a:r>
                      <a:r>
                        <a:rPr lang="en-US" sz="1400" b="1" baseline="0" dirty="0" smtClean="0">
                          <a:solidFill>
                            <a:srgbClr val="009900"/>
                          </a:solidFill>
                        </a:rPr>
                        <a:t>± 0.008</a:t>
                      </a:r>
                      <a:endParaRPr lang="en-US" sz="14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0.00004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0.004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Lumi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meas.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0" baseline="-25000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0.1190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0.0025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0.00001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0.0001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New Physics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Threshold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scan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80385 </a:t>
                      </a:r>
                      <a:r>
                        <a:rPr lang="en-US" sz="1600" b="1" dirty="0" smtClean="0">
                          <a:solidFill>
                            <a:srgbClr val="009900"/>
                          </a:solidFill>
                        </a:rPr>
                        <a:t>± 15</a:t>
                      </a:r>
                      <a:endParaRPr lang="en-US" sz="16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0.3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QED Corr.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n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Radiative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returns</a:t>
                      </a:r>
                    </a:p>
                    <a:p>
                      <a:pPr algn="ctr"/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400" b="0" baseline="300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sz="1400" dirty="0" smtClean="0"/>
                        <a:t>→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400" dirty="0" err="1" smtClean="0"/>
                        <a:t>Z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Z→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nn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ll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2.92 </a:t>
                      </a:r>
                      <a:r>
                        <a:rPr lang="en-US" sz="1600" b="1" baseline="0" dirty="0" smtClean="0">
                          <a:solidFill>
                            <a:srgbClr val="009900"/>
                          </a:solidFill>
                        </a:rPr>
                        <a:t>± 0.05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2.984 </a:t>
                      </a:r>
                      <a:r>
                        <a:rPr lang="en-US" sz="1600" b="1" baseline="0" dirty="0" smtClean="0">
                          <a:solidFill>
                            <a:srgbClr val="009900"/>
                          </a:solidFill>
                        </a:rPr>
                        <a:t>± 0.008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0.001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0.001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400" b="0" baseline="-25000" dirty="0" err="1" smtClean="0">
                          <a:solidFill>
                            <a:schemeClr val="tx1"/>
                          </a:solidFill>
                        </a:rPr>
                        <a:t>had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= (</a:t>
                      </a:r>
                      <a:r>
                        <a:rPr lang="en-US" sz="1400" b="0" baseline="0" dirty="0" err="1" smtClean="0">
                          <a:solidFill>
                            <a:schemeClr val="dk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400" b="0" baseline="-25000" dirty="0" err="1" smtClean="0">
                          <a:solidFill>
                            <a:schemeClr val="dk1"/>
                          </a:solidFill>
                        </a:rPr>
                        <a:t>had</a:t>
                      </a:r>
                      <a:r>
                        <a:rPr lang="en-US" sz="1400" b="0" baseline="0" dirty="0" smtClean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-US" sz="1400" b="0" baseline="0" dirty="0" err="1" smtClean="0">
                          <a:solidFill>
                            <a:schemeClr val="dk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400" b="0" baseline="-25000" dirty="0" err="1" smtClean="0">
                          <a:solidFill>
                            <a:schemeClr val="dk1"/>
                          </a:solidFill>
                        </a:rPr>
                        <a:t>tot</a:t>
                      </a:r>
                      <a:r>
                        <a:rPr lang="en-US" sz="1400" b="0" baseline="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en-US" sz="1400" b="0" baseline="-25000" dirty="0" smtClean="0">
                          <a:solidFill>
                            <a:schemeClr val="dk1"/>
                          </a:solidFill>
                        </a:rPr>
                        <a:t>W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400" b="0" baseline="-25000" dirty="0" err="1" smtClean="0">
                          <a:solidFill>
                            <a:schemeClr val="tx1"/>
                          </a:solidFill>
                        </a:rPr>
                        <a:t>had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= 67.41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009900"/>
                          </a:solidFill>
                        </a:rPr>
                        <a:t> 0.27</a:t>
                      </a:r>
                      <a:endParaRPr lang="en-US" sz="16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0.00018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&lt; 0.0001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CKM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Matrix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top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Threshold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scan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173200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900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10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QCD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(~40 MeV)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42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top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 (MeV)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Threshold scan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9900"/>
                          </a:solidFill>
                        </a:rPr>
                        <a:t>?</a:t>
                      </a:r>
                      <a:endParaRPr lang="en-US" sz="14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12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="0" baseline="-2500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top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Threshold scan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= 2.5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1.05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13%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="0" baseline="-2500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5148064" y="1340768"/>
            <a:ext cx="79208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48064" y="1772816"/>
            <a:ext cx="79208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48064" y="3861048"/>
            <a:ext cx="79208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 peak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en-GB" sz="2800" dirty="0" smtClean="0"/>
              <a:t>At the Z we will use the resonant depolarization method that gives excellent instantaneous accuracy. This technique is unique to circular colliders.</a:t>
            </a:r>
          </a:p>
          <a:p>
            <a:r>
              <a:rPr lang="en-GB" sz="2800" dirty="0" smtClean="0"/>
              <a:t>Since the statistical precision achievable at the Z is O(10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) better than what was achieved a LEP, an effort should be made to also improve the accuracy of the collision energy.</a:t>
            </a:r>
          </a:p>
          <a:p>
            <a:r>
              <a:rPr lang="en-GB" sz="2800" dirty="0" smtClean="0"/>
              <a:t>The expected statistical accuracy is fantastic due to the very high statistics: </a:t>
            </a:r>
            <a:r>
              <a:rPr lang="en-GB" sz="2800" dirty="0" smtClean="0">
                <a:solidFill>
                  <a:srgbClr val="FF0000"/>
                </a:solidFill>
              </a:rPr>
              <a:t>5keV</a:t>
            </a:r>
            <a:r>
              <a:rPr lang="en-GB" sz="2800" dirty="0" smtClean="0"/>
              <a:t> for the Z mass, </a:t>
            </a:r>
            <a:r>
              <a:rPr lang="en-GB" sz="2800" dirty="0" smtClean="0">
                <a:solidFill>
                  <a:srgbClr val="FF0000"/>
                </a:solidFill>
              </a:rPr>
              <a:t>8keV</a:t>
            </a:r>
            <a:r>
              <a:rPr lang="en-GB" sz="2800" dirty="0" smtClean="0"/>
              <a:t> for the Z width (baseline scheme)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2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 from LEP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22" y="1052736"/>
            <a:ext cx="8229600" cy="5112568"/>
          </a:xfrm>
        </p:spPr>
        <p:txBody>
          <a:bodyPr/>
          <a:lstStyle/>
          <a:p>
            <a:r>
              <a:rPr lang="en-GB" sz="2800" dirty="0" smtClean="0"/>
              <a:t>During the LEP era the prevailing error was due to the extrapolation from the (few) resonant depolarization calibrations.</a:t>
            </a:r>
          </a:p>
          <a:p>
            <a:r>
              <a:rPr lang="en-GB" sz="2800" dirty="0" smtClean="0"/>
              <a:t>This error will become negligible at the FCC-</a:t>
            </a:r>
            <a:r>
              <a:rPr lang="en-GB" sz="2800" dirty="0" err="1" smtClean="0"/>
              <a:t>ee</a:t>
            </a:r>
            <a:r>
              <a:rPr lang="en-GB" sz="2800" dirty="0" smtClean="0"/>
              <a:t> (from 60 measurements </a:t>
            </a:r>
            <a:r>
              <a:rPr lang="en-GB" sz="2800" dirty="0" smtClean="0">
                <a:sym typeface="Wingdings" panose="05000000000000000000" pitchFamily="2" charset="2"/>
              </a:rPr>
              <a:t> 10,000 measurements)</a:t>
            </a:r>
          </a:p>
          <a:p>
            <a:r>
              <a:rPr lang="en-GB" sz="2800" dirty="0" smtClean="0">
                <a:sym typeface="Wingdings" panose="05000000000000000000" pitchFamily="2" charset="2"/>
              </a:rPr>
              <a:t>A dedicated </a:t>
            </a:r>
            <a:r>
              <a:rPr lang="en-GB" sz="2800" dirty="0" err="1" smtClean="0">
                <a:sym typeface="Wingdings" panose="05000000000000000000" pitchFamily="2" charset="2"/>
              </a:rPr>
              <a:t>polarimeter</a:t>
            </a:r>
            <a:r>
              <a:rPr lang="en-GB" sz="2800" dirty="0" smtClean="0">
                <a:sym typeface="Wingdings" panose="05000000000000000000" pitchFamily="2" charset="2"/>
              </a:rPr>
              <a:t> will measure the energy of positrons (we have two beam pipes!!) – no error from extrapolating to positrons from electrons</a:t>
            </a:r>
          </a:p>
          <a:p>
            <a:r>
              <a:rPr lang="en-GB" sz="2800" dirty="0" smtClean="0">
                <a:sym typeface="Wingdings" panose="05000000000000000000" pitchFamily="2" charset="2"/>
              </a:rPr>
              <a:t>Polarization times at the FCC-</a:t>
            </a:r>
            <a:r>
              <a:rPr lang="en-GB" sz="2800" dirty="0" err="1" smtClean="0">
                <a:sym typeface="Wingdings" panose="05000000000000000000" pitchFamily="2" charset="2"/>
              </a:rPr>
              <a:t>ee</a:t>
            </a:r>
            <a:r>
              <a:rPr lang="en-GB" sz="2800" dirty="0" smtClean="0">
                <a:sym typeface="Wingdings" panose="05000000000000000000" pitchFamily="2" charset="2"/>
              </a:rPr>
              <a:t> are extremely long and beam lifetimes short  use non-colliding bunches (</a:t>
            </a:r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different tune shift</a:t>
            </a:r>
            <a:r>
              <a:rPr lang="en-GB" sz="2800" dirty="0" smtClean="0">
                <a:sym typeface="Wingdings" panose="05000000000000000000" pitchFamily="2" charset="2"/>
              </a:rPr>
              <a:t>!) and use polarization wigglers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wigglers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Alain proposed to solve the problem of long polarization time by introducing wigglers</a:t>
            </a:r>
          </a:p>
          <a:p>
            <a:r>
              <a:rPr lang="en-GB" dirty="0" smtClean="0"/>
              <a:t>However, wigglers not only decrease the polarization time, they also increase the energy spread that leads to depolarization</a:t>
            </a:r>
          </a:p>
          <a:p>
            <a:r>
              <a:rPr lang="en-GB" dirty="0" smtClean="0"/>
              <a:t>Alain considered that we can afford to increase the energy spread up to 52MeV</a:t>
            </a:r>
          </a:p>
          <a:p>
            <a:r>
              <a:rPr lang="en-GB" dirty="0" smtClean="0"/>
              <a:t>Alain used the design and number of wigglers built for LEP: 12 wigglers with a ratio between B+ and B- of 6.25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1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" y="-7"/>
            <a:ext cx="9129146" cy="64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429494"/>
            <a:ext cx="39198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err="1" smtClean="0"/>
              <a:t>A.Blondel</a:t>
            </a:r>
            <a:r>
              <a:rPr lang="en-GB" dirty="0" smtClean="0"/>
              <a:t> TLEP6 </a:t>
            </a:r>
            <a:r>
              <a:rPr lang="en-GB" dirty="0" err="1" smtClean="0"/>
              <a:t>polrization</a:t>
            </a:r>
            <a:r>
              <a:rPr lang="en-GB" dirty="0" smtClean="0"/>
              <a:t> 17/10/2013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48264" y="548680"/>
            <a:ext cx="19442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Using 12 LEP-type wigglers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86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LEP wigglers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14479" r="980" b="39726"/>
          <a:stretch/>
        </p:blipFill>
        <p:spPr bwMode="auto">
          <a:xfrm>
            <a:off x="304800" y="1447800"/>
            <a:ext cx="5448297" cy="26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20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ffectLst/>
              </a:rPr>
              <a:t>For TLEP some optimization would be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ffectLst/>
              </a:rPr>
              <a:t>Alain says that changing the wiggler parameters “makes little difference”</a:t>
            </a:r>
            <a:endParaRPr lang="en-GB" sz="28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600200"/>
            <a:ext cx="233928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Quick and dirty design, troublesome </a:t>
            </a:r>
            <a:r>
              <a:rPr lang="en-GB" dirty="0" smtClean="0">
                <a:effectLst/>
              </a:rPr>
              <a:t>from operational point of view</a:t>
            </a:r>
            <a:endParaRPr lang="en-GB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5956995"/>
            <a:ext cx="15121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  <a:sym typeface="Wingdings" panose="05000000000000000000" pitchFamily="2" charset="2"/>
              </a:rPr>
              <a:t> </a:t>
            </a:r>
            <a:r>
              <a:rPr lang="en-GB" dirty="0" smtClean="0">
                <a:effectLst/>
              </a:rPr>
              <a:t>I agree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37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effectLst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EP" id="{39231DC3-B14E-724A-B7E7-719565AE82AA}" vid="{0DF5EBBC-9CDA-EC4E-947E-E3B045DCC639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82560</TotalTime>
  <Words>2833</Words>
  <Application>Microsoft Office PowerPoint</Application>
  <PresentationFormat>On-screen Show (4:3)</PresentationFormat>
  <Paragraphs>420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ＭＳ Ｐゴシック</vt:lpstr>
      <vt:lpstr>Arial</vt:lpstr>
      <vt:lpstr>Calibri</vt:lpstr>
      <vt:lpstr>Calibri Light</vt:lpstr>
      <vt:lpstr>Cambria Math</vt:lpstr>
      <vt:lpstr>Comic Sans MS</vt:lpstr>
      <vt:lpstr>Comic Sans MS Bold</vt:lpstr>
      <vt:lpstr>Corbel</vt:lpstr>
      <vt:lpstr>FG Deanna's Hand</vt:lpstr>
      <vt:lpstr>Symbol</vt:lpstr>
      <vt:lpstr>Times</vt:lpstr>
      <vt:lpstr>Times New Roman</vt:lpstr>
      <vt:lpstr>Wingdings</vt:lpstr>
      <vt:lpstr>Zapf Dingbats</vt:lpstr>
      <vt:lpstr>Default Design</vt:lpstr>
      <vt:lpstr>1_Office Theme</vt:lpstr>
      <vt:lpstr>2_Office Theme</vt:lpstr>
      <vt:lpstr>1_Theme1</vt:lpstr>
      <vt:lpstr>Office Theme</vt:lpstr>
      <vt:lpstr>Polarization wigglers for FCC-ee (TLEP) and lessons from LEP</vt:lpstr>
      <vt:lpstr>Bibliography </vt:lpstr>
      <vt:lpstr>Outline </vt:lpstr>
      <vt:lpstr>Opportunities in EW precision physics</vt:lpstr>
      <vt:lpstr>Z peak</vt:lpstr>
      <vt:lpstr>Differences from LEP</vt:lpstr>
      <vt:lpstr>wigglers</vt:lpstr>
      <vt:lpstr>PowerPoint Presentation</vt:lpstr>
      <vt:lpstr>LEP wigglers</vt:lpstr>
      <vt:lpstr>Wigglers – how much time and power? </vt:lpstr>
      <vt:lpstr>Critical energy of SR photons</vt:lpstr>
      <vt:lpstr>Polarization wigglers</vt:lpstr>
      <vt:lpstr>The strategy at FCC-ee</vt:lpstr>
      <vt:lpstr>Conclusions </vt:lpstr>
      <vt:lpstr>Error analysis</vt:lpstr>
      <vt:lpstr>Resonant depolarization accuracy at LEP</vt:lpstr>
      <vt:lpstr>Resonant depolarization accuracy – spin tune shifts</vt:lpstr>
      <vt:lpstr>Interference between depolarizing resonances</vt:lpstr>
      <vt:lpstr>Spin tune shifts due to longitudinal fields</vt:lpstr>
      <vt:lpstr>Quadratic non-linearities</vt:lpstr>
      <vt:lpstr>IP-specific corrections plus ECM corrections</vt:lpstr>
      <vt:lpstr> RF corrections</vt:lpstr>
      <vt:lpstr>Opposite side vertical dispersion</vt:lpstr>
      <vt:lpstr>Resonant depolarization accuracy at TLEP/FCCee – wild extrapolation</vt:lpstr>
      <vt:lpstr>Energy spread</vt:lpstr>
      <vt:lpstr>Other effects</vt:lpstr>
      <vt:lpstr>W physics</vt:lpstr>
      <vt:lpstr>Summary: What accuracies could we aim at?</vt:lpstr>
      <vt:lpstr>Conclusions</vt:lpstr>
      <vt:lpstr>PowerPoint Presentation</vt:lpstr>
      <vt:lpstr>backup slides</vt:lpstr>
      <vt:lpstr>LEP 1993-1995: calibrated fills</vt:lpstr>
      <vt:lpstr>How good was the energy model?</vt:lpstr>
      <vt:lpstr>LEP error table (simplified)</vt:lpstr>
      <vt:lpstr>The resonant depolarization method</vt:lpstr>
      <vt:lpstr>Resonant depolarization measurement</vt:lpstr>
    </vt:vector>
  </TitlesOfParts>
  <Company>뿿콰뿿컐뿿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 Koratzinos</cp:lastModifiedBy>
  <cp:revision>5686</cp:revision>
  <cp:lastPrinted>2015-03-18T11:06:08Z</cp:lastPrinted>
  <dcterms:created xsi:type="dcterms:W3CDTF">2010-12-10T13:47:10Z</dcterms:created>
  <dcterms:modified xsi:type="dcterms:W3CDTF">2016-04-16T08:55:06Z</dcterms:modified>
</cp:coreProperties>
</file>