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91" r:id="rId3"/>
    <p:sldId id="672" r:id="rId4"/>
    <p:sldId id="677" r:id="rId5"/>
    <p:sldId id="688" r:id="rId6"/>
    <p:sldId id="692" r:id="rId7"/>
    <p:sldId id="727" r:id="rId8"/>
    <p:sldId id="693" r:id="rId9"/>
    <p:sldId id="695" r:id="rId10"/>
    <p:sldId id="696" r:id="rId11"/>
    <p:sldId id="685" r:id="rId12"/>
    <p:sldId id="725" r:id="rId13"/>
    <p:sldId id="703" r:id="rId14"/>
    <p:sldId id="676" r:id="rId15"/>
    <p:sldId id="689" r:id="rId16"/>
    <p:sldId id="720" r:id="rId17"/>
    <p:sldId id="698" r:id="rId18"/>
    <p:sldId id="724" r:id="rId19"/>
    <p:sldId id="691" r:id="rId20"/>
    <p:sldId id="722" r:id="rId21"/>
    <p:sldId id="723" r:id="rId22"/>
    <p:sldId id="718" r:id="rId23"/>
    <p:sldId id="704" r:id="rId24"/>
    <p:sldId id="726" r:id="rId25"/>
    <p:sldId id="707" r:id="rId26"/>
    <p:sldId id="717" r:id="rId27"/>
  </p:sldIdLst>
  <p:sldSz cx="9906000" cy="6858000" type="A4"/>
  <p:notesSz cx="7772400" cy="10058400"/>
  <p:defaultTextStyle>
    <a:defPPr>
      <a:defRPr lang="en-GB"/>
    </a:defPPr>
    <a:lvl1pPr algn="l" defTabSz="433388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4" charset="0"/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1pPr>
    <a:lvl2pPr marL="704850" indent="-271463" algn="l" defTabSz="433388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4" charset="0"/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2pPr>
    <a:lvl3pPr marL="1085850" indent="-215900" algn="l" defTabSz="433388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4" charset="0"/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3pPr>
    <a:lvl4pPr marL="1520825" indent="-215900" algn="l" defTabSz="433388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4" charset="0"/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4pPr>
    <a:lvl5pPr marL="1954213" indent="-215900" algn="l" defTabSz="433388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84" charset="0"/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 PL ShanHeiSun Uni" charset="0"/>
        <a:cs typeface="AR PL ShanHeiSun Un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FF66CC"/>
    <a:srgbClr val="33CC33"/>
    <a:srgbClr val="9C5BCD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7698" autoAdjust="0"/>
  </p:normalViewPr>
  <p:slideViewPr>
    <p:cSldViewPr snapToGrid="0">
      <p:cViewPr varScale="1">
        <p:scale>
          <a:sx n="70" d="100"/>
          <a:sy n="70" d="100"/>
        </p:scale>
        <p:origin x="918" y="72"/>
      </p:cViewPr>
      <p:guideLst>
        <p:guide orient="horz" pos="1959"/>
        <p:guide pos="283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79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3C802-A779-4BB9-BB15-02AAAC40D32A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E8453-5459-4C53-BEA0-C872953A32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82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AutoShape 1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AutoShape 2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AutoShape 2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AutoShape 2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AutoShape 2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Rectangle 2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763588"/>
            <a:ext cx="5391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73" name="Rectangle 2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0138" cy="448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9723" name="Text Box 26"/>
          <p:cNvSpPr txBox="1">
            <a:spLocks noChangeArrowheads="1"/>
          </p:cNvSpPr>
          <p:nvPr/>
        </p:nvSpPr>
        <p:spPr bwMode="auto">
          <a:xfrm>
            <a:off x="0" y="0"/>
            <a:ext cx="3340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eaLnBrk="1">
              <a:defRPr/>
            </a:pPr>
            <a:endParaRPr lang="en-US" smtClean="0"/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4398963" y="0"/>
            <a:ext cx="3340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eaLnBrk="1">
              <a:defRPr/>
            </a:pPr>
            <a:endParaRPr lang="en-US" smtClean="0"/>
          </a:p>
        </p:txBody>
      </p:sp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0" y="9555163"/>
            <a:ext cx="3340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eaLnBrk="1">
              <a:defRPr/>
            </a:pPr>
            <a:endParaRPr lang="en-US" smtClean="0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35337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4523">
              <a:lnSpc>
                <a:spcPct val="116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fld id="{90535FC4-C561-4A35-962F-1A1F0A8EC77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16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3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4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33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4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33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4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33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4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33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84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172614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7137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1660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6183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63588"/>
            <a:ext cx="5391150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0535FC4-C561-4A35-962F-1A1F0A8EC77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60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54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58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98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47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2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665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8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983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66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16 April 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8A6B-A9B1-41D3-98F1-2D9FA0F5BFD1}" type="datetimeFigureOut">
              <a:rPr lang="fr-FR" smtClean="0"/>
              <a:pPr/>
              <a:t>16/04/2016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16 April 2016	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XPOL workshop  Rome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7A940F-8D4A-4F8A-B4D9-BA09DF379794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CF4F-D055-45DF-913C-85A1BBEA8F3F}" type="datetimeFigureOut">
              <a:rPr lang="fr-FR" smtClean="0"/>
              <a:t>16/04/2016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7FEC-FCEF-4364-A557-6A7348CB3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7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47678" y="882432"/>
            <a:ext cx="9422360" cy="18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536" tIns="42768" rIns="85536" bIns="42768"/>
          <a:lstStyle>
            <a:lvl1pPr eaLnBrk="0"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42950" indent="-285750" eaLnBrk="0"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 marL="1143000" indent="-228600" eaLnBrk="0"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 marL="1600200" indent="-228600" eaLnBrk="0"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 marL="2057400" indent="-228600" eaLnBrk="0"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tabLst>
                <a:tab pos="0" algn="l"/>
                <a:tab pos="433388" algn="l"/>
                <a:tab pos="868363" algn="l"/>
                <a:tab pos="1303338" algn="l"/>
                <a:tab pos="1736725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8375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algn="ctr" eaLnBrk="1">
              <a:lnSpc>
                <a:spcPct val="124000"/>
              </a:lnSpc>
              <a:buClrTx/>
              <a:buSzPct val="45000"/>
            </a:pPr>
            <a:r>
              <a:rPr lang="en-GB" sz="4800" b="1" dirty="0" smtClean="0">
                <a:solidFill>
                  <a:srgbClr val="0000FF"/>
                </a:solidFill>
                <a:latin typeface="Calibri" pitchFamily="34" charset="0"/>
              </a:rPr>
              <a:t>Overview of polarized electron and positron sources</a:t>
            </a:r>
            <a:r>
              <a:rPr lang="en-GB" sz="4800" b="1" dirty="0">
                <a:solidFill>
                  <a:srgbClr val="0070C0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311403" y="3368452"/>
            <a:ext cx="3381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5pPr>
            <a:lvl6pPr marL="25146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6pPr>
            <a:lvl7pPr marL="29718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7pPr>
            <a:lvl8pPr marL="34290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8pPr>
            <a:lvl9pPr marL="38862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84" charset="0"/>
              <a:defRPr>
                <a:solidFill>
                  <a:schemeClr val="bg1"/>
                </a:solidFill>
                <a:latin typeface="Arial" charset="0"/>
                <a:ea typeface="AR PL ShanHeiSun Uni" charset="0"/>
                <a:cs typeface="AR PL ShanHeiSun Uni" charset="0"/>
              </a:defRPr>
            </a:lvl9pPr>
          </a:lstStyle>
          <a:p>
            <a:pPr algn="ctr" eaLnBrk="1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Louis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Rinolfi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3170" y="4444510"/>
            <a:ext cx="2806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chemeClr val="tx1"/>
                </a:solidFill>
              </a:rPr>
              <a:t>16</a:t>
            </a:r>
            <a:r>
              <a:rPr lang="en-GB" i="1" baseline="30000" dirty="0" smtClean="0">
                <a:solidFill>
                  <a:schemeClr val="tx1"/>
                </a:solidFill>
              </a:rPr>
              <a:t>th</a:t>
            </a:r>
            <a:r>
              <a:rPr lang="en-GB" i="1" dirty="0" smtClean="0">
                <a:solidFill>
                  <a:schemeClr val="tx1"/>
                </a:solidFill>
              </a:rPr>
              <a:t> April  2016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12729" y="15054"/>
            <a:ext cx="1593273" cy="754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Image 29" descr="cern_logo_whit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7" y="5693383"/>
            <a:ext cx="1103570" cy="10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cern.ch\dfs\Users\a\ASZEBERE\Documents\DG-EU\EuCARD2\EuCARD2-logo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401" y="5240740"/>
            <a:ext cx="2288627" cy="16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920621" y="6049370"/>
            <a:ext cx="364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X-POL workshop  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/>
          <a:stretch/>
        </p:blipFill>
        <p:spPr>
          <a:xfrm>
            <a:off x="232012" y="1050878"/>
            <a:ext cx="8720919" cy="580712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0502" y="14568"/>
            <a:ext cx="880537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Source parameter comparison 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35052" y="622581"/>
            <a:ext cx="487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Polarized e</a:t>
            </a:r>
            <a:r>
              <a:rPr lang="en-US" sz="2400" baseline="300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beams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22147" y="622581"/>
            <a:ext cx="208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M. </a:t>
            </a:r>
            <a:r>
              <a:rPr lang="en-US" i="1" dirty="0" err="1">
                <a:solidFill>
                  <a:schemeClr val="tx1"/>
                </a:solidFill>
              </a:rPr>
              <a:t>P</a:t>
            </a:r>
            <a:r>
              <a:rPr lang="en-US" i="1" dirty="0" err="1" smtClean="0">
                <a:solidFill>
                  <a:schemeClr val="tx1"/>
                </a:solidFill>
              </a:rPr>
              <a:t>oelker</a:t>
            </a:r>
            <a:r>
              <a:rPr lang="en-US" i="1" dirty="0" smtClean="0">
                <a:solidFill>
                  <a:schemeClr val="tx1"/>
                </a:solidFill>
              </a:rPr>
              <a:t> / JLAB</a:t>
            </a:r>
          </a:p>
        </p:txBody>
      </p:sp>
    </p:spTree>
    <p:extLst>
      <p:ext uri="{BB962C8B-B14F-4D97-AF65-F5344CB8AC3E}">
        <p14:creationId xmlns:p14="http://schemas.microsoft.com/office/powerpoint/2010/main" val="16321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319443" y="978847"/>
            <a:ext cx="82572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Peak current of 75mA (world record)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 err="1">
                <a:solidFill>
                  <a:schemeClr val="tx1"/>
                </a:solidFill>
                <a:latin typeface="Arial"/>
                <a:cs typeface="Arial"/>
              </a:rPr>
              <a:t>NaKSb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 photocathode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High rep-rate laser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DC-Voltage source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Source achievements: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2.6 day 1/e lifetime at 65mA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8h at 65mA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With only 5W laser power (20W are available)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now pushing to 100mA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319443" y="4393467"/>
            <a:ext cx="7761288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Simulations accurately reproduce photocathode performance with no free parameters, and suggest strategies for further improvement.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Source current can meet ERL needs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1445" y="95535"/>
            <a:ext cx="880537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High current beam at Cornell 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85330" y="797107"/>
            <a:ext cx="2720670" cy="6222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800" i="1" dirty="0" smtClean="0">
                <a:latin typeface="Arial"/>
                <a:cs typeface="Arial"/>
              </a:rPr>
              <a:t>G. </a:t>
            </a:r>
            <a:r>
              <a:rPr lang="en-US" sz="1800" i="1" dirty="0" err="1" smtClean="0">
                <a:latin typeface="Arial"/>
                <a:cs typeface="Arial"/>
              </a:rPr>
              <a:t>Hoffstaetter</a:t>
            </a:r>
            <a:r>
              <a:rPr lang="en-US" sz="1800" i="1" dirty="0" smtClean="0">
                <a:latin typeface="Arial"/>
                <a:cs typeface="Arial"/>
              </a:rPr>
              <a:t> /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i="1" dirty="0" smtClean="0">
                <a:latin typeface="Arial"/>
                <a:cs typeface="Arial"/>
              </a:rPr>
              <a:t>FCC week 2016 - Rome</a:t>
            </a:r>
            <a:endParaRPr lang="en-US" sz="1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66800" y="0"/>
            <a:ext cx="80899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M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ethods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to produce polarized e</a:t>
            </a:r>
            <a:r>
              <a:rPr lang="en-US" altLang="fr-FR" sz="3600" b="1" baseline="30000" dirty="0">
                <a:solidFill>
                  <a:srgbClr val="0000FF"/>
                </a:solidFill>
                <a:latin typeface="+mn-lt"/>
              </a:rPr>
              <a:t>+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43552" y="740266"/>
                <a:ext cx="9462448" cy="126595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Creation of pair production by circularly polarized photons with</a:t>
                </a: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ℏ</m:t>
                    </m:r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&gt;2</m:t>
                    </m:r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𝑚𝑐</m:t>
                    </m:r>
                    <m:r>
                      <a:rPr lang="en-US" i="1" baseline="30000" smtClean="0">
                        <a:latin typeface="Cambria Math"/>
                        <a:ea typeface="Cambria Math"/>
                        <a:sym typeface="Symbol"/>
                      </a:rPr>
                      <m:t>2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marL="0" indent="0" fontAlgn="auto"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</a:pPr>
                <a:endParaRPr lang="en-US" sz="2000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2" y="740266"/>
                <a:ext cx="9462448" cy="1265955"/>
              </a:xfrm>
              <a:prstGeom prst="rect">
                <a:avLst/>
              </a:prstGeom>
              <a:blipFill rotWithShape="0">
                <a:blip r:embed="rId2"/>
                <a:stretch>
                  <a:fillRect l="-1675" t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345268" y="2315895"/>
            <a:ext cx="9123529" cy="33206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ClrTx/>
              <a:buSzTx/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Radiation from helical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undulator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514350" indent="-514350" fontAlgn="auto">
              <a:spcAft>
                <a:spcPts val="0"/>
              </a:spcAft>
              <a:buClrTx/>
              <a:buSzTx/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Compton backscattering of circularly polarized laser photons by relativistic electrons</a:t>
            </a:r>
          </a:p>
          <a:p>
            <a:pPr marL="514350" indent="-514350" fontAlgn="auto">
              <a:spcAft>
                <a:spcPts val="0"/>
              </a:spcAft>
              <a:buClrTx/>
              <a:buSzTx/>
              <a:buFont typeface="Arial" pitchFamily="34" charset="0"/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Synchrotron radiation from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dipole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magnet</a:t>
            </a:r>
          </a:p>
          <a:p>
            <a:pPr marL="514350" indent="-514350" fontAlgn="auto">
              <a:spcAft>
                <a:spcPts val="0"/>
              </a:spcAft>
              <a:buClrTx/>
              <a:buSzTx/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Bremsstrahlung from longitudinally polarized electrons (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PEPPo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collaboration at JLAB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6854" y="6073253"/>
            <a:ext cx="496778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will mention mainly the two first methods </a:t>
            </a:r>
          </a:p>
        </p:txBody>
      </p:sp>
    </p:spTree>
    <p:extLst>
      <p:ext uri="{BB962C8B-B14F-4D97-AF65-F5344CB8AC3E}">
        <p14:creationId xmlns:p14="http://schemas.microsoft.com/office/powerpoint/2010/main" val="3328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66800" y="-27649"/>
            <a:ext cx="6870701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For future high energy colliders 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84400" y="1511300"/>
            <a:ext cx="3543300" cy="330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901700" y="1689100"/>
            <a:ext cx="12954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705600" y="889000"/>
            <a:ext cx="114300" cy="5461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740400" y="1689100"/>
            <a:ext cx="54610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rc 8"/>
          <p:cNvSpPr>
            <a:spLocks/>
          </p:cNvSpPr>
          <p:nvPr/>
        </p:nvSpPr>
        <p:spPr bwMode="auto">
          <a:xfrm flipV="1">
            <a:off x="6273800" y="1435100"/>
            <a:ext cx="419100" cy="25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84400" y="1498600"/>
            <a:ext cx="3530600" cy="330200"/>
          </a:xfrm>
          <a:prstGeom prst="rect">
            <a:avLst/>
          </a:prstGeom>
          <a:solidFill>
            <a:srgbClr val="008000">
              <a:alpha val="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6121400" y="1492250"/>
            <a:ext cx="1714500" cy="341313"/>
            <a:chOff x="2808" y="1892"/>
            <a:chExt cx="976" cy="215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808" y="1892"/>
              <a:ext cx="956" cy="215"/>
            </a:xfrm>
            <a:custGeom>
              <a:avLst/>
              <a:gdLst>
                <a:gd name="T0" fmla="*/ 0 w 1020"/>
                <a:gd name="T1" fmla="*/ 128 h 215"/>
                <a:gd name="T2" fmla="*/ 63 w 1020"/>
                <a:gd name="T3" fmla="*/ 116 h 215"/>
                <a:gd name="T4" fmla="*/ 93 w 1020"/>
                <a:gd name="T5" fmla="*/ 28 h 215"/>
                <a:gd name="T6" fmla="*/ 119 w 1020"/>
                <a:gd name="T7" fmla="*/ 188 h 215"/>
                <a:gd name="T8" fmla="*/ 145 w 1020"/>
                <a:gd name="T9" fmla="*/ 188 h 215"/>
                <a:gd name="T10" fmla="*/ 157 w 1020"/>
                <a:gd name="T11" fmla="*/ 28 h 215"/>
                <a:gd name="T12" fmla="*/ 182 w 1020"/>
                <a:gd name="T13" fmla="*/ 20 h 215"/>
                <a:gd name="T14" fmla="*/ 190 w 1020"/>
                <a:gd name="T15" fmla="*/ 68 h 215"/>
                <a:gd name="T16" fmla="*/ 196 w 1020"/>
                <a:gd name="T17" fmla="*/ 168 h 215"/>
                <a:gd name="T18" fmla="*/ 228 w 1020"/>
                <a:gd name="T19" fmla="*/ 172 h 215"/>
                <a:gd name="T20" fmla="*/ 237 w 1020"/>
                <a:gd name="T21" fmla="*/ 36 h 215"/>
                <a:gd name="T22" fmla="*/ 262 w 1020"/>
                <a:gd name="T23" fmla="*/ 20 h 215"/>
                <a:gd name="T24" fmla="*/ 280 w 1020"/>
                <a:gd name="T25" fmla="*/ 100 h 215"/>
                <a:gd name="T26" fmla="*/ 307 w 1020"/>
                <a:gd name="T27" fmla="*/ 108 h 215"/>
                <a:gd name="T28" fmla="*/ 339 w 1020"/>
                <a:gd name="T29" fmla="*/ 108 h 2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0"/>
                <a:gd name="T46" fmla="*/ 0 h 215"/>
                <a:gd name="T47" fmla="*/ 1020 w 1020"/>
                <a:gd name="T48" fmla="*/ 215 h 2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0" h="215">
                  <a:moveTo>
                    <a:pt x="0" y="128"/>
                  </a:moveTo>
                  <a:cubicBezTo>
                    <a:pt x="33" y="126"/>
                    <a:pt x="145" y="133"/>
                    <a:pt x="192" y="116"/>
                  </a:cubicBezTo>
                  <a:cubicBezTo>
                    <a:pt x="239" y="99"/>
                    <a:pt x="254" y="16"/>
                    <a:pt x="281" y="28"/>
                  </a:cubicBezTo>
                  <a:cubicBezTo>
                    <a:pt x="308" y="40"/>
                    <a:pt x="330" y="161"/>
                    <a:pt x="356" y="188"/>
                  </a:cubicBezTo>
                  <a:cubicBezTo>
                    <a:pt x="382" y="215"/>
                    <a:pt x="417" y="215"/>
                    <a:pt x="436" y="188"/>
                  </a:cubicBezTo>
                  <a:cubicBezTo>
                    <a:pt x="455" y="161"/>
                    <a:pt x="453" y="56"/>
                    <a:pt x="472" y="28"/>
                  </a:cubicBezTo>
                  <a:cubicBezTo>
                    <a:pt x="491" y="0"/>
                    <a:pt x="531" y="13"/>
                    <a:pt x="548" y="20"/>
                  </a:cubicBezTo>
                  <a:cubicBezTo>
                    <a:pt x="565" y="27"/>
                    <a:pt x="567" y="43"/>
                    <a:pt x="574" y="68"/>
                  </a:cubicBezTo>
                  <a:cubicBezTo>
                    <a:pt x="581" y="93"/>
                    <a:pt x="570" y="151"/>
                    <a:pt x="588" y="168"/>
                  </a:cubicBezTo>
                  <a:cubicBezTo>
                    <a:pt x="606" y="185"/>
                    <a:pt x="663" y="194"/>
                    <a:pt x="684" y="172"/>
                  </a:cubicBezTo>
                  <a:cubicBezTo>
                    <a:pt x="705" y="150"/>
                    <a:pt x="695" y="61"/>
                    <a:pt x="712" y="36"/>
                  </a:cubicBezTo>
                  <a:cubicBezTo>
                    <a:pt x="729" y="11"/>
                    <a:pt x="766" y="9"/>
                    <a:pt x="788" y="20"/>
                  </a:cubicBezTo>
                  <a:cubicBezTo>
                    <a:pt x="810" y="31"/>
                    <a:pt x="821" y="85"/>
                    <a:pt x="844" y="100"/>
                  </a:cubicBezTo>
                  <a:cubicBezTo>
                    <a:pt x="867" y="115"/>
                    <a:pt x="894" y="107"/>
                    <a:pt x="923" y="108"/>
                  </a:cubicBezTo>
                  <a:cubicBezTo>
                    <a:pt x="952" y="109"/>
                    <a:pt x="1004" y="108"/>
                    <a:pt x="1020" y="108"/>
                  </a:cubicBezTo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696" y="1992"/>
              <a:ext cx="88" cy="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" name="AutoShape 15"/>
          <p:cNvSpPr>
            <a:spLocks noChangeArrowheads="1"/>
          </p:cNvSpPr>
          <p:nvPr/>
        </p:nvSpPr>
        <p:spPr bwMode="auto">
          <a:xfrm rot="18272668">
            <a:off x="6953250" y="1468438"/>
            <a:ext cx="284163" cy="204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94" y="6390"/>
                </a:moveTo>
                <a:cubicBezTo>
                  <a:pt x="18019" y="3010"/>
                  <a:pt x="14572" y="872"/>
                  <a:pt x="10800" y="872"/>
                </a:cubicBezTo>
                <a:cubicBezTo>
                  <a:pt x="5316" y="872"/>
                  <a:pt x="872" y="5316"/>
                  <a:pt x="872" y="10800"/>
                </a:cubicBezTo>
                <a:cubicBezTo>
                  <a:pt x="872" y="16283"/>
                  <a:pt x="5316" y="20728"/>
                  <a:pt x="10800" y="20728"/>
                </a:cubicBezTo>
                <a:cubicBezTo>
                  <a:pt x="12578" y="20728"/>
                  <a:pt x="14324" y="20250"/>
                  <a:pt x="15855" y="19344"/>
                </a:cubicBezTo>
                <a:lnTo>
                  <a:pt x="16299" y="20094"/>
                </a:lnTo>
                <a:cubicBezTo>
                  <a:pt x="14634" y="21080"/>
                  <a:pt x="1273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03" y="-1"/>
                  <a:pt x="18653" y="2325"/>
                  <a:pt x="20476" y="6002"/>
                </a:cubicBezTo>
                <a:lnTo>
                  <a:pt x="22895" y="4803"/>
                </a:lnTo>
                <a:lnTo>
                  <a:pt x="21478" y="9006"/>
                </a:lnTo>
                <a:lnTo>
                  <a:pt x="17275" y="7589"/>
                </a:lnTo>
                <a:lnTo>
                  <a:pt x="19694" y="6390"/>
                </a:lnTo>
                <a:close/>
              </a:path>
            </a:pathLst>
          </a:custGeom>
          <a:solidFill>
            <a:srgbClr val="008000">
              <a:alpha val="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7835900" y="1333500"/>
            <a:ext cx="101600" cy="6096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7937500" y="1295400"/>
            <a:ext cx="571500" cy="3175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937500" y="1612900"/>
            <a:ext cx="53340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556625" y="10175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b="1"/>
              <a:t>e</a:t>
            </a:r>
            <a:r>
              <a:rPr lang="en-US" altLang="fr-FR" b="1" baseline="30000"/>
              <a:t>-</a:t>
            </a:r>
            <a:endParaRPr lang="en-US" altLang="fr-FR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513763" y="1741488"/>
            <a:ext cx="373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b="1"/>
              <a:t>e</a:t>
            </a:r>
            <a:r>
              <a:rPr lang="en-US" altLang="fr-FR" b="1" baseline="30000"/>
              <a:t>+</a:t>
            </a:r>
            <a:endParaRPr lang="en-US" altLang="fr-FR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65138" y="812800"/>
            <a:ext cx="263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400" dirty="0"/>
              <a:t>1) Helical </a:t>
            </a:r>
            <a:r>
              <a:rPr lang="en-US" altLang="fr-FR" sz="2400" dirty="0" err="1"/>
              <a:t>undulator</a:t>
            </a:r>
            <a:endParaRPr lang="en-US" altLang="fr-FR" dirty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32799" y="3459311"/>
            <a:ext cx="4871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400" dirty="0"/>
              <a:t>2) Compton </a:t>
            </a:r>
            <a:r>
              <a:rPr lang="en-US" altLang="fr-FR" sz="2400" dirty="0" smtClean="0"/>
              <a:t>backscattering with </a:t>
            </a:r>
            <a:r>
              <a:rPr lang="en-US" altLang="fr-FR" sz="2400" dirty="0"/>
              <a:t>laser </a:t>
            </a:r>
            <a:endParaRPr lang="en-US" altLang="fr-FR" dirty="0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954088" y="13477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e- beam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69938" y="1847850"/>
            <a:ext cx="1398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E &gt; 100 GeV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589338" y="2000250"/>
            <a:ext cx="1144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L &gt; 100 m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5951538" y="1831975"/>
            <a:ext cx="20113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Symbol" panose="05050102010706020507" pitchFamily="18" charset="2"/>
              <a:buChar char="g"/>
            </a:pPr>
            <a:r>
              <a:rPr lang="en-US" altLang="fr-FR" dirty="0"/>
              <a:t> rays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fr-FR" dirty="0"/>
              <a:t>E = 10 -20 MeV </a:t>
            </a: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1066800" y="50419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 rot="885616">
            <a:off x="2436813" y="5194300"/>
            <a:ext cx="2324100" cy="341313"/>
            <a:chOff x="2808" y="1892"/>
            <a:chExt cx="976" cy="215"/>
          </a:xfrm>
        </p:grpSpPr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2808" y="1892"/>
              <a:ext cx="956" cy="215"/>
            </a:xfrm>
            <a:custGeom>
              <a:avLst/>
              <a:gdLst>
                <a:gd name="T0" fmla="*/ 0 w 1020"/>
                <a:gd name="T1" fmla="*/ 128 h 215"/>
                <a:gd name="T2" fmla="*/ 63 w 1020"/>
                <a:gd name="T3" fmla="*/ 116 h 215"/>
                <a:gd name="T4" fmla="*/ 93 w 1020"/>
                <a:gd name="T5" fmla="*/ 28 h 215"/>
                <a:gd name="T6" fmla="*/ 119 w 1020"/>
                <a:gd name="T7" fmla="*/ 188 h 215"/>
                <a:gd name="T8" fmla="*/ 145 w 1020"/>
                <a:gd name="T9" fmla="*/ 188 h 215"/>
                <a:gd name="T10" fmla="*/ 157 w 1020"/>
                <a:gd name="T11" fmla="*/ 28 h 215"/>
                <a:gd name="T12" fmla="*/ 182 w 1020"/>
                <a:gd name="T13" fmla="*/ 20 h 215"/>
                <a:gd name="T14" fmla="*/ 190 w 1020"/>
                <a:gd name="T15" fmla="*/ 68 h 215"/>
                <a:gd name="T16" fmla="*/ 196 w 1020"/>
                <a:gd name="T17" fmla="*/ 168 h 215"/>
                <a:gd name="T18" fmla="*/ 228 w 1020"/>
                <a:gd name="T19" fmla="*/ 172 h 215"/>
                <a:gd name="T20" fmla="*/ 237 w 1020"/>
                <a:gd name="T21" fmla="*/ 36 h 215"/>
                <a:gd name="T22" fmla="*/ 262 w 1020"/>
                <a:gd name="T23" fmla="*/ 20 h 215"/>
                <a:gd name="T24" fmla="*/ 280 w 1020"/>
                <a:gd name="T25" fmla="*/ 100 h 215"/>
                <a:gd name="T26" fmla="*/ 307 w 1020"/>
                <a:gd name="T27" fmla="*/ 108 h 215"/>
                <a:gd name="T28" fmla="*/ 339 w 1020"/>
                <a:gd name="T29" fmla="*/ 108 h 2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0"/>
                <a:gd name="T46" fmla="*/ 0 h 215"/>
                <a:gd name="T47" fmla="*/ 1020 w 1020"/>
                <a:gd name="T48" fmla="*/ 215 h 2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0" h="215">
                  <a:moveTo>
                    <a:pt x="0" y="128"/>
                  </a:moveTo>
                  <a:cubicBezTo>
                    <a:pt x="33" y="126"/>
                    <a:pt x="145" y="133"/>
                    <a:pt x="192" y="116"/>
                  </a:cubicBezTo>
                  <a:cubicBezTo>
                    <a:pt x="239" y="99"/>
                    <a:pt x="254" y="16"/>
                    <a:pt x="281" y="28"/>
                  </a:cubicBezTo>
                  <a:cubicBezTo>
                    <a:pt x="308" y="40"/>
                    <a:pt x="330" y="161"/>
                    <a:pt x="356" y="188"/>
                  </a:cubicBezTo>
                  <a:cubicBezTo>
                    <a:pt x="382" y="215"/>
                    <a:pt x="417" y="215"/>
                    <a:pt x="436" y="188"/>
                  </a:cubicBezTo>
                  <a:cubicBezTo>
                    <a:pt x="455" y="161"/>
                    <a:pt x="453" y="56"/>
                    <a:pt x="472" y="28"/>
                  </a:cubicBezTo>
                  <a:cubicBezTo>
                    <a:pt x="491" y="0"/>
                    <a:pt x="531" y="13"/>
                    <a:pt x="548" y="20"/>
                  </a:cubicBezTo>
                  <a:cubicBezTo>
                    <a:pt x="565" y="27"/>
                    <a:pt x="567" y="43"/>
                    <a:pt x="574" y="68"/>
                  </a:cubicBezTo>
                  <a:cubicBezTo>
                    <a:pt x="581" y="93"/>
                    <a:pt x="570" y="151"/>
                    <a:pt x="588" y="168"/>
                  </a:cubicBezTo>
                  <a:cubicBezTo>
                    <a:pt x="606" y="185"/>
                    <a:pt x="663" y="194"/>
                    <a:pt x="684" y="172"/>
                  </a:cubicBezTo>
                  <a:cubicBezTo>
                    <a:pt x="705" y="150"/>
                    <a:pt x="695" y="61"/>
                    <a:pt x="712" y="36"/>
                  </a:cubicBezTo>
                  <a:cubicBezTo>
                    <a:pt x="729" y="11"/>
                    <a:pt x="766" y="9"/>
                    <a:pt x="788" y="20"/>
                  </a:cubicBezTo>
                  <a:cubicBezTo>
                    <a:pt x="810" y="31"/>
                    <a:pt x="821" y="85"/>
                    <a:pt x="844" y="100"/>
                  </a:cubicBezTo>
                  <a:cubicBezTo>
                    <a:pt x="867" y="115"/>
                    <a:pt x="894" y="107"/>
                    <a:pt x="923" y="108"/>
                  </a:cubicBezTo>
                  <a:cubicBezTo>
                    <a:pt x="952" y="109"/>
                    <a:pt x="1004" y="108"/>
                    <a:pt x="1020" y="108"/>
                  </a:cubicBezTo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3696" y="1992"/>
              <a:ext cx="88" cy="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Freeform 33"/>
          <p:cNvSpPr>
            <a:spLocks/>
          </p:cNvSpPr>
          <p:nvPr/>
        </p:nvSpPr>
        <p:spPr bwMode="auto">
          <a:xfrm>
            <a:off x="2517775" y="4208463"/>
            <a:ext cx="1863725" cy="782637"/>
          </a:xfrm>
          <a:custGeom>
            <a:avLst/>
            <a:gdLst>
              <a:gd name="T0" fmla="*/ 2147483647 w 1174"/>
              <a:gd name="T1" fmla="*/ 2147483647 h 493"/>
              <a:gd name="T2" fmla="*/ 2147483647 w 1174"/>
              <a:gd name="T3" fmla="*/ 2147483647 h 493"/>
              <a:gd name="T4" fmla="*/ 2147483647 w 1174"/>
              <a:gd name="T5" fmla="*/ 2147483647 h 493"/>
              <a:gd name="T6" fmla="*/ 2147483647 w 1174"/>
              <a:gd name="T7" fmla="*/ 2147483647 h 493"/>
              <a:gd name="T8" fmla="*/ 2147483647 w 1174"/>
              <a:gd name="T9" fmla="*/ 2147483647 h 493"/>
              <a:gd name="T10" fmla="*/ 2147483647 w 1174"/>
              <a:gd name="T11" fmla="*/ 2147483647 h 493"/>
              <a:gd name="T12" fmla="*/ 2147483647 w 1174"/>
              <a:gd name="T13" fmla="*/ 2147483647 h 493"/>
              <a:gd name="T14" fmla="*/ 2147483647 w 1174"/>
              <a:gd name="T15" fmla="*/ 2147483647 h 493"/>
              <a:gd name="T16" fmla="*/ 2147483647 w 1174"/>
              <a:gd name="T17" fmla="*/ 2147483647 h 493"/>
              <a:gd name="T18" fmla="*/ 2147483647 w 1174"/>
              <a:gd name="T19" fmla="*/ 2147483647 h 493"/>
              <a:gd name="T20" fmla="*/ 2147483647 w 1174"/>
              <a:gd name="T21" fmla="*/ 2147483647 h 493"/>
              <a:gd name="T22" fmla="*/ 2147483647 w 1174"/>
              <a:gd name="T23" fmla="*/ 2147483647 h 493"/>
              <a:gd name="T24" fmla="*/ 2147483647 w 1174"/>
              <a:gd name="T25" fmla="*/ 2147483647 h 493"/>
              <a:gd name="T26" fmla="*/ 2147483647 w 1174"/>
              <a:gd name="T27" fmla="*/ 2147483647 h 493"/>
              <a:gd name="T28" fmla="*/ 2147483647 w 1174"/>
              <a:gd name="T29" fmla="*/ 2147483647 h 493"/>
              <a:gd name="T30" fmla="*/ 2147483647 w 1174"/>
              <a:gd name="T31" fmla="*/ 2147483647 h 493"/>
              <a:gd name="T32" fmla="*/ 2147483647 w 1174"/>
              <a:gd name="T33" fmla="*/ 2147483647 h 493"/>
              <a:gd name="T34" fmla="*/ 0 w 1174"/>
              <a:gd name="T35" fmla="*/ 2147483647 h 49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74"/>
              <a:gd name="T55" fmla="*/ 0 h 493"/>
              <a:gd name="T56" fmla="*/ 1174 w 1174"/>
              <a:gd name="T57" fmla="*/ 493 h 49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74" h="493">
                <a:moveTo>
                  <a:pt x="1174" y="69"/>
                </a:moveTo>
                <a:cubicBezTo>
                  <a:pt x="1147" y="57"/>
                  <a:pt x="1057" y="10"/>
                  <a:pt x="1014" y="5"/>
                </a:cubicBezTo>
                <a:cubicBezTo>
                  <a:pt x="971" y="0"/>
                  <a:pt x="922" y="6"/>
                  <a:pt x="918" y="37"/>
                </a:cubicBezTo>
                <a:cubicBezTo>
                  <a:pt x="914" y="68"/>
                  <a:pt x="998" y="153"/>
                  <a:pt x="990" y="189"/>
                </a:cubicBezTo>
                <a:cubicBezTo>
                  <a:pt x="982" y="225"/>
                  <a:pt x="909" y="266"/>
                  <a:pt x="870" y="253"/>
                </a:cubicBezTo>
                <a:cubicBezTo>
                  <a:pt x="831" y="240"/>
                  <a:pt x="797" y="122"/>
                  <a:pt x="758" y="109"/>
                </a:cubicBezTo>
                <a:cubicBezTo>
                  <a:pt x="719" y="96"/>
                  <a:pt x="650" y="142"/>
                  <a:pt x="638" y="173"/>
                </a:cubicBezTo>
                <a:cubicBezTo>
                  <a:pt x="626" y="204"/>
                  <a:pt x="682" y="262"/>
                  <a:pt x="686" y="293"/>
                </a:cubicBezTo>
                <a:cubicBezTo>
                  <a:pt x="690" y="324"/>
                  <a:pt x="682" y="349"/>
                  <a:pt x="662" y="357"/>
                </a:cubicBezTo>
                <a:cubicBezTo>
                  <a:pt x="642" y="365"/>
                  <a:pt x="591" y="356"/>
                  <a:pt x="566" y="341"/>
                </a:cubicBezTo>
                <a:cubicBezTo>
                  <a:pt x="541" y="326"/>
                  <a:pt x="527" y="285"/>
                  <a:pt x="510" y="269"/>
                </a:cubicBezTo>
                <a:cubicBezTo>
                  <a:pt x="493" y="253"/>
                  <a:pt x="481" y="235"/>
                  <a:pt x="462" y="243"/>
                </a:cubicBezTo>
                <a:cubicBezTo>
                  <a:pt x="443" y="251"/>
                  <a:pt x="402" y="289"/>
                  <a:pt x="398" y="317"/>
                </a:cubicBezTo>
                <a:cubicBezTo>
                  <a:pt x="394" y="345"/>
                  <a:pt x="445" y="389"/>
                  <a:pt x="438" y="413"/>
                </a:cubicBezTo>
                <a:cubicBezTo>
                  <a:pt x="431" y="437"/>
                  <a:pt x="388" y="463"/>
                  <a:pt x="358" y="461"/>
                </a:cubicBezTo>
                <a:cubicBezTo>
                  <a:pt x="328" y="459"/>
                  <a:pt x="293" y="405"/>
                  <a:pt x="257" y="401"/>
                </a:cubicBezTo>
                <a:cubicBezTo>
                  <a:pt x="221" y="397"/>
                  <a:pt x="182" y="423"/>
                  <a:pt x="140" y="439"/>
                </a:cubicBezTo>
                <a:cubicBezTo>
                  <a:pt x="98" y="454"/>
                  <a:pt x="24" y="484"/>
                  <a:pt x="0" y="493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rot="9512607">
            <a:off x="2441575" y="4975225"/>
            <a:ext cx="231775" cy="6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4737100" y="5372100"/>
            <a:ext cx="101600" cy="6096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V="1">
            <a:off x="4851400" y="5346700"/>
            <a:ext cx="571500" cy="3175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4851400" y="5664200"/>
            <a:ext cx="53340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5470525" y="50688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b="1"/>
              <a:t>e</a:t>
            </a:r>
            <a:r>
              <a:rPr lang="en-US" altLang="fr-FR" b="1" baseline="30000"/>
              <a:t>-</a:t>
            </a:r>
            <a:endParaRPr lang="en-US" altLang="fr-FR"/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5427663" y="5792788"/>
            <a:ext cx="373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b="1"/>
              <a:t>e</a:t>
            </a:r>
            <a:r>
              <a:rPr lang="en-US" altLang="fr-FR" b="1" baseline="30000"/>
              <a:t>+</a:t>
            </a:r>
            <a:endParaRPr lang="en-US" altLang="fr-FR"/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4506913" y="40147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Laser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1195388" y="46751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e- beam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668338" y="5149850"/>
            <a:ext cx="1474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/>
              <a:t>E = 1 - 6 GeV</a:t>
            </a: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2433638" y="5505341"/>
            <a:ext cx="2011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Symbol" panose="05050102010706020507" pitchFamily="18" charset="2"/>
              <a:buChar char="g"/>
            </a:pPr>
            <a:r>
              <a:rPr lang="en-US" altLang="fr-FR" dirty="0"/>
              <a:t> rays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fr-FR" dirty="0"/>
              <a:t>E = </a:t>
            </a:r>
            <a:r>
              <a:rPr lang="en-US" altLang="fr-FR" dirty="0" smtClean="0"/>
              <a:t>10 </a:t>
            </a:r>
            <a:r>
              <a:rPr lang="en-US" altLang="fr-FR" dirty="0"/>
              <a:t>-60 MeV </a:t>
            </a:r>
          </a:p>
        </p:txBody>
      </p:sp>
      <p:sp>
        <p:nvSpPr>
          <p:cNvPr id="39" name="AutoShape 44"/>
          <p:cNvSpPr>
            <a:spLocks noChangeArrowheads="1"/>
          </p:cNvSpPr>
          <p:nvPr/>
        </p:nvSpPr>
        <p:spPr bwMode="auto">
          <a:xfrm rot="18272668">
            <a:off x="3676650" y="4389438"/>
            <a:ext cx="284163" cy="204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94" y="6390"/>
                </a:moveTo>
                <a:cubicBezTo>
                  <a:pt x="18019" y="3010"/>
                  <a:pt x="14572" y="872"/>
                  <a:pt x="10800" y="872"/>
                </a:cubicBezTo>
                <a:cubicBezTo>
                  <a:pt x="5316" y="872"/>
                  <a:pt x="872" y="5316"/>
                  <a:pt x="872" y="10800"/>
                </a:cubicBezTo>
                <a:cubicBezTo>
                  <a:pt x="872" y="16283"/>
                  <a:pt x="5316" y="20728"/>
                  <a:pt x="10800" y="20728"/>
                </a:cubicBezTo>
                <a:cubicBezTo>
                  <a:pt x="12578" y="20728"/>
                  <a:pt x="14324" y="20250"/>
                  <a:pt x="15855" y="19344"/>
                </a:cubicBezTo>
                <a:lnTo>
                  <a:pt x="16299" y="20094"/>
                </a:lnTo>
                <a:cubicBezTo>
                  <a:pt x="14634" y="21080"/>
                  <a:pt x="1273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03" y="-1"/>
                  <a:pt x="18653" y="2325"/>
                  <a:pt x="20476" y="6002"/>
                </a:cubicBezTo>
                <a:lnTo>
                  <a:pt x="22895" y="4803"/>
                </a:lnTo>
                <a:lnTo>
                  <a:pt x="21478" y="9006"/>
                </a:lnTo>
                <a:lnTo>
                  <a:pt x="17275" y="7589"/>
                </a:lnTo>
                <a:lnTo>
                  <a:pt x="19694" y="6390"/>
                </a:lnTo>
                <a:close/>
              </a:path>
            </a:pathLst>
          </a:custGeom>
          <a:solidFill>
            <a:srgbClr val="008000">
              <a:alpha val="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 rot="18272668">
            <a:off x="3549650" y="5164138"/>
            <a:ext cx="284163" cy="204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94" y="6390"/>
                </a:moveTo>
                <a:cubicBezTo>
                  <a:pt x="18019" y="3010"/>
                  <a:pt x="14572" y="872"/>
                  <a:pt x="10800" y="872"/>
                </a:cubicBezTo>
                <a:cubicBezTo>
                  <a:pt x="5316" y="872"/>
                  <a:pt x="872" y="5316"/>
                  <a:pt x="872" y="10800"/>
                </a:cubicBezTo>
                <a:cubicBezTo>
                  <a:pt x="872" y="16283"/>
                  <a:pt x="5316" y="20728"/>
                  <a:pt x="10800" y="20728"/>
                </a:cubicBezTo>
                <a:cubicBezTo>
                  <a:pt x="12578" y="20728"/>
                  <a:pt x="14324" y="20250"/>
                  <a:pt x="15855" y="19344"/>
                </a:cubicBezTo>
                <a:lnTo>
                  <a:pt x="16299" y="20094"/>
                </a:lnTo>
                <a:cubicBezTo>
                  <a:pt x="14634" y="21080"/>
                  <a:pt x="1273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03" y="-1"/>
                  <a:pt x="18653" y="2325"/>
                  <a:pt x="20476" y="6002"/>
                </a:cubicBezTo>
                <a:lnTo>
                  <a:pt x="22895" y="4803"/>
                </a:lnTo>
                <a:lnTo>
                  <a:pt x="21478" y="9006"/>
                </a:lnTo>
                <a:lnTo>
                  <a:pt x="17275" y="7589"/>
                </a:lnTo>
                <a:lnTo>
                  <a:pt x="19694" y="6390"/>
                </a:lnTo>
                <a:close/>
              </a:path>
            </a:pathLst>
          </a:custGeom>
          <a:solidFill>
            <a:srgbClr val="008000">
              <a:alpha val="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409686" y="4224071"/>
            <a:ext cx="3306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</a:t>
            </a:r>
            <a:r>
              <a:rPr lang="fr-FR" sz="2400" baseline="30000" dirty="0" smtClean="0">
                <a:solidFill>
                  <a:schemeClr val="tx1"/>
                </a:solidFill>
              </a:rPr>
              <a:t>-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@10 </a:t>
            </a:r>
            <a:r>
              <a:rPr lang="fr-FR" dirty="0" err="1" smtClean="0">
                <a:solidFill>
                  <a:schemeClr val="tx1"/>
                </a:solidFill>
              </a:rPr>
              <a:t>Mev</a:t>
            </a:r>
            <a:r>
              <a:rPr lang="fr-FR" dirty="0" smtClean="0">
                <a:solidFill>
                  <a:schemeClr val="tx1"/>
                </a:solidFill>
              </a:rPr>
              <a:t> =&gt; </a:t>
            </a:r>
            <a:r>
              <a:rPr lang="fr-FR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fr-FR" dirty="0" smtClean="0">
                <a:solidFill>
                  <a:schemeClr val="tx1"/>
                </a:solidFill>
              </a:rPr>
              <a:t>10 </a:t>
            </a:r>
            <a:r>
              <a:rPr lang="fr-FR" dirty="0" err="1" smtClean="0">
                <a:solidFill>
                  <a:schemeClr val="tx1"/>
                </a:solidFill>
              </a:rPr>
              <a:t>keV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e</a:t>
            </a:r>
            <a:r>
              <a:rPr lang="fr-FR" sz="2400" baseline="30000" dirty="0">
                <a:solidFill>
                  <a:schemeClr val="tx1"/>
                </a:solidFill>
              </a:rPr>
              <a:t>-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@ 1 </a:t>
            </a:r>
            <a:r>
              <a:rPr lang="fr-FR" dirty="0" err="1" smtClean="0">
                <a:solidFill>
                  <a:schemeClr val="tx1"/>
                </a:solidFill>
              </a:rPr>
              <a:t>Gev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=&gt; </a:t>
            </a:r>
            <a:r>
              <a:rPr lang="fr-FR" sz="2400" dirty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fr-FR" dirty="0">
                <a:solidFill>
                  <a:schemeClr val="tx1"/>
                </a:solidFill>
                <a:latin typeface="Symbol" panose="05050102010706020507" pitchFamily="18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fr-FR" dirty="0" smtClean="0">
                <a:solidFill>
                  <a:schemeClr val="tx1"/>
                </a:solidFill>
              </a:rPr>
              <a:t>10 </a:t>
            </a:r>
            <a:r>
              <a:rPr lang="fr-FR" dirty="0">
                <a:solidFill>
                  <a:schemeClr val="tx1"/>
                </a:solidFill>
              </a:rPr>
              <a:t>M</a:t>
            </a:r>
            <a:r>
              <a:rPr lang="fr-FR" dirty="0" smtClean="0">
                <a:solidFill>
                  <a:schemeClr val="tx1"/>
                </a:solidFill>
              </a:rPr>
              <a:t>eV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6477" y="122831"/>
            <a:ext cx="9446821" cy="10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Some key parameters for a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polarized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+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 source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algn="ctr"/>
            <a:r>
              <a:rPr lang="en-US" altLang="fr-FR" sz="24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altLang="fr-FR" sz="2400" dirty="0" smtClean="0">
                <a:solidFill>
                  <a:srgbClr val="0000FF"/>
                </a:solidFill>
                <a:latin typeface="+mn-lt"/>
              </a:rPr>
              <a:t>ndependent of </a:t>
            </a:r>
            <a:r>
              <a:rPr lang="en-US" altLang="fr-FR" sz="2400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altLang="fr-FR" sz="2400" dirty="0" smtClean="0">
                <a:solidFill>
                  <a:srgbClr val="0000FF"/>
                </a:solidFill>
                <a:latin typeface="+mn-lt"/>
              </a:rPr>
              <a:t> rays production </a:t>
            </a:r>
            <a:r>
              <a:rPr lang="en-US" altLang="fr-FR" dirty="0" smtClean="0">
                <a:solidFill>
                  <a:srgbClr val="FF0000"/>
                </a:solidFill>
                <a:latin typeface="+mn-lt"/>
              </a:rPr>
              <a:t>(where many challenges exist not discussed here)</a:t>
            </a:r>
            <a:r>
              <a:rPr lang="en-US" altLang="fr-FR" sz="2400" dirty="0" smtClean="0">
                <a:solidFill>
                  <a:srgbClr val="0000FF"/>
                </a:solidFill>
                <a:latin typeface="+mn-lt"/>
              </a:rPr>
              <a:t>  </a:t>
            </a:r>
            <a:endParaRPr lang="en-US" altLang="fr-FR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54520" y="1378425"/>
            <a:ext cx="72060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Photons impinging on the target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Energy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Collimation</a:t>
            </a:r>
          </a:p>
          <a:p>
            <a:pPr lvl="1" indent="0"/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Target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Appropriate Z material 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Thermal stress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Shock stress</a:t>
            </a:r>
          </a:p>
          <a:p>
            <a:pPr lvl="1" indent="0"/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Matching device</a:t>
            </a:r>
            <a:endParaRPr lang="en-US" sz="2800" dirty="0">
              <a:solidFill>
                <a:schemeClr val="tx1"/>
              </a:solidFill>
            </a:endParaRP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Adiabatic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116205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Radiation issues</a:t>
            </a:r>
            <a:endParaRPr lang="en-US" sz="2800" dirty="0">
              <a:solidFill>
                <a:schemeClr val="tx1"/>
              </a:solidFill>
            </a:endParaRPr>
          </a:p>
          <a:p>
            <a:pPr marL="10477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Shielding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1445" y="95536"/>
            <a:ext cx="8805376" cy="65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Two large colliders ran with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polarized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+ </a:t>
            </a:r>
            <a:r>
              <a:rPr lang="en-US" altLang="fr-FR" sz="2800" dirty="0" smtClean="0">
                <a:solidFill>
                  <a:srgbClr val="0000FF"/>
                </a:solidFill>
                <a:latin typeface="+mn-lt"/>
              </a:rPr>
              <a:t>  </a:t>
            </a:r>
            <a:endParaRPr lang="en-US" altLang="fr-FR" sz="36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3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44332"/>
              </p:ext>
            </p:extLst>
          </p:nvPr>
        </p:nvGraphicFramePr>
        <p:xfrm>
          <a:off x="245659" y="877604"/>
          <a:ext cx="9348718" cy="4773296"/>
        </p:xfrm>
        <a:graphic>
          <a:graphicData uri="http://schemas.openxmlformats.org/drawingml/2006/table">
            <a:tbl>
              <a:tblPr/>
              <a:tblGrid>
                <a:gridCol w="3291203"/>
                <a:gridCol w="1508735"/>
                <a:gridCol w="1674397"/>
                <a:gridCol w="1465097"/>
                <a:gridCol w="1409286"/>
              </a:tblGrid>
              <a:tr h="5281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SLC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LEP 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Collider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Linear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Circular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Shut-down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1998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2000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Max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c.m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. energy  (GeV)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91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104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Leptons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+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+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Polarization at source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DC gun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No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No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No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Polarization at IP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Yes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No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Self-polarized</a:t>
                      </a:r>
                      <a:endParaRPr kumimoji="0" lang="en-GB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Yes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Sokolov-Ternov</a:t>
                      </a:r>
                      <a:endParaRPr kumimoji="0" lang="en-GB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Number of bunches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Polarization measured  (%)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~ 85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~ 50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~ 50</a:t>
                      </a:r>
                      <a:endParaRPr kumimoji="0" lang="en-GB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5534" y="6005015"/>
            <a:ext cx="981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uture lepton colliders (ILC, CLIC, </a:t>
            </a:r>
            <a:r>
              <a:rPr lang="en-US" b="1" dirty="0" err="1" smtClean="0">
                <a:solidFill>
                  <a:srgbClr val="FF0000"/>
                </a:solidFill>
              </a:rPr>
              <a:t>LHeC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CepC</a:t>
            </a:r>
            <a:r>
              <a:rPr lang="en-US" b="1" dirty="0" smtClean="0">
                <a:solidFill>
                  <a:srgbClr val="FF0000"/>
                </a:solidFill>
              </a:rPr>
              <a:t>, FCC-</a:t>
            </a:r>
            <a:r>
              <a:rPr lang="en-US" b="1" dirty="0" err="1" smtClean="0">
                <a:solidFill>
                  <a:srgbClr val="FF0000"/>
                </a:solidFill>
              </a:rPr>
              <a:t>ee</a:t>
            </a:r>
            <a:r>
              <a:rPr lang="en-US" b="1" dirty="0" smtClean="0">
                <a:solidFill>
                  <a:srgbClr val="FF0000"/>
                </a:solidFill>
              </a:rPr>
              <a:t>, ….) require polarized e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 beams</a:t>
            </a:r>
          </a:p>
        </p:txBody>
      </p:sp>
    </p:spTree>
    <p:extLst>
      <p:ext uri="{BB962C8B-B14F-4D97-AF65-F5344CB8AC3E}">
        <p14:creationId xmlns:p14="http://schemas.microsoft.com/office/powerpoint/2010/main" val="14352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9212" y="0"/>
            <a:ext cx="833845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US" altLang="en-US" sz="3600" b="1" dirty="0" smtClean="0">
                <a:solidFill>
                  <a:srgbClr val="0000FF"/>
                </a:solidFill>
                <a:latin typeface="+mn-lt"/>
              </a:rPr>
              <a:t>ILC Positron Source (TDR)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24230" y="2604783"/>
            <a:ext cx="8468422" cy="3768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5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altLang="en-US" sz="2600" dirty="0" smtClean="0"/>
              <a:t>Positron source is located at end of main </a:t>
            </a:r>
            <a:r>
              <a:rPr lang="en-US" altLang="en-US" sz="2600" dirty="0" err="1" smtClean="0"/>
              <a:t>linac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and uses e</a:t>
            </a:r>
            <a:r>
              <a:rPr lang="en-US" altLang="en-US" sz="2600" baseline="30000" dirty="0" smtClean="0"/>
              <a:t>-</a:t>
            </a:r>
            <a:r>
              <a:rPr lang="en-US" altLang="en-US" sz="2600" dirty="0" smtClean="0"/>
              <a:t> beam </a:t>
            </a:r>
          </a:p>
          <a:p>
            <a:pPr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en-US" sz="2600" dirty="0" smtClean="0"/>
              <a:t>Superconducting helical </a:t>
            </a:r>
            <a:r>
              <a:rPr lang="en-US" altLang="en-US" sz="2600" dirty="0" err="1" smtClean="0"/>
              <a:t>undulator</a:t>
            </a:r>
            <a:endParaRPr lang="en-US" altLang="en-US" sz="2100" dirty="0" smtClean="0"/>
          </a:p>
          <a:p>
            <a:pPr lvl="1"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ja-JP" sz="2100" dirty="0" smtClean="0"/>
              <a:t>K=0.92, </a:t>
            </a:r>
            <a:r>
              <a:rPr lang="en-US" altLang="ja-JP" sz="2100" dirty="0" smtClean="0">
                <a:latin typeface="Symbol" pitchFamily="18" charset="2"/>
              </a:rPr>
              <a:t> l</a:t>
            </a:r>
            <a:r>
              <a:rPr lang="en-US" altLang="ja-JP" sz="2100" dirty="0" smtClean="0"/>
              <a:t>=1.15cm,  (B=0.86T on the axis),  aperture  5.85mm </a:t>
            </a:r>
          </a:p>
          <a:p>
            <a:pPr lvl="1"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en-US" sz="2100" dirty="0" smtClean="0"/>
              <a:t>Max 231m active length</a:t>
            </a:r>
            <a:endParaRPr lang="en-US" altLang="ja-JP" sz="2100" dirty="0" smtClean="0"/>
          </a:p>
          <a:p>
            <a:pPr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en-US" sz="2600" u="sng" dirty="0" smtClean="0"/>
              <a:t>e+ Production Target</a:t>
            </a:r>
          </a:p>
          <a:p>
            <a:pPr lvl="1"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en-US" sz="2100" dirty="0" smtClean="0"/>
              <a:t>400m downstream the </a:t>
            </a:r>
            <a:r>
              <a:rPr lang="en-US" altLang="en-US" sz="2100" dirty="0" err="1" smtClean="0"/>
              <a:t>undulator</a:t>
            </a:r>
            <a:endParaRPr lang="en-US" altLang="en-US" sz="2100" dirty="0" smtClean="0"/>
          </a:p>
          <a:p>
            <a:pPr lvl="1"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en-US" sz="2100" dirty="0" smtClean="0"/>
              <a:t>0.4 X</a:t>
            </a:r>
            <a:r>
              <a:rPr lang="en-US" altLang="en-US" sz="2100" baseline="-25000" dirty="0" smtClean="0"/>
              <a:t>0</a:t>
            </a:r>
            <a:r>
              <a:rPr lang="en-US" altLang="en-US" sz="2100" dirty="0" smtClean="0"/>
              <a:t> </a:t>
            </a:r>
            <a:r>
              <a:rPr lang="en-US" altLang="en-US" sz="2100" dirty="0" err="1" smtClean="0"/>
              <a:t>Ti</a:t>
            </a:r>
            <a:r>
              <a:rPr lang="en-US" altLang="en-US" sz="2100" dirty="0" smtClean="0"/>
              <a:t> alloy </a:t>
            </a:r>
            <a:endParaRPr lang="en-US" altLang="ja-JP" sz="2100" dirty="0" smtClean="0">
              <a:ea typeface="ＭＳ Ｐゴシック" pitchFamily="34" charset="-128"/>
            </a:endParaRPr>
          </a:p>
          <a:p>
            <a:pPr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en-US" sz="2600" dirty="0" smtClean="0"/>
              <a:t>Positron Capture:  Pulsed flux concentrator + capture RF</a:t>
            </a:r>
          </a:p>
          <a:p>
            <a:pPr lvl="2" fontAlgn="auto">
              <a:lnSpc>
                <a:spcPct val="105000"/>
              </a:lnSpc>
              <a:spcAft>
                <a:spcPts val="0"/>
              </a:spcAft>
              <a:buClrTx/>
              <a:buSzTx/>
            </a:pPr>
            <a:r>
              <a:rPr lang="en-US" altLang="ja-JP" sz="1800" dirty="0" smtClean="0"/>
              <a:t>Alternative: quarter wave transformer + capture RF</a:t>
            </a:r>
          </a:p>
          <a:p>
            <a:pPr marL="0" indent="0" fontAlgn="auto">
              <a:lnSpc>
                <a:spcPct val="105000"/>
              </a:lnSpc>
              <a:spcAft>
                <a:spcPts val="0"/>
              </a:spcAft>
              <a:buClrTx/>
              <a:buSzTx/>
              <a:buNone/>
              <a:defRPr/>
            </a:pPr>
            <a:endParaRPr lang="en-US" altLang="ja-JP" sz="2600" dirty="0" smtClean="0"/>
          </a:p>
          <a:p>
            <a:pPr marL="342871" indent="-342871" fontAlgn="auto">
              <a:lnSpc>
                <a:spcPct val="105000"/>
              </a:lnSpc>
              <a:spcAft>
                <a:spcPts val="0"/>
              </a:spcAft>
              <a:buClrTx/>
              <a:buSzTx/>
              <a:defRPr/>
            </a:pPr>
            <a:r>
              <a:rPr lang="en-US" altLang="ja-JP" sz="2600" dirty="0" smtClean="0"/>
              <a:t>e+ polarization</a:t>
            </a:r>
          </a:p>
          <a:p>
            <a:pPr lvl="1" fontAlgn="auto">
              <a:lnSpc>
                <a:spcPct val="105000"/>
              </a:lnSpc>
              <a:spcAft>
                <a:spcPts val="0"/>
              </a:spcAft>
              <a:buClrTx/>
              <a:buSzTx/>
              <a:defRPr/>
            </a:pPr>
            <a:r>
              <a:rPr lang="en-US" altLang="ja-JP" sz="2100" dirty="0" smtClean="0">
                <a:solidFill>
                  <a:srgbClr val="0000FF"/>
                </a:solidFill>
              </a:rPr>
              <a:t>By default: </a:t>
            </a:r>
            <a:r>
              <a:rPr lang="ja-JP" altLang="en-US" sz="2100" dirty="0" smtClean="0">
                <a:solidFill>
                  <a:srgbClr val="0000FF"/>
                </a:solidFill>
              </a:rPr>
              <a:t> </a:t>
            </a:r>
            <a:r>
              <a:rPr lang="en-US" altLang="ja-JP" sz="2100" dirty="0" smtClean="0">
                <a:solidFill>
                  <a:srgbClr val="0000FF"/>
                </a:solidFill>
              </a:rPr>
              <a:t>~30%</a:t>
            </a:r>
            <a:r>
              <a:rPr lang="ja-JP" altLang="en-US" sz="2100" dirty="0" smtClean="0">
                <a:solidFill>
                  <a:srgbClr val="0000FF"/>
                </a:solidFill>
              </a:rPr>
              <a:t> </a:t>
            </a:r>
            <a:endParaRPr lang="en-US" altLang="ja-JP" sz="2100" dirty="0" smtClean="0">
              <a:solidFill>
                <a:srgbClr val="0000FF"/>
              </a:solidFill>
            </a:endParaRPr>
          </a:p>
          <a:p>
            <a:pPr lvl="1" fontAlgn="auto">
              <a:lnSpc>
                <a:spcPct val="105000"/>
              </a:lnSpc>
              <a:spcAft>
                <a:spcPts val="0"/>
              </a:spcAft>
              <a:buClrTx/>
              <a:buSzTx/>
              <a:defRPr/>
            </a:pPr>
            <a:r>
              <a:rPr lang="en-US" altLang="ja-JP" sz="2100" dirty="0">
                <a:solidFill>
                  <a:srgbClr val="FF3300"/>
                </a:solidFill>
              </a:rPr>
              <a:t>P</a:t>
            </a:r>
            <a:r>
              <a:rPr lang="en-US" altLang="ja-JP" sz="2100" dirty="0" smtClean="0">
                <a:solidFill>
                  <a:srgbClr val="FF3300"/>
                </a:solidFill>
              </a:rPr>
              <a:t>olarization upgrade possible up to ~ 60% with a photon collimator</a:t>
            </a:r>
            <a:r>
              <a:rPr lang="ja-JP" altLang="en-US" sz="2100" dirty="0" smtClean="0">
                <a:solidFill>
                  <a:srgbClr val="FF3300"/>
                </a:solidFill>
              </a:rPr>
              <a:t> </a:t>
            </a:r>
            <a:r>
              <a:rPr lang="en-US" altLang="en-US" sz="2100" dirty="0" smtClean="0">
                <a:solidFill>
                  <a:srgbClr val="FF3300"/>
                </a:solidFill>
                <a:sym typeface="Wingdings" panose="05000000000000000000" pitchFamily="2" charset="2"/>
              </a:rPr>
              <a:t>  </a:t>
            </a:r>
            <a:endParaRPr lang="en-US" altLang="en-US" sz="2100" dirty="0" smtClean="0">
              <a:solidFill>
                <a:srgbClr val="FF33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/>
          <a:stretch/>
        </p:blipFill>
        <p:spPr bwMode="auto">
          <a:xfrm>
            <a:off x="763804" y="732430"/>
            <a:ext cx="6810704" cy="166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"/>
          <a:stretch/>
        </p:blipFill>
        <p:spPr bwMode="auto">
          <a:xfrm>
            <a:off x="317262" y="2012369"/>
            <a:ext cx="6303040" cy="44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04838" y="1152525"/>
            <a:ext cx="7995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ja-JP" dirty="0">
                <a:latin typeface="Calibri" panose="020F0502020204030204" pitchFamily="34" charset="0"/>
              </a:rPr>
              <a:t>231m RDR </a:t>
            </a:r>
            <a:r>
              <a:rPr kumimoji="0" lang="en-US" altLang="ja-JP" dirty="0" err="1">
                <a:latin typeface="Calibri" panose="020F0502020204030204" pitchFamily="34" charset="0"/>
              </a:rPr>
              <a:t>undulator</a:t>
            </a:r>
            <a:r>
              <a:rPr kumimoji="0" lang="en-US" altLang="ja-JP" dirty="0">
                <a:latin typeface="Calibri" panose="020F0502020204030204" pitchFamily="34" charset="0"/>
              </a:rPr>
              <a:t>, 150GeV drive beam, ¼ wave transformer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791468" y="2791797"/>
            <a:ext cx="289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7F7F7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16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7F7F7F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r>
              <a:rPr lang="en-US" altLang="ja-JP" sz="2000" dirty="0" smtClean="0">
                <a:solidFill>
                  <a:schemeClr val="tx2"/>
                </a:solidFill>
                <a:latin typeface="Arial" charset="0"/>
              </a:rPr>
              <a:t>With QWT, with a photon collimator to upgrade the polarization to 60%, the positron yield will drop to ~0.8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212" y="0"/>
            <a:ext cx="833845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US" altLang="en-US" sz="3600" b="1" dirty="0" smtClean="0">
                <a:solidFill>
                  <a:srgbClr val="0000FF"/>
                </a:solidFill>
                <a:latin typeface="+mn-lt"/>
              </a:rPr>
              <a:t>ILC Polarization upgrade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188657" y="414557"/>
            <a:ext cx="149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W. </a:t>
            </a:r>
            <a:r>
              <a:rPr lang="en-US" sz="1600" i="1" dirty="0" err="1">
                <a:solidFill>
                  <a:schemeClr val="tx1"/>
                </a:solidFill>
              </a:rPr>
              <a:t>G</a:t>
            </a:r>
            <a:r>
              <a:rPr lang="en-US" sz="1600" i="1" dirty="0" err="1" smtClean="0">
                <a:solidFill>
                  <a:schemeClr val="tx1"/>
                </a:solidFill>
              </a:rPr>
              <a:t>ai</a:t>
            </a:r>
            <a:r>
              <a:rPr lang="en-US" sz="1600" i="1" dirty="0" smtClean="0">
                <a:solidFill>
                  <a:schemeClr val="tx1"/>
                </a:solidFill>
              </a:rPr>
              <a:t> / ANL</a:t>
            </a:r>
          </a:p>
        </p:txBody>
      </p:sp>
    </p:spTree>
    <p:extLst>
      <p:ext uri="{BB962C8B-B14F-4D97-AF65-F5344CB8AC3E}">
        <p14:creationId xmlns:p14="http://schemas.microsoft.com/office/powerpoint/2010/main" val="526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5463" y="82456"/>
            <a:ext cx="8305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US" sz="3600" b="1" dirty="0" smtClean="0">
                <a:solidFill>
                  <a:srgbClr val="0000FF"/>
                </a:solidFill>
                <a:latin typeface="+mn-lt"/>
              </a:rPr>
              <a:t>ILC positron polarization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5564" y="989463"/>
            <a:ext cx="8127242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ClrTx/>
              <a:buSzTx/>
            </a:pPr>
            <a:endParaRPr lang="en-US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ClrTx/>
              <a:buSzTx/>
            </a:pPr>
            <a:endParaRPr lang="en-US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ClrTx/>
              <a:buSzTx/>
            </a:pPr>
            <a:endParaRPr lang="en-US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ClrTx/>
              <a:buSzTx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5"/>
          <a:stretch/>
        </p:blipFill>
        <p:spPr bwMode="auto">
          <a:xfrm>
            <a:off x="1040923" y="805607"/>
            <a:ext cx="7871066" cy="38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574547" y="445850"/>
            <a:ext cx="2261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S. Riemann / DESY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00251" y="4954632"/>
            <a:ext cx="9345798" cy="1558717"/>
            <a:chOff x="467482" y="5174887"/>
            <a:chExt cx="9137623" cy="1229280"/>
          </a:xfrm>
        </p:grpSpPr>
        <p:grpSp>
          <p:nvGrpSpPr>
            <p:cNvPr id="15" name="Groupe 14"/>
            <p:cNvGrpSpPr/>
            <p:nvPr/>
          </p:nvGrpSpPr>
          <p:grpSpPr>
            <a:xfrm>
              <a:off x="467482" y="5174887"/>
              <a:ext cx="9137623" cy="1229280"/>
              <a:chOff x="467482" y="5174887"/>
              <a:chExt cx="9137623" cy="1229280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4173" y="5499166"/>
                <a:ext cx="3934374" cy="905001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467482" y="5174887"/>
                <a:ext cx="5629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Demonstration with E-166 experiment at SLAC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543988" y="5668857"/>
                <a:ext cx="4061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Polarization of 80% was measured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or e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(and e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in the range 4 – 8 MeV </a:t>
                </a: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6414448" y="5174887"/>
              <a:ext cx="3190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1"/>
                  </a:solidFill>
                </a:rPr>
                <a:t>R. </a:t>
              </a:r>
              <a:r>
                <a:rPr lang="en-US" sz="1600" i="1" dirty="0" err="1" smtClean="0">
                  <a:solidFill>
                    <a:schemeClr val="tx1"/>
                  </a:solidFill>
                </a:rPr>
                <a:t>Pitthan</a:t>
              </a:r>
              <a:r>
                <a:rPr lang="en-US" sz="1600" i="1" dirty="0" smtClean="0">
                  <a:solidFill>
                    <a:schemeClr val="tx1"/>
                  </a:solidFill>
                </a:rPr>
                <a:t> &amp; J. Sheppard / SLAC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10185" y="2701638"/>
            <a:ext cx="7069540" cy="27357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5400000">
            <a:off x="3474244" y="905669"/>
            <a:ext cx="895350" cy="1344612"/>
            <a:chOff x="1560" y="2635"/>
            <a:chExt cx="342" cy="784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560" y="2802"/>
              <a:ext cx="0" cy="4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896" y="2796"/>
              <a:ext cx="6" cy="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Arc 7"/>
            <p:cNvSpPr>
              <a:spLocks/>
            </p:cNvSpPr>
            <p:nvPr/>
          </p:nvSpPr>
          <p:spPr bwMode="auto">
            <a:xfrm flipH="1">
              <a:off x="1560" y="2635"/>
              <a:ext cx="335" cy="184"/>
            </a:xfrm>
            <a:custGeom>
              <a:avLst/>
              <a:gdLst>
                <a:gd name="T0" fmla="*/ 0 w 43155"/>
                <a:gd name="T1" fmla="*/ 156 h 23759"/>
                <a:gd name="T2" fmla="*/ 334 w 43155"/>
                <a:gd name="T3" fmla="*/ 184 h 23759"/>
                <a:gd name="T4" fmla="*/ 167 w 43155"/>
                <a:gd name="T5" fmla="*/ 167 h 237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55" h="23759" fill="none" extrusionOk="0">
                  <a:moveTo>
                    <a:pt x="0" y="20203"/>
                  </a:moveTo>
                  <a:cubicBezTo>
                    <a:pt x="736" y="8839"/>
                    <a:pt x="10167" y="0"/>
                    <a:pt x="21555" y="0"/>
                  </a:cubicBezTo>
                  <a:cubicBezTo>
                    <a:pt x="33484" y="0"/>
                    <a:pt x="43155" y="9670"/>
                    <a:pt x="43155" y="21600"/>
                  </a:cubicBezTo>
                  <a:cubicBezTo>
                    <a:pt x="43155" y="22321"/>
                    <a:pt x="43118" y="23041"/>
                    <a:pt x="43046" y="23758"/>
                  </a:cubicBezTo>
                </a:path>
                <a:path w="43155" h="23759" stroke="0" extrusionOk="0">
                  <a:moveTo>
                    <a:pt x="0" y="20203"/>
                  </a:moveTo>
                  <a:cubicBezTo>
                    <a:pt x="736" y="8839"/>
                    <a:pt x="10167" y="0"/>
                    <a:pt x="21555" y="0"/>
                  </a:cubicBezTo>
                  <a:cubicBezTo>
                    <a:pt x="33484" y="0"/>
                    <a:pt x="43155" y="9670"/>
                    <a:pt x="43155" y="21600"/>
                  </a:cubicBezTo>
                  <a:cubicBezTo>
                    <a:pt x="43155" y="22321"/>
                    <a:pt x="43118" y="23041"/>
                    <a:pt x="43046" y="23758"/>
                  </a:cubicBezTo>
                  <a:lnTo>
                    <a:pt x="21555" y="21600"/>
                  </a:lnTo>
                  <a:lnTo>
                    <a:pt x="0" y="2020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Arc 8"/>
            <p:cNvSpPr>
              <a:spLocks/>
            </p:cNvSpPr>
            <p:nvPr/>
          </p:nvSpPr>
          <p:spPr bwMode="auto">
            <a:xfrm flipH="1" flipV="1">
              <a:off x="1566" y="3235"/>
              <a:ext cx="335" cy="184"/>
            </a:xfrm>
            <a:custGeom>
              <a:avLst/>
              <a:gdLst>
                <a:gd name="T0" fmla="*/ 1 w 43200"/>
                <a:gd name="T1" fmla="*/ 182 h 23759"/>
                <a:gd name="T2" fmla="*/ 334 w 43200"/>
                <a:gd name="T3" fmla="*/ 184 h 23759"/>
                <a:gd name="T4" fmla="*/ 168 w 43200"/>
                <a:gd name="T5" fmla="*/ 167 h 237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3759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21"/>
                    <a:pt x="43163" y="23041"/>
                    <a:pt x="43091" y="23758"/>
                  </a:cubicBezTo>
                </a:path>
                <a:path w="43200" h="23759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21"/>
                    <a:pt x="43163" y="23041"/>
                    <a:pt x="43091" y="23758"/>
                  </a:cubicBezTo>
                  <a:lnTo>
                    <a:pt x="21600" y="21600"/>
                  </a:lnTo>
                  <a:lnTo>
                    <a:pt x="83" y="23492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900488" y="2025650"/>
            <a:ext cx="1246187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996113" y="3422650"/>
            <a:ext cx="285750" cy="1365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5141913" y="2308225"/>
            <a:ext cx="1990725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132638" y="2684463"/>
            <a:ext cx="0" cy="73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078663" y="2559050"/>
            <a:ext cx="127000" cy="147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fr-FR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591175" y="5416550"/>
            <a:ext cx="860425" cy="2825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fr-FR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 rot="16200000">
            <a:off x="3226594" y="4058444"/>
            <a:ext cx="250825" cy="1227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fr-FR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4454525" y="5399088"/>
            <a:ext cx="149225" cy="312737"/>
            <a:chOff x="1146" y="3390"/>
            <a:chExt cx="66" cy="120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146" y="3390"/>
              <a:ext cx="66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1158" y="3396"/>
              <a:ext cx="42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2374900" y="5556250"/>
            <a:ext cx="3209925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16200000">
            <a:off x="4114800" y="6007100"/>
            <a:ext cx="83343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400"/>
              <a:t>e</a:t>
            </a:r>
            <a:r>
              <a:rPr lang="en-US" altLang="en-US" sz="1400" baseline="30000"/>
              <a:t>+  </a:t>
            </a:r>
            <a:r>
              <a:rPr lang="en-US" altLang="en-US" sz="1400"/>
              <a:t>target</a:t>
            </a:r>
            <a:endParaRPr lang="en-US" altLang="en-US" sz="1400" baseline="3000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356225" y="5030788"/>
            <a:ext cx="14224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400"/>
              <a:t>Pre-injector </a:t>
            </a:r>
          </a:p>
          <a:p>
            <a:pPr algn="ctr" eaLnBrk="1" hangingPunct="1">
              <a:lnSpc>
                <a:spcPct val="50000"/>
              </a:lnSpc>
            </a:pPr>
            <a:r>
              <a:rPr lang="en-US" altLang="en-US" sz="1400"/>
              <a:t>Linac for e</a:t>
            </a:r>
            <a:r>
              <a:rPr lang="en-US" altLang="en-US" sz="1400" baseline="30000"/>
              <a:t>+</a:t>
            </a:r>
            <a:r>
              <a:rPr lang="en-US" altLang="en-US" sz="1600"/>
              <a:t> </a:t>
            </a:r>
          </a:p>
          <a:p>
            <a:pPr algn="ctr" eaLnBrk="1" hangingPunct="1">
              <a:lnSpc>
                <a:spcPct val="50000"/>
              </a:lnSpc>
            </a:pPr>
            <a:r>
              <a:rPr lang="en-US" altLang="en-US" sz="1600" b="1">
                <a:solidFill>
                  <a:srgbClr val="FF3300"/>
                </a:solidFill>
              </a:rPr>
              <a:t>200 MeV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 rot="16200000">
            <a:off x="5980906" y="3939382"/>
            <a:ext cx="21558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600"/>
              <a:t>Injector Linac</a:t>
            </a:r>
            <a:r>
              <a:rPr lang="en-US" altLang="en-US" sz="1200"/>
              <a:t> </a:t>
            </a:r>
          </a:p>
          <a:p>
            <a:pPr algn="ctr" eaLnBrk="1" hangingPunct="1">
              <a:lnSpc>
                <a:spcPct val="50000"/>
              </a:lnSpc>
            </a:pPr>
            <a:r>
              <a:rPr lang="en-US" altLang="en-US" sz="1600" b="1">
                <a:solidFill>
                  <a:srgbClr val="FF3300"/>
                </a:solidFill>
              </a:rPr>
              <a:t>2.2 GeV</a:t>
            </a:r>
          </a:p>
        </p:txBody>
      </p:sp>
      <p:sp>
        <p:nvSpPr>
          <p:cNvPr id="21" name="Arc 23"/>
          <p:cNvSpPr>
            <a:spLocks/>
          </p:cNvSpPr>
          <p:nvPr/>
        </p:nvSpPr>
        <p:spPr bwMode="auto">
          <a:xfrm rot="10800000" flipH="1">
            <a:off x="6462713" y="4783138"/>
            <a:ext cx="647700" cy="815975"/>
          </a:xfrm>
          <a:custGeom>
            <a:avLst/>
            <a:gdLst>
              <a:gd name="T0" fmla="*/ 0 w 21600"/>
              <a:gd name="T1" fmla="*/ 0 h 21600"/>
              <a:gd name="T2" fmla="*/ 647700 w 21600"/>
              <a:gd name="T3" fmla="*/ 815975 h 21600"/>
              <a:gd name="T4" fmla="*/ 0 w 21600"/>
              <a:gd name="T5" fmla="*/ 8159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497263" y="1366838"/>
            <a:ext cx="9445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600" b="1"/>
              <a:t>e</a:t>
            </a:r>
            <a:r>
              <a:rPr lang="en-US" altLang="en-US" sz="1600" b="1" baseline="30000"/>
              <a:t>+</a:t>
            </a:r>
            <a:r>
              <a:rPr lang="en-US" altLang="en-US" sz="1600" b="1"/>
              <a:t> DR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284413" y="1093788"/>
            <a:ext cx="12192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400"/>
              <a:t>2.424 GeV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3997325" y="1036638"/>
            <a:ext cx="777875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432425" y="4691063"/>
            <a:ext cx="10763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200"/>
              <a:t> </a:t>
            </a:r>
            <a:r>
              <a:rPr lang="en-US" altLang="en-US" sz="1400"/>
              <a:t>2 GHz</a:t>
            </a:r>
          </a:p>
        </p:txBody>
      </p:sp>
      <p:sp>
        <p:nvSpPr>
          <p:cNvPr id="26" name="Arc 28"/>
          <p:cNvSpPr>
            <a:spLocks/>
          </p:cNvSpPr>
          <p:nvPr/>
        </p:nvSpPr>
        <p:spPr bwMode="auto">
          <a:xfrm rot="10800000">
            <a:off x="7137400" y="4767263"/>
            <a:ext cx="722313" cy="815975"/>
          </a:xfrm>
          <a:custGeom>
            <a:avLst/>
            <a:gdLst>
              <a:gd name="T0" fmla="*/ 0 w 21600"/>
              <a:gd name="T1" fmla="*/ 0 h 21600"/>
              <a:gd name="T2" fmla="*/ 722313 w 21600"/>
              <a:gd name="T3" fmla="*/ 815975 h 21600"/>
              <a:gd name="T4" fmla="*/ 0 w 21600"/>
              <a:gd name="T5" fmla="*/ 8159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7829550" y="5589588"/>
            <a:ext cx="4619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064125" y="2151063"/>
            <a:ext cx="134937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400"/>
              <a:t>2.424 GeV</a:t>
            </a: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125913" y="4556125"/>
            <a:ext cx="300037" cy="2190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fr-FR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566988" y="4364038"/>
            <a:ext cx="151606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400"/>
              <a:t>Drive Linac</a:t>
            </a:r>
            <a:r>
              <a:rPr lang="en-US" altLang="en-US" sz="1600"/>
              <a:t> </a:t>
            </a:r>
          </a:p>
          <a:p>
            <a:pPr algn="ctr" eaLnBrk="1" hangingPunct="1">
              <a:lnSpc>
                <a:spcPct val="50000"/>
              </a:lnSpc>
            </a:pPr>
            <a:r>
              <a:rPr lang="en-US" altLang="en-US" sz="1600" b="1">
                <a:solidFill>
                  <a:srgbClr val="FFFF00"/>
                </a:solidFill>
              </a:rPr>
              <a:t>1.06 GeV</a:t>
            </a: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2254250" y="4675188"/>
            <a:ext cx="468313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 rot="14856837">
            <a:off x="1350169" y="5604669"/>
            <a:ext cx="515938" cy="565150"/>
          </a:xfrm>
          <a:prstGeom prst="downArrow">
            <a:avLst>
              <a:gd name="adj1" fmla="val 38185"/>
              <a:gd name="adj2" fmla="val 33369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fr-FR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395413" y="4797425"/>
            <a:ext cx="120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/>
              <a:t>Compton ring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408488" y="2462213"/>
            <a:ext cx="15541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/>
              <a:t>e</a:t>
            </a:r>
            <a:r>
              <a:rPr lang="en-US" altLang="en-US" sz="1600" b="1" baseline="30000"/>
              <a:t>+</a:t>
            </a:r>
            <a:r>
              <a:rPr lang="en-US" altLang="en-US" sz="1600" b="1"/>
              <a:t> PDR and Accumulator ring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3341688" y="5183188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FF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778125" y="4854575"/>
            <a:ext cx="917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200"/>
              <a:t> </a:t>
            </a:r>
            <a:r>
              <a:rPr lang="en-US" altLang="en-US" sz="1400"/>
              <a:t>2 GHz</a:t>
            </a:r>
          </a:p>
          <a:p>
            <a:pPr algn="ctr" eaLnBrk="1" hangingPunct="1">
              <a:lnSpc>
                <a:spcPct val="50000"/>
              </a:lnSpc>
            </a:pPr>
            <a:r>
              <a:rPr lang="en-US" altLang="en-US" sz="1400"/>
              <a:t>50 Hz</a:t>
            </a: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 flipV="1">
            <a:off x="4572000" y="1016000"/>
            <a:ext cx="36353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7419975" y="660400"/>
            <a:ext cx="2486025" cy="1006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66FF"/>
                </a:solidFill>
                <a:latin typeface="Arial" panose="020B0604020202020204" pitchFamily="34" charset="0"/>
              </a:rPr>
              <a:t>Compton configuration for polarized e</a:t>
            </a:r>
            <a:r>
              <a:rPr lang="en-US" altLang="en-US" sz="2000" b="1" baseline="30000">
                <a:solidFill>
                  <a:srgbClr val="0066FF"/>
                </a:solidFill>
                <a:latin typeface="Arial" panose="020B0604020202020204" pitchFamily="34" charset="0"/>
              </a:rPr>
              <a:t>+</a:t>
            </a:r>
            <a:endParaRPr lang="en-US" altLang="en-US" sz="2000" b="1">
              <a:solidFill>
                <a:srgbClr val="0066FF"/>
              </a:solidFill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 rot="16200000">
            <a:off x="3929857" y="4026694"/>
            <a:ext cx="8191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en-US" sz="1400"/>
              <a:t>RF gun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203200" y="6040438"/>
            <a:ext cx="1876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1 YAG Laser pulse</a:t>
            </a: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1754188" y="5491163"/>
            <a:ext cx="466725" cy="185737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fr-FR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 rot="16200000">
            <a:off x="6927850" y="3965576"/>
            <a:ext cx="11509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en-US" altLang="en-US" sz="1200"/>
              <a:t> 2</a:t>
            </a:r>
            <a:r>
              <a:rPr lang="en-US" altLang="en-US" sz="1600"/>
              <a:t> GHz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97063" y="5683250"/>
            <a:ext cx="958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Stacking cavity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1246188" y="2263775"/>
            <a:ext cx="2911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099E5C"/>
                </a:solidFill>
              </a:rPr>
              <a:t>20 turns makes 312 bunches with 4.4x10</a:t>
            </a:r>
            <a:r>
              <a:rPr lang="en-US" altLang="en-US" sz="1600" b="1" baseline="30000">
                <a:solidFill>
                  <a:srgbClr val="099E5C"/>
                </a:solidFill>
              </a:rPr>
              <a:t>9</a:t>
            </a:r>
            <a:r>
              <a:rPr lang="en-US" altLang="en-US" sz="1600" b="1">
                <a:solidFill>
                  <a:srgbClr val="099E5C"/>
                </a:solidFill>
              </a:rPr>
              <a:t> e</a:t>
            </a:r>
            <a:r>
              <a:rPr lang="en-US" altLang="en-US" sz="1600" b="1" baseline="30000">
                <a:solidFill>
                  <a:srgbClr val="099E5C"/>
                </a:solidFill>
              </a:rPr>
              <a:t>+</a:t>
            </a:r>
            <a:r>
              <a:rPr lang="en-US" altLang="en-US" sz="1600" b="1">
                <a:solidFill>
                  <a:srgbClr val="099E5C"/>
                </a:solidFill>
              </a:rPr>
              <a:t>/bunch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203200" y="3651250"/>
            <a:ext cx="3333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0066FF"/>
                </a:solidFill>
              </a:rPr>
              <a:t>C = 47 m, 156 ns/turn, 312 bunches with 6.2x10</a:t>
            </a:r>
            <a:r>
              <a:rPr lang="en-US" altLang="en-US" sz="1600" b="1" baseline="30000">
                <a:solidFill>
                  <a:srgbClr val="0066FF"/>
                </a:solidFill>
              </a:rPr>
              <a:t>10</a:t>
            </a:r>
            <a:r>
              <a:rPr lang="en-US" altLang="en-US" sz="1600" b="1">
                <a:solidFill>
                  <a:srgbClr val="0066FF"/>
                </a:solidFill>
              </a:rPr>
              <a:t> e</a:t>
            </a:r>
            <a:r>
              <a:rPr lang="en-US" altLang="en-US" sz="1600" b="1" baseline="30000">
                <a:solidFill>
                  <a:srgbClr val="0066FF"/>
                </a:solidFill>
              </a:rPr>
              <a:t>-</a:t>
            </a:r>
            <a:r>
              <a:rPr lang="en-US" altLang="en-US" sz="1600" b="1">
                <a:solidFill>
                  <a:srgbClr val="0066FF"/>
                </a:solidFill>
              </a:rPr>
              <a:t>/bunch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6778625" y="5657850"/>
            <a:ext cx="1504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099E5C"/>
                </a:solidFill>
              </a:rPr>
              <a:t>e+            2.6x10</a:t>
            </a:r>
            <a:r>
              <a:rPr lang="en-US" altLang="en-US" sz="1600" b="1" baseline="30000">
                <a:solidFill>
                  <a:srgbClr val="099E5C"/>
                </a:solidFill>
              </a:rPr>
              <a:t>8</a:t>
            </a:r>
            <a:r>
              <a:rPr lang="en-US" altLang="en-US" sz="1600" b="1">
                <a:solidFill>
                  <a:srgbClr val="099E5C"/>
                </a:solidFill>
              </a:rPr>
              <a:t> pol. /turn/bunch</a:t>
            </a:r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V="1">
            <a:off x="3941763" y="2309813"/>
            <a:ext cx="779462" cy="204787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 flipH="1" flipV="1">
            <a:off x="6819900" y="5449888"/>
            <a:ext cx="238125" cy="265112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2870200" y="5632450"/>
            <a:ext cx="1457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FF00FF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600" b="1">
                <a:solidFill>
                  <a:srgbClr val="FF00FF"/>
                </a:solidFill>
              </a:rPr>
              <a:t> (10-20 MeV)</a:t>
            </a:r>
            <a:r>
              <a:rPr lang="en-US" altLang="en-US" sz="1600" b="1"/>
              <a:t> </a:t>
            </a:r>
            <a:r>
              <a:rPr lang="en-US" altLang="en-US" sz="1600" b="1">
                <a:solidFill>
                  <a:srgbClr val="FF00FF"/>
                </a:solidFill>
              </a:rPr>
              <a:t>2.1x10</a:t>
            </a:r>
            <a:r>
              <a:rPr lang="en-US" altLang="en-US" sz="1600" b="1" baseline="30000">
                <a:solidFill>
                  <a:srgbClr val="FF00FF"/>
                </a:solidFill>
              </a:rPr>
              <a:t>9</a:t>
            </a:r>
            <a:r>
              <a:rPr lang="en-US" altLang="en-US" sz="1600" b="1">
                <a:solidFill>
                  <a:srgbClr val="FF00FF"/>
                </a:solidFill>
              </a:rPr>
              <a:t> /turn/bunch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>
            <a:off x="1352550" y="4181475"/>
            <a:ext cx="523875" cy="4286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2" name="Group 54"/>
          <p:cNvGrpSpPr>
            <a:grpSpLocks/>
          </p:cNvGrpSpPr>
          <p:nvPr/>
        </p:nvGrpSpPr>
        <p:grpSpPr bwMode="auto">
          <a:xfrm rot="5400000">
            <a:off x="1520825" y="4468813"/>
            <a:ext cx="911225" cy="1358900"/>
            <a:chOff x="1560" y="2635"/>
            <a:chExt cx="342" cy="784"/>
          </a:xfrm>
        </p:grpSpPr>
        <p:sp>
          <p:nvSpPr>
            <p:cNvPr id="53" name="Line 55"/>
            <p:cNvSpPr>
              <a:spLocks noChangeShapeType="1"/>
            </p:cNvSpPr>
            <p:nvPr/>
          </p:nvSpPr>
          <p:spPr bwMode="auto">
            <a:xfrm>
              <a:off x="1560" y="2802"/>
              <a:ext cx="0" cy="4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1896" y="2796"/>
              <a:ext cx="6" cy="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Arc 57"/>
            <p:cNvSpPr>
              <a:spLocks/>
            </p:cNvSpPr>
            <p:nvPr/>
          </p:nvSpPr>
          <p:spPr bwMode="auto">
            <a:xfrm flipH="1">
              <a:off x="1560" y="2635"/>
              <a:ext cx="335" cy="184"/>
            </a:xfrm>
            <a:custGeom>
              <a:avLst/>
              <a:gdLst>
                <a:gd name="T0" fmla="*/ 0 w 43155"/>
                <a:gd name="T1" fmla="*/ 156 h 23759"/>
                <a:gd name="T2" fmla="*/ 334 w 43155"/>
                <a:gd name="T3" fmla="*/ 184 h 23759"/>
                <a:gd name="T4" fmla="*/ 167 w 43155"/>
                <a:gd name="T5" fmla="*/ 167 h 237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55" h="23759" fill="none" extrusionOk="0">
                  <a:moveTo>
                    <a:pt x="0" y="20203"/>
                  </a:moveTo>
                  <a:cubicBezTo>
                    <a:pt x="736" y="8839"/>
                    <a:pt x="10167" y="0"/>
                    <a:pt x="21555" y="0"/>
                  </a:cubicBezTo>
                  <a:cubicBezTo>
                    <a:pt x="33484" y="0"/>
                    <a:pt x="43155" y="9670"/>
                    <a:pt x="43155" y="21600"/>
                  </a:cubicBezTo>
                  <a:cubicBezTo>
                    <a:pt x="43155" y="22321"/>
                    <a:pt x="43118" y="23041"/>
                    <a:pt x="43046" y="23758"/>
                  </a:cubicBezTo>
                </a:path>
                <a:path w="43155" h="23759" stroke="0" extrusionOk="0">
                  <a:moveTo>
                    <a:pt x="0" y="20203"/>
                  </a:moveTo>
                  <a:cubicBezTo>
                    <a:pt x="736" y="8839"/>
                    <a:pt x="10167" y="0"/>
                    <a:pt x="21555" y="0"/>
                  </a:cubicBezTo>
                  <a:cubicBezTo>
                    <a:pt x="33484" y="0"/>
                    <a:pt x="43155" y="9670"/>
                    <a:pt x="43155" y="21600"/>
                  </a:cubicBezTo>
                  <a:cubicBezTo>
                    <a:pt x="43155" y="22321"/>
                    <a:pt x="43118" y="23041"/>
                    <a:pt x="43046" y="23758"/>
                  </a:cubicBezTo>
                  <a:lnTo>
                    <a:pt x="21555" y="21600"/>
                  </a:lnTo>
                  <a:lnTo>
                    <a:pt x="0" y="2020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Arc 58"/>
            <p:cNvSpPr>
              <a:spLocks/>
            </p:cNvSpPr>
            <p:nvPr/>
          </p:nvSpPr>
          <p:spPr bwMode="auto">
            <a:xfrm flipH="1" flipV="1">
              <a:off x="1566" y="3235"/>
              <a:ext cx="335" cy="184"/>
            </a:xfrm>
            <a:custGeom>
              <a:avLst/>
              <a:gdLst>
                <a:gd name="T0" fmla="*/ 1 w 43200"/>
                <a:gd name="T1" fmla="*/ 182 h 23759"/>
                <a:gd name="T2" fmla="*/ 334 w 43200"/>
                <a:gd name="T3" fmla="*/ 184 h 23759"/>
                <a:gd name="T4" fmla="*/ 168 w 43200"/>
                <a:gd name="T5" fmla="*/ 167 h 237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3759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21"/>
                    <a:pt x="43163" y="23041"/>
                    <a:pt x="43091" y="23758"/>
                  </a:cubicBezTo>
                </a:path>
                <a:path w="43200" h="23759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21"/>
                    <a:pt x="43163" y="23041"/>
                    <a:pt x="43091" y="23758"/>
                  </a:cubicBezTo>
                  <a:lnTo>
                    <a:pt x="21600" y="21600"/>
                  </a:lnTo>
                  <a:lnTo>
                    <a:pt x="83" y="23492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7" name="Line 59"/>
          <p:cNvSpPr>
            <a:spLocks noChangeShapeType="1"/>
          </p:cNvSpPr>
          <p:nvPr/>
        </p:nvSpPr>
        <p:spPr bwMode="auto">
          <a:xfrm>
            <a:off x="3924300" y="4673600"/>
            <a:ext cx="2159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8" name="Group 60"/>
          <p:cNvGrpSpPr>
            <a:grpSpLocks/>
          </p:cNvGrpSpPr>
          <p:nvPr/>
        </p:nvGrpSpPr>
        <p:grpSpPr bwMode="auto">
          <a:xfrm rot="6683886">
            <a:off x="4674394" y="2250282"/>
            <a:ext cx="895350" cy="1084262"/>
            <a:chOff x="1560" y="2635"/>
            <a:chExt cx="342" cy="784"/>
          </a:xfrm>
        </p:grpSpPr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1560" y="2802"/>
              <a:ext cx="0" cy="4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>
              <a:off x="1896" y="2796"/>
              <a:ext cx="6" cy="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Arc 63"/>
            <p:cNvSpPr>
              <a:spLocks/>
            </p:cNvSpPr>
            <p:nvPr/>
          </p:nvSpPr>
          <p:spPr bwMode="auto">
            <a:xfrm flipH="1">
              <a:off x="1560" y="2635"/>
              <a:ext cx="335" cy="184"/>
            </a:xfrm>
            <a:custGeom>
              <a:avLst/>
              <a:gdLst>
                <a:gd name="T0" fmla="*/ 0 w 43155"/>
                <a:gd name="T1" fmla="*/ 156 h 23759"/>
                <a:gd name="T2" fmla="*/ 334 w 43155"/>
                <a:gd name="T3" fmla="*/ 184 h 23759"/>
                <a:gd name="T4" fmla="*/ 167 w 43155"/>
                <a:gd name="T5" fmla="*/ 167 h 237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55" h="23759" fill="none" extrusionOk="0">
                  <a:moveTo>
                    <a:pt x="0" y="20203"/>
                  </a:moveTo>
                  <a:cubicBezTo>
                    <a:pt x="736" y="8839"/>
                    <a:pt x="10167" y="0"/>
                    <a:pt x="21555" y="0"/>
                  </a:cubicBezTo>
                  <a:cubicBezTo>
                    <a:pt x="33484" y="0"/>
                    <a:pt x="43155" y="9670"/>
                    <a:pt x="43155" y="21600"/>
                  </a:cubicBezTo>
                  <a:cubicBezTo>
                    <a:pt x="43155" y="22321"/>
                    <a:pt x="43118" y="23041"/>
                    <a:pt x="43046" y="23758"/>
                  </a:cubicBezTo>
                </a:path>
                <a:path w="43155" h="23759" stroke="0" extrusionOk="0">
                  <a:moveTo>
                    <a:pt x="0" y="20203"/>
                  </a:moveTo>
                  <a:cubicBezTo>
                    <a:pt x="736" y="8839"/>
                    <a:pt x="10167" y="0"/>
                    <a:pt x="21555" y="0"/>
                  </a:cubicBezTo>
                  <a:cubicBezTo>
                    <a:pt x="33484" y="0"/>
                    <a:pt x="43155" y="9670"/>
                    <a:pt x="43155" y="21600"/>
                  </a:cubicBezTo>
                  <a:cubicBezTo>
                    <a:pt x="43155" y="22321"/>
                    <a:pt x="43118" y="23041"/>
                    <a:pt x="43046" y="23758"/>
                  </a:cubicBezTo>
                  <a:lnTo>
                    <a:pt x="21555" y="21600"/>
                  </a:lnTo>
                  <a:lnTo>
                    <a:pt x="0" y="20203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Arc 64"/>
            <p:cNvSpPr>
              <a:spLocks/>
            </p:cNvSpPr>
            <p:nvPr/>
          </p:nvSpPr>
          <p:spPr bwMode="auto">
            <a:xfrm flipH="1" flipV="1">
              <a:off x="1566" y="3235"/>
              <a:ext cx="335" cy="184"/>
            </a:xfrm>
            <a:custGeom>
              <a:avLst/>
              <a:gdLst>
                <a:gd name="T0" fmla="*/ 1 w 43200"/>
                <a:gd name="T1" fmla="*/ 182 h 23759"/>
                <a:gd name="T2" fmla="*/ 334 w 43200"/>
                <a:gd name="T3" fmla="*/ 184 h 23759"/>
                <a:gd name="T4" fmla="*/ 168 w 43200"/>
                <a:gd name="T5" fmla="*/ 167 h 237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3759" fill="none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21"/>
                    <a:pt x="43163" y="23041"/>
                    <a:pt x="43091" y="23758"/>
                  </a:cubicBezTo>
                </a:path>
                <a:path w="43200" h="23759" stroke="0" extrusionOk="0">
                  <a:moveTo>
                    <a:pt x="83" y="23492"/>
                  </a:moveTo>
                  <a:cubicBezTo>
                    <a:pt x="27" y="22863"/>
                    <a:pt x="0" y="222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21"/>
                    <a:pt x="43163" y="23041"/>
                    <a:pt x="43091" y="23758"/>
                  </a:cubicBezTo>
                  <a:lnTo>
                    <a:pt x="21600" y="21600"/>
                  </a:lnTo>
                  <a:lnTo>
                    <a:pt x="83" y="23492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3" name="Text Box 66"/>
          <p:cNvSpPr txBox="1">
            <a:spLocks noChangeArrowheads="1"/>
          </p:cNvSpPr>
          <p:nvPr/>
        </p:nvSpPr>
        <p:spPr bwMode="auto">
          <a:xfrm>
            <a:off x="635000" y="6273800"/>
            <a:ext cx="1028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600 mJ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689212" y="0"/>
            <a:ext cx="673076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US" altLang="en-US" sz="3600" b="1" dirty="0" smtClean="0">
                <a:solidFill>
                  <a:srgbClr val="0000FF"/>
                </a:solidFill>
                <a:latin typeface="+mn-lt"/>
              </a:rPr>
              <a:t>CLIC Positron Source</a:t>
            </a:r>
          </a:p>
        </p:txBody>
      </p:sp>
    </p:spTree>
    <p:extLst>
      <p:ext uri="{BB962C8B-B14F-4D97-AF65-F5344CB8AC3E}">
        <p14:creationId xmlns:p14="http://schemas.microsoft.com/office/powerpoint/2010/main" val="14287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80030" y="1458746"/>
            <a:ext cx="8229600" cy="2185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GB" sz="2400" dirty="0" smtClean="0"/>
              <a:t>General concepts to produce polarized e</a:t>
            </a:r>
            <a:r>
              <a:rPr lang="en-GB" sz="2400" baseline="30000" dirty="0" smtClean="0"/>
              <a:t>-</a:t>
            </a:r>
            <a:r>
              <a:rPr lang="en-GB" sz="2400" dirty="0" smtClean="0"/>
              <a:t> and e</a:t>
            </a:r>
            <a:r>
              <a:rPr lang="en-GB" sz="2400" baseline="30000" dirty="0" smtClean="0"/>
              <a:t>+</a:t>
            </a:r>
            <a:r>
              <a:rPr lang="en-GB" sz="2400" dirty="0" smtClean="0"/>
              <a:t> beams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GB" sz="2400" dirty="0" smtClean="0"/>
              <a:t>Overview of polarized electron and positron sources</a:t>
            </a:r>
            <a:endParaRPr lang="en-GB" sz="2000" dirty="0" smtClean="0"/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GB" sz="2400" dirty="0"/>
              <a:t>P</a:t>
            </a:r>
            <a:r>
              <a:rPr lang="en-GB" sz="2400" dirty="0" smtClean="0"/>
              <a:t>olarized sources challenges for future high energy colliders 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GB" sz="2400" dirty="0" smtClean="0"/>
              <a:t>Summary</a:t>
            </a:r>
            <a:endParaRPr lang="en-GB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501253" y="436728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+mn-lt"/>
              </a:rPr>
              <a:t>Contents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46162" y="4476466"/>
            <a:ext cx="827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The </a:t>
            </a:r>
            <a:r>
              <a:rPr lang="en-US" b="1" i="1" dirty="0" err="1" smtClean="0">
                <a:solidFill>
                  <a:schemeClr val="tx1"/>
                </a:solidFill>
              </a:rPr>
              <a:t>unpolarized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electron and positron sources, with all related challenges are not discussed here.</a:t>
            </a:r>
          </a:p>
        </p:txBody>
      </p:sp>
    </p:spTree>
    <p:extLst>
      <p:ext uri="{BB962C8B-B14F-4D97-AF65-F5344CB8AC3E}">
        <p14:creationId xmlns:p14="http://schemas.microsoft.com/office/powerpoint/2010/main" val="21391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9212" y="0"/>
            <a:ext cx="867937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US" altLang="en-US" sz="3600" b="1" dirty="0" smtClean="0">
                <a:solidFill>
                  <a:srgbClr val="0000FF"/>
                </a:solidFill>
                <a:latin typeface="+mn-lt"/>
              </a:rPr>
              <a:t>CLIC positron source data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83" y="762000"/>
            <a:ext cx="4681470" cy="27811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09" y="3817276"/>
            <a:ext cx="7125694" cy="28769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88155" y="6155140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CERN-ATS-2009-086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CLIC Note 788</a:t>
            </a:r>
          </a:p>
        </p:txBody>
      </p:sp>
    </p:spTree>
    <p:extLst>
      <p:ext uri="{BB962C8B-B14F-4D97-AF65-F5344CB8AC3E}">
        <p14:creationId xmlns:p14="http://schemas.microsoft.com/office/powerpoint/2010/main" val="31865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9212" y="0"/>
            <a:ext cx="833845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+mn-lt"/>
              </a:rPr>
              <a:t>LHeC</a:t>
            </a:r>
            <a:r>
              <a:rPr lang="en-US" altLang="en-US" sz="3600" b="1" dirty="0" smtClean="0">
                <a:solidFill>
                  <a:srgbClr val="0000FF"/>
                </a:solidFill>
                <a:latin typeface="+mn-lt"/>
              </a:rPr>
              <a:t> Positron Source (CDR)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7014" y="656812"/>
            <a:ext cx="6604473" cy="47066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 dirty="0">
                <a:solidFill>
                  <a:srgbClr val="0000FF"/>
                </a:solidFill>
                <a:latin typeface="Garamond" pitchFamily="18" charset="0"/>
                <a:ea typeface="+mj-ea"/>
                <a:cs typeface="+mj-cs"/>
              </a:rPr>
              <a:t>Three rings transformer </a:t>
            </a:r>
            <a:r>
              <a:rPr lang="en-US" sz="2400" b="1" kern="0" dirty="0" smtClean="0">
                <a:solidFill>
                  <a:srgbClr val="0000FF"/>
                </a:solidFill>
                <a:latin typeface="Garamond" pitchFamily="18" charset="0"/>
                <a:ea typeface="+mj-ea"/>
                <a:cs typeface="+mj-cs"/>
              </a:rPr>
              <a:t>for polarized </a:t>
            </a:r>
            <a:r>
              <a:rPr lang="en-US" sz="2400" b="1" kern="0" dirty="0">
                <a:solidFill>
                  <a:srgbClr val="0000FF"/>
                </a:solidFill>
                <a:latin typeface="Garamond" pitchFamily="18" charset="0"/>
                <a:ea typeface="+mj-ea"/>
                <a:cs typeface="+mj-cs"/>
              </a:rPr>
              <a:t>e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Garamond" pitchFamily="18" charset="0"/>
                <a:ea typeface="+mj-ea"/>
                <a:cs typeface="+mj-cs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en-US" sz="2400" b="1" kern="0" dirty="0">
                <a:solidFill>
                  <a:srgbClr val="0000FF"/>
                </a:solidFill>
                <a:latin typeface="Garamond" pitchFamily="18" charset="0"/>
                <a:ea typeface="+mj-ea"/>
                <a:cs typeface="+mj-cs"/>
              </a:rPr>
              <a:t>option</a:t>
            </a:r>
            <a:endParaRPr lang="en-GB" sz="2400" b="1" kern="0" dirty="0">
              <a:solidFill>
                <a:srgbClr val="0000FF"/>
              </a:solidFill>
              <a:latin typeface="Garamond" pitchFamily="18" charset="0"/>
              <a:ea typeface="+mj-ea"/>
              <a:cs typeface="+mj-cs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8074" y="1276213"/>
            <a:ext cx="5890714" cy="2237344"/>
            <a:chOff x="765175" y="1393825"/>
            <a:chExt cx="6958013" cy="3103563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1393825"/>
              <a:ext cx="3455988" cy="310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4248150" y="3689350"/>
              <a:ext cx="34750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2400"/>
                <a:t>accumulator ring (</a:t>
              </a:r>
              <a:r>
                <a:rPr lang="en-US" altLang="fr-FR" sz="2400" i="1"/>
                <a:t>N</a:t>
              </a:r>
              <a:r>
                <a:rPr lang="en-US" altLang="fr-FR" sz="2400"/>
                <a:t> turns)</a:t>
              </a:r>
              <a:endParaRPr lang="en-GB" altLang="fr-FR" sz="2400"/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4206875" y="2730500"/>
              <a:ext cx="3336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2400" dirty="0"/>
                <a:t>fast cooling ring (</a:t>
              </a:r>
              <a:r>
                <a:rPr lang="en-US" altLang="fr-FR" sz="2400" i="1" dirty="0"/>
                <a:t>N</a:t>
              </a:r>
              <a:r>
                <a:rPr lang="en-US" altLang="fr-FR" sz="2400" dirty="0"/>
                <a:t> turns)</a:t>
              </a:r>
              <a:endParaRPr lang="en-GB" altLang="fr-FR" sz="2400" dirty="0"/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4260850" y="1841500"/>
              <a:ext cx="31765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sz="2400" dirty="0"/>
                <a:t>extraction ring (</a:t>
              </a:r>
              <a:r>
                <a:rPr lang="en-US" altLang="fr-FR" sz="2400" i="1" dirty="0"/>
                <a:t>N</a:t>
              </a:r>
              <a:r>
                <a:rPr lang="en-US" altLang="fr-FR" sz="2400" dirty="0"/>
                <a:t> turns)</a:t>
              </a:r>
              <a:endParaRPr lang="en-GB" altLang="fr-FR" sz="2400" dirty="0"/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6009691"/>
            <a:ext cx="78065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i="1" dirty="0"/>
              <a:t>E. </a:t>
            </a:r>
            <a:r>
              <a:rPr lang="en-US" altLang="fr-FR" i="1" dirty="0" err="1" smtClean="0"/>
              <a:t>Bulyak</a:t>
            </a:r>
            <a:r>
              <a:rPr lang="en-US" altLang="fr-FR" i="1" dirty="0" smtClean="0"/>
              <a:t>  et </a:t>
            </a:r>
            <a:r>
              <a:rPr lang="en-US" altLang="fr-FR" i="1" dirty="0" err="1" smtClean="0"/>
              <a:t>al.“Performance</a:t>
            </a:r>
            <a:r>
              <a:rPr lang="en-US" altLang="fr-FR" i="1" dirty="0" smtClean="0"/>
              <a:t> </a:t>
            </a:r>
            <a:r>
              <a:rPr lang="en-US" altLang="fr-FR" i="1" dirty="0"/>
              <a:t>of Compton Sources of </a:t>
            </a:r>
            <a:r>
              <a:rPr lang="en-US" altLang="fr-FR" i="1" dirty="0" err="1"/>
              <a:t>Polarised</a:t>
            </a:r>
            <a:r>
              <a:rPr lang="en-US" altLang="fr-FR" i="1" dirty="0"/>
              <a:t> Positrons”</a:t>
            </a:r>
            <a:r>
              <a:rPr lang="en-US" altLang="fr-FR" dirty="0"/>
              <a:t> </a:t>
            </a:r>
          </a:p>
          <a:p>
            <a:r>
              <a:rPr lang="en-US" altLang="fr-FR" i="1" dirty="0" smtClean="0"/>
              <a:t>Positron </a:t>
            </a:r>
            <a:r>
              <a:rPr lang="en-US" altLang="fr-FR" i="1" dirty="0"/>
              <a:t>for </a:t>
            </a:r>
            <a:r>
              <a:rPr lang="en-US" altLang="fr-FR" i="1" dirty="0" err="1"/>
              <a:t>LHeC</a:t>
            </a:r>
            <a:r>
              <a:rPr lang="en-US" altLang="fr-FR" i="1" dirty="0"/>
              <a:t>  - Brainstorming workshop  - May </a:t>
            </a:r>
            <a:r>
              <a:rPr lang="en-US" altLang="fr-FR" i="1" dirty="0" smtClean="0"/>
              <a:t>2011</a:t>
            </a:r>
            <a:endParaRPr lang="en-US" altLang="fr-FR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5" y="3755208"/>
            <a:ext cx="5721755" cy="20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50995"/>
              </p:ext>
            </p:extLst>
          </p:nvPr>
        </p:nvGraphicFramePr>
        <p:xfrm>
          <a:off x="273050" y="973138"/>
          <a:ext cx="9239250" cy="4213228"/>
        </p:xfrm>
        <a:graphic>
          <a:graphicData uri="http://schemas.openxmlformats.org/drawingml/2006/table">
            <a:tbl>
              <a:tblPr/>
              <a:tblGrid>
                <a:gridCol w="3084299"/>
                <a:gridCol w="1132764"/>
                <a:gridCol w="1293235"/>
                <a:gridCol w="1282569"/>
                <a:gridCol w="1246942"/>
                <a:gridCol w="1199441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SLC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CLIC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(3 TeV)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(RDR)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LHeC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p-140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LHeC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ERL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Energy  (@ DR)         [GeV]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1.19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2.86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140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60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/ bunch at IP             [10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9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]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40 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3.72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1.6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2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/ bunch after capture [10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9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]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50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7.6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1.8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2.2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Bunches /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macropulse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312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2625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NA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Macropulse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repet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. rate  [Hz]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50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10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CW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Bunches / second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15600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13125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20x10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+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 / second  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(x 10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14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0.06</a:t>
                      </a:r>
                      <a:endParaRPr kumimoji="0" lang="en-GB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1.1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 </a:t>
                      </a:r>
                      <a:endParaRPr kumimoji="0" lang="en-GB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18</a:t>
                      </a:r>
                      <a:endParaRPr kumimoji="0" lang="en-GB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440</a:t>
                      </a:r>
                      <a:endParaRPr kumimoji="0" lang="en-GB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68551" y="0"/>
            <a:ext cx="88437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Leptons flux comparison for future colliders   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15515" y="5219349"/>
            <a:ext cx="1620838" cy="387350"/>
            <a:chOff x="2349796" y="5837275"/>
            <a:chExt cx="1621463" cy="387747"/>
          </a:xfrm>
        </p:grpSpPr>
        <p:sp>
          <p:nvSpPr>
            <p:cNvPr id="5" name="Curved Up Arrow 4"/>
            <p:cNvSpPr>
              <a:spLocks noChangeArrowheads="1"/>
            </p:cNvSpPr>
            <p:nvPr/>
          </p:nvSpPr>
          <p:spPr bwMode="auto">
            <a:xfrm>
              <a:off x="2349796" y="5837275"/>
              <a:ext cx="914399" cy="36576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00B05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5083" y="5855690"/>
              <a:ext cx="776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b="1">
                  <a:solidFill>
                    <a:srgbClr val="00B050"/>
                  </a:solidFill>
                </a:rPr>
                <a:t>x 20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84645" y="5237745"/>
            <a:ext cx="5167218" cy="1018809"/>
            <a:chOff x="2349796" y="5850034"/>
            <a:chExt cx="4814774" cy="593295"/>
          </a:xfrm>
        </p:grpSpPr>
        <p:sp>
          <p:nvSpPr>
            <p:cNvPr id="8" name="Curved Up Arrow 7"/>
            <p:cNvSpPr>
              <a:spLocks noChangeArrowheads="1"/>
            </p:cNvSpPr>
            <p:nvPr/>
          </p:nvSpPr>
          <p:spPr bwMode="auto">
            <a:xfrm>
              <a:off x="2349796" y="5850034"/>
              <a:ext cx="4114799" cy="593295"/>
            </a:xfrm>
            <a:prstGeom prst="curvedUpArrow">
              <a:avLst>
                <a:gd name="adj1" fmla="val 19265"/>
                <a:gd name="adj2" fmla="val 52915"/>
                <a:gd name="adj3" fmla="val 25000"/>
              </a:avLst>
            </a:prstGeom>
            <a:solidFill>
              <a:srgbClr val="00B05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388394" y="5856385"/>
              <a:ext cx="776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b="1">
                  <a:solidFill>
                    <a:srgbClr val="00B050"/>
                  </a:solidFill>
                </a:rPr>
                <a:t>x 300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51863" y="5226050"/>
            <a:ext cx="93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b="1" dirty="0">
                <a:solidFill>
                  <a:srgbClr val="00B050"/>
                </a:solidFill>
              </a:rPr>
              <a:t>x 7000</a:t>
            </a: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3772043" y="5237745"/>
            <a:ext cx="3344251" cy="592137"/>
            <a:chOff x="2349796" y="5850034"/>
            <a:chExt cx="4883041" cy="593295"/>
          </a:xfrm>
        </p:grpSpPr>
        <p:sp>
          <p:nvSpPr>
            <p:cNvPr id="12" name="Curved Up Arrow 7"/>
            <p:cNvSpPr>
              <a:spLocks noChangeArrowheads="1"/>
            </p:cNvSpPr>
            <p:nvPr/>
          </p:nvSpPr>
          <p:spPr bwMode="auto">
            <a:xfrm>
              <a:off x="2349796" y="5850034"/>
              <a:ext cx="4114799" cy="593295"/>
            </a:xfrm>
            <a:prstGeom prst="curvedUpArrow">
              <a:avLst>
                <a:gd name="adj1" fmla="val 19265"/>
                <a:gd name="adj2" fmla="val 52915"/>
                <a:gd name="adj3" fmla="val 25000"/>
              </a:avLst>
            </a:prstGeom>
            <a:solidFill>
              <a:srgbClr val="00B05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048299" y="5962015"/>
              <a:ext cx="1184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b="1" dirty="0">
                  <a:solidFill>
                    <a:srgbClr val="00B050"/>
                  </a:solidFill>
                </a:rPr>
                <a:t>x </a:t>
              </a:r>
              <a:r>
                <a:rPr lang="en-US" altLang="fr-FR" b="1" dirty="0" smtClean="0">
                  <a:solidFill>
                    <a:srgbClr val="00B050"/>
                  </a:solidFill>
                </a:rPr>
                <a:t>65</a:t>
              </a:r>
              <a:endParaRPr lang="en-US" altLang="fr-FR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1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62769" y="0"/>
            <a:ext cx="485981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FCC-</a:t>
            </a:r>
            <a:r>
              <a:rPr lang="en-US" altLang="fr-FR" sz="3600" b="1" dirty="0" err="1" smtClean="0">
                <a:solidFill>
                  <a:srgbClr val="0000FF"/>
                </a:solidFill>
                <a:latin typeface="+mn-lt"/>
              </a:rPr>
              <a:t>ee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 parameters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301723" y="608354"/>
            <a:ext cx="3604277" cy="365125"/>
          </a:xfrm>
        </p:spPr>
        <p:txBody>
          <a:bodyPr/>
          <a:lstStyle/>
          <a:p>
            <a:pPr>
              <a:defRPr/>
            </a:pPr>
            <a:r>
              <a:rPr lang="en-US" sz="1600" i="1" dirty="0" err="1" smtClean="0">
                <a:solidFill>
                  <a:schemeClr val="tx1"/>
                </a:solidFill>
              </a:rPr>
              <a:t>Y.Papaphilippou</a:t>
            </a:r>
            <a:r>
              <a:rPr lang="en-US" sz="1600" i="1" dirty="0" smtClean="0">
                <a:solidFill>
                  <a:schemeClr val="tx1"/>
                </a:solidFill>
              </a:rPr>
              <a:t> - FCC week 2016 </a:t>
            </a:r>
            <a:endParaRPr lang="en-US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02735"/>
              </p:ext>
            </p:extLst>
          </p:nvPr>
        </p:nvGraphicFramePr>
        <p:xfrm>
          <a:off x="556935" y="1242998"/>
          <a:ext cx="8419855" cy="5363548"/>
        </p:xfrm>
        <a:graphic>
          <a:graphicData uri="http://schemas.openxmlformats.org/drawingml/2006/table">
            <a:tbl>
              <a:tblPr/>
              <a:tblGrid>
                <a:gridCol w="3503250"/>
                <a:gridCol w="500982"/>
                <a:gridCol w="725137"/>
                <a:gridCol w="500982"/>
                <a:gridCol w="725137"/>
                <a:gridCol w="529354"/>
                <a:gridCol w="708894"/>
                <a:gridCol w="500982"/>
                <a:gridCol w="725137"/>
              </a:tblGrid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Accelerator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FCCee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-Z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FCCee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-W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FCCee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-H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FCCee-tt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Energy [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GeV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of filling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Full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Top-up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Full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Top-up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Full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Top-up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Full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Top-up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LINAC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#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bunches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LINAC repetition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rate [Hz]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LINAC RF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freq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[MHz]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2000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LINAC bunch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population [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#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LINAC injections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/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SPS/BR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bunch spacing [MHz]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SPS bunches/injection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SPS bunch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population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[10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duty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factor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0.17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SPS / BR # of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bunches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915/4575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530/2650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156/780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81/81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SPS / BR cycle time [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s]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 / 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 / 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 cycles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Transfer efficiency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number of bunches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Filling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 (both species) [sec]</a:t>
                      </a: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</a:t>
                      </a: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Injected bunch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population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[10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]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6" marR="6016" marT="60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3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14354"/>
              </p:ext>
            </p:extLst>
          </p:nvPr>
        </p:nvGraphicFramePr>
        <p:xfrm>
          <a:off x="163774" y="1136911"/>
          <a:ext cx="9512488" cy="3372170"/>
        </p:xfrm>
        <a:graphic>
          <a:graphicData uri="http://schemas.openxmlformats.org/drawingml/2006/table">
            <a:tbl>
              <a:tblPr/>
              <a:tblGrid>
                <a:gridCol w="2988859"/>
                <a:gridCol w="896272"/>
                <a:gridCol w="1092288"/>
                <a:gridCol w="1133767"/>
                <a:gridCol w="981677"/>
                <a:gridCol w="1258206"/>
                <a:gridCol w="1161419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SLC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LEP 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FCC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FCC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W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FCC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H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FCC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tt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Energy  (GeV)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1.19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104.5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45.5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80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175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 / bunch after capture       (10</a:t>
                      </a:r>
                      <a:r>
                        <a:rPr kumimoji="0" lang="en-GB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9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)</a:t>
                      </a:r>
                      <a:endParaRPr kumimoji="0" lang="en-GB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45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155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3.3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3.3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3.3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Bunches /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macropulse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915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530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195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81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Repetition rate     (Hz)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0.004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50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50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50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e / second  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(x 10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14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0.06</a:t>
                      </a:r>
                      <a:endParaRPr kumimoji="0" lang="en-GB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84" charset="-128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0.0023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-80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99062" marR="9906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0.9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0.3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84" charset="-128"/>
                        </a:rPr>
                        <a:t>0.1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62769" y="0"/>
            <a:ext cx="485981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Flux for FCC-</a:t>
            </a:r>
            <a:r>
              <a:rPr lang="en-US" altLang="fr-FR" sz="3600" b="1" dirty="0" err="1" smtClean="0">
                <a:solidFill>
                  <a:srgbClr val="0000FF"/>
                </a:solidFill>
                <a:latin typeface="+mn-lt"/>
              </a:rPr>
              <a:t>ee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8685" y="5841242"/>
            <a:ext cx="689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Max requested flux is between CLIC and ILC  =&gt; would </a:t>
            </a:r>
            <a:r>
              <a:rPr lang="en-US" b="1" dirty="0" smtClean="0">
                <a:solidFill>
                  <a:srgbClr val="0000FF"/>
                </a:solidFill>
              </a:rPr>
              <a:t>be OK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669603" y="4594138"/>
            <a:ext cx="3808677" cy="368954"/>
            <a:chOff x="2349796" y="5837275"/>
            <a:chExt cx="1690575" cy="369332"/>
          </a:xfrm>
        </p:grpSpPr>
        <p:sp>
          <p:nvSpPr>
            <p:cNvPr id="6" name="Curved Up Arrow 4"/>
            <p:cNvSpPr>
              <a:spLocks noChangeArrowheads="1"/>
            </p:cNvSpPr>
            <p:nvPr/>
          </p:nvSpPr>
          <p:spPr bwMode="auto">
            <a:xfrm>
              <a:off x="2349796" y="5837275"/>
              <a:ext cx="914399" cy="36576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00B05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3264195" y="5837275"/>
              <a:ext cx="776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fr-FR" b="1" dirty="0">
                  <a:solidFill>
                    <a:srgbClr val="00B050"/>
                  </a:solidFill>
                </a:rPr>
                <a:t>x </a:t>
              </a:r>
              <a:r>
                <a:rPr lang="en-US" altLang="fr-FR" b="1" dirty="0" smtClean="0">
                  <a:solidFill>
                    <a:srgbClr val="00B050"/>
                  </a:solidFill>
                </a:rPr>
                <a:t>25</a:t>
              </a:r>
              <a:endParaRPr lang="en-US" altLang="fr-FR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2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96287" y="136479"/>
            <a:ext cx="8241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Summary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367" y="782810"/>
            <a:ext cx="9416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Polarized electron sources for future high energy colliders</a:t>
            </a:r>
            <a:r>
              <a:rPr lang="en-US" u="sng" dirty="0" smtClean="0">
                <a:solidFill>
                  <a:schemeClr val="tx1"/>
                </a:solidFill>
              </a:rPr>
              <a:t>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electron source will depend on the accelerator requirements.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Polarized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source implies photoemission. The choice is between DC versus RF.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Today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electron source technology is mature, nevertheless many stimulating problems still need be solved. </a:t>
            </a:r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For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requested flux and polarization level would be reachable.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1429" y="3332328"/>
            <a:ext cx="926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Polarized positron sources for future high energy colliders: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Today the requested flux and polarization present several challenges with the present technology but it would be doable.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2027" y="5181598"/>
            <a:ext cx="892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For FCC-</a:t>
            </a:r>
            <a:r>
              <a:rPr lang="en-US" dirty="0" err="1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, test facilities and experimental measurements are strongly recommended to check the performance of polarized electron and positron sources. </a:t>
            </a:r>
          </a:p>
        </p:txBody>
      </p:sp>
    </p:spTree>
    <p:extLst>
      <p:ext uri="{BB962C8B-B14F-4D97-AF65-F5344CB8AC3E}">
        <p14:creationId xmlns:p14="http://schemas.microsoft.com/office/powerpoint/2010/main" val="7638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97613" y="259309"/>
            <a:ext cx="80899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Method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to produce polarized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flipV="1">
            <a:off x="3398292" y="3389287"/>
            <a:ext cx="1751682" cy="9005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3350287" y="1547150"/>
            <a:ext cx="1863725" cy="782637"/>
          </a:xfrm>
          <a:custGeom>
            <a:avLst/>
            <a:gdLst>
              <a:gd name="T0" fmla="*/ 2147483647 w 1174"/>
              <a:gd name="T1" fmla="*/ 2147483647 h 493"/>
              <a:gd name="T2" fmla="*/ 2147483647 w 1174"/>
              <a:gd name="T3" fmla="*/ 2147483647 h 493"/>
              <a:gd name="T4" fmla="*/ 2147483647 w 1174"/>
              <a:gd name="T5" fmla="*/ 2147483647 h 493"/>
              <a:gd name="T6" fmla="*/ 2147483647 w 1174"/>
              <a:gd name="T7" fmla="*/ 2147483647 h 493"/>
              <a:gd name="T8" fmla="*/ 2147483647 w 1174"/>
              <a:gd name="T9" fmla="*/ 2147483647 h 493"/>
              <a:gd name="T10" fmla="*/ 2147483647 w 1174"/>
              <a:gd name="T11" fmla="*/ 2147483647 h 493"/>
              <a:gd name="T12" fmla="*/ 2147483647 w 1174"/>
              <a:gd name="T13" fmla="*/ 2147483647 h 493"/>
              <a:gd name="T14" fmla="*/ 2147483647 w 1174"/>
              <a:gd name="T15" fmla="*/ 2147483647 h 493"/>
              <a:gd name="T16" fmla="*/ 2147483647 w 1174"/>
              <a:gd name="T17" fmla="*/ 2147483647 h 493"/>
              <a:gd name="T18" fmla="*/ 2147483647 w 1174"/>
              <a:gd name="T19" fmla="*/ 2147483647 h 493"/>
              <a:gd name="T20" fmla="*/ 2147483647 w 1174"/>
              <a:gd name="T21" fmla="*/ 2147483647 h 493"/>
              <a:gd name="T22" fmla="*/ 2147483647 w 1174"/>
              <a:gd name="T23" fmla="*/ 2147483647 h 493"/>
              <a:gd name="T24" fmla="*/ 2147483647 w 1174"/>
              <a:gd name="T25" fmla="*/ 2147483647 h 493"/>
              <a:gd name="T26" fmla="*/ 2147483647 w 1174"/>
              <a:gd name="T27" fmla="*/ 2147483647 h 493"/>
              <a:gd name="T28" fmla="*/ 2147483647 w 1174"/>
              <a:gd name="T29" fmla="*/ 2147483647 h 493"/>
              <a:gd name="T30" fmla="*/ 2147483647 w 1174"/>
              <a:gd name="T31" fmla="*/ 2147483647 h 493"/>
              <a:gd name="T32" fmla="*/ 2147483647 w 1174"/>
              <a:gd name="T33" fmla="*/ 2147483647 h 493"/>
              <a:gd name="T34" fmla="*/ 0 w 1174"/>
              <a:gd name="T35" fmla="*/ 2147483647 h 49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74"/>
              <a:gd name="T55" fmla="*/ 0 h 493"/>
              <a:gd name="T56" fmla="*/ 1174 w 1174"/>
              <a:gd name="T57" fmla="*/ 493 h 49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74" h="493">
                <a:moveTo>
                  <a:pt x="1174" y="69"/>
                </a:moveTo>
                <a:cubicBezTo>
                  <a:pt x="1147" y="57"/>
                  <a:pt x="1057" y="10"/>
                  <a:pt x="1014" y="5"/>
                </a:cubicBezTo>
                <a:cubicBezTo>
                  <a:pt x="971" y="0"/>
                  <a:pt x="922" y="6"/>
                  <a:pt x="918" y="37"/>
                </a:cubicBezTo>
                <a:cubicBezTo>
                  <a:pt x="914" y="68"/>
                  <a:pt x="998" y="153"/>
                  <a:pt x="990" y="189"/>
                </a:cubicBezTo>
                <a:cubicBezTo>
                  <a:pt x="982" y="225"/>
                  <a:pt x="909" y="266"/>
                  <a:pt x="870" y="253"/>
                </a:cubicBezTo>
                <a:cubicBezTo>
                  <a:pt x="831" y="240"/>
                  <a:pt x="797" y="122"/>
                  <a:pt x="758" y="109"/>
                </a:cubicBezTo>
                <a:cubicBezTo>
                  <a:pt x="719" y="96"/>
                  <a:pt x="650" y="142"/>
                  <a:pt x="638" y="173"/>
                </a:cubicBezTo>
                <a:cubicBezTo>
                  <a:pt x="626" y="204"/>
                  <a:pt x="682" y="262"/>
                  <a:pt x="686" y="293"/>
                </a:cubicBezTo>
                <a:cubicBezTo>
                  <a:pt x="690" y="324"/>
                  <a:pt x="682" y="349"/>
                  <a:pt x="662" y="357"/>
                </a:cubicBezTo>
                <a:cubicBezTo>
                  <a:pt x="642" y="365"/>
                  <a:pt x="591" y="356"/>
                  <a:pt x="566" y="341"/>
                </a:cubicBezTo>
                <a:cubicBezTo>
                  <a:pt x="541" y="326"/>
                  <a:pt x="527" y="285"/>
                  <a:pt x="510" y="269"/>
                </a:cubicBezTo>
                <a:cubicBezTo>
                  <a:pt x="493" y="253"/>
                  <a:pt x="481" y="235"/>
                  <a:pt x="462" y="243"/>
                </a:cubicBezTo>
                <a:cubicBezTo>
                  <a:pt x="443" y="251"/>
                  <a:pt x="402" y="289"/>
                  <a:pt x="398" y="317"/>
                </a:cubicBezTo>
                <a:cubicBezTo>
                  <a:pt x="394" y="345"/>
                  <a:pt x="445" y="389"/>
                  <a:pt x="438" y="413"/>
                </a:cubicBezTo>
                <a:cubicBezTo>
                  <a:pt x="431" y="437"/>
                  <a:pt x="388" y="463"/>
                  <a:pt x="358" y="461"/>
                </a:cubicBezTo>
                <a:cubicBezTo>
                  <a:pt x="328" y="459"/>
                  <a:pt x="293" y="405"/>
                  <a:pt x="257" y="401"/>
                </a:cubicBezTo>
                <a:cubicBezTo>
                  <a:pt x="221" y="397"/>
                  <a:pt x="182" y="423"/>
                  <a:pt x="140" y="439"/>
                </a:cubicBezTo>
                <a:cubicBezTo>
                  <a:pt x="98" y="454"/>
                  <a:pt x="24" y="484"/>
                  <a:pt x="0" y="493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 rot="9512607">
            <a:off x="3274087" y="2313912"/>
            <a:ext cx="231775" cy="6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3195930" y="2054119"/>
            <a:ext cx="101600" cy="6096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5214012" y="1334662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dirty="0"/>
              <a:t>Laser</a:t>
            </a: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5339425" y="2358919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dirty="0"/>
              <a:t>e- beam</a:t>
            </a: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898299" y="1993921"/>
            <a:ext cx="2329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dirty="0" smtClean="0"/>
              <a:t>Photocathode </a:t>
            </a:r>
            <a:r>
              <a:rPr lang="en-US" altLang="fr-FR" dirty="0" err="1" smtClean="0"/>
              <a:t>GaAS</a:t>
            </a:r>
            <a:r>
              <a:rPr lang="en-US" altLang="fr-FR" dirty="0" smtClean="0"/>
              <a:t> </a:t>
            </a:r>
          </a:p>
          <a:p>
            <a:r>
              <a:rPr lang="en-US" altLang="fr-FR" dirty="0" smtClean="0"/>
              <a:t>with </a:t>
            </a:r>
            <a:r>
              <a:rPr lang="en-US" altLang="fr-FR" dirty="0" err="1" smtClean="0"/>
              <a:t>superlattice</a:t>
            </a:r>
            <a:endParaRPr lang="en-US" altLang="fr-FR" dirty="0"/>
          </a:p>
        </p:txBody>
      </p:sp>
      <p:sp>
        <p:nvSpPr>
          <p:cNvPr id="19" name="AutoShape 44"/>
          <p:cNvSpPr>
            <a:spLocks noChangeArrowheads="1"/>
          </p:cNvSpPr>
          <p:nvPr/>
        </p:nvSpPr>
        <p:spPr bwMode="auto">
          <a:xfrm rot="18272668">
            <a:off x="4509162" y="1728125"/>
            <a:ext cx="284163" cy="204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94" y="6390"/>
                </a:moveTo>
                <a:cubicBezTo>
                  <a:pt x="18019" y="3010"/>
                  <a:pt x="14572" y="872"/>
                  <a:pt x="10800" y="872"/>
                </a:cubicBezTo>
                <a:cubicBezTo>
                  <a:pt x="5316" y="872"/>
                  <a:pt x="872" y="5316"/>
                  <a:pt x="872" y="10800"/>
                </a:cubicBezTo>
                <a:cubicBezTo>
                  <a:pt x="872" y="16283"/>
                  <a:pt x="5316" y="20728"/>
                  <a:pt x="10800" y="20728"/>
                </a:cubicBezTo>
                <a:cubicBezTo>
                  <a:pt x="12578" y="20728"/>
                  <a:pt x="14324" y="20250"/>
                  <a:pt x="15855" y="19344"/>
                </a:cubicBezTo>
                <a:lnTo>
                  <a:pt x="16299" y="20094"/>
                </a:lnTo>
                <a:cubicBezTo>
                  <a:pt x="14634" y="21080"/>
                  <a:pt x="1273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03" y="-1"/>
                  <a:pt x="18653" y="2325"/>
                  <a:pt x="20476" y="6002"/>
                </a:cubicBezTo>
                <a:lnTo>
                  <a:pt x="22895" y="4803"/>
                </a:lnTo>
                <a:lnTo>
                  <a:pt x="21478" y="9006"/>
                </a:lnTo>
                <a:lnTo>
                  <a:pt x="17275" y="7589"/>
                </a:lnTo>
                <a:lnTo>
                  <a:pt x="19694" y="6390"/>
                </a:lnTo>
                <a:close/>
              </a:path>
            </a:pathLst>
          </a:custGeom>
          <a:solidFill>
            <a:srgbClr val="008000">
              <a:alpha val="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3280957" y="2329787"/>
            <a:ext cx="2750618" cy="2913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3590293" y="3001781"/>
            <a:ext cx="138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dirty="0" smtClean="0"/>
              <a:t>Electric field</a:t>
            </a:r>
            <a:endParaRPr lang="en-US" altLang="fr-FR" dirty="0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581372" y="2397044"/>
            <a:ext cx="2011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fr-FR" dirty="0" smtClean="0"/>
              <a:t>E </a:t>
            </a:r>
            <a:r>
              <a:rPr lang="en-US" altLang="fr-FR" dirty="0"/>
              <a:t>= </a:t>
            </a:r>
            <a:r>
              <a:rPr lang="en-US" altLang="fr-FR" dirty="0" smtClean="0"/>
              <a:t> 5 - 10 </a:t>
            </a:r>
            <a:r>
              <a:rPr lang="en-US" altLang="fr-FR" dirty="0"/>
              <a:t>MeV </a:t>
            </a:r>
          </a:p>
        </p:txBody>
      </p:sp>
      <p:sp>
        <p:nvSpPr>
          <p:cNvPr id="24" name="AutoShape 44"/>
          <p:cNvSpPr>
            <a:spLocks noChangeArrowheads="1"/>
          </p:cNvSpPr>
          <p:nvPr/>
        </p:nvSpPr>
        <p:spPr bwMode="auto">
          <a:xfrm rot="18272668">
            <a:off x="5088191" y="2241959"/>
            <a:ext cx="284163" cy="204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94" y="6390"/>
                </a:moveTo>
                <a:cubicBezTo>
                  <a:pt x="18019" y="3010"/>
                  <a:pt x="14572" y="872"/>
                  <a:pt x="10800" y="872"/>
                </a:cubicBezTo>
                <a:cubicBezTo>
                  <a:pt x="5316" y="872"/>
                  <a:pt x="872" y="5316"/>
                  <a:pt x="872" y="10800"/>
                </a:cubicBezTo>
                <a:cubicBezTo>
                  <a:pt x="872" y="16283"/>
                  <a:pt x="5316" y="20728"/>
                  <a:pt x="10800" y="20728"/>
                </a:cubicBezTo>
                <a:cubicBezTo>
                  <a:pt x="12578" y="20728"/>
                  <a:pt x="14324" y="20250"/>
                  <a:pt x="15855" y="19344"/>
                </a:cubicBezTo>
                <a:lnTo>
                  <a:pt x="16299" y="20094"/>
                </a:lnTo>
                <a:cubicBezTo>
                  <a:pt x="14634" y="21080"/>
                  <a:pt x="12734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03" y="-1"/>
                  <a:pt x="18653" y="2325"/>
                  <a:pt x="20476" y="6002"/>
                </a:cubicBezTo>
                <a:lnTo>
                  <a:pt x="22895" y="4803"/>
                </a:lnTo>
                <a:lnTo>
                  <a:pt x="21478" y="9006"/>
                </a:lnTo>
                <a:lnTo>
                  <a:pt x="17275" y="7589"/>
                </a:lnTo>
                <a:lnTo>
                  <a:pt x="19694" y="6390"/>
                </a:lnTo>
                <a:close/>
              </a:path>
            </a:pathLst>
          </a:custGeom>
          <a:solidFill>
            <a:srgbClr val="008000">
              <a:alpha val="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832011" y="3416466"/>
            <a:ext cx="900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n-US" altLang="fr-FR" dirty="0" smtClean="0"/>
              <a:t>DC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US" altLang="fr-FR" dirty="0"/>
              <a:t>o</a:t>
            </a:r>
            <a:r>
              <a:rPr lang="en-US" altLang="fr-FR" dirty="0" smtClean="0"/>
              <a:t>r RF </a:t>
            </a:r>
            <a:endParaRPr lang="en-US" alt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38482" y="4752691"/>
            <a:ext cx="887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Cesiated</a:t>
            </a:r>
            <a:r>
              <a:rPr lang="en-US" dirty="0" smtClean="0">
                <a:solidFill>
                  <a:schemeClr val="tx1"/>
                </a:solidFill>
              </a:rPr>
              <a:t> GaAs is the </a:t>
            </a:r>
            <a:r>
              <a:rPr lang="en-US" dirty="0" smtClean="0">
                <a:solidFill>
                  <a:srgbClr val="FF0000"/>
                </a:solidFill>
              </a:rPr>
              <a:t>only material for polarized electrons </a:t>
            </a:r>
            <a:r>
              <a:rPr lang="en-US" dirty="0" smtClean="0">
                <a:solidFill>
                  <a:schemeClr val="tx1"/>
                </a:solidFill>
              </a:rPr>
              <a:t>with GaAs/</a:t>
            </a:r>
            <a:r>
              <a:rPr lang="en-US" dirty="0" err="1" smtClean="0">
                <a:solidFill>
                  <a:schemeClr val="tx1"/>
                </a:solidFill>
              </a:rPr>
              <a:t>GaAsP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superlattice</a:t>
            </a:r>
            <a:r>
              <a:rPr lang="en-US" dirty="0" smtClean="0">
                <a:solidFill>
                  <a:schemeClr val="tx1"/>
                </a:solidFill>
              </a:rPr>
              <a:t> crystal  =&gt;  95 % polarization possible</a:t>
            </a:r>
          </a:p>
        </p:txBody>
      </p:sp>
    </p:spTree>
    <p:extLst>
      <p:ext uri="{BB962C8B-B14F-4D97-AF65-F5344CB8AC3E}">
        <p14:creationId xmlns:p14="http://schemas.microsoft.com/office/powerpoint/2010/main" val="42933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1445" y="95535"/>
            <a:ext cx="880537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Some key parameters for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polarized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-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source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3450" y="805219"/>
            <a:ext cx="75936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Photocathode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High quantum efficiency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Long life time</a:t>
            </a:r>
          </a:p>
          <a:p>
            <a:pPr lvl="1" indent="0"/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Drive laser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Reliable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Synchronization with the machine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Sufficient power  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Wavelength tunable </a:t>
            </a:r>
          </a:p>
          <a:p>
            <a:pPr lvl="1" indent="0"/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Vacuum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Good dynamic vacuum </a:t>
            </a:r>
            <a:r>
              <a:rPr lang="en-US" sz="2000" dirty="0">
                <a:solidFill>
                  <a:schemeClr val="tx1"/>
                </a:solidFill>
              </a:rPr>
              <a:t>(with beam on)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116205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Electric field</a:t>
            </a:r>
          </a:p>
          <a:p>
            <a:pPr marL="10477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Avoid break </a:t>
            </a:r>
            <a:r>
              <a:rPr lang="en-US" sz="2000" dirty="0">
                <a:solidFill>
                  <a:schemeClr val="tx1"/>
                </a:solidFill>
              </a:rPr>
              <a:t>down and field </a:t>
            </a:r>
            <a:r>
              <a:rPr lang="en-US" sz="2000" dirty="0" smtClean="0">
                <a:solidFill>
                  <a:schemeClr val="tx1"/>
                </a:solidFill>
              </a:rPr>
              <a:t>emission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127" t="1642" r="2320" b="3513"/>
          <a:stretch/>
        </p:blipFill>
        <p:spPr>
          <a:xfrm>
            <a:off x="641444" y="1033221"/>
            <a:ext cx="6917689" cy="553135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1445" y="95535"/>
            <a:ext cx="880537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SLC </a:t>
            </a:r>
            <a:r>
              <a:rPr lang="en-US" altLang="fr-FR" sz="3600" b="1" dirty="0" err="1" smtClean="0">
                <a:solidFill>
                  <a:srgbClr val="0000FF"/>
                </a:solidFill>
                <a:latin typeface="+mn-lt"/>
              </a:rPr>
              <a:t>photogun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 for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polarized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65493" y="663890"/>
            <a:ext cx="22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J. </a:t>
            </a:r>
            <a:r>
              <a:rPr lang="fr-FR" i="1" dirty="0" err="1" smtClean="0">
                <a:solidFill>
                  <a:schemeClr val="tx1"/>
                </a:solidFill>
              </a:rPr>
              <a:t>Clendenin</a:t>
            </a:r>
            <a:r>
              <a:rPr lang="fr-FR" i="1" dirty="0" smtClean="0">
                <a:solidFill>
                  <a:schemeClr val="tx1"/>
                </a:solidFill>
              </a:rPr>
              <a:t> / SLAC</a:t>
            </a:r>
          </a:p>
        </p:txBody>
      </p:sp>
    </p:spTree>
    <p:extLst>
      <p:ext uri="{BB962C8B-B14F-4D97-AF65-F5344CB8AC3E}">
        <p14:creationId xmlns:p14="http://schemas.microsoft.com/office/powerpoint/2010/main" val="78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1445" y="95535"/>
            <a:ext cx="880537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MAMI </a:t>
            </a:r>
            <a:r>
              <a:rPr lang="en-US" altLang="fr-FR" sz="3600" b="1" dirty="0" err="1" smtClean="0">
                <a:solidFill>
                  <a:srgbClr val="0000FF"/>
                </a:solidFill>
                <a:latin typeface="+mn-lt"/>
              </a:rPr>
              <a:t>photogun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 for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polarized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05936" y="703548"/>
            <a:ext cx="25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K. </a:t>
            </a:r>
            <a:r>
              <a:rPr lang="fr-FR" i="1" dirty="0" err="1" smtClean="0">
                <a:solidFill>
                  <a:schemeClr val="tx1"/>
                </a:solidFill>
              </a:rPr>
              <a:t>Aulenbacher</a:t>
            </a:r>
            <a:r>
              <a:rPr lang="fr-FR" i="1" dirty="0" smtClean="0">
                <a:solidFill>
                  <a:schemeClr val="tx1"/>
                </a:solidFill>
              </a:rPr>
              <a:t> / Mainz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7" y="1175083"/>
            <a:ext cx="9079290" cy="25009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7" y="3997447"/>
            <a:ext cx="6687404" cy="24871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19666" y="5056375"/>
            <a:ext cx="24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IPAC 2014 Dresden</a:t>
            </a:r>
          </a:p>
        </p:txBody>
      </p:sp>
    </p:spTree>
    <p:extLst>
      <p:ext uri="{BB962C8B-B14F-4D97-AF65-F5344CB8AC3E}">
        <p14:creationId xmlns:p14="http://schemas.microsoft.com/office/powerpoint/2010/main" val="3441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 bwMode="auto">
          <a:xfrm>
            <a:off x="107505" y="3270040"/>
            <a:ext cx="3672408" cy="281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839687"/>
              </p:ext>
            </p:extLst>
          </p:nvPr>
        </p:nvGraphicFramePr>
        <p:xfrm>
          <a:off x="3779913" y="2294520"/>
          <a:ext cx="5666908" cy="3792381"/>
        </p:xfrm>
        <a:graphic>
          <a:graphicData uri="http://schemas.openxmlformats.org/drawingml/2006/table">
            <a:tbl>
              <a:tblPr/>
              <a:tblGrid>
                <a:gridCol w="2528263"/>
                <a:gridCol w="1645719"/>
                <a:gridCol w="223259"/>
                <a:gridCol w="1269667"/>
              </a:tblGrid>
              <a:tr h="65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Parameter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ELBE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 Charge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final electron energy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≤ 9.5 MeV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RF frequency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1.3 GHz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operation mode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Photo cathode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Cs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charge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77 pC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3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nC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repetition rate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 MHz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3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 kHz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laser pulse (FWHM)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ps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 ps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transverse rms emittance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mm mrad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 mm mrad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average current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mA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3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 mA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1445" y="95535"/>
            <a:ext cx="880537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ELBE </a:t>
            </a:r>
            <a:r>
              <a:rPr lang="en-US" altLang="fr-FR" sz="3600" b="1" dirty="0" err="1" smtClean="0">
                <a:solidFill>
                  <a:srgbClr val="0000FF"/>
                </a:solidFill>
                <a:latin typeface="+mn-lt"/>
              </a:rPr>
              <a:t>photogun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 for </a:t>
            </a:r>
            <a:r>
              <a:rPr lang="en-US" altLang="fr-FR" sz="3600" b="1" dirty="0">
                <a:solidFill>
                  <a:srgbClr val="0000FF"/>
                </a:solidFill>
                <a:latin typeface="+mn-lt"/>
              </a:rPr>
              <a:t>polarized </a:t>
            </a:r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e</a:t>
            </a:r>
            <a:r>
              <a:rPr lang="en-US" altLang="fr-FR" sz="3600" b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47129" y="925253"/>
            <a:ext cx="22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J. </a:t>
            </a:r>
            <a:r>
              <a:rPr lang="fr-FR" i="1" dirty="0" err="1" smtClean="0">
                <a:solidFill>
                  <a:schemeClr val="tx1"/>
                </a:solidFill>
              </a:rPr>
              <a:t>Teichert</a:t>
            </a:r>
            <a:r>
              <a:rPr lang="fr-FR" i="1" dirty="0" smtClean="0">
                <a:solidFill>
                  <a:schemeClr val="tx1"/>
                </a:solidFill>
              </a:rPr>
              <a:t> / HZDR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1445" y="1129702"/>
            <a:ext cx="462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Superconducting RF gun at </a:t>
            </a:r>
            <a:r>
              <a:rPr lang="en-US" dirty="0" err="1" smtClean="0">
                <a:solidFill>
                  <a:srgbClr val="0000FF"/>
                </a:solidFill>
              </a:rPr>
              <a:t>Rossendorf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34456" y="3178512"/>
            <a:ext cx="9071640" cy="3454300"/>
            <a:chOff x="534456" y="3178512"/>
            <a:chExt cx="9071640" cy="3454300"/>
          </a:xfrm>
        </p:grpSpPr>
        <p:sp>
          <p:nvSpPr>
            <p:cNvPr id="6" name="Espace réservé du texte 2"/>
            <p:cNvSpPr txBox="1">
              <a:spLocks/>
            </p:cNvSpPr>
            <p:nvPr/>
          </p:nvSpPr>
          <p:spPr>
            <a:xfrm>
              <a:off x="534456" y="4572000"/>
              <a:ext cx="9071640" cy="20608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buClrTx/>
                <a:buSzTx/>
              </a:pPr>
              <a:r>
                <a:rPr lang="en-US" dirty="0" smtClean="0"/>
                <a:t>Stable operation at 500kV has been confirmed.</a:t>
              </a:r>
            </a:p>
            <a:p>
              <a:pPr fontAlgn="auto">
                <a:spcAft>
                  <a:spcPts val="0"/>
                </a:spcAft>
                <a:buClrTx/>
                <a:buSzTx/>
              </a:pPr>
              <a:r>
                <a:rPr lang="en-US" dirty="0" smtClean="0"/>
                <a:t>10mA beam generation has been demonstrated.</a:t>
              </a:r>
            </a:p>
            <a:p>
              <a:pPr fontAlgn="auto">
                <a:spcAft>
                  <a:spcPts val="0"/>
                </a:spcAft>
                <a:buClrTx/>
                <a:buSzTx/>
              </a:pPr>
              <a:r>
                <a:rPr lang="en-US" dirty="0" smtClean="0"/>
                <a:t>The gun in </a:t>
              </a:r>
              <a:r>
                <a:rPr lang="en-US" dirty="0" err="1" smtClean="0"/>
                <a:t>cERL</a:t>
              </a:r>
              <a:r>
                <a:rPr lang="en-US" dirty="0" smtClean="0"/>
                <a:t> commissioning shows good performances.</a:t>
              </a: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667588" y="3178512"/>
              <a:ext cx="8805376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5726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57263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57263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57263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57263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fr-FR" sz="3600" b="1" dirty="0" smtClean="0">
                  <a:solidFill>
                    <a:srgbClr val="0000FF"/>
                  </a:solidFill>
                  <a:latin typeface="+mn-lt"/>
                </a:rPr>
                <a:t>500 kV DC gun in Japan </a:t>
              </a:r>
              <a:endParaRPr lang="en-US" altLang="fr-FR" sz="3600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280460" y="4003147"/>
              <a:ext cx="4872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rgbClr val="0000FF"/>
                  </a:solidFill>
                  <a:latin typeface="+mn-lt"/>
                </a:rPr>
                <a:t>Collaboration KEK / JAEA / Nagoya</a:t>
              </a: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7709" y="0"/>
            <a:ext cx="805887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Building 350 kV DC gun at JLAB 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" name="Picture 6" descr="Figure 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620370" y="622581"/>
            <a:ext cx="4492173" cy="20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17346"/>
          <a:stretch/>
        </p:blipFill>
        <p:spPr>
          <a:xfrm>
            <a:off x="232010" y="1514902"/>
            <a:ext cx="6747185" cy="515476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1445" y="95535"/>
            <a:ext cx="8805376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fr-FR" sz="3600" b="1" dirty="0" smtClean="0">
                <a:solidFill>
                  <a:srgbClr val="0000FF"/>
                </a:solidFill>
                <a:latin typeface="+mn-lt"/>
              </a:rPr>
              <a:t>New Strain-Compensated Super-Lattice </a:t>
            </a:r>
            <a:endParaRPr lang="en-US" altLang="fr-FR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32851" y="840442"/>
            <a:ext cx="287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N. Yamamoto / Nagoya U.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POSIPOL 2014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78722" y="2702257"/>
            <a:ext cx="2727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500 kV DC gun @ KEK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=&gt; 6.9 MV/m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83438" y="4379406"/>
            <a:ext cx="2268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Achieved results: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Max Pol.  92 %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Max QE 2.2 %</a:t>
            </a:r>
          </a:p>
        </p:txBody>
      </p:sp>
    </p:spTree>
    <p:extLst>
      <p:ext uri="{BB962C8B-B14F-4D97-AF65-F5344CB8AC3E}">
        <p14:creationId xmlns:p14="http://schemas.microsoft.com/office/powerpoint/2010/main" val="41709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7321</TotalTime>
  <Words>1507</Words>
  <Application>Microsoft Office PowerPoint</Application>
  <PresentationFormat>Format A4 (210 x 297 mm)</PresentationFormat>
  <Paragraphs>480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9" baseType="lpstr">
      <vt:lpstr>ＭＳ Ｐゴシック</vt:lpstr>
      <vt:lpstr>AR PL ShanHeiSun Uni</vt:lpstr>
      <vt:lpstr>Arial</vt:lpstr>
      <vt:lpstr>Calibri</vt:lpstr>
      <vt:lpstr>Calibri Light</vt:lpstr>
      <vt:lpstr>Cambria Math</vt:lpstr>
      <vt:lpstr>DejaVuSans</vt:lpstr>
      <vt:lpstr>Garamond</vt:lpstr>
      <vt:lpstr>Symbol</vt:lpstr>
      <vt:lpstr>Times New Roman</vt:lpstr>
      <vt:lpstr>Wingdings</vt:lpstr>
      <vt:lpstr>ヒラギノ角ゴ Pro W3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X-POL worlshop Rome 2016</dc:title>
  <dc:creator>Louis Rinolfi</dc:creator>
  <cp:lastModifiedBy>rinolfi</cp:lastModifiedBy>
  <cp:revision>1165</cp:revision>
  <cp:lastPrinted>1601-01-01T00:00:00Z</cp:lastPrinted>
  <dcterms:created xsi:type="dcterms:W3CDTF">1601-01-01T00:00:00Z</dcterms:created>
  <dcterms:modified xsi:type="dcterms:W3CDTF">2016-04-16T12:37:09Z</dcterms:modified>
</cp:coreProperties>
</file>