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58" r:id="rId6"/>
    <p:sldId id="298" r:id="rId7"/>
    <p:sldId id="265" r:id="rId8"/>
    <p:sldId id="300" r:id="rId9"/>
    <p:sldId id="261" r:id="rId10"/>
    <p:sldId id="266" r:id="rId11"/>
    <p:sldId id="274" r:id="rId12"/>
    <p:sldId id="262" r:id="rId13"/>
    <p:sldId id="295" r:id="rId14"/>
    <p:sldId id="263" r:id="rId15"/>
    <p:sldId id="291" r:id="rId16"/>
    <p:sldId id="267" r:id="rId17"/>
    <p:sldId id="269" r:id="rId18"/>
    <p:sldId id="275" r:id="rId19"/>
    <p:sldId id="284" r:id="rId20"/>
    <p:sldId id="292" r:id="rId21"/>
    <p:sldId id="296" r:id="rId22"/>
    <p:sldId id="297" r:id="rId23"/>
    <p:sldId id="278" r:id="rId24"/>
    <p:sldId id="279" r:id="rId25"/>
    <p:sldId id="290" r:id="rId26"/>
    <p:sldId id="299" r:id="rId27"/>
    <p:sldId id="294" r:id="rId28"/>
    <p:sldId id="293" r:id="rId29"/>
  </p:sldIdLst>
  <p:sldSz cx="9540875" cy="7129463"/>
  <p:notesSz cx="6858000" cy="9144000"/>
  <p:defaultTextStyle>
    <a:defPPr>
      <a:defRPr lang="en-US"/>
    </a:defPPr>
    <a:lvl1pPr marL="0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6220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2439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8659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4878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1098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7317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3537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9756" algn="l" defTabSz="95243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CC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6861" autoAdjust="0"/>
  </p:normalViewPr>
  <p:slideViewPr>
    <p:cSldViewPr>
      <p:cViewPr>
        <p:scale>
          <a:sx n="81" d="100"/>
          <a:sy n="81" d="100"/>
        </p:scale>
        <p:origin x="-664" y="152"/>
      </p:cViewPr>
      <p:guideLst>
        <p:guide orient="horz" pos="2246"/>
        <p:guide pos="30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E5-CBBC-4824-B8BF-B86BF46944A1}" type="datetimeFigureOut">
              <a:rPr lang="en-US" smtClean="0"/>
              <a:pPr/>
              <a:t>16/04/16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1CB8-56B7-4E68-A02D-4D9E50F18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1CB8-56B7-4E68-A02D-4D9E50F18E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5566" y="2214756"/>
            <a:ext cx="8109744" cy="152821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1131" y="4040029"/>
            <a:ext cx="6678613" cy="182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6AD0-7CC6-4084-A7C8-111BCB27134D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B9EC-8973-4D0B-B62F-850E06347DFF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18792" y="285511"/>
            <a:ext cx="2146697" cy="608314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7043" y="285511"/>
            <a:ext cx="6282733" cy="608314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223-FAB7-49EB-9407-2D0F52B34CE9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P.Lenisa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Polarized Antiprotons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6A10-CEAF-441E-B39E-8ABA104CA6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82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58269" y="6749885"/>
            <a:ext cx="3021277" cy="379578"/>
          </a:xfrm>
        </p:spPr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6661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feld 6"/>
          <p:cNvSpPr txBox="1"/>
          <p:nvPr userDrawn="1"/>
        </p:nvSpPr>
        <p:spPr>
          <a:xfrm>
            <a:off x="737989" y="1803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Comic Sans MS" pitchFamily="66" charset="0"/>
              </a:rPr>
              <a:t>nnn</a:t>
            </a:r>
            <a:endParaRPr lang="en-US" sz="32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377949" y="10444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77949" y="97244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663" y="4581341"/>
            <a:ext cx="8109744" cy="14159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3663" y="3021771"/>
            <a:ext cx="8109744" cy="155957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4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8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4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1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73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35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97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D778-6B5E-4EC3-8800-C4AFD1D041C3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7045" y="1663543"/>
            <a:ext cx="4213886" cy="470511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49944" y="1663543"/>
            <a:ext cx="4215544" cy="470511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2BF4-FE1A-48E9-942B-83287C21308B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045" y="285509"/>
            <a:ext cx="8586787" cy="118824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7043" y="1595878"/>
            <a:ext cx="4215544" cy="66508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100" b="1"/>
            </a:lvl2pPr>
            <a:lvl3pPr marL="952439" indent="0">
              <a:buNone/>
              <a:defRPr sz="1900" b="1"/>
            </a:lvl3pPr>
            <a:lvl4pPr marL="1428659" indent="0">
              <a:buNone/>
              <a:defRPr sz="1700" b="1"/>
            </a:lvl4pPr>
            <a:lvl5pPr marL="1904878" indent="0">
              <a:buNone/>
              <a:defRPr sz="1700" b="1"/>
            </a:lvl5pPr>
            <a:lvl6pPr marL="2381098" indent="0">
              <a:buNone/>
              <a:defRPr sz="1700" b="1"/>
            </a:lvl6pPr>
            <a:lvl7pPr marL="2857317" indent="0">
              <a:buNone/>
              <a:defRPr sz="1700" b="1"/>
            </a:lvl7pPr>
            <a:lvl8pPr marL="3333537" indent="0">
              <a:buNone/>
              <a:defRPr sz="1700" b="1"/>
            </a:lvl8pPr>
            <a:lvl9pPr marL="3809756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043" y="2260964"/>
            <a:ext cx="4215544" cy="4107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46633" y="1595878"/>
            <a:ext cx="4217199" cy="66508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100" b="1"/>
            </a:lvl2pPr>
            <a:lvl3pPr marL="952439" indent="0">
              <a:buNone/>
              <a:defRPr sz="1900" b="1"/>
            </a:lvl3pPr>
            <a:lvl4pPr marL="1428659" indent="0">
              <a:buNone/>
              <a:defRPr sz="1700" b="1"/>
            </a:lvl4pPr>
            <a:lvl5pPr marL="1904878" indent="0">
              <a:buNone/>
              <a:defRPr sz="1700" b="1"/>
            </a:lvl5pPr>
            <a:lvl6pPr marL="2381098" indent="0">
              <a:buNone/>
              <a:defRPr sz="1700" b="1"/>
            </a:lvl6pPr>
            <a:lvl7pPr marL="2857317" indent="0">
              <a:buNone/>
              <a:defRPr sz="1700" b="1"/>
            </a:lvl7pPr>
            <a:lvl8pPr marL="3333537" indent="0">
              <a:buNone/>
              <a:defRPr sz="1700" b="1"/>
            </a:lvl8pPr>
            <a:lvl9pPr marL="3809756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46633" y="2260964"/>
            <a:ext cx="4217199" cy="4107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AE80-B8BF-48E2-8FFE-A02B53A4D8E2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E99-9405-4EC3-A94E-86D42B269653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0133-642F-495E-BF26-EE53452CFAA7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045" y="283858"/>
            <a:ext cx="3138882" cy="120804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217" y="283860"/>
            <a:ext cx="5333614" cy="608479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7045" y="1491908"/>
            <a:ext cx="3138882" cy="4876751"/>
          </a:xfrm>
        </p:spPr>
        <p:txBody>
          <a:bodyPr/>
          <a:lstStyle>
            <a:lvl1pPr marL="0" indent="0">
              <a:buNone/>
              <a:defRPr sz="1500"/>
            </a:lvl1pPr>
            <a:lvl2pPr marL="476220" indent="0">
              <a:buNone/>
              <a:defRPr sz="1200"/>
            </a:lvl2pPr>
            <a:lvl3pPr marL="952439" indent="0">
              <a:buNone/>
              <a:defRPr sz="1000"/>
            </a:lvl3pPr>
            <a:lvl4pPr marL="1428659" indent="0">
              <a:buNone/>
              <a:defRPr sz="900"/>
            </a:lvl4pPr>
            <a:lvl5pPr marL="1904878" indent="0">
              <a:buNone/>
              <a:defRPr sz="900"/>
            </a:lvl5pPr>
            <a:lvl6pPr marL="2381098" indent="0">
              <a:buNone/>
              <a:defRPr sz="900"/>
            </a:lvl6pPr>
            <a:lvl7pPr marL="2857317" indent="0">
              <a:buNone/>
              <a:defRPr sz="900"/>
            </a:lvl7pPr>
            <a:lvl8pPr marL="3333537" indent="0">
              <a:buNone/>
              <a:defRPr sz="900"/>
            </a:lvl8pPr>
            <a:lvl9pPr marL="380975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958C-CDBD-47A3-89C3-7F75A4EB2DE3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0079" y="4990624"/>
            <a:ext cx="5724525" cy="5891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70079" y="637031"/>
            <a:ext cx="5724525" cy="4277678"/>
          </a:xfrm>
        </p:spPr>
        <p:txBody>
          <a:bodyPr/>
          <a:lstStyle>
            <a:lvl1pPr marL="0" indent="0">
              <a:buNone/>
              <a:defRPr sz="3300"/>
            </a:lvl1pPr>
            <a:lvl2pPr marL="476220" indent="0">
              <a:buNone/>
              <a:defRPr sz="2900"/>
            </a:lvl2pPr>
            <a:lvl3pPr marL="952439" indent="0">
              <a:buNone/>
              <a:defRPr sz="2500"/>
            </a:lvl3pPr>
            <a:lvl4pPr marL="1428659" indent="0">
              <a:buNone/>
              <a:defRPr sz="2100"/>
            </a:lvl4pPr>
            <a:lvl5pPr marL="1904878" indent="0">
              <a:buNone/>
              <a:defRPr sz="2100"/>
            </a:lvl5pPr>
            <a:lvl6pPr marL="2381098" indent="0">
              <a:buNone/>
              <a:defRPr sz="2100"/>
            </a:lvl6pPr>
            <a:lvl7pPr marL="2857317" indent="0">
              <a:buNone/>
              <a:defRPr sz="2100"/>
            </a:lvl7pPr>
            <a:lvl8pPr marL="3333537" indent="0">
              <a:buNone/>
              <a:defRPr sz="2100"/>
            </a:lvl8pPr>
            <a:lvl9pPr marL="3809756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0079" y="5579796"/>
            <a:ext cx="5724525" cy="836721"/>
          </a:xfrm>
        </p:spPr>
        <p:txBody>
          <a:bodyPr/>
          <a:lstStyle>
            <a:lvl1pPr marL="0" indent="0">
              <a:buNone/>
              <a:defRPr sz="1500"/>
            </a:lvl1pPr>
            <a:lvl2pPr marL="476220" indent="0">
              <a:buNone/>
              <a:defRPr sz="1200"/>
            </a:lvl2pPr>
            <a:lvl3pPr marL="952439" indent="0">
              <a:buNone/>
              <a:defRPr sz="1000"/>
            </a:lvl3pPr>
            <a:lvl4pPr marL="1428659" indent="0">
              <a:buNone/>
              <a:defRPr sz="900"/>
            </a:lvl4pPr>
            <a:lvl5pPr marL="1904878" indent="0">
              <a:buNone/>
              <a:defRPr sz="900"/>
            </a:lvl5pPr>
            <a:lvl6pPr marL="2381098" indent="0">
              <a:buNone/>
              <a:defRPr sz="900"/>
            </a:lvl6pPr>
            <a:lvl7pPr marL="2857317" indent="0">
              <a:buNone/>
              <a:defRPr sz="900"/>
            </a:lvl7pPr>
            <a:lvl8pPr marL="3333537" indent="0">
              <a:buNone/>
              <a:defRPr sz="900"/>
            </a:lvl8pPr>
            <a:lvl9pPr marL="380975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7D7-3E72-44BF-8A4B-E7BDF5A362DE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7045" y="285509"/>
            <a:ext cx="8586787" cy="1188244"/>
          </a:xfrm>
          <a:prstGeom prst="rect">
            <a:avLst/>
          </a:prstGeom>
        </p:spPr>
        <p:txBody>
          <a:bodyPr vert="horz" lIns="95244" tIns="47622" rIns="95244" bIns="476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7045" y="1663543"/>
            <a:ext cx="8586787" cy="4705116"/>
          </a:xfrm>
          <a:prstGeom prst="rect">
            <a:avLst/>
          </a:prstGeom>
        </p:spPr>
        <p:txBody>
          <a:bodyPr vert="horz" lIns="95244" tIns="47622" rIns="95244" bIns="4762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7044" y="6607957"/>
            <a:ext cx="2226205" cy="379578"/>
          </a:xfrm>
          <a:prstGeom prst="rect">
            <a:avLst/>
          </a:prstGeom>
        </p:spPr>
        <p:txBody>
          <a:bodyPr vert="horz" lIns="95244" tIns="47622" rIns="95244" bIns="476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C446-F95B-4A6E-A37D-F0C4A868A435}" type="datetime1">
              <a:rPr lang="en-US" smtClean="0"/>
              <a:pPr/>
              <a:t>16/04/16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59800" y="6607957"/>
            <a:ext cx="3021277" cy="379578"/>
          </a:xfrm>
          <a:prstGeom prst="rect">
            <a:avLst/>
          </a:prstGeom>
        </p:spPr>
        <p:txBody>
          <a:bodyPr vert="horz" lIns="95244" tIns="47622" rIns="95244" bIns="476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PSTP 2015 Bochum          LHC gas target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37627" y="6607957"/>
            <a:ext cx="2226205" cy="379578"/>
          </a:xfrm>
          <a:prstGeom prst="rect">
            <a:avLst/>
          </a:prstGeom>
        </p:spPr>
        <p:txBody>
          <a:bodyPr vert="horz" lIns="95244" tIns="47622" rIns="95244" bIns="476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B1F2-4D77-4712-BCFE-F67A915B2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5243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65" indent="-357165" algn="l" defTabSz="95243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857" indent="-297637" algn="l" defTabSz="95243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indent="-238110" algn="l" defTabSz="9524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768" indent="-238110" algn="l" defTabSz="95243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988" indent="-238110" algn="l" defTabSz="95243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207" indent="-238110" algn="l" defTabSz="9524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427" indent="-238110" algn="l" defTabSz="9524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646" indent="-238110" algn="l" defTabSz="9524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866" indent="-238110" algn="l" defTabSz="9524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20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39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4878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098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7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3537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9756" algn="l" defTabSz="9524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16459"/>
            <a:ext cx="9540875" cy="118846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Performance of a HERMES-type </a:t>
            </a:r>
            <a:br>
              <a:rPr lang="en-US" sz="3200" dirty="0" smtClean="0">
                <a:solidFill>
                  <a:srgbClr val="FF0000"/>
                </a:solidFill>
                <a:latin typeface="+mn-lt"/>
              </a:rPr>
            </a:b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Internal Gas Target in the LHC (and FCC)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30077" y="2844651"/>
            <a:ext cx="6678613" cy="864096"/>
          </a:xfrm>
        </p:spPr>
        <p:txBody>
          <a:bodyPr>
            <a:normAutofit/>
          </a:bodyPr>
          <a:lstStyle/>
          <a:p>
            <a:r>
              <a:rPr lang="en-US" sz="22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P. Lenisa – University of Ferrara and INFN</a:t>
            </a:r>
          </a:p>
          <a:p>
            <a:r>
              <a:rPr lang="en-US" sz="22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E. Steffens – University of Erlangen-</a:t>
            </a:r>
            <a:r>
              <a:rPr lang="en-US" sz="2200" i="1" dirty="0" err="1" smtClean="0">
                <a:solidFill>
                  <a:schemeClr val="tx1"/>
                </a:solidFill>
                <a:cs typeface="Times New Roman" pitchFamily="18" charset="0"/>
              </a:rPr>
              <a:t>Nürnberg</a:t>
            </a:r>
            <a:endParaRPr lang="en-US" sz="22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602085" y="5292923"/>
            <a:ext cx="6678613" cy="864096"/>
          </a:xfrm>
          <a:prstGeom prst="rect">
            <a:avLst/>
          </a:prstGeom>
        </p:spPr>
        <p:txBody>
          <a:bodyPr vert="horz" lIns="95244" tIns="47622" rIns="95244" bIns="47622" rtlCol="0">
            <a:normAutofit/>
          </a:bodyPr>
          <a:lstStyle>
            <a:lvl1pPr marL="0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6220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2439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659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04878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81098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57317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33537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09756" indent="0" algn="ctr" defTabSz="9524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Polarization issues in High-energy circular colliders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Rome</a:t>
            </a:r>
            <a:r>
              <a:rPr lang="en-US" sz="220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16.04.16</a:t>
            </a:r>
            <a:endParaRPr lang="en-US" sz="2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65981" y="108347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HERMES H&amp;D target: operation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3933" y="900435"/>
            <a:ext cx="9001000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Operated 1996 – 2005 in the HERA e-ring (E = 27.6 </a:t>
            </a:r>
            <a:r>
              <a:rPr lang="en-US" sz="2200" dirty="0" err="1" smtClean="0">
                <a:cs typeface="Times New Roman" pitchFamily="18" charset="0"/>
              </a:rPr>
              <a:t>GeV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en-US" sz="2200" dirty="0" err="1" smtClean="0">
                <a:cs typeface="Times New Roman" pitchFamily="18" charset="0"/>
              </a:rPr>
              <a:t>I</a:t>
            </a:r>
            <a:r>
              <a:rPr lang="en-US" sz="2200" baseline="-25000" dirty="0" err="1" smtClean="0">
                <a:cs typeface="Times New Roman" pitchFamily="18" charset="0"/>
              </a:rPr>
              <a:t>e</a:t>
            </a:r>
            <a:r>
              <a:rPr lang="en-US" sz="2200" dirty="0" smtClean="0">
                <a:cs typeface="Times New Roman" pitchFamily="18" charset="0"/>
              </a:rPr>
              <a:t> ≤ 40 mA).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n-US" sz="22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Maintenance: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One access per month, plus emergency. 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Vacuum system with total pumping speed of 10,000 l/s.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Tungsten collimators shield from synchrotron radiation:</a:t>
            </a:r>
            <a:endParaRPr lang="en-US" sz="2200" dirty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 At HERA: X-ray beam on axis with 200 Watts power traversing the cell.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i="1" dirty="0" smtClean="0">
                <a:cs typeface="Times New Roman" pitchFamily="18" charset="0"/>
              </a:rPr>
              <a:t> At LHC X-ray power for 7 </a:t>
            </a:r>
            <a:r>
              <a:rPr lang="en-US" sz="1800" i="1" dirty="0" err="1" smtClean="0">
                <a:cs typeface="Times New Roman" pitchFamily="18" charset="0"/>
              </a:rPr>
              <a:t>TeV</a:t>
            </a:r>
            <a:r>
              <a:rPr lang="en-US" sz="1800" i="1" dirty="0" smtClean="0">
                <a:cs typeface="Times New Roman" pitchFamily="18" charset="0"/>
              </a:rPr>
              <a:t> p-beam &lt;1 W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i="1" dirty="0">
                <a:cs typeface="Times New Roman" pitchFamily="18" charset="0"/>
              </a:rPr>
              <a:t> </a:t>
            </a:r>
            <a:r>
              <a:rPr lang="en-US" sz="1800" i="1" dirty="0" smtClean="0">
                <a:cs typeface="Times New Roman" pitchFamily="18" charset="0"/>
              </a:rPr>
              <a:t>At FCC X-ray power for 50 </a:t>
            </a:r>
            <a:r>
              <a:rPr lang="en-US" sz="1800" i="1" dirty="0" err="1" smtClean="0">
                <a:cs typeface="Times New Roman" pitchFamily="18" charset="0"/>
              </a:rPr>
              <a:t>TeV</a:t>
            </a:r>
            <a:r>
              <a:rPr lang="en-US" sz="1800" i="1" dirty="0" smtClean="0">
                <a:cs typeface="Times New Roman" pitchFamily="18" charset="0"/>
              </a:rPr>
              <a:t> p-beam possibly comparable with HERA (calc. needed).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H</a:t>
            </a:r>
            <a:r>
              <a:rPr lang="en-US" sz="2200" dirty="0" smtClean="0">
                <a:cs typeface="Times New Roman" pitchFamily="18" charset="0"/>
              </a:rPr>
              <a:t>igh P and low </a:t>
            </a:r>
            <a:r>
              <a:rPr lang="en-US" sz="2200" dirty="0" smtClean="0"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cs typeface="Times New Roman" pitchFamily="18" charset="0"/>
              </a:rPr>
              <a:t> required T = 100 K 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√3 higher areal density respect 300 K.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B ≈ 0.3 T decouples electron and nucleon spins, enabling high polarization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n-US" sz="2200" dirty="0" smtClean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hese effects (and more!) have to be studied for LHC conditions!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77949" y="1188467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from talk by M. Ferro-</a:t>
            </a:r>
            <a:r>
              <a:rPr lang="en-US" sz="1400" dirty="0" err="1" smtClean="0">
                <a:cs typeface="Times New Roman" pitchFamily="18" charset="0"/>
              </a:rPr>
              <a:t>Luzzi</a:t>
            </a:r>
            <a:r>
              <a:rPr lang="en-US" sz="1400" dirty="0" smtClean="0">
                <a:cs typeface="Times New Roman" pitchFamily="18" charset="0"/>
              </a:rPr>
              <a:t> (CERN) workshop  </a:t>
            </a:r>
            <a:r>
              <a:rPr lang="en-US" sz="1400" b="1" dirty="0" smtClean="0">
                <a:cs typeface="Times New Roman" pitchFamily="18" charset="0"/>
              </a:rPr>
              <a:t>AFTER@LHC</a:t>
            </a:r>
            <a:r>
              <a:rPr lang="en-US" sz="1400" dirty="0" smtClean="0">
                <a:cs typeface="Times New Roman" pitchFamily="18" charset="0"/>
              </a:rPr>
              <a:t> on 17-Nov-2014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8964811" y="234059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≈</a:t>
            </a:r>
            <a:r>
              <a:rPr lang="en-US" sz="1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12°</a:t>
            </a:r>
            <a:endParaRPr lang="en-US" sz="1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33" y="1764531"/>
            <a:ext cx="8753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93973" y="180355"/>
            <a:ext cx="8352928" cy="9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The SMOG gas target @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LHCb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ts val="3100"/>
              </a:lnSpc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for diagnostic purposes (vertex locator)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869" y="3924771"/>
            <a:ext cx="866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0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The SMOG i</a:t>
            </a:r>
            <a:r>
              <a:rPr lang="en-US" sz="3200" dirty="0" smtClean="0">
                <a:solidFill>
                  <a:srgbClr val="FF0000"/>
                </a:solidFill>
              </a:rPr>
              <a:t>nternal gas target </a:t>
            </a:r>
            <a:r>
              <a:rPr lang="en-US" sz="3200" dirty="0" smtClean="0">
                <a:solidFill>
                  <a:srgbClr val="FF0000"/>
                </a:solidFill>
              </a:rPr>
              <a:t>@ </a:t>
            </a:r>
            <a:r>
              <a:rPr lang="en-US" sz="3200" dirty="0" smtClean="0">
                <a:solidFill>
                  <a:srgbClr val="FF0000"/>
                </a:solidFill>
              </a:rPr>
              <a:t>LHC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4015" y="828427"/>
            <a:ext cx="9306942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3333FF"/>
                </a:solidFill>
                <a:cs typeface="Times New Roman" pitchFamily="18" charset="0"/>
              </a:rPr>
              <a:t>AFTER@LHC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M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. Ferro-</a:t>
            </a:r>
            <a:r>
              <a:rPr lang="en-US" sz="2200" dirty="0" err="1" smtClean="0">
                <a:solidFill>
                  <a:srgbClr val="3333FF"/>
                </a:solidFill>
                <a:cs typeface="Times New Roman" pitchFamily="18" charset="0"/>
              </a:rPr>
              <a:t>Luzzi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 (CERN)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:</a:t>
            </a:r>
            <a:endParaRPr lang="en-US" sz="22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Originally: pure residual gas (10</a:t>
            </a:r>
            <a:r>
              <a:rPr lang="en-US" sz="2200" baseline="30000" dirty="0">
                <a:cs typeface="Times New Roman" pitchFamily="18" charset="0"/>
              </a:rPr>
              <a:t>-9</a:t>
            </a:r>
            <a:r>
              <a:rPr lang="en-US" sz="2200" dirty="0">
                <a:cs typeface="Times New Roman" pitchFamily="18" charset="0"/>
              </a:rPr>
              <a:t> mbar).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Switching off the pumps, pressure up to 5∙10</a:t>
            </a:r>
            <a:r>
              <a:rPr lang="en-US" sz="1800" baseline="30000" dirty="0">
                <a:cs typeface="Times New Roman" pitchFamily="18" charset="0"/>
              </a:rPr>
              <a:t>-9</a:t>
            </a:r>
            <a:r>
              <a:rPr lang="en-US" sz="1800" dirty="0">
                <a:cs typeface="Times New Roman" pitchFamily="18" charset="0"/>
              </a:rPr>
              <a:t> mbar used as target. </a:t>
            </a:r>
          </a:p>
          <a:p>
            <a:pPr lvl="1" algn="just">
              <a:lnSpc>
                <a:spcPct val="80000"/>
              </a:lnSpc>
              <a:spcAft>
                <a:spcPts val="600"/>
              </a:spcAft>
            </a:pPr>
            <a:endParaRPr lang="en-US" sz="2200" dirty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Since 2012: Ne injected up to p </a:t>
            </a:r>
            <a:r>
              <a:rPr lang="en-US" sz="2200" dirty="0">
                <a:cs typeface="Times New Roman"/>
              </a:rPr>
              <a:t>≈ 1.5∙10</a:t>
            </a:r>
            <a:r>
              <a:rPr lang="en-US" sz="2200" baseline="30000" dirty="0">
                <a:cs typeface="Times New Roman"/>
              </a:rPr>
              <a:t>-7</a:t>
            </a:r>
            <a:r>
              <a:rPr lang="en-US" sz="2200" dirty="0">
                <a:cs typeface="Times New Roman"/>
              </a:rPr>
              <a:t> mbar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/>
              </a:rPr>
              <a:t>At T=293K  corresponds to </a:t>
            </a:r>
            <a:r>
              <a:rPr lang="en-US" sz="1800" dirty="0">
                <a:latin typeface="Symbol" charset="2"/>
                <a:cs typeface="Symbol" charset="2"/>
              </a:rPr>
              <a:t>r</a:t>
            </a:r>
            <a:r>
              <a:rPr lang="en-US" sz="1800" dirty="0">
                <a:cs typeface="Times New Roman"/>
              </a:rPr>
              <a:t> = 4∙10</a:t>
            </a:r>
            <a:r>
              <a:rPr lang="en-US" sz="1800" baseline="30000" dirty="0">
                <a:cs typeface="Times New Roman"/>
              </a:rPr>
              <a:t>12</a:t>
            </a:r>
            <a:r>
              <a:rPr lang="en-US" sz="1800" dirty="0">
                <a:cs typeface="Times New Roman"/>
              </a:rPr>
              <a:t> /cm</a:t>
            </a:r>
            <a:r>
              <a:rPr lang="en-US" sz="1800" baseline="30000" dirty="0">
                <a:cs typeface="Times New Roman"/>
              </a:rPr>
              <a:t>3</a:t>
            </a:r>
            <a:r>
              <a:rPr lang="en-US" sz="1800" dirty="0">
                <a:cs typeface="Times New Roman"/>
              </a:rPr>
              <a:t>.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/>
              </a:rPr>
              <a:t>Pressure bump 10 m long areal density </a:t>
            </a:r>
            <a:r>
              <a:rPr lang="en-US" sz="1800" dirty="0">
                <a:latin typeface="Symbol" charset="2"/>
                <a:cs typeface="Symbol" charset="2"/>
              </a:rPr>
              <a:t>q</a:t>
            </a:r>
            <a:r>
              <a:rPr lang="en-US" sz="1800" dirty="0">
                <a:cs typeface="Times New Roman"/>
              </a:rPr>
              <a:t> is 4∙10</a:t>
            </a:r>
            <a:r>
              <a:rPr lang="en-US" sz="1800" baseline="30000" dirty="0">
                <a:cs typeface="Times New Roman"/>
              </a:rPr>
              <a:t>15</a:t>
            </a:r>
            <a:r>
              <a:rPr lang="en-US" sz="1800" dirty="0">
                <a:cs typeface="Times New Roman"/>
              </a:rPr>
              <a:t>/cm</a:t>
            </a:r>
            <a:r>
              <a:rPr lang="en-US" sz="1800" baseline="30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.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/>
              </a:rPr>
              <a:t>Beam losses negligible (t &gt;&gt;10</a:t>
            </a:r>
            <a:r>
              <a:rPr lang="en-US" sz="1800" baseline="30000" dirty="0">
                <a:cs typeface="Times New Roman"/>
              </a:rPr>
              <a:t>8</a:t>
            </a:r>
            <a:r>
              <a:rPr lang="en-US" sz="1800" dirty="0">
                <a:cs typeface="Times New Roman"/>
              </a:rPr>
              <a:t> s). </a:t>
            </a:r>
            <a:endParaRPr lang="en-US" sz="22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200" dirty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Si</a:t>
            </a:r>
            <a:r>
              <a:rPr lang="en-US" sz="2200" dirty="0" smtClean="0">
                <a:cs typeface="Times New Roman" pitchFamily="18" charset="0"/>
              </a:rPr>
              <a:t>-strip detector 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dirty="0" smtClean="0">
                <a:cs typeface="Times New Roman" pitchFamily="18" charset="0"/>
              </a:rPr>
              <a:t>VELO)</a:t>
            </a:r>
            <a:r>
              <a:rPr lang="en-US" sz="2200" dirty="0"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two halves positioned near beam axis.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C</a:t>
            </a:r>
            <a:r>
              <a:rPr lang="en-US" sz="1800" dirty="0" smtClean="0">
                <a:cs typeface="Times New Roman" pitchFamily="18" charset="0"/>
              </a:rPr>
              <a:t>losed position: detectors-distance to beam: 8 mm, Al housing: 5 mm.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Opened position: free space of </a:t>
            </a:r>
            <a:r>
              <a:rPr lang="en-US" sz="1800" dirty="0" smtClean="0">
                <a:cs typeface="Times New Roman"/>
              </a:rPr>
              <a:t>≈ 50 mm.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200" dirty="0" smtClean="0"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1925" y="5106803"/>
            <a:ext cx="9001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onclusions: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 “</a:t>
            </a:r>
            <a:r>
              <a:rPr lang="en-US" sz="1800" dirty="0" err="1" smtClean="0">
                <a:solidFill>
                  <a:srgbClr val="FF0000"/>
                </a:solidFill>
              </a:rPr>
              <a:t>LHCb</a:t>
            </a:r>
            <a:r>
              <a:rPr lang="en-US" sz="1800" dirty="0" smtClean="0">
                <a:solidFill>
                  <a:srgbClr val="FF0000"/>
                </a:solidFill>
              </a:rPr>
              <a:t> has pioneered the use of gaseous “fixed target” in the LHC for beam-gas imaging, luminosity calibration, ghost and bunch charge measurements </a:t>
            </a:r>
            <a:r>
              <a:rPr lang="is-IS" sz="1800" dirty="0" smtClean="0">
                <a:solidFill>
                  <a:srgbClr val="FF0000"/>
                </a:solidFill>
              </a:rPr>
              <a:t>…”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 “Extensions involving target polarization would require much bigger investments and long studies (!) </a:t>
            </a:r>
            <a:r>
              <a:rPr lang="is-IS" sz="1800" dirty="0" smtClean="0">
                <a:solidFill>
                  <a:srgbClr val="FF0000"/>
                </a:solidFill>
              </a:rPr>
              <a:t>….”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1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LHC (FCC</a:t>
            </a:r>
            <a:r>
              <a:rPr lang="en-US" sz="3200" smtClean="0">
                <a:solidFill>
                  <a:srgbClr val="FF0000"/>
                </a:solidFill>
              </a:rPr>
              <a:t>) beams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9957" y="1522912"/>
            <a:ext cx="8856984" cy="357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p</a:t>
            </a:r>
            <a:r>
              <a:rPr lang="en-US" sz="2200" dirty="0" smtClean="0">
                <a:cs typeface="Times New Roman" pitchFamily="18" charset="0"/>
              </a:rPr>
              <a:t> and </a:t>
            </a:r>
            <a:r>
              <a:rPr lang="en-US" sz="2200" dirty="0" err="1" smtClean="0">
                <a:cs typeface="Times New Roman" pitchFamily="18" charset="0"/>
              </a:rPr>
              <a:t>Pb</a:t>
            </a:r>
            <a:r>
              <a:rPr lang="en-US" sz="2200" dirty="0" smtClean="0">
                <a:cs typeface="Times New Roman" pitchFamily="18" charset="0"/>
              </a:rPr>
              <a:t> beams intensities @ LHC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Protons:	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= 3.63∙10</a:t>
            </a:r>
            <a:r>
              <a:rPr lang="en-US" sz="1800" baseline="30000" dirty="0" smtClean="0">
                <a:cs typeface="Times New Roman" pitchFamily="18" charset="0"/>
              </a:rPr>
              <a:t>18</a:t>
            </a:r>
            <a:r>
              <a:rPr lang="en-US" sz="1800" dirty="0" smtClean="0">
                <a:cs typeface="Times New Roman" pitchFamily="18" charset="0"/>
              </a:rPr>
              <a:t> p/s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@ 7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(similar </a:t>
            </a:r>
            <a:r>
              <a:rPr lang="en-US" sz="1800" i="1" dirty="0">
                <a:solidFill>
                  <a:srgbClr val="000000"/>
                </a:solidFill>
                <a:cs typeface="Times New Roman" pitchFamily="18" charset="0"/>
              </a:rPr>
              <a:t>@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 FCC)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Lead:	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 = 4.64∙10</a:t>
            </a:r>
            <a:r>
              <a:rPr lang="en-US" sz="1800" baseline="30000" dirty="0" smtClean="0">
                <a:cs typeface="Times New Roman" pitchFamily="18" charset="0"/>
              </a:rPr>
              <a:t>14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/s @ 2.76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/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u 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(19 </a:t>
            </a:r>
            <a:r>
              <a:rPr lang="en-US" sz="1800" i="1" dirty="0" err="1" smtClean="0">
                <a:solidFill>
                  <a:srgbClr val="000000"/>
                </a:solidFill>
                <a:cs typeface="Times New Roman" pitchFamily="18" charset="0"/>
              </a:rPr>
              <a:t>TeV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/u @FCC).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n-US" sz="22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1</a:t>
            </a:r>
            <a:r>
              <a:rPr lang="en-US" sz="2200" dirty="0" smtClean="0">
                <a:latin typeface="Symbol" charset="2"/>
                <a:cs typeface="Symbol" charset="2"/>
              </a:rPr>
              <a:t>s</a:t>
            </a:r>
            <a:r>
              <a:rPr lang="en-US" sz="2200" dirty="0" smtClean="0">
                <a:cs typeface="Times New Roman" pitchFamily="18" charset="0"/>
              </a:rPr>
              <a:t>-radius at IP (full energy):		 	&lt; 0.02 mm</a:t>
            </a:r>
            <a:endParaRPr lang="en-US" sz="2200" dirty="0">
              <a:cs typeface="Times New Roman" pitchFamily="18" charset="0"/>
            </a:endParaRP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N</a:t>
            </a:r>
            <a:r>
              <a:rPr lang="en-US" sz="1800" dirty="0" smtClean="0">
                <a:cs typeface="Times New Roman" pitchFamily="18" charset="0"/>
              </a:rPr>
              <a:t>egligible compared with the cell radius </a:t>
            </a:r>
            <a:r>
              <a:rPr lang="en-US" sz="1800" dirty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&gt; 5 mm)</a:t>
            </a: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Safety radius at injection (450 </a:t>
            </a:r>
            <a:r>
              <a:rPr lang="en-US" sz="2200" dirty="0" err="1" smtClean="0">
                <a:cs typeface="Times New Roman" pitchFamily="18" charset="0"/>
              </a:rPr>
              <a:t>GeV</a:t>
            </a:r>
            <a:r>
              <a:rPr lang="en-US" sz="2200" dirty="0" smtClean="0">
                <a:cs typeface="Times New Roman" pitchFamily="18" charset="0"/>
              </a:rPr>
              <a:t> for p):	&gt; 25 mm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“</a:t>
            </a:r>
            <a:r>
              <a:rPr lang="en-US" sz="1800" dirty="0" err="1" smtClean="0">
                <a:cs typeface="Times New Roman" pitchFamily="18" charset="0"/>
              </a:rPr>
              <a:t>Openable</a:t>
            </a:r>
            <a:r>
              <a:rPr lang="en-US" sz="1800" dirty="0" smtClean="0">
                <a:cs typeface="Times New Roman" pitchFamily="18" charset="0"/>
              </a:rPr>
              <a:t>” cell required.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Beam half</a:t>
            </a:r>
            <a:r>
              <a:rPr lang="en-US" sz="2200" smtClean="0">
                <a:cs typeface="Times New Roman" pitchFamily="18" charset="0"/>
              </a:rPr>
              <a:t>-life: </a:t>
            </a:r>
            <a:r>
              <a:rPr lang="en-US" sz="2200" dirty="0" smtClean="0">
                <a:cs typeface="Times New Roman" pitchFamily="18" charset="0"/>
              </a:rPr>
              <a:t>≈ 10 h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arallel/parasitic operation requires small reduction of half-life (&lt; 10%)</a:t>
            </a: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8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05941" y="180355"/>
            <a:ext cx="8928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G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eometry for a LHC (FCC) storage cell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949" y="1260475"/>
            <a:ext cx="4968552" cy="26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en-US" sz="2200" b="1" dirty="0" smtClean="0">
                <a:cs typeface="Times New Roman" pitchFamily="18" charset="0"/>
              </a:rPr>
              <a:t>LHC Requirements: </a:t>
            </a: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Beam </a:t>
            </a:r>
            <a:r>
              <a:rPr lang="en-US" sz="2200" dirty="0" smtClean="0">
                <a:cs typeface="Times New Roman" pitchFamily="18" charset="0"/>
              </a:rPr>
              <a:t>tube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L</a:t>
            </a:r>
            <a:r>
              <a:rPr lang="en-US" sz="1800" dirty="0" smtClean="0">
                <a:cs typeface="Times New Roman" pitchFamily="18" charset="0"/>
              </a:rPr>
              <a:t>ength: 	1000 mm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Closed: 	D</a:t>
            </a:r>
            <a:r>
              <a:rPr lang="en-US" sz="1800" baseline="-25000" dirty="0" smtClean="0">
                <a:cs typeface="Times New Roman" pitchFamily="18" charset="0"/>
              </a:rPr>
              <a:t>1</a:t>
            </a:r>
            <a:r>
              <a:rPr lang="en-US" sz="1800" dirty="0" smtClean="0">
                <a:cs typeface="Times New Roman" pitchFamily="18" charset="0"/>
              </a:rPr>
              <a:t> = 14 mm (&gt; </a:t>
            </a:r>
            <a:r>
              <a:rPr lang="en-US" sz="1800" dirty="0">
                <a:cs typeface="Times New Roman" pitchFamily="18" charset="0"/>
              </a:rPr>
              <a:t>D</a:t>
            </a:r>
            <a:r>
              <a:rPr lang="en-US" sz="1800" baseline="-25000" dirty="0">
                <a:cs typeface="Times New Roman" pitchFamily="18" charset="0"/>
              </a:rPr>
              <a:t>VELO </a:t>
            </a:r>
            <a:r>
              <a:rPr lang="en-US" sz="1800" dirty="0">
                <a:cs typeface="Times New Roman" pitchFamily="18" charset="0"/>
              </a:rPr>
              <a:t>= 10 </a:t>
            </a:r>
            <a:r>
              <a:rPr lang="en-US" sz="1800" dirty="0" smtClean="0">
                <a:cs typeface="Times New Roman" pitchFamily="18" charset="0"/>
              </a:rPr>
              <a:t>mm).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Opened: 	D</a:t>
            </a:r>
            <a:r>
              <a:rPr lang="en-US" sz="1800" baseline="-25000" dirty="0" smtClean="0">
                <a:cs typeface="Times New Roman" pitchFamily="18" charset="0"/>
              </a:rPr>
              <a:t>1</a:t>
            </a:r>
            <a:r>
              <a:rPr lang="en-US" sz="1800" dirty="0" smtClean="0">
                <a:cs typeface="Times New Roman" pitchFamily="18" charset="0"/>
              </a:rPr>
              <a:t> = 50 mm L</a:t>
            </a:r>
            <a:r>
              <a:rPr lang="en-US" sz="1800" baseline="-25000" dirty="0" smtClean="0">
                <a:cs typeface="Times New Roman" pitchFamily="18" charset="0"/>
              </a:rPr>
              <a:t>1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= 500 </a:t>
            </a:r>
            <a:r>
              <a:rPr lang="en-US" sz="1800" dirty="0" smtClean="0">
                <a:cs typeface="Times New Roman" pitchFamily="18" charset="0"/>
              </a:rPr>
              <a:t>mm</a:t>
            </a: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Feed tube: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D</a:t>
            </a:r>
            <a:r>
              <a:rPr lang="en-US" sz="1800" baseline="-25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= 10 </a:t>
            </a:r>
            <a:r>
              <a:rPr lang="en-US" sz="1800" dirty="0" smtClean="0">
                <a:cs typeface="Times New Roman" pitchFamily="18" charset="0"/>
              </a:rPr>
              <a:t>mm and </a:t>
            </a:r>
            <a:r>
              <a:rPr lang="en-US" sz="1800" dirty="0">
                <a:cs typeface="Times New Roman" pitchFamily="18" charset="0"/>
              </a:rPr>
              <a:t>L</a:t>
            </a:r>
            <a:r>
              <a:rPr lang="en-US" sz="1800" baseline="-25000" dirty="0">
                <a:cs typeface="Times New Roman" pitchFamily="18" charset="0"/>
              </a:rPr>
              <a:t>2</a:t>
            </a:r>
            <a:r>
              <a:rPr lang="en-US" sz="1800" dirty="0">
                <a:cs typeface="Times New Roman" pitchFamily="18" charset="0"/>
              </a:rPr>
              <a:t> = 100 </a:t>
            </a:r>
            <a:r>
              <a:rPr lang="en-US" sz="1800" dirty="0" smtClean="0">
                <a:cs typeface="Times New Roman" pitchFamily="18" charset="0"/>
              </a:rPr>
              <a:t>mm</a:t>
            </a: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Cell </a:t>
            </a:r>
            <a:r>
              <a:rPr lang="en-US" sz="2200" dirty="0" smtClean="0">
                <a:cs typeface="Times New Roman" pitchFamily="18" charset="0"/>
              </a:rPr>
              <a:t>temperature:  </a:t>
            </a:r>
            <a:r>
              <a:rPr lang="en-US" sz="2200" dirty="0">
                <a:cs typeface="Times New Roman" pitchFamily="18" charset="0"/>
              </a:rPr>
              <a:t>T = 300 K</a:t>
            </a:r>
            <a:r>
              <a:rPr lang="en-US" sz="2000" dirty="0">
                <a:cs typeface="Times New Roman" pitchFamily="18" charset="0"/>
              </a:rPr>
              <a:t>. 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493" y="1044451"/>
            <a:ext cx="4050358" cy="23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05941" y="4284811"/>
            <a:ext cx="8856984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Conductance: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[l/s] = 3.81 √(T/M)∙ D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/ (L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+ 1.33 D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) (M = molecular weight)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Density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: r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= I /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rgbClr val="000000"/>
                </a:solidFill>
                <a:cs typeface="Times New Roman" pitchFamily="18" charset="0"/>
              </a:rPr>
              <a:t>tot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with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rgbClr val="000000"/>
                </a:solidFill>
                <a:cs typeface="Times New Roman" pitchFamily="18" charset="0"/>
              </a:rPr>
              <a:t>tot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= C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+ C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+...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(I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part/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s]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gas flow-rate) 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9957" y="5292923"/>
            <a:ext cx="877053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Example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H,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solidFill>
                  <a:srgbClr val="000000"/>
                </a:solidFill>
                <a:cs typeface="Times New Roman" pitchFamily="18" charset="0"/>
              </a:rPr>
              <a:t>tot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= 2 C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+ C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= 12.81 l/s,  I = 6.5∙10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</a:rPr>
              <a:t>16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/s (HERMES):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= 5.07∙10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/cm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areal density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= L</a:t>
            </a:r>
            <a:r>
              <a:rPr lang="en-US" sz="2000" baseline="-25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∙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FF0000"/>
                </a:solidFill>
                <a:cs typeface="Times New Roman" pitchFamily="18" charset="0"/>
              </a:rPr>
              <a:t>0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2.54∙10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14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/cm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05941" y="36339"/>
            <a:ext cx="8928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Openable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storage cell development in Ferrara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IMG_11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2" y="1404491"/>
            <a:ext cx="3699663" cy="4932884"/>
          </a:xfrm>
          <a:prstGeom prst="rect">
            <a:avLst/>
          </a:prstGeom>
        </p:spPr>
      </p:pic>
      <p:pic>
        <p:nvPicPr>
          <p:cNvPr id="9" name="Picture 8" descr="IMG_11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3" y="1404491"/>
            <a:ext cx="3699663" cy="4932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0117" y="684411"/>
            <a:ext cx="569949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</a:pPr>
            <a:r>
              <a:rPr lang="en-US" sz="2000" dirty="0" smtClean="0">
                <a:cs typeface="Times New Roman" pitchFamily="18" charset="0"/>
              </a:rPr>
              <a:t>(Storage cell for 2 </a:t>
            </a:r>
            <a:r>
              <a:rPr lang="en-US" sz="2000" dirty="0" err="1" smtClean="0">
                <a:cs typeface="Times New Roman" pitchFamily="18" charset="0"/>
              </a:rPr>
              <a:t>GeV</a:t>
            </a:r>
            <a:r>
              <a:rPr lang="en-US" sz="2000" dirty="0" smtClean="0">
                <a:cs typeface="Times New Roman" pitchFamily="18" charset="0"/>
              </a:rPr>
              <a:t> p/d beam at COSY (FZ-</a:t>
            </a:r>
            <a:r>
              <a:rPr lang="en-US" sz="2000" dirty="0" err="1" smtClean="0">
                <a:cs typeface="Times New Roman" pitchFamily="18" charset="0"/>
              </a:rPr>
              <a:t>Juelich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05941" y="252363"/>
            <a:ext cx="885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Polarized 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H gas target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performance</a:t>
            </a:r>
            <a:endParaRPr lang="en-US" sz="32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3933" y="1398406"/>
            <a:ext cx="9001000" cy="473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P</a:t>
            </a:r>
            <a:r>
              <a:rPr lang="en-US" sz="2200" dirty="0" smtClean="0">
                <a:cs typeface="Times New Roman" pitchFamily="18" charset="0"/>
              </a:rPr>
              <a:t>olarized H injected into storage cell</a:t>
            </a:r>
          </a:p>
          <a:p>
            <a:pPr marL="819120" lvl="1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Areal density:  </a:t>
            </a:r>
            <a:r>
              <a:rPr lang="en-US" sz="1800" dirty="0" smtClean="0">
                <a:latin typeface="Symbol" charset="2"/>
                <a:cs typeface="Symbol" charset="2"/>
              </a:rPr>
              <a:t>q</a:t>
            </a:r>
            <a:r>
              <a:rPr lang="en-US" sz="1800" dirty="0" smtClean="0">
                <a:cs typeface="Times New Roman" pitchFamily="18" charset="0"/>
              </a:rPr>
              <a:t> = 2.54∙10</a:t>
            </a:r>
            <a:r>
              <a:rPr lang="en-US" sz="1800" baseline="30000" dirty="0" smtClean="0">
                <a:cs typeface="Times New Roman" pitchFamily="18" charset="0"/>
              </a:rPr>
              <a:t>14 </a:t>
            </a:r>
            <a:r>
              <a:rPr lang="en-US" sz="1800" dirty="0" smtClean="0">
                <a:cs typeface="Times New Roman" pitchFamily="18" charset="0"/>
              </a:rPr>
              <a:t> H/ 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  <a:p>
            <a:pPr marL="819120" lvl="1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Proton current 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= 3.63∙10</a:t>
            </a:r>
            <a:r>
              <a:rPr lang="en-US" sz="1800" baseline="30000" dirty="0" smtClean="0">
                <a:cs typeface="Times New Roman" pitchFamily="18" charset="0"/>
              </a:rPr>
              <a:t>18</a:t>
            </a:r>
            <a:r>
              <a:rPr lang="en-US" sz="1800" dirty="0" smtClean="0">
                <a:cs typeface="Times New Roman" pitchFamily="18" charset="0"/>
              </a:rPr>
              <a:t>/s 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(similar @ </a:t>
            </a:r>
            <a:r>
              <a:rPr lang="en-US" sz="1800" i="1" dirty="0" err="1" smtClean="0">
                <a:solidFill>
                  <a:srgbClr val="000000"/>
                </a:solidFill>
                <a:cs typeface="Times New Roman" pitchFamily="18" charset="0"/>
              </a:rPr>
              <a:t>TeV</a:t>
            </a:r>
            <a:r>
              <a:rPr 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Total luminosity:              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200" baseline="-25000" dirty="0" err="1" smtClean="0">
                <a:solidFill>
                  <a:srgbClr val="FF0000"/>
                </a:solidFill>
                <a:cs typeface="Times New Roman" pitchFamily="18" charset="0"/>
              </a:rPr>
              <a:t>pp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0.92∙10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33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/ cm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s</a:t>
            </a:r>
          </a:p>
          <a:p>
            <a:pPr marL="819120" lvl="1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(About 10% of the collider luminosity)</a:t>
            </a:r>
          </a:p>
          <a:p>
            <a:pPr lvl="1">
              <a:lnSpc>
                <a:spcPct val="80000"/>
              </a:lnSpc>
              <a:spcAft>
                <a:spcPts val="900"/>
              </a:spcAft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200" dirty="0" err="1" smtClean="0"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>
                <a:cs typeface="Times New Roman" pitchFamily="18" charset="0"/>
              </a:rPr>
              <a:t>pp</a:t>
            </a:r>
            <a:r>
              <a:rPr lang="en-US" sz="2200" dirty="0" smtClean="0">
                <a:cs typeface="Times New Roman" pitchFamily="18" charset="0"/>
              </a:rPr>
              <a:t> @ √</a:t>
            </a:r>
            <a:r>
              <a:rPr lang="en-US" sz="2200" dirty="0">
                <a:cs typeface="Times New Roman" pitchFamily="18" charset="0"/>
              </a:rPr>
              <a:t>s </a:t>
            </a:r>
            <a:r>
              <a:rPr lang="en-US" sz="2200" dirty="0" smtClean="0">
                <a:cs typeface="Times New Roman" pitchFamily="18" charset="0"/>
              </a:rPr>
              <a:t>= √2M</a:t>
            </a:r>
            <a:r>
              <a:rPr lang="en-US" sz="2200" baseline="-25000" dirty="0" smtClean="0">
                <a:cs typeface="Times New Roman" pitchFamily="18" charset="0"/>
              </a:rPr>
              <a:t>n</a:t>
            </a:r>
            <a:r>
              <a:rPr lang="en-US" sz="2200" dirty="0" smtClean="0">
                <a:cs typeface="Times New Roman" pitchFamily="18" charset="0"/>
              </a:rPr>
              <a:t>E</a:t>
            </a:r>
            <a:r>
              <a:rPr lang="en-US" sz="2200" baseline="-25000" dirty="0" smtClean="0">
                <a:cs typeface="Times New Roman" pitchFamily="18" charset="0"/>
              </a:rPr>
              <a:t>p </a:t>
            </a:r>
            <a:r>
              <a:rPr lang="en-US" sz="2200" dirty="0" smtClean="0">
                <a:cs typeface="Times New Roman"/>
              </a:rPr>
              <a:t>≈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100 </a:t>
            </a:r>
            <a:r>
              <a:rPr lang="en-US" sz="2200" dirty="0" err="1" smtClean="0">
                <a:cs typeface="Times New Roman" pitchFamily="18" charset="0"/>
              </a:rPr>
              <a:t>GeV</a:t>
            </a:r>
            <a:r>
              <a:rPr lang="en-US" sz="2200" dirty="0" smtClean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= 50 </a:t>
            </a:r>
            <a:r>
              <a:rPr lang="en-US" sz="2200" dirty="0" err="1" smtClean="0">
                <a:cs typeface="Times New Roman" pitchFamily="18" charset="0"/>
              </a:rPr>
              <a:t>mb</a:t>
            </a:r>
            <a:r>
              <a:rPr lang="en-US" sz="2200" dirty="0" smtClean="0">
                <a:cs typeface="Times New Roman" pitchFamily="18" charset="0"/>
              </a:rPr>
              <a:t> = 5∙10</a:t>
            </a:r>
            <a:r>
              <a:rPr lang="en-US" sz="2200" baseline="30000" dirty="0" smtClean="0">
                <a:cs typeface="Times New Roman" pitchFamily="18" charset="0"/>
              </a:rPr>
              <a:t>-26</a:t>
            </a:r>
            <a:r>
              <a:rPr lang="en-US" sz="2200" dirty="0" smtClean="0">
                <a:cs typeface="Times New Roman" pitchFamily="18" charset="0"/>
              </a:rPr>
              <a:t> cm</a:t>
            </a:r>
            <a:r>
              <a:rPr lang="en-US" sz="2200" baseline="30000" dirty="0" smtClean="0">
                <a:cs typeface="Times New Roman" pitchFamily="18" charset="0"/>
              </a:rPr>
              <a:t>2</a:t>
            </a:r>
          </a:p>
          <a:p>
            <a:pPr marL="819120" lvl="1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Loss rate </a:t>
            </a:r>
            <a:r>
              <a:rPr lang="en-US" sz="1800" dirty="0" err="1" smtClean="0">
                <a:cs typeface="Times New Roman" pitchFamily="18" charset="0"/>
              </a:rPr>
              <a:t>dN</a:t>
            </a:r>
            <a:r>
              <a:rPr lang="en-US" sz="1800" dirty="0" smtClean="0">
                <a:cs typeface="Times New Roman" pitchFamily="18" charset="0"/>
              </a:rPr>
              <a:t>/</a:t>
            </a:r>
            <a:r>
              <a:rPr lang="en-US" sz="1800" dirty="0" err="1" smtClean="0">
                <a:cs typeface="Times New Roman" pitchFamily="18" charset="0"/>
              </a:rPr>
              <a:t>dt</a:t>
            </a:r>
            <a:r>
              <a:rPr lang="en-US" sz="1800" dirty="0">
                <a:cs typeface="Times New Roman" pitchFamily="18" charset="0"/>
              </a:rPr>
              <a:t>:</a:t>
            </a:r>
            <a:r>
              <a:rPr lang="en-US" sz="1800" dirty="0" smtClean="0">
                <a:cs typeface="Times New Roman" pitchFamily="18" charset="0"/>
              </a:rPr>
              <a:t>  4.5∙10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/ s  </a:t>
            </a:r>
            <a:endParaRPr lang="en-US" sz="1800" dirty="0" smtClean="0">
              <a:solidFill>
                <a:srgbClr val="3366FF"/>
              </a:solidFill>
              <a:cs typeface="Times New Roman" pitchFamily="18" charset="0"/>
            </a:endParaRPr>
          </a:p>
          <a:p>
            <a:pPr marL="819120" lvl="1" indent="-342900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Stored protons: N = 3.2∙10</a:t>
            </a:r>
            <a:r>
              <a:rPr lang="en-US" sz="1800" baseline="30000" dirty="0" smtClean="0">
                <a:cs typeface="Times New Roman" pitchFamily="18" charset="0"/>
              </a:rPr>
              <a:t>14</a:t>
            </a:r>
            <a:endParaRPr lang="en-US" sz="1800" dirty="0" smtClean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Max.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 relative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loss rate: (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dN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dt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)/N = 1.4∙10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-7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/ s. </a:t>
            </a: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en-US" sz="2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The H target does not affect the life time of the 7 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TeV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proton beam. </a:t>
            </a: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(For FCC the situation even more favorable -&gt; more p stored)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64581"/>
              </p:ext>
            </p:extLst>
          </p:nvPr>
        </p:nvGraphicFramePr>
        <p:xfrm>
          <a:off x="4338389" y="2484611"/>
          <a:ext cx="34309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Formel" r:id="rId3" imgW="228600" imgH="431640" progId="Equation.3">
                  <p:embed/>
                </p:oleObj>
              </mc:Choice>
              <mc:Fallback>
                <p:oleObj name="Formel" r:id="rId3" imgW="2286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389" y="2484611"/>
                        <a:ext cx="343097" cy="7200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Polarized 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D and 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He gas targets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5941" y="1332483"/>
            <a:ext cx="9234934" cy="425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Polarized </a:t>
            </a:r>
            <a:r>
              <a:rPr lang="en-US" sz="2200" baseline="30000" dirty="0" smtClean="0">
                <a:cs typeface="Times New Roman" pitchFamily="18" charset="0"/>
              </a:rPr>
              <a:t>2</a:t>
            </a:r>
            <a:r>
              <a:rPr lang="en-US" sz="2200" dirty="0" smtClean="0">
                <a:cs typeface="Times New Roman" pitchFamily="18" charset="0"/>
              </a:rPr>
              <a:t>D target produced with </a:t>
            </a:r>
            <a:r>
              <a:rPr lang="en-US" sz="2200" dirty="0">
                <a:cs typeface="Times New Roman" pitchFamily="18" charset="0"/>
              </a:rPr>
              <a:t>d</a:t>
            </a:r>
            <a:r>
              <a:rPr lang="en-US" sz="2200" dirty="0" smtClean="0">
                <a:cs typeface="Times New Roman" pitchFamily="18" charset="0"/>
              </a:rPr>
              <a:t>ensities comparable </a:t>
            </a:r>
            <a:r>
              <a:rPr lang="en-US" sz="2200" baseline="30000" dirty="0" smtClean="0">
                <a:cs typeface="Times New Roman" pitchFamily="18" charset="0"/>
              </a:rPr>
              <a:t>1</a:t>
            </a:r>
            <a:r>
              <a:rPr lang="en-US" sz="2200" dirty="0" smtClean="0">
                <a:cs typeface="Times New Roman" pitchFamily="18" charset="0"/>
              </a:rPr>
              <a:t>H.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Arial"/>
              <a:buChar char="•"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HERMES H&amp;D target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run at 100 K:</a:t>
            </a:r>
          </a:p>
          <a:p>
            <a:pPr marL="819120" lvl="1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Density increase by a factor √(300/100) = √3 = 1.73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. </a:t>
            </a:r>
          </a:p>
          <a:p>
            <a:pPr marL="819120" lvl="1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M</a:t>
            </a:r>
            <a:r>
              <a:rPr lang="en-US" sz="1800" dirty="0" smtClean="0">
                <a:cs typeface="Times New Roman" pitchFamily="18" charset="0"/>
              </a:rPr>
              <a:t>aximum luminosity: </a:t>
            </a:r>
            <a:r>
              <a:rPr lang="en-US" sz="1800" b="1" dirty="0" err="1" smtClean="0">
                <a:cs typeface="Times New Roman" pitchFamily="18" charset="0"/>
              </a:rPr>
              <a:t>L</a:t>
            </a:r>
            <a:r>
              <a:rPr lang="en-US" sz="1800" baseline="-25000" dirty="0" err="1" smtClean="0">
                <a:cs typeface="Times New Roman" pitchFamily="18" charset="0"/>
              </a:rPr>
              <a:t>pp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(100 K) </a:t>
            </a:r>
            <a:r>
              <a:rPr lang="en-US" sz="1800" b="1" dirty="0" smtClean="0">
                <a:cs typeface="Times New Roman" pitchFamily="18" charset="0"/>
              </a:rPr>
              <a:t>= </a:t>
            </a:r>
            <a:r>
              <a:rPr lang="en-US" sz="1800" dirty="0" smtClean="0">
                <a:cs typeface="Times New Roman" pitchFamily="18" charset="0"/>
              </a:rPr>
              <a:t>1.59∙10</a:t>
            </a:r>
            <a:r>
              <a:rPr lang="en-US" sz="1800" baseline="30000" dirty="0" smtClean="0">
                <a:cs typeface="Times New Roman" pitchFamily="18" charset="0"/>
              </a:rPr>
              <a:t>33</a:t>
            </a:r>
            <a:r>
              <a:rPr lang="en-US" sz="1800" dirty="0" smtClean="0">
                <a:cs typeface="Times New Roman" pitchFamily="18" charset="0"/>
              </a:rPr>
              <a:t>/ 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s</a:t>
            </a:r>
          </a:p>
          <a:p>
            <a:pPr marL="819120" lvl="1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(16% of the </a:t>
            </a:r>
            <a:r>
              <a:rPr lang="en-US" sz="1800" dirty="0" err="1" smtClean="0">
                <a:cs typeface="Times New Roman" pitchFamily="18" charset="0"/>
              </a:rPr>
              <a:t>pp</a:t>
            </a:r>
            <a:r>
              <a:rPr lang="en-US" sz="1800" dirty="0" smtClean="0">
                <a:cs typeface="Times New Roman" pitchFamily="18" charset="0"/>
              </a:rPr>
              <a:t> collider design luminosity).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Arial"/>
              <a:buChar char="•"/>
            </a:pPr>
            <a:endParaRPr lang="en-US" sz="2200" dirty="0" smtClean="0">
              <a:cs typeface="Times New Roman" pitchFamily="18" charset="0"/>
            </a:endParaRPr>
          </a:p>
          <a:p>
            <a:pPr marL="342900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HERMES</a:t>
            </a:r>
            <a:r>
              <a:rPr lang="en-US" sz="2200" dirty="0"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baseline="30000" dirty="0" smtClean="0">
                <a:cs typeface="Times New Roman" pitchFamily="18" charset="0"/>
              </a:rPr>
              <a:t>3</a:t>
            </a:r>
            <a:r>
              <a:rPr lang="en-US" sz="2200" dirty="0" smtClean="0">
                <a:cs typeface="Times New Roman" pitchFamily="18" charset="0"/>
              </a:rPr>
              <a:t>He target operated at HERA in 1995. </a:t>
            </a:r>
          </a:p>
          <a:p>
            <a:pPr marL="819120" lvl="1" indent="-342900">
              <a:lnSpc>
                <a:spcPct val="6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baseline="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He gas polarized by </a:t>
            </a:r>
            <a:r>
              <a:rPr lang="en-US" sz="1800" dirty="0" err="1" smtClean="0">
                <a:cs typeface="Times New Roman" pitchFamily="18" charset="0"/>
              </a:rPr>
              <a:t>Metastability</a:t>
            </a:r>
            <a:r>
              <a:rPr lang="en-US" sz="1800" dirty="0" smtClean="0">
                <a:cs typeface="Times New Roman" pitchFamily="18" charset="0"/>
              </a:rPr>
              <a:t> Exchange Optical Pumping </a:t>
            </a:r>
            <a:r>
              <a:rPr lang="en-US" sz="1800" dirty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1083 nm laser</a:t>
            </a:r>
            <a:r>
              <a:rPr lang="en-US" sz="1800" dirty="0">
                <a:cs typeface="Times New Roman" pitchFamily="18" charset="0"/>
              </a:rPr>
              <a:t>)</a:t>
            </a:r>
            <a:r>
              <a:rPr lang="en-US" sz="1800" dirty="0" smtClean="0">
                <a:cs typeface="Times New Roman" pitchFamily="18" charset="0"/>
              </a:rPr>
              <a:t>.  </a:t>
            </a:r>
          </a:p>
          <a:p>
            <a:pPr marL="819120" lvl="1" indent="-342900"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Modern lasers mak3 a </a:t>
            </a:r>
            <a:r>
              <a:rPr lang="en-US" sz="1800" baseline="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He source (much) more intense than an ABS</a:t>
            </a:r>
          </a:p>
          <a:p>
            <a:pPr lvl="1" algn="ctr">
              <a:lnSpc>
                <a:spcPts val="2400"/>
              </a:lnSpc>
              <a:spcAft>
                <a:spcPts val="900"/>
              </a:spcAft>
            </a:pPr>
            <a:endParaRPr lang="en-US" sz="2000" dirty="0" smtClean="0">
              <a:cs typeface="Times New Roman" pitchFamily="18" charset="0"/>
            </a:endParaRPr>
          </a:p>
          <a:p>
            <a:pPr algn="ctr">
              <a:lnSpc>
                <a:spcPts val="2400"/>
              </a:lnSpc>
              <a:spcAft>
                <a:spcPts val="900"/>
              </a:spcAft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hoice of the best target has to be made in an early phase of the project!</a:t>
            </a:r>
            <a:endParaRPr lang="en-US" sz="2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36339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equirements for a polarized gas target 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17909" y="1116459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High gas flow 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dirty="0" smtClean="0">
                <a:cs typeface="Times New Roman" pitchFamily="18" charset="0"/>
              </a:rPr>
              <a:t>10</a:t>
            </a:r>
            <a:r>
              <a:rPr lang="en-US" sz="2200" baseline="30000" dirty="0" smtClean="0">
                <a:cs typeface="Times New Roman" pitchFamily="18" charset="0"/>
              </a:rPr>
              <a:t>17</a:t>
            </a:r>
            <a:r>
              <a:rPr lang="en-US" sz="2200" dirty="0" smtClean="0">
                <a:cs typeface="Times New Roman" pitchFamily="18" charset="0"/>
              </a:rPr>
              <a:t> atoms/s or </a:t>
            </a:r>
            <a:r>
              <a:rPr lang="en-US" sz="2200" dirty="0" smtClean="0">
                <a:cs typeface="Times New Roman"/>
              </a:rPr>
              <a:t>Q</a:t>
            </a:r>
            <a:r>
              <a:rPr lang="en-US" sz="2200" baseline="30000" dirty="0" smtClean="0">
                <a:cs typeface="Times New Roman"/>
              </a:rPr>
              <a:t>∙</a:t>
            </a:r>
            <a:r>
              <a:rPr lang="en-US" sz="2200" dirty="0" smtClean="0">
                <a:cs typeface="Times New Roman"/>
              </a:rPr>
              <a:t>(H</a:t>
            </a:r>
            <a:r>
              <a:rPr lang="en-US" sz="2200" baseline="-25000" dirty="0" smtClean="0">
                <a:cs typeface="Times New Roman"/>
              </a:rPr>
              <a:t>2</a:t>
            </a:r>
            <a:r>
              <a:rPr lang="en-US" sz="2200" dirty="0" smtClean="0">
                <a:cs typeface="Times New Roman"/>
              </a:rPr>
              <a:t>) = 1.9∙10</a:t>
            </a:r>
            <a:r>
              <a:rPr lang="en-US" sz="2200" baseline="30000" dirty="0" smtClean="0">
                <a:cs typeface="Times New Roman"/>
              </a:rPr>
              <a:t>-3</a:t>
            </a:r>
            <a:r>
              <a:rPr lang="en-US" sz="2200" dirty="0" smtClean="0">
                <a:cs typeface="Times New Roman"/>
              </a:rPr>
              <a:t> mbar l s) into the target section requires powerful differential pumping system </a:t>
            </a:r>
            <a:r>
              <a:rPr lang="en-US" sz="2200" i="1" dirty="0" smtClean="0">
                <a:solidFill>
                  <a:srgbClr val="FF0000"/>
                </a:solidFill>
                <a:cs typeface="Times New Roman"/>
              </a:rPr>
              <a:t>and some space</a:t>
            </a:r>
            <a:r>
              <a:rPr lang="en-US" sz="2200" dirty="0" smtClean="0">
                <a:solidFill>
                  <a:srgbClr val="FF0000"/>
                </a:solidFill>
                <a:cs typeface="Times New Roman"/>
              </a:rPr>
              <a:t>. 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HERMES H&amp;D target (running 1996 – 2005)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9" descr="C:\Documents and Settings\steffens\Desktop\Dalpiaz-Fest\Bilder-HEDT-Vortrag\HERTA-Foto-Pa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73" y="900435"/>
            <a:ext cx="8165354" cy="5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194373" y="63730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27.6 GeV</a:t>
            </a:r>
            <a:endParaRPr lang="en-US" sz="1600" b="1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882005" y="6373043"/>
            <a:ext cx="360040" cy="360040"/>
          </a:xfrm>
          <a:prstGeom prst="straightConnector1">
            <a:avLst/>
          </a:prstGeom>
          <a:ln w="635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70037" y="64450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  </a:t>
            </a:r>
            <a:r>
              <a:rPr lang="en-US" sz="1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920 GeV</a:t>
            </a:r>
            <a:endParaRPr lang="en-US" sz="1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122365" y="6373043"/>
            <a:ext cx="0" cy="504056"/>
          </a:xfrm>
          <a:prstGeom prst="straightConnector1">
            <a:avLst/>
          </a:prstGeom>
          <a:ln w="63500" cmpd="sng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Motivation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941" y="1252339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AFTER@LHC initiative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for A Fixed-Target Experiment at LHC.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Fixed-Target experiments led to the discovery of many new phenomena. 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Valuable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additions to colliders (e.g. HERA, RHIC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due to high luminosity and different kinematical range. 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Accepted paper   C.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Barschel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LHCb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), P. Lenisa (Ferrara), A.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Nass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(FZJ) and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E.St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. (Erlangen):  </a:t>
            </a:r>
            <a:r>
              <a:rPr lang="en-US" sz="2400" i="1" dirty="0" smtClean="0">
                <a:solidFill>
                  <a:srgbClr val="3333FF"/>
                </a:solidFill>
                <a:cs typeface="Times New Roman" pitchFamily="18" charset="0"/>
              </a:rPr>
              <a:t>A Gas Target Internal to the LHC for the Study of </a:t>
            </a:r>
            <a:r>
              <a:rPr lang="en-US" sz="2400" i="1" dirty="0" err="1" smtClean="0">
                <a:solidFill>
                  <a:srgbClr val="3333FF"/>
                </a:solidFill>
                <a:cs typeface="Times New Roman" pitchFamily="18" charset="0"/>
              </a:rPr>
              <a:t>pp</a:t>
            </a:r>
            <a:r>
              <a:rPr lang="en-US" sz="2400" i="1" dirty="0" smtClean="0">
                <a:solidFill>
                  <a:srgbClr val="3333FF"/>
                </a:solidFill>
                <a:cs typeface="Times New Roman" pitchFamily="18" charset="0"/>
              </a:rPr>
              <a:t> Single-Spin Asymmetries and Heavy Ion Collisions  </a:t>
            </a:r>
            <a:endParaRPr lang="en-US" sz="2400" dirty="0" smtClean="0">
              <a:solidFill>
                <a:srgbClr val="3333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36339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equirements for a polarized gas target 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0" y="2268587"/>
            <a:ext cx="921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/>
              </a:rPr>
              <a:t>54% of gas exits through beam tube: beam directed along beam axis. </a:t>
            </a:r>
          </a:p>
          <a:p>
            <a:pPr algn="just">
              <a:spcAft>
                <a:spcPts val="600"/>
              </a:spcAft>
            </a:pPr>
            <a:r>
              <a:rPr lang="en-US" sz="1800" dirty="0" smtClean="0">
                <a:cs typeface="Times New Roman"/>
              </a:rPr>
              <a:t>E</a:t>
            </a:r>
            <a:r>
              <a:rPr lang="en-US" sz="1800" i="1" dirty="0" smtClean="0">
                <a:cs typeface="Times New Roman"/>
              </a:rPr>
              <a:t>xample: to pump the section to 10</a:t>
            </a:r>
            <a:r>
              <a:rPr lang="en-US" sz="1800" i="1" baseline="30000" dirty="0" smtClean="0">
                <a:cs typeface="Times New Roman"/>
              </a:rPr>
              <a:t>-7</a:t>
            </a:r>
            <a:r>
              <a:rPr lang="en-US" sz="1800" i="1" dirty="0" smtClean="0">
                <a:cs typeface="Times New Roman"/>
              </a:rPr>
              <a:t> mbar</a:t>
            </a:r>
            <a:r>
              <a:rPr lang="en-US" sz="1800" i="1" dirty="0">
                <a:cs typeface="Times New Roman"/>
              </a:rPr>
              <a:t> </a:t>
            </a:r>
            <a:r>
              <a:rPr lang="en-US" sz="1800" i="1" dirty="0" smtClean="0">
                <a:cs typeface="Times New Roman"/>
              </a:rPr>
              <a:t>S = 2∙10</a:t>
            </a:r>
            <a:r>
              <a:rPr lang="en-US" sz="1800" i="1" baseline="30000" dirty="0" smtClean="0">
                <a:cs typeface="Times New Roman"/>
              </a:rPr>
              <a:t>4</a:t>
            </a:r>
            <a:r>
              <a:rPr lang="en-US" sz="1800" i="1" dirty="0" smtClean="0">
                <a:cs typeface="Times New Roman"/>
              </a:rPr>
              <a:t> l/s needed! </a:t>
            </a:r>
          </a:p>
          <a:p>
            <a:pPr marL="819120" lvl="1" indent="-342900" algn="just"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cs typeface="Times New Roman"/>
              </a:rPr>
              <a:t>Possible use of modern adsorption pumps (</a:t>
            </a:r>
            <a:r>
              <a:rPr lang="en-US" sz="1800" i="1" dirty="0" err="1" smtClean="0">
                <a:cs typeface="Times New Roman"/>
              </a:rPr>
              <a:t>Cryo</a:t>
            </a:r>
            <a:r>
              <a:rPr lang="en-US" sz="1800" i="1" dirty="0" smtClean="0">
                <a:cs typeface="Times New Roman"/>
              </a:rPr>
              <a:t>, NEG) (0.2 </a:t>
            </a:r>
            <a:r>
              <a:rPr lang="en-US" sz="1800" i="1" dirty="0" err="1" smtClean="0">
                <a:cs typeface="Times New Roman"/>
              </a:rPr>
              <a:t>bar∙l</a:t>
            </a:r>
            <a:r>
              <a:rPr lang="en-US" sz="1800" i="1" dirty="0" smtClean="0">
                <a:cs typeface="Times New Roman"/>
              </a:rPr>
              <a:t> of H</a:t>
            </a:r>
            <a:r>
              <a:rPr lang="en-US" sz="1800" i="1" baseline="-25000" dirty="0" smtClean="0">
                <a:cs typeface="Times New Roman"/>
              </a:rPr>
              <a:t>2</a:t>
            </a:r>
            <a:r>
              <a:rPr lang="en-US" sz="1800" i="1" dirty="0" smtClean="0">
                <a:cs typeface="Times New Roman"/>
              </a:rPr>
              <a:t> </a:t>
            </a:r>
            <a:r>
              <a:rPr lang="en-US" sz="1800" i="1" dirty="0">
                <a:cs typeface="Times New Roman"/>
              </a:rPr>
              <a:t>/</a:t>
            </a:r>
            <a:r>
              <a:rPr lang="en-US" sz="1800" i="1" dirty="0" smtClean="0">
                <a:cs typeface="Times New Roman"/>
              </a:rPr>
              <a:t>day</a:t>
            </a:r>
            <a:r>
              <a:rPr lang="en-US" sz="2000" i="1" dirty="0" smtClean="0">
                <a:cs typeface="Times New Roman"/>
              </a:rPr>
              <a:t>)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17909" y="1116459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High gas flow 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dirty="0" smtClean="0">
                <a:cs typeface="Times New Roman" pitchFamily="18" charset="0"/>
              </a:rPr>
              <a:t>10</a:t>
            </a:r>
            <a:r>
              <a:rPr lang="en-US" sz="2200" baseline="30000" dirty="0" smtClean="0">
                <a:cs typeface="Times New Roman" pitchFamily="18" charset="0"/>
              </a:rPr>
              <a:t>17</a:t>
            </a:r>
            <a:r>
              <a:rPr lang="en-US" sz="2200" dirty="0" smtClean="0">
                <a:cs typeface="Times New Roman" pitchFamily="18" charset="0"/>
              </a:rPr>
              <a:t> atoms/s or </a:t>
            </a:r>
            <a:r>
              <a:rPr lang="en-US" sz="2200" dirty="0" smtClean="0">
                <a:cs typeface="Times New Roman"/>
              </a:rPr>
              <a:t>Q</a:t>
            </a:r>
            <a:r>
              <a:rPr lang="en-US" sz="2200" baseline="30000" dirty="0" smtClean="0">
                <a:cs typeface="Times New Roman"/>
              </a:rPr>
              <a:t>∙</a:t>
            </a:r>
            <a:r>
              <a:rPr lang="en-US" sz="2200" dirty="0" smtClean="0">
                <a:cs typeface="Times New Roman"/>
              </a:rPr>
              <a:t>(H</a:t>
            </a:r>
            <a:r>
              <a:rPr lang="en-US" sz="2200" baseline="-25000" dirty="0" smtClean="0">
                <a:cs typeface="Times New Roman"/>
              </a:rPr>
              <a:t>2</a:t>
            </a:r>
            <a:r>
              <a:rPr lang="en-US" sz="2200" dirty="0" smtClean="0">
                <a:cs typeface="Times New Roman"/>
              </a:rPr>
              <a:t>) = 1.9∙10</a:t>
            </a:r>
            <a:r>
              <a:rPr lang="en-US" sz="2200" baseline="30000" dirty="0" smtClean="0">
                <a:cs typeface="Times New Roman"/>
              </a:rPr>
              <a:t>-3</a:t>
            </a:r>
            <a:r>
              <a:rPr lang="en-US" sz="2200" dirty="0" smtClean="0">
                <a:cs typeface="Times New Roman"/>
              </a:rPr>
              <a:t> mbar l s) into the target section requires powerful differential pumping system </a:t>
            </a:r>
            <a:r>
              <a:rPr lang="en-US" sz="2200" i="1" dirty="0" smtClean="0">
                <a:solidFill>
                  <a:srgbClr val="FF0000"/>
                </a:solidFill>
                <a:cs typeface="Times New Roman"/>
              </a:rPr>
              <a:t>and some space</a:t>
            </a:r>
            <a:r>
              <a:rPr lang="en-US" sz="2200" dirty="0" smtClean="0">
                <a:solidFill>
                  <a:srgbClr val="FF0000"/>
                </a:solidFill>
                <a:cs typeface="Times New Roman"/>
              </a:rPr>
              <a:t>. 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0" y="151885"/>
            <a:ext cx="9358475" cy="9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NEG </a:t>
            </a:r>
            <a:r>
              <a:rPr lang="de-DE" sz="3200" kern="0" dirty="0">
                <a:solidFill>
                  <a:srgbClr val="FF0000"/>
                </a:solidFill>
                <a:latin typeface="+mj-lt"/>
              </a:rPr>
              <a:t>pump </a:t>
            </a:r>
            <a:r>
              <a:rPr lang="de-DE" sz="3200" kern="0" dirty="0" err="1" smtClean="0">
                <a:solidFill>
                  <a:srgbClr val="FF0000"/>
                </a:solidFill>
                <a:latin typeface="+mj-lt"/>
              </a:rPr>
              <a:t>system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de-DE" sz="3200" kern="0" dirty="0">
                <a:solidFill>
                  <a:srgbClr val="FF0000"/>
                </a:solidFill>
                <a:latin typeface="+mj-lt"/>
              </a:rPr>
              <a:t>12000 l/s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 eaLnBrk="0" hangingPunct="0">
              <a:defRPr/>
            </a:pPr>
            <a:r>
              <a:rPr lang="de-DE" sz="3200" kern="0" dirty="0" err="1" smtClean="0">
                <a:solidFill>
                  <a:srgbClr val="FF0000"/>
                </a:solidFill>
                <a:latin typeface="+mj-lt"/>
              </a:rPr>
              <a:t>for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3200" kern="0" dirty="0" err="1" smtClean="0">
                <a:solidFill>
                  <a:srgbClr val="FF0000"/>
                </a:solidFill>
                <a:latin typeface="+mj-lt"/>
              </a:rPr>
              <a:t>the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 PAX </a:t>
            </a:r>
            <a:r>
              <a:rPr lang="de-DE" sz="3200" kern="0" dirty="0" err="1" smtClean="0">
                <a:solidFill>
                  <a:srgbClr val="FF0000"/>
                </a:solidFill>
                <a:latin typeface="+mj-lt"/>
              </a:rPr>
              <a:t>target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3200" kern="0" dirty="0" err="1" smtClean="0">
                <a:solidFill>
                  <a:srgbClr val="FF0000"/>
                </a:solidFill>
                <a:latin typeface="+mj-lt"/>
              </a:rPr>
              <a:t>at</a:t>
            </a:r>
            <a:r>
              <a:rPr lang="de-DE" sz="3200" kern="0" dirty="0" smtClean="0">
                <a:solidFill>
                  <a:srgbClr val="FF0000"/>
                </a:solidFill>
                <a:latin typeface="+mj-lt"/>
              </a:rPr>
              <a:t> COSY (FZ-Jülich)</a:t>
            </a:r>
            <a:endParaRPr lang="de-DE" sz="3200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mmagine 7" descr="IMG_06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0517" y="2052563"/>
            <a:ext cx="2981523" cy="3960813"/>
          </a:xfrm>
          <a:prstGeom prst="rect">
            <a:avLst/>
          </a:prstGeom>
        </p:spPr>
      </p:pic>
      <p:pic>
        <p:nvPicPr>
          <p:cNvPr id="9" name="Immagine 8" descr="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89" y="1476499"/>
            <a:ext cx="4031028" cy="47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36339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equirements for a polarized gas target 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0" y="2268587"/>
            <a:ext cx="9218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/>
              </a:rPr>
              <a:t>54% of gas exits through beam tube: beam directed along beam axis. </a:t>
            </a:r>
          </a:p>
          <a:p>
            <a:pPr algn="just">
              <a:spcAft>
                <a:spcPts val="600"/>
              </a:spcAft>
            </a:pPr>
            <a:r>
              <a:rPr lang="en-US" sz="1800" dirty="0" smtClean="0">
                <a:cs typeface="Times New Roman"/>
              </a:rPr>
              <a:t>E</a:t>
            </a:r>
            <a:r>
              <a:rPr lang="en-US" sz="1800" i="1" dirty="0" smtClean="0">
                <a:cs typeface="Times New Roman"/>
              </a:rPr>
              <a:t>xample: to pump the section to 10</a:t>
            </a:r>
            <a:r>
              <a:rPr lang="en-US" sz="1800" i="1" baseline="30000" dirty="0" smtClean="0">
                <a:cs typeface="Times New Roman"/>
              </a:rPr>
              <a:t>-7</a:t>
            </a:r>
            <a:r>
              <a:rPr lang="en-US" sz="1800" i="1" dirty="0" smtClean="0">
                <a:cs typeface="Times New Roman"/>
              </a:rPr>
              <a:t> mbar</a:t>
            </a:r>
            <a:r>
              <a:rPr lang="en-US" sz="1800" i="1" dirty="0">
                <a:cs typeface="Times New Roman"/>
              </a:rPr>
              <a:t> </a:t>
            </a:r>
            <a:r>
              <a:rPr lang="en-US" sz="1800" i="1" dirty="0" smtClean="0">
                <a:cs typeface="Times New Roman"/>
              </a:rPr>
              <a:t>S = 2∙10</a:t>
            </a:r>
            <a:r>
              <a:rPr lang="en-US" sz="1800" i="1" baseline="30000" dirty="0" smtClean="0">
                <a:cs typeface="Times New Roman"/>
              </a:rPr>
              <a:t>4</a:t>
            </a:r>
            <a:r>
              <a:rPr lang="en-US" sz="1800" i="1" dirty="0" smtClean="0">
                <a:cs typeface="Times New Roman"/>
              </a:rPr>
              <a:t> l/s needed! </a:t>
            </a:r>
          </a:p>
          <a:p>
            <a:pPr marL="819120" lvl="1" indent="-342900" algn="just"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cs typeface="Times New Roman"/>
              </a:rPr>
              <a:t>Possible use of modern adsorption pumps (</a:t>
            </a:r>
            <a:r>
              <a:rPr lang="en-US" sz="1800" i="1" dirty="0" err="1" smtClean="0">
                <a:cs typeface="Times New Roman"/>
              </a:rPr>
              <a:t>Cryo</a:t>
            </a:r>
            <a:r>
              <a:rPr lang="en-US" sz="1800" i="1" dirty="0" smtClean="0">
                <a:cs typeface="Times New Roman"/>
              </a:rPr>
              <a:t>, NEG) (0.2 </a:t>
            </a:r>
            <a:r>
              <a:rPr lang="en-US" sz="1800" i="1" dirty="0" err="1" smtClean="0">
                <a:cs typeface="Times New Roman"/>
              </a:rPr>
              <a:t>bar∙l</a:t>
            </a:r>
            <a:r>
              <a:rPr lang="en-US" sz="1800" i="1" dirty="0" smtClean="0">
                <a:cs typeface="Times New Roman"/>
              </a:rPr>
              <a:t> of H</a:t>
            </a:r>
            <a:r>
              <a:rPr lang="en-US" sz="1800" i="1" baseline="-25000" dirty="0" smtClean="0">
                <a:cs typeface="Times New Roman"/>
              </a:rPr>
              <a:t>2</a:t>
            </a:r>
            <a:r>
              <a:rPr lang="en-US" sz="1800" i="1" dirty="0" smtClean="0">
                <a:cs typeface="Times New Roman"/>
              </a:rPr>
              <a:t> </a:t>
            </a:r>
            <a:r>
              <a:rPr lang="en-US" sz="1800" i="1" dirty="0">
                <a:cs typeface="Times New Roman"/>
              </a:rPr>
              <a:t>/</a:t>
            </a:r>
            <a:r>
              <a:rPr lang="en-US" sz="1800" i="1" dirty="0" smtClean="0">
                <a:cs typeface="Times New Roman"/>
              </a:rPr>
              <a:t>day</a:t>
            </a:r>
            <a:r>
              <a:rPr lang="en-US" sz="2000" i="1" dirty="0" smtClean="0">
                <a:cs typeface="Times New Roman"/>
              </a:rPr>
              <a:t>)</a:t>
            </a:r>
          </a:p>
          <a:p>
            <a:pPr lvl="1" algn="just">
              <a:spcAft>
                <a:spcPts val="600"/>
              </a:spcAft>
            </a:pPr>
            <a:endParaRPr lang="en-US" sz="2000" i="1" dirty="0" smtClean="0">
              <a:cs typeface="Times New Roman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Times New Roman"/>
              </a:rPr>
              <a:t>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dirty="0" smtClean="0">
                <a:cs typeface="Times New Roman"/>
              </a:rPr>
              <a:t>ailure of the target source: valves to target section closed by Interlock. </a:t>
            </a:r>
            <a:endParaRPr lang="en-US" sz="220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/>
              </a:rPr>
              <a:t>Option of feeding the cell with </a:t>
            </a:r>
            <a:r>
              <a:rPr lang="en-US" sz="1800" dirty="0" err="1" smtClean="0">
                <a:cs typeface="Times New Roman"/>
              </a:rPr>
              <a:t>unpolarized</a:t>
            </a:r>
            <a:r>
              <a:rPr lang="en-US" sz="1800" dirty="0" smtClean="0">
                <a:cs typeface="Times New Roman"/>
              </a:rPr>
              <a:t> gas. 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/>
              </a:rPr>
              <a:t>Access to the target area for fixing the polarized target enabled. </a:t>
            </a:r>
          </a:p>
          <a:p>
            <a:pPr lvl="1" algn="just">
              <a:spcAft>
                <a:spcPts val="600"/>
              </a:spcAft>
            </a:pPr>
            <a:endParaRPr lang="en-US" sz="1800" dirty="0" smtClean="0">
              <a:cs typeface="Times New Roman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Times New Roman"/>
              </a:rPr>
              <a:t> </a:t>
            </a:r>
            <a:r>
              <a:rPr lang="en-US" sz="2200" dirty="0">
                <a:cs typeface="Times New Roman"/>
              </a:rPr>
              <a:t>E</a:t>
            </a:r>
            <a:r>
              <a:rPr lang="en-US" sz="2200" dirty="0" smtClean="0">
                <a:cs typeface="Times New Roman"/>
              </a:rPr>
              <a:t>xperimental to be designed for parallel running with Collider experiments. 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Cell close to  a beam-waist. 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/>
              </a:rPr>
              <a:t> Counter-rotating beam guided through the experiment: (</a:t>
            </a:r>
            <a:r>
              <a:rPr lang="en-US" sz="1800" dirty="0" err="1" smtClean="0">
                <a:cs typeface="Times New Roman"/>
              </a:rPr>
              <a:t>i</a:t>
            </a:r>
            <a:r>
              <a:rPr lang="en-US" sz="1800" dirty="0" smtClean="0">
                <a:cs typeface="Times New Roman"/>
              </a:rPr>
              <a:t>) on-axis of the storage cell, or (ii) with a Chicane of moderate deflection angle sideways by the cell. 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17909" y="1116459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High gas flow 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dirty="0" smtClean="0">
                <a:cs typeface="Times New Roman" pitchFamily="18" charset="0"/>
              </a:rPr>
              <a:t>10</a:t>
            </a:r>
            <a:r>
              <a:rPr lang="en-US" sz="2200" baseline="30000" dirty="0" smtClean="0">
                <a:cs typeface="Times New Roman" pitchFamily="18" charset="0"/>
              </a:rPr>
              <a:t>17</a:t>
            </a:r>
            <a:r>
              <a:rPr lang="en-US" sz="2200" dirty="0" smtClean="0">
                <a:cs typeface="Times New Roman" pitchFamily="18" charset="0"/>
              </a:rPr>
              <a:t> atoms/s or </a:t>
            </a:r>
            <a:r>
              <a:rPr lang="en-US" sz="2200" dirty="0" smtClean="0">
                <a:cs typeface="Times New Roman"/>
              </a:rPr>
              <a:t>Q</a:t>
            </a:r>
            <a:r>
              <a:rPr lang="en-US" sz="2200" baseline="30000" dirty="0" smtClean="0">
                <a:cs typeface="Times New Roman"/>
              </a:rPr>
              <a:t>∙</a:t>
            </a:r>
            <a:r>
              <a:rPr lang="en-US" sz="2200" dirty="0" smtClean="0">
                <a:cs typeface="Times New Roman"/>
              </a:rPr>
              <a:t>(H</a:t>
            </a:r>
            <a:r>
              <a:rPr lang="en-US" sz="2200" baseline="-25000" dirty="0" smtClean="0">
                <a:cs typeface="Times New Roman"/>
              </a:rPr>
              <a:t>2</a:t>
            </a:r>
            <a:r>
              <a:rPr lang="en-US" sz="2200" dirty="0" smtClean="0">
                <a:cs typeface="Times New Roman"/>
              </a:rPr>
              <a:t>) = 1.9∙10</a:t>
            </a:r>
            <a:r>
              <a:rPr lang="en-US" sz="2200" baseline="30000" dirty="0" smtClean="0">
                <a:cs typeface="Times New Roman"/>
              </a:rPr>
              <a:t>-3</a:t>
            </a:r>
            <a:r>
              <a:rPr lang="en-US" sz="2200" dirty="0" smtClean="0">
                <a:cs typeface="Times New Roman"/>
              </a:rPr>
              <a:t> mbar l s) into the target section requires powerful differential pumping system </a:t>
            </a:r>
            <a:r>
              <a:rPr lang="en-US" sz="2200" i="1" dirty="0" smtClean="0">
                <a:solidFill>
                  <a:srgbClr val="FF0000"/>
                </a:solidFill>
                <a:cs typeface="Times New Roman"/>
              </a:rPr>
              <a:t>and some space</a:t>
            </a:r>
            <a:r>
              <a:rPr lang="en-US" sz="2200" dirty="0" smtClean="0">
                <a:solidFill>
                  <a:srgbClr val="FF0000"/>
                </a:solidFill>
                <a:cs typeface="Times New Roman"/>
              </a:rPr>
              <a:t>. 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61925" y="180355"/>
            <a:ext cx="9378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Unpolarized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gas targets (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/>
              </a:rPr>
              <a:t>20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Ne,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/>
              </a:rPr>
              <a:t>84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Kr,</a:t>
            </a:r>
            <a:r>
              <a:rPr lang="en-US" sz="3200" baseline="30000" dirty="0" smtClean="0">
                <a:solidFill>
                  <a:srgbClr val="FF0000"/>
                </a:solidFill>
                <a:cs typeface="Times New Roman"/>
              </a:rPr>
              <a:t>131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Xe,...)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3933" y="1044451"/>
            <a:ext cx="90010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LHC: two-in-one main dipoles enable collisions of beams of same rigidity</a:t>
            </a:r>
            <a:r>
              <a:rPr lang="en-US" sz="2200" dirty="0">
                <a:cs typeface="Times New Roman" pitchFamily="18" charset="0"/>
              </a:rPr>
              <a:t> </a:t>
            </a:r>
          </a:p>
          <a:p>
            <a:pPr marL="819120" lvl="1" indent="-342900" algn="just"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i.e. p-p collisions @ </a:t>
            </a:r>
            <a:r>
              <a:rPr lang="en-US" sz="1800" dirty="0" err="1" smtClean="0">
                <a:cs typeface="Times New Roman" pitchFamily="18" charset="0"/>
              </a:rPr>
              <a:t>E</a:t>
            </a:r>
            <a:r>
              <a:rPr lang="en-US" sz="1800" baseline="-25000" dirty="0" err="1" smtClean="0">
                <a:cs typeface="Times New Roman" pitchFamily="18" charset="0"/>
              </a:rPr>
              <a:t>max</a:t>
            </a:r>
            <a:r>
              <a:rPr lang="en-US" sz="1800" dirty="0" smtClean="0">
                <a:cs typeface="Times New Roman" pitchFamily="18" charset="0"/>
              </a:rPr>
              <a:t>= 2x7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 and </a:t>
            </a:r>
            <a:r>
              <a:rPr lang="en-US" sz="1800" dirty="0" err="1" smtClean="0">
                <a:cs typeface="Times New Roman" pitchFamily="18" charset="0"/>
              </a:rPr>
              <a:t>Pb-Pb</a:t>
            </a:r>
            <a:r>
              <a:rPr lang="en-US" sz="1800" dirty="0" smtClean="0">
                <a:cs typeface="Times New Roman" pitchFamily="18" charset="0"/>
              </a:rPr>
              <a:t> @ </a:t>
            </a:r>
            <a:r>
              <a:rPr lang="en-US" sz="1800" dirty="0" err="1" smtClean="0">
                <a:cs typeface="Times New Roman" pitchFamily="18" charset="0"/>
              </a:rPr>
              <a:t>E</a:t>
            </a:r>
            <a:r>
              <a:rPr lang="en-US" sz="1800" baseline="-25000" dirty="0" err="1" smtClean="0">
                <a:cs typeface="Times New Roman" pitchFamily="18" charset="0"/>
              </a:rPr>
              <a:t>max</a:t>
            </a:r>
            <a:r>
              <a:rPr lang="en-US" sz="1800" dirty="0" smtClean="0">
                <a:cs typeface="Times New Roman" pitchFamily="18" charset="0"/>
              </a:rPr>
              <a:t> = 2x2.76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/nucleon.</a:t>
            </a:r>
          </a:p>
          <a:p>
            <a:pPr marL="819120" lvl="1" indent="-342900" algn="just"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Different beams of equal rigidity |</a:t>
            </a:r>
            <a:r>
              <a:rPr lang="en-US" sz="1800" dirty="0" err="1" smtClean="0">
                <a:cs typeface="Times New Roman" pitchFamily="18" charset="0"/>
              </a:rPr>
              <a:t>B∙</a:t>
            </a:r>
            <a:r>
              <a:rPr lang="en-US" sz="1800" dirty="0" err="1" smtClean="0">
                <a:latin typeface="Symbol" charset="2"/>
                <a:cs typeface="Symbol" charset="2"/>
              </a:rPr>
              <a:t>r</a:t>
            </a:r>
            <a:r>
              <a:rPr lang="en-US" sz="1800" dirty="0" smtClean="0">
                <a:cs typeface="Times New Roman" pitchFamily="18" charset="0"/>
              </a:rPr>
              <a:t>| = </a:t>
            </a:r>
            <a:r>
              <a:rPr lang="en-US" sz="1800" dirty="0" err="1" smtClean="0">
                <a:cs typeface="Times New Roman" pitchFamily="18" charset="0"/>
              </a:rPr>
              <a:t>c∙p</a:t>
            </a:r>
            <a:r>
              <a:rPr lang="en-US" sz="1800" dirty="0" smtClean="0">
                <a:cs typeface="Times New Roman" pitchFamily="18" charset="0"/>
              </a:rPr>
              <a:t> /q </a:t>
            </a:r>
            <a:r>
              <a:rPr lang="en-US" sz="1800" dirty="0" smtClean="0">
                <a:cs typeface="Times New Roman"/>
              </a:rPr>
              <a:t>≈ E /q</a:t>
            </a:r>
            <a:r>
              <a:rPr lang="en-US" sz="1800" dirty="0" smtClean="0">
                <a:cs typeface="Times New Roman" pitchFamily="18" charset="0"/>
              </a:rPr>
              <a:t> can be collided as </a:t>
            </a:r>
            <a:r>
              <a:rPr lang="en-US" sz="1800" dirty="0" smtClean="0">
                <a:cs typeface="Times New Roman" pitchFamily="18" charset="0"/>
              </a:rPr>
              <a:t>well: p </a:t>
            </a:r>
            <a:r>
              <a:rPr lang="en-US" sz="1800" dirty="0" smtClean="0">
                <a:cs typeface="Times New Roman" pitchFamily="18" charset="0"/>
              </a:rPr>
              <a:t>(3.50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) on </a:t>
            </a:r>
            <a:r>
              <a:rPr lang="en-US" sz="18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 (1.38 </a:t>
            </a:r>
            <a:r>
              <a:rPr lang="en-US" sz="1800" dirty="0" err="1" smtClean="0">
                <a:cs typeface="Times New Roman" pitchFamily="18" charset="0"/>
              </a:rPr>
              <a:t>TeV</a:t>
            </a:r>
            <a:r>
              <a:rPr lang="en-US" sz="1800" dirty="0" smtClean="0">
                <a:cs typeface="Times New Roman" pitchFamily="18" charset="0"/>
              </a:rPr>
              <a:t>/A) provided in 2013 for ALICE). </a:t>
            </a:r>
          </a:p>
          <a:p>
            <a:pPr marL="819120" lvl="1" indent="-342900" algn="just"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Other ions than p or </a:t>
            </a:r>
            <a:r>
              <a:rPr lang="en-US" sz="18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 not used for experiments so far. </a:t>
            </a:r>
          </a:p>
          <a:p>
            <a:pPr marL="342900" indent="-342900" algn="just">
              <a:spcAft>
                <a:spcPts val="900"/>
              </a:spcAft>
              <a:buFont typeface="Arial"/>
              <a:buChar char="•"/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 algn="just">
              <a:spcAft>
                <a:spcPts val="900"/>
              </a:spcAft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Heavy-Ion Fixed-Target program in parallel to the operation of the collider at  moderate costs (compared with a new machine). </a:t>
            </a:r>
            <a:endParaRPr lang="en-US" sz="22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819120" lvl="1" indent="-342900" algn="just"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Storage cell target fed with 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unpolarized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gas: </a:t>
            </a:r>
          </a:p>
          <a:p>
            <a:pPr marL="1295339" lvl="2" indent="-342900" algn="just">
              <a:spcAft>
                <a:spcPts val="9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ifferent combinations of masses could be studied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(e.g. </a:t>
            </a:r>
            <a:r>
              <a:rPr lang="en-US" sz="1800" dirty="0" err="1" smtClean="0">
                <a:solidFill>
                  <a:srgbClr val="FF0000"/>
                </a:solidFill>
                <a:cs typeface="Times New Roman" pitchFamily="18" charset="0"/>
              </a:rPr>
              <a:t>Pb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on </a:t>
            </a:r>
            <a:r>
              <a:rPr lang="en-US" sz="1800" dirty="0" err="1" smtClean="0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or on Ne). </a:t>
            </a:r>
            <a:endParaRPr lang="en-US" sz="1800" dirty="0">
              <a:solidFill>
                <a:srgbClr val="FF0000"/>
              </a:solidFill>
              <a:cs typeface="Times New Roman" pitchFamily="18" charset="0"/>
            </a:endParaRPr>
          </a:p>
          <a:p>
            <a:pPr marL="1295339" lvl="2" indent="-342900" algn="just">
              <a:spcAft>
                <a:spcPts val="9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Different kinematical range, together with flexibility in the choice of the target gas. E.g.: nucleon-nucleon CM energy √s = 71.9 </a:t>
            </a:r>
            <a:r>
              <a:rPr lang="en-US" sz="1800" dirty="0" err="1" smtClean="0">
                <a:solidFill>
                  <a:srgbClr val="FF0000"/>
                </a:solidFill>
                <a:cs typeface="Times New Roman" pitchFamily="18" charset="0"/>
              </a:rPr>
              <a:t>GeV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&gt;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CERN SPS Heavy Ion program = 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20 </a:t>
            </a:r>
            <a:r>
              <a:rPr lang="en-US" sz="1800" dirty="0" err="1" smtClean="0">
                <a:solidFill>
                  <a:srgbClr val="FF0000"/>
                </a:solidFill>
                <a:cs typeface="Times New Roman"/>
              </a:rPr>
              <a:t>GeV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) and FAIR CBM program (4 – 9 </a:t>
            </a:r>
            <a:r>
              <a:rPr lang="en-US" sz="1800" dirty="0" err="1" smtClean="0">
                <a:solidFill>
                  <a:srgbClr val="FF0000"/>
                </a:solidFill>
                <a:cs typeface="Times New Roman"/>
              </a:rPr>
              <a:t>GeV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). </a:t>
            </a:r>
            <a:endParaRPr lang="en-US" sz="1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0834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Pb</a:t>
            </a:r>
            <a:r>
              <a:rPr lang="en-US" sz="3200" dirty="0" smtClean="0">
                <a:solidFill>
                  <a:srgbClr val="FF0000"/>
                </a:solidFill>
              </a:rPr>
              <a:t> on </a:t>
            </a:r>
            <a:r>
              <a:rPr lang="en-US" sz="3200" dirty="0" err="1" smtClean="0">
                <a:solidFill>
                  <a:srgbClr val="FF0000"/>
                </a:solidFill>
              </a:rPr>
              <a:t>Xe</a:t>
            </a:r>
            <a:r>
              <a:rPr lang="en-US" sz="3200" dirty="0" smtClean="0">
                <a:solidFill>
                  <a:srgbClr val="FF0000"/>
                </a:solidFill>
              </a:rPr>
              <a:t> target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(with </a:t>
            </a:r>
            <a:r>
              <a:rPr lang="en-US" sz="3200" dirty="0" err="1" smtClean="0">
                <a:solidFill>
                  <a:srgbClr val="FF0000"/>
                </a:solidFill>
              </a:rPr>
              <a:t>Pb</a:t>
            </a:r>
            <a:r>
              <a:rPr lang="en-US" sz="3200" dirty="0" smtClean="0">
                <a:solidFill>
                  <a:srgbClr val="FF0000"/>
                </a:solidFill>
              </a:rPr>
              <a:t>-beam loss rate limited to 10%)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2048" y="1700792"/>
            <a:ext cx="8874893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Pb</a:t>
            </a:r>
            <a:r>
              <a:rPr lang="en-US" sz="2200" dirty="0" smtClean="0">
                <a:cs typeface="Times New Roman" pitchFamily="18" charset="0"/>
              </a:rPr>
              <a:t> lifetime in </a:t>
            </a:r>
            <a:r>
              <a:rPr lang="en-US" sz="2200" dirty="0" err="1" smtClean="0">
                <a:cs typeface="Times New Roman" pitchFamily="18" charset="0"/>
              </a:rPr>
              <a:t>Pb-Pb</a:t>
            </a:r>
            <a:r>
              <a:rPr lang="en-US" sz="2200" dirty="0" smtClean="0">
                <a:cs typeface="Times New Roman" pitchFamily="18" charset="0"/>
              </a:rPr>
              <a:t> collider:	</a:t>
            </a:r>
            <a:r>
              <a:rPr lang="en-US" sz="2200" dirty="0" err="1" smtClean="0">
                <a:latin typeface="Symbol" charset="2"/>
                <a:cs typeface="Symbol" charset="2"/>
              </a:rPr>
              <a:t>t</a:t>
            </a:r>
            <a:r>
              <a:rPr lang="en-US" sz="2200" baseline="-25000" dirty="0" err="1" smtClean="0">
                <a:cs typeface="Times New Roman" pitchFamily="18" charset="0"/>
              </a:rPr>
              <a:t>c</a:t>
            </a:r>
            <a:r>
              <a:rPr lang="en-US" sz="2200" dirty="0" smtClean="0">
                <a:cs typeface="Times New Roman" pitchFamily="18" charset="0"/>
              </a:rPr>
              <a:t> = 10 h/ 0.693 = 14.4 h</a:t>
            </a:r>
            <a:endParaRPr lang="en-US" sz="2200" dirty="0">
              <a:cs typeface="Times New Roman" pitchFamily="18" charset="0"/>
            </a:endParaRPr>
          </a:p>
          <a:p>
            <a:pPr lvl="1"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Induced target life time:		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Times New Roman" pitchFamily="18" charset="0"/>
              </a:rPr>
              <a:t>t</a:t>
            </a:r>
            <a:r>
              <a:rPr lang="en-US" sz="1800" dirty="0" smtClean="0">
                <a:cs typeface="Times New Roman" pitchFamily="18" charset="0"/>
              </a:rPr>
              <a:t> = 10∙14.4 h = 144 h </a:t>
            </a:r>
          </a:p>
          <a:p>
            <a:pPr lvl="1"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Loss rate </a:t>
            </a:r>
            <a:r>
              <a:rPr lang="en-US" sz="1800" dirty="0" err="1" smtClean="0">
                <a:cs typeface="Times New Roman" pitchFamily="18" charset="0"/>
              </a:rPr>
              <a:t>dN</a:t>
            </a:r>
            <a:r>
              <a:rPr lang="en-US" sz="1800" dirty="0" smtClean="0">
                <a:cs typeface="Times New Roman" pitchFamily="18" charset="0"/>
              </a:rPr>
              <a:t>/</a:t>
            </a:r>
            <a:r>
              <a:rPr lang="en-US" sz="1800" dirty="0" err="1" smtClean="0">
                <a:cs typeface="Times New Roman" pitchFamily="18" charset="0"/>
              </a:rPr>
              <a:t>dt</a:t>
            </a:r>
            <a:r>
              <a:rPr lang="en-US" sz="1800" dirty="0" smtClean="0">
                <a:cs typeface="Times New Roman" pitchFamily="18" charset="0"/>
              </a:rPr>
              <a:t> = N</a:t>
            </a:r>
            <a:r>
              <a:rPr lang="en-US" sz="1800" baseline="30000" dirty="0" smtClean="0">
                <a:cs typeface="Times New Roman" pitchFamily="18" charset="0"/>
              </a:rPr>
              <a:t>∙</a:t>
            </a:r>
            <a:r>
              <a:rPr lang="en-US" sz="1800" dirty="0" smtClean="0">
                <a:cs typeface="Times New Roman" pitchFamily="18" charset="0"/>
              </a:rPr>
              <a:t> (N = number </a:t>
            </a:r>
            <a:r>
              <a:rPr lang="en-US" sz="18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 ions = 4∙10</a:t>
            </a:r>
            <a:r>
              <a:rPr lang="en-US" sz="1800" baseline="30000" dirty="0" smtClean="0">
                <a:cs typeface="Times New Roman" pitchFamily="18" charset="0"/>
              </a:rPr>
              <a:t>10</a:t>
            </a:r>
            <a:r>
              <a:rPr lang="en-US" sz="1800" dirty="0" smtClean="0">
                <a:cs typeface="Times New Roman" pitchFamily="18" charset="0"/>
              </a:rPr>
              <a:t>):</a:t>
            </a:r>
            <a:endParaRPr lang="en-US" sz="1800" dirty="0">
              <a:cs typeface="Times New Roman" pitchFamily="18" charset="0"/>
            </a:endParaRPr>
          </a:p>
          <a:p>
            <a:pPr lvl="1" algn="ctr">
              <a:spcAft>
                <a:spcPts val="900"/>
              </a:spcAft>
            </a:pPr>
            <a:r>
              <a:rPr lang="en-US" sz="1800" dirty="0" smtClean="0">
                <a:cs typeface="Times New Roman" pitchFamily="18" charset="0"/>
              </a:rPr>
              <a:t>N</a:t>
            </a:r>
            <a:r>
              <a:rPr lang="en-US" sz="1800" baseline="30000" dirty="0" smtClean="0">
                <a:cs typeface="Times New Roman" pitchFamily="18" charset="0"/>
              </a:rPr>
              <a:t>∙</a:t>
            </a:r>
            <a:r>
              <a:rPr lang="en-US" sz="1800" dirty="0" smtClean="0">
                <a:cs typeface="Times New Roman" pitchFamily="18" charset="0"/>
              </a:rPr>
              <a:t>/N = 1/144 h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-&gt; N</a:t>
            </a:r>
            <a:r>
              <a:rPr lang="en-US" sz="1800" baseline="30000" dirty="0" smtClean="0">
                <a:cs typeface="Times New Roman" pitchFamily="18" charset="0"/>
              </a:rPr>
              <a:t>∙</a:t>
            </a:r>
            <a:r>
              <a:rPr lang="en-US" sz="1800" dirty="0" smtClean="0">
                <a:cs typeface="Times New Roman" pitchFamily="18" charset="0"/>
              </a:rPr>
              <a:t> = N/5.18∙10</a:t>
            </a:r>
            <a:r>
              <a:rPr lang="en-US" sz="1800" baseline="30000" dirty="0" smtClean="0">
                <a:cs typeface="Times New Roman" pitchFamily="18" charset="0"/>
              </a:rPr>
              <a:t>5</a:t>
            </a:r>
            <a:r>
              <a:rPr lang="en-US" sz="1800" dirty="0" smtClean="0">
                <a:cs typeface="Times New Roman" pitchFamily="18" charset="0"/>
              </a:rPr>
              <a:t> s = 7.72∙10</a:t>
            </a:r>
            <a:r>
              <a:rPr lang="en-US" sz="1800" baseline="30000" dirty="0" smtClean="0">
                <a:cs typeface="Times New Roman" pitchFamily="18" charset="0"/>
              </a:rPr>
              <a:t>4</a:t>
            </a:r>
            <a:r>
              <a:rPr lang="en-US" sz="1800" dirty="0" smtClean="0">
                <a:cs typeface="Times New Roman" pitchFamily="18" charset="0"/>
              </a:rPr>
              <a:t>/s = </a:t>
            </a:r>
            <a:r>
              <a:rPr lang="en-US" sz="1800" b="1" dirty="0" err="1" smtClean="0">
                <a:cs typeface="Times New Roman" pitchFamily="18" charset="0"/>
              </a:rPr>
              <a:t>L</a:t>
            </a:r>
            <a:r>
              <a:rPr lang="en-US" sz="1800" baseline="-25000" dirty="0" err="1" smtClean="0">
                <a:cs typeface="Times New Roman" pitchFamily="18" charset="0"/>
              </a:rPr>
              <a:t>Pb-Xe</a:t>
            </a:r>
            <a:r>
              <a:rPr lang="en-US" sz="1800" baseline="-250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∙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cs typeface="Times New Roman" pitchFamily="18" charset="0"/>
              </a:rPr>
              <a:t>tot</a:t>
            </a:r>
            <a:r>
              <a:rPr lang="en-US" sz="1800" dirty="0" smtClean="0">
                <a:cs typeface="Times New Roman" pitchFamily="18" charset="0"/>
              </a:rPr>
              <a:t> (</a:t>
            </a:r>
            <a:r>
              <a:rPr lang="en-US" sz="1800" dirty="0" err="1" smtClean="0">
                <a:cs typeface="Times New Roman" pitchFamily="18" charset="0"/>
              </a:rPr>
              <a:t>Pb-Xe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marL="761970" lvl="1" indent="-285750">
              <a:spcAft>
                <a:spcPts val="900"/>
              </a:spcAft>
              <a:buFont typeface="Arial"/>
              <a:buChar char="•"/>
            </a:pP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cs typeface="Times New Roman" pitchFamily="18" charset="0"/>
              </a:rPr>
              <a:t>hadronic</a:t>
            </a:r>
            <a:r>
              <a:rPr lang="en-US" sz="1800" dirty="0">
                <a:cs typeface="Times New Roman" pitchFamily="18" charset="0"/>
              </a:rPr>
              <a:t>: 7.65 barn -&gt; scaling with nuclear radii: </a:t>
            </a:r>
            <a:r>
              <a:rPr lang="en-US" sz="1800" dirty="0" err="1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>
                <a:cs typeface="Times New Roman" pitchFamily="18" charset="0"/>
              </a:rPr>
              <a:t>tot</a:t>
            </a:r>
            <a:r>
              <a:rPr lang="en-US" sz="1800" dirty="0">
                <a:cs typeface="Times New Roman" pitchFamily="18" charset="0"/>
              </a:rPr>
              <a:t> (</a:t>
            </a:r>
            <a:r>
              <a:rPr lang="en-US" sz="1800" dirty="0" err="1">
                <a:cs typeface="Times New Roman" pitchFamily="18" charset="0"/>
              </a:rPr>
              <a:t>Pb-Xe</a:t>
            </a:r>
            <a:r>
              <a:rPr lang="en-US" sz="1800" dirty="0">
                <a:cs typeface="Times New Roman" pitchFamily="18" charset="0"/>
              </a:rPr>
              <a:t>) = 6.6 </a:t>
            </a:r>
            <a:r>
              <a:rPr lang="en-US" sz="1800" dirty="0" smtClean="0">
                <a:cs typeface="Times New Roman" pitchFamily="18" charset="0"/>
              </a:rPr>
              <a:t>barn</a:t>
            </a:r>
          </a:p>
          <a:p>
            <a:pPr lvl="1">
              <a:spcAft>
                <a:spcPts val="900"/>
              </a:spcAft>
            </a:pPr>
            <a:endParaRPr lang="en-US" sz="1800" dirty="0">
              <a:cs typeface="Times New Roman" pitchFamily="18" charset="0"/>
            </a:endParaRP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Max. 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Pb-Xe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lumi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200" baseline="-25000" dirty="0" err="1" smtClean="0">
                <a:solidFill>
                  <a:srgbClr val="FF0000"/>
                </a:solidFill>
                <a:cs typeface="Times New Roman" pitchFamily="18" charset="0"/>
              </a:rPr>
              <a:t>Pb-Xe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= 1.17∙10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28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/ cm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Xe</a:t>
            </a:r>
            <a:r>
              <a:rPr lang="en-US" sz="1800" dirty="0" smtClean="0">
                <a:cs typeface="Times New Roman" pitchFamily="18" charset="0"/>
              </a:rPr>
              <a:t> density </a:t>
            </a:r>
            <a:r>
              <a:rPr lang="en-US" sz="1800" dirty="0" smtClean="0">
                <a:latin typeface="Symbol" charset="2"/>
                <a:cs typeface="Symbol" charset="2"/>
              </a:rPr>
              <a:t>q:		</a:t>
            </a:r>
            <a:r>
              <a:rPr lang="en-US" sz="1800" dirty="0" smtClean="0">
                <a:cs typeface="Times New Roman" pitchFamily="18" charset="0"/>
              </a:rPr>
              <a:t>2.52∙10</a:t>
            </a:r>
            <a:r>
              <a:rPr lang="en-US" sz="1800" baseline="30000" dirty="0" smtClean="0">
                <a:cs typeface="Times New Roman" pitchFamily="18" charset="0"/>
              </a:rPr>
              <a:t>13</a:t>
            </a:r>
            <a:r>
              <a:rPr lang="en-US" sz="1800" dirty="0" smtClean="0">
                <a:cs typeface="Times New Roman" pitchFamily="18" charset="0"/>
              </a:rPr>
              <a:t>/cm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. </a:t>
            </a:r>
          </a:p>
          <a:p>
            <a:pPr lvl="1"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Xe</a:t>
            </a:r>
            <a:r>
              <a:rPr lang="en-US" sz="1800" dirty="0" smtClean="0">
                <a:cs typeface="Times New Roman" pitchFamily="18" charset="0"/>
              </a:rPr>
              <a:t> flow rate at 300 K: 	2.1∙10</a:t>
            </a:r>
            <a:r>
              <a:rPr lang="en-US" sz="1800" baseline="30000" dirty="0" smtClean="0">
                <a:cs typeface="Times New Roman" pitchFamily="18" charset="0"/>
              </a:rPr>
              <a:t>-5</a:t>
            </a:r>
            <a:r>
              <a:rPr lang="en-US" sz="1800" dirty="0" smtClean="0">
                <a:cs typeface="Times New Roman" pitchFamily="18" charset="0"/>
              </a:rPr>
              <a:t> mbar l/s. </a:t>
            </a:r>
          </a:p>
          <a:p>
            <a:pPr lvl="1" algn="just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i="1" dirty="0" smtClean="0">
                <a:cs typeface="Times New Roman" pitchFamily="18" charset="0"/>
              </a:rPr>
              <a:t>10 x </a:t>
            </a:r>
            <a:r>
              <a:rPr lang="en-US" sz="1800" i="1" dirty="0" err="1" smtClean="0">
                <a:cs typeface="Times New Roman" pitchFamily="18" charset="0"/>
              </a:rPr>
              <a:t>Pb-Pb</a:t>
            </a:r>
            <a:r>
              <a:rPr lang="en-US" sz="1800" i="1" dirty="0" smtClean="0">
                <a:cs typeface="Times New Roman" pitchFamily="18" charset="0"/>
              </a:rPr>
              <a:t> collider design luminosity </a:t>
            </a:r>
            <a:r>
              <a:rPr lang="en-US" sz="1800" i="1" dirty="0">
                <a:cs typeface="Times New Roman" pitchFamily="18" charset="0"/>
              </a:rPr>
              <a:t>(</a:t>
            </a:r>
            <a:r>
              <a:rPr lang="en-US" sz="1800" i="1" dirty="0" smtClean="0">
                <a:cs typeface="Times New Roman" pitchFamily="18" charset="0"/>
              </a:rPr>
              <a:t>10</a:t>
            </a:r>
            <a:r>
              <a:rPr lang="en-US" sz="1800" i="1" baseline="30000" dirty="0" smtClean="0">
                <a:cs typeface="Times New Roman" pitchFamily="18" charset="0"/>
              </a:rPr>
              <a:t>-27</a:t>
            </a:r>
            <a:r>
              <a:rPr lang="en-US" sz="1800" i="1" dirty="0" smtClean="0">
                <a:cs typeface="Times New Roman" pitchFamily="18" charset="0"/>
              </a:rPr>
              <a:t>/ cm</a:t>
            </a:r>
            <a:r>
              <a:rPr lang="en-US" sz="1800" i="1" baseline="30000" dirty="0" smtClean="0">
                <a:cs typeface="Times New Roman" pitchFamily="18" charset="0"/>
              </a:rPr>
              <a:t>2</a:t>
            </a:r>
            <a:r>
              <a:rPr lang="en-US" sz="1800" i="1" dirty="0" smtClean="0">
                <a:cs typeface="Times New Roman" pitchFamily="18" charset="0"/>
              </a:rPr>
              <a:t> s.)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-3566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Conclusions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941" y="612403"/>
            <a:ext cx="9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cs typeface="Times New Roman" pitchFamily="18" charset="0"/>
              </a:rPr>
              <a:t>Storage cell target </a:t>
            </a:r>
            <a:r>
              <a:rPr lang="en-US" sz="2200" dirty="0" smtClean="0">
                <a:cs typeface="Times New Roman" pitchFamily="18" charset="0"/>
              </a:rPr>
              <a:t>provides highest areal density at minimum gas input. </a:t>
            </a:r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</a:pPr>
            <a:r>
              <a:rPr lang="en-US" sz="2200" b="1" dirty="0">
                <a:cs typeface="Times New Roman" pitchFamily="18" charset="0"/>
              </a:rPr>
              <a:t>P</a:t>
            </a:r>
            <a:r>
              <a:rPr lang="en-US" sz="2200" b="1" dirty="0" smtClean="0">
                <a:cs typeface="Times New Roman" pitchFamily="18" charset="0"/>
              </a:rPr>
              <a:t>erformance </a:t>
            </a:r>
            <a:r>
              <a:rPr lang="en-US" sz="2200" dirty="0" smtClean="0">
                <a:cs typeface="Times New Roman" pitchFamily="18" charset="0"/>
              </a:rPr>
              <a:t>tested at the HERA - 27.6 </a:t>
            </a:r>
            <a:r>
              <a:rPr lang="en-US" sz="2200" dirty="0" err="1" smtClean="0">
                <a:cs typeface="Times New Roman" pitchFamily="18" charset="0"/>
              </a:rPr>
              <a:t>GeV</a:t>
            </a:r>
            <a:r>
              <a:rPr lang="en-US" sz="2200" dirty="0" smtClean="0">
                <a:cs typeface="Times New Roman" pitchFamily="18" charset="0"/>
              </a:rPr>
              <a:t> e</a:t>
            </a:r>
            <a:r>
              <a:rPr lang="en-US" sz="2200" baseline="30000" dirty="0" smtClean="0">
                <a:cs typeface="Times New Roman" pitchFamily="18" charset="0"/>
              </a:rPr>
              <a:t>+</a:t>
            </a:r>
            <a:r>
              <a:rPr lang="en-US" sz="2200" dirty="0" smtClean="0">
                <a:cs typeface="Times New Roman" pitchFamily="18" charset="0"/>
              </a:rPr>
              <a:t>/e</a:t>
            </a:r>
            <a:r>
              <a:rPr lang="en-US" sz="2200" baseline="30000" dirty="0" smtClean="0">
                <a:cs typeface="Times New Roman" pitchFamily="18" charset="0"/>
              </a:rPr>
              <a:t>- </a:t>
            </a:r>
            <a:r>
              <a:rPr lang="en-US" sz="2200" dirty="0" smtClean="0">
                <a:cs typeface="Times New Roman" pitchFamily="18" charset="0"/>
              </a:rPr>
              <a:t>at I = 40 mA</a:t>
            </a:r>
            <a:r>
              <a:rPr lang="en-US" sz="22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cs typeface="Times New Roman" pitchFamily="18" charset="0"/>
              </a:rPr>
              <a:t>Polarized H gas target: </a:t>
            </a: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Cell with L=1 m and</a:t>
            </a:r>
            <a:r>
              <a:rPr lang="en-US" sz="1800" dirty="0">
                <a:latin typeface="Symbol" charset="2"/>
                <a:cs typeface="Symbol" charset="2"/>
              </a:rPr>
              <a:t> f </a:t>
            </a:r>
            <a:r>
              <a:rPr lang="en-US" sz="1800" dirty="0">
                <a:cs typeface="Times New Roman" pitchFamily="18" charset="0"/>
              </a:rPr>
              <a:t>= 14 mm assumed (same aperture as SMOG/VELO @ </a:t>
            </a:r>
            <a:r>
              <a:rPr lang="en-US" sz="1800" dirty="0" err="1">
                <a:cs typeface="Times New Roman" pitchFamily="18" charset="0"/>
              </a:rPr>
              <a:t>LHCb</a:t>
            </a:r>
            <a:r>
              <a:rPr lang="en-US" sz="1800" dirty="0">
                <a:cs typeface="Times New Roman" pitchFamily="18" charset="0"/>
              </a:rPr>
              <a:t>)</a:t>
            </a:r>
            <a:endParaRPr lang="en-US" sz="1800" b="1" dirty="0">
              <a:cs typeface="Times New Roman" pitchFamily="18" charset="0"/>
            </a:endParaRP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10</a:t>
            </a:r>
            <a:r>
              <a:rPr lang="en-US" sz="1800" baseline="30000" dirty="0" smtClean="0">
                <a:cs typeface="Times New Roman" pitchFamily="18" charset="0"/>
              </a:rPr>
              <a:t>33</a:t>
            </a:r>
            <a:r>
              <a:rPr lang="en-US" sz="1800" dirty="0" smtClean="0">
                <a:cs typeface="Times New Roman" pitchFamily="18" charset="0"/>
              </a:rPr>
              <a:t>/cm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s accessible in        :</a:t>
            </a:r>
          </a:p>
          <a:p>
            <a:pPr marL="1295339" lvl="2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10</a:t>
            </a:r>
            <a:r>
              <a:rPr lang="en-US" sz="1800" dirty="0">
                <a:cs typeface="Times New Roman" pitchFamily="18" charset="0"/>
              </a:rPr>
              <a:t>% of the collider </a:t>
            </a:r>
            <a:r>
              <a:rPr lang="en-US" sz="1800" dirty="0" err="1" smtClean="0">
                <a:cs typeface="Times New Roman" pitchFamily="18" charset="0"/>
              </a:rPr>
              <a:t>lumi</a:t>
            </a:r>
            <a:r>
              <a:rPr lang="en-US" sz="1800" dirty="0" smtClean="0">
                <a:cs typeface="Times New Roman" pitchFamily="18" charset="0"/>
              </a:rPr>
              <a:t>;</a:t>
            </a:r>
          </a:p>
          <a:p>
            <a:pPr marL="1295339" lvl="2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&gt; 600 x higher than Bent-Crystal beam and </a:t>
            </a:r>
            <a:r>
              <a:rPr lang="en-US" sz="1800" dirty="0" err="1" smtClean="0">
                <a:cs typeface="Times New Roman" pitchFamily="18" charset="0"/>
              </a:rPr>
              <a:t>UVa</a:t>
            </a:r>
            <a:r>
              <a:rPr lang="en-US" sz="1800" dirty="0" smtClean="0">
                <a:cs typeface="Times New Roman" pitchFamily="18" charset="0"/>
              </a:rPr>
              <a:t>-type target used at </a:t>
            </a:r>
            <a:r>
              <a:rPr lang="en-US" sz="1800" dirty="0" err="1" smtClean="0">
                <a:cs typeface="Times New Roman" pitchFamily="18" charset="0"/>
              </a:rPr>
              <a:t>JLab</a:t>
            </a:r>
            <a:r>
              <a:rPr lang="en-US" sz="1800" dirty="0" smtClean="0">
                <a:cs typeface="Times New Roman" pitchFamily="18" charset="0"/>
              </a:rPr>
              <a:t>;</a:t>
            </a: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no background </a:t>
            </a:r>
            <a:r>
              <a:rPr lang="en-US" sz="1800" dirty="0" smtClean="0">
                <a:cs typeface="Times New Roman"/>
              </a:rPr>
              <a:t>i.e. better systematics;  </a:t>
            </a:r>
            <a:endParaRPr lang="en-US" sz="1800" b="1" dirty="0">
              <a:cs typeface="Times New Roman"/>
            </a:endParaRP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/>
              </a:rPr>
              <a:t>sign of P switchable at 1/min or faster</a:t>
            </a:r>
            <a:r>
              <a:rPr lang="en-US" sz="1800" dirty="0" smtClean="0">
                <a:cs typeface="Times New Roman" pitchFamily="18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</a:pPr>
            <a:r>
              <a:rPr lang="en-US" sz="2200" b="1" dirty="0" err="1">
                <a:cs typeface="Times New Roman" pitchFamily="18" charset="0"/>
              </a:rPr>
              <a:t>U</a:t>
            </a:r>
            <a:r>
              <a:rPr lang="en-US" sz="2200" b="1" dirty="0" err="1" smtClean="0">
                <a:cs typeface="Times New Roman" pitchFamily="18" charset="0"/>
              </a:rPr>
              <a:t>npolarized</a:t>
            </a:r>
            <a:r>
              <a:rPr lang="en-US" sz="2200" b="1" dirty="0" smtClean="0">
                <a:cs typeface="Times New Roman" pitchFamily="18" charset="0"/>
              </a:rPr>
              <a:t> target: </a:t>
            </a: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p-A and </a:t>
            </a:r>
            <a:r>
              <a:rPr lang="en-US" sz="1800" dirty="0" err="1" smtClean="0">
                <a:cs typeface="Times New Roman" pitchFamily="18" charset="0"/>
              </a:rPr>
              <a:t>Pb</a:t>
            </a:r>
            <a:r>
              <a:rPr lang="en-US" sz="1800" dirty="0" smtClean="0">
                <a:cs typeface="Times New Roman" pitchFamily="18" charset="0"/>
              </a:rPr>
              <a:t>-A collisions with H</a:t>
            </a:r>
            <a:r>
              <a:rPr lang="en-US" sz="1800" baseline="-25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, He, Ne, </a:t>
            </a:r>
            <a:r>
              <a:rPr lang="en-US" sz="1800" dirty="0" err="1" smtClean="0">
                <a:cs typeface="Times New Roman" pitchFamily="18" charset="0"/>
              </a:rPr>
              <a:t>Ar</a:t>
            </a:r>
            <a:r>
              <a:rPr lang="en-US" sz="1800" dirty="0" smtClean="0">
                <a:cs typeface="Times New Roman" pitchFamily="18" charset="0"/>
              </a:rPr>
              <a:t>, Kr and </a:t>
            </a:r>
            <a:r>
              <a:rPr lang="en-US" sz="1800" dirty="0" err="1" smtClean="0">
                <a:cs typeface="Times New Roman" pitchFamily="18" charset="0"/>
              </a:rPr>
              <a:t>Xe</a:t>
            </a:r>
            <a:endParaRPr lang="en-US" sz="1800" dirty="0" smtClean="0">
              <a:cs typeface="Times New Roman" pitchFamily="18" charset="0"/>
            </a:endParaRPr>
          </a:p>
          <a:p>
            <a:pPr marL="819120" lvl="1" indent="-342900" algn="just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Max. </a:t>
            </a:r>
            <a:r>
              <a:rPr lang="en-US" sz="1800" dirty="0" err="1">
                <a:cs typeface="Times New Roman" pitchFamily="18" charset="0"/>
              </a:rPr>
              <a:t>Pb-Xe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lumi</a:t>
            </a:r>
            <a:r>
              <a:rPr lang="en-US" sz="1800" dirty="0">
                <a:cs typeface="Times New Roman" pitchFamily="18" charset="0"/>
              </a:rPr>
              <a:t>: </a:t>
            </a:r>
            <a:r>
              <a:rPr lang="en-US" sz="1800" b="1" dirty="0" err="1">
                <a:cs typeface="Times New Roman" pitchFamily="18" charset="0"/>
              </a:rPr>
              <a:t>L</a:t>
            </a:r>
            <a:r>
              <a:rPr lang="en-US" sz="1800" baseline="-25000" dirty="0" err="1">
                <a:cs typeface="Times New Roman" pitchFamily="18" charset="0"/>
              </a:rPr>
              <a:t>Pb-Xe</a:t>
            </a:r>
            <a:r>
              <a:rPr lang="en-US" sz="1800" dirty="0">
                <a:cs typeface="Times New Roman" pitchFamily="18" charset="0"/>
              </a:rPr>
              <a:t> = 1.17∙10</a:t>
            </a:r>
            <a:r>
              <a:rPr lang="en-US" sz="1800" baseline="30000" dirty="0">
                <a:cs typeface="Times New Roman" pitchFamily="18" charset="0"/>
              </a:rPr>
              <a:t>28</a:t>
            </a:r>
            <a:r>
              <a:rPr lang="en-US" sz="1800" dirty="0">
                <a:cs typeface="Times New Roman" pitchFamily="18" charset="0"/>
              </a:rPr>
              <a:t>/ </a:t>
            </a:r>
            <a:r>
              <a:rPr lang="en-US" sz="1800" dirty="0" smtClean="0">
                <a:cs typeface="Times New Roman" pitchFamily="18" charset="0"/>
              </a:rPr>
              <a:t>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s (10 x higher than collider </a:t>
            </a:r>
            <a:r>
              <a:rPr lang="en-US" sz="1800" dirty="0" err="1" smtClean="0">
                <a:cs typeface="Times New Roman" pitchFamily="18" charset="0"/>
              </a:rPr>
              <a:t>lumi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L</a:t>
            </a:r>
            <a:r>
              <a:rPr lang="en-US" sz="2200" dirty="0" smtClean="0">
                <a:cs typeface="Times New Roman" pitchFamily="18" charset="0"/>
              </a:rPr>
              <a:t>ocations at LHC to be identified for realistic planning and design!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Thank you ! 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96995"/>
              </p:ext>
            </p:extLst>
          </p:nvPr>
        </p:nvGraphicFramePr>
        <p:xfrm>
          <a:off x="3474293" y="2484611"/>
          <a:ext cx="360040" cy="32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7" name="Formel" r:id="rId3" imgW="228600" imgH="203040" progId="Equation.3">
                  <p:embed/>
                </p:oleObj>
              </mc:Choice>
              <mc:Fallback>
                <p:oleObj name="Formel" r:id="rId3" imgW="228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293" y="2484611"/>
                        <a:ext cx="360040" cy="3200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25" y="2484611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smtClean="0">
                <a:solidFill>
                  <a:srgbClr val="FF0000"/>
                </a:solidFill>
              </a:rPr>
              <a:t>“Topical </a:t>
            </a:r>
            <a:r>
              <a:rPr lang="en-US" sz="2400" i="1" dirty="0">
                <a:solidFill>
                  <a:srgbClr val="FF0000"/>
                </a:solidFill>
              </a:rPr>
              <a:t>meeting on opportunities </a:t>
            </a:r>
            <a:r>
              <a:rPr lang="en-US" sz="2400" i="1" dirty="0" smtClean="0">
                <a:solidFill>
                  <a:srgbClr val="FF0000"/>
                </a:solidFill>
              </a:rPr>
              <a:t>with </a:t>
            </a:r>
            <a:r>
              <a:rPr lang="en-US" sz="2400" i="1" dirty="0">
                <a:solidFill>
                  <a:srgbClr val="FF0000"/>
                </a:solidFill>
              </a:rPr>
              <a:t>internal gas target in </a:t>
            </a:r>
            <a:r>
              <a:rPr lang="en-US" sz="2400" i="1">
                <a:solidFill>
                  <a:srgbClr val="FF0000"/>
                </a:solidFill>
              </a:rPr>
              <a:t>the </a:t>
            </a:r>
            <a:r>
              <a:rPr lang="en-US" sz="2400" i="1" smtClean="0">
                <a:solidFill>
                  <a:srgbClr val="FF0000"/>
                </a:solidFill>
              </a:rPr>
              <a:t>LHC.”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4213" y="4212803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July 4 – Building 61 - CERN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5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1F2-4D77-4712-BCFE-F67A915B20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77949" y="99635"/>
            <a:ext cx="89469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xtracted beam by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ent-crystal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941" y="756419"/>
            <a:ext cx="9001000" cy="601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AFTER@LHC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Phys. Part. and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Nucl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.(2014) p. 336): </a:t>
            </a:r>
          </a:p>
          <a:p>
            <a:pPr algn="just">
              <a:lnSpc>
                <a:spcPct val="80000"/>
              </a:lnSpc>
              <a:spcAft>
                <a:spcPts val="900"/>
              </a:spcAft>
            </a:pP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LHC beam halo (p)extraction by bent-crystal onto polarized proton target. </a:t>
            </a:r>
          </a:p>
          <a:p>
            <a:pPr marL="819120" lvl="1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err="1" smtClean="0">
                <a:cs typeface="Times New Roman" pitchFamily="18" charset="0"/>
              </a:rPr>
              <a:t>Exp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b</a:t>
            </a:r>
            <a:r>
              <a:rPr lang="en-US" sz="1800" dirty="0" smtClean="0">
                <a:cs typeface="Times New Roman" pitchFamily="18" charset="0"/>
              </a:rPr>
              <a:t>eam intensity: 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= 5∙10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/s. </a:t>
            </a:r>
          </a:p>
          <a:p>
            <a:pPr marL="819120" lvl="1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COMPASS type frozen spin target too large for LHC tunnel. 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 err="1" smtClean="0">
                <a:cs typeface="Times New Roman" pitchFamily="18" charset="0"/>
              </a:rPr>
              <a:t>UVa</a:t>
            </a:r>
            <a:r>
              <a:rPr lang="en-US" sz="2000" dirty="0" smtClean="0">
                <a:cs typeface="Times New Roman" pitchFamily="18" charset="0"/>
              </a:rPr>
              <a:t>-type NH</a:t>
            </a:r>
            <a:r>
              <a:rPr lang="en-US" sz="2000" baseline="-25000" dirty="0" smtClean="0">
                <a:cs typeface="Times New Roman" pitchFamily="18" charset="0"/>
              </a:rPr>
              <a:t>3</a:t>
            </a:r>
            <a:r>
              <a:rPr lang="en-US" sz="2000" dirty="0" smtClean="0">
                <a:cs typeface="Times New Roman" pitchFamily="18" charset="0"/>
              </a:rPr>
              <a:t> DNP target with smaller target set-up considered:  </a:t>
            </a:r>
          </a:p>
          <a:p>
            <a:pPr marL="819120" lvl="1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err="1" smtClean="0">
                <a:cs typeface="Times New Roman" pitchFamily="18" charset="0"/>
              </a:rPr>
              <a:t>n</a:t>
            </a:r>
            <a:r>
              <a:rPr lang="en-US" sz="1800" baseline="-25000" dirty="0" err="1" smtClean="0">
                <a:cs typeface="Times New Roman" pitchFamily="18" charset="0"/>
              </a:rPr>
              <a:t>t</a:t>
            </a:r>
            <a:r>
              <a:rPr lang="en-US" sz="1800" dirty="0" smtClean="0">
                <a:cs typeface="Times New Roman" pitchFamily="18" charset="0"/>
              </a:rPr>
              <a:t> = 1.5 10</a:t>
            </a:r>
            <a:r>
              <a:rPr lang="en-US" sz="1800" baseline="30000" dirty="0" smtClean="0">
                <a:cs typeface="Times New Roman" pitchFamily="18" charset="0"/>
              </a:rPr>
              <a:t>23</a:t>
            </a:r>
            <a:r>
              <a:rPr lang="en-US" sz="1800" dirty="0" smtClean="0">
                <a:cs typeface="Times New Roman" pitchFamily="18" charset="0"/>
              </a:rPr>
              <a:t>/cm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,  </a:t>
            </a:r>
            <a:r>
              <a:rPr lang="en-US" sz="1800" dirty="0" err="1" smtClean="0">
                <a:cs typeface="Times New Roman" pitchFamily="18" charset="0"/>
              </a:rPr>
              <a:t>P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baseline="-250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= 0.85,  dilution f = 0.17. </a:t>
            </a:r>
          </a:p>
          <a:p>
            <a:pPr marL="819120" lvl="1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err="1" smtClean="0">
                <a:cs typeface="Times New Roman" pitchFamily="18" charset="0"/>
              </a:rPr>
              <a:t>FoM</a:t>
            </a:r>
            <a:r>
              <a:rPr lang="en-US" sz="1800" dirty="0" smtClean="0">
                <a:cs typeface="Times New Roman" pitchFamily="18" charset="0"/>
              </a:rPr>
              <a:t> = </a:t>
            </a:r>
            <a:r>
              <a:rPr lang="en-US" sz="1800" dirty="0" err="1" smtClean="0">
                <a:cs typeface="Times New Roman" pitchFamily="18" charset="0"/>
              </a:rPr>
              <a:t>n</a:t>
            </a:r>
            <a:r>
              <a:rPr lang="en-US" sz="1800" baseline="-25000" dirty="0" err="1" smtClean="0">
                <a:cs typeface="Times New Roman" pitchFamily="18" charset="0"/>
              </a:rPr>
              <a:t>t</a:t>
            </a:r>
            <a:r>
              <a:rPr lang="en-US" sz="1800" dirty="0" smtClean="0">
                <a:cs typeface="Times New Roman" pitchFamily="18" charset="0"/>
              </a:rPr>
              <a:t> P 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f 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= 3.1∙10</a:t>
            </a:r>
            <a:r>
              <a:rPr lang="en-US" sz="1800" baseline="30000" dirty="0" smtClean="0">
                <a:cs typeface="Times New Roman" pitchFamily="18" charset="0"/>
              </a:rPr>
              <a:t>21</a:t>
            </a:r>
            <a:r>
              <a:rPr lang="en-US" sz="1800" dirty="0" smtClean="0">
                <a:cs typeface="Times New Roman" pitchFamily="18" charset="0"/>
              </a:rPr>
              <a:t>/cm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. </a:t>
            </a:r>
          </a:p>
          <a:p>
            <a:pPr marL="819120" lvl="1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B</a:t>
            </a:r>
            <a:r>
              <a:rPr lang="en-US" sz="1800" dirty="0" smtClean="0">
                <a:cs typeface="Times New Roman" pitchFamily="18" charset="0"/>
              </a:rPr>
              <a:t>eam intensity 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also enters the measurement quality:</a:t>
            </a:r>
            <a:r>
              <a:rPr lang="en-US" sz="1800" dirty="0">
                <a:cs typeface="Times New Roman" pitchFamily="18" charset="0"/>
              </a:rPr>
              <a:t> </a:t>
            </a:r>
            <a:endParaRPr lang="en-US" sz="1800" dirty="0" smtClean="0">
              <a:cs typeface="Times New Roman" pitchFamily="18" charset="0"/>
            </a:endParaRPr>
          </a:p>
          <a:p>
            <a:pPr marL="1295339" lvl="2" indent="-342900" algn="just">
              <a:lnSpc>
                <a:spcPct val="8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800" dirty="0" err="1" smtClean="0">
                <a:cs typeface="Times New Roman" pitchFamily="18" charset="0"/>
              </a:rPr>
              <a:t>FoM</a:t>
            </a:r>
            <a:r>
              <a:rPr lang="en-US" sz="1800" dirty="0" smtClean="0">
                <a:cs typeface="Times New Roman" pitchFamily="18" charset="0"/>
              </a:rPr>
              <a:t>* = 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∙ </a:t>
            </a:r>
            <a:r>
              <a:rPr lang="en-US" sz="1800" dirty="0" err="1" smtClean="0">
                <a:cs typeface="Times New Roman" pitchFamily="18" charset="0"/>
              </a:rPr>
              <a:t>FoM</a:t>
            </a:r>
            <a:r>
              <a:rPr lang="en-US" sz="1800" dirty="0" smtClean="0">
                <a:cs typeface="Times New Roman" pitchFamily="18" charset="0"/>
              </a:rPr>
              <a:t> = P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∙ f 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∙ </a:t>
            </a:r>
            <a:r>
              <a:rPr lang="en-US" sz="1800" dirty="0" err="1" smtClean="0">
                <a:cs typeface="Times New Roman" pitchFamily="18" charset="0"/>
              </a:rPr>
              <a:t>i</a:t>
            </a:r>
            <a:r>
              <a:rPr lang="en-US" sz="1800" baseline="-25000" dirty="0" err="1" smtClean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 ∙ </a:t>
            </a:r>
            <a:r>
              <a:rPr lang="en-US" sz="1800" dirty="0" err="1" smtClean="0">
                <a:cs typeface="Times New Roman" pitchFamily="18" charset="0"/>
              </a:rPr>
              <a:t>n</a:t>
            </a:r>
            <a:r>
              <a:rPr lang="en-US" sz="1800" baseline="-25000" dirty="0" err="1" smtClean="0">
                <a:cs typeface="Times New Roman" pitchFamily="18" charset="0"/>
              </a:rPr>
              <a:t>t</a:t>
            </a:r>
            <a:r>
              <a:rPr lang="en-US" sz="1800" baseline="-250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 = P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∙ f </a:t>
            </a:r>
            <a:r>
              <a:rPr lang="en-US" sz="1800" baseline="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 ∙ </a:t>
            </a:r>
            <a:r>
              <a:rPr lang="en-US" sz="1800" b="1" dirty="0" smtClean="0">
                <a:cs typeface="Times New Roman" pitchFamily="18" charset="0"/>
              </a:rPr>
              <a:t>L</a:t>
            </a:r>
          </a:p>
          <a:p>
            <a:pPr algn="just">
              <a:lnSpc>
                <a:spcPct val="80000"/>
              </a:lnSpc>
              <a:spcAft>
                <a:spcPts val="900"/>
              </a:spcAft>
            </a:pPr>
            <a:endParaRPr lang="en-US" sz="2000" b="1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900"/>
              </a:spcAft>
            </a:pPr>
            <a:r>
              <a:rPr lang="en-US" sz="2000" b="1" dirty="0" smtClean="0">
                <a:cs typeface="Times New Roman" pitchFamily="18" charset="0"/>
              </a:rPr>
              <a:t>Comparison:</a:t>
            </a:r>
          </a:p>
          <a:p>
            <a:pPr algn="just">
              <a:lnSpc>
                <a:spcPct val="80000"/>
              </a:lnSpc>
              <a:spcAft>
                <a:spcPts val="900"/>
              </a:spcAft>
            </a:pPr>
            <a:r>
              <a:rPr lang="en-US" sz="2000" dirty="0" err="1" smtClean="0">
                <a:cs typeface="Times New Roman" pitchFamily="18" charset="0"/>
              </a:rPr>
              <a:t>UVa</a:t>
            </a:r>
            <a:r>
              <a:rPr lang="en-US" sz="2000" dirty="0" smtClean="0">
                <a:cs typeface="Times New Roman" pitchFamily="18" charset="0"/>
              </a:rPr>
              <a:t>-target and bent-crystal </a:t>
            </a:r>
            <a:r>
              <a:rPr lang="en-US" sz="2000" dirty="0" err="1" smtClean="0">
                <a:cs typeface="Times New Roman" pitchFamily="18" charset="0"/>
              </a:rPr>
              <a:t>extr</a:t>
            </a:r>
            <a:r>
              <a:rPr lang="en-US" sz="2000" dirty="0" smtClean="0">
                <a:cs typeface="Times New Roman" pitchFamily="18" charset="0"/>
              </a:rPr>
              <a:t>. beam:	</a:t>
            </a:r>
            <a:r>
              <a:rPr lang="en-US" sz="2000" dirty="0" err="1" smtClean="0">
                <a:cs typeface="Times New Roman" pitchFamily="18" charset="0"/>
              </a:rPr>
              <a:t>FoM</a:t>
            </a:r>
            <a:r>
              <a:rPr lang="en-US" sz="2000" dirty="0" smtClean="0">
                <a:cs typeface="Times New Roman" pitchFamily="18" charset="0"/>
              </a:rPr>
              <a:t>* = 1.57∙10</a:t>
            </a:r>
            <a:r>
              <a:rPr lang="en-US" sz="2000" baseline="30000" dirty="0" smtClean="0">
                <a:cs typeface="Times New Roman" pitchFamily="18" charset="0"/>
              </a:rPr>
              <a:t>30</a:t>
            </a:r>
            <a:r>
              <a:rPr lang="en-US" sz="2000" dirty="0" smtClean="0">
                <a:cs typeface="Times New Roman" pitchFamily="18" charset="0"/>
              </a:rPr>
              <a:t>/cm</a:t>
            </a:r>
            <a:r>
              <a:rPr lang="en-US" sz="2000" baseline="30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 s</a:t>
            </a:r>
          </a:p>
          <a:p>
            <a:pPr algn="just">
              <a:lnSpc>
                <a:spcPct val="80000"/>
              </a:lnSpc>
              <a:spcAft>
                <a:spcPts val="900"/>
              </a:spcAft>
            </a:pPr>
            <a:r>
              <a:rPr lang="en-US" sz="2000" dirty="0" smtClean="0">
                <a:cs typeface="Times New Roman" pitchFamily="18" charset="0"/>
              </a:rPr>
              <a:t>‘COMPASS-target   “        “            “		</a:t>
            </a:r>
            <a:r>
              <a:rPr lang="en-US" sz="2000" dirty="0" err="1" smtClean="0">
                <a:cs typeface="Times New Roman" pitchFamily="18" charset="0"/>
              </a:rPr>
              <a:t>FoM</a:t>
            </a:r>
            <a:r>
              <a:rPr lang="en-US" sz="2000" dirty="0" smtClean="0">
                <a:cs typeface="Times New Roman" pitchFamily="18" charset="0"/>
              </a:rPr>
              <a:t>* = 1.87∙10</a:t>
            </a:r>
            <a:r>
              <a:rPr lang="en-US" sz="2000" baseline="30000" dirty="0" smtClean="0">
                <a:cs typeface="Times New Roman" pitchFamily="18" charset="0"/>
              </a:rPr>
              <a:t>32</a:t>
            </a:r>
            <a:r>
              <a:rPr lang="en-US" sz="2000" dirty="0" smtClean="0">
                <a:cs typeface="Times New Roman" pitchFamily="18" charset="0"/>
              </a:rPr>
              <a:t>/cm</a:t>
            </a:r>
            <a:r>
              <a:rPr lang="en-US" sz="2000" baseline="30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 s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‘HERMES’ target and full LHC beam:		</a:t>
            </a:r>
            <a:r>
              <a:rPr lang="en-US" sz="2000" dirty="0" err="1" smtClean="0">
                <a:cs typeface="Times New Roman" pitchFamily="18" charset="0"/>
              </a:rPr>
              <a:t>FoM</a:t>
            </a:r>
            <a:r>
              <a:rPr lang="en-US" sz="2000" dirty="0" smtClean="0">
                <a:cs typeface="Times New Roman" pitchFamily="18" charset="0"/>
              </a:rPr>
              <a:t>* = 0.60/1.04∙10</a:t>
            </a:r>
            <a:r>
              <a:rPr lang="en-US" sz="2000" baseline="30000" dirty="0" smtClean="0">
                <a:cs typeface="Times New Roman" pitchFamily="18" charset="0"/>
              </a:rPr>
              <a:t>33</a:t>
            </a:r>
            <a:r>
              <a:rPr lang="en-US" sz="2000" dirty="0" smtClean="0">
                <a:cs typeface="Times New Roman" pitchFamily="18" charset="0"/>
              </a:rPr>
              <a:t>/cm</a:t>
            </a:r>
            <a:r>
              <a:rPr lang="en-US" sz="2000" baseline="30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 s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(T = 300/100 K,  P = 0.85, 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cs typeface="Times New Roman" pitchFamily="18" charset="0"/>
              </a:rPr>
              <a:t> = 0.95)</a:t>
            </a:r>
          </a:p>
        </p:txBody>
      </p:sp>
    </p:spTree>
    <p:extLst>
      <p:ext uri="{BB962C8B-B14F-4D97-AF65-F5344CB8AC3E}">
        <p14:creationId xmlns:p14="http://schemas.microsoft.com/office/powerpoint/2010/main" val="35581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65981" y="18035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istory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925" y="900435"/>
            <a:ext cx="489654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Storage Cell part of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hydrogen MASER</a:t>
            </a:r>
            <a:r>
              <a:rPr lang="en-US" sz="2200" dirty="0" smtClean="0">
                <a:cs typeface="Times New Roman" pitchFamily="18" charset="0"/>
              </a:rPr>
              <a:t> (Ramsey 1965)</a:t>
            </a:r>
            <a:r>
              <a:rPr lang="en-US" sz="2200" dirty="0"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marL="819120" lvl="1" indent="-342900" algn="just">
              <a:buFont typeface="Arial"/>
              <a:buChar char="•"/>
            </a:pPr>
            <a:r>
              <a:rPr lang="en-US" sz="2200" dirty="0" err="1" smtClean="0">
                <a:cs typeface="Times New Roman" pitchFamily="18" charset="0"/>
              </a:rPr>
              <a:t>dissociator</a:t>
            </a:r>
            <a:r>
              <a:rPr lang="en-US" sz="2200" dirty="0" smtClean="0">
                <a:cs typeface="Times New Roman" pitchFamily="18" charset="0"/>
              </a:rPr>
              <a:t>;</a:t>
            </a:r>
            <a:endParaRPr lang="en-US" sz="2200" dirty="0">
              <a:cs typeface="Times New Roman" pitchFamily="18" charset="0"/>
            </a:endParaRPr>
          </a:p>
          <a:p>
            <a:pPr marL="819120" lvl="1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state selector (6-pole magnet); </a:t>
            </a:r>
            <a:endParaRPr lang="en-US" sz="2200" dirty="0">
              <a:cs typeface="Times New Roman" pitchFamily="18" charset="0"/>
            </a:endParaRPr>
          </a:p>
          <a:p>
            <a:pPr marL="819120" lvl="1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storage cell (‘bulb’) Teflon coated;</a:t>
            </a:r>
          </a:p>
          <a:p>
            <a:pPr marL="819120" lvl="1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homogenous B-field;</a:t>
            </a:r>
            <a:endParaRPr lang="en-US" sz="2200" dirty="0">
              <a:cs typeface="Times New Roman" pitchFamily="18" charset="0"/>
            </a:endParaRPr>
          </a:p>
          <a:p>
            <a:pPr marL="819120" lvl="1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Inside </a:t>
            </a:r>
            <a:r>
              <a:rPr lang="en-US" sz="2200" dirty="0" err="1" smtClean="0">
                <a:cs typeface="Times New Roman" pitchFamily="18" charset="0"/>
              </a:rPr>
              <a:t>rf</a:t>
            </a:r>
            <a:r>
              <a:rPr lang="en-US" sz="2200" dirty="0" smtClean="0">
                <a:cs typeface="Times New Roman" pitchFamily="18" charset="0"/>
              </a:rPr>
              <a:t>-cavity </a:t>
            </a:r>
            <a:r>
              <a:rPr lang="en-US" sz="2200" dirty="0" smtClean="0">
                <a:cs typeface="Times New Roman"/>
              </a:rPr>
              <a:t>used as </a:t>
            </a:r>
            <a:r>
              <a:rPr lang="en-US" sz="2200" dirty="0" smtClean="0">
                <a:solidFill>
                  <a:srgbClr val="FF0000"/>
                </a:solidFill>
                <a:cs typeface="Times New Roman"/>
              </a:rPr>
              <a:t>sensitive microwave amplifier.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5941" y="423545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Teflon-coated storage cell filled with polarized </a:t>
            </a:r>
            <a:r>
              <a:rPr lang="en-US" sz="2200" dirty="0">
                <a:cs typeface="Times New Roman" pitchFamily="18" charset="0"/>
              </a:rPr>
              <a:t>H</a:t>
            </a:r>
            <a:r>
              <a:rPr lang="en-US" sz="2200" dirty="0" smtClean="0">
                <a:cs typeface="Times New Roman" pitchFamily="18" charset="0"/>
              </a:rPr>
              <a:t> from an ABS as target for Scattering Experiments first proposed by W. </a:t>
            </a:r>
            <a:r>
              <a:rPr lang="en-US" sz="2200" dirty="0" err="1" smtClean="0">
                <a:cs typeface="Times New Roman" pitchFamily="18" charset="0"/>
              </a:rPr>
              <a:t>Haeberly</a:t>
            </a:r>
            <a:r>
              <a:rPr lang="en-US" sz="2200" dirty="0" smtClean="0">
                <a:cs typeface="Times New Roman" pitchFamily="18" charset="0"/>
              </a:rPr>
              <a:t> in 1965</a:t>
            </a:r>
            <a:endParaRPr lang="en-US" sz="2200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815" y="1599124"/>
            <a:ext cx="4434060" cy="16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05941" y="5540885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irst experimental test of </a:t>
            </a: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n Madison, Wisconsin (1980)</a:t>
            </a:r>
            <a:endParaRPr lang="en-US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0" y="180355"/>
            <a:ext cx="954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First storage cell in a nuclear scattering experiment (1980)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17" y="1106681"/>
            <a:ext cx="4320480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Teflon-coated cell with polarized H from Atomic Beam Source 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12 MeV beam passing the cell through entrance and exit tube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S</a:t>
            </a:r>
            <a:r>
              <a:rPr lang="en-US" sz="2200" dirty="0" smtClean="0">
                <a:cs typeface="Times New Roman" pitchFamily="18" charset="0"/>
              </a:rPr>
              <a:t>cattered </a:t>
            </a:r>
            <a:r>
              <a:rPr lang="en-US" sz="2200" dirty="0" smtClean="0">
                <a:latin typeface="Symbol" charset="2"/>
                <a:cs typeface="Symbol" charset="2"/>
              </a:rPr>
              <a:t>a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detected left and right</a:t>
            </a:r>
            <a:endParaRPr lang="en-US" sz="22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1" y="828427"/>
            <a:ext cx="5130478" cy="60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9917" y="4227899"/>
            <a:ext cx="4752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Results: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No depolarization after 900 wall collisions!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Areal density: 1.1∙10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/cm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Similar results for deuterium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7290717" y="3780755"/>
            <a:ext cx="0" cy="1944216"/>
          </a:xfrm>
          <a:prstGeom prst="line">
            <a:avLst/>
          </a:prstGeom>
          <a:ln w="25400">
            <a:solidFill>
              <a:schemeClr val="accent6">
                <a:lumMod val="75000"/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146701" y="579697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C000"/>
                </a:solidFill>
                <a:latin typeface="Symbol" pitchFamily="18" charset="2"/>
              </a:rPr>
              <a:t>a</a:t>
            </a:r>
            <a:endParaRPr lang="en-US" sz="1200" b="1">
              <a:solidFill>
                <a:srgbClr val="FFC000"/>
              </a:solidFill>
              <a:latin typeface="Symbol" pitchFamily="18" charset="2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418509" y="4572843"/>
            <a:ext cx="1944216" cy="0"/>
          </a:xfrm>
          <a:prstGeom prst="straightConnector1">
            <a:avLst/>
          </a:prstGeom>
          <a:ln w="2222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058469" y="442882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400" b="1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130477" y="4500835"/>
            <a:ext cx="216024" cy="0"/>
          </a:xfrm>
          <a:prstGeom prst="straightConnector1">
            <a:avLst/>
          </a:prstGeom>
          <a:ln w="2222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he HERMES </a:t>
            </a:r>
            <a:r>
              <a:rPr lang="en-US" sz="3200" dirty="0" smtClean="0">
                <a:solidFill>
                  <a:srgbClr val="FF0000"/>
                </a:solidFill>
              </a:rPr>
              <a:t>(at DESY) target </a:t>
            </a:r>
            <a:r>
              <a:rPr lang="en-US" sz="3200" dirty="0" smtClean="0">
                <a:solidFill>
                  <a:srgbClr val="FF0000"/>
                </a:solidFill>
              </a:rPr>
              <a:t>(1995-2005)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941" y="972443"/>
            <a:ext cx="9001000" cy="295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Low-</a:t>
            </a:r>
            <a:r>
              <a:rPr lang="en-US" sz="2200" dirty="0" smtClean="0">
                <a:latin typeface="Symbol" charset="2"/>
                <a:cs typeface="Symbol" charset="2"/>
              </a:rPr>
              <a:t>b</a:t>
            </a:r>
            <a:r>
              <a:rPr lang="en-US" sz="2200" dirty="0" smtClean="0">
                <a:cs typeface="Times New Roman" pitchFamily="18" charset="0"/>
              </a:rPr>
              <a:t> section </a:t>
            </a:r>
            <a:r>
              <a:rPr lang="en-US" sz="2200" dirty="0">
                <a:cs typeface="Times New Roman" pitchFamily="18" charset="0"/>
              </a:rPr>
              <a:t>@</a:t>
            </a:r>
            <a:r>
              <a:rPr lang="en-US" sz="2200" dirty="0" smtClean="0">
                <a:cs typeface="Times New Roman" pitchFamily="18" charset="0"/>
              </a:rPr>
              <a:t> 30 </a:t>
            </a:r>
            <a:r>
              <a:rPr lang="en-US" sz="2200" dirty="0" err="1" smtClean="0">
                <a:cs typeface="Times New Roman" pitchFamily="18" charset="0"/>
              </a:rPr>
              <a:t>GeV</a:t>
            </a:r>
            <a:r>
              <a:rPr lang="en-US" sz="2200" dirty="0" smtClean="0">
                <a:cs typeface="Times New Roman" pitchFamily="18" charset="0"/>
              </a:rPr>
              <a:t> HERA e</a:t>
            </a:r>
            <a:r>
              <a:rPr lang="en-US" sz="2200" baseline="30000" dirty="0" smtClean="0">
                <a:cs typeface="Times New Roman" pitchFamily="18" charset="0"/>
              </a:rPr>
              <a:t>+</a:t>
            </a:r>
            <a:r>
              <a:rPr lang="en-US" sz="2200" dirty="0" smtClean="0">
                <a:cs typeface="Times New Roman" pitchFamily="18" charset="0"/>
              </a:rPr>
              <a:t>/e</a:t>
            </a:r>
            <a:r>
              <a:rPr lang="en-US" sz="2200" baseline="30000" dirty="0" smtClean="0">
                <a:cs typeface="Times New Roman" pitchFamily="18" charset="0"/>
              </a:rPr>
              <a:t>-</a:t>
            </a:r>
            <a:endParaRPr lang="en-US" sz="22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200" dirty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P</a:t>
            </a:r>
            <a:r>
              <a:rPr lang="en-US" sz="2200" dirty="0" smtClean="0">
                <a:cs typeface="Times New Roman" pitchFamily="18" charset="0"/>
              </a:rPr>
              <a:t>olarized </a:t>
            </a:r>
            <a:r>
              <a:rPr lang="en-US" sz="2200" baseline="30000" dirty="0" smtClean="0">
                <a:cs typeface="Times New Roman" pitchFamily="18" charset="0"/>
              </a:rPr>
              <a:t>3</a:t>
            </a:r>
            <a:r>
              <a:rPr lang="en-US" sz="2200" dirty="0" smtClean="0">
                <a:cs typeface="Times New Roman" pitchFamily="18" charset="0"/>
              </a:rPr>
              <a:t>He, </a:t>
            </a:r>
            <a:r>
              <a:rPr lang="en-US" sz="2200" baseline="30000" dirty="0" smtClean="0">
                <a:cs typeface="Times New Roman" pitchFamily="18" charset="0"/>
              </a:rPr>
              <a:t>1</a:t>
            </a:r>
            <a:r>
              <a:rPr lang="en-US" sz="2200" dirty="0" smtClean="0">
                <a:cs typeface="Times New Roman" pitchFamily="18" charset="0"/>
              </a:rPr>
              <a:t>H, </a:t>
            </a:r>
            <a:r>
              <a:rPr lang="en-US" sz="2200" baseline="30000" dirty="0" smtClean="0">
                <a:cs typeface="Times New Roman" pitchFamily="18" charset="0"/>
              </a:rPr>
              <a:t>2</a:t>
            </a:r>
            <a:r>
              <a:rPr lang="en-US" sz="2200" dirty="0" smtClean="0">
                <a:cs typeface="Times New Roman" pitchFamily="18" charset="0"/>
              </a:rPr>
              <a:t>D and </a:t>
            </a:r>
            <a:r>
              <a:rPr lang="en-US" sz="2200" dirty="0" err="1" smtClean="0">
                <a:cs typeface="Times New Roman" pitchFamily="18" charset="0"/>
              </a:rPr>
              <a:t>unpolarized</a:t>
            </a:r>
            <a:r>
              <a:rPr lang="en-US" sz="2200" dirty="0" smtClean="0">
                <a:cs typeface="Times New Roman" pitchFamily="18" charset="0"/>
              </a:rPr>
              <a:t> gas H</a:t>
            </a:r>
            <a:r>
              <a:rPr lang="en-US" sz="2200" baseline="-25000" dirty="0" smtClean="0">
                <a:cs typeface="Times New Roman" pitchFamily="18" charset="0"/>
              </a:rPr>
              <a:t>2</a:t>
            </a:r>
            <a:r>
              <a:rPr lang="en-US" sz="2200" dirty="0" smtClean="0">
                <a:cs typeface="Times New Roman" pitchFamily="18" charset="0"/>
              </a:rPr>
              <a:t> to </a:t>
            </a:r>
            <a:r>
              <a:rPr lang="en-US" sz="2200" dirty="0" err="1" smtClean="0">
                <a:cs typeface="Times New Roman" pitchFamily="18" charset="0"/>
              </a:rPr>
              <a:t>Xe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3333FF"/>
                </a:solidFill>
                <a:cs typeface="Times New Roman" pitchFamily="18" charset="0"/>
              </a:rPr>
              <a:t>[NIM </a:t>
            </a:r>
            <a:r>
              <a:rPr lang="en-US" sz="2200" b="1" i="1" dirty="0" smtClean="0">
                <a:solidFill>
                  <a:srgbClr val="3333FF"/>
                </a:solidFill>
                <a:cs typeface="Times New Roman" pitchFamily="18" charset="0"/>
              </a:rPr>
              <a:t>A540</a:t>
            </a:r>
            <a:r>
              <a:rPr lang="en-US" sz="2200" i="1" dirty="0" smtClean="0">
                <a:solidFill>
                  <a:srgbClr val="3333FF"/>
                </a:solidFill>
                <a:cs typeface="Times New Roman" pitchFamily="18" charset="0"/>
              </a:rPr>
              <a:t> (2005) 68]</a:t>
            </a:r>
            <a:r>
              <a:rPr lang="en-US" sz="2200" i="1" dirty="0" smtClean="0"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200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T-shaped Al-storage cell (75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cs typeface="Times New Roman" pitchFamily="18" charset="0"/>
              </a:rPr>
              <a:t>m thick)</a:t>
            </a:r>
            <a:endParaRPr lang="en-US" sz="2200" dirty="0">
              <a:cs typeface="Times New Roman" pitchFamily="18" charset="0"/>
            </a:endParaRP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400 mm long </a:t>
            </a:r>
            <a:endParaRPr lang="en-US" sz="1800" dirty="0">
              <a:cs typeface="Times New Roman" pitchFamily="18" charset="0"/>
            </a:endParaRP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cs typeface="Times New Roman" pitchFamily="18" charset="0"/>
              </a:rPr>
              <a:t>E</a:t>
            </a:r>
            <a:r>
              <a:rPr lang="en-US" sz="1800" dirty="0" smtClean="0">
                <a:cs typeface="Times New Roman" pitchFamily="18" charset="0"/>
              </a:rPr>
              <a:t>lliptical cross section </a:t>
            </a:r>
            <a:r>
              <a:rPr lang="en-US" sz="1800" dirty="0" err="1" smtClean="0">
                <a:cs typeface="Times New Roman" pitchFamily="18" charset="0"/>
              </a:rPr>
              <a:t>r</a:t>
            </a:r>
            <a:r>
              <a:rPr lang="en-US" sz="1800" baseline="-25000" dirty="0" err="1" smtClean="0">
                <a:cs typeface="Times New Roman" pitchFamily="18" charset="0"/>
              </a:rPr>
              <a:t>x,y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/>
              </a:rPr>
              <a:t>≈ </a:t>
            </a:r>
            <a:r>
              <a:rPr lang="en-US" sz="1800" dirty="0" smtClean="0">
                <a:cs typeface="Times New Roman" pitchFamily="18" charset="0"/>
              </a:rPr>
              <a:t>15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cs typeface="Times New Roman" pitchFamily="18" charset="0"/>
              </a:rPr>
              <a:t>x,y</a:t>
            </a:r>
            <a:r>
              <a:rPr lang="en-US" sz="1800" dirty="0" smtClean="0">
                <a:cs typeface="Times New Roman" pitchFamily="18" charset="0"/>
              </a:rPr>
              <a:t> + 1 mm</a:t>
            </a:r>
            <a:endParaRPr lang="en-US" sz="1800" dirty="0">
              <a:cs typeface="Times New Roman" pitchFamily="18" charset="0"/>
            </a:endParaRP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Feed tube: 100 mm long, 10 mm (plus capillary for gas feed system). </a:t>
            </a:r>
          </a:p>
          <a:p>
            <a:pPr marL="819120" lvl="1" indent="-342900" algn="just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Cell temperature </a:t>
            </a:r>
            <a:r>
              <a:rPr lang="en-US" sz="1800" dirty="0" err="1" smtClean="0">
                <a:cs typeface="Times New Roman" pitchFamily="18" charset="0"/>
              </a:rPr>
              <a:t>T</a:t>
            </a:r>
            <a:r>
              <a:rPr lang="en-US" sz="1800" baseline="-25000" dirty="0" err="1" smtClean="0">
                <a:cs typeface="Times New Roman" pitchFamily="18" charset="0"/>
              </a:rPr>
              <a:t>c</a:t>
            </a:r>
            <a:r>
              <a:rPr lang="en-US" sz="1800" dirty="0" smtClean="0">
                <a:cs typeface="Times New Roman" pitchFamily="18" charset="0"/>
              </a:rPr>
              <a:t> = 100 – 300 K. </a:t>
            </a:r>
            <a:endParaRPr lang="en-US" sz="1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469" y="4140795"/>
            <a:ext cx="4320703" cy="2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05941" y="4311133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cs typeface="Times New Roman" pitchFamily="18" charset="0"/>
              </a:rPr>
              <a:t>D</a:t>
            </a:r>
            <a:r>
              <a:rPr lang="en-US" sz="2200" dirty="0" smtClean="0">
                <a:cs typeface="Times New Roman" pitchFamily="18" charset="0"/>
              </a:rPr>
              <a:t>ensity </a:t>
            </a:r>
            <a:r>
              <a:rPr lang="en-US" sz="2200" dirty="0" smtClean="0">
                <a:latin typeface="Symbol" charset="2"/>
                <a:cs typeface="Symbol" charset="2"/>
              </a:rPr>
              <a:t>r</a:t>
            </a:r>
            <a:r>
              <a:rPr lang="en-US" sz="2200" baseline="-25000" dirty="0" smtClean="0">
                <a:cs typeface="Times New Roman" pitchFamily="18" charset="0"/>
              </a:rPr>
              <a:t>0</a:t>
            </a:r>
            <a:r>
              <a:rPr lang="en-US" sz="2200" dirty="0" smtClean="0">
                <a:cs typeface="Times New Roman" pitchFamily="18" charset="0"/>
              </a:rPr>
              <a:t> at cell center: </a:t>
            </a:r>
            <a:r>
              <a:rPr lang="en-US" sz="2200" dirty="0" smtClean="0">
                <a:latin typeface="Symbol" charset="2"/>
                <a:cs typeface="Symbol" charset="2"/>
              </a:rPr>
              <a:t>r</a:t>
            </a:r>
            <a:r>
              <a:rPr lang="en-US" sz="2200" baseline="-25000" dirty="0" smtClean="0">
                <a:cs typeface="Times New Roman" pitchFamily="18" charset="0"/>
              </a:rPr>
              <a:t>0</a:t>
            </a:r>
            <a:r>
              <a:rPr lang="en-US" sz="2200" dirty="0" smtClean="0">
                <a:cs typeface="Times New Roman" pitchFamily="18" charset="0"/>
              </a:rPr>
              <a:t> = I / </a:t>
            </a:r>
            <a:r>
              <a:rPr lang="en-US" sz="2200" dirty="0" err="1" smtClean="0"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cs typeface="Times New Roman" pitchFamily="18" charset="0"/>
              </a:rPr>
              <a:t>tot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Narrow tube gives high density, but space for the beam needed!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Additional requirements: </a:t>
            </a:r>
          </a:p>
          <a:p>
            <a:pPr marL="819120" lvl="1" indent="-34290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wall properties for low recombination and depolarization;</a:t>
            </a:r>
            <a:endParaRPr lang="en-US" sz="1800" dirty="0">
              <a:cs typeface="Times New Roman" pitchFamily="18" charset="0"/>
            </a:endParaRPr>
          </a:p>
          <a:p>
            <a:pPr marL="819120" lvl="1" indent="-34290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cs typeface="Times New Roman" pitchFamily="18" charset="0"/>
              </a:rPr>
              <a:t>strong guide field.</a:t>
            </a: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703" y="1"/>
            <a:ext cx="7324609" cy="66343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The storage cell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54088" y="5474912"/>
            <a:ext cx="8268758" cy="111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253" tIns="47627" rIns="95253" bIns="47627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dirty="0"/>
              <a:t>Material</a:t>
            </a:r>
            <a:r>
              <a:rPr lang="en-US" sz="2100" dirty="0" smtClean="0"/>
              <a:t>:	75 </a:t>
            </a:r>
            <a:r>
              <a:rPr lang="en-US" sz="2100" dirty="0">
                <a:latin typeface="Symbol" charset="2"/>
                <a:cs typeface="Symbol" charset="2"/>
              </a:rPr>
              <a:t>m</a:t>
            </a:r>
            <a:r>
              <a:rPr lang="en-US" sz="2100" dirty="0"/>
              <a:t>m Al with </a:t>
            </a:r>
            <a:r>
              <a:rPr lang="en-US" sz="2100" dirty="0" err="1"/>
              <a:t>Drifilm</a:t>
            </a:r>
            <a:r>
              <a:rPr lang="en-US" sz="2100" dirty="0"/>
              <a:t> coating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dirty="0"/>
              <a:t>Size: length: </a:t>
            </a:r>
            <a:r>
              <a:rPr lang="en-US" sz="2100" dirty="0" smtClean="0"/>
              <a:t>	400mm</a:t>
            </a:r>
            <a:r>
              <a:rPr lang="en-US" sz="2100" dirty="0"/>
              <a:t>, elliptical cross section (21 mm x 8.9 mm)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dirty="0"/>
              <a:t>T</a:t>
            </a:r>
            <a:r>
              <a:rPr lang="en-US" sz="2100" dirty="0" smtClean="0"/>
              <a:t>emperature</a:t>
            </a:r>
            <a:r>
              <a:rPr lang="en-US" sz="2100" dirty="0"/>
              <a:t>: </a:t>
            </a:r>
            <a:r>
              <a:rPr lang="en-US" sz="2100" dirty="0" smtClean="0"/>
              <a:t>	100 </a:t>
            </a:r>
            <a:r>
              <a:rPr lang="en-US" sz="2100" dirty="0"/>
              <a:t>K ( variable 35 K – 300 K)</a:t>
            </a:r>
          </a:p>
        </p:txBody>
      </p:sp>
      <p:pic>
        <p:nvPicPr>
          <p:cNvPr id="8201" name="Picture 9" descr="cell_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68" y="792163"/>
            <a:ext cx="5812315" cy="43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77949" y="108347"/>
            <a:ext cx="9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HERMES target schematics (top view)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925" y="1743040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Polarized atomic beam injected from left 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Sample beam:</a:t>
            </a:r>
          </a:p>
          <a:p>
            <a:pPr marL="819120" lvl="1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cs typeface="Times New Roman" pitchFamily="18" charset="0"/>
              </a:rPr>
              <a:t>QMS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cs typeface="Times New Roman" pitchFamily="18" charset="0"/>
              </a:rPr>
              <a:t> = molecular fraction).</a:t>
            </a:r>
          </a:p>
          <a:p>
            <a:pPr marL="819120" lvl="1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cs typeface="Times New Roman" pitchFamily="18" charset="0"/>
              </a:rPr>
              <a:t>Polarimeter</a:t>
            </a:r>
            <a:r>
              <a:rPr lang="en-US" sz="2000" dirty="0" smtClean="0">
                <a:cs typeface="Times New Roman" pitchFamily="18" charset="0"/>
              </a:rPr>
              <a:t> (P = atomic polarization).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Sampling corrections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to compute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polarization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seen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beam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34333" y="1844501"/>
            <a:ext cx="5544616" cy="3376414"/>
            <a:chOff x="3330277" y="1188467"/>
            <a:chExt cx="6048672" cy="34484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0277" y="1188467"/>
              <a:ext cx="6048423" cy="344842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3402285" y="4224791"/>
              <a:ext cx="1944216" cy="3143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Atomic Beam Source</a:t>
              </a:r>
              <a:endPara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858669" y="4165378"/>
              <a:ext cx="1008112" cy="4715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Target Gas Analyzer</a:t>
              </a:r>
              <a:endParaRPr lang="en-US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082805" y="4165378"/>
              <a:ext cx="1296144" cy="4715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Sample Beam </a:t>
              </a:r>
              <a:r>
                <a:rPr lang="en-US" sz="12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Polarimeter</a:t>
              </a:r>
              <a:endParaRPr lang="en-US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562525" y="4212803"/>
              <a:ext cx="1080120" cy="31434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Target   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722765" y="1332483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HERMES H&amp;D </a:t>
            </a:r>
            <a:r>
              <a:rPr lang="en-US" sz="3200" dirty="0" smtClean="0">
                <a:solidFill>
                  <a:srgbClr val="FF0000"/>
                </a:solidFill>
              </a:rPr>
              <a:t>target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9" descr="C:\Documents and Settings\steffens\Desktop\Dalpiaz-Fest\Bilder-HEDT-Vortrag\HERTA-Foto-Pa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73" y="900435"/>
            <a:ext cx="8165354" cy="5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194373" y="63730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27.6 GeV</a:t>
            </a:r>
            <a:endParaRPr lang="en-US" sz="1600" b="1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882005" y="6373043"/>
            <a:ext cx="360040" cy="360040"/>
          </a:xfrm>
          <a:prstGeom prst="straightConnector1">
            <a:avLst/>
          </a:prstGeom>
          <a:ln w="635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70037" y="64450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  </a:t>
            </a:r>
            <a:r>
              <a:rPr lang="en-US" sz="1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920 GeV</a:t>
            </a:r>
            <a:endParaRPr lang="en-US" sz="1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122365" y="6373043"/>
            <a:ext cx="0" cy="504056"/>
          </a:xfrm>
          <a:prstGeom prst="straightConnector1">
            <a:avLst/>
          </a:prstGeom>
          <a:ln w="63500" cmpd="sng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5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02685" y="6749885"/>
            <a:ext cx="2226205" cy="379578"/>
          </a:xfrm>
        </p:spPr>
        <p:txBody>
          <a:bodyPr/>
          <a:lstStyle/>
          <a:p>
            <a:fld id="{2F95B1F2-4D77-4712-BCFE-F67A915B20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93973" y="18035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Performance for H (2002/03)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98429" y="1260475"/>
            <a:ext cx="3619500" cy="3686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926" y="1188467"/>
            <a:ext cx="489853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05941" y="2050816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HERMES 2002/03 data taking with transverse proton polarization</a:t>
            </a:r>
          </a:p>
          <a:p>
            <a:pPr algn="just"/>
            <a:endParaRPr lang="en-US" sz="2000" dirty="0">
              <a:cs typeface="Times New Roman" pitchFamily="18" charset="0"/>
            </a:endParaRPr>
          </a:p>
          <a:p>
            <a:pPr algn="just"/>
            <a:r>
              <a:rPr lang="en-US" sz="2000" dirty="0" smtClean="0">
                <a:cs typeface="Times New Roman" pitchFamily="18" charset="0"/>
              </a:rPr>
              <a:t>Top: Degree of dissociation measured by the TGA (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cs typeface="Times New Roman" pitchFamily="18" charset="0"/>
              </a:rPr>
              <a:t> = 1: no molecules);</a:t>
            </a:r>
          </a:p>
          <a:p>
            <a:pPr algn="just"/>
            <a:endParaRPr lang="en-US" sz="2000" dirty="0" smtClean="0">
              <a:cs typeface="Times New Roman" pitchFamily="18" charset="0"/>
            </a:endParaRPr>
          </a:p>
          <a:p>
            <a:pPr algn="just"/>
            <a:r>
              <a:rPr lang="en-US" sz="2000" dirty="0" smtClean="0">
                <a:cs typeface="Times New Roman" pitchFamily="18" charset="0"/>
              </a:rPr>
              <a:t>Bottom: </a:t>
            </a:r>
            <a:r>
              <a:rPr lang="en-US" sz="2000" dirty="0">
                <a:cs typeface="Times New Roman" pitchFamily="18" charset="0"/>
              </a:rPr>
              <a:t>V</a:t>
            </a:r>
            <a:r>
              <a:rPr lang="en-US" sz="2000" dirty="0" smtClean="0">
                <a:cs typeface="Times New Roman" pitchFamily="18" charset="0"/>
              </a:rPr>
              <a:t>ector polarization </a:t>
            </a:r>
            <a:r>
              <a:rPr lang="en-US" sz="2000" dirty="0" err="1" smtClean="0"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cs typeface="Times New Roman" pitchFamily="18" charset="0"/>
              </a:rPr>
              <a:t>z</a:t>
            </a:r>
            <a:r>
              <a:rPr lang="en-US" sz="2000" dirty="0" smtClean="0">
                <a:cs typeface="Times New Roman" pitchFamily="18" charset="0"/>
              </a:rPr>
              <a:t> measured by </a:t>
            </a:r>
            <a:r>
              <a:rPr lang="en-US" sz="2000" dirty="0" err="1" smtClean="0">
                <a:cs typeface="Times New Roman" pitchFamily="18" charset="0"/>
              </a:rPr>
              <a:t>Breit</a:t>
            </a:r>
            <a:r>
              <a:rPr lang="en-US" sz="2000" dirty="0" smtClean="0">
                <a:cs typeface="Times New Roman" pitchFamily="18" charset="0"/>
              </a:rPr>
              <a:t>-Rabi-</a:t>
            </a:r>
            <a:r>
              <a:rPr lang="en-US" sz="2000" dirty="0" err="1" smtClean="0">
                <a:cs typeface="Times New Roman" pitchFamily="18" charset="0"/>
              </a:rPr>
              <a:t>Polarimeter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2336</Words>
  <Application>Microsoft Macintosh PowerPoint</Application>
  <PresentationFormat>Custom</PresentationFormat>
  <Paragraphs>272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Larissa-Design</vt:lpstr>
      <vt:lpstr>Formel</vt:lpstr>
      <vt:lpstr>Performance of a HERMES-type  Internal Gas Target in the LHC (and FCC) </vt:lpstr>
      <vt:lpstr>PowerPoint Presentation</vt:lpstr>
      <vt:lpstr>PowerPoint Presentation</vt:lpstr>
      <vt:lpstr>PowerPoint Presentation</vt:lpstr>
      <vt:lpstr>PowerPoint Presentation</vt:lpstr>
      <vt:lpstr>The storage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the Performance of a HERMES-type Gas Target Internal to the LHC</dc:title>
  <dc:creator>Erhard Steffens</dc:creator>
  <cp:lastModifiedBy>Paolo Lenisa</cp:lastModifiedBy>
  <cp:revision>544</cp:revision>
  <cp:lastPrinted>2016-03-29T13:47:13Z</cp:lastPrinted>
  <dcterms:created xsi:type="dcterms:W3CDTF">2015-08-06T15:43:51Z</dcterms:created>
  <dcterms:modified xsi:type="dcterms:W3CDTF">2016-04-16T07:57:09Z</dcterms:modified>
</cp:coreProperties>
</file>