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media/image66.jpg" ContentType="image/png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4"/>
  </p:notesMasterIdLst>
  <p:sldIdLst>
    <p:sldId id="2080" r:id="rId2"/>
    <p:sldId id="2082" r:id="rId3"/>
    <p:sldId id="275" r:id="rId4"/>
    <p:sldId id="2089" r:id="rId5"/>
    <p:sldId id="2076" r:id="rId6"/>
    <p:sldId id="2081" r:id="rId7"/>
    <p:sldId id="2077" r:id="rId8"/>
    <p:sldId id="2062" r:id="rId9"/>
    <p:sldId id="2083" r:id="rId10"/>
    <p:sldId id="2064" r:id="rId11"/>
    <p:sldId id="2084" r:id="rId12"/>
    <p:sldId id="2065" r:id="rId13"/>
    <p:sldId id="2066" r:id="rId14"/>
    <p:sldId id="2088" r:id="rId15"/>
    <p:sldId id="2090" r:id="rId16"/>
    <p:sldId id="2091" r:id="rId17"/>
    <p:sldId id="2092" r:id="rId18"/>
    <p:sldId id="2085" r:id="rId19"/>
    <p:sldId id="2086" r:id="rId20"/>
    <p:sldId id="282" r:id="rId21"/>
    <p:sldId id="2057" r:id="rId22"/>
    <p:sldId id="2095" r:id="rId23"/>
  </p:sldIdLst>
  <p:sldSz cx="12192000" cy="6858000"/>
  <p:notesSz cx="9926638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F43DC0C-356C-B9AB-B0A5-D6F91E78491B}" name="Shinichi Sunami" initials="SS" userId="S::shil4883@ox.ac.uk::d4cbe9d2-6604-4995-919b-1ef2445ad1b7" providerId="AD"/>
  <p188:author id="{2B178236-3058-DFDB-C02A-6316B54ADE1A}" name="Beregi, Abel" initials="AB" userId="S::zcapber@ucl.ac.uk::bc24d4d6-226b-4161-935e-1af45287e19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2728"/>
    <a:srgbClr val="FFBF00"/>
    <a:srgbClr val="4472C4"/>
    <a:srgbClr val="9BCBE8"/>
    <a:srgbClr val="3DEDFF"/>
    <a:srgbClr val="E94768"/>
    <a:srgbClr val="F544F7"/>
    <a:srgbClr val="9ACAE7"/>
    <a:srgbClr val="E83F6F"/>
    <a:srgbClr val="FF7F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956D97-E276-4B8B-8234-9B7B99F09AB3}" v="25" dt="2024-11-21T15:22:54.9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01" autoAdjust="0"/>
    <p:restoredTop sz="96327"/>
  </p:normalViewPr>
  <p:slideViewPr>
    <p:cSldViewPr snapToGrid="0" snapToObjects="1">
      <p:cViewPr varScale="1">
        <p:scale>
          <a:sx n="76" d="100"/>
          <a:sy n="76" d="100"/>
        </p:scale>
        <p:origin x="979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414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3372" y="0"/>
            <a:ext cx="4301543" cy="3414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BBF646-935D-824B-8A92-99A04D338FB3}" type="datetimeFigureOut">
              <a:t>11/21/2024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49313"/>
            <a:ext cx="4078288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4" y="3271382"/>
            <a:ext cx="7941310" cy="267658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219"/>
            <a:ext cx="4301543" cy="3414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3372" y="6456219"/>
            <a:ext cx="4301543" cy="3414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AB81CB-E7D2-3C42-AAEE-A4C9D678544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305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AB81CB-E7D2-3C42-AAEE-A4C9D678544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74855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AB81CB-E7D2-3C42-AAEE-A4C9D6785444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15601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AB81CB-E7D2-3C42-AAEE-A4C9D6785444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59765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AB81CB-E7D2-3C42-AAEE-A4C9D6785444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45875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AB81CB-E7D2-3C42-AAEE-A4C9D6785444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77940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AB81CB-E7D2-3C42-AAEE-A4C9D6785444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36861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AB81CB-E7D2-3C42-AAEE-A4C9D6785444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14685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AB81CB-E7D2-3C42-AAEE-A4C9D6785444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76214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AB81CB-E7D2-3C42-AAEE-A4C9D6785444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81533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AB81CB-E7D2-3C42-AAEE-A4C9D6785444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57881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AB81CB-E7D2-3C42-AAEE-A4C9D6785444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7036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AB81CB-E7D2-3C42-AAEE-A4C9D678544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6761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AB81CB-E7D2-3C42-AAEE-A4C9D6785444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89647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AB81CB-E7D2-3C42-AAEE-A4C9D6785444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62704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AB81CB-E7D2-3C42-AAEE-A4C9D678544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8490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AF338E-8C4E-1B88-F2D3-1EF5CD43AE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ACF9788-E700-9030-8666-7CDBB22426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2F9C4CD-5A82-1157-A542-1791981FD1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9B4A07-16FF-7D81-7E7A-3E9FA2E96C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AB81CB-E7D2-3C42-AAEE-A4C9D678544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52808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AF338E-8C4E-1B88-F2D3-1EF5CD43AE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ACF9788-E700-9030-8666-7CDBB22426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2F9C4CD-5A82-1157-A542-1791981FD1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9B4A07-16FF-7D81-7E7A-3E9FA2E96C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AB81CB-E7D2-3C42-AAEE-A4C9D678544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52952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5A775F-A1EF-89A1-A3FF-143160BB4B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A318E6A-D44D-CFD7-2AEE-C140FA1B19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2B50DDB-303B-639C-D90F-B581C9F478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CFD4E2-C575-9D1A-7EEE-813CBDE1A0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AB81CB-E7D2-3C42-AAEE-A4C9D678544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5442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AB81CB-E7D2-3C42-AAEE-A4C9D678544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23984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AB81CB-E7D2-3C42-AAEE-A4C9D6785444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20795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AB81CB-E7D2-3C42-AAEE-A4C9D6785444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4614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893EF-DDAD-4327-9A46-0EB7CC1DA915}" type="datetime1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88789-BD6D-B14D-9F79-63B3BFF85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845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5FA23-6C58-4E75-8EEF-F150AC3BA0D1}" type="datetime1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88789-BD6D-B14D-9F79-63B3BFF85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842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4D55E-4E2B-489B-AC04-C40DC3DA2CA3}" type="datetime1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88789-BD6D-B14D-9F79-63B3BFF85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06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16B2E-4095-473D-9FFA-14AA6E54F35C}" type="datetime1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88789-BD6D-B14D-9F79-63B3BFF8519D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B40E761-C102-4AFE-9226-02DE82996C5D}"/>
              </a:ext>
            </a:extLst>
          </p:cNvPr>
          <p:cNvSpPr txBox="1">
            <a:spLocks/>
          </p:cNvSpPr>
          <p:nvPr userDrawn="1"/>
        </p:nvSpPr>
        <p:spPr>
          <a:xfrm>
            <a:off x="0" y="1"/>
            <a:ext cx="12192000" cy="912474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sz="5400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143E1DD-948E-4748-B50D-B901ABC9E6A6}"/>
              </a:ext>
            </a:extLst>
          </p:cNvPr>
          <p:cNvSpPr/>
          <p:nvPr userDrawn="1"/>
        </p:nvSpPr>
        <p:spPr>
          <a:xfrm>
            <a:off x="0" y="910593"/>
            <a:ext cx="12192000" cy="288032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  <a:alpha val="50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720CBC4-0EBE-42BC-BC44-434E919B05A8}"/>
              </a:ext>
            </a:extLst>
          </p:cNvPr>
          <p:cNvSpPr/>
          <p:nvPr userDrawn="1"/>
        </p:nvSpPr>
        <p:spPr>
          <a:xfrm flipV="1">
            <a:off x="-1062" y="6579888"/>
            <a:ext cx="12192000" cy="288032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  <a:alpha val="50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C9EC3AD-C072-4CFB-8A43-10DD35F7B3B2}"/>
              </a:ext>
            </a:extLst>
          </p:cNvPr>
          <p:cNvSpPr/>
          <p:nvPr userDrawn="1"/>
        </p:nvSpPr>
        <p:spPr>
          <a:xfrm rot="16200000" flipV="1">
            <a:off x="9087622" y="3738286"/>
            <a:ext cx="5918600" cy="288032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  <a:alpha val="50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4330CA2-CE19-4627-A404-15188AC2AE8D}"/>
              </a:ext>
            </a:extLst>
          </p:cNvPr>
          <p:cNvSpPr/>
          <p:nvPr userDrawn="1"/>
        </p:nvSpPr>
        <p:spPr>
          <a:xfrm rot="5400000" flipH="1" flipV="1">
            <a:off x="-2806762" y="3725877"/>
            <a:ext cx="5918600" cy="288032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  <a:alpha val="50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3217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84C0F-BC39-4156-92C0-4698FFFA6B98}" type="datetime1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88789-BD6D-B14D-9F79-63B3BFF85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9937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B697F-B022-4CEC-AD0B-B665DB38EE98}" type="datetime1">
              <a:rPr lang="en-US" smtClean="0"/>
              <a:t>11/21/2024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88789-BD6D-B14D-9F79-63B3BFF85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6171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518D7-6B6A-42EE-A1D6-9426990A5903}" type="datetime1">
              <a:rPr lang="en-US" smtClean="0"/>
              <a:t>11/21/2024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88789-BD6D-B14D-9F79-63B3BFF85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2032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133DA-D15B-4F19-9A5E-A4CF2160A535}" type="datetime1">
              <a:rPr lang="en-US" smtClean="0"/>
              <a:t>11/21/2024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88789-BD6D-B14D-9F79-63B3BFF85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5614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D50F3-678D-411A-A57C-2FF28F3214C7}" type="datetime1">
              <a:rPr lang="en-US" smtClean="0"/>
              <a:t>11/21/2024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88789-BD6D-B14D-9F79-63B3BFF85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525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F57ED-6659-474D-94CB-E1C0FA822BA2}" type="datetime1">
              <a:rPr lang="en-US" smtClean="0"/>
              <a:t>11/21/2024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88789-BD6D-B14D-9F79-63B3BFF85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3546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971F-8DE9-449A-8DDD-308EE9A06321}" type="datetime1">
              <a:rPr lang="en-US" smtClean="0"/>
              <a:t>11/21/2024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88789-BD6D-B14D-9F79-63B3BFF85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2746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14A9E5-DB7E-478C-B54E-583586592846}" type="datetime1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388789-BD6D-B14D-9F79-63B3BFF85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08854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9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sv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50.png"/><Relationship Id="rId4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72.jpeg"/><Relationship Id="rId3" Type="http://schemas.openxmlformats.org/officeDocument/2006/relationships/image" Target="../media/image54.png"/><Relationship Id="rId7" Type="http://schemas.openxmlformats.org/officeDocument/2006/relationships/image" Target="../media/image59.svg"/><Relationship Id="rId12" Type="http://schemas.openxmlformats.org/officeDocument/2006/relationships/image" Target="../media/image71.sv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11" Type="http://schemas.openxmlformats.org/officeDocument/2006/relationships/image" Target="../media/image70.png"/><Relationship Id="rId5" Type="http://schemas.openxmlformats.org/officeDocument/2006/relationships/image" Target="../media/image57.png"/><Relationship Id="rId10" Type="http://schemas.openxmlformats.org/officeDocument/2006/relationships/image" Target="../media/image66.jpg"/><Relationship Id="rId4" Type="http://schemas.openxmlformats.org/officeDocument/2006/relationships/image" Target="../media/image56.png"/><Relationship Id="rId9" Type="http://schemas.openxmlformats.org/officeDocument/2006/relationships/image" Target="../media/image6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hysics.nist.gov/constants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7" Type="http://schemas.openxmlformats.org/officeDocument/2006/relationships/image" Target="../media/image2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0.png"/><Relationship Id="rId5" Type="http://schemas.openxmlformats.org/officeDocument/2006/relationships/image" Target="../media/image200.png"/><Relationship Id="rId4" Type="http://schemas.openxmlformats.org/officeDocument/2006/relationships/image" Target="../media/image1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1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0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0C8ADB4-57AF-4719-A398-4B4E82D12D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37979"/>
            <a:ext cx="9144000" cy="2387600"/>
          </a:xfrm>
        </p:spPr>
        <p:txBody>
          <a:bodyPr>
            <a:normAutofit/>
          </a:bodyPr>
          <a:lstStyle/>
          <a:p>
            <a:r>
              <a:rPr lang="en-GB" dirty="0"/>
              <a:t>Recoil measurement with single-photon transitions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6057AE32-EFF5-44E9-A9C1-41ADD4AE2C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14009"/>
            <a:ext cx="9144000" cy="2115584"/>
          </a:xfrm>
        </p:spPr>
        <p:txBody>
          <a:bodyPr>
            <a:normAutofit lnSpcReduction="10000"/>
          </a:bodyPr>
          <a:lstStyle/>
          <a:p>
            <a:r>
              <a:rPr lang="en-GB" dirty="0"/>
              <a:t>Jesse Schelfhout</a:t>
            </a:r>
          </a:p>
          <a:p>
            <a:r>
              <a:rPr lang="en-GB" dirty="0"/>
              <a:t>University of Oxford</a:t>
            </a:r>
          </a:p>
          <a:p>
            <a:endParaRPr lang="en-GB" dirty="0"/>
          </a:p>
          <a:p>
            <a:r>
              <a:rPr lang="en-GB" dirty="0"/>
              <a:t>YOUNGST@RS – Quantum Sensing for Fundamental Physics</a:t>
            </a:r>
          </a:p>
          <a:p>
            <a:r>
              <a:rPr lang="en-GB" dirty="0"/>
              <a:t>MITP, 21</a:t>
            </a:r>
            <a:r>
              <a:rPr lang="en-GB" baseline="30000" dirty="0"/>
              <a:t>st</a:t>
            </a:r>
            <a:r>
              <a:rPr lang="en-GB" dirty="0"/>
              <a:t> November 2024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F94D97EB-3149-4A99-ACAC-D6DF6C09BD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8358" y="3572456"/>
            <a:ext cx="1491284" cy="2091226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B5D527AA-A4A6-4CC3-B836-C57DF2C6F25D}"/>
              </a:ext>
            </a:extLst>
          </p:cNvPr>
          <p:cNvGrpSpPr/>
          <p:nvPr/>
        </p:nvGrpSpPr>
        <p:grpSpPr>
          <a:xfrm>
            <a:off x="8431903" y="4150596"/>
            <a:ext cx="2981739" cy="910590"/>
            <a:chOff x="8497957" y="4029158"/>
            <a:chExt cx="2981739" cy="910590"/>
          </a:xfrm>
        </p:grpSpPr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A3779E95-4537-4875-940D-2B971788E6A4}"/>
                </a:ext>
              </a:extLst>
            </p:cNvPr>
            <p:cNvCxnSpPr>
              <a:cxnSpLocks/>
            </p:cNvCxnSpPr>
            <p:nvPr/>
          </p:nvCxnSpPr>
          <p:spPr>
            <a:xfrm>
              <a:off x="8497957" y="4939748"/>
              <a:ext cx="1699591" cy="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C9CDD1F-5787-4D3D-93DE-BBB0A1E3D223}"/>
                </a:ext>
              </a:extLst>
            </p:cNvPr>
            <p:cNvCxnSpPr/>
            <p:nvPr/>
          </p:nvCxnSpPr>
          <p:spPr>
            <a:xfrm>
              <a:off x="9982200" y="4939748"/>
              <a:ext cx="1497496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C6226A7-B84A-443E-8421-D48972B9D7BD}"/>
                </a:ext>
              </a:extLst>
            </p:cNvPr>
            <p:cNvSpPr/>
            <p:nvPr/>
          </p:nvSpPr>
          <p:spPr>
            <a:xfrm>
              <a:off x="9084364" y="4029158"/>
              <a:ext cx="979170" cy="910590"/>
            </a:xfrm>
            <a:custGeom>
              <a:avLst/>
              <a:gdLst>
                <a:gd name="connsiteX0" fmla="*/ 0 w 914400"/>
                <a:gd name="connsiteY0" fmla="*/ 914400 h 914400"/>
                <a:gd name="connsiteX1" fmla="*/ 139148 w 914400"/>
                <a:gd name="connsiteY1" fmla="*/ 755374 h 914400"/>
                <a:gd name="connsiteX2" fmla="*/ 49696 w 914400"/>
                <a:gd name="connsiteY2" fmla="*/ 556591 h 914400"/>
                <a:gd name="connsiteX3" fmla="*/ 268357 w 914400"/>
                <a:gd name="connsiteY3" fmla="*/ 536713 h 914400"/>
                <a:gd name="connsiteX4" fmla="*/ 248478 w 914400"/>
                <a:gd name="connsiteY4" fmla="*/ 288235 h 914400"/>
                <a:gd name="connsiteX5" fmla="*/ 536713 w 914400"/>
                <a:gd name="connsiteY5" fmla="*/ 318052 h 914400"/>
                <a:gd name="connsiteX6" fmla="*/ 566531 w 914400"/>
                <a:gd name="connsiteY6" fmla="*/ 59635 h 914400"/>
                <a:gd name="connsiteX7" fmla="*/ 854765 w 914400"/>
                <a:gd name="connsiteY7" fmla="*/ 159026 h 914400"/>
                <a:gd name="connsiteX8" fmla="*/ 914400 w 914400"/>
                <a:gd name="connsiteY8" fmla="*/ 0 h 914400"/>
                <a:gd name="connsiteX0" fmla="*/ 0 w 897255"/>
                <a:gd name="connsiteY0" fmla="*/ 858202 h 858202"/>
                <a:gd name="connsiteX1" fmla="*/ 139148 w 897255"/>
                <a:gd name="connsiteY1" fmla="*/ 699176 h 858202"/>
                <a:gd name="connsiteX2" fmla="*/ 49696 w 897255"/>
                <a:gd name="connsiteY2" fmla="*/ 500393 h 858202"/>
                <a:gd name="connsiteX3" fmla="*/ 268357 w 897255"/>
                <a:gd name="connsiteY3" fmla="*/ 480515 h 858202"/>
                <a:gd name="connsiteX4" fmla="*/ 248478 w 897255"/>
                <a:gd name="connsiteY4" fmla="*/ 232037 h 858202"/>
                <a:gd name="connsiteX5" fmla="*/ 536713 w 897255"/>
                <a:gd name="connsiteY5" fmla="*/ 261854 h 858202"/>
                <a:gd name="connsiteX6" fmla="*/ 566531 w 897255"/>
                <a:gd name="connsiteY6" fmla="*/ 3437 h 858202"/>
                <a:gd name="connsiteX7" fmla="*/ 854765 w 897255"/>
                <a:gd name="connsiteY7" fmla="*/ 102828 h 858202"/>
                <a:gd name="connsiteX8" fmla="*/ 897255 w 897255"/>
                <a:gd name="connsiteY8" fmla="*/ 25717 h 858202"/>
                <a:gd name="connsiteX0" fmla="*/ 0 w 1200150"/>
                <a:gd name="connsiteY0" fmla="*/ 866775 h 866775"/>
                <a:gd name="connsiteX1" fmla="*/ 139148 w 1200150"/>
                <a:gd name="connsiteY1" fmla="*/ 707749 h 866775"/>
                <a:gd name="connsiteX2" fmla="*/ 49696 w 1200150"/>
                <a:gd name="connsiteY2" fmla="*/ 508966 h 866775"/>
                <a:gd name="connsiteX3" fmla="*/ 268357 w 1200150"/>
                <a:gd name="connsiteY3" fmla="*/ 489088 h 866775"/>
                <a:gd name="connsiteX4" fmla="*/ 248478 w 1200150"/>
                <a:gd name="connsiteY4" fmla="*/ 240610 h 866775"/>
                <a:gd name="connsiteX5" fmla="*/ 536713 w 1200150"/>
                <a:gd name="connsiteY5" fmla="*/ 270427 h 866775"/>
                <a:gd name="connsiteX6" fmla="*/ 566531 w 1200150"/>
                <a:gd name="connsiteY6" fmla="*/ 12010 h 866775"/>
                <a:gd name="connsiteX7" fmla="*/ 854765 w 1200150"/>
                <a:gd name="connsiteY7" fmla="*/ 111401 h 866775"/>
                <a:gd name="connsiteX8" fmla="*/ 1200150 w 1200150"/>
                <a:gd name="connsiteY8" fmla="*/ 0 h 866775"/>
                <a:gd name="connsiteX0" fmla="*/ 0 w 1045845"/>
                <a:gd name="connsiteY0" fmla="*/ 858202 h 858202"/>
                <a:gd name="connsiteX1" fmla="*/ 139148 w 1045845"/>
                <a:gd name="connsiteY1" fmla="*/ 699176 h 858202"/>
                <a:gd name="connsiteX2" fmla="*/ 49696 w 1045845"/>
                <a:gd name="connsiteY2" fmla="*/ 500393 h 858202"/>
                <a:gd name="connsiteX3" fmla="*/ 268357 w 1045845"/>
                <a:gd name="connsiteY3" fmla="*/ 480515 h 858202"/>
                <a:gd name="connsiteX4" fmla="*/ 248478 w 1045845"/>
                <a:gd name="connsiteY4" fmla="*/ 232037 h 858202"/>
                <a:gd name="connsiteX5" fmla="*/ 536713 w 1045845"/>
                <a:gd name="connsiteY5" fmla="*/ 261854 h 858202"/>
                <a:gd name="connsiteX6" fmla="*/ 566531 w 1045845"/>
                <a:gd name="connsiteY6" fmla="*/ 3437 h 858202"/>
                <a:gd name="connsiteX7" fmla="*/ 854765 w 1045845"/>
                <a:gd name="connsiteY7" fmla="*/ 102828 h 858202"/>
                <a:gd name="connsiteX8" fmla="*/ 1045845 w 1045845"/>
                <a:gd name="connsiteY8" fmla="*/ 16192 h 858202"/>
                <a:gd name="connsiteX0" fmla="*/ 0 w 1045845"/>
                <a:gd name="connsiteY0" fmla="*/ 858202 h 858202"/>
                <a:gd name="connsiteX1" fmla="*/ 139148 w 1045845"/>
                <a:gd name="connsiteY1" fmla="*/ 699176 h 858202"/>
                <a:gd name="connsiteX2" fmla="*/ 49696 w 1045845"/>
                <a:gd name="connsiteY2" fmla="*/ 500393 h 858202"/>
                <a:gd name="connsiteX3" fmla="*/ 268357 w 1045845"/>
                <a:gd name="connsiteY3" fmla="*/ 480515 h 858202"/>
                <a:gd name="connsiteX4" fmla="*/ 248478 w 1045845"/>
                <a:gd name="connsiteY4" fmla="*/ 232037 h 858202"/>
                <a:gd name="connsiteX5" fmla="*/ 536713 w 1045845"/>
                <a:gd name="connsiteY5" fmla="*/ 261854 h 858202"/>
                <a:gd name="connsiteX6" fmla="*/ 566531 w 1045845"/>
                <a:gd name="connsiteY6" fmla="*/ 3437 h 858202"/>
                <a:gd name="connsiteX7" fmla="*/ 854765 w 1045845"/>
                <a:gd name="connsiteY7" fmla="*/ 102828 h 858202"/>
                <a:gd name="connsiteX8" fmla="*/ 1045845 w 1045845"/>
                <a:gd name="connsiteY8" fmla="*/ 16192 h 858202"/>
                <a:gd name="connsiteX0" fmla="*/ 0 w 1061085"/>
                <a:gd name="connsiteY0" fmla="*/ 858202 h 858202"/>
                <a:gd name="connsiteX1" fmla="*/ 139148 w 1061085"/>
                <a:gd name="connsiteY1" fmla="*/ 699176 h 858202"/>
                <a:gd name="connsiteX2" fmla="*/ 49696 w 1061085"/>
                <a:gd name="connsiteY2" fmla="*/ 500393 h 858202"/>
                <a:gd name="connsiteX3" fmla="*/ 268357 w 1061085"/>
                <a:gd name="connsiteY3" fmla="*/ 480515 h 858202"/>
                <a:gd name="connsiteX4" fmla="*/ 248478 w 1061085"/>
                <a:gd name="connsiteY4" fmla="*/ 232037 h 858202"/>
                <a:gd name="connsiteX5" fmla="*/ 536713 w 1061085"/>
                <a:gd name="connsiteY5" fmla="*/ 261854 h 858202"/>
                <a:gd name="connsiteX6" fmla="*/ 566531 w 1061085"/>
                <a:gd name="connsiteY6" fmla="*/ 3437 h 858202"/>
                <a:gd name="connsiteX7" fmla="*/ 854765 w 1061085"/>
                <a:gd name="connsiteY7" fmla="*/ 102828 h 858202"/>
                <a:gd name="connsiteX8" fmla="*/ 1061085 w 1061085"/>
                <a:gd name="connsiteY8" fmla="*/ 16192 h 858202"/>
                <a:gd name="connsiteX0" fmla="*/ 0 w 1059180"/>
                <a:gd name="connsiteY0" fmla="*/ 858202 h 858202"/>
                <a:gd name="connsiteX1" fmla="*/ 139148 w 1059180"/>
                <a:gd name="connsiteY1" fmla="*/ 699176 h 858202"/>
                <a:gd name="connsiteX2" fmla="*/ 49696 w 1059180"/>
                <a:gd name="connsiteY2" fmla="*/ 500393 h 858202"/>
                <a:gd name="connsiteX3" fmla="*/ 268357 w 1059180"/>
                <a:gd name="connsiteY3" fmla="*/ 480515 h 858202"/>
                <a:gd name="connsiteX4" fmla="*/ 248478 w 1059180"/>
                <a:gd name="connsiteY4" fmla="*/ 232037 h 858202"/>
                <a:gd name="connsiteX5" fmla="*/ 536713 w 1059180"/>
                <a:gd name="connsiteY5" fmla="*/ 261854 h 858202"/>
                <a:gd name="connsiteX6" fmla="*/ 566531 w 1059180"/>
                <a:gd name="connsiteY6" fmla="*/ 3437 h 858202"/>
                <a:gd name="connsiteX7" fmla="*/ 854765 w 1059180"/>
                <a:gd name="connsiteY7" fmla="*/ 102828 h 858202"/>
                <a:gd name="connsiteX8" fmla="*/ 1059180 w 1059180"/>
                <a:gd name="connsiteY8" fmla="*/ 2857 h 858202"/>
                <a:gd name="connsiteX0" fmla="*/ 0 w 1062990"/>
                <a:gd name="connsiteY0" fmla="*/ 858202 h 858202"/>
                <a:gd name="connsiteX1" fmla="*/ 139148 w 1062990"/>
                <a:gd name="connsiteY1" fmla="*/ 699176 h 858202"/>
                <a:gd name="connsiteX2" fmla="*/ 49696 w 1062990"/>
                <a:gd name="connsiteY2" fmla="*/ 500393 h 858202"/>
                <a:gd name="connsiteX3" fmla="*/ 268357 w 1062990"/>
                <a:gd name="connsiteY3" fmla="*/ 480515 h 858202"/>
                <a:gd name="connsiteX4" fmla="*/ 248478 w 1062990"/>
                <a:gd name="connsiteY4" fmla="*/ 232037 h 858202"/>
                <a:gd name="connsiteX5" fmla="*/ 536713 w 1062990"/>
                <a:gd name="connsiteY5" fmla="*/ 261854 h 858202"/>
                <a:gd name="connsiteX6" fmla="*/ 566531 w 1062990"/>
                <a:gd name="connsiteY6" fmla="*/ 3437 h 858202"/>
                <a:gd name="connsiteX7" fmla="*/ 854765 w 1062990"/>
                <a:gd name="connsiteY7" fmla="*/ 102828 h 858202"/>
                <a:gd name="connsiteX8" fmla="*/ 1062990 w 1062990"/>
                <a:gd name="connsiteY8" fmla="*/ 10477 h 858202"/>
                <a:gd name="connsiteX0" fmla="*/ 0 w 1062990"/>
                <a:gd name="connsiteY0" fmla="*/ 858202 h 858202"/>
                <a:gd name="connsiteX1" fmla="*/ 139148 w 1062990"/>
                <a:gd name="connsiteY1" fmla="*/ 699176 h 858202"/>
                <a:gd name="connsiteX2" fmla="*/ 49696 w 1062990"/>
                <a:gd name="connsiteY2" fmla="*/ 500393 h 858202"/>
                <a:gd name="connsiteX3" fmla="*/ 268357 w 1062990"/>
                <a:gd name="connsiteY3" fmla="*/ 480515 h 858202"/>
                <a:gd name="connsiteX4" fmla="*/ 248478 w 1062990"/>
                <a:gd name="connsiteY4" fmla="*/ 232037 h 858202"/>
                <a:gd name="connsiteX5" fmla="*/ 536713 w 1062990"/>
                <a:gd name="connsiteY5" fmla="*/ 261854 h 858202"/>
                <a:gd name="connsiteX6" fmla="*/ 566531 w 1062990"/>
                <a:gd name="connsiteY6" fmla="*/ 3437 h 858202"/>
                <a:gd name="connsiteX7" fmla="*/ 854765 w 1062990"/>
                <a:gd name="connsiteY7" fmla="*/ 102828 h 858202"/>
                <a:gd name="connsiteX8" fmla="*/ 1062990 w 1062990"/>
                <a:gd name="connsiteY8" fmla="*/ 10477 h 858202"/>
                <a:gd name="connsiteX0" fmla="*/ 0 w 927735"/>
                <a:gd name="connsiteY0" fmla="*/ 912495 h 912495"/>
                <a:gd name="connsiteX1" fmla="*/ 139148 w 927735"/>
                <a:gd name="connsiteY1" fmla="*/ 753469 h 912495"/>
                <a:gd name="connsiteX2" fmla="*/ 49696 w 927735"/>
                <a:gd name="connsiteY2" fmla="*/ 554686 h 912495"/>
                <a:gd name="connsiteX3" fmla="*/ 268357 w 927735"/>
                <a:gd name="connsiteY3" fmla="*/ 534808 h 912495"/>
                <a:gd name="connsiteX4" fmla="*/ 248478 w 927735"/>
                <a:gd name="connsiteY4" fmla="*/ 286330 h 912495"/>
                <a:gd name="connsiteX5" fmla="*/ 536713 w 927735"/>
                <a:gd name="connsiteY5" fmla="*/ 316147 h 912495"/>
                <a:gd name="connsiteX6" fmla="*/ 566531 w 927735"/>
                <a:gd name="connsiteY6" fmla="*/ 57730 h 912495"/>
                <a:gd name="connsiteX7" fmla="*/ 854765 w 927735"/>
                <a:gd name="connsiteY7" fmla="*/ 157121 h 912495"/>
                <a:gd name="connsiteX8" fmla="*/ 927735 w 927735"/>
                <a:gd name="connsiteY8" fmla="*/ 0 h 912495"/>
                <a:gd name="connsiteX0" fmla="*/ 0 w 927735"/>
                <a:gd name="connsiteY0" fmla="*/ 912495 h 912495"/>
                <a:gd name="connsiteX1" fmla="*/ 139148 w 927735"/>
                <a:gd name="connsiteY1" fmla="*/ 753469 h 912495"/>
                <a:gd name="connsiteX2" fmla="*/ 49696 w 927735"/>
                <a:gd name="connsiteY2" fmla="*/ 554686 h 912495"/>
                <a:gd name="connsiteX3" fmla="*/ 268357 w 927735"/>
                <a:gd name="connsiteY3" fmla="*/ 534808 h 912495"/>
                <a:gd name="connsiteX4" fmla="*/ 248478 w 927735"/>
                <a:gd name="connsiteY4" fmla="*/ 286330 h 912495"/>
                <a:gd name="connsiteX5" fmla="*/ 536713 w 927735"/>
                <a:gd name="connsiteY5" fmla="*/ 316147 h 912495"/>
                <a:gd name="connsiteX6" fmla="*/ 566531 w 927735"/>
                <a:gd name="connsiteY6" fmla="*/ 57730 h 912495"/>
                <a:gd name="connsiteX7" fmla="*/ 854765 w 927735"/>
                <a:gd name="connsiteY7" fmla="*/ 157121 h 912495"/>
                <a:gd name="connsiteX8" fmla="*/ 927735 w 927735"/>
                <a:gd name="connsiteY8" fmla="*/ 0 h 912495"/>
                <a:gd name="connsiteX0" fmla="*/ 0 w 927735"/>
                <a:gd name="connsiteY0" fmla="*/ 912744 h 912744"/>
                <a:gd name="connsiteX1" fmla="*/ 139148 w 927735"/>
                <a:gd name="connsiteY1" fmla="*/ 753718 h 912744"/>
                <a:gd name="connsiteX2" fmla="*/ 49696 w 927735"/>
                <a:gd name="connsiteY2" fmla="*/ 554935 h 912744"/>
                <a:gd name="connsiteX3" fmla="*/ 268357 w 927735"/>
                <a:gd name="connsiteY3" fmla="*/ 535057 h 912744"/>
                <a:gd name="connsiteX4" fmla="*/ 248478 w 927735"/>
                <a:gd name="connsiteY4" fmla="*/ 286579 h 912744"/>
                <a:gd name="connsiteX5" fmla="*/ 536713 w 927735"/>
                <a:gd name="connsiteY5" fmla="*/ 316396 h 912744"/>
                <a:gd name="connsiteX6" fmla="*/ 566531 w 927735"/>
                <a:gd name="connsiteY6" fmla="*/ 57979 h 912744"/>
                <a:gd name="connsiteX7" fmla="*/ 854765 w 927735"/>
                <a:gd name="connsiteY7" fmla="*/ 157370 h 912744"/>
                <a:gd name="connsiteX8" fmla="*/ 927735 w 927735"/>
                <a:gd name="connsiteY8" fmla="*/ 249 h 912744"/>
                <a:gd name="connsiteX0" fmla="*/ 0 w 979170"/>
                <a:gd name="connsiteY0" fmla="*/ 910843 h 910843"/>
                <a:gd name="connsiteX1" fmla="*/ 139148 w 979170"/>
                <a:gd name="connsiteY1" fmla="*/ 751817 h 910843"/>
                <a:gd name="connsiteX2" fmla="*/ 49696 w 979170"/>
                <a:gd name="connsiteY2" fmla="*/ 553034 h 910843"/>
                <a:gd name="connsiteX3" fmla="*/ 268357 w 979170"/>
                <a:gd name="connsiteY3" fmla="*/ 533156 h 910843"/>
                <a:gd name="connsiteX4" fmla="*/ 248478 w 979170"/>
                <a:gd name="connsiteY4" fmla="*/ 284678 h 910843"/>
                <a:gd name="connsiteX5" fmla="*/ 536713 w 979170"/>
                <a:gd name="connsiteY5" fmla="*/ 314495 h 910843"/>
                <a:gd name="connsiteX6" fmla="*/ 566531 w 979170"/>
                <a:gd name="connsiteY6" fmla="*/ 56078 h 910843"/>
                <a:gd name="connsiteX7" fmla="*/ 854765 w 979170"/>
                <a:gd name="connsiteY7" fmla="*/ 155469 h 910843"/>
                <a:gd name="connsiteX8" fmla="*/ 979170 w 979170"/>
                <a:gd name="connsiteY8" fmla="*/ 253 h 910843"/>
                <a:gd name="connsiteX0" fmla="*/ 0 w 979170"/>
                <a:gd name="connsiteY0" fmla="*/ 910590 h 910590"/>
                <a:gd name="connsiteX1" fmla="*/ 139148 w 979170"/>
                <a:gd name="connsiteY1" fmla="*/ 751564 h 910590"/>
                <a:gd name="connsiteX2" fmla="*/ 49696 w 979170"/>
                <a:gd name="connsiteY2" fmla="*/ 552781 h 910590"/>
                <a:gd name="connsiteX3" fmla="*/ 268357 w 979170"/>
                <a:gd name="connsiteY3" fmla="*/ 532903 h 910590"/>
                <a:gd name="connsiteX4" fmla="*/ 248478 w 979170"/>
                <a:gd name="connsiteY4" fmla="*/ 284425 h 910590"/>
                <a:gd name="connsiteX5" fmla="*/ 536713 w 979170"/>
                <a:gd name="connsiteY5" fmla="*/ 314242 h 910590"/>
                <a:gd name="connsiteX6" fmla="*/ 566531 w 979170"/>
                <a:gd name="connsiteY6" fmla="*/ 55825 h 910590"/>
                <a:gd name="connsiteX7" fmla="*/ 854765 w 979170"/>
                <a:gd name="connsiteY7" fmla="*/ 155216 h 910590"/>
                <a:gd name="connsiteX8" fmla="*/ 979170 w 979170"/>
                <a:gd name="connsiteY8" fmla="*/ 0 h 910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9170" h="910590">
                  <a:moveTo>
                    <a:pt x="0" y="910590"/>
                  </a:moveTo>
                  <a:cubicBezTo>
                    <a:pt x="65432" y="860894"/>
                    <a:pt x="130865" y="811199"/>
                    <a:pt x="139148" y="751564"/>
                  </a:cubicBezTo>
                  <a:cubicBezTo>
                    <a:pt x="147431" y="691929"/>
                    <a:pt x="28161" y="589224"/>
                    <a:pt x="49696" y="552781"/>
                  </a:cubicBezTo>
                  <a:cubicBezTo>
                    <a:pt x="71231" y="516338"/>
                    <a:pt x="235227" y="577629"/>
                    <a:pt x="268357" y="532903"/>
                  </a:cubicBezTo>
                  <a:cubicBezTo>
                    <a:pt x="301487" y="488177"/>
                    <a:pt x="203752" y="320868"/>
                    <a:pt x="248478" y="284425"/>
                  </a:cubicBezTo>
                  <a:cubicBezTo>
                    <a:pt x="293204" y="247981"/>
                    <a:pt x="483704" y="352342"/>
                    <a:pt x="536713" y="314242"/>
                  </a:cubicBezTo>
                  <a:cubicBezTo>
                    <a:pt x="589722" y="276142"/>
                    <a:pt x="513522" y="82329"/>
                    <a:pt x="566531" y="55825"/>
                  </a:cubicBezTo>
                  <a:cubicBezTo>
                    <a:pt x="619540" y="29321"/>
                    <a:pt x="796787" y="165155"/>
                    <a:pt x="854765" y="155216"/>
                  </a:cubicBezTo>
                  <a:cubicBezTo>
                    <a:pt x="912743" y="145277"/>
                    <a:pt x="933119" y="331"/>
                    <a:pt x="979170" y="0"/>
                  </a:cubicBezTo>
                </a:path>
              </a:pathLst>
            </a:cu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E676098-8FEA-4C3C-9492-ACD3AB4782EE}"/>
                </a:ext>
              </a:extLst>
            </p:cNvPr>
            <p:cNvSpPr/>
            <p:nvPr/>
          </p:nvSpPr>
          <p:spPr>
            <a:xfrm flipH="1">
              <a:off x="10063534" y="4029410"/>
              <a:ext cx="960120" cy="902983"/>
            </a:xfrm>
            <a:custGeom>
              <a:avLst/>
              <a:gdLst>
                <a:gd name="connsiteX0" fmla="*/ 0 w 914400"/>
                <a:gd name="connsiteY0" fmla="*/ 914400 h 914400"/>
                <a:gd name="connsiteX1" fmla="*/ 139148 w 914400"/>
                <a:gd name="connsiteY1" fmla="*/ 755374 h 914400"/>
                <a:gd name="connsiteX2" fmla="*/ 49696 w 914400"/>
                <a:gd name="connsiteY2" fmla="*/ 556591 h 914400"/>
                <a:gd name="connsiteX3" fmla="*/ 268357 w 914400"/>
                <a:gd name="connsiteY3" fmla="*/ 536713 h 914400"/>
                <a:gd name="connsiteX4" fmla="*/ 248478 w 914400"/>
                <a:gd name="connsiteY4" fmla="*/ 288235 h 914400"/>
                <a:gd name="connsiteX5" fmla="*/ 536713 w 914400"/>
                <a:gd name="connsiteY5" fmla="*/ 318052 h 914400"/>
                <a:gd name="connsiteX6" fmla="*/ 566531 w 914400"/>
                <a:gd name="connsiteY6" fmla="*/ 59635 h 914400"/>
                <a:gd name="connsiteX7" fmla="*/ 854765 w 914400"/>
                <a:gd name="connsiteY7" fmla="*/ 159026 h 914400"/>
                <a:gd name="connsiteX8" fmla="*/ 914400 w 914400"/>
                <a:gd name="connsiteY8" fmla="*/ 0 h 914400"/>
                <a:gd name="connsiteX0" fmla="*/ 0 w 897255"/>
                <a:gd name="connsiteY0" fmla="*/ 858202 h 858202"/>
                <a:gd name="connsiteX1" fmla="*/ 139148 w 897255"/>
                <a:gd name="connsiteY1" fmla="*/ 699176 h 858202"/>
                <a:gd name="connsiteX2" fmla="*/ 49696 w 897255"/>
                <a:gd name="connsiteY2" fmla="*/ 500393 h 858202"/>
                <a:gd name="connsiteX3" fmla="*/ 268357 w 897255"/>
                <a:gd name="connsiteY3" fmla="*/ 480515 h 858202"/>
                <a:gd name="connsiteX4" fmla="*/ 248478 w 897255"/>
                <a:gd name="connsiteY4" fmla="*/ 232037 h 858202"/>
                <a:gd name="connsiteX5" fmla="*/ 536713 w 897255"/>
                <a:gd name="connsiteY5" fmla="*/ 261854 h 858202"/>
                <a:gd name="connsiteX6" fmla="*/ 566531 w 897255"/>
                <a:gd name="connsiteY6" fmla="*/ 3437 h 858202"/>
                <a:gd name="connsiteX7" fmla="*/ 854765 w 897255"/>
                <a:gd name="connsiteY7" fmla="*/ 102828 h 858202"/>
                <a:gd name="connsiteX8" fmla="*/ 897255 w 897255"/>
                <a:gd name="connsiteY8" fmla="*/ 25717 h 858202"/>
                <a:gd name="connsiteX0" fmla="*/ 0 w 1200150"/>
                <a:gd name="connsiteY0" fmla="*/ 866775 h 866775"/>
                <a:gd name="connsiteX1" fmla="*/ 139148 w 1200150"/>
                <a:gd name="connsiteY1" fmla="*/ 707749 h 866775"/>
                <a:gd name="connsiteX2" fmla="*/ 49696 w 1200150"/>
                <a:gd name="connsiteY2" fmla="*/ 508966 h 866775"/>
                <a:gd name="connsiteX3" fmla="*/ 268357 w 1200150"/>
                <a:gd name="connsiteY3" fmla="*/ 489088 h 866775"/>
                <a:gd name="connsiteX4" fmla="*/ 248478 w 1200150"/>
                <a:gd name="connsiteY4" fmla="*/ 240610 h 866775"/>
                <a:gd name="connsiteX5" fmla="*/ 536713 w 1200150"/>
                <a:gd name="connsiteY5" fmla="*/ 270427 h 866775"/>
                <a:gd name="connsiteX6" fmla="*/ 566531 w 1200150"/>
                <a:gd name="connsiteY6" fmla="*/ 12010 h 866775"/>
                <a:gd name="connsiteX7" fmla="*/ 854765 w 1200150"/>
                <a:gd name="connsiteY7" fmla="*/ 111401 h 866775"/>
                <a:gd name="connsiteX8" fmla="*/ 1200150 w 1200150"/>
                <a:gd name="connsiteY8" fmla="*/ 0 h 866775"/>
                <a:gd name="connsiteX0" fmla="*/ 0 w 1045845"/>
                <a:gd name="connsiteY0" fmla="*/ 858202 h 858202"/>
                <a:gd name="connsiteX1" fmla="*/ 139148 w 1045845"/>
                <a:gd name="connsiteY1" fmla="*/ 699176 h 858202"/>
                <a:gd name="connsiteX2" fmla="*/ 49696 w 1045845"/>
                <a:gd name="connsiteY2" fmla="*/ 500393 h 858202"/>
                <a:gd name="connsiteX3" fmla="*/ 268357 w 1045845"/>
                <a:gd name="connsiteY3" fmla="*/ 480515 h 858202"/>
                <a:gd name="connsiteX4" fmla="*/ 248478 w 1045845"/>
                <a:gd name="connsiteY4" fmla="*/ 232037 h 858202"/>
                <a:gd name="connsiteX5" fmla="*/ 536713 w 1045845"/>
                <a:gd name="connsiteY5" fmla="*/ 261854 h 858202"/>
                <a:gd name="connsiteX6" fmla="*/ 566531 w 1045845"/>
                <a:gd name="connsiteY6" fmla="*/ 3437 h 858202"/>
                <a:gd name="connsiteX7" fmla="*/ 854765 w 1045845"/>
                <a:gd name="connsiteY7" fmla="*/ 102828 h 858202"/>
                <a:gd name="connsiteX8" fmla="*/ 1045845 w 1045845"/>
                <a:gd name="connsiteY8" fmla="*/ 16192 h 858202"/>
                <a:gd name="connsiteX0" fmla="*/ 0 w 1045845"/>
                <a:gd name="connsiteY0" fmla="*/ 858202 h 858202"/>
                <a:gd name="connsiteX1" fmla="*/ 139148 w 1045845"/>
                <a:gd name="connsiteY1" fmla="*/ 699176 h 858202"/>
                <a:gd name="connsiteX2" fmla="*/ 49696 w 1045845"/>
                <a:gd name="connsiteY2" fmla="*/ 500393 h 858202"/>
                <a:gd name="connsiteX3" fmla="*/ 268357 w 1045845"/>
                <a:gd name="connsiteY3" fmla="*/ 480515 h 858202"/>
                <a:gd name="connsiteX4" fmla="*/ 248478 w 1045845"/>
                <a:gd name="connsiteY4" fmla="*/ 232037 h 858202"/>
                <a:gd name="connsiteX5" fmla="*/ 536713 w 1045845"/>
                <a:gd name="connsiteY5" fmla="*/ 261854 h 858202"/>
                <a:gd name="connsiteX6" fmla="*/ 566531 w 1045845"/>
                <a:gd name="connsiteY6" fmla="*/ 3437 h 858202"/>
                <a:gd name="connsiteX7" fmla="*/ 854765 w 1045845"/>
                <a:gd name="connsiteY7" fmla="*/ 102828 h 858202"/>
                <a:gd name="connsiteX8" fmla="*/ 1045845 w 1045845"/>
                <a:gd name="connsiteY8" fmla="*/ 16192 h 858202"/>
                <a:gd name="connsiteX0" fmla="*/ 0 w 1061085"/>
                <a:gd name="connsiteY0" fmla="*/ 858202 h 858202"/>
                <a:gd name="connsiteX1" fmla="*/ 139148 w 1061085"/>
                <a:gd name="connsiteY1" fmla="*/ 699176 h 858202"/>
                <a:gd name="connsiteX2" fmla="*/ 49696 w 1061085"/>
                <a:gd name="connsiteY2" fmla="*/ 500393 h 858202"/>
                <a:gd name="connsiteX3" fmla="*/ 268357 w 1061085"/>
                <a:gd name="connsiteY3" fmla="*/ 480515 h 858202"/>
                <a:gd name="connsiteX4" fmla="*/ 248478 w 1061085"/>
                <a:gd name="connsiteY4" fmla="*/ 232037 h 858202"/>
                <a:gd name="connsiteX5" fmla="*/ 536713 w 1061085"/>
                <a:gd name="connsiteY5" fmla="*/ 261854 h 858202"/>
                <a:gd name="connsiteX6" fmla="*/ 566531 w 1061085"/>
                <a:gd name="connsiteY6" fmla="*/ 3437 h 858202"/>
                <a:gd name="connsiteX7" fmla="*/ 854765 w 1061085"/>
                <a:gd name="connsiteY7" fmla="*/ 102828 h 858202"/>
                <a:gd name="connsiteX8" fmla="*/ 1061085 w 1061085"/>
                <a:gd name="connsiteY8" fmla="*/ 16192 h 858202"/>
                <a:gd name="connsiteX0" fmla="*/ 0 w 1059180"/>
                <a:gd name="connsiteY0" fmla="*/ 858202 h 858202"/>
                <a:gd name="connsiteX1" fmla="*/ 139148 w 1059180"/>
                <a:gd name="connsiteY1" fmla="*/ 699176 h 858202"/>
                <a:gd name="connsiteX2" fmla="*/ 49696 w 1059180"/>
                <a:gd name="connsiteY2" fmla="*/ 500393 h 858202"/>
                <a:gd name="connsiteX3" fmla="*/ 268357 w 1059180"/>
                <a:gd name="connsiteY3" fmla="*/ 480515 h 858202"/>
                <a:gd name="connsiteX4" fmla="*/ 248478 w 1059180"/>
                <a:gd name="connsiteY4" fmla="*/ 232037 h 858202"/>
                <a:gd name="connsiteX5" fmla="*/ 536713 w 1059180"/>
                <a:gd name="connsiteY5" fmla="*/ 261854 h 858202"/>
                <a:gd name="connsiteX6" fmla="*/ 566531 w 1059180"/>
                <a:gd name="connsiteY6" fmla="*/ 3437 h 858202"/>
                <a:gd name="connsiteX7" fmla="*/ 854765 w 1059180"/>
                <a:gd name="connsiteY7" fmla="*/ 102828 h 858202"/>
                <a:gd name="connsiteX8" fmla="*/ 1059180 w 1059180"/>
                <a:gd name="connsiteY8" fmla="*/ 2857 h 858202"/>
                <a:gd name="connsiteX0" fmla="*/ 0 w 1062990"/>
                <a:gd name="connsiteY0" fmla="*/ 858202 h 858202"/>
                <a:gd name="connsiteX1" fmla="*/ 139148 w 1062990"/>
                <a:gd name="connsiteY1" fmla="*/ 699176 h 858202"/>
                <a:gd name="connsiteX2" fmla="*/ 49696 w 1062990"/>
                <a:gd name="connsiteY2" fmla="*/ 500393 h 858202"/>
                <a:gd name="connsiteX3" fmla="*/ 268357 w 1062990"/>
                <a:gd name="connsiteY3" fmla="*/ 480515 h 858202"/>
                <a:gd name="connsiteX4" fmla="*/ 248478 w 1062990"/>
                <a:gd name="connsiteY4" fmla="*/ 232037 h 858202"/>
                <a:gd name="connsiteX5" fmla="*/ 536713 w 1062990"/>
                <a:gd name="connsiteY5" fmla="*/ 261854 h 858202"/>
                <a:gd name="connsiteX6" fmla="*/ 566531 w 1062990"/>
                <a:gd name="connsiteY6" fmla="*/ 3437 h 858202"/>
                <a:gd name="connsiteX7" fmla="*/ 854765 w 1062990"/>
                <a:gd name="connsiteY7" fmla="*/ 102828 h 858202"/>
                <a:gd name="connsiteX8" fmla="*/ 1062990 w 1062990"/>
                <a:gd name="connsiteY8" fmla="*/ 10477 h 858202"/>
                <a:gd name="connsiteX0" fmla="*/ 0 w 1062990"/>
                <a:gd name="connsiteY0" fmla="*/ 858202 h 858202"/>
                <a:gd name="connsiteX1" fmla="*/ 139148 w 1062990"/>
                <a:gd name="connsiteY1" fmla="*/ 699176 h 858202"/>
                <a:gd name="connsiteX2" fmla="*/ 49696 w 1062990"/>
                <a:gd name="connsiteY2" fmla="*/ 500393 h 858202"/>
                <a:gd name="connsiteX3" fmla="*/ 268357 w 1062990"/>
                <a:gd name="connsiteY3" fmla="*/ 480515 h 858202"/>
                <a:gd name="connsiteX4" fmla="*/ 248478 w 1062990"/>
                <a:gd name="connsiteY4" fmla="*/ 232037 h 858202"/>
                <a:gd name="connsiteX5" fmla="*/ 536713 w 1062990"/>
                <a:gd name="connsiteY5" fmla="*/ 261854 h 858202"/>
                <a:gd name="connsiteX6" fmla="*/ 566531 w 1062990"/>
                <a:gd name="connsiteY6" fmla="*/ 3437 h 858202"/>
                <a:gd name="connsiteX7" fmla="*/ 854765 w 1062990"/>
                <a:gd name="connsiteY7" fmla="*/ 102828 h 858202"/>
                <a:gd name="connsiteX8" fmla="*/ 1062990 w 1062990"/>
                <a:gd name="connsiteY8" fmla="*/ 10477 h 858202"/>
                <a:gd name="connsiteX0" fmla="*/ 0 w 927735"/>
                <a:gd name="connsiteY0" fmla="*/ 912495 h 912495"/>
                <a:gd name="connsiteX1" fmla="*/ 139148 w 927735"/>
                <a:gd name="connsiteY1" fmla="*/ 753469 h 912495"/>
                <a:gd name="connsiteX2" fmla="*/ 49696 w 927735"/>
                <a:gd name="connsiteY2" fmla="*/ 554686 h 912495"/>
                <a:gd name="connsiteX3" fmla="*/ 268357 w 927735"/>
                <a:gd name="connsiteY3" fmla="*/ 534808 h 912495"/>
                <a:gd name="connsiteX4" fmla="*/ 248478 w 927735"/>
                <a:gd name="connsiteY4" fmla="*/ 286330 h 912495"/>
                <a:gd name="connsiteX5" fmla="*/ 536713 w 927735"/>
                <a:gd name="connsiteY5" fmla="*/ 316147 h 912495"/>
                <a:gd name="connsiteX6" fmla="*/ 566531 w 927735"/>
                <a:gd name="connsiteY6" fmla="*/ 57730 h 912495"/>
                <a:gd name="connsiteX7" fmla="*/ 854765 w 927735"/>
                <a:gd name="connsiteY7" fmla="*/ 157121 h 912495"/>
                <a:gd name="connsiteX8" fmla="*/ 927735 w 927735"/>
                <a:gd name="connsiteY8" fmla="*/ 0 h 912495"/>
                <a:gd name="connsiteX0" fmla="*/ 0 w 927735"/>
                <a:gd name="connsiteY0" fmla="*/ 912495 h 912495"/>
                <a:gd name="connsiteX1" fmla="*/ 139148 w 927735"/>
                <a:gd name="connsiteY1" fmla="*/ 753469 h 912495"/>
                <a:gd name="connsiteX2" fmla="*/ 49696 w 927735"/>
                <a:gd name="connsiteY2" fmla="*/ 554686 h 912495"/>
                <a:gd name="connsiteX3" fmla="*/ 268357 w 927735"/>
                <a:gd name="connsiteY3" fmla="*/ 534808 h 912495"/>
                <a:gd name="connsiteX4" fmla="*/ 248478 w 927735"/>
                <a:gd name="connsiteY4" fmla="*/ 286330 h 912495"/>
                <a:gd name="connsiteX5" fmla="*/ 536713 w 927735"/>
                <a:gd name="connsiteY5" fmla="*/ 316147 h 912495"/>
                <a:gd name="connsiteX6" fmla="*/ 566531 w 927735"/>
                <a:gd name="connsiteY6" fmla="*/ 57730 h 912495"/>
                <a:gd name="connsiteX7" fmla="*/ 854765 w 927735"/>
                <a:gd name="connsiteY7" fmla="*/ 157121 h 912495"/>
                <a:gd name="connsiteX8" fmla="*/ 927735 w 927735"/>
                <a:gd name="connsiteY8" fmla="*/ 0 h 912495"/>
                <a:gd name="connsiteX0" fmla="*/ 0 w 927735"/>
                <a:gd name="connsiteY0" fmla="*/ 912744 h 912744"/>
                <a:gd name="connsiteX1" fmla="*/ 139148 w 927735"/>
                <a:gd name="connsiteY1" fmla="*/ 753718 h 912744"/>
                <a:gd name="connsiteX2" fmla="*/ 49696 w 927735"/>
                <a:gd name="connsiteY2" fmla="*/ 554935 h 912744"/>
                <a:gd name="connsiteX3" fmla="*/ 268357 w 927735"/>
                <a:gd name="connsiteY3" fmla="*/ 535057 h 912744"/>
                <a:gd name="connsiteX4" fmla="*/ 248478 w 927735"/>
                <a:gd name="connsiteY4" fmla="*/ 286579 h 912744"/>
                <a:gd name="connsiteX5" fmla="*/ 536713 w 927735"/>
                <a:gd name="connsiteY5" fmla="*/ 316396 h 912744"/>
                <a:gd name="connsiteX6" fmla="*/ 566531 w 927735"/>
                <a:gd name="connsiteY6" fmla="*/ 57979 h 912744"/>
                <a:gd name="connsiteX7" fmla="*/ 854765 w 927735"/>
                <a:gd name="connsiteY7" fmla="*/ 157370 h 912744"/>
                <a:gd name="connsiteX8" fmla="*/ 927735 w 927735"/>
                <a:gd name="connsiteY8" fmla="*/ 249 h 912744"/>
                <a:gd name="connsiteX0" fmla="*/ 0 w 960120"/>
                <a:gd name="connsiteY0" fmla="*/ 903236 h 903236"/>
                <a:gd name="connsiteX1" fmla="*/ 139148 w 960120"/>
                <a:gd name="connsiteY1" fmla="*/ 744210 h 903236"/>
                <a:gd name="connsiteX2" fmla="*/ 49696 w 960120"/>
                <a:gd name="connsiteY2" fmla="*/ 545427 h 903236"/>
                <a:gd name="connsiteX3" fmla="*/ 268357 w 960120"/>
                <a:gd name="connsiteY3" fmla="*/ 525549 h 903236"/>
                <a:gd name="connsiteX4" fmla="*/ 248478 w 960120"/>
                <a:gd name="connsiteY4" fmla="*/ 277071 h 903236"/>
                <a:gd name="connsiteX5" fmla="*/ 536713 w 960120"/>
                <a:gd name="connsiteY5" fmla="*/ 306888 h 903236"/>
                <a:gd name="connsiteX6" fmla="*/ 566531 w 960120"/>
                <a:gd name="connsiteY6" fmla="*/ 48471 h 903236"/>
                <a:gd name="connsiteX7" fmla="*/ 854765 w 960120"/>
                <a:gd name="connsiteY7" fmla="*/ 147862 h 903236"/>
                <a:gd name="connsiteX8" fmla="*/ 960120 w 960120"/>
                <a:gd name="connsiteY8" fmla="*/ 266 h 903236"/>
                <a:gd name="connsiteX0" fmla="*/ 0 w 960120"/>
                <a:gd name="connsiteY0" fmla="*/ 903384 h 903384"/>
                <a:gd name="connsiteX1" fmla="*/ 139148 w 960120"/>
                <a:gd name="connsiteY1" fmla="*/ 744358 h 903384"/>
                <a:gd name="connsiteX2" fmla="*/ 49696 w 960120"/>
                <a:gd name="connsiteY2" fmla="*/ 545575 h 903384"/>
                <a:gd name="connsiteX3" fmla="*/ 268357 w 960120"/>
                <a:gd name="connsiteY3" fmla="*/ 525697 h 903384"/>
                <a:gd name="connsiteX4" fmla="*/ 248478 w 960120"/>
                <a:gd name="connsiteY4" fmla="*/ 277219 h 903384"/>
                <a:gd name="connsiteX5" fmla="*/ 536713 w 960120"/>
                <a:gd name="connsiteY5" fmla="*/ 307036 h 903384"/>
                <a:gd name="connsiteX6" fmla="*/ 566531 w 960120"/>
                <a:gd name="connsiteY6" fmla="*/ 48619 h 903384"/>
                <a:gd name="connsiteX7" fmla="*/ 854765 w 960120"/>
                <a:gd name="connsiteY7" fmla="*/ 148010 h 903384"/>
                <a:gd name="connsiteX8" fmla="*/ 960120 w 960120"/>
                <a:gd name="connsiteY8" fmla="*/ 414 h 903384"/>
                <a:gd name="connsiteX0" fmla="*/ 0 w 976550"/>
                <a:gd name="connsiteY0" fmla="*/ 902970 h 902970"/>
                <a:gd name="connsiteX1" fmla="*/ 139148 w 976550"/>
                <a:gd name="connsiteY1" fmla="*/ 743944 h 902970"/>
                <a:gd name="connsiteX2" fmla="*/ 49696 w 976550"/>
                <a:gd name="connsiteY2" fmla="*/ 545161 h 902970"/>
                <a:gd name="connsiteX3" fmla="*/ 268357 w 976550"/>
                <a:gd name="connsiteY3" fmla="*/ 525283 h 902970"/>
                <a:gd name="connsiteX4" fmla="*/ 248478 w 976550"/>
                <a:gd name="connsiteY4" fmla="*/ 276805 h 902970"/>
                <a:gd name="connsiteX5" fmla="*/ 536713 w 976550"/>
                <a:gd name="connsiteY5" fmla="*/ 306622 h 902970"/>
                <a:gd name="connsiteX6" fmla="*/ 566531 w 976550"/>
                <a:gd name="connsiteY6" fmla="*/ 48205 h 902970"/>
                <a:gd name="connsiteX7" fmla="*/ 854765 w 976550"/>
                <a:gd name="connsiteY7" fmla="*/ 147596 h 902970"/>
                <a:gd name="connsiteX8" fmla="*/ 960120 w 976550"/>
                <a:gd name="connsiteY8" fmla="*/ 0 h 902970"/>
                <a:gd name="connsiteX0" fmla="*/ 0 w 960120"/>
                <a:gd name="connsiteY0" fmla="*/ 902970 h 902970"/>
                <a:gd name="connsiteX1" fmla="*/ 139148 w 960120"/>
                <a:gd name="connsiteY1" fmla="*/ 743944 h 902970"/>
                <a:gd name="connsiteX2" fmla="*/ 49696 w 960120"/>
                <a:gd name="connsiteY2" fmla="*/ 545161 h 902970"/>
                <a:gd name="connsiteX3" fmla="*/ 268357 w 960120"/>
                <a:gd name="connsiteY3" fmla="*/ 525283 h 902970"/>
                <a:gd name="connsiteX4" fmla="*/ 248478 w 960120"/>
                <a:gd name="connsiteY4" fmla="*/ 276805 h 902970"/>
                <a:gd name="connsiteX5" fmla="*/ 536713 w 960120"/>
                <a:gd name="connsiteY5" fmla="*/ 306622 h 902970"/>
                <a:gd name="connsiteX6" fmla="*/ 566531 w 960120"/>
                <a:gd name="connsiteY6" fmla="*/ 48205 h 902970"/>
                <a:gd name="connsiteX7" fmla="*/ 854765 w 960120"/>
                <a:gd name="connsiteY7" fmla="*/ 147596 h 902970"/>
                <a:gd name="connsiteX8" fmla="*/ 960120 w 960120"/>
                <a:gd name="connsiteY8" fmla="*/ 0 h 902970"/>
                <a:gd name="connsiteX0" fmla="*/ 0 w 960120"/>
                <a:gd name="connsiteY0" fmla="*/ 902970 h 902970"/>
                <a:gd name="connsiteX1" fmla="*/ 139148 w 960120"/>
                <a:gd name="connsiteY1" fmla="*/ 743944 h 902970"/>
                <a:gd name="connsiteX2" fmla="*/ 49696 w 960120"/>
                <a:gd name="connsiteY2" fmla="*/ 545161 h 902970"/>
                <a:gd name="connsiteX3" fmla="*/ 268357 w 960120"/>
                <a:gd name="connsiteY3" fmla="*/ 525283 h 902970"/>
                <a:gd name="connsiteX4" fmla="*/ 248478 w 960120"/>
                <a:gd name="connsiteY4" fmla="*/ 276805 h 902970"/>
                <a:gd name="connsiteX5" fmla="*/ 536713 w 960120"/>
                <a:gd name="connsiteY5" fmla="*/ 306622 h 902970"/>
                <a:gd name="connsiteX6" fmla="*/ 566531 w 960120"/>
                <a:gd name="connsiteY6" fmla="*/ 48205 h 902970"/>
                <a:gd name="connsiteX7" fmla="*/ 854765 w 960120"/>
                <a:gd name="connsiteY7" fmla="*/ 147596 h 902970"/>
                <a:gd name="connsiteX8" fmla="*/ 960120 w 960120"/>
                <a:gd name="connsiteY8" fmla="*/ 0 h 902970"/>
                <a:gd name="connsiteX0" fmla="*/ 0 w 960120"/>
                <a:gd name="connsiteY0" fmla="*/ 902970 h 902970"/>
                <a:gd name="connsiteX1" fmla="*/ 139148 w 960120"/>
                <a:gd name="connsiteY1" fmla="*/ 743944 h 902970"/>
                <a:gd name="connsiteX2" fmla="*/ 49696 w 960120"/>
                <a:gd name="connsiteY2" fmla="*/ 545161 h 902970"/>
                <a:gd name="connsiteX3" fmla="*/ 268357 w 960120"/>
                <a:gd name="connsiteY3" fmla="*/ 525283 h 902970"/>
                <a:gd name="connsiteX4" fmla="*/ 248478 w 960120"/>
                <a:gd name="connsiteY4" fmla="*/ 276805 h 902970"/>
                <a:gd name="connsiteX5" fmla="*/ 536713 w 960120"/>
                <a:gd name="connsiteY5" fmla="*/ 306622 h 902970"/>
                <a:gd name="connsiteX6" fmla="*/ 566531 w 960120"/>
                <a:gd name="connsiteY6" fmla="*/ 48205 h 902970"/>
                <a:gd name="connsiteX7" fmla="*/ 854765 w 960120"/>
                <a:gd name="connsiteY7" fmla="*/ 147596 h 902970"/>
                <a:gd name="connsiteX8" fmla="*/ 960120 w 960120"/>
                <a:gd name="connsiteY8" fmla="*/ 0 h 902970"/>
                <a:gd name="connsiteX0" fmla="*/ 0 w 960120"/>
                <a:gd name="connsiteY0" fmla="*/ 902983 h 902983"/>
                <a:gd name="connsiteX1" fmla="*/ 139148 w 960120"/>
                <a:gd name="connsiteY1" fmla="*/ 743957 h 902983"/>
                <a:gd name="connsiteX2" fmla="*/ 49696 w 960120"/>
                <a:gd name="connsiteY2" fmla="*/ 545174 h 902983"/>
                <a:gd name="connsiteX3" fmla="*/ 268357 w 960120"/>
                <a:gd name="connsiteY3" fmla="*/ 525296 h 902983"/>
                <a:gd name="connsiteX4" fmla="*/ 248478 w 960120"/>
                <a:gd name="connsiteY4" fmla="*/ 276818 h 902983"/>
                <a:gd name="connsiteX5" fmla="*/ 536713 w 960120"/>
                <a:gd name="connsiteY5" fmla="*/ 306635 h 902983"/>
                <a:gd name="connsiteX6" fmla="*/ 566531 w 960120"/>
                <a:gd name="connsiteY6" fmla="*/ 48218 h 902983"/>
                <a:gd name="connsiteX7" fmla="*/ 854765 w 960120"/>
                <a:gd name="connsiteY7" fmla="*/ 147609 h 902983"/>
                <a:gd name="connsiteX8" fmla="*/ 960120 w 960120"/>
                <a:gd name="connsiteY8" fmla="*/ 13 h 902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0120" h="902983">
                  <a:moveTo>
                    <a:pt x="0" y="902983"/>
                  </a:moveTo>
                  <a:cubicBezTo>
                    <a:pt x="65432" y="853287"/>
                    <a:pt x="130865" y="803592"/>
                    <a:pt x="139148" y="743957"/>
                  </a:cubicBezTo>
                  <a:cubicBezTo>
                    <a:pt x="147431" y="684322"/>
                    <a:pt x="28161" y="581617"/>
                    <a:pt x="49696" y="545174"/>
                  </a:cubicBezTo>
                  <a:cubicBezTo>
                    <a:pt x="71231" y="508731"/>
                    <a:pt x="235227" y="570022"/>
                    <a:pt x="268357" y="525296"/>
                  </a:cubicBezTo>
                  <a:cubicBezTo>
                    <a:pt x="301487" y="480570"/>
                    <a:pt x="203752" y="313261"/>
                    <a:pt x="248478" y="276818"/>
                  </a:cubicBezTo>
                  <a:cubicBezTo>
                    <a:pt x="293204" y="240374"/>
                    <a:pt x="483704" y="344735"/>
                    <a:pt x="536713" y="306635"/>
                  </a:cubicBezTo>
                  <a:cubicBezTo>
                    <a:pt x="589722" y="268535"/>
                    <a:pt x="513522" y="74722"/>
                    <a:pt x="566531" y="48218"/>
                  </a:cubicBezTo>
                  <a:cubicBezTo>
                    <a:pt x="619540" y="21714"/>
                    <a:pt x="796787" y="157548"/>
                    <a:pt x="854765" y="147609"/>
                  </a:cubicBezTo>
                  <a:cubicBezTo>
                    <a:pt x="912743" y="137670"/>
                    <a:pt x="875969" y="-1561"/>
                    <a:pt x="960120" y="13"/>
                  </a:cubicBezTo>
                </a:path>
              </a:pathLst>
            </a:cu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C191D14B-5635-4DED-A79A-09D8F61811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870" y="298174"/>
            <a:ext cx="1013792" cy="1047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058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623C12-BF5B-4DC5-84A5-5EDC16B23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88789-BD6D-B14D-9F79-63B3BFF8519D}" type="slidenum">
              <a:rPr lang="en-GB" smtClean="0"/>
              <a:t>10</a:t>
            </a:fld>
            <a:endParaRPr lang="en-GB" dirty="0"/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C9C37C1D-07C2-4C81-9D16-69D30DD4F8AC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CD77608-3819-479B-BB98-C216BA724EFE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77037CBD-46A1-466C-BFBA-59C3F64D78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910" y="1718242"/>
            <a:ext cx="8953508" cy="480885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5" name="Content Placeholder 2">
                <a:extLst>
                  <a:ext uri="{FF2B5EF4-FFF2-40B4-BE49-F238E27FC236}">
                    <a16:creationId xmlns:a16="http://schemas.microsoft.com/office/drawing/2014/main" id="{A016A9F7-6EB9-4827-B5DD-BD3E9C9904F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402418" y="1299005"/>
                <a:ext cx="2623930" cy="4929925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lang="en-AU" sz="2400" dirty="0"/>
                  <a:t>Constraints:</a:t>
                </a:r>
              </a:p>
              <a:p>
                <a:pPr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GB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4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Φ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sz="24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GG</m:t>
                        </m:r>
                      </m:sub>
                    </m:sSub>
                    <m:r>
                      <a:rPr lang="en-GB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endParaRPr lang="en-AU" sz="2400" dirty="0"/>
              </a:p>
              <a:p>
                <a:pPr>
                  <a:lnSpc>
                    <a:spcPct val="100000"/>
                  </a:lnSpc>
                </a:pPr>
                <a:r>
                  <a:rPr lang="en-AU" sz="2400" dirty="0"/>
                  <a:t>Interferometry in magnetically shielded region</a:t>
                </a:r>
              </a:p>
              <a:p>
                <a:pPr>
                  <a:lnSpc>
                    <a:spcPct val="100000"/>
                  </a:lnSpc>
                </a:pPr>
                <a:r>
                  <a:rPr lang="en-AU" sz="2400" dirty="0"/>
                  <a:t>Atoms able to be imaged at same time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AU" sz="2400" dirty="0"/>
                  <a:t>Optimise:</a:t>
                </a:r>
              </a:p>
              <a:p>
                <a:pPr>
                  <a:lnSpc>
                    <a:spcPct val="100000"/>
                  </a:lnSpc>
                </a:pPr>
                <a:r>
                  <a:rPr lang="en-AU" sz="2400" dirty="0"/>
                  <a:t>LMT (N &amp; M)</a:t>
                </a:r>
              </a:p>
              <a:p>
                <a:pPr>
                  <a:lnSpc>
                    <a:spcPct val="100000"/>
                  </a:lnSpc>
                </a:pPr>
                <a:r>
                  <a:rPr lang="en-AU" sz="2400" dirty="0"/>
                  <a:t>Launch/drop</a:t>
                </a:r>
              </a:p>
            </p:txBody>
          </p:sp>
        </mc:Choice>
        <mc:Fallback xmlns="">
          <p:sp>
            <p:nvSpPr>
              <p:cNvPr id="55" name="Content Placeholder 2">
                <a:extLst>
                  <a:ext uri="{FF2B5EF4-FFF2-40B4-BE49-F238E27FC236}">
                    <a16:creationId xmlns:a16="http://schemas.microsoft.com/office/drawing/2014/main" id="{A016A9F7-6EB9-4827-B5DD-BD3E9C9904F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402418" y="1299005"/>
                <a:ext cx="2623930" cy="4929925"/>
              </a:xfrm>
              <a:blipFill>
                <a:blip r:embed="rId4"/>
                <a:stretch>
                  <a:fillRect l="-3480" t="-989" r="-1856" b="-173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Text Placeholder 3">
            <a:extLst>
              <a:ext uri="{FF2B5EF4-FFF2-40B4-BE49-F238E27FC236}">
                <a16:creationId xmlns:a16="http://schemas.microsoft.com/office/drawing/2014/main" id="{EADCC8DF-46C0-4384-A8C8-8BB9CED835AE}"/>
              </a:ext>
            </a:extLst>
          </p:cNvPr>
          <p:cNvSpPr txBox="1">
            <a:spLocks/>
          </p:cNvSpPr>
          <p:nvPr/>
        </p:nvSpPr>
        <p:spPr>
          <a:xfrm>
            <a:off x="4395653" y="1159758"/>
            <a:ext cx="4824360" cy="50878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>
                <a:solidFill>
                  <a:schemeClr val="bg1"/>
                </a:solidFill>
              </a:rPr>
              <a:t>`X’ configuration</a:t>
            </a:r>
          </a:p>
        </p:txBody>
      </p:sp>
      <p:sp>
        <p:nvSpPr>
          <p:cNvPr id="62" name="Title 1">
            <a:extLst>
              <a:ext uri="{FF2B5EF4-FFF2-40B4-BE49-F238E27FC236}">
                <a16:creationId xmlns:a16="http://schemas.microsoft.com/office/drawing/2014/main" id="{44839AF8-3B39-49FF-BC22-AC5F0585099D}"/>
              </a:ext>
            </a:extLst>
          </p:cNvPr>
          <p:cNvSpPr txBox="1">
            <a:spLocks/>
          </p:cNvSpPr>
          <p:nvPr/>
        </p:nvSpPr>
        <p:spPr>
          <a:xfrm>
            <a:off x="0" y="-242249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sz="4000" dirty="0"/>
              <a:t>Prospects for intermediate-scale atom interferometers</a:t>
            </a:r>
          </a:p>
        </p:txBody>
      </p:sp>
    </p:spTree>
    <p:extLst>
      <p:ext uri="{BB962C8B-B14F-4D97-AF65-F5344CB8AC3E}">
        <p14:creationId xmlns:p14="http://schemas.microsoft.com/office/powerpoint/2010/main" val="2444521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623C12-BF5B-4DC5-84A5-5EDC16B23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88789-BD6D-B14D-9F79-63B3BFF8519D}" type="slidenum">
              <a:rPr lang="en-GB" smtClean="0"/>
              <a:t>11</a:t>
            </a:fld>
            <a:endParaRPr lang="en-GB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CCAC957B-994A-4048-AA98-EB215722BA81}"/>
              </a:ext>
            </a:extLst>
          </p:cNvPr>
          <p:cNvSpPr txBox="1">
            <a:spLocks/>
          </p:cNvSpPr>
          <p:nvPr/>
        </p:nvSpPr>
        <p:spPr>
          <a:xfrm>
            <a:off x="3153260" y="1245372"/>
            <a:ext cx="4824360" cy="50878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>
                <a:solidFill>
                  <a:schemeClr val="bg1"/>
                </a:solidFill>
              </a:rPr>
              <a:t>Fountain configuration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6BDA151-D0FF-4337-953D-A48DC8754E8D}"/>
              </a:ext>
            </a:extLst>
          </p:cNvPr>
          <p:cNvSpPr/>
          <p:nvPr/>
        </p:nvSpPr>
        <p:spPr>
          <a:xfrm>
            <a:off x="2082075" y="1868557"/>
            <a:ext cx="6379591" cy="4402703"/>
          </a:xfrm>
          <a:prstGeom prst="rect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Content Placeholder 14">
            <a:extLst>
              <a:ext uri="{FF2B5EF4-FFF2-40B4-BE49-F238E27FC236}">
                <a16:creationId xmlns:a16="http://schemas.microsoft.com/office/drawing/2014/main" id="{290E4272-65CF-4F5C-92E1-CCD5AD8E9EB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078353" y="1868557"/>
            <a:ext cx="6383313" cy="4440566"/>
          </a:xfrm>
          <a:prstGeom prst="rect">
            <a:avLst/>
          </a:prstGeom>
        </p:spPr>
      </p:pic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C9C37C1D-07C2-4C81-9D16-69D30DD4F8AC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CD77608-3819-479B-BB98-C216BA724EFE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9E447DB0-B7DE-4328-8081-4E836DFA3C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/>
          <a:srcRect l="20369" r="9891"/>
          <a:stretch/>
        </p:blipFill>
        <p:spPr bwMode="auto">
          <a:xfrm>
            <a:off x="464501" y="1590258"/>
            <a:ext cx="1656940" cy="4699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1" name="Content Placeholder 2">
                <a:extLst>
                  <a:ext uri="{FF2B5EF4-FFF2-40B4-BE49-F238E27FC236}">
                    <a16:creationId xmlns:a16="http://schemas.microsoft.com/office/drawing/2014/main" id="{3C286A6F-6EDA-4C2C-A7A6-88DDCA2E51B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610600" y="1291193"/>
                <a:ext cx="3293165" cy="4929925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GB" sz="2400" dirty="0"/>
                  <a:t>Crossing the source region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GB" sz="2000" dirty="0"/>
                  <a:t>Questionable magnetic shielding?</a:t>
                </a:r>
              </a:p>
              <a:p>
                <a:pPr>
                  <a:lnSpc>
                    <a:spcPct val="100000"/>
                  </a:lnSpc>
                </a:pPr>
                <a:r>
                  <a:rPr lang="en-GB" sz="2400" dirty="0"/>
                  <a:t>Allows longer interrogation times</a:t>
                </a:r>
              </a:p>
              <a:p>
                <a:pPr>
                  <a:lnSpc>
                    <a:spcPct val="100000"/>
                  </a:lnSpc>
                </a:pPr>
                <a:r>
                  <a:rPr lang="en-GB" sz="2400" dirty="0"/>
                  <a:t>For Sr, L=10m, </a:t>
                </a:r>
                <a:r>
                  <a:rPr lang="el-GR" sz="2400" dirty="0"/>
                  <a:t>Δ</a:t>
                </a:r>
                <a:r>
                  <a:rPr lang="en-GB" sz="2400" dirty="0"/>
                  <a:t>t=1ms: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GB" sz="2000" dirty="0"/>
                  <a:t>N=387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GB" sz="2000" dirty="0"/>
                  <a:t>M=461</a:t>
                </a:r>
              </a:p>
              <a:p>
                <a:pPr lvl="1"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ΔΦ</m:t>
                    </m:r>
                    <m:r>
                      <a:rPr lang="en-GB" sz="2000" b="0" i="0" smtClean="0">
                        <a:latin typeface="Cambria Math" panose="02040503050406030204" pitchFamily="18" charset="0"/>
                      </a:rPr>
                      <m:t>=1.1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sup>
                    </m:sSup>
                    <m:r>
                      <a:rPr lang="en-GB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GB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rad</m:t>
                    </m:r>
                  </m:oMath>
                </a14:m>
                <a:endParaRPr lang="en-GB" sz="2000" dirty="0"/>
              </a:p>
            </p:txBody>
          </p:sp>
        </mc:Choice>
        <mc:Fallback>
          <p:sp>
            <p:nvSpPr>
              <p:cNvPr id="51" name="Content Placeholder 2">
                <a:extLst>
                  <a:ext uri="{FF2B5EF4-FFF2-40B4-BE49-F238E27FC236}">
                    <a16:creationId xmlns:a16="http://schemas.microsoft.com/office/drawing/2014/main" id="{3C286A6F-6EDA-4C2C-A7A6-88DDCA2E51B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610600" y="1291193"/>
                <a:ext cx="3293165" cy="4929925"/>
              </a:xfrm>
              <a:blipFill>
                <a:blip r:embed="rId5"/>
                <a:stretch>
                  <a:fillRect l="-2593" t="-989" r="-2778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Title 1">
            <a:extLst>
              <a:ext uri="{FF2B5EF4-FFF2-40B4-BE49-F238E27FC236}">
                <a16:creationId xmlns:a16="http://schemas.microsoft.com/office/drawing/2014/main" id="{A889D433-8010-41C1-A51A-65938C9A2BD4}"/>
              </a:ext>
            </a:extLst>
          </p:cNvPr>
          <p:cNvSpPr txBox="1">
            <a:spLocks/>
          </p:cNvSpPr>
          <p:nvPr/>
        </p:nvSpPr>
        <p:spPr>
          <a:xfrm>
            <a:off x="0" y="-242249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sz="4000" dirty="0"/>
              <a:t>Prospects for intermediate-scale atom interferometers</a:t>
            </a:r>
          </a:p>
        </p:txBody>
      </p:sp>
    </p:spTree>
    <p:extLst>
      <p:ext uri="{BB962C8B-B14F-4D97-AF65-F5344CB8AC3E}">
        <p14:creationId xmlns:p14="http://schemas.microsoft.com/office/powerpoint/2010/main" val="2835397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4E5480-9646-E246-C0BC-5AFE185FF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12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04ED76B-FFD1-46B6-ABE0-47704BCB21D0}"/>
                  </a:ext>
                </a:extLst>
              </p:cNvPr>
              <p:cNvSpPr txBox="1"/>
              <p:nvPr/>
            </p:nvSpPr>
            <p:spPr>
              <a:xfrm>
                <a:off x="9963259" y="1249991"/>
                <a:ext cx="2200346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GB" sz="28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GB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GB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=1 </m:t>
                          </m:r>
                          <m:r>
                            <m:rPr>
                              <m:sty m:val="p"/>
                            </m:rPr>
                            <a:rPr lang="en-GB" sz="28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ms</m:t>
                          </m:r>
                        </m:e>
                      </m:d>
                    </m:oMath>
                  </m:oMathPara>
                </a14:m>
                <a:endParaRPr lang="en-GB" sz="2800" b="0" dirty="0">
                  <a:solidFill>
                    <a:schemeClr val="bg1"/>
                  </a:solidFill>
                </a:endParaRPr>
              </a:p>
              <a:p>
                <a:endParaRPr lang="en-GB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04ED76B-FFD1-46B6-ABE0-47704BCB21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3259" y="1249991"/>
                <a:ext cx="2200346" cy="9541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D941B26-06D9-47A6-A3AF-E48C3D7A6B2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49991"/>
                <a:ext cx="10515600" cy="5190566"/>
              </a:xfrm>
            </p:spPr>
            <p:txBody>
              <a:bodyPr>
                <a:normAutofit/>
              </a:bodyPr>
              <a:lstStyle/>
              <a:p>
                <a:r>
                  <a:rPr lang="en-GB" dirty="0"/>
                  <a:t>For L=5m (4.6m shielded region), </a:t>
                </a:r>
                <a:r>
                  <a:rPr lang="el-GR" dirty="0"/>
                  <a:t>Δ</a:t>
                </a:r>
                <a:r>
                  <a:rPr lang="en-GB" dirty="0"/>
                  <a:t>t=1ms, optimal values are</a:t>
                </a:r>
              </a:p>
              <a:p>
                <a:pPr lvl="1"/>
                <a:r>
                  <a:rPr lang="en-GB" dirty="0"/>
                  <a:t>Sr: N=129, M=192,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>
                        <a:latin typeface="Cambria Math" panose="02040503050406030204" pitchFamily="18" charset="0"/>
                      </a:rPr>
                      <m:t>ΔΦ</m:t>
                    </m:r>
                    <m:r>
                      <a:rPr lang="en-GB">
                        <a:latin typeface="Cambria Math" panose="02040503050406030204" pitchFamily="18" charset="0"/>
                      </a:rPr>
                      <m:t>=4.7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</m:sup>
                    </m:sSup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GB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rad</m:t>
                    </m:r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Yb: N=123, M=203,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b="0" i="0" smtClean="0">
                        <a:latin typeface="Cambria Math" panose="02040503050406030204" pitchFamily="18" charset="0"/>
                      </a:rPr>
                      <m:t>ΔΦ</m:t>
                    </m:r>
                    <m:r>
                      <a:rPr lang="en-GB" b="0" i="0" smtClean="0">
                        <a:latin typeface="Cambria Math" panose="02040503050406030204" pitchFamily="18" charset="0"/>
                      </a:rPr>
                      <m:t>=3.3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rad</m:t>
                    </m:r>
                  </m:oMath>
                </a14:m>
                <a:endParaRPr lang="en-GB" dirty="0"/>
              </a:p>
              <a:p>
                <a:r>
                  <a:rPr lang="en-GB" dirty="0"/>
                  <a:t>At 1mrad resolution*</a:t>
                </a:r>
              </a:p>
              <a:p>
                <a:pPr lvl="1"/>
                <a:r>
                  <a:rPr lang="en-GB" dirty="0"/>
                  <a:t>Sr: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r</m:t>
                        </m:r>
                      </m:sub>
                    </m:sSub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  <m:d>
                          <m:dPr>
                            <m:ctrlPr>
                              <a:rPr lang="en-GB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1" i="1" baseline="300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𝟖𝟕</m:t>
                            </m:r>
                            <m:r>
                              <a:rPr lang="en-GB" b="1" i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𝐒𝐫</m:t>
                            </m:r>
                          </m:e>
                        </m:d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=2.2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−12</m:t>
                        </m:r>
                      </m:sup>
                    </m:sSup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Yb: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r</m:t>
                        </m:r>
                      </m:sub>
                    </m:sSub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  <m:d>
                          <m:dPr>
                            <m:ctrlPr>
                              <a:rPr lang="en-GB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1" i="1" baseline="3000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𝟏𝟕𝟏</m:t>
                            </m:r>
                            <m:r>
                              <a:rPr lang="en-GB" b="1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𝐘𝐛</m:t>
                            </m:r>
                          </m:e>
                        </m:d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=3.1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−12</m:t>
                        </m:r>
                      </m:sup>
                    </m:sSup>
                  </m:oMath>
                </a14:m>
                <a:endParaRPr lang="en-GB" dirty="0"/>
              </a:p>
              <a:p>
                <a:pPr marL="0" indent="0">
                  <a:buNone/>
                </a:pPr>
                <a:endParaRPr lang="en-GB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𝛼</m:t>
                          </m:r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𝛼</m:t>
                          </m:r>
                        </m:den>
                      </m:f>
                      <m:r>
                        <a:rPr lang="en-GB" i="1">
                          <a:latin typeface="Cambria Math" panose="02040503050406030204" pitchFamily="18" charset="0"/>
                        </a:rPr>
                        <m:t> ≈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m:rPr>
                                          <m:sty m:val="p"/>
                                        </m:rPr>
                                        <a:rPr lang="en-GB">
                                          <a:latin typeface="Cambria Math" panose="02040503050406030204" pitchFamily="18" charset="0"/>
                                        </a:rPr>
                                        <m:t>Δ</m:t>
                                      </m:r>
                                      <m:sSub>
                                        <m:sSubPr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GB">
                                              <a:latin typeface="Cambria Math" panose="02040503050406030204" pitchFamily="18" charset="0"/>
                                            </a:rPr>
                                            <m:t>R</m:t>
                                          </m:r>
                                        </m:e>
                                        <m:sub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∞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𝑅</m:t>
                                          </m:r>
                                        </m:e>
                                        <m:sub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∞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m:rPr>
                                          <m:sty m:val="p"/>
                                        </m:rPr>
                                        <a:rPr lang="en-GB">
                                          <a:latin typeface="Cambria Math" panose="02040503050406030204" pitchFamily="18" charset="0"/>
                                        </a:rPr>
                                        <m:t>Δ</m:t>
                                      </m:r>
                                      <m:sSub>
                                        <m:sSubPr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𝐴</m:t>
                                          </m:r>
                                        </m:e>
                                        <m:sub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GB">
                                              <a:latin typeface="Cambria Math" panose="02040503050406030204" pitchFamily="18" charset="0"/>
                                            </a:rPr>
                                            <m:t>e</m:t>
                                          </m:r>
                                        </m:e>
                                      </m:d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A</m:t>
                                          </m:r>
                                        </m:e>
                                        <m:sub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GB">
                                              <a:latin typeface="Cambria Math" panose="02040503050406030204" pitchFamily="18" charset="0"/>
                                            </a:rPr>
                                            <m:t>e</m:t>
                                          </m:r>
                                        </m:e>
                                      </m:d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m:rPr>
                                          <m:sty m:val="p"/>
                                        </m:rPr>
                                        <a:rPr lang="en-GB">
                                          <a:latin typeface="Cambria Math" panose="02040503050406030204" pitchFamily="18" charset="0"/>
                                        </a:rPr>
                                        <m:t>Δ</m:t>
                                      </m:r>
                                      <m:sSub>
                                        <m:sSubPr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𝐴</m:t>
                                          </m:r>
                                        </m:e>
                                        <m:sub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GB">
                                              <a:latin typeface="Cambria Math" panose="02040503050406030204" pitchFamily="18" charset="0"/>
                                            </a:rPr>
                                            <m:t>Sr</m:t>
                                          </m:r>
                                        </m:e>
                                      </m:d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𝐴</m:t>
                                          </m:r>
                                        </m:e>
                                        <m:sub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GB">
                                              <a:latin typeface="Cambria Math" panose="02040503050406030204" pitchFamily="18" charset="0"/>
                                            </a:rPr>
                                            <m:t>Sr</m:t>
                                          </m:r>
                                        </m:e>
                                      </m:d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m:rPr>
                                          <m:sty m:val="p"/>
                                        </m:rPr>
                                        <a:rPr lang="en-GB">
                                          <a:latin typeface="Cambria Math" panose="02040503050406030204" pitchFamily="18" charset="0"/>
                                        </a:rPr>
                                        <m:t>Δ</m:t>
                                      </m:r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  <m:d>
                                        <m:dPr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GB">
                                              <a:latin typeface="Cambria Math" panose="02040503050406030204" pitchFamily="18" charset="0"/>
                                            </a:rPr>
                                            <m:t>Sr</m:t>
                                          </m:r>
                                        </m:e>
                                      </m:d>
                                    </m:num>
                                    <m:den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  <m:d>
                                        <m:dPr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GB">
                                              <a:latin typeface="Cambria Math" panose="02040503050406030204" pitchFamily="18" charset="0"/>
                                            </a:rPr>
                                            <m:t>Sr</m:t>
                                          </m:r>
                                        </m:e>
                                      </m:d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GB" dirty="0"/>
              </a:p>
              <a:p>
                <a:pPr marL="0" indent="0">
                  <a:buNone/>
                </a:pPr>
                <a:endParaRPr lang="en-GB" sz="100" dirty="0"/>
              </a:p>
              <a:p>
                <a:r>
                  <a:rPr lang="en-GB" dirty="0"/>
                  <a:t>Limited to 2</a:t>
                </a:r>
                <a:r>
                  <a:rPr lang="en-GB" b="0" i="0" dirty="0">
                    <a:effectLst/>
                    <a:latin typeface="Google Sans"/>
                  </a:rPr>
                  <a:t>×</a:t>
                </a:r>
                <a:r>
                  <a:rPr lang="en-GB" dirty="0"/>
                  <a:t> improvement in </a:t>
                </a:r>
                <a:r>
                  <a:rPr lang="el-GR" dirty="0"/>
                  <a:t>Δα</a:t>
                </a:r>
                <a:r>
                  <a:rPr lang="en-GB" dirty="0"/>
                  <a:t> without better relative masses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D941B26-06D9-47A6-A3AF-E48C3D7A6B2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49991"/>
                <a:ext cx="10515600" cy="5190566"/>
              </a:xfrm>
              <a:blipFill>
                <a:blip r:embed="rId4"/>
                <a:stretch>
                  <a:fillRect l="-1043" t="-1878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7FC118B2-727D-4B44-A192-21DA3644983F}"/>
              </a:ext>
            </a:extLst>
          </p:cNvPr>
          <p:cNvGrpSpPr/>
          <p:nvPr/>
        </p:nvGrpSpPr>
        <p:grpSpPr>
          <a:xfrm>
            <a:off x="6952187" y="1766633"/>
            <a:ext cx="3262496" cy="2423897"/>
            <a:chOff x="3390900" y="1419225"/>
            <a:chExt cx="5410200" cy="4019550"/>
          </a:xfrm>
        </p:grpSpPr>
        <p:pic>
          <p:nvPicPr>
            <p:cNvPr id="29" name="Graphic 28">
              <a:extLst>
                <a:ext uri="{FF2B5EF4-FFF2-40B4-BE49-F238E27FC236}">
                  <a16:creationId xmlns:a16="http://schemas.microsoft.com/office/drawing/2014/main" id="{62B01E8D-179C-4AB5-A6F7-76A80B5181F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390900" y="1419225"/>
              <a:ext cx="5410200" cy="4019550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6A321704-5EBD-4F90-9452-1577555725A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470714" y="1497653"/>
              <a:ext cx="4446456" cy="2935199"/>
            </a:xfrm>
            <a:prstGeom prst="rect">
              <a:avLst/>
            </a:prstGeom>
          </p:spPr>
        </p:pic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30F7C8F2-9D15-4622-B8D0-5775E7B9A7B0}"/>
              </a:ext>
            </a:extLst>
          </p:cNvPr>
          <p:cNvSpPr txBox="1"/>
          <p:nvPr/>
        </p:nvSpPr>
        <p:spPr>
          <a:xfrm>
            <a:off x="10263941" y="2074921"/>
            <a:ext cx="1742046" cy="160043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2022 CODATA</a:t>
            </a:r>
          </a:p>
          <a:p>
            <a:endParaRPr lang="en-GB" sz="900" dirty="0">
              <a:solidFill>
                <a:schemeClr val="bg1"/>
              </a:solidFill>
            </a:endParaRPr>
          </a:p>
          <a:p>
            <a:r>
              <a:rPr lang="en-GB" sz="1600" dirty="0">
                <a:solidFill>
                  <a:schemeClr val="bg1"/>
                </a:solidFill>
              </a:rPr>
              <a:t>2022 CODATA</a:t>
            </a:r>
          </a:p>
          <a:p>
            <a:endParaRPr lang="en-GB" sz="900" dirty="0">
              <a:solidFill>
                <a:schemeClr val="bg1"/>
              </a:solidFill>
            </a:endParaRPr>
          </a:p>
          <a:p>
            <a:r>
              <a:rPr lang="en-GB" sz="1600" dirty="0">
                <a:solidFill>
                  <a:schemeClr val="bg1"/>
                </a:solidFill>
              </a:rPr>
              <a:t>2020 AME &amp;</a:t>
            </a:r>
          </a:p>
          <a:p>
            <a:r>
              <a:rPr lang="en-GB" sz="1600" dirty="0">
                <a:solidFill>
                  <a:schemeClr val="bg1"/>
                </a:solidFill>
              </a:rPr>
              <a:t>Rana et al. PRA </a:t>
            </a:r>
            <a:r>
              <a:rPr lang="en-GB" sz="1600" b="1" dirty="0">
                <a:solidFill>
                  <a:schemeClr val="bg1"/>
                </a:solidFill>
              </a:rPr>
              <a:t>86</a:t>
            </a:r>
            <a:r>
              <a:rPr lang="en-GB" sz="1600" dirty="0">
                <a:solidFill>
                  <a:schemeClr val="bg1"/>
                </a:solidFill>
              </a:rPr>
              <a:t>, 050502(R) (2012)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AC385F-24A9-46D5-9BBA-14C97B9385A1}"/>
              </a:ext>
            </a:extLst>
          </p:cNvPr>
          <p:cNvSpPr txBox="1"/>
          <p:nvPr/>
        </p:nvSpPr>
        <p:spPr>
          <a:xfrm>
            <a:off x="7406643" y="2785848"/>
            <a:ext cx="605790" cy="400110"/>
          </a:xfrm>
          <a:prstGeom prst="rect">
            <a:avLst/>
          </a:prstGeom>
          <a:solidFill>
            <a:srgbClr val="FFBF00"/>
          </a:solidFill>
        </p:spPr>
        <p:txBody>
          <a:bodyPr wrap="square" rtlCol="0">
            <a:spAutoFit/>
          </a:bodyPr>
          <a:lstStyle/>
          <a:p>
            <a:r>
              <a:rPr lang="en-GB" sz="200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87</a:t>
            </a:r>
            <a:r>
              <a:rPr lang="en-GB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Sr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0F39B3A-C94B-4C3B-BDF0-3A1C80A86FEB}"/>
              </a:ext>
            </a:extLst>
          </p:cNvPr>
          <p:cNvSpPr txBox="1"/>
          <p:nvPr/>
        </p:nvSpPr>
        <p:spPr>
          <a:xfrm>
            <a:off x="6988887" y="3153376"/>
            <a:ext cx="1175946" cy="461665"/>
          </a:xfrm>
          <a:prstGeom prst="rect">
            <a:avLst/>
          </a:prstGeom>
          <a:solidFill>
            <a:srgbClr val="FFBF00"/>
          </a:solidFill>
        </p:spPr>
        <p:txBody>
          <a:bodyPr wrap="square" rtlCol="0">
            <a:spAutoFit/>
          </a:bodyPr>
          <a:lstStyle/>
          <a:p>
            <a:r>
              <a:rPr lang="en-GB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GB" sz="2400" baseline="-25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GB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sz="200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171</a:t>
            </a:r>
            <a:r>
              <a:rPr lang="en-GB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ABA6E4EE-23DC-4401-AFDA-FE97A662C10F}"/>
                  </a:ext>
                </a:extLst>
              </p:cNvPr>
              <p:cNvSpPr txBox="1"/>
              <p:nvPr/>
            </p:nvSpPr>
            <p:spPr>
              <a:xfrm>
                <a:off x="8201532" y="3196227"/>
                <a:ext cx="1545577" cy="400110"/>
              </a:xfrm>
              <a:prstGeom prst="rect">
                <a:avLst/>
              </a:prstGeom>
              <a:solidFill>
                <a:srgbClr val="FFBF0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8.2</m:t>
                      </m:r>
                      <m:r>
                        <a:rPr lang="en-GB" sz="20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GB" sz="20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GB" sz="20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GB" sz="20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−11</m:t>
                          </m:r>
                        </m:sup>
                      </m:sSup>
                    </m:oMath>
                  </m:oMathPara>
                </a14:m>
                <a:endParaRPr lang="en-GB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ABA6E4EE-23DC-4401-AFDA-FE97A662C1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1532" y="3196227"/>
                <a:ext cx="1545577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55B3308-A515-42A5-A74C-79F92D3504DD}"/>
              </a:ext>
            </a:extLst>
          </p:cNvPr>
          <p:cNvCxnSpPr>
            <a:cxnSpLocks/>
          </p:cNvCxnSpPr>
          <p:nvPr/>
        </p:nvCxnSpPr>
        <p:spPr>
          <a:xfrm>
            <a:off x="7018704" y="4068417"/>
            <a:ext cx="191657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8E9DA940-FA4C-49A8-95AF-891FB831E73F}"/>
              </a:ext>
            </a:extLst>
          </p:cNvPr>
          <p:cNvCxnSpPr>
            <a:cxnSpLocks/>
          </p:cNvCxnSpPr>
          <p:nvPr/>
        </p:nvCxnSpPr>
        <p:spPr>
          <a:xfrm>
            <a:off x="8276488" y="3172093"/>
            <a:ext cx="139566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94C7FC3B-3C34-43C9-ACB5-84DDEE89C4D8}"/>
              </a:ext>
            </a:extLst>
          </p:cNvPr>
          <p:cNvSpPr txBox="1">
            <a:spLocks/>
          </p:cNvSpPr>
          <p:nvPr/>
        </p:nvSpPr>
        <p:spPr>
          <a:xfrm>
            <a:off x="5883966" y="6356350"/>
            <a:ext cx="5049077" cy="650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sz="2400" dirty="0"/>
              <a:t>*AION-10 target resolution per shot</a:t>
            </a:r>
            <a:endParaRPr lang="en-AU" sz="2400" dirty="0"/>
          </a:p>
        </p:txBody>
      </p:sp>
      <p:sp>
        <p:nvSpPr>
          <p:cNvPr id="59" name="Title 1">
            <a:extLst>
              <a:ext uri="{FF2B5EF4-FFF2-40B4-BE49-F238E27FC236}">
                <a16:creationId xmlns:a16="http://schemas.microsoft.com/office/drawing/2014/main" id="{84B0F9CA-726A-4206-8AB5-263C248C9DCF}"/>
              </a:ext>
            </a:extLst>
          </p:cNvPr>
          <p:cNvSpPr txBox="1">
            <a:spLocks/>
          </p:cNvSpPr>
          <p:nvPr/>
        </p:nvSpPr>
        <p:spPr>
          <a:xfrm>
            <a:off x="0" y="-242249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sz="4000" dirty="0"/>
              <a:t>Prospects for intermediate-scale atom interferometers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E5BA2C-65E0-7D42-C70F-70408C749258}"/>
              </a:ext>
            </a:extLst>
          </p:cNvPr>
          <p:cNvSpPr txBox="1"/>
          <p:nvPr/>
        </p:nvSpPr>
        <p:spPr>
          <a:xfrm>
            <a:off x="6990792" y="3566747"/>
            <a:ext cx="2544094" cy="584775"/>
          </a:xfrm>
          <a:prstGeom prst="rect">
            <a:avLst/>
          </a:prstGeom>
          <a:solidFill>
            <a:srgbClr val="FFBF00"/>
          </a:solidFill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Precision of </a:t>
            </a:r>
            <a:r>
              <a:rPr lang="el-G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A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would be limited by relative masses</a:t>
            </a:r>
            <a:endParaRPr lang="en-GB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1AC2F704-FF0E-41BE-8574-89E936DB8E40}"/>
              </a:ext>
            </a:extLst>
          </p:cNvPr>
          <p:cNvCxnSpPr>
            <a:cxnSpLocks/>
          </p:cNvCxnSpPr>
          <p:nvPr/>
        </p:nvCxnSpPr>
        <p:spPr>
          <a:xfrm>
            <a:off x="8285986" y="3583931"/>
            <a:ext cx="139566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or: Curved 38">
            <a:extLst>
              <a:ext uri="{FF2B5EF4-FFF2-40B4-BE49-F238E27FC236}">
                <a16:creationId xmlns:a16="http://schemas.microsoft.com/office/drawing/2014/main" id="{FA91BA77-0311-449E-80B2-718BE4458BE7}"/>
              </a:ext>
            </a:extLst>
          </p:cNvPr>
          <p:cNvCxnSpPr>
            <a:cxnSpLocks/>
            <a:endCxn id="35" idx="3"/>
          </p:cNvCxnSpPr>
          <p:nvPr/>
        </p:nvCxnSpPr>
        <p:spPr>
          <a:xfrm rot="5400000" flipH="1" flipV="1">
            <a:off x="9324802" y="3444537"/>
            <a:ext cx="470562" cy="374052"/>
          </a:xfrm>
          <a:prstGeom prst="curvedConnector4">
            <a:avLst>
              <a:gd name="adj1" fmla="val 0"/>
              <a:gd name="adj2" fmla="val 129706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0729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4" grpId="0" animBg="1"/>
      <p:bldP spid="34" grpId="0" animBg="1"/>
      <p:bldP spid="35" grpId="0" animBg="1"/>
      <p:bldP spid="54" grpId="0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24BC5-6879-48C9-BDE8-B0DAA5443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55477"/>
            <a:ext cx="10515600" cy="1325563"/>
          </a:xfrm>
        </p:spPr>
        <p:txBody>
          <a:bodyPr/>
          <a:lstStyle/>
          <a:p>
            <a:pPr algn="ctr"/>
            <a:r>
              <a:rPr lang="en-GB" dirty="0"/>
              <a:t>Systematics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C005C9-9D74-46A8-A148-F3EC246D9D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910" y="1218290"/>
            <a:ext cx="6602630" cy="4756685"/>
          </a:xfrm>
        </p:spPr>
        <p:txBody>
          <a:bodyPr>
            <a:noAutofit/>
          </a:bodyPr>
          <a:lstStyle/>
          <a:p>
            <a:r>
              <a:rPr lang="en-GB" sz="2400" dirty="0"/>
              <a:t>Light propagation delay investigated &amp; found to contribute above 1mrad level</a:t>
            </a:r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700" dirty="0"/>
          </a:p>
          <a:p>
            <a:r>
              <a:rPr lang="en-GB" sz="2400" dirty="0"/>
              <a:t>Long list of other effects to consider…</a:t>
            </a:r>
            <a:endParaRPr lang="en-GB" sz="2000" dirty="0"/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D28B0D4D-4F23-47E8-BC37-7C48E2BD5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13</a:t>
            </a:fld>
            <a:endParaRPr lang="en-US"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5E1199E-5137-4B34-B17A-43A1357D492E}"/>
              </a:ext>
            </a:extLst>
          </p:cNvPr>
          <p:cNvGrpSpPr/>
          <p:nvPr/>
        </p:nvGrpSpPr>
        <p:grpSpPr>
          <a:xfrm>
            <a:off x="838200" y="1974085"/>
            <a:ext cx="3283726" cy="3245094"/>
            <a:chOff x="1294375" y="1684715"/>
            <a:chExt cx="4534293" cy="4480948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632E9101-7462-47BB-A829-807C24FA262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94375" y="1684715"/>
              <a:ext cx="4534293" cy="4480948"/>
            </a:xfrm>
            <a:prstGeom prst="rect">
              <a:avLst/>
            </a:prstGeom>
          </p:spPr>
        </p:pic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FB8B4931-4418-40EF-AE1D-0F1D83986829}"/>
                </a:ext>
              </a:extLst>
            </p:cNvPr>
            <p:cNvSpPr/>
            <p:nvPr/>
          </p:nvSpPr>
          <p:spPr>
            <a:xfrm>
              <a:off x="1294375" y="1987826"/>
              <a:ext cx="216925" cy="1103244"/>
            </a:xfrm>
            <a:prstGeom prst="rect">
              <a:avLst/>
            </a:prstGeom>
            <a:solidFill>
              <a:srgbClr val="9ACAE7"/>
            </a:solidFill>
            <a:ln>
              <a:solidFill>
                <a:srgbClr val="9ACAE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32" name="Picture 31">
            <a:extLst>
              <a:ext uri="{FF2B5EF4-FFF2-40B4-BE49-F238E27FC236}">
                <a16:creationId xmlns:a16="http://schemas.microsoft.com/office/drawing/2014/main" id="{ED022148-FAAC-46BE-A71D-591F472BFC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3921" y="1196543"/>
            <a:ext cx="3952169" cy="5133350"/>
          </a:xfrm>
          <a:prstGeom prst="rect">
            <a:avLst/>
          </a:prstGeom>
        </p:spPr>
      </p:pic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DFDBC83D-1068-4DB2-A3CE-C65C128631AE}"/>
              </a:ext>
            </a:extLst>
          </p:cNvPr>
          <p:cNvCxnSpPr>
            <a:cxnSpLocks/>
          </p:cNvCxnSpPr>
          <p:nvPr/>
        </p:nvCxnSpPr>
        <p:spPr>
          <a:xfrm flipV="1">
            <a:off x="5555975" y="5009322"/>
            <a:ext cx="1789043" cy="52732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Graphic 35">
            <a:extLst>
              <a:ext uri="{FF2B5EF4-FFF2-40B4-BE49-F238E27FC236}">
                <a16:creationId xmlns:a16="http://schemas.microsoft.com/office/drawing/2014/main" id="{611860D5-BC72-4905-A265-B79DCB3227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370404" y="2360740"/>
            <a:ext cx="2238375" cy="2371725"/>
          </a:xfrm>
          <a:prstGeom prst="rect">
            <a:avLst/>
          </a:prstGeom>
        </p:spPr>
      </p:pic>
      <p:sp>
        <p:nvSpPr>
          <p:cNvPr id="37" name="Oval 36">
            <a:extLst>
              <a:ext uri="{FF2B5EF4-FFF2-40B4-BE49-F238E27FC236}">
                <a16:creationId xmlns:a16="http://schemas.microsoft.com/office/drawing/2014/main" id="{6320495D-9D2C-483D-8822-ABCFEBE94B3E}"/>
              </a:ext>
            </a:extLst>
          </p:cNvPr>
          <p:cNvSpPr/>
          <p:nvPr/>
        </p:nvSpPr>
        <p:spPr>
          <a:xfrm>
            <a:off x="4568044" y="2555376"/>
            <a:ext cx="1239706" cy="1239706"/>
          </a:xfrm>
          <a:prstGeom prst="ellipse">
            <a:avLst/>
          </a:prstGeom>
          <a:solidFill>
            <a:srgbClr val="9ACAE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ACABB6D-8603-472E-A15E-BDAC2EB3F48C}"/>
              </a:ext>
            </a:extLst>
          </p:cNvPr>
          <p:cNvSpPr txBox="1"/>
          <p:nvPr/>
        </p:nvSpPr>
        <p:spPr>
          <a:xfrm>
            <a:off x="3255666" y="6043556"/>
            <a:ext cx="4089352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GB" sz="2000" dirty="0">
                <a:solidFill>
                  <a:schemeClr val="bg1"/>
                </a:solidFill>
              </a:rPr>
              <a:t>L. Morel et al., Nature </a:t>
            </a:r>
            <a:r>
              <a:rPr lang="en-GB" sz="2000" b="1" dirty="0">
                <a:solidFill>
                  <a:schemeClr val="bg1"/>
                </a:solidFill>
              </a:rPr>
              <a:t>588</a:t>
            </a:r>
            <a:r>
              <a:rPr lang="en-GB" sz="2000" dirty="0">
                <a:solidFill>
                  <a:schemeClr val="bg1"/>
                </a:solidFill>
              </a:rPr>
              <a:t>, 61 (2020).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D929B5-1D43-06B0-6904-0F81397F9975}"/>
              </a:ext>
            </a:extLst>
          </p:cNvPr>
          <p:cNvSpPr txBox="1"/>
          <p:nvPr/>
        </p:nvSpPr>
        <p:spPr>
          <a:xfrm>
            <a:off x="9188569" y="1144985"/>
            <a:ext cx="2157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</a:rPr>
              <a:t>(Rb experiment, LKB)</a:t>
            </a:r>
          </a:p>
        </p:txBody>
      </p:sp>
    </p:spTree>
    <p:extLst>
      <p:ext uri="{BB962C8B-B14F-4D97-AF65-F5344CB8AC3E}">
        <p14:creationId xmlns:p14="http://schemas.microsoft.com/office/powerpoint/2010/main" val="8569425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24BC5-6879-48C9-BDE8-B0DAA5443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55477"/>
            <a:ext cx="10515600" cy="1325563"/>
          </a:xfrm>
        </p:spPr>
        <p:txBody>
          <a:bodyPr/>
          <a:lstStyle/>
          <a:p>
            <a:pPr algn="ctr"/>
            <a:r>
              <a:rPr lang="en-GB" dirty="0"/>
              <a:t>Laser beam quality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2C005C9-9D74-46A8-A148-F3EC246D9D7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93910" y="1311600"/>
                <a:ext cx="6459549" cy="4756685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ac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∇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laser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⃗"/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Largest systematics in Rb and Cs measurements arise from the laser beam</a:t>
                </a:r>
              </a:p>
              <a:p>
                <a:r>
                  <a:rPr lang="en-GB" dirty="0"/>
                  <a:t>Gravitational wave detector prototypes being designed with:</a:t>
                </a:r>
              </a:p>
              <a:p>
                <a:r>
                  <a:rPr lang="en-GB" dirty="0"/>
                  <a:t>Large laser beams (~1cm diameter)</a:t>
                </a:r>
              </a:p>
              <a:p>
                <a:pPr lvl="1"/>
                <a:r>
                  <a:rPr lang="en-GB" sz="2000" dirty="0"/>
                  <a:t>Factor of ~2 larger than existing Rb and Cs recoil measurements</a:t>
                </a:r>
              </a:p>
              <a:p>
                <a:pPr lvl="1"/>
                <a:r>
                  <a:rPr lang="en-GB" sz="2000" dirty="0"/>
                  <a:t>Less divergence/curvature in laser wavefronts</a:t>
                </a:r>
              </a:p>
              <a:p>
                <a:r>
                  <a:rPr lang="en-GB" dirty="0"/>
                  <a:t>In-vacuum free-space laser propagation and expanding telescope</a:t>
                </a:r>
              </a:p>
              <a:p>
                <a:pPr lvl="1"/>
                <a:r>
                  <a:rPr lang="en-GB" sz="2000" dirty="0"/>
                  <a:t>Spatial mode cleaning of imperfections in the beam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2C005C9-9D74-46A8-A148-F3EC246D9D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3910" y="1311600"/>
                <a:ext cx="6459549" cy="4756685"/>
              </a:xfrm>
              <a:blipFill>
                <a:blip r:embed="rId3"/>
                <a:stretch>
                  <a:fillRect l="-1698" r="-189" b="-78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D28B0D4D-4F23-47E8-BC37-7C48E2BD5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14</a:t>
            </a:fld>
            <a:endParaRPr lang="en-US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ACABB6D-8603-472E-A15E-BDAC2EB3F48C}"/>
              </a:ext>
            </a:extLst>
          </p:cNvPr>
          <p:cNvSpPr txBox="1"/>
          <p:nvPr/>
        </p:nvSpPr>
        <p:spPr>
          <a:xfrm>
            <a:off x="6179737" y="5596279"/>
            <a:ext cx="5807111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</a:rPr>
              <a:t>M. Abe et al., Quantum Sci. Technol. </a:t>
            </a:r>
            <a:r>
              <a:rPr lang="en-GB" sz="2000" b="1" dirty="0">
                <a:solidFill>
                  <a:schemeClr val="bg1"/>
                </a:solidFill>
              </a:rPr>
              <a:t>6</a:t>
            </a:r>
            <a:r>
              <a:rPr lang="en-GB" sz="2000" dirty="0">
                <a:solidFill>
                  <a:schemeClr val="bg1"/>
                </a:solidFill>
              </a:rPr>
              <a:t>, 044003 (2021).</a:t>
            </a:r>
          </a:p>
        </p:txBody>
      </p:sp>
      <p:pic>
        <p:nvPicPr>
          <p:cNvPr id="5" name="Content Placeholder 7">
            <a:extLst>
              <a:ext uri="{FF2B5EF4-FFF2-40B4-BE49-F238E27FC236}">
                <a16:creationId xmlns:a16="http://schemas.microsoft.com/office/drawing/2014/main" id="{352C7180-E826-C238-EDC1-FC02B9A342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5344" y="2428073"/>
            <a:ext cx="5181600" cy="315261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ACB5593-83B8-8726-DACE-3B8E410646EE}"/>
              </a:ext>
            </a:extLst>
          </p:cNvPr>
          <p:cNvSpPr txBox="1"/>
          <p:nvPr/>
        </p:nvSpPr>
        <p:spPr>
          <a:xfrm>
            <a:off x="10455324" y="1241205"/>
            <a:ext cx="15315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Scale of final imperfections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767A6A8-0C40-4865-DDC2-C361A5262EC3}"/>
              </a:ext>
            </a:extLst>
          </p:cNvPr>
          <p:cNvCxnSpPr>
            <a:cxnSpLocks/>
          </p:cNvCxnSpPr>
          <p:nvPr/>
        </p:nvCxnSpPr>
        <p:spPr>
          <a:xfrm>
            <a:off x="11515411" y="1935740"/>
            <a:ext cx="0" cy="576348"/>
          </a:xfrm>
          <a:prstGeom prst="straightConnector1">
            <a:avLst/>
          </a:prstGeom>
          <a:ln w="57150">
            <a:solidFill>
              <a:srgbClr val="D6272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A57D10B6-5A40-83F9-0C6C-59C0D2340392}"/>
              </a:ext>
            </a:extLst>
          </p:cNvPr>
          <p:cNvSpPr txBox="1"/>
          <p:nvPr/>
        </p:nvSpPr>
        <p:spPr>
          <a:xfrm>
            <a:off x="8774727" y="964206"/>
            <a:ext cx="13741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Focused after 4m propagation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3977872-3A6C-3B04-F379-904B7AAACCCD}"/>
              </a:ext>
            </a:extLst>
          </p:cNvPr>
          <p:cNvCxnSpPr>
            <a:cxnSpLocks/>
          </p:cNvCxnSpPr>
          <p:nvPr/>
        </p:nvCxnSpPr>
        <p:spPr>
          <a:xfrm>
            <a:off x="9366738" y="1944198"/>
            <a:ext cx="0" cy="576348"/>
          </a:xfrm>
          <a:prstGeom prst="straightConnector1">
            <a:avLst/>
          </a:prstGeom>
          <a:ln w="57150">
            <a:solidFill>
              <a:srgbClr val="D6272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B3147445-37DD-A71E-50DB-4FAA83E62D9A}"/>
              </a:ext>
            </a:extLst>
          </p:cNvPr>
          <p:cNvSpPr txBox="1"/>
          <p:nvPr/>
        </p:nvSpPr>
        <p:spPr>
          <a:xfrm>
            <a:off x="7166169" y="1241204"/>
            <a:ext cx="15315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Imperfect initial beam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33BB39E-6717-67BC-E03A-50CD31C5881F}"/>
              </a:ext>
            </a:extLst>
          </p:cNvPr>
          <p:cNvCxnSpPr>
            <a:cxnSpLocks/>
          </p:cNvCxnSpPr>
          <p:nvPr/>
        </p:nvCxnSpPr>
        <p:spPr>
          <a:xfrm>
            <a:off x="7768228" y="1944198"/>
            <a:ext cx="0" cy="576348"/>
          </a:xfrm>
          <a:prstGeom prst="straightConnector1">
            <a:avLst/>
          </a:prstGeom>
          <a:ln w="57150">
            <a:solidFill>
              <a:srgbClr val="D6272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5889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6" grpId="0"/>
      <p:bldP spid="17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24BC5-6879-48C9-BDE8-B0DAA5443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55477"/>
            <a:ext cx="10515600" cy="1325563"/>
          </a:xfrm>
        </p:spPr>
        <p:txBody>
          <a:bodyPr/>
          <a:lstStyle/>
          <a:p>
            <a:pPr algn="ctr"/>
            <a:r>
              <a:rPr lang="en-GB" dirty="0"/>
              <a:t>ac Stark shift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C005C9-9D74-46A8-A148-F3EC246D9D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910" y="1218290"/>
            <a:ext cx="11222468" cy="4756685"/>
          </a:xfrm>
        </p:spPr>
        <p:txBody>
          <a:bodyPr>
            <a:noAutofit/>
          </a:bodyPr>
          <a:lstStyle/>
          <a:p>
            <a:r>
              <a:rPr lang="en-GB" dirty="0"/>
              <a:t>Rectangular pulses resonant at one velocity are near-resonant at others, including in the other interferometer arm of velocity-selective pulses</a:t>
            </a:r>
          </a:p>
          <a:p>
            <a:r>
              <a:rPr lang="en-GB" dirty="0"/>
              <a:t>Leads to parasitic interferometers, loss of contrast</a:t>
            </a: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D28B0D4D-4F23-47E8-BC37-7C48E2BD5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15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09BD03-C912-A5AB-9FC3-37E66A609B5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681471" y="3060820"/>
            <a:ext cx="6847346" cy="366065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3BB175C-AAA2-57DA-7E2A-FCFE72FC6B8A}"/>
              </a:ext>
            </a:extLst>
          </p:cNvPr>
          <p:cNvSpPr txBox="1"/>
          <p:nvPr/>
        </p:nvSpPr>
        <p:spPr>
          <a:xfrm>
            <a:off x="9867481" y="3007480"/>
            <a:ext cx="11100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Fidelity ~91.6%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3B79437-70AA-E529-C534-40B944C0A470}"/>
              </a:ext>
            </a:extLst>
          </p:cNvPr>
          <p:cNvCxnSpPr>
            <a:cxnSpLocks/>
          </p:cNvCxnSpPr>
          <p:nvPr/>
        </p:nvCxnSpPr>
        <p:spPr>
          <a:xfrm flipH="1">
            <a:off x="9244484" y="3429000"/>
            <a:ext cx="622997" cy="590341"/>
          </a:xfrm>
          <a:prstGeom prst="straightConnector1">
            <a:avLst/>
          </a:prstGeom>
          <a:ln w="57150">
            <a:solidFill>
              <a:srgbClr val="D6272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11CC722-23FE-1DCB-1467-681493ABB838}"/>
                  </a:ext>
                </a:extLst>
              </p:cNvPr>
              <p:cNvSpPr txBox="1"/>
              <p:nvPr/>
            </p:nvSpPr>
            <p:spPr>
              <a:xfrm>
                <a:off x="9607295" y="4774646"/>
                <a:ext cx="239318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dirty="0" smtClean="0">
                          <a:latin typeface="Cambria Math" panose="02040503050406030204" pitchFamily="18" charset="0"/>
                        </a:rPr>
                        <m:t>0.9</m:t>
                      </m:r>
                      <m:r>
                        <a:rPr lang="en-AU" sz="2400" b="0" i="1" dirty="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GB" sz="2400" i="1" dirty="0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AU" sz="2400" b="0" i="1" baseline="30000" dirty="0" smtClean="0"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n-GB" sz="2400" i="1" baseline="30000" dirty="0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GB" sz="24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∼</m:t>
                      </m:r>
                      <m:sSup>
                        <m:sSupPr>
                          <m:ctrlPr>
                            <a:rPr lang="en-AU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AU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−4</m:t>
                          </m:r>
                        </m:sup>
                      </m:sSup>
                    </m:oMath>
                  </m:oMathPara>
                </a14:m>
                <a:endParaRPr lang="en-GB" sz="2400" dirty="0"/>
              </a:p>
              <a:p>
                <a14:m>
                  <m:oMath xmlns:m="http://schemas.openxmlformats.org/officeDocument/2006/math"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GB" sz="2400" dirty="0"/>
                  <a:t> not suitable for LMT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11CC722-23FE-1DCB-1467-681493ABB8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7295" y="4774646"/>
                <a:ext cx="2393182" cy="1200329"/>
              </a:xfrm>
              <a:prstGeom prst="rect">
                <a:avLst/>
              </a:prstGeom>
              <a:blipFill>
                <a:blip r:embed="rId4"/>
                <a:stretch>
                  <a:fillRect l="-3817" b="-1066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>
            <a:extLst>
              <a:ext uri="{FF2B5EF4-FFF2-40B4-BE49-F238E27FC236}">
                <a16:creationId xmlns:a16="http://schemas.microsoft.com/office/drawing/2014/main" id="{A91E54B4-07F7-BBA5-F410-8E2AB840E53F}"/>
              </a:ext>
            </a:extLst>
          </p:cNvPr>
          <p:cNvSpPr txBox="1"/>
          <p:nvPr/>
        </p:nvSpPr>
        <p:spPr>
          <a:xfrm>
            <a:off x="856488" y="5166000"/>
            <a:ext cx="1668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/>
              <a:t>1kHz wide</a:t>
            </a:r>
            <a:endParaRPr lang="en-GB" sz="2400" dirty="0"/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DDCC7000-4265-1154-DC9C-BF797A77A875}"/>
              </a:ext>
            </a:extLst>
          </p:cNvPr>
          <p:cNvCxnSpPr>
            <a:cxnSpLocks/>
            <a:stCxn id="29" idx="3"/>
          </p:cNvCxnSpPr>
          <p:nvPr/>
        </p:nvCxnSpPr>
        <p:spPr>
          <a:xfrm>
            <a:off x="2524514" y="5396833"/>
            <a:ext cx="5664893" cy="501549"/>
          </a:xfrm>
          <a:prstGeom prst="straightConnector1">
            <a:avLst/>
          </a:prstGeom>
          <a:ln w="57150">
            <a:solidFill>
              <a:srgbClr val="D6272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270D5598-00A8-7DC8-5DA9-936FCE9135B6}"/>
                  </a:ext>
                </a:extLst>
              </p:cNvPr>
              <p:cNvSpPr txBox="1"/>
              <p:nvPr/>
            </p:nvSpPr>
            <p:spPr>
              <a:xfrm>
                <a:off x="311599" y="3192145"/>
                <a:ext cx="229139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AU" sz="2400" i="0" dirty="0" smtClean="0"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en-AU" sz="24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sz="2400" b="0" i="1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AU" sz="2400" b="0" i="1" dirty="0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AU" sz="2400" b="0" i="1" dirty="0" smtClean="0">
                          <a:latin typeface="Cambria Math" panose="02040503050406030204" pitchFamily="18" charset="0"/>
                        </a:rPr>
                        <m:t>×1 </m:t>
                      </m:r>
                      <m:r>
                        <m:rPr>
                          <m:sty m:val="p"/>
                        </m:rPr>
                        <a:rPr lang="en-AU" sz="2400" b="0" i="0" dirty="0" smtClean="0">
                          <a:latin typeface="Cambria Math" panose="02040503050406030204" pitchFamily="18" charset="0"/>
                        </a:rPr>
                        <m:t>kHz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270D5598-00A8-7DC8-5DA9-936FCE9135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599" y="3192145"/>
                <a:ext cx="2291394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1A9F981A-3296-1DD9-60A9-5E2006E95A75}"/>
                  </a:ext>
                </a:extLst>
              </p:cNvPr>
              <p:cNvSpPr txBox="1"/>
              <p:nvPr/>
            </p:nvSpPr>
            <p:spPr>
              <a:xfrm>
                <a:off x="4472574" y="2623073"/>
                <a:ext cx="443132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Doppler shift of </a:t>
                </a:r>
                <a14:m>
                  <m:oMath xmlns:m="http://schemas.openxmlformats.org/officeDocument/2006/math">
                    <m:r>
                      <a:rPr lang="en-AU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GB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400" dirty="0"/>
                  <a:t> recoil velocity</a:t>
                </a: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1A9F981A-3296-1DD9-60A9-5E2006E95A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2574" y="2623073"/>
                <a:ext cx="4431323" cy="461665"/>
              </a:xfrm>
              <a:prstGeom prst="rect">
                <a:avLst/>
              </a:prstGeom>
              <a:blipFill>
                <a:blip r:embed="rId6"/>
                <a:stretch>
                  <a:fillRect l="-2201" t="-10526" r="-1513" b="-2894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7E11838F-C4AD-ABBC-39D1-F853C84AFB91}"/>
              </a:ext>
            </a:extLst>
          </p:cNvPr>
          <p:cNvCxnSpPr/>
          <p:nvPr/>
        </p:nvCxnSpPr>
        <p:spPr>
          <a:xfrm>
            <a:off x="5044273" y="3101711"/>
            <a:ext cx="3285811" cy="0"/>
          </a:xfrm>
          <a:prstGeom prst="straightConnector1">
            <a:avLst/>
          </a:prstGeom>
          <a:ln w="57150">
            <a:solidFill>
              <a:srgbClr val="D62728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821422C0-F888-D49D-F17B-97652499112D}"/>
              </a:ext>
            </a:extLst>
          </p:cNvPr>
          <p:cNvCxnSpPr>
            <a:cxnSpLocks/>
            <a:stCxn id="29" idx="3"/>
          </p:cNvCxnSpPr>
          <p:nvPr/>
        </p:nvCxnSpPr>
        <p:spPr>
          <a:xfrm>
            <a:off x="2524514" y="5396833"/>
            <a:ext cx="2399178" cy="501549"/>
          </a:xfrm>
          <a:prstGeom prst="straightConnector1">
            <a:avLst/>
          </a:prstGeom>
          <a:ln w="57150">
            <a:solidFill>
              <a:srgbClr val="D6272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62043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24BC5-6879-48C9-BDE8-B0DAA5443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55477"/>
            <a:ext cx="10515600" cy="1325563"/>
          </a:xfrm>
        </p:spPr>
        <p:txBody>
          <a:bodyPr/>
          <a:lstStyle/>
          <a:p>
            <a:pPr algn="ctr"/>
            <a:r>
              <a:rPr lang="en-GB" dirty="0"/>
              <a:t>Quantum optimal control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C005C9-9D74-46A8-A148-F3EC246D9D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910" y="1218290"/>
            <a:ext cx="7574916" cy="4756685"/>
          </a:xfrm>
        </p:spPr>
        <p:txBody>
          <a:bodyPr>
            <a:noAutofit/>
          </a:bodyPr>
          <a:lstStyle/>
          <a:p>
            <a:r>
              <a:rPr lang="en-AU" dirty="0"/>
              <a:t>NMR experts at Oxford have developed a program called Seedless</a:t>
            </a:r>
          </a:p>
          <a:p>
            <a:pPr lvl="1"/>
            <a:r>
              <a:rPr lang="en-AU" dirty="0"/>
              <a:t>Highly-optimised implementation of GRAPE in C++ allowing “on-the-fly” calculations</a:t>
            </a:r>
          </a:p>
          <a:p>
            <a:r>
              <a:rPr lang="en-AU" dirty="0"/>
              <a:t>Pulse shaping via phase-only control</a:t>
            </a:r>
          </a:p>
          <a:p>
            <a:r>
              <a:rPr lang="en-AU" dirty="0"/>
              <a:t>Functionality includes:</a:t>
            </a:r>
          </a:p>
          <a:p>
            <a:pPr lvl="1"/>
            <a:r>
              <a:rPr lang="en-AU" dirty="0"/>
              <a:t>Specifying desired behaviour of different frequency bands</a:t>
            </a:r>
          </a:p>
          <a:p>
            <a:pPr lvl="1"/>
            <a:r>
              <a:rPr lang="en-AU" dirty="0"/>
              <a:t>Robustness to Rabi frequency variations</a:t>
            </a:r>
          </a:p>
          <a:p>
            <a:r>
              <a:rPr lang="en-AU" dirty="0"/>
              <a:t>NMR notation differs from that in atom interferometry, e.g. frequency in ppm</a:t>
            </a:r>
          </a:p>
          <a:p>
            <a:pPr lvl="1"/>
            <a:r>
              <a:rPr lang="en-AU" dirty="0"/>
              <a:t>Work-around: set the carrier frequency to 1MHz</a:t>
            </a:r>
            <a:endParaRPr lang="en-GB" dirty="0"/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D28B0D4D-4F23-47E8-BC37-7C48E2BD5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16</a:t>
            </a:fld>
            <a:endParaRPr lang="en-US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ACABB6D-8603-472E-A15E-BDAC2EB3F48C}"/>
              </a:ext>
            </a:extLst>
          </p:cNvPr>
          <p:cNvSpPr txBox="1"/>
          <p:nvPr/>
        </p:nvSpPr>
        <p:spPr>
          <a:xfrm>
            <a:off x="6008914" y="6223234"/>
            <a:ext cx="5023340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</a:rPr>
              <a:t>C. Buchanan et al., bioRxiv:2024.01.31.578133.</a:t>
            </a:r>
          </a:p>
        </p:txBody>
      </p:sp>
      <p:pic>
        <p:nvPicPr>
          <p:cNvPr id="6" name="Picture 5" descr="A close-up of several diagrams&#10;&#10;Description automatically generated">
            <a:extLst>
              <a:ext uri="{FF2B5EF4-FFF2-40B4-BE49-F238E27FC236}">
                <a16:creationId xmlns:a16="http://schemas.microsoft.com/office/drawing/2014/main" id="{457DF084-7CB2-EA04-DC9D-326C7892F9D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52576"/>
          <a:stretch/>
        </p:blipFill>
        <p:spPr>
          <a:xfrm>
            <a:off x="8259745" y="1344373"/>
            <a:ext cx="3444910" cy="470457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E9E02A8-2137-DBEF-C781-4CD5234B1AA2}"/>
              </a:ext>
            </a:extLst>
          </p:cNvPr>
          <p:cNvSpPr/>
          <p:nvPr/>
        </p:nvSpPr>
        <p:spPr>
          <a:xfrm>
            <a:off x="8259745" y="3088309"/>
            <a:ext cx="3444910" cy="2200589"/>
          </a:xfrm>
          <a:prstGeom prst="rect">
            <a:avLst/>
          </a:prstGeom>
          <a:noFill/>
          <a:ln w="38100">
            <a:solidFill>
              <a:srgbClr val="FFBF0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17083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24BC5-6879-48C9-BDE8-B0DAA5443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-155477"/>
            <a:ext cx="12191999" cy="1325563"/>
          </a:xfrm>
        </p:spPr>
        <p:txBody>
          <a:bodyPr/>
          <a:lstStyle/>
          <a:p>
            <a:pPr algn="ctr"/>
            <a:r>
              <a:rPr lang="en-GB" dirty="0"/>
              <a:t>Preliminary calculations with Seedless (JS &amp; JJ)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2C005C9-9D74-46A8-A148-F3EC246D9D7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93910" y="1218290"/>
                <a:ext cx="11162178" cy="4756685"/>
              </a:xfrm>
            </p:spPr>
            <p:txBody>
              <a:bodyPr>
                <a:noAutofit/>
              </a:bodyPr>
              <a:lstStyle/>
              <a:p>
                <a:r>
                  <a:rPr lang="en-AU" dirty="0"/>
                  <a:t>Assuming velocity spread </a:t>
                </a:r>
                <a14:m>
                  <m:oMath xmlns:m="http://schemas.openxmlformats.org/officeDocument/2006/math">
                    <m:r>
                      <a:rPr lang="en-AU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≲</m:t>
                    </m:r>
                    <m:r>
                      <a:rPr lang="en-A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AU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AU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nK</m:t>
                    </m:r>
                  </m:oMath>
                </a14:m>
                <a:r>
                  <a:rPr lang="en-GB" dirty="0"/>
                  <a:t> (obtainable with delta-kick collimation)</a:t>
                </a:r>
              </a:p>
              <a:p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GB" dirty="0"/>
                  <a:t> Doppler distribution width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∼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𝑘</m:t>
                    </m:r>
                    <m:rad>
                      <m:radPr>
                        <m:degHide m:val="on"/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AU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AU" b="0" i="0" smtClean="0">
                                    <a:latin typeface="Cambria Math" panose="02040503050406030204" pitchFamily="18" charset="0"/>
                                  </a:rPr>
                                  <m:t>B</m:t>
                                </m:r>
                              </m:sub>
                            </m:sSub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num>
                          <m:den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den>
                        </m:f>
                      </m:e>
                    </m:rad>
                    <m:r>
                      <a:rPr lang="en-A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≈2</m:t>
                    </m:r>
                    <m:r>
                      <a:rPr lang="en-A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A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×500 </m:t>
                    </m:r>
                    <m:r>
                      <m:rPr>
                        <m:sty m:val="p"/>
                      </m:rPr>
                      <a:rPr lang="en-AU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Hz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2C005C9-9D74-46A8-A148-F3EC246D9D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3910" y="1218290"/>
                <a:ext cx="11162178" cy="4756685"/>
              </a:xfrm>
              <a:blipFill>
                <a:blip r:embed="rId3"/>
                <a:stretch>
                  <a:fillRect l="-983" t="-2179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C9DD27A8-322D-B3DE-73AB-66FC509A53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806070"/>
            <a:ext cx="6096000" cy="3258978"/>
          </a:xfrm>
          <a:prstGeom prst="rect">
            <a:avLst/>
          </a:prstGeom>
        </p:spPr>
      </p:pic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D28B0D4D-4F23-47E8-BC37-7C48E2BD5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17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BE656D1-06E8-9117-0E6B-1BDE54C7727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096000" y="2806070"/>
            <a:ext cx="6095999" cy="325897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A295927-82B6-DA86-538D-DC23DE6B2F0D}"/>
                  </a:ext>
                </a:extLst>
              </p:cNvPr>
              <p:cNvSpPr txBox="1"/>
              <p:nvPr/>
            </p:nvSpPr>
            <p:spPr>
              <a:xfrm>
                <a:off x="7071062" y="3095940"/>
                <a:ext cx="260550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solidFill>
                      <a:schemeClr val="bg1"/>
                    </a:solidFill>
                  </a:rPr>
                  <a:t>Fidelity  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≈99.83%</m:t>
                    </m:r>
                  </m:oMath>
                </a14:m>
                <a:endParaRPr lang="en-GB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A295927-82B6-DA86-538D-DC23DE6B2F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1062" y="3095940"/>
                <a:ext cx="2605502" cy="461665"/>
              </a:xfrm>
              <a:prstGeom prst="rect">
                <a:avLst/>
              </a:prstGeom>
              <a:blipFill>
                <a:blip r:embed="rId6"/>
                <a:stretch>
                  <a:fillRect l="-3747" t="-10526" r="-703" b="-2894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6611EFA-F3E8-0F14-42EF-5739DAF78549}"/>
                  </a:ext>
                </a:extLst>
              </p:cNvPr>
              <p:cNvSpPr txBox="1"/>
              <p:nvPr/>
            </p:nvSpPr>
            <p:spPr>
              <a:xfrm>
                <a:off x="8075896" y="3477203"/>
                <a:ext cx="260550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0.9</m:t>
                      </m:r>
                      <m:r>
                        <a:rPr lang="en-AU" sz="24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983</m:t>
                      </m:r>
                      <m:r>
                        <a:rPr lang="en-AU" sz="2400" b="0" i="1" baseline="30000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n-GB" sz="2400" i="1" baseline="30000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GB" sz="24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∼</m:t>
                      </m:r>
                      <m:r>
                        <a:rPr lang="en-AU" sz="24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0.84</m:t>
                      </m:r>
                    </m:oMath>
                  </m:oMathPara>
                </a14:m>
                <a:endParaRPr lang="en-AU" sz="2400" b="0" dirty="0">
                  <a:solidFill>
                    <a:schemeClr val="bg1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6611EFA-F3E8-0F14-42EF-5739DAF785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5896" y="3477203"/>
                <a:ext cx="2605502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2A287FA2-ED11-929A-403A-46ACE2A059D5}"/>
              </a:ext>
            </a:extLst>
          </p:cNvPr>
          <p:cNvSpPr txBox="1"/>
          <p:nvPr/>
        </p:nvSpPr>
        <p:spPr>
          <a:xfrm>
            <a:off x="1269739" y="6125517"/>
            <a:ext cx="96525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/>
              <a:t>Trade-off between fidelity, pulse duration, and width of Doppler distribution</a:t>
            </a:r>
            <a:endParaRPr lang="en-GB" sz="2400" dirty="0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E45D2027-E079-5229-94D6-0AE16A1F287F}"/>
              </a:ext>
            </a:extLst>
          </p:cNvPr>
          <p:cNvSpPr/>
          <p:nvPr/>
        </p:nvSpPr>
        <p:spPr>
          <a:xfrm>
            <a:off x="5689559" y="4852890"/>
            <a:ext cx="770880" cy="381838"/>
          </a:xfrm>
          <a:prstGeom prst="rightArrow">
            <a:avLst/>
          </a:prstGeom>
          <a:solidFill>
            <a:srgbClr val="FFBF00"/>
          </a:solidFill>
          <a:ln>
            <a:solidFill>
              <a:srgbClr val="FFB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C81F837-74AD-649D-0E56-5DDD16652BFF}"/>
                  </a:ext>
                </a:extLst>
              </p:cNvPr>
              <p:cNvSpPr txBox="1"/>
              <p:nvPr/>
            </p:nvSpPr>
            <p:spPr>
              <a:xfrm>
                <a:off x="8235180" y="3847475"/>
                <a:ext cx="260550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AU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GB" sz="2400" dirty="0">
                    <a:solidFill>
                      <a:schemeClr val="bg1"/>
                    </a:solidFill>
                  </a:rPr>
                  <a:t> suitable for LMT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C81F837-74AD-649D-0E56-5DDD16652B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5180" y="3847475"/>
                <a:ext cx="2605502" cy="461665"/>
              </a:xfrm>
              <a:prstGeom prst="rect">
                <a:avLst/>
              </a:prstGeom>
              <a:blipFill>
                <a:blip r:embed="rId8"/>
                <a:stretch>
                  <a:fillRect t="-10526" r="-234" b="-2894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1438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1F368B2-9C63-48AE-92F1-BFFAA59313FC}"/>
              </a:ext>
            </a:extLst>
          </p:cNvPr>
          <p:cNvSpPr/>
          <p:nvPr/>
        </p:nvSpPr>
        <p:spPr>
          <a:xfrm>
            <a:off x="6907696" y="3936377"/>
            <a:ext cx="4790395" cy="863653"/>
          </a:xfrm>
          <a:prstGeom prst="roundRect">
            <a:avLst/>
          </a:prstGeom>
          <a:solidFill>
            <a:srgbClr val="FFBF00"/>
          </a:solidFill>
          <a:ln w="38100">
            <a:solidFill>
              <a:srgbClr val="E947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724BC5-6879-48C9-BDE8-B0DAA5443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55477"/>
            <a:ext cx="10515600" cy="1325563"/>
          </a:xfrm>
        </p:spPr>
        <p:txBody>
          <a:bodyPr/>
          <a:lstStyle/>
          <a:p>
            <a:pPr algn="ctr"/>
            <a:r>
              <a:rPr lang="en-GB" dirty="0"/>
              <a:t>Conclusions &amp; outlook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2C005C9-9D74-46A8-A148-F3EC246D9D7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93909" y="1137906"/>
                <a:ext cx="10859891" cy="4756685"/>
              </a:xfrm>
            </p:spPr>
            <p:txBody>
              <a:bodyPr>
                <a:noAutofit/>
              </a:bodyPr>
              <a:lstStyle/>
              <a:p>
                <a:r>
                  <a:rPr lang="en-GB" sz="2400" dirty="0"/>
                  <a:t>Recoil experiments contribute to best empirical determinations of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endParaRPr lang="en-GB" sz="2400" dirty="0"/>
              </a:p>
              <a:p>
                <a:r>
                  <a:rPr lang="en-GB" sz="2400" dirty="0"/>
                  <a:t>Future experiments with Sr, Yb could aid in resolving discrepancy between Rb, Cs</a:t>
                </a:r>
              </a:p>
              <a:p>
                <a:r>
                  <a:rPr lang="en-GB" sz="2400" dirty="0"/>
                  <a:t>Experiments over longer baselines offer opportunities for:</a:t>
                </a:r>
              </a:p>
              <a:p>
                <a:pPr lvl="1"/>
                <a:r>
                  <a:rPr lang="en-GB" dirty="0"/>
                  <a:t>Better laser beam preparation (reduced systematics)</a:t>
                </a:r>
              </a:p>
              <a:p>
                <a:pPr lvl="1"/>
                <a:r>
                  <a:rPr lang="en-GB" dirty="0"/>
                  <a:t>Longer interrogation times, higher momentum transfer (increased sensitivity)</a:t>
                </a:r>
              </a:p>
              <a:p>
                <a:r>
                  <a:rPr lang="en-GB" sz="2400" dirty="0"/>
                  <a:t>Much still to investigate for implementation with single-photon transitions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2C005C9-9D74-46A8-A148-F3EC246D9D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3909" y="1137906"/>
                <a:ext cx="10859891" cy="4756685"/>
              </a:xfrm>
              <a:blipFill>
                <a:blip r:embed="rId3"/>
                <a:stretch>
                  <a:fillRect l="-730" t="-179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D28B0D4D-4F23-47E8-BC37-7C48E2BD5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18</a:t>
            </a:fld>
            <a:endParaRPr lang="en-US" dirty="0"/>
          </a:p>
        </p:txBody>
      </p:sp>
      <p:pic>
        <p:nvPicPr>
          <p:cNvPr id="5" name="Content Placeholder 24">
            <a:extLst>
              <a:ext uri="{FF2B5EF4-FFF2-40B4-BE49-F238E27FC236}">
                <a16:creationId xmlns:a16="http://schemas.microsoft.com/office/drawing/2014/main" id="{20795AD7-A110-4549-B7AA-B09204F6432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14486" y="3781086"/>
            <a:ext cx="5371775" cy="3076913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1B1D678-9911-4AC9-B1AF-91F09A00C866}"/>
              </a:ext>
            </a:extLst>
          </p:cNvPr>
          <p:cNvCxnSpPr>
            <a:cxnSpLocks/>
          </p:cNvCxnSpPr>
          <p:nvPr/>
        </p:nvCxnSpPr>
        <p:spPr>
          <a:xfrm>
            <a:off x="1126417" y="5519420"/>
            <a:ext cx="4827472" cy="1"/>
          </a:xfrm>
          <a:prstGeom prst="line">
            <a:avLst/>
          </a:prstGeom>
          <a:ln w="12700">
            <a:solidFill>
              <a:srgbClr val="FFBF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4C83580-253F-4D1C-858C-A661A038CF26}"/>
              </a:ext>
            </a:extLst>
          </p:cNvPr>
          <p:cNvCxnSpPr>
            <a:cxnSpLocks/>
          </p:cNvCxnSpPr>
          <p:nvPr/>
        </p:nvCxnSpPr>
        <p:spPr>
          <a:xfrm>
            <a:off x="1126417" y="5687060"/>
            <a:ext cx="4827472" cy="1"/>
          </a:xfrm>
          <a:prstGeom prst="line">
            <a:avLst/>
          </a:prstGeom>
          <a:ln w="12700">
            <a:solidFill>
              <a:srgbClr val="3DED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D80F628-FC26-4B89-BB36-2F6B1C7B5771}"/>
                  </a:ext>
                </a:extLst>
              </p:cNvPr>
              <p:cNvSpPr txBox="1"/>
              <p:nvPr/>
            </p:nvSpPr>
            <p:spPr>
              <a:xfrm>
                <a:off x="5999714" y="3966194"/>
                <a:ext cx="5698378" cy="7605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AU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d>
                            <m:dPr>
                              <m:ctrlPr>
                                <a:rPr lang="en-AU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AU" sz="1800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Sr</m:t>
                              </m:r>
                              <m:r>
                                <a:rPr lang="en-AU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 5</m:t>
                              </m:r>
                              <m:r>
                                <a:rPr lang="en-AU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AU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AU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sPre>
                                <m:sPrePr>
                                  <m:ctrlPr>
                                    <a:rPr lang="en-AU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PrePr>
                                <m:sub/>
                                <m:sup>
                                  <m:r>
                                    <a:rPr lang="en-AU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AU" sz="18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AU" sz="18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AU" sz="18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sPre>
                            </m:e>
                          </m:d>
                        </m:num>
                        <m:den>
                          <m:r>
                            <a:rPr lang="en-AU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d>
                            <m:dPr>
                              <m:ctrlPr>
                                <a:rPr lang="en-AU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AU" sz="1800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Sr</m:t>
                              </m:r>
                              <m:r>
                                <a:rPr lang="en-AU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 5</m:t>
                              </m:r>
                              <m:sSup>
                                <m:sSupPr>
                                  <m:ctrlPr>
                                    <a:rPr lang="en-AU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AU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AU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Pre>
                                <m:sPrePr>
                                  <m:ctrlPr>
                                    <a:rPr lang="en-AU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PrePr>
                                <m:sub/>
                                <m:sup>
                                  <m:r>
                                    <a:rPr lang="en-AU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AU" sz="18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AU" sz="18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en-AU" sz="18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sPre>
                            </m:e>
                          </m:d>
                        </m:den>
                      </m:f>
                      <m:r>
                        <a:rPr lang="en-AU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−1</m:t>
                      </m:r>
                      <m:r>
                        <a:rPr lang="en-GB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2.2×</m:t>
                      </m:r>
                      <m:sSup>
                        <m:sSupPr>
                          <m:ctrlPr>
                            <a:rPr lang="en-AU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AU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−11</m:t>
                          </m:r>
                        </m:sup>
                      </m:sSup>
                    </m:oMath>
                  </m:oMathPara>
                </a14:m>
                <a:endParaRPr lang="en-GB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D80F628-FC26-4B89-BB36-2F6B1C7B57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9714" y="3966194"/>
                <a:ext cx="5698378" cy="76052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93484C7B-36A7-4E93-BEEC-7CE8AD4E2D64}"/>
              </a:ext>
            </a:extLst>
          </p:cNvPr>
          <p:cNvSpPr txBox="1"/>
          <p:nvPr/>
        </p:nvSpPr>
        <p:spPr>
          <a:xfrm>
            <a:off x="10875479" y="3974645"/>
            <a:ext cx="9566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dirty="0"/>
              <a:t>👀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463155D-6B4B-4F1D-B40B-1FA1735818D6}"/>
              </a:ext>
            </a:extLst>
          </p:cNvPr>
          <p:cNvCxnSpPr>
            <a:cxnSpLocks/>
            <a:stCxn id="23" idx="1"/>
          </p:cNvCxnSpPr>
          <p:nvPr/>
        </p:nvCxnSpPr>
        <p:spPr>
          <a:xfrm flipH="1">
            <a:off x="5999714" y="5327047"/>
            <a:ext cx="659503" cy="323165"/>
          </a:xfrm>
          <a:prstGeom prst="straightConnector1">
            <a:avLst/>
          </a:prstGeom>
          <a:ln w="38100">
            <a:solidFill>
              <a:srgbClr val="3DED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A1650551-2A11-4EA5-BF7B-0DCED1B781F1}"/>
              </a:ext>
            </a:extLst>
          </p:cNvPr>
          <p:cNvSpPr txBox="1"/>
          <p:nvPr/>
        </p:nvSpPr>
        <p:spPr>
          <a:xfrm>
            <a:off x="6659217" y="5003881"/>
            <a:ext cx="52065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/>
              <a:t>Limit due to current relative masses just short of seeing weak interaction contribution to g</a:t>
            </a:r>
            <a:r>
              <a:rPr lang="en-GB" sz="1800" baseline="-25000" dirty="0"/>
              <a:t>e</a:t>
            </a:r>
            <a:r>
              <a:rPr lang="en-GB" sz="1800" dirty="0"/>
              <a:t>-2</a:t>
            </a:r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A47E369-5A61-41AF-9B98-770B9C83277B}"/>
              </a:ext>
            </a:extLst>
          </p:cNvPr>
          <p:cNvSpPr txBox="1"/>
          <p:nvPr/>
        </p:nvSpPr>
        <p:spPr>
          <a:xfrm>
            <a:off x="5999713" y="6451060"/>
            <a:ext cx="4779479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</a:rPr>
              <a:t>R. Parker et al., Science </a:t>
            </a:r>
            <a:r>
              <a:rPr lang="en-GB" sz="2000" b="1" dirty="0">
                <a:solidFill>
                  <a:schemeClr val="bg1"/>
                </a:solidFill>
              </a:rPr>
              <a:t>360</a:t>
            </a:r>
            <a:r>
              <a:rPr lang="en-GB" sz="2000" dirty="0">
                <a:solidFill>
                  <a:schemeClr val="bg1"/>
                </a:solidFill>
              </a:rPr>
              <a:t>, 191 (2018).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4C215A8-3BAC-4F59-99F1-C9E23F298BE9}"/>
              </a:ext>
            </a:extLst>
          </p:cNvPr>
          <p:cNvSpPr txBox="1"/>
          <p:nvPr/>
        </p:nvSpPr>
        <p:spPr>
          <a:xfrm>
            <a:off x="1909184" y="4094319"/>
            <a:ext cx="1332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BF00"/>
                </a:solidFill>
              </a:rPr>
              <a:t>81ppt (LKB)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8CFBCB5-8C72-4E53-B4DC-5413F4DBC834}"/>
              </a:ext>
            </a:extLst>
          </p:cNvPr>
          <p:cNvCxnSpPr>
            <a:cxnSpLocks/>
          </p:cNvCxnSpPr>
          <p:nvPr/>
        </p:nvCxnSpPr>
        <p:spPr>
          <a:xfrm flipH="1">
            <a:off x="2023110" y="4448565"/>
            <a:ext cx="612067" cy="1051170"/>
          </a:xfrm>
          <a:prstGeom prst="straightConnector1">
            <a:avLst/>
          </a:prstGeom>
          <a:ln>
            <a:solidFill>
              <a:srgbClr val="FFB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271ED86-8688-0A0F-07C7-A731EB2A091D}"/>
              </a:ext>
            </a:extLst>
          </p:cNvPr>
          <p:cNvCxnSpPr>
            <a:cxnSpLocks/>
          </p:cNvCxnSpPr>
          <p:nvPr/>
        </p:nvCxnSpPr>
        <p:spPr>
          <a:xfrm>
            <a:off x="1126417" y="6056978"/>
            <a:ext cx="4827472" cy="1"/>
          </a:xfrm>
          <a:prstGeom prst="line">
            <a:avLst/>
          </a:prstGeom>
          <a:ln w="12700">
            <a:solidFill>
              <a:srgbClr val="92D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1C742DE-8592-CEE1-7C63-DD0135AE3D5F}"/>
              </a:ext>
            </a:extLst>
          </p:cNvPr>
          <p:cNvCxnSpPr>
            <a:cxnSpLocks/>
            <a:stCxn id="25" idx="1"/>
          </p:cNvCxnSpPr>
          <p:nvPr/>
        </p:nvCxnSpPr>
        <p:spPr>
          <a:xfrm flipH="1">
            <a:off x="5994827" y="6033589"/>
            <a:ext cx="625136" cy="0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5AAB3BD6-A270-3B99-FAD1-D8EB8DBB6519}"/>
              </a:ext>
            </a:extLst>
          </p:cNvPr>
          <p:cNvSpPr txBox="1"/>
          <p:nvPr/>
        </p:nvSpPr>
        <p:spPr>
          <a:xfrm>
            <a:off x="6619963" y="5710423"/>
            <a:ext cx="52065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/>
              <a:t>Factor of 10 improvement sees weak interaction contribution and on the verge of tau contribution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7812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24BC5-6879-48C9-BDE8-B0DAA5443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55477"/>
            <a:ext cx="10515600" cy="1325563"/>
          </a:xfrm>
        </p:spPr>
        <p:txBody>
          <a:bodyPr/>
          <a:lstStyle/>
          <a:p>
            <a:pPr algn="ctr"/>
            <a:r>
              <a:rPr lang="en-GB" dirty="0"/>
              <a:t>Acknowledgements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C005C9-9D74-46A8-A148-F3EC246D9D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209" y="1087653"/>
            <a:ext cx="11666136" cy="475668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800" dirty="0"/>
              <a:t>										 </a:t>
            </a:r>
            <a:r>
              <a:rPr lang="en-GB" sz="2000" dirty="0"/>
              <a:t>NMR expert:</a:t>
            </a:r>
            <a:endParaRPr lang="en-GB" sz="1800" dirty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GB" sz="1800" dirty="0"/>
              <a:t>Prof Christopher Foot        Dr Thomas </a:t>
            </a:r>
            <a:r>
              <a:rPr lang="en-GB" sz="1800" dirty="0" err="1"/>
              <a:t>Hird</a:t>
            </a:r>
            <a:r>
              <a:rPr lang="en-GB" sz="1800" dirty="0"/>
              <a:t>           Dr Kenneth Hughes	   Jesse </a:t>
            </a:r>
            <a:r>
              <a:rPr lang="en-GB" sz="1800" dirty="0" err="1"/>
              <a:t>Schelfhout</a:t>
            </a:r>
            <a:r>
              <a:rPr lang="en-GB" sz="1800" dirty="0"/>
              <a:t>	             Prof Jonathan Jones</a:t>
            </a:r>
          </a:p>
          <a:p>
            <a:pPr marL="0" indent="0">
              <a:buNone/>
            </a:pPr>
            <a:endParaRPr lang="en-GB" sz="100" dirty="0"/>
          </a:p>
          <a:p>
            <a:pPr marL="0" indent="0" algn="ctr">
              <a:buNone/>
            </a:pPr>
            <a:r>
              <a:rPr lang="en-GB" sz="1800" dirty="0"/>
              <a:t>Seedless code for NMR pulses from Prof. Andrew Baldwin et al. (Oxford Chemistry Department) &amp; JJ</a:t>
            </a: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D28B0D4D-4F23-47E8-BC37-7C48E2BD5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19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097E161-3A69-4490-A12A-0BA1C122B0C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18" r="3020"/>
          <a:stretch/>
        </p:blipFill>
        <p:spPr>
          <a:xfrm>
            <a:off x="376850" y="1452351"/>
            <a:ext cx="1914415" cy="23118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8A0B877-48F3-4EE2-8B08-633A23C630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5480" y="1452350"/>
            <a:ext cx="2183910" cy="231185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1A248DB-D12B-4AF7-8E23-8C3E4813F4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605" y="1452351"/>
            <a:ext cx="1869818" cy="2311856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451EBA09-B180-4A6D-B700-E616363C53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153764" y="5158130"/>
            <a:ext cx="2308005" cy="118040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CEC6819-1259-46D3-9AE4-E42AEB05F005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131168" y="5423408"/>
            <a:ext cx="3594039" cy="91178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D4FD045-D663-4213-9408-D8978BD7E26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56556" y="5158131"/>
            <a:ext cx="937762" cy="1180400"/>
          </a:xfrm>
          <a:prstGeom prst="rect">
            <a:avLst/>
          </a:prstGeom>
        </p:spPr>
      </p:pic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872294A2-84EA-4E34-A3F1-3071523C97AF}"/>
              </a:ext>
            </a:extLst>
          </p:cNvPr>
          <p:cNvSpPr txBox="1">
            <a:spLocks/>
          </p:cNvSpPr>
          <p:nvPr/>
        </p:nvSpPr>
        <p:spPr>
          <a:xfrm>
            <a:off x="0" y="4679106"/>
            <a:ext cx="12192000" cy="4154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1800" dirty="0"/>
              <a:t>Thanks to many members of the atom interferometry community with whom we have had discussions</a:t>
            </a:r>
          </a:p>
        </p:txBody>
      </p:sp>
      <p:pic>
        <p:nvPicPr>
          <p:cNvPr id="6" name="Picture 5" descr="A person in a suit and tie&#10;&#10;Description automatically generated">
            <a:extLst>
              <a:ext uri="{FF2B5EF4-FFF2-40B4-BE49-F238E27FC236}">
                <a16:creationId xmlns:a16="http://schemas.microsoft.com/office/drawing/2014/main" id="{67B70082-A07E-2654-66E0-CFC2FFD1D3C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79284" y="1420399"/>
            <a:ext cx="1872148" cy="2340185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9B56471F-036C-5AA3-2129-81F6AC13322F}"/>
              </a:ext>
            </a:extLst>
          </p:cNvPr>
          <p:cNvGrpSpPr/>
          <p:nvPr/>
        </p:nvGrpSpPr>
        <p:grpSpPr>
          <a:xfrm>
            <a:off x="8872695" y="5158131"/>
            <a:ext cx="2909662" cy="1180400"/>
            <a:chOff x="444621" y="2592475"/>
            <a:chExt cx="3393849" cy="1376826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D84C0F1-3F5F-73BD-3DF4-B1C2698CD171}"/>
                </a:ext>
              </a:extLst>
            </p:cNvPr>
            <p:cNvSpPr/>
            <p:nvPr/>
          </p:nvSpPr>
          <p:spPr>
            <a:xfrm>
              <a:off x="444621" y="2592475"/>
              <a:ext cx="3393849" cy="1376826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F2EECD25-2F5B-B573-C593-D4C8B902709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556488" y="2712068"/>
              <a:ext cx="3171825" cy="1143000"/>
            </a:xfrm>
            <a:prstGeom prst="rect">
              <a:avLst/>
            </a:prstGeom>
          </p:spPr>
        </p:pic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9B549064-1D45-DDEF-626D-12E6448997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134" y="1428587"/>
            <a:ext cx="2341598" cy="2341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9490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itle 7">
                <a:extLst>
                  <a:ext uri="{FF2B5EF4-FFF2-40B4-BE49-F238E27FC236}">
                    <a16:creationId xmlns:a16="http://schemas.microsoft.com/office/drawing/2014/main" id="{9A7FE337-A499-486C-8A10-C5B0B1EB56E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-168834"/>
                <a:ext cx="10515600" cy="1325563"/>
              </a:xfrm>
            </p:spPr>
            <p:txBody>
              <a:bodyPr/>
              <a:lstStyle/>
              <a:p>
                <a:pPr algn="ctr"/>
                <a:r>
                  <a:rPr lang="en-AU" dirty="0">
                    <a:solidFill>
                      <a:schemeClr val="tx1"/>
                    </a:solidFill>
                  </a:rPr>
                  <a:t>Fine-structure constant (</a:t>
                </a:r>
                <a14:m>
                  <m:oMath xmlns:m="http://schemas.openxmlformats.org/officeDocument/2006/math">
                    <m:r>
                      <a:rPr lang="el-GR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dirty="0">
                    <a:solidFill>
                      <a:schemeClr val="tx1"/>
                    </a:solidFill>
                  </a:rPr>
                  <a:t>)</a:t>
                </a:r>
                <a:endParaRPr lang="en-AU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Title 7">
                <a:extLst>
                  <a:ext uri="{FF2B5EF4-FFF2-40B4-BE49-F238E27FC236}">
                    <a16:creationId xmlns:a16="http://schemas.microsoft.com/office/drawing/2014/main" id="{9A7FE337-A499-486C-8A10-C5B0B1EB56E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-168834"/>
                <a:ext cx="10515600" cy="1325563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9">
                <a:extLst>
                  <a:ext uri="{FF2B5EF4-FFF2-40B4-BE49-F238E27FC236}">
                    <a16:creationId xmlns:a16="http://schemas.microsoft.com/office/drawing/2014/main" id="{9BAEA089-3EAC-490D-ADC8-23A06A924EF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901788"/>
                <a:ext cx="10641497" cy="497709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sSub>
                            <m:sSub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GB" sz="2400" b="0" i="0" smtClean="0"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</m:sub>
                          </m:s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</m:oMath>
                  </m:oMathPara>
                </a14:m>
                <a:endParaRPr lang="en-AU" sz="2400" dirty="0"/>
              </a:p>
              <a:p>
                <a:r>
                  <a:rPr lang="en-AU" sz="2400" dirty="0"/>
                  <a:t>Coupling strength for electromagnetic interaction</a:t>
                </a:r>
              </a:p>
              <a:p>
                <a:r>
                  <a:rPr lang="en-AU" sz="2400" dirty="0"/>
                  <a:t>An </a:t>
                </a:r>
                <a:r>
                  <a:rPr lang="en-AU" sz="2400" b="1" u="sng" dirty="0"/>
                  <a:t>empirical parameter</a:t>
                </a:r>
                <a:r>
                  <a:rPr lang="en-AU" sz="2400" dirty="0"/>
                  <a:t> of Standard Model</a:t>
                </a:r>
              </a:p>
              <a:p>
                <a:r>
                  <a:rPr lang="en-AU" sz="2400" dirty="0"/>
                  <a:t>&gt;5</a:t>
                </a:r>
                <a:r>
                  <a:rPr lang="el-GR" sz="2400" dirty="0"/>
                  <a:t>σ</a:t>
                </a:r>
                <a:r>
                  <a:rPr lang="en-GB" sz="2400" dirty="0"/>
                  <a:t> discrepancy between best recoil experiments</a:t>
                </a:r>
                <a:endParaRPr lang="en-AU" sz="2400" dirty="0"/>
              </a:p>
            </p:txBody>
          </p:sp>
        </mc:Choice>
        <mc:Fallback xmlns="">
          <p:sp>
            <p:nvSpPr>
              <p:cNvPr id="18" name="Content Placeholder 9">
                <a:extLst>
                  <a:ext uri="{FF2B5EF4-FFF2-40B4-BE49-F238E27FC236}">
                    <a16:creationId xmlns:a16="http://schemas.microsoft.com/office/drawing/2014/main" id="{9BAEA089-3EAC-490D-ADC8-23A06A924EF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901788"/>
                <a:ext cx="10641497" cy="4977096"/>
              </a:xfrm>
              <a:blipFill>
                <a:blip r:embed="rId4"/>
                <a:stretch>
                  <a:fillRect l="-7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55638B-F857-4559-B4D8-1B1F78F7E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88789-BD6D-B14D-9F79-63B3BFF8519D}" type="slidenum">
              <a:rPr lang="en-GB" smtClean="0"/>
              <a:t>2</a:t>
            </a:fld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03F4760-C6CD-4F78-AB0A-8E3D5AE2A7B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29819" y="3579606"/>
            <a:ext cx="8110330" cy="3244131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2D5DCAB1-CF71-42F5-8EDB-03F022E584D3}"/>
              </a:ext>
            </a:extLst>
          </p:cNvPr>
          <p:cNvSpPr txBox="1"/>
          <p:nvPr/>
        </p:nvSpPr>
        <p:spPr>
          <a:xfrm>
            <a:off x="7871790" y="3589082"/>
            <a:ext cx="4280454" cy="243143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D. Hanneke et al., PRL </a:t>
            </a:r>
            <a:r>
              <a:rPr lang="en-GB" sz="1600" b="1" dirty="0">
                <a:solidFill>
                  <a:schemeClr val="bg1"/>
                </a:solidFill>
              </a:rPr>
              <a:t>100</a:t>
            </a:r>
            <a:r>
              <a:rPr lang="en-GB" sz="1600" dirty="0">
                <a:solidFill>
                  <a:schemeClr val="bg1"/>
                </a:solidFill>
              </a:rPr>
              <a:t>, 120801 (2008)</a:t>
            </a:r>
          </a:p>
          <a:p>
            <a:r>
              <a:rPr lang="en-GB" sz="1600" dirty="0">
                <a:solidFill>
                  <a:schemeClr val="bg1"/>
                </a:solidFill>
              </a:rPr>
              <a:t>T. Aoyama et al. Atoms </a:t>
            </a:r>
            <a:r>
              <a:rPr lang="en-GB" sz="1600" b="1" dirty="0">
                <a:solidFill>
                  <a:schemeClr val="bg1"/>
                </a:solidFill>
              </a:rPr>
              <a:t>7</a:t>
            </a:r>
            <a:r>
              <a:rPr lang="en-GB" sz="1600" dirty="0">
                <a:solidFill>
                  <a:schemeClr val="bg1"/>
                </a:solidFill>
              </a:rPr>
              <a:t>, 28 (2019)</a:t>
            </a:r>
          </a:p>
          <a:p>
            <a:endParaRPr lang="en-GB" sz="700" dirty="0">
              <a:solidFill>
                <a:schemeClr val="bg1"/>
              </a:solidFill>
            </a:endParaRPr>
          </a:p>
          <a:p>
            <a:r>
              <a:rPr lang="en-GB" sz="1600" dirty="0">
                <a:solidFill>
                  <a:schemeClr val="bg1"/>
                </a:solidFill>
              </a:rPr>
              <a:t>R. </a:t>
            </a:r>
            <a:r>
              <a:rPr lang="en-GB" sz="1600" dirty="0" err="1">
                <a:solidFill>
                  <a:schemeClr val="bg1"/>
                </a:solidFill>
              </a:rPr>
              <a:t>Bouchendira</a:t>
            </a:r>
            <a:r>
              <a:rPr lang="en-GB" sz="1600" dirty="0">
                <a:solidFill>
                  <a:schemeClr val="bg1"/>
                </a:solidFill>
              </a:rPr>
              <a:t> et al., PRL </a:t>
            </a:r>
            <a:r>
              <a:rPr lang="en-GB" sz="1600" b="1" dirty="0">
                <a:solidFill>
                  <a:schemeClr val="bg1"/>
                </a:solidFill>
              </a:rPr>
              <a:t>106</a:t>
            </a:r>
            <a:r>
              <a:rPr lang="en-GB" sz="1600" dirty="0">
                <a:solidFill>
                  <a:schemeClr val="bg1"/>
                </a:solidFill>
              </a:rPr>
              <a:t>, 080801 (2011)</a:t>
            </a:r>
          </a:p>
          <a:p>
            <a:endParaRPr lang="en-GB" sz="600" dirty="0">
              <a:solidFill>
                <a:schemeClr val="bg1"/>
              </a:solidFill>
            </a:endParaRPr>
          </a:p>
          <a:p>
            <a:r>
              <a:rPr lang="en-GB" sz="1600" dirty="0">
                <a:solidFill>
                  <a:schemeClr val="bg1"/>
                </a:solidFill>
              </a:rPr>
              <a:t>R. Parker et al., Science </a:t>
            </a:r>
            <a:r>
              <a:rPr lang="en-GB" sz="1600" b="1" dirty="0">
                <a:solidFill>
                  <a:schemeClr val="bg1"/>
                </a:solidFill>
              </a:rPr>
              <a:t>360</a:t>
            </a:r>
            <a:r>
              <a:rPr lang="en-GB" sz="1600" dirty="0">
                <a:solidFill>
                  <a:schemeClr val="bg1"/>
                </a:solidFill>
              </a:rPr>
              <a:t>, 191 (2018)</a:t>
            </a:r>
          </a:p>
          <a:p>
            <a:endParaRPr lang="en-GB" sz="900" dirty="0">
              <a:solidFill>
                <a:schemeClr val="bg1"/>
              </a:solidFill>
            </a:endParaRPr>
          </a:p>
          <a:p>
            <a:r>
              <a:rPr lang="en-GB" sz="1600" dirty="0">
                <a:solidFill>
                  <a:schemeClr val="bg1"/>
                </a:solidFill>
              </a:rPr>
              <a:t>L. Morel et al., Nature </a:t>
            </a:r>
            <a:r>
              <a:rPr lang="en-GB" sz="1600" b="1" dirty="0">
                <a:solidFill>
                  <a:schemeClr val="bg1"/>
                </a:solidFill>
              </a:rPr>
              <a:t>588</a:t>
            </a:r>
            <a:r>
              <a:rPr lang="en-GB" sz="1600" dirty="0">
                <a:solidFill>
                  <a:schemeClr val="bg1"/>
                </a:solidFill>
              </a:rPr>
              <a:t>, 61 (2020)</a:t>
            </a:r>
          </a:p>
          <a:p>
            <a:endParaRPr lang="en-GB" sz="900" dirty="0">
              <a:solidFill>
                <a:schemeClr val="bg1"/>
              </a:solidFill>
            </a:endParaRPr>
          </a:p>
          <a:p>
            <a:r>
              <a:rPr lang="nb-NO" sz="1600" b="0" i="0" dirty="0">
                <a:solidFill>
                  <a:schemeClr val="bg1"/>
                </a:solidFill>
                <a:effectLst/>
              </a:rPr>
              <a:t>X. Fan et al.,  </a:t>
            </a:r>
            <a:r>
              <a:rPr lang="nb-NO" sz="1600" b="0" dirty="0">
                <a:solidFill>
                  <a:schemeClr val="bg1"/>
                </a:solidFill>
                <a:effectLst/>
              </a:rPr>
              <a:t>PRL</a:t>
            </a:r>
            <a:r>
              <a:rPr lang="nb-NO" sz="1600" b="0" i="0" dirty="0">
                <a:solidFill>
                  <a:schemeClr val="bg1"/>
                </a:solidFill>
                <a:effectLst/>
              </a:rPr>
              <a:t> </a:t>
            </a:r>
            <a:r>
              <a:rPr lang="nb-NO" sz="1600" b="1" i="0" dirty="0">
                <a:solidFill>
                  <a:schemeClr val="bg1"/>
                </a:solidFill>
                <a:effectLst/>
              </a:rPr>
              <a:t>130</a:t>
            </a:r>
            <a:r>
              <a:rPr lang="nb-NO" sz="1600" b="0" i="0" dirty="0">
                <a:solidFill>
                  <a:schemeClr val="bg1"/>
                </a:solidFill>
                <a:effectLst/>
              </a:rPr>
              <a:t>, 071801 (2023)</a:t>
            </a:r>
            <a:endParaRPr lang="en-GB" sz="1600" dirty="0">
              <a:solidFill>
                <a:schemeClr val="bg1"/>
              </a:solidFill>
            </a:endParaRPr>
          </a:p>
          <a:p>
            <a:endParaRPr lang="nb-NO" sz="900" b="0" i="0" dirty="0">
              <a:solidFill>
                <a:schemeClr val="bg1"/>
              </a:solidFill>
              <a:effectLst/>
            </a:endParaRPr>
          </a:p>
          <a:p>
            <a:r>
              <a:rPr lang="en-GB" sz="1600" dirty="0">
                <a:solidFill>
                  <a:schemeClr val="bg1"/>
                </a:solidFill>
              </a:rPr>
              <a:t>E. </a:t>
            </a:r>
            <a:r>
              <a:rPr lang="en-GB" sz="1600" dirty="0" err="1">
                <a:solidFill>
                  <a:schemeClr val="bg1"/>
                </a:solidFill>
              </a:rPr>
              <a:t>Tiesinga</a:t>
            </a:r>
            <a:r>
              <a:rPr lang="en-GB" sz="1600" dirty="0">
                <a:solidFill>
                  <a:schemeClr val="bg1"/>
                </a:solidFill>
              </a:rPr>
              <a:t> et al. (2024) </a:t>
            </a:r>
            <a:r>
              <a:rPr lang="en-GB" sz="1600" dirty="0">
                <a:solidFill>
                  <a:schemeClr val="bg1"/>
                </a:solidFill>
                <a:hlinkClick r:id="rId6"/>
              </a:rPr>
              <a:t>physics.nist.gov/constants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41AF37-7949-4243-8942-3CD407AF920D}"/>
              </a:ext>
            </a:extLst>
          </p:cNvPr>
          <p:cNvSpPr txBox="1"/>
          <p:nvPr/>
        </p:nvSpPr>
        <p:spPr>
          <a:xfrm>
            <a:off x="663559" y="3061094"/>
            <a:ext cx="3786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Without 10</a:t>
            </a:r>
            <a:r>
              <a:rPr lang="en-GB" baseline="30000" dirty="0"/>
              <a:t>th</a:t>
            </a:r>
            <a:r>
              <a:rPr lang="en-GB" dirty="0"/>
              <a:t>-order Feynman diagrams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55C6D1A-49B1-489A-884B-ADE647D35430}"/>
              </a:ext>
            </a:extLst>
          </p:cNvPr>
          <p:cNvSpPr txBox="1"/>
          <p:nvPr/>
        </p:nvSpPr>
        <p:spPr>
          <a:xfrm>
            <a:off x="4514365" y="3070633"/>
            <a:ext cx="3466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With 10</a:t>
            </a:r>
            <a:r>
              <a:rPr lang="en-GB" baseline="30000" dirty="0"/>
              <a:t>th</a:t>
            </a:r>
            <a:r>
              <a:rPr lang="en-GB" dirty="0"/>
              <a:t>-order Feynman diagrams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81D2F6E-A3D1-459E-89DB-11D5D11800A5}"/>
              </a:ext>
            </a:extLst>
          </p:cNvPr>
          <p:cNvCxnSpPr>
            <a:cxnSpLocks/>
          </p:cNvCxnSpPr>
          <p:nvPr/>
        </p:nvCxnSpPr>
        <p:spPr>
          <a:xfrm>
            <a:off x="4383157" y="3421671"/>
            <a:ext cx="376925" cy="396147"/>
          </a:xfrm>
          <a:prstGeom prst="straightConnector1">
            <a:avLst/>
          </a:prstGeom>
          <a:ln w="57150">
            <a:solidFill>
              <a:srgbClr val="D6272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05914102-7289-4270-82CA-C70548347354}"/>
              </a:ext>
            </a:extLst>
          </p:cNvPr>
          <p:cNvCxnSpPr>
            <a:cxnSpLocks/>
          </p:cNvCxnSpPr>
          <p:nvPr/>
        </p:nvCxnSpPr>
        <p:spPr>
          <a:xfrm>
            <a:off x="6214438" y="3436330"/>
            <a:ext cx="0" cy="381488"/>
          </a:xfrm>
          <a:prstGeom prst="straightConnector1">
            <a:avLst/>
          </a:prstGeom>
          <a:ln w="57150">
            <a:solidFill>
              <a:srgbClr val="FF7F0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30086F2-F678-4738-AD78-80A0865575F6}"/>
              </a:ext>
            </a:extLst>
          </p:cNvPr>
          <p:cNvGrpSpPr/>
          <p:nvPr/>
        </p:nvGrpSpPr>
        <p:grpSpPr>
          <a:xfrm>
            <a:off x="8027176" y="961454"/>
            <a:ext cx="3262496" cy="2423897"/>
            <a:chOff x="3390900" y="1419225"/>
            <a:chExt cx="5410200" cy="4019550"/>
          </a:xfrm>
        </p:grpSpPr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FE47CBEE-3541-4108-82C8-DEB62C6ACBB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390900" y="1419225"/>
              <a:ext cx="5410200" cy="4019550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0030F28E-060B-4957-991D-A17905A58A1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 t="1519"/>
            <a:stretch/>
          </p:blipFill>
          <p:spPr>
            <a:xfrm>
              <a:off x="3470714" y="1542224"/>
              <a:ext cx="4446455" cy="2890625"/>
            </a:xfrm>
            <a:prstGeom prst="rect">
              <a:avLst/>
            </a:prstGeom>
          </p:spPr>
        </p:pic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100FBC60-4BFD-47A8-978F-204AF80A7079}"/>
              </a:ext>
            </a:extLst>
          </p:cNvPr>
          <p:cNvSpPr txBox="1"/>
          <p:nvPr/>
        </p:nvSpPr>
        <p:spPr>
          <a:xfrm>
            <a:off x="10822099" y="1269742"/>
            <a:ext cx="1330145" cy="1515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2022 CODATA</a:t>
            </a:r>
          </a:p>
          <a:p>
            <a:endParaRPr lang="en-GB" sz="900" dirty="0">
              <a:solidFill>
                <a:schemeClr val="bg1"/>
              </a:solidFill>
            </a:endParaRPr>
          </a:p>
          <a:p>
            <a:r>
              <a:rPr lang="en-GB" sz="1600" dirty="0">
                <a:solidFill>
                  <a:schemeClr val="bg1"/>
                </a:solidFill>
              </a:rPr>
              <a:t>2022 CODATA</a:t>
            </a:r>
          </a:p>
          <a:p>
            <a:endParaRPr lang="en-GB" sz="900" dirty="0">
              <a:solidFill>
                <a:schemeClr val="bg1"/>
              </a:solidFill>
            </a:endParaRPr>
          </a:p>
          <a:p>
            <a:r>
              <a:rPr lang="en-GB" sz="1600" dirty="0">
                <a:solidFill>
                  <a:schemeClr val="bg1"/>
                </a:solidFill>
              </a:rPr>
              <a:t>2020 AME</a:t>
            </a:r>
          </a:p>
          <a:p>
            <a:endParaRPr lang="en-GB" sz="900" dirty="0">
              <a:solidFill>
                <a:schemeClr val="bg1"/>
              </a:solidFill>
            </a:endParaRPr>
          </a:p>
          <a:p>
            <a:r>
              <a:rPr lang="en-GB" sz="1600" dirty="0">
                <a:solidFill>
                  <a:schemeClr val="bg1"/>
                </a:solidFill>
              </a:rPr>
              <a:t>Rb (2020)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252A783F-650D-008B-EB54-E17857322417}"/>
              </a:ext>
            </a:extLst>
          </p:cNvPr>
          <p:cNvCxnSpPr/>
          <p:nvPr/>
        </p:nvCxnSpPr>
        <p:spPr>
          <a:xfrm>
            <a:off x="4139921" y="4903596"/>
            <a:ext cx="3175279" cy="0"/>
          </a:xfrm>
          <a:prstGeom prst="straightConnector1">
            <a:avLst/>
          </a:prstGeom>
          <a:ln w="3810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E944D3A2-37F4-D0D3-18D7-87FDF4E9A899}"/>
              </a:ext>
            </a:extLst>
          </p:cNvPr>
          <p:cNvSpPr txBox="1"/>
          <p:nvPr/>
        </p:nvSpPr>
        <p:spPr>
          <a:xfrm>
            <a:off x="5457293" y="4552784"/>
            <a:ext cx="5790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</a:rPr>
              <a:t>&gt;5</a:t>
            </a:r>
            <a:r>
              <a:rPr lang="el-GR" sz="2000" dirty="0">
                <a:solidFill>
                  <a:schemeClr val="bg1"/>
                </a:solidFill>
              </a:rPr>
              <a:t>σ</a:t>
            </a:r>
            <a:endParaRPr lang="en-GB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406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EF61CE57-0622-D7FE-81AB-4316CBAB51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AU" sz="4400" dirty="0"/>
          </a:p>
          <a:p>
            <a:pPr marL="0" indent="0" algn="ctr">
              <a:buNone/>
            </a:pPr>
            <a:endParaRPr lang="en-AU" sz="4400" dirty="0"/>
          </a:p>
          <a:p>
            <a:pPr marL="0" indent="0" algn="ctr">
              <a:buNone/>
            </a:pPr>
            <a:r>
              <a:rPr lang="en-AU" sz="4400" dirty="0"/>
              <a:t>Questions?</a:t>
            </a:r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8439759E-5556-4DF0-97B6-2EA59B524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20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6654F8D-BDB0-44B2-B74B-2CB800E27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55477"/>
            <a:ext cx="10515600" cy="1325563"/>
          </a:xfrm>
        </p:spPr>
        <p:txBody>
          <a:bodyPr/>
          <a:lstStyle/>
          <a:p>
            <a:pPr algn="ctr"/>
            <a:r>
              <a:rPr lang="en-GB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893414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7">
            <a:extLst>
              <a:ext uri="{FF2B5EF4-FFF2-40B4-BE49-F238E27FC236}">
                <a16:creationId xmlns:a16="http://schemas.microsoft.com/office/drawing/2014/main" id="{9A7FE337-A499-486C-8A10-C5B0B1EB5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68834"/>
            <a:ext cx="10515600" cy="1325563"/>
          </a:xfrm>
        </p:spPr>
        <p:txBody>
          <a:bodyPr/>
          <a:lstStyle/>
          <a:p>
            <a:pPr algn="ctr"/>
            <a:r>
              <a:rPr lang="en-GB" dirty="0"/>
              <a:t>Atomic mass &amp; fundamental constants</a:t>
            </a:r>
            <a:endParaRPr lang="en-AU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7983769-BA08-4F57-93DC-158C229C14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6633" y="1156729"/>
            <a:ext cx="6830211" cy="528501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55638B-F857-4559-B4D8-1B1F78F7E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88789-BD6D-B14D-9F79-63B3BFF8519D}" type="slidenum">
              <a:rPr lang="en-GB" smtClean="0"/>
              <a:t>21</a:t>
            </a:fld>
            <a:endParaRPr lang="en-GB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D5DCAB1-CF71-42F5-8EDB-03F022E584D3}"/>
              </a:ext>
            </a:extLst>
          </p:cNvPr>
          <p:cNvSpPr txBox="1"/>
          <p:nvPr/>
        </p:nvSpPr>
        <p:spPr>
          <a:xfrm>
            <a:off x="7066722" y="5118307"/>
            <a:ext cx="4888767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</a:rPr>
              <a:t>E. </a:t>
            </a:r>
            <a:r>
              <a:rPr lang="en-GB" sz="2000" dirty="0" err="1">
                <a:solidFill>
                  <a:schemeClr val="bg1"/>
                </a:solidFill>
              </a:rPr>
              <a:t>Tiesinga</a:t>
            </a:r>
            <a:r>
              <a:rPr lang="en-GB" sz="2000" dirty="0">
                <a:solidFill>
                  <a:schemeClr val="bg1"/>
                </a:solidFill>
              </a:rPr>
              <a:t> and P. Mohr, “Tests of fundamental physics”, in Drake (Ed.) </a:t>
            </a:r>
            <a:r>
              <a:rPr lang="en-GB" sz="2000" i="1" dirty="0">
                <a:solidFill>
                  <a:schemeClr val="bg1"/>
                </a:solidFill>
              </a:rPr>
              <a:t>Springer handbook of atomic, molecular, and optical physics</a:t>
            </a:r>
            <a:r>
              <a:rPr lang="en-GB" sz="2000" dirty="0">
                <a:solidFill>
                  <a:schemeClr val="bg1"/>
                </a:solidFill>
              </a:rPr>
              <a:t>, 2</a:t>
            </a:r>
            <a:r>
              <a:rPr lang="en-GB" sz="2000" baseline="30000" dirty="0">
                <a:solidFill>
                  <a:schemeClr val="bg1"/>
                </a:solidFill>
              </a:rPr>
              <a:t>nd</a:t>
            </a:r>
            <a:r>
              <a:rPr lang="en-GB" sz="2000" dirty="0">
                <a:solidFill>
                  <a:schemeClr val="bg1"/>
                </a:solidFill>
              </a:rPr>
              <a:t> edition, Springer, 2023.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1B6B66E-DEFC-436D-A97A-0B3BAB8DA350}"/>
                  </a:ext>
                </a:extLst>
              </p:cNvPr>
              <p:cNvSpPr txBox="1"/>
              <p:nvPr/>
            </p:nvSpPr>
            <p:spPr>
              <a:xfrm>
                <a:off x="7066722" y="1156729"/>
                <a:ext cx="4888767" cy="37517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sz="2400" dirty="0"/>
                  <a:t>Kilogram redefined in 2019 by fixing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=6.62607015×</m:t>
                    </m:r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−34</m:t>
                        </m:r>
                      </m:sup>
                    </m:sSup>
                    <m:r>
                      <a:rPr lang="en-GB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GB" sz="2400" b="0" i="0" smtClean="0">
                        <a:latin typeface="Cambria Math" panose="02040503050406030204" pitchFamily="18" charset="0"/>
                      </a:rPr>
                      <m:t>J</m:t>
                    </m:r>
                    <m:r>
                      <a:rPr lang="en-GB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GB" sz="2400" b="0" i="0" smtClean="0"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endParaRPr lang="en-GB" sz="2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/>
                  <a:t>Measurement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𝑚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</m:oMath>
                </a14:m>
                <a:r>
                  <a:rPr lang="en-GB" dirty="0"/>
                  <a:t> gives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𝑚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</m:oMath>
                </a14:m>
                <a:r>
                  <a:rPr lang="en-GB" dirty="0"/>
                  <a:t> in kg</a:t>
                </a:r>
              </a:p>
              <a:p>
                <a:pPr lvl="1"/>
                <a:endParaRPr lang="en-GB" dirty="0"/>
              </a:p>
              <a:p>
                <a:r>
                  <a:rPr lang="en-GB" sz="2400" dirty="0"/>
                  <a:t>Many constants follow: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u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d>
                      <m:dPr>
                        <m:ctrlPr>
                          <a:rPr lang="en-GB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𝐗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GB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GB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𝐫</m:t>
                        </m:r>
                      </m:sub>
                    </m:sSub>
                    <m:d>
                      <m:dPr>
                        <m:ctrlPr>
                          <a:rPr lang="en-GB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𝐗</m:t>
                        </m:r>
                      </m:e>
                    </m:d>
                  </m:oMath>
                </a14:m>
                <a:endParaRPr lang="en-GB" b="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𝑚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Pre>
                          <m:sPre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PrePr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12</m:t>
                            </m:r>
                          </m:sup>
                          <m: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 panose="02040503050406030204" pitchFamily="18" charset="0"/>
                              </a:rPr>
                              <m:t>C</m:t>
                            </m:r>
                          </m:e>
                        </m:sPre>
                      </m:e>
                    </m:d>
                    <m:r>
                      <a:rPr lang="en-AU" b="0" i="0" smtClean="0">
                        <a:latin typeface="Cambria Math" panose="02040503050406030204" pitchFamily="18" charset="0"/>
                      </a:rPr>
                      <m:t>=12</m:t>
                    </m:r>
                    <m:sSub>
                      <m:sSub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AU" b="0" i="0" smtClean="0">
                            <a:latin typeface="Cambria Math" panose="02040503050406030204" pitchFamily="18" charset="0"/>
                          </a:rPr>
                          <m:t>u</m:t>
                        </m:r>
                      </m:sub>
                    </m:sSub>
                  </m:oMath>
                </a14:m>
                <a:endParaRPr lang="en-GB" b="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e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GB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𝐫</m:t>
                        </m:r>
                      </m:sub>
                    </m:sSub>
                    <m:d>
                      <m:dPr>
                        <m:ctrlPr>
                          <a:rPr lang="en-GB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𝐞</m:t>
                        </m:r>
                      </m:e>
                    </m:d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u</m:t>
                        </m:r>
                      </m:sub>
                    </m:sSub>
                  </m:oMath>
                </a14:m>
                <a:endParaRPr lang="en-GB" b="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sSub>
                          <m:sSubPr>
                            <m:ctrlPr>
                              <a:rPr lang="en-GB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𝑹</m:t>
                            </m:r>
                          </m:e>
                          <m:sub>
                            <m:r>
                              <a:rPr lang="en-GB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∞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/(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 panose="02040503050406030204" pitchFamily="18" charset="0"/>
                              </a:rPr>
                              <m:t>e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rad>
                  </m:oMath>
                </a14:m>
                <a:endParaRPr lang="en-GB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=4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𝜋𝛼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ℏ/(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– hence also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=1/(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ℏ/(2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=ℏ/(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1B6B66E-DEFC-436D-A97A-0B3BAB8DA3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6722" y="1156729"/>
                <a:ext cx="4888767" cy="3751733"/>
              </a:xfrm>
              <a:prstGeom prst="rect">
                <a:avLst/>
              </a:prstGeom>
              <a:blipFill>
                <a:blip r:embed="rId4"/>
                <a:stretch>
                  <a:fillRect l="-1870" t="-1301" b="-1138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83F8AAD-81B7-4BBD-967C-F7875707FEDE}"/>
                  </a:ext>
                </a:extLst>
              </p:cNvPr>
              <p:cNvSpPr txBox="1"/>
              <p:nvPr/>
            </p:nvSpPr>
            <p:spPr>
              <a:xfrm>
                <a:off x="4837686" y="2389212"/>
                <a:ext cx="68794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GB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</m:oMath>
                  </m:oMathPara>
                </a14:m>
                <a:endParaRPr lang="en-GB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83F8AAD-81B7-4BBD-967C-F7875707FE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7686" y="2389212"/>
                <a:ext cx="687945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D470F36-E5D0-4228-AC87-2491E3703D08}"/>
                  </a:ext>
                </a:extLst>
              </p:cNvPr>
              <p:cNvSpPr txBox="1"/>
              <p:nvPr/>
            </p:nvSpPr>
            <p:spPr>
              <a:xfrm>
                <a:off x="4837686" y="3621695"/>
                <a:ext cx="10149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en-GB" sz="2400" b="1" i="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𝐫</m:t>
                          </m:r>
                        </m:sub>
                      </m:sSub>
                      <m:d>
                        <m:dPr>
                          <m:ctrlPr>
                            <a:rPr lang="en-GB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1" i="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𝐞</m:t>
                          </m:r>
                        </m:e>
                      </m:d>
                    </m:oMath>
                  </m:oMathPara>
                </a14:m>
                <a:endParaRPr lang="en-GB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D470F36-E5D0-4228-AC87-2491E3703D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7686" y="3621695"/>
                <a:ext cx="1014958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7F6CD52-5F2C-45F4-96FA-1BD87C1FFD4D}"/>
                  </a:ext>
                </a:extLst>
              </p:cNvPr>
              <p:cNvSpPr txBox="1"/>
              <p:nvPr/>
            </p:nvSpPr>
            <p:spPr>
              <a:xfrm>
                <a:off x="4837686" y="4854178"/>
                <a:ext cx="10149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en-GB" sz="2400" b="1" i="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𝐫</m:t>
                          </m:r>
                        </m:sub>
                      </m:sSub>
                      <m:d>
                        <m:dPr>
                          <m:ctrlPr>
                            <a:rPr lang="en-GB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1" i="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𝐗</m:t>
                          </m:r>
                        </m:e>
                      </m:d>
                    </m:oMath>
                  </m:oMathPara>
                </a14:m>
                <a:endParaRPr lang="en-GB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7F6CD52-5F2C-45F4-96FA-1BD87C1FFD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7686" y="4854178"/>
                <a:ext cx="1014958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65192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54BEFF3-A09D-5064-B421-7CE2F2B3880F}"/>
              </a:ext>
            </a:extLst>
          </p:cNvPr>
          <p:cNvSpPr/>
          <p:nvPr/>
        </p:nvSpPr>
        <p:spPr>
          <a:xfrm>
            <a:off x="2161120" y="1262343"/>
            <a:ext cx="7869761" cy="537961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3" name="Content Placeholder 2" descr="A graph of a function&#10;&#10;Description automatically generated with medium confidence">
            <a:extLst>
              <a:ext uri="{FF2B5EF4-FFF2-40B4-BE49-F238E27FC236}">
                <a16:creationId xmlns:a16="http://schemas.microsoft.com/office/drawing/2014/main" id="{9AAC6553-8358-F165-A077-732EA99251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61120" y="1262342"/>
            <a:ext cx="7869761" cy="5477903"/>
          </a:xfrm>
        </p:spPr>
      </p:pic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8439759E-5556-4DF0-97B6-2EA59B524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22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6654F8D-BDB0-44B2-B74B-2CB800E27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55477"/>
            <a:ext cx="10515600" cy="1325563"/>
          </a:xfrm>
        </p:spPr>
        <p:txBody>
          <a:bodyPr/>
          <a:lstStyle/>
          <a:p>
            <a:pPr algn="ctr"/>
            <a:r>
              <a:rPr lang="en-GB" dirty="0"/>
              <a:t>Bonus slide: 100m `X’ configuration</a:t>
            </a:r>
          </a:p>
        </p:txBody>
      </p:sp>
    </p:spTree>
    <p:extLst>
      <p:ext uri="{BB962C8B-B14F-4D97-AF65-F5344CB8AC3E}">
        <p14:creationId xmlns:p14="http://schemas.microsoft.com/office/powerpoint/2010/main" val="3150340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4C98C-58DD-40B6-A087-E2499E5CF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08879"/>
            <a:ext cx="10515600" cy="1325563"/>
          </a:xfrm>
        </p:spPr>
        <p:txBody>
          <a:bodyPr/>
          <a:lstStyle/>
          <a:p>
            <a:pPr algn="ctr"/>
            <a:r>
              <a:rPr lang="en-GB" dirty="0"/>
              <a:t>Testing the Standard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31EF7EA-9206-4842-8D56-2324D1E47B6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184003"/>
                <a:ext cx="10515600" cy="4640327"/>
              </a:xfrm>
              <a:solidFill>
                <a:schemeClr val="accent2">
                  <a:lumMod val="20000"/>
                  <a:lumOff val="80000"/>
                </a:schemeClr>
              </a:solidFill>
              <a:ln w="28575">
                <a:noFill/>
              </a:ln>
            </p:spPr>
            <p:txBody>
              <a:bodyPr>
                <a:normAutofit/>
              </a:bodyPr>
              <a:lstStyle/>
              <a:p>
                <a:r>
                  <a:rPr lang="en-GB" sz="2400" dirty="0">
                    <a:solidFill>
                      <a:schemeClr val="bg1"/>
                    </a:solidFill>
                  </a:rPr>
                  <a:t>Electron magnetic moment (</a:t>
                </a:r>
                <a:r>
                  <a:rPr lang="en-GB" sz="2400" dirty="0" err="1">
                    <a:solidFill>
                      <a:schemeClr val="bg1"/>
                    </a:solidFill>
                  </a:rPr>
                  <a:t>Gabrielse</a:t>
                </a:r>
                <a:r>
                  <a:rPr lang="en-GB" sz="2400" dirty="0">
                    <a:solidFill>
                      <a:schemeClr val="bg1"/>
                    </a:solidFill>
                  </a:rPr>
                  <a:t> group – see next talk by Xing Fan)</a:t>
                </a:r>
              </a:p>
              <a:p>
                <a:pPr marL="0" indent="0">
                  <a:buNone/>
                </a:pPr>
                <a:endParaRPr lang="en-GB" sz="100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GB" sz="2400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</m:sub>
                          </m:sSub>
                          <m:r>
                            <a:rPr lang="en-GB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sSub>
                        <m:sSubPr>
                          <m:ctrlPr>
                            <a:rPr lang="en-GB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sz="24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</m:sub>
                      </m:sSub>
                      <m:r>
                        <a:rPr lang="en-GB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GB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GB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GB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GB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GB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GB" sz="24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sz="24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𝛼</m:t>
                                      </m:r>
                                    </m:num>
                                    <m:den>
                                      <m:r>
                                        <a:rPr lang="en-GB" sz="24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𝜋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GB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nary>
                      <m:r>
                        <a:rPr lang="en-GB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GB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𝜇𝜏</m:t>
                          </m:r>
                        </m:sub>
                      </m:sSub>
                      <m:r>
                        <a:rPr lang="en-GB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sz="24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hadronic</m:t>
                          </m:r>
                        </m:sub>
                      </m:sSub>
                      <m:r>
                        <a:rPr lang="en-GB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sz="24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weak</m:t>
                          </m:r>
                        </m:sub>
                      </m:sSub>
                    </m:oMath>
                  </m:oMathPara>
                </a14:m>
                <a:endParaRPr lang="en-GB" sz="2400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endParaRPr lang="en-GB" sz="100" dirty="0">
                  <a:solidFill>
                    <a:schemeClr val="bg1"/>
                  </a:solidFill>
                </a:endParaRPr>
              </a:p>
              <a:p>
                <a:r>
                  <a:rPr lang="en-GB" sz="2400" dirty="0">
                    <a:solidFill>
                      <a:schemeClr val="bg1"/>
                    </a:solidFill>
                  </a:rPr>
                  <a:t>Highest-precision Standard Model comparison</a:t>
                </a:r>
              </a:p>
              <a:p>
                <a:r>
                  <a:rPr lang="en-GB" sz="2400" dirty="0">
                    <a:solidFill>
                      <a:schemeClr val="bg1"/>
                    </a:solidFill>
                  </a:rPr>
                  <a:t>Limited by &gt;5</a:t>
                </a:r>
                <a:r>
                  <a:rPr lang="el-GR" sz="2400" dirty="0">
                    <a:solidFill>
                      <a:schemeClr val="bg1"/>
                    </a:solidFill>
                  </a:rPr>
                  <a:t>σ</a:t>
                </a:r>
                <a:r>
                  <a:rPr lang="en-GB" sz="2400" dirty="0">
                    <a:solidFill>
                      <a:schemeClr val="bg1"/>
                    </a:solidFill>
                  </a:rPr>
                  <a:t> discrepancy in </a:t>
                </a:r>
                <a14:m>
                  <m:oMath xmlns:m="http://schemas.openxmlformats.org/officeDocument/2006/math">
                    <m:r>
                      <a:rPr lang="el-GR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endParaRPr lang="en-GB" sz="2400" dirty="0">
                  <a:solidFill>
                    <a:schemeClr val="bg1"/>
                  </a:solidFill>
                </a:endParaRPr>
              </a:p>
              <a:p>
                <a:r>
                  <a:rPr lang="en-GB" sz="2400" dirty="0">
                    <a:solidFill>
                      <a:schemeClr val="bg1"/>
                    </a:solidFill>
                  </a:rPr>
                  <a:t>Improvement of electron g-2 by factor of 2.2 would be at sensitivity of muon g-2 tension to new physics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31EF7EA-9206-4842-8D56-2324D1E47B6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184003"/>
                <a:ext cx="10515600" cy="4640327"/>
              </a:xfrm>
              <a:blipFill>
                <a:blip r:embed="rId3"/>
                <a:stretch>
                  <a:fillRect l="-812" t="-1840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E2838BDB-BCA4-442D-A7C5-6DB4B0543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88985C-DBB9-4E48-A4DE-A2EA8B058950}"/>
              </a:ext>
            </a:extLst>
          </p:cNvPr>
          <p:cNvSpPr txBox="1"/>
          <p:nvPr/>
        </p:nvSpPr>
        <p:spPr>
          <a:xfrm>
            <a:off x="838200" y="5951502"/>
            <a:ext cx="10515600" cy="4308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200" dirty="0">
                <a:solidFill>
                  <a:schemeClr val="bg1"/>
                </a:solidFill>
              </a:rPr>
              <a:t>X. Fan et al., PRL </a:t>
            </a:r>
            <a:r>
              <a:rPr lang="en-GB" sz="2200" b="1" dirty="0">
                <a:solidFill>
                  <a:schemeClr val="bg1"/>
                </a:solidFill>
              </a:rPr>
              <a:t>130</a:t>
            </a:r>
            <a:r>
              <a:rPr lang="en-GB" sz="2200" dirty="0">
                <a:solidFill>
                  <a:schemeClr val="bg1"/>
                </a:solidFill>
              </a:rPr>
              <a:t>, 071801 (2023); G. Giudice et al., JHEP </a:t>
            </a:r>
            <a:r>
              <a:rPr lang="en-GB" sz="2200" b="1" dirty="0">
                <a:solidFill>
                  <a:schemeClr val="bg1"/>
                </a:solidFill>
              </a:rPr>
              <a:t>2012</a:t>
            </a:r>
            <a:r>
              <a:rPr lang="en-GB" sz="2200" dirty="0">
                <a:solidFill>
                  <a:schemeClr val="bg1"/>
                </a:solidFill>
              </a:rPr>
              <a:t>, 113 (2012)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01ECD38-F9DA-7DC1-A2B0-9AE38FF039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1745" y="4469589"/>
            <a:ext cx="6045467" cy="119874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 Placeholder 7">
                <a:extLst>
                  <a:ext uri="{FF2B5EF4-FFF2-40B4-BE49-F238E27FC236}">
                    <a16:creationId xmlns:a16="http://schemas.microsoft.com/office/drawing/2014/main" id="{4A6CCA7F-4E42-4C89-3A60-657979B064C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34534" y="4574488"/>
                <a:ext cx="3390803" cy="1143007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AU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AU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AU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AU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AU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AU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AU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AU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AU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AU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AU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∼2.4×</m:t>
                      </m:r>
                      <m:sSup>
                        <m:sSupPr>
                          <m:ctrlPr>
                            <a:rPr lang="en-AU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AU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−5</m:t>
                          </m:r>
                        </m:sup>
                      </m:sSup>
                    </m:oMath>
                  </m:oMathPara>
                </a14:m>
                <a:endParaRPr lang="en-AU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4" name="Text Placeholder 7">
                <a:extLst>
                  <a:ext uri="{FF2B5EF4-FFF2-40B4-BE49-F238E27FC236}">
                    <a16:creationId xmlns:a16="http://schemas.microsoft.com/office/drawing/2014/main" id="{4A6CCA7F-4E42-4C89-3A60-657979B064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4534" y="4574488"/>
                <a:ext cx="3390803" cy="114300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0233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itle 7">
                <a:extLst>
                  <a:ext uri="{FF2B5EF4-FFF2-40B4-BE49-F238E27FC236}">
                    <a16:creationId xmlns:a16="http://schemas.microsoft.com/office/drawing/2014/main" id="{9A7FE337-A499-486C-8A10-C5B0B1EB56E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-168834"/>
                <a:ext cx="10515600" cy="1325563"/>
              </a:xfrm>
            </p:spPr>
            <p:txBody>
              <a:bodyPr/>
              <a:lstStyle/>
              <a:p>
                <a:pPr algn="ctr"/>
                <a:r>
                  <a:rPr lang="en-AU" dirty="0">
                    <a:solidFill>
                      <a:schemeClr val="tx1"/>
                    </a:solidFill>
                  </a:rPr>
                  <a:t>Atomic mass constant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AU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u</m:t>
                        </m:r>
                      </m:sub>
                    </m:sSub>
                  </m:oMath>
                </a14:m>
                <a:r>
                  <a:rPr lang="en-GB" dirty="0">
                    <a:solidFill>
                      <a:schemeClr val="tx1"/>
                    </a:solidFill>
                  </a:rPr>
                  <a:t>)</a:t>
                </a:r>
                <a:endParaRPr lang="en-AU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Title 7">
                <a:extLst>
                  <a:ext uri="{FF2B5EF4-FFF2-40B4-BE49-F238E27FC236}">
                    <a16:creationId xmlns:a16="http://schemas.microsoft.com/office/drawing/2014/main" id="{9A7FE337-A499-486C-8A10-C5B0B1EB56E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-168834"/>
                <a:ext cx="10515600" cy="1325563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Content Placeholder 9">
                <a:extLst>
                  <a:ext uri="{FF2B5EF4-FFF2-40B4-BE49-F238E27FC236}">
                    <a16:creationId xmlns:a16="http://schemas.microsoft.com/office/drawing/2014/main" id="{9BAEA089-3EAC-490D-ADC8-23A06A924EF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345802"/>
                <a:ext cx="10641497" cy="4533082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AU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AU" sz="2400" b="0" i="0" smtClean="0">
                            <a:latin typeface="Cambria Math" panose="02040503050406030204" pitchFamily="18" charset="0"/>
                          </a:rPr>
                          <m:t>Rb</m:t>
                        </m:r>
                      </m:e>
                    </m:d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 &amp; 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AU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AU" sz="2400" b="0" i="0" smtClean="0">
                            <a:latin typeface="Cambria Math" panose="02040503050406030204" pitchFamily="18" charset="0"/>
                          </a:rPr>
                          <m:t>Cs</m:t>
                        </m:r>
                      </m:e>
                    </m:d>
                  </m:oMath>
                </a14:m>
                <a:r>
                  <a:rPr lang="en-AU" sz="2400" dirty="0"/>
                  <a:t> both use same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AU" sz="2400" b="0" i="0" smtClean="0">
                            <a:latin typeface="Cambria Math" panose="02040503050406030204" pitchFamily="18" charset="0"/>
                          </a:rPr>
                          <m:t>r</m:t>
                        </m:r>
                      </m:sub>
                    </m:sSub>
                    <m:d>
                      <m:dPr>
                        <m:ctrlPr>
                          <a:rPr lang="en-AU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AU" sz="2400" b="0" i="0" smtClean="0">
                            <a:latin typeface="Cambria Math" panose="02040503050406030204" pitchFamily="18" charset="0"/>
                          </a:rPr>
                          <m:t>e</m:t>
                        </m:r>
                      </m:e>
                    </m:d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 &amp; </m:t>
                    </m:r>
                    <m:sSub>
                      <m:sSubPr>
                        <m:ctrlPr>
                          <a:rPr lang="en-AU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AU" sz="2400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</m:oMath>
                </a14:m>
                <a:endParaRPr lang="en-AU" sz="2400" dirty="0"/>
              </a:p>
              <a:p>
                <a14:m>
                  <m:oMath xmlns:m="http://schemas.openxmlformats.org/officeDocument/2006/math"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AU" sz="2400" dirty="0"/>
                  <a:t> </a:t>
                </a:r>
                <a:r>
                  <a:rPr lang="en-AU" sz="2400" b="1" dirty="0"/>
                  <a:t>Discrepancy is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b="1" i="1" smtClean="0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en-AU" sz="2400" b="1" i="0" smtClean="0">
                            <a:latin typeface="Cambria Math" panose="02040503050406030204" pitchFamily="18" charset="0"/>
                          </a:rPr>
                          <m:t>𝐮</m:t>
                        </m:r>
                      </m:sub>
                    </m:sSub>
                    <m:r>
                      <a:rPr lang="en-AU" sz="2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sz="2400" b="1" i="1" smtClean="0">
                        <a:latin typeface="Cambria Math" panose="02040503050406030204" pitchFamily="18" charset="0"/>
                      </a:rPr>
                      <m:t>𝒎</m:t>
                    </m:r>
                    <m:d>
                      <m:dPr>
                        <m:ctrlPr>
                          <a:rPr lang="en-AU" sz="2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sz="2400" b="1" i="1" smtClean="0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d>
                    <m:r>
                      <a:rPr lang="en-AU" sz="2400" b="1" i="1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AU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AU" sz="2400" b="1" i="0" smtClean="0">
                            <a:latin typeface="Cambria Math" panose="02040503050406030204" pitchFamily="18" charset="0"/>
                          </a:rPr>
                          <m:t>𝐫</m:t>
                        </m:r>
                      </m:sub>
                    </m:sSub>
                    <m:d>
                      <m:dPr>
                        <m:ctrlPr>
                          <a:rPr lang="en-AU" sz="2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sz="2400" b="1" i="1" smtClean="0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d>
                  </m:oMath>
                </a14:m>
                <a:endParaRPr lang="en-AU" sz="2400" b="1" dirty="0"/>
              </a:p>
              <a:p>
                <a14:m>
                  <m:oMath xmlns:m="http://schemas.openxmlformats.org/officeDocument/2006/math"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AU" sz="2400" dirty="0"/>
                  <a:t> Test of Standard Model is limited by (not) pinning down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𝑚</m:t>
                    </m:r>
                    <m:d>
                      <m:dPr>
                        <m:ctrlPr>
                          <a:rPr lang="en-AU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Pre>
                          <m:sPrePr>
                            <m:ctrlPr>
                              <a:rPr lang="en-AU" sz="2400" i="1" smtClean="0">
                                <a:latin typeface="Cambria Math" panose="02040503050406030204" pitchFamily="18" charset="0"/>
                              </a:rPr>
                            </m:ctrlPr>
                          </m:sPrePr>
                          <m:sub/>
                          <m:sup>
                            <m:r>
                              <a:rPr lang="en-AU" b="0" i="0" smtClean="0">
                                <a:latin typeface="Cambria Math" panose="02040503050406030204" pitchFamily="18" charset="0"/>
                              </a:rPr>
                              <m:t>12</m:t>
                            </m:r>
                          </m:sup>
                          <m:e>
                            <m:r>
                              <m:rPr>
                                <m:sty m:val="p"/>
                              </m:rPr>
                              <a:rPr lang="en-AU" b="0" i="0" smtClean="0">
                                <a:latin typeface="Cambria Math" panose="02040503050406030204" pitchFamily="18" charset="0"/>
                              </a:rPr>
                              <m:t>C</m:t>
                            </m:r>
                          </m:e>
                        </m:sPre>
                      </m:e>
                    </m:d>
                  </m:oMath>
                </a14:m>
                <a:endParaRPr lang="en-AU" sz="2400" dirty="0"/>
              </a:p>
            </p:txBody>
          </p:sp>
        </mc:Choice>
        <mc:Fallback>
          <p:sp>
            <p:nvSpPr>
              <p:cNvPr id="18" name="Content Placeholder 9">
                <a:extLst>
                  <a:ext uri="{FF2B5EF4-FFF2-40B4-BE49-F238E27FC236}">
                    <a16:creationId xmlns:a16="http://schemas.microsoft.com/office/drawing/2014/main" id="{9BAEA089-3EAC-490D-ADC8-23A06A924EF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345802"/>
                <a:ext cx="10641497" cy="4533082"/>
              </a:xfrm>
              <a:blipFill>
                <a:blip r:embed="rId4"/>
                <a:stretch>
                  <a:fillRect l="-745" t="-1884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55638B-F857-4559-B4D8-1B1F78F7E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88789-BD6D-B14D-9F79-63B3BFF8519D}" type="slidenum">
              <a:rPr lang="en-GB" smtClean="0"/>
              <a:t>4</a:t>
            </a:fld>
            <a:endParaRPr lang="en-GB" dirty="0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252A783F-650D-008B-EB54-E17857322417}"/>
              </a:ext>
            </a:extLst>
          </p:cNvPr>
          <p:cNvCxnSpPr/>
          <p:nvPr/>
        </p:nvCxnSpPr>
        <p:spPr>
          <a:xfrm>
            <a:off x="4139921" y="4903596"/>
            <a:ext cx="3175279" cy="0"/>
          </a:xfrm>
          <a:prstGeom prst="straightConnector1">
            <a:avLst/>
          </a:prstGeom>
          <a:ln w="3810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7DAB1B7-31D5-848F-ED66-F04AEFCD59DD}"/>
                  </a:ext>
                </a:extLst>
              </p:cNvPr>
              <p:cNvSpPr txBox="1"/>
              <p:nvPr/>
            </p:nvSpPr>
            <p:spPr>
              <a:xfrm>
                <a:off x="2451317" y="3810753"/>
                <a:ext cx="3377207" cy="12730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AU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AU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U" sz="28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AU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AU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AU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2800" b="0" i="1" smtClean="0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AU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AU" sz="2800" b="0" i="1" smtClean="0">
                              <a:latin typeface="Cambria Math" panose="02040503050406030204" pitchFamily="18" charset="0"/>
                            </a:rPr>
                            <m:t>h𝑐</m:t>
                          </m:r>
                        </m:den>
                      </m:f>
                      <m:r>
                        <a:rPr lang="en-AU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sz="2800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AU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AU" sz="28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AU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AU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AU" sz="28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sSub>
                                <m:sSubPr>
                                  <m:ctrlPr>
                                    <a:rPr lang="en-AU" sz="28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AU" sz="28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𝑹</m:t>
                                  </m:r>
                                </m:e>
                                <m:sub>
                                  <m:r>
                                    <a:rPr lang="en-AU" sz="28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∞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AU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AU" sz="28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AU" sz="2800" b="0" i="1" smtClean="0">
                                      <a:latin typeface="Cambria Math" panose="02040503050406030204" pitchFamily="18" charset="0"/>
                                    </a:rPr>
                                    <m:t>e</m:t>
                                  </m:r>
                                </m:sub>
                              </m:sSub>
                              <m:r>
                                <a:rPr lang="en-AU" sz="28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AU" sz="28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7DAB1B7-31D5-848F-ED66-F04AEFCD59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1317" y="3810753"/>
                <a:ext cx="3377207" cy="12730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2F0A02D-1BE6-D172-61F4-5D8F47BE1257}"/>
                  </a:ext>
                </a:extLst>
              </p:cNvPr>
              <p:cNvSpPr txBox="1"/>
              <p:nvPr/>
            </p:nvSpPr>
            <p:spPr>
              <a:xfrm>
                <a:off x="5871644" y="5129121"/>
                <a:ext cx="238058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AU" sz="2800" b="0" i="0" smtClean="0">
                              <a:latin typeface="Cambria Math" panose="02040503050406030204" pitchFamily="18" charset="0"/>
                            </a:rPr>
                            <m:t>e</m:t>
                          </m:r>
                        </m:sub>
                      </m:sSub>
                      <m:r>
                        <a:rPr lang="en-AU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AU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en-AU" sz="28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𝐫</m:t>
                          </m:r>
                        </m:sub>
                      </m:sSub>
                      <m:d>
                        <m:dPr>
                          <m:ctrlPr>
                            <a:rPr lang="en-AU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8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𝐞</m:t>
                          </m:r>
                        </m:e>
                      </m:d>
                      <m:sSub>
                        <m:sSubPr>
                          <m:ctrlPr>
                            <a:rPr lang="en-AU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AU" sz="2800" b="0" i="0" smtClean="0">
                              <a:latin typeface="Cambria Math" panose="02040503050406030204" pitchFamily="18" charset="0"/>
                            </a:rPr>
                            <m:t>u</m:t>
                          </m:r>
                        </m:sub>
                      </m:sSub>
                    </m:oMath>
                  </m:oMathPara>
                </a14:m>
                <a:endParaRPr lang="en-AU" sz="2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2F0A02D-1BE6-D172-61F4-5D8F47BE12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1644" y="5129121"/>
                <a:ext cx="2380588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9C54CA1-FA12-C290-11C1-D6675244E1D2}"/>
                  </a:ext>
                </a:extLst>
              </p:cNvPr>
              <p:cNvSpPr txBox="1"/>
              <p:nvPr/>
            </p:nvSpPr>
            <p:spPr>
              <a:xfrm>
                <a:off x="8480037" y="5507996"/>
                <a:ext cx="3571234" cy="9633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AU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  <m:d>
                            <m:dPr>
                              <m:ctrlPr>
                                <a:rPr lang="en-AU" sz="2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AU" sz="2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AU" sz="2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2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AU" sz="2800" b="1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𝐫</m:t>
                              </m:r>
                            </m:sub>
                          </m:sSub>
                          <m:d>
                            <m:dPr>
                              <m:ctrlPr>
                                <a:rPr lang="en-AU" sz="2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AU" sz="2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e>
                          </m:d>
                        </m:den>
                      </m:f>
                      <m:r>
                        <a:rPr lang="en-AU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AU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AU" sz="2800" b="0" i="0" smtClean="0">
                              <a:latin typeface="Cambria Math" panose="02040503050406030204" pitchFamily="18" charset="0"/>
                            </a:rPr>
                            <m:t>u</m:t>
                          </m:r>
                        </m:sub>
                      </m:sSub>
                      <m:r>
                        <a:rPr lang="en-AU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2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d>
                            <m:dPr>
                              <m:ctrlPr>
                                <a:rPr lang="en-AU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Pre>
                                <m:sPrePr>
                                  <m:ctrlPr>
                                    <a:rPr lang="en-AU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PrePr>
                                <m:sub/>
                                <m:sup>
                                  <m:r>
                                    <a:rPr lang="en-AU" sz="2800" b="0" i="0" smtClean="0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p>
                                <m:e>
                                  <m:r>
                                    <m:rPr>
                                      <m:sty m:val="p"/>
                                    </m:rPr>
                                    <a:rPr lang="en-AU" sz="2800" b="0" i="0" smtClean="0">
                                      <a:latin typeface="Cambria Math" panose="02040503050406030204" pitchFamily="18" charset="0"/>
                                    </a:rPr>
                                    <m:t>C</m:t>
                                  </m:r>
                                </m:e>
                              </m:sPre>
                            </m:e>
                          </m:d>
                        </m:num>
                        <m:den>
                          <m:r>
                            <a:rPr lang="en-AU" sz="28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AU" sz="28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9C54CA1-FA12-C290-11C1-D6675244E1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0037" y="5507996"/>
                <a:ext cx="3571234" cy="9633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Connector: Elbow 11">
            <a:extLst>
              <a:ext uri="{FF2B5EF4-FFF2-40B4-BE49-F238E27FC236}">
                <a16:creationId xmlns:a16="http://schemas.microsoft.com/office/drawing/2014/main" id="{0379540F-1B9E-BA9F-CEA3-2F934D4FB62F}"/>
              </a:ext>
            </a:extLst>
          </p:cNvPr>
          <p:cNvCxnSpPr>
            <a:cxnSpLocks/>
            <a:stCxn id="8" idx="1"/>
          </p:cNvCxnSpPr>
          <p:nvPr/>
        </p:nvCxnSpPr>
        <p:spPr>
          <a:xfrm rot="10800000">
            <a:off x="5123510" y="4903599"/>
            <a:ext cx="748134" cy="440967"/>
          </a:xfrm>
          <a:prstGeom prst="bentConnector3">
            <a:avLst>
              <a:gd name="adj1" fmla="val 99908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or: Elbow 13">
            <a:extLst>
              <a:ext uri="{FF2B5EF4-FFF2-40B4-BE49-F238E27FC236}">
                <a16:creationId xmlns:a16="http://schemas.microsoft.com/office/drawing/2014/main" id="{0C2B4AE1-FB1E-EDDE-5A96-0E0832C203AF}"/>
              </a:ext>
            </a:extLst>
          </p:cNvPr>
          <p:cNvCxnSpPr>
            <a:cxnSpLocks/>
            <a:endCxn id="8" idx="3"/>
          </p:cNvCxnSpPr>
          <p:nvPr/>
        </p:nvCxnSpPr>
        <p:spPr>
          <a:xfrm rot="10800000">
            <a:off x="8252232" y="5344565"/>
            <a:ext cx="1781652" cy="534320"/>
          </a:xfrm>
          <a:prstGeom prst="bentConnector3">
            <a:avLst>
              <a:gd name="adj1" fmla="val 1526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EA5816C-B73F-5534-9268-9AFC1FE6EF40}"/>
                  </a:ext>
                </a:extLst>
              </p:cNvPr>
              <p:cNvSpPr txBox="1"/>
              <p:nvPr/>
            </p:nvSpPr>
            <p:spPr>
              <a:xfrm>
                <a:off x="283508" y="2672877"/>
                <a:ext cx="6880967" cy="11378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</m:sub>
                      </m:sSub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GB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𝛼</m:t>
                                      </m:r>
                                    </m:num>
                                    <m:den>
                                      <m:r>
                                        <a:rPr lang="en-GB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𝜋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nary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𝜇𝜏</m:t>
                          </m:r>
                        </m:sub>
                      </m:sSub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hadronic</m:t>
                          </m:r>
                        </m:sub>
                      </m:sSub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weak</m:t>
                          </m:r>
                        </m:sub>
                      </m:sSub>
                    </m:oMath>
                  </m:oMathPara>
                </a14:m>
                <a:endParaRPr lang="en-AU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EA5816C-B73F-5534-9268-9AFC1FE6EF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508" y="2672877"/>
                <a:ext cx="6880967" cy="113787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Connector: Elbow 38">
            <a:extLst>
              <a:ext uri="{FF2B5EF4-FFF2-40B4-BE49-F238E27FC236}">
                <a16:creationId xmlns:a16="http://schemas.microsoft.com/office/drawing/2014/main" id="{9DD1F941-F1E8-CA75-3A31-01C7DF226872}"/>
              </a:ext>
            </a:extLst>
          </p:cNvPr>
          <p:cNvCxnSpPr>
            <a:cxnSpLocks/>
          </p:cNvCxnSpPr>
          <p:nvPr/>
        </p:nvCxnSpPr>
        <p:spPr>
          <a:xfrm rot="16200000" flipV="1">
            <a:off x="2819714" y="3156276"/>
            <a:ext cx="1376783" cy="1052731"/>
          </a:xfrm>
          <a:prstGeom prst="bentConnector3">
            <a:avLst>
              <a:gd name="adj1" fmla="val 100293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10FA07E-3070-04D9-E6FD-73EA082E88A7}"/>
              </a:ext>
            </a:extLst>
          </p:cNvPr>
          <p:cNvCxnSpPr/>
          <p:nvPr/>
        </p:nvCxnSpPr>
        <p:spPr>
          <a:xfrm>
            <a:off x="1517301" y="2190540"/>
            <a:ext cx="451899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4A861C42-BBDF-4E5C-AEE1-7AB1D896DA25}"/>
              </a:ext>
            </a:extLst>
          </p:cNvPr>
          <p:cNvSpPr/>
          <p:nvPr/>
        </p:nvSpPr>
        <p:spPr>
          <a:xfrm>
            <a:off x="8480037" y="3682641"/>
            <a:ext cx="2702103" cy="863653"/>
          </a:xfrm>
          <a:prstGeom prst="roundRect">
            <a:avLst/>
          </a:prstGeom>
          <a:solidFill>
            <a:srgbClr val="FFBF00"/>
          </a:solidFill>
          <a:ln w="38100">
            <a:solidFill>
              <a:srgbClr val="E947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Is running of coupling constants involved somewhere here?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4455E93-7F06-4D0A-B156-99DC1225CE86}"/>
              </a:ext>
            </a:extLst>
          </p:cNvPr>
          <p:cNvCxnSpPr>
            <a:cxnSpLocks/>
          </p:cNvCxnSpPr>
          <p:nvPr/>
        </p:nvCxnSpPr>
        <p:spPr>
          <a:xfrm flipH="1">
            <a:off x="7664866" y="4546294"/>
            <a:ext cx="815171" cy="582827"/>
          </a:xfrm>
          <a:prstGeom prst="straightConnector1">
            <a:avLst/>
          </a:prstGeom>
          <a:ln w="57150">
            <a:solidFill>
              <a:srgbClr val="FF7F0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E487EB4-8FD2-4BAC-AF4E-22D8FF212C89}"/>
              </a:ext>
            </a:extLst>
          </p:cNvPr>
          <p:cNvCxnSpPr>
            <a:cxnSpLocks/>
          </p:cNvCxnSpPr>
          <p:nvPr/>
        </p:nvCxnSpPr>
        <p:spPr>
          <a:xfrm flipH="1">
            <a:off x="9158531" y="4590919"/>
            <a:ext cx="264973" cy="969089"/>
          </a:xfrm>
          <a:prstGeom prst="straightConnector1">
            <a:avLst/>
          </a:prstGeom>
          <a:ln w="57150">
            <a:solidFill>
              <a:srgbClr val="FF7F0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1851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7" grpId="0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370530-E1D2-6675-9778-8A3BAE12E2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B9DF76-1F25-DAB1-98F6-B9D31E403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88789-BD6D-B14D-9F79-63B3BFF8519D}" type="slidenum">
              <a:rPr lang="en-GB" smtClean="0"/>
              <a:t>5</a:t>
            </a:fld>
            <a:endParaRPr lang="en-GB" dirty="0"/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3049D85F-56EE-5C6F-E0ED-8CFDE7D2A23D}"/>
              </a:ext>
            </a:extLst>
          </p:cNvPr>
          <p:cNvSpPr txBox="1">
            <a:spLocks/>
          </p:cNvSpPr>
          <p:nvPr/>
        </p:nvSpPr>
        <p:spPr>
          <a:xfrm>
            <a:off x="793664" y="-18391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dirty="0"/>
              <a:t>Ramsey-</a:t>
            </a:r>
            <a:r>
              <a:rPr lang="en-AU" dirty="0" err="1"/>
              <a:t>Bordé</a:t>
            </a:r>
            <a:r>
              <a:rPr lang="en-AU" dirty="0"/>
              <a:t> interferometer(s)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11D4E46-2158-EF7F-C5E9-E5B933C3A8D9}"/>
              </a:ext>
            </a:extLst>
          </p:cNvPr>
          <p:cNvCxnSpPr>
            <a:cxnSpLocks/>
          </p:cNvCxnSpPr>
          <p:nvPr/>
        </p:nvCxnSpPr>
        <p:spPr>
          <a:xfrm>
            <a:off x="5773872" y="4744865"/>
            <a:ext cx="143013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B0E3AE1-50D1-57C8-E97D-C1DEDAF67E32}"/>
              </a:ext>
            </a:extLst>
          </p:cNvPr>
          <p:cNvCxnSpPr>
            <a:cxnSpLocks/>
          </p:cNvCxnSpPr>
          <p:nvPr/>
        </p:nvCxnSpPr>
        <p:spPr>
          <a:xfrm>
            <a:off x="10089430" y="4261628"/>
            <a:ext cx="1444268" cy="483230"/>
          </a:xfrm>
          <a:prstGeom prst="line">
            <a:avLst/>
          </a:prstGeom>
          <a:ln w="952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ircle: Hollow 15">
            <a:extLst>
              <a:ext uri="{FF2B5EF4-FFF2-40B4-BE49-F238E27FC236}">
                <a16:creationId xmlns:a16="http://schemas.microsoft.com/office/drawing/2014/main" id="{DAF2E2F6-218F-9146-293C-332976631F17}"/>
              </a:ext>
            </a:extLst>
          </p:cNvPr>
          <p:cNvSpPr/>
          <p:nvPr/>
        </p:nvSpPr>
        <p:spPr>
          <a:xfrm>
            <a:off x="11402467" y="4620082"/>
            <a:ext cx="244860" cy="244860"/>
          </a:xfrm>
          <a:prstGeom prst="donut">
            <a:avLst/>
          </a:prstGeom>
          <a:noFill/>
          <a:ln w="19050">
            <a:solidFill>
              <a:srgbClr val="3DED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9D03401-A609-ED19-327B-F43B233E0051}"/>
              </a:ext>
            </a:extLst>
          </p:cNvPr>
          <p:cNvGrpSpPr/>
          <p:nvPr/>
        </p:nvGrpSpPr>
        <p:grpSpPr>
          <a:xfrm>
            <a:off x="5642378" y="4864211"/>
            <a:ext cx="133874" cy="857154"/>
            <a:chOff x="591431" y="2579139"/>
            <a:chExt cx="133874" cy="857154"/>
          </a:xfrm>
        </p:grpSpPr>
        <p:sp>
          <p:nvSpPr>
            <p:cNvPr id="18" name="Arc 17">
              <a:extLst>
                <a:ext uri="{FF2B5EF4-FFF2-40B4-BE49-F238E27FC236}">
                  <a16:creationId xmlns:a16="http://schemas.microsoft.com/office/drawing/2014/main" id="{F69C39BD-B0DD-ED9A-D6F7-372DBF1BF697}"/>
                </a:ext>
              </a:extLst>
            </p:cNvPr>
            <p:cNvSpPr/>
            <p:nvPr/>
          </p:nvSpPr>
          <p:spPr>
            <a:xfrm>
              <a:off x="591431" y="2591803"/>
              <a:ext cx="124429" cy="140748"/>
            </a:xfrm>
            <a:prstGeom prst="arc">
              <a:avLst>
                <a:gd name="adj1" fmla="val 21574287"/>
                <a:gd name="adj2" fmla="val 5374681"/>
              </a:avLst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2400"/>
            </a:p>
          </p:txBody>
        </p:sp>
        <p:sp>
          <p:nvSpPr>
            <p:cNvPr id="19" name="Arc 18">
              <a:extLst>
                <a:ext uri="{FF2B5EF4-FFF2-40B4-BE49-F238E27FC236}">
                  <a16:creationId xmlns:a16="http://schemas.microsoft.com/office/drawing/2014/main" id="{E19BCA5E-C889-FB56-ABD8-1F7C04D7385E}"/>
                </a:ext>
              </a:extLst>
            </p:cNvPr>
            <p:cNvSpPr/>
            <p:nvPr/>
          </p:nvSpPr>
          <p:spPr>
            <a:xfrm>
              <a:off x="593811" y="2873300"/>
              <a:ext cx="124429" cy="140748"/>
            </a:xfrm>
            <a:prstGeom prst="arc">
              <a:avLst>
                <a:gd name="adj1" fmla="val 16200000"/>
                <a:gd name="adj2" fmla="val 5374681"/>
              </a:avLst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2400" dirty="0"/>
            </a:p>
          </p:txBody>
        </p:sp>
        <p:sp>
          <p:nvSpPr>
            <p:cNvPr id="20" name="Arc 19">
              <a:extLst>
                <a:ext uri="{FF2B5EF4-FFF2-40B4-BE49-F238E27FC236}">
                  <a16:creationId xmlns:a16="http://schemas.microsoft.com/office/drawing/2014/main" id="{953DD25B-BF2A-A052-5798-B11C22839A32}"/>
                </a:ext>
              </a:extLst>
            </p:cNvPr>
            <p:cNvSpPr/>
            <p:nvPr/>
          </p:nvSpPr>
          <p:spPr>
            <a:xfrm rot="10800000">
              <a:off x="593811" y="2732552"/>
              <a:ext cx="124429" cy="140748"/>
            </a:xfrm>
            <a:prstGeom prst="arc">
              <a:avLst>
                <a:gd name="adj1" fmla="val 16200000"/>
                <a:gd name="adj2" fmla="val 5416203"/>
              </a:avLst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2400"/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D9F48EF0-4637-2B0C-C3F4-4F18EC13EE50}"/>
                </a:ext>
              </a:extLst>
            </p:cNvPr>
            <p:cNvCxnSpPr>
              <a:cxnSpLocks/>
              <a:stCxn id="18" idx="0"/>
            </p:cNvCxnSpPr>
            <p:nvPr/>
          </p:nvCxnSpPr>
          <p:spPr>
            <a:xfrm flipV="1">
              <a:off x="715859" y="2579139"/>
              <a:ext cx="7066" cy="82573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Arc 21">
              <a:extLst>
                <a:ext uri="{FF2B5EF4-FFF2-40B4-BE49-F238E27FC236}">
                  <a16:creationId xmlns:a16="http://schemas.microsoft.com/office/drawing/2014/main" id="{4E5111F2-53DF-7AD2-1243-AE561F385A40}"/>
                </a:ext>
              </a:extLst>
            </p:cNvPr>
            <p:cNvSpPr/>
            <p:nvPr/>
          </p:nvSpPr>
          <p:spPr>
            <a:xfrm rot="10800000">
              <a:off x="600876" y="3295545"/>
              <a:ext cx="124429" cy="140748"/>
            </a:xfrm>
            <a:prstGeom prst="arc">
              <a:avLst>
                <a:gd name="adj1" fmla="val 57428"/>
                <a:gd name="adj2" fmla="val 5416203"/>
              </a:avLst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2400"/>
            </a:p>
          </p:txBody>
        </p:sp>
        <p:sp>
          <p:nvSpPr>
            <p:cNvPr id="23" name="Arc 22">
              <a:extLst>
                <a:ext uri="{FF2B5EF4-FFF2-40B4-BE49-F238E27FC236}">
                  <a16:creationId xmlns:a16="http://schemas.microsoft.com/office/drawing/2014/main" id="{C224896F-18DD-6844-FCCF-23C56EC249EE}"/>
                </a:ext>
              </a:extLst>
            </p:cNvPr>
            <p:cNvSpPr/>
            <p:nvPr/>
          </p:nvSpPr>
          <p:spPr>
            <a:xfrm>
              <a:off x="598496" y="3154796"/>
              <a:ext cx="124429" cy="140748"/>
            </a:xfrm>
            <a:prstGeom prst="arc">
              <a:avLst>
                <a:gd name="adj1" fmla="val 16200000"/>
                <a:gd name="adj2" fmla="val 5374681"/>
              </a:avLst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2400" dirty="0"/>
            </a:p>
          </p:txBody>
        </p:sp>
        <p:sp>
          <p:nvSpPr>
            <p:cNvPr id="24" name="Arc 23">
              <a:extLst>
                <a:ext uri="{FF2B5EF4-FFF2-40B4-BE49-F238E27FC236}">
                  <a16:creationId xmlns:a16="http://schemas.microsoft.com/office/drawing/2014/main" id="{9E3C8263-E335-8C74-3BE8-602933DC5C70}"/>
                </a:ext>
              </a:extLst>
            </p:cNvPr>
            <p:cNvSpPr/>
            <p:nvPr/>
          </p:nvSpPr>
          <p:spPr>
            <a:xfrm rot="10800000">
              <a:off x="598496" y="3014048"/>
              <a:ext cx="124429" cy="140748"/>
            </a:xfrm>
            <a:prstGeom prst="arc">
              <a:avLst>
                <a:gd name="adj1" fmla="val 16200000"/>
                <a:gd name="adj2" fmla="val 5416203"/>
              </a:avLst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2400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DAE8DF5-9244-A844-B366-8B58847C95BA}"/>
              </a:ext>
            </a:extLst>
          </p:cNvPr>
          <p:cNvGrpSpPr/>
          <p:nvPr/>
        </p:nvGrpSpPr>
        <p:grpSpPr>
          <a:xfrm>
            <a:off x="7072516" y="4870543"/>
            <a:ext cx="133874" cy="857154"/>
            <a:chOff x="591431" y="2579139"/>
            <a:chExt cx="133874" cy="857154"/>
          </a:xfrm>
        </p:grpSpPr>
        <p:sp>
          <p:nvSpPr>
            <p:cNvPr id="26" name="Arc 25">
              <a:extLst>
                <a:ext uri="{FF2B5EF4-FFF2-40B4-BE49-F238E27FC236}">
                  <a16:creationId xmlns:a16="http://schemas.microsoft.com/office/drawing/2014/main" id="{1BAEF125-EB4A-D272-7C3C-9FC177C1371C}"/>
                </a:ext>
              </a:extLst>
            </p:cNvPr>
            <p:cNvSpPr/>
            <p:nvPr/>
          </p:nvSpPr>
          <p:spPr>
            <a:xfrm>
              <a:off x="591431" y="2591803"/>
              <a:ext cx="124429" cy="140748"/>
            </a:xfrm>
            <a:prstGeom prst="arc">
              <a:avLst>
                <a:gd name="adj1" fmla="val 21574287"/>
                <a:gd name="adj2" fmla="val 5374681"/>
              </a:avLst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2400"/>
            </a:p>
          </p:txBody>
        </p:sp>
        <p:sp>
          <p:nvSpPr>
            <p:cNvPr id="27" name="Arc 26">
              <a:extLst>
                <a:ext uri="{FF2B5EF4-FFF2-40B4-BE49-F238E27FC236}">
                  <a16:creationId xmlns:a16="http://schemas.microsoft.com/office/drawing/2014/main" id="{7A41E752-9C74-7FE8-91B6-0B56D3A6F821}"/>
                </a:ext>
              </a:extLst>
            </p:cNvPr>
            <p:cNvSpPr/>
            <p:nvPr/>
          </p:nvSpPr>
          <p:spPr>
            <a:xfrm>
              <a:off x="593811" y="2873300"/>
              <a:ext cx="124429" cy="140748"/>
            </a:xfrm>
            <a:prstGeom prst="arc">
              <a:avLst>
                <a:gd name="adj1" fmla="val 16200000"/>
                <a:gd name="adj2" fmla="val 5374681"/>
              </a:avLst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2400" dirty="0"/>
            </a:p>
          </p:txBody>
        </p:sp>
        <p:sp>
          <p:nvSpPr>
            <p:cNvPr id="28" name="Arc 27">
              <a:extLst>
                <a:ext uri="{FF2B5EF4-FFF2-40B4-BE49-F238E27FC236}">
                  <a16:creationId xmlns:a16="http://schemas.microsoft.com/office/drawing/2014/main" id="{56CCBEDB-71B5-CB3B-E3BC-E778FB82A94E}"/>
                </a:ext>
              </a:extLst>
            </p:cNvPr>
            <p:cNvSpPr/>
            <p:nvPr/>
          </p:nvSpPr>
          <p:spPr>
            <a:xfrm rot="10800000">
              <a:off x="593811" y="2732552"/>
              <a:ext cx="124429" cy="140748"/>
            </a:xfrm>
            <a:prstGeom prst="arc">
              <a:avLst>
                <a:gd name="adj1" fmla="val 16200000"/>
                <a:gd name="adj2" fmla="val 5416203"/>
              </a:avLst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2400"/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D1334433-5025-0A45-D0CC-6E82C81A52FF}"/>
                </a:ext>
              </a:extLst>
            </p:cNvPr>
            <p:cNvCxnSpPr>
              <a:cxnSpLocks/>
              <a:stCxn id="26" idx="0"/>
            </p:cNvCxnSpPr>
            <p:nvPr/>
          </p:nvCxnSpPr>
          <p:spPr>
            <a:xfrm flipV="1">
              <a:off x="715859" y="2579139"/>
              <a:ext cx="7066" cy="82573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Arc 29">
              <a:extLst>
                <a:ext uri="{FF2B5EF4-FFF2-40B4-BE49-F238E27FC236}">
                  <a16:creationId xmlns:a16="http://schemas.microsoft.com/office/drawing/2014/main" id="{DDE5F9B8-2F92-AA1A-D0A3-5F814E528662}"/>
                </a:ext>
              </a:extLst>
            </p:cNvPr>
            <p:cNvSpPr/>
            <p:nvPr/>
          </p:nvSpPr>
          <p:spPr>
            <a:xfrm rot="10800000">
              <a:off x="600876" y="3295545"/>
              <a:ext cx="124429" cy="140748"/>
            </a:xfrm>
            <a:prstGeom prst="arc">
              <a:avLst>
                <a:gd name="adj1" fmla="val 57428"/>
                <a:gd name="adj2" fmla="val 5416203"/>
              </a:avLst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2400"/>
            </a:p>
          </p:txBody>
        </p:sp>
        <p:sp>
          <p:nvSpPr>
            <p:cNvPr id="31" name="Arc 30">
              <a:extLst>
                <a:ext uri="{FF2B5EF4-FFF2-40B4-BE49-F238E27FC236}">
                  <a16:creationId xmlns:a16="http://schemas.microsoft.com/office/drawing/2014/main" id="{D7B894FF-7321-4519-3EFB-DEB6D950B9CC}"/>
                </a:ext>
              </a:extLst>
            </p:cNvPr>
            <p:cNvSpPr/>
            <p:nvPr/>
          </p:nvSpPr>
          <p:spPr>
            <a:xfrm>
              <a:off x="598496" y="3154796"/>
              <a:ext cx="124429" cy="140748"/>
            </a:xfrm>
            <a:prstGeom prst="arc">
              <a:avLst>
                <a:gd name="adj1" fmla="val 16200000"/>
                <a:gd name="adj2" fmla="val 5374681"/>
              </a:avLst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2400" dirty="0"/>
            </a:p>
          </p:txBody>
        </p:sp>
        <p:sp>
          <p:nvSpPr>
            <p:cNvPr id="32" name="Arc 31">
              <a:extLst>
                <a:ext uri="{FF2B5EF4-FFF2-40B4-BE49-F238E27FC236}">
                  <a16:creationId xmlns:a16="http://schemas.microsoft.com/office/drawing/2014/main" id="{4E36FDB6-AF33-50B7-7C82-117BF2040EE4}"/>
                </a:ext>
              </a:extLst>
            </p:cNvPr>
            <p:cNvSpPr/>
            <p:nvPr/>
          </p:nvSpPr>
          <p:spPr>
            <a:xfrm rot="10800000">
              <a:off x="598496" y="3014048"/>
              <a:ext cx="124429" cy="140748"/>
            </a:xfrm>
            <a:prstGeom prst="arc">
              <a:avLst>
                <a:gd name="adj1" fmla="val 16200000"/>
                <a:gd name="adj2" fmla="val 5416203"/>
              </a:avLst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2400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2E6C891-97A0-A831-5F5E-C48E598B5162}"/>
              </a:ext>
            </a:extLst>
          </p:cNvPr>
          <p:cNvGrpSpPr/>
          <p:nvPr/>
        </p:nvGrpSpPr>
        <p:grpSpPr>
          <a:xfrm rot="10800000" flipH="1">
            <a:off x="9949608" y="1873164"/>
            <a:ext cx="124430" cy="857154"/>
            <a:chOff x="591431" y="2579139"/>
            <a:chExt cx="133874" cy="857154"/>
          </a:xfrm>
        </p:grpSpPr>
        <p:sp>
          <p:nvSpPr>
            <p:cNvPr id="34" name="Arc 33">
              <a:extLst>
                <a:ext uri="{FF2B5EF4-FFF2-40B4-BE49-F238E27FC236}">
                  <a16:creationId xmlns:a16="http://schemas.microsoft.com/office/drawing/2014/main" id="{B8449D84-62E7-105D-C419-20A97CB5C108}"/>
                </a:ext>
              </a:extLst>
            </p:cNvPr>
            <p:cNvSpPr/>
            <p:nvPr/>
          </p:nvSpPr>
          <p:spPr>
            <a:xfrm>
              <a:off x="591431" y="2591803"/>
              <a:ext cx="124429" cy="140748"/>
            </a:xfrm>
            <a:prstGeom prst="arc">
              <a:avLst>
                <a:gd name="adj1" fmla="val 21574287"/>
                <a:gd name="adj2" fmla="val 5374681"/>
              </a:avLst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2400"/>
            </a:p>
          </p:txBody>
        </p:sp>
        <p:sp>
          <p:nvSpPr>
            <p:cNvPr id="35" name="Arc 34">
              <a:extLst>
                <a:ext uri="{FF2B5EF4-FFF2-40B4-BE49-F238E27FC236}">
                  <a16:creationId xmlns:a16="http://schemas.microsoft.com/office/drawing/2014/main" id="{CDF528AD-87E6-F492-4EE5-2699D7BCBA9A}"/>
                </a:ext>
              </a:extLst>
            </p:cNvPr>
            <p:cNvSpPr/>
            <p:nvPr/>
          </p:nvSpPr>
          <p:spPr>
            <a:xfrm>
              <a:off x="593811" y="2873300"/>
              <a:ext cx="124429" cy="140748"/>
            </a:xfrm>
            <a:prstGeom prst="arc">
              <a:avLst>
                <a:gd name="adj1" fmla="val 16200000"/>
                <a:gd name="adj2" fmla="val 5374681"/>
              </a:avLst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2400" dirty="0"/>
            </a:p>
          </p:txBody>
        </p:sp>
        <p:sp>
          <p:nvSpPr>
            <p:cNvPr id="36" name="Arc 35">
              <a:extLst>
                <a:ext uri="{FF2B5EF4-FFF2-40B4-BE49-F238E27FC236}">
                  <a16:creationId xmlns:a16="http://schemas.microsoft.com/office/drawing/2014/main" id="{CC8DD949-59D2-5525-9FA5-ED7341BCF1F3}"/>
                </a:ext>
              </a:extLst>
            </p:cNvPr>
            <p:cNvSpPr/>
            <p:nvPr/>
          </p:nvSpPr>
          <p:spPr>
            <a:xfrm rot="10800000">
              <a:off x="593811" y="2732552"/>
              <a:ext cx="124429" cy="140748"/>
            </a:xfrm>
            <a:prstGeom prst="arc">
              <a:avLst>
                <a:gd name="adj1" fmla="val 16200000"/>
                <a:gd name="adj2" fmla="val 5416203"/>
              </a:avLst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2400"/>
            </a:p>
          </p:txBody>
        </p: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AA5BCF6A-EBD2-1C04-55E0-CF5BA33E33EA}"/>
                </a:ext>
              </a:extLst>
            </p:cNvPr>
            <p:cNvCxnSpPr>
              <a:cxnSpLocks/>
              <a:stCxn id="34" idx="0"/>
            </p:cNvCxnSpPr>
            <p:nvPr/>
          </p:nvCxnSpPr>
          <p:spPr>
            <a:xfrm flipV="1">
              <a:off x="715859" y="2579139"/>
              <a:ext cx="7066" cy="82573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Arc 37">
              <a:extLst>
                <a:ext uri="{FF2B5EF4-FFF2-40B4-BE49-F238E27FC236}">
                  <a16:creationId xmlns:a16="http://schemas.microsoft.com/office/drawing/2014/main" id="{4DDDE982-CACE-FF38-2ED2-697C9758D647}"/>
                </a:ext>
              </a:extLst>
            </p:cNvPr>
            <p:cNvSpPr/>
            <p:nvPr/>
          </p:nvSpPr>
          <p:spPr>
            <a:xfrm rot="10800000">
              <a:off x="600876" y="3295545"/>
              <a:ext cx="124429" cy="140748"/>
            </a:xfrm>
            <a:prstGeom prst="arc">
              <a:avLst>
                <a:gd name="adj1" fmla="val 57428"/>
                <a:gd name="adj2" fmla="val 5416203"/>
              </a:avLst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2400"/>
            </a:p>
          </p:txBody>
        </p:sp>
        <p:sp>
          <p:nvSpPr>
            <p:cNvPr id="39" name="Arc 38">
              <a:extLst>
                <a:ext uri="{FF2B5EF4-FFF2-40B4-BE49-F238E27FC236}">
                  <a16:creationId xmlns:a16="http://schemas.microsoft.com/office/drawing/2014/main" id="{49C8C95A-968B-E348-60C6-0EED5F68C172}"/>
                </a:ext>
              </a:extLst>
            </p:cNvPr>
            <p:cNvSpPr/>
            <p:nvPr/>
          </p:nvSpPr>
          <p:spPr>
            <a:xfrm>
              <a:off x="598496" y="3154796"/>
              <a:ext cx="124429" cy="140748"/>
            </a:xfrm>
            <a:prstGeom prst="arc">
              <a:avLst>
                <a:gd name="adj1" fmla="val 16200000"/>
                <a:gd name="adj2" fmla="val 5374681"/>
              </a:avLst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2400" dirty="0"/>
            </a:p>
          </p:txBody>
        </p:sp>
        <p:sp>
          <p:nvSpPr>
            <p:cNvPr id="40" name="Arc 39">
              <a:extLst>
                <a:ext uri="{FF2B5EF4-FFF2-40B4-BE49-F238E27FC236}">
                  <a16:creationId xmlns:a16="http://schemas.microsoft.com/office/drawing/2014/main" id="{E8820362-D863-3607-7AC7-737AC03A01E0}"/>
                </a:ext>
              </a:extLst>
            </p:cNvPr>
            <p:cNvSpPr/>
            <p:nvPr/>
          </p:nvSpPr>
          <p:spPr>
            <a:xfrm rot="10800000">
              <a:off x="598496" y="3014048"/>
              <a:ext cx="124429" cy="140748"/>
            </a:xfrm>
            <a:prstGeom prst="arc">
              <a:avLst>
                <a:gd name="adj1" fmla="val 16200000"/>
                <a:gd name="adj2" fmla="val 5416203"/>
              </a:avLst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2400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C27A8473-2B7C-16C1-35E9-79D03BA80AC2}"/>
              </a:ext>
            </a:extLst>
          </p:cNvPr>
          <p:cNvGrpSpPr/>
          <p:nvPr/>
        </p:nvGrpSpPr>
        <p:grpSpPr>
          <a:xfrm rot="10800000" flipH="1">
            <a:off x="11395536" y="1781724"/>
            <a:ext cx="124430" cy="857154"/>
            <a:chOff x="591431" y="2579139"/>
            <a:chExt cx="133874" cy="857154"/>
          </a:xfrm>
        </p:grpSpPr>
        <p:sp>
          <p:nvSpPr>
            <p:cNvPr id="42" name="Arc 41">
              <a:extLst>
                <a:ext uri="{FF2B5EF4-FFF2-40B4-BE49-F238E27FC236}">
                  <a16:creationId xmlns:a16="http://schemas.microsoft.com/office/drawing/2014/main" id="{F6A1C733-7FDA-5E60-76CE-251B3B2F04D6}"/>
                </a:ext>
              </a:extLst>
            </p:cNvPr>
            <p:cNvSpPr/>
            <p:nvPr/>
          </p:nvSpPr>
          <p:spPr>
            <a:xfrm>
              <a:off x="591431" y="2591803"/>
              <a:ext cx="124429" cy="140748"/>
            </a:xfrm>
            <a:prstGeom prst="arc">
              <a:avLst>
                <a:gd name="adj1" fmla="val 21574287"/>
                <a:gd name="adj2" fmla="val 5374681"/>
              </a:avLst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2400"/>
            </a:p>
          </p:txBody>
        </p:sp>
        <p:sp>
          <p:nvSpPr>
            <p:cNvPr id="43" name="Arc 42">
              <a:extLst>
                <a:ext uri="{FF2B5EF4-FFF2-40B4-BE49-F238E27FC236}">
                  <a16:creationId xmlns:a16="http://schemas.microsoft.com/office/drawing/2014/main" id="{66E7DBB3-60CC-C55D-B579-4477831BD545}"/>
                </a:ext>
              </a:extLst>
            </p:cNvPr>
            <p:cNvSpPr/>
            <p:nvPr/>
          </p:nvSpPr>
          <p:spPr>
            <a:xfrm>
              <a:off x="593811" y="2873300"/>
              <a:ext cx="124429" cy="140748"/>
            </a:xfrm>
            <a:prstGeom prst="arc">
              <a:avLst>
                <a:gd name="adj1" fmla="val 16200000"/>
                <a:gd name="adj2" fmla="val 5374681"/>
              </a:avLst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2400" dirty="0"/>
            </a:p>
          </p:txBody>
        </p:sp>
        <p:sp>
          <p:nvSpPr>
            <p:cNvPr id="44" name="Arc 43">
              <a:extLst>
                <a:ext uri="{FF2B5EF4-FFF2-40B4-BE49-F238E27FC236}">
                  <a16:creationId xmlns:a16="http://schemas.microsoft.com/office/drawing/2014/main" id="{72BA4D9A-50DA-B1B5-3E30-48A98C75AFB2}"/>
                </a:ext>
              </a:extLst>
            </p:cNvPr>
            <p:cNvSpPr/>
            <p:nvPr/>
          </p:nvSpPr>
          <p:spPr>
            <a:xfrm rot="10800000">
              <a:off x="593811" y="2732552"/>
              <a:ext cx="124429" cy="140748"/>
            </a:xfrm>
            <a:prstGeom prst="arc">
              <a:avLst>
                <a:gd name="adj1" fmla="val 16200000"/>
                <a:gd name="adj2" fmla="val 5416203"/>
              </a:avLst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2400"/>
            </a:p>
          </p:txBody>
        </p: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33CB3D0C-FC84-C8CA-BE33-B93CA31268BF}"/>
                </a:ext>
              </a:extLst>
            </p:cNvPr>
            <p:cNvCxnSpPr>
              <a:cxnSpLocks/>
              <a:stCxn id="42" idx="0"/>
            </p:cNvCxnSpPr>
            <p:nvPr/>
          </p:nvCxnSpPr>
          <p:spPr>
            <a:xfrm flipV="1">
              <a:off x="715859" y="2579139"/>
              <a:ext cx="7066" cy="82573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Arc 45">
              <a:extLst>
                <a:ext uri="{FF2B5EF4-FFF2-40B4-BE49-F238E27FC236}">
                  <a16:creationId xmlns:a16="http://schemas.microsoft.com/office/drawing/2014/main" id="{BF609799-B05F-47B1-DF4C-37248321D39B}"/>
                </a:ext>
              </a:extLst>
            </p:cNvPr>
            <p:cNvSpPr/>
            <p:nvPr/>
          </p:nvSpPr>
          <p:spPr>
            <a:xfrm rot="10800000">
              <a:off x="600876" y="3295545"/>
              <a:ext cx="124429" cy="140748"/>
            </a:xfrm>
            <a:prstGeom prst="arc">
              <a:avLst>
                <a:gd name="adj1" fmla="val 57428"/>
                <a:gd name="adj2" fmla="val 5416203"/>
              </a:avLst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2400"/>
            </a:p>
          </p:txBody>
        </p:sp>
        <p:sp>
          <p:nvSpPr>
            <p:cNvPr id="47" name="Arc 46">
              <a:extLst>
                <a:ext uri="{FF2B5EF4-FFF2-40B4-BE49-F238E27FC236}">
                  <a16:creationId xmlns:a16="http://schemas.microsoft.com/office/drawing/2014/main" id="{4B718041-772A-876A-6778-5269A0745C5C}"/>
                </a:ext>
              </a:extLst>
            </p:cNvPr>
            <p:cNvSpPr/>
            <p:nvPr/>
          </p:nvSpPr>
          <p:spPr>
            <a:xfrm>
              <a:off x="598496" y="3154796"/>
              <a:ext cx="124429" cy="140748"/>
            </a:xfrm>
            <a:prstGeom prst="arc">
              <a:avLst>
                <a:gd name="adj1" fmla="val 16200000"/>
                <a:gd name="adj2" fmla="val 5374681"/>
              </a:avLst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2400" dirty="0"/>
            </a:p>
          </p:txBody>
        </p:sp>
        <p:sp>
          <p:nvSpPr>
            <p:cNvPr id="48" name="Arc 47">
              <a:extLst>
                <a:ext uri="{FF2B5EF4-FFF2-40B4-BE49-F238E27FC236}">
                  <a16:creationId xmlns:a16="http://schemas.microsoft.com/office/drawing/2014/main" id="{60BA86C3-735E-B3EE-8D9E-7100EA5CAE78}"/>
                </a:ext>
              </a:extLst>
            </p:cNvPr>
            <p:cNvSpPr/>
            <p:nvPr/>
          </p:nvSpPr>
          <p:spPr>
            <a:xfrm rot="10800000">
              <a:off x="598496" y="3014048"/>
              <a:ext cx="124429" cy="140748"/>
            </a:xfrm>
            <a:prstGeom prst="arc">
              <a:avLst>
                <a:gd name="adj1" fmla="val 16200000"/>
                <a:gd name="adj2" fmla="val 5416203"/>
              </a:avLst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240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B5C9E27B-63AE-ADE8-52FE-267D0578AC7D}"/>
                  </a:ext>
                </a:extLst>
              </p:cNvPr>
              <p:cNvSpPr txBox="1"/>
              <p:nvPr/>
            </p:nvSpPr>
            <p:spPr>
              <a:xfrm>
                <a:off x="5733297" y="4941653"/>
                <a:ext cx="400173" cy="6152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B5C9E27B-63AE-ADE8-52FE-267D0578AC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3297" y="4941653"/>
                <a:ext cx="400173" cy="6152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4F265683-90A5-910A-C5CD-8899A77EAB34}"/>
                  </a:ext>
                </a:extLst>
              </p:cNvPr>
              <p:cNvSpPr txBox="1"/>
              <p:nvPr/>
            </p:nvSpPr>
            <p:spPr>
              <a:xfrm>
                <a:off x="7168289" y="4941653"/>
                <a:ext cx="400173" cy="6152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4F265683-90A5-910A-C5CD-8899A77EAB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8289" y="4941653"/>
                <a:ext cx="400173" cy="6152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F97EF022-4108-CA3D-7FC9-71D583E39DED}"/>
                  </a:ext>
                </a:extLst>
              </p:cNvPr>
              <p:cNvSpPr txBox="1"/>
              <p:nvPr/>
            </p:nvSpPr>
            <p:spPr>
              <a:xfrm>
                <a:off x="10027033" y="1888025"/>
                <a:ext cx="400173" cy="6152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F97EF022-4108-CA3D-7FC9-71D583E39D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27033" y="1888025"/>
                <a:ext cx="400173" cy="6152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1003452D-46E9-8AD0-0E04-8F3315905690}"/>
                  </a:ext>
                </a:extLst>
              </p:cNvPr>
              <p:cNvSpPr txBox="1"/>
              <p:nvPr/>
            </p:nvSpPr>
            <p:spPr>
              <a:xfrm>
                <a:off x="11439816" y="1809918"/>
                <a:ext cx="400173" cy="6152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1003452D-46E9-8AD0-0E04-8F33159056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9816" y="1809918"/>
                <a:ext cx="400173" cy="6152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090FE1BD-7913-3DF1-321D-768697E7ACCE}"/>
              </a:ext>
            </a:extLst>
          </p:cNvPr>
          <p:cNvCxnSpPr>
            <a:cxnSpLocks/>
          </p:cNvCxnSpPr>
          <p:nvPr/>
        </p:nvCxnSpPr>
        <p:spPr>
          <a:xfrm>
            <a:off x="5035447" y="4740409"/>
            <a:ext cx="738425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6FC0DB04-2F67-FBD9-02F1-9EF20CB3BAD5}"/>
              </a:ext>
            </a:extLst>
          </p:cNvPr>
          <p:cNvCxnSpPr>
            <a:cxnSpLocks/>
          </p:cNvCxnSpPr>
          <p:nvPr/>
        </p:nvCxnSpPr>
        <p:spPr>
          <a:xfrm>
            <a:off x="10087770" y="4740409"/>
            <a:ext cx="1438863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A38CC2D2-524F-0C18-F20E-FC58A6579094}"/>
              </a:ext>
            </a:extLst>
          </p:cNvPr>
          <p:cNvCxnSpPr>
            <a:cxnSpLocks/>
          </p:cNvCxnSpPr>
          <p:nvPr/>
        </p:nvCxnSpPr>
        <p:spPr>
          <a:xfrm>
            <a:off x="7195628" y="4741426"/>
            <a:ext cx="289214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67EAEC16-BF35-A625-9238-B2FD206B8D5A}"/>
              </a:ext>
            </a:extLst>
          </p:cNvPr>
          <p:cNvCxnSpPr>
            <a:cxnSpLocks/>
          </p:cNvCxnSpPr>
          <p:nvPr/>
        </p:nvCxnSpPr>
        <p:spPr>
          <a:xfrm>
            <a:off x="7211075" y="4266100"/>
            <a:ext cx="287669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E9A2CA5E-64AE-9535-2325-1E8BEEAAE41D}"/>
              </a:ext>
            </a:extLst>
          </p:cNvPr>
          <p:cNvCxnSpPr>
            <a:cxnSpLocks/>
          </p:cNvCxnSpPr>
          <p:nvPr/>
        </p:nvCxnSpPr>
        <p:spPr>
          <a:xfrm flipV="1">
            <a:off x="5778328" y="4266093"/>
            <a:ext cx="1405635" cy="468582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Group 59">
            <a:extLst>
              <a:ext uri="{FF2B5EF4-FFF2-40B4-BE49-F238E27FC236}">
                <a16:creationId xmlns:a16="http://schemas.microsoft.com/office/drawing/2014/main" id="{2F55BCC4-7CDC-65FA-7BD3-FDB74E8E2467}"/>
              </a:ext>
            </a:extLst>
          </p:cNvPr>
          <p:cNvGrpSpPr/>
          <p:nvPr/>
        </p:nvGrpSpPr>
        <p:grpSpPr>
          <a:xfrm>
            <a:off x="4477827" y="4070059"/>
            <a:ext cx="914545" cy="1109991"/>
            <a:chOff x="636228" y="2572929"/>
            <a:chExt cx="914545" cy="1109991"/>
          </a:xfrm>
        </p:grpSpPr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1CBEE402-E66C-D0F7-E41E-2B3E07FB083A}"/>
                </a:ext>
              </a:extLst>
            </p:cNvPr>
            <p:cNvCxnSpPr/>
            <p:nvPr/>
          </p:nvCxnSpPr>
          <p:spPr>
            <a:xfrm flipV="1">
              <a:off x="757095" y="2919853"/>
              <a:ext cx="0" cy="64063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EA462325-4541-9C6A-05B8-286A8912B5C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8045" y="3560488"/>
              <a:ext cx="640635" cy="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6AF944B2-0EFB-ACBB-DD3A-3ED833BE4FBC}"/>
                    </a:ext>
                  </a:extLst>
                </p:cNvPr>
                <p:cNvSpPr txBox="1"/>
                <p:nvPr/>
              </p:nvSpPr>
              <p:spPr>
                <a:xfrm>
                  <a:off x="1352514" y="3313588"/>
                  <a:ext cx="198259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6AF944B2-0EFB-ACBB-DD3A-3ED833BE4FB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52514" y="3313588"/>
                  <a:ext cx="198259" cy="369332"/>
                </a:xfrm>
                <a:prstGeom prst="rect">
                  <a:avLst/>
                </a:prstGeom>
                <a:blipFill>
                  <a:blip r:embed="rId7"/>
                  <a:stretch>
                    <a:fillRect l="-27273" r="-27273" b="-3279"/>
                  </a:stretch>
                </a:blipFill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46D9F29C-078C-A956-8DCA-299BB9162328}"/>
                    </a:ext>
                  </a:extLst>
                </p:cNvPr>
                <p:cNvSpPr txBox="1"/>
                <p:nvPr/>
              </p:nvSpPr>
              <p:spPr>
                <a:xfrm>
                  <a:off x="636228" y="2572929"/>
                  <a:ext cx="241733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46D9F29C-078C-A956-8DCA-299BB916232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6228" y="2572929"/>
                  <a:ext cx="241733" cy="369332"/>
                </a:xfrm>
                <a:prstGeom prst="rect">
                  <a:avLst/>
                </a:prstGeom>
                <a:blipFill>
                  <a:blip r:embed="rId8"/>
                  <a:stretch>
                    <a:fillRect l="-17949" r="-15385"/>
                  </a:stretch>
                </a:blipFill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5" name="TextBox 64">
            <a:extLst>
              <a:ext uri="{FF2B5EF4-FFF2-40B4-BE49-F238E27FC236}">
                <a16:creationId xmlns:a16="http://schemas.microsoft.com/office/drawing/2014/main" id="{01E70953-075C-D424-1810-4E4A16F93097}"/>
              </a:ext>
            </a:extLst>
          </p:cNvPr>
          <p:cNvSpPr txBox="1"/>
          <p:nvPr/>
        </p:nvSpPr>
        <p:spPr>
          <a:xfrm>
            <a:off x="149087" y="5867386"/>
            <a:ext cx="11813392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</a:rPr>
              <a:t>C. </a:t>
            </a:r>
            <a:r>
              <a:rPr lang="en-GB" sz="2000" dirty="0" err="1">
                <a:solidFill>
                  <a:schemeClr val="bg1"/>
                </a:solidFill>
              </a:rPr>
              <a:t>Bordé</a:t>
            </a:r>
            <a:r>
              <a:rPr lang="en-GB" sz="2000" dirty="0">
                <a:solidFill>
                  <a:schemeClr val="bg1"/>
                </a:solidFill>
              </a:rPr>
              <a:t> et al., PRA </a:t>
            </a:r>
            <a:r>
              <a:rPr lang="en-GB" sz="2000" b="1" dirty="0">
                <a:solidFill>
                  <a:schemeClr val="bg1"/>
                </a:solidFill>
              </a:rPr>
              <a:t>30</a:t>
            </a:r>
            <a:r>
              <a:rPr lang="en-GB" sz="2000" dirty="0">
                <a:solidFill>
                  <a:schemeClr val="bg1"/>
                </a:solidFill>
              </a:rPr>
              <a:t>, 1836 (1984); C. </a:t>
            </a:r>
            <a:r>
              <a:rPr lang="en-GB" sz="2000" dirty="0" err="1">
                <a:solidFill>
                  <a:schemeClr val="bg1"/>
                </a:solidFill>
              </a:rPr>
              <a:t>Bordé</a:t>
            </a:r>
            <a:r>
              <a:rPr lang="en-GB" sz="2000" dirty="0">
                <a:solidFill>
                  <a:schemeClr val="bg1"/>
                </a:solidFill>
              </a:rPr>
              <a:t>, Phys. Lett. A </a:t>
            </a:r>
            <a:r>
              <a:rPr lang="en-GB" sz="2000" b="1" dirty="0">
                <a:solidFill>
                  <a:schemeClr val="bg1"/>
                </a:solidFill>
              </a:rPr>
              <a:t>140</a:t>
            </a:r>
            <a:r>
              <a:rPr lang="en-GB" sz="2000" dirty="0">
                <a:solidFill>
                  <a:schemeClr val="bg1"/>
                </a:solidFill>
              </a:rPr>
              <a:t>, 10 (1989); J. Bergquist et al., PRL </a:t>
            </a:r>
            <a:r>
              <a:rPr lang="en-GB" sz="2000" b="1" dirty="0">
                <a:solidFill>
                  <a:schemeClr val="bg1"/>
                </a:solidFill>
              </a:rPr>
              <a:t>38</a:t>
            </a:r>
            <a:r>
              <a:rPr lang="en-GB" sz="2000" dirty="0">
                <a:solidFill>
                  <a:schemeClr val="bg1"/>
                </a:solidFill>
              </a:rPr>
              <a:t>, 159 (1977). </a:t>
            </a: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111D948A-C846-BF6B-A865-0A942A912992}"/>
              </a:ext>
            </a:extLst>
          </p:cNvPr>
          <p:cNvCxnSpPr/>
          <p:nvPr/>
        </p:nvCxnSpPr>
        <p:spPr>
          <a:xfrm>
            <a:off x="5758333" y="4672207"/>
            <a:ext cx="0" cy="1392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9A92A78D-4B4F-4D19-ED23-459F35F731E3}"/>
              </a:ext>
            </a:extLst>
          </p:cNvPr>
          <p:cNvSpPr txBox="1"/>
          <p:nvPr/>
        </p:nvSpPr>
        <p:spPr>
          <a:xfrm>
            <a:off x="5618048" y="4229351"/>
            <a:ext cx="3914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i="1" dirty="0"/>
              <a:t>t</a:t>
            </a:r>
            <a:r>
              <a:rPr lang="en-GB" sz="2400" i="1" baseline="-25000" dirty="0"/>
              <a:t>1</a:t>
            </a:r>
            <a:endParaRPr lang="en-GB" sz="2400" i="1" dirty="0"/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FABD6742-CB33-A861-19FE-0767C52BEBB4}"/>
              </a:ext>
            </a:extLst>
          </p:cNvPr>
          <p:cNvCxnSpPr/>
          <p:nvPr/>
        </p:nvCxnSpPr>
        <p:spPr>
          <a:xfrm>
            <a:off x="7201074" y="4191988"/>
            <a:ext cx="0" cy="1392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B4F1BBF6-58A4-F530-86C9-371FE5BBEFE9}"/>
              </a:ext>
            </a:extLst>
          </p:cNvPr>
          <p:cNvSpPr txBox="1"/>
          <p:nvPr/>
        </p:nvSpPr>
        <p:spPr>
          <a:xfrm>
            <a:off x="7047302" y="4229351"/>
            <a:ext cx="3914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i="1" dirty="0"/>
              <a:t>t</a:t>
            </a:r>
            <a:r>
              <a:rPr lang="en-GB" sz="2400" i="1" baseline="-25000" dirty="0"/>
              <a:t>2</a:t>
            </a:r>
            <a:endParaRPr lang="en-GB" sz="2400" i="1" dirty="0"/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A251FCB8-DF27-61E8-2B24-0CFE31F59620}"/>
              </a:ext>
            </a:extLst>
          </p:cNvPr>
          <p:cNvCxnSpPr/>
          <p:nvPr/>
        </p:nvCxnSpPr>
        <p:spPr>
          <a:xfrm>
            <a:off x="10096043" y="4191988"/>
            <a:ext cx="0" cy="1392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7298998F-810F-EC97-7803-149064AED4B2}"/>
              </a:ext>
            </a:extLst>
          </p:cNvPr>
          <p:cNvSpPr txBox="1"/>
          <p:nvPr/>
        </p:nvSpPr>
        <p:spPr>
          <a:xfrm>
            <a:off x="9961774" y="4229351"/>
            <a:ext cx="3914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i="1" dirty="0"/>
              <a:t>t</a:t>
            </a:r>
            <a:r>
              <a:rPr lang="en-GB" sz="2400" i="1" baseline="-25000" dirty="0"/>
              <a:t>3</a:t>
            </a:r>
            <a:endParaRPr lang="en-GB" sz="2400" i="1" dirty="0"/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06B17BE5-8FF8-8282-45F3-D6F2FA91BC28}"/>
              </a:ext>
            </a:extLst>
          </p:cNvPr>
          <p:cNvCxnSpPr/>
          <p:nvPr/>
        </p:nvCxnSpPr>
        <p:spPr>
          <a:xfrm>
            <a:off x="11525063" y="4671205"/>
            <a:ext cx="0" cy="1392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33AC9B8A-53CA-D8B5-9FB0-C02500275C66}"/>
              </a:ext>
            </a:extLst>
          </p:cNvPr>
          <p:cNvSpPr txBox="1"/>
          <p:nvPr/>
        </p:nvSpPr>
        <p:spPr>
          <a:xfrm>
            <a:off x="11413470" y="4229351"/>
            <a:ext cx="3914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i="1" dirty="0"/>
              <a:t>t</a:t>
            </a:r>
            <a:r>
              <a:rPr lang="en-GB" sz="2400" i="1" baseline="-25000" dirty="0"/>
              <a:t>4</a:t>
            </a:r>
            <a:endParaRPr lang="en-GB" sz="2400" i="1" dirty="0"/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56C7AE3E-88EB-0C18-9CA2-283F0803ADF7}"/>
              </a:ext>
            </a:extLst>
          </p:cNvPr>
          <p:cNvCxnSpPr/>
          <p:nvPr/>
        </p:nvCxnSpPr>
        <p:spPr>
          <a:xfrm>
            <a:off x="7196147" y="4671786"/>
            <a:ext cx="0" cy="1392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091B380D-ACCA-3EA1-7F0E-F74E1593297D}"/>
              </a:ext>
            </a:extLst>
          </p:cNvPr>
          <p:cNvCxnSpPr/>
          <p:nvPr/>
        </p:nvCxnSpPr>
        <p:spPr>
          <a:xfrm>
            <a:off x="10091858" y="4665035"/>
            <a:ext cx="0" cy="1392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6">
                <a:extLst>
                  <a:ext uri="{FF2B5EF4-FFF2-40B4-BE49-F238E27FC236}">
                    <a16:creationId xmlns:a16="http://schemas.microsoft.com/office/drawing/2014/main" id="{B252A845-EB20-F88A-D55F-E5788DCD903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46521" y="1082904"/>
                <a:ext cx="9417725" cy="463846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AU" sz="2400" dirty="0"/>
                  <a:t>Four </a:t>
                </a:r>
                <a14:m>
                  <m:oMath xmlns:m="http://schemas.openxmlformats.org/officeDocument/2006/math">
                    <m:r>
                      <a:rPr lang="en-AU" sz="2400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AU" sz="2400" i="1"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AU" sz="2400" dirty="0"/>
                  <a:t> pulses form </a:t>
                </a:r>
                <a:r>
                  <a:rPr lang="en-AU" sz="2400" b="1" u="sng" dirty="0"/>
                  <a:t>two conjugate Ramsey interferometers</a:t>
                </a:r>
                <a:endParaRPr lang="en-AU" sz="2400" dirty="0"/>
              </a:p>
              <a:p>
                <a:r>
                  <a:rPr lang="en-AU" sz="2400" dirty="0"/>
                  <a:t>Originally used to cancel dephasing by (first-order) Doppler effect for optical Ramsey fringes with thermal beams of atoms</a:t>
                </a:r>
              </a:p>
              <a:p>
                <a:r>
                  <a:rPr lang="en-AU" sz="2400" dirty="0" err="1"/>
                  <a:t>Bordé</a:t>
                </a:r>
                <a:r>
                  <a:rPr lang="en-AU" sz="2400" dirty="0"/>
                  <a:t> realised its use as a </a:t>
                </a:r>
                <a:r>
                  <a:rPr lang="en-AU" sz="2400" b="1" u="sng" dirty="0"/>
                  <a:t>recoil-sensitive atom interferometer</a:t>
                </a:r>
              </a:p>
              <a:p>
                <a:r>
                  <a:rPr lang="en-AU" sz="2400" dirty="0"/>
                  <a:t>Two interferometers close for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AU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AU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A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AU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AU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AU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A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AU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AU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A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AU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AU" dirty="0"/>
              </a:p>
              <a:p>
                <a:r>
                  <a:rPr lang="en-AU" sz="2400" dirty="0"/>
                  <a:t>Differential phase:</a:t>
                </a:r>
              </a:p>
              <a:p>
                <a:pPr marL="0" indent="0">
                  <a:buNone/>
                </a:pPr>
                <a:r>
                  <a:rPr lang="en-AU" sz="24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AU" smtClean="0">
                        <a:latin typeface="Cambria Math" panose="02040503050406030204" pitchFamily="18" charset="0"/>
                      </a:rPr>
                      <m:t>ΔΦ</m:t>
                    </m:r>
                    <m:r>
                      <a:rPr lang="en-AU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A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i="1" smtClean="0">
                            <a:latin typeface="Cambria Math" panose="02040503050406030204" pitchFamily="18" charset="0"/>
                          </a:rPr>
                          <m:t>2ℏ</m:t>
                        </m:r>
                        <m:sSup>
                          <m:sSupPr>
                            <m:ctrlPr>
                              <a:rPr lang="en-GB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AU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GB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AU" i="1" smtClean="0">
                            <a:latin typeface="Cambria Math" panose="02040503050406030204" pitchFamily="18" charset="0"/>
                          </a:rPr>
                          <m:t>𝑇</m:t>
                        </m:r>
                      </m:num>
                      <m:den>
                        <m:r>
                          <a:rPr lang="en-AU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GB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  <m:r>
                          <a:rPr lang="en-GB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GB" i="1" smtClean="0">
                        <a:latin typeface="Cambria Math" panose="02040503050406030204" pitchFamily="18" charset="0"/>
                      </a:rPr>
                      <m:t>=4</m:t>
                    </m:r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smtClean="0">
                            <a:latin typeface="Cambria Math" panose="02040503050406030204" pitchFamily="18" charset="0"/>
                          </a:rPr>
                          <m:t>rec</m:t>
                        </m:r>
                      </m:sub>
                    </m:sSub>
                    <m:r>
                      <a:rPr lang="en-GB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AU" sz="2000" dirty="0"/>
              </a:p>
            </p:txBody>
          </p:sp>
        </mc:Choice>
        <mc:Fallback>
          <p:sp>
            <p:nvSpPr>
              <p:cNvPr id="6" name="Content Placeholder 6">
                <a:extLst>
                  <a:ext uri="{FF2B5EF4-FFF2-40B4-BE49-F238E27FC236}">
                    <a16:creationId xmlns:a16="http://schemas.microsoft.com/office/drawing/2014/main" id="{B252A845-EB20-F88A-D55F-E5788DCD90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521" y="1082904"/>
                <a:ext cx="9417725" cy="4638461"/>
              </a:xfrm>
              <a:prstGeom prst="rect">
                <a:avLst/>
              </a:prstGeom>
              <a:blipFill>
                <a:blip r:embed="rId9"/>
                <a:stretch>
                  <a:fillRect l="-906" t="-184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B692AAD-3E11-D101-36C2-0BCD1DC98ECD}"/>
              </a:ext>
            </a:extLst>
          </p:cNvPr>
          <p:cNvCxnSpPr>
            <a:cxnSpLocks/>
          </p:cNvCxnSpPr>
          <p:nvPr/>
        </p:nvCxnSpPr>
        <p:spPr>
          <a:xfrm>
            <a:off x="10089430" y="4740409"/>
            <a:ext cx="1444268" cy="483230"/>
          </a:xfrm>
          <a:prstGeom prst="line">
            <a:avLst/>
          </a:prstGeom>
          <a:ln w="952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7E3B30A-87EF-EF49-D6EC-16FE5B1BA6FB}"/>
              </a:ext>
            </a:extLst>
          </p:cNvPr>
          <p:cNvCxnSpPr>
            <a:cxnSpLocks/>
          </p:cNvCxnSpPr>
          <p:nvPr/>
        </p:nvCxnSpPr>
        <p:spPr>
          <a:xfrm>
            <a:off x="10087770" y="4265469"/>
            <a:ext cx="1438863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F15132B-4242-A22F-C58A-74B90E1A4BD6}"/>
              </a:ext>
            </a:extLst>
          </p:cNvPr>
          <p:cNvCxnSpPr>
            <a:cxnSpLocks/>
          </p:cNvCxnSpPr>
          <p:nvPr/>
        </p:nvCxnSpPr>
        <p:spPr>
          <a:xfrm flipV="1">
            <a:off x="10087770" y="2342520"/>
            <a:ext cx="1437203" cy="961471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9DBCD20-8B70-82E7-D11E-A50FB6CEFF38}"/>
              </a:ext>
            </a:extLst>
          </p:cNvPr>
          <p:cNvCxnSpPr>
            <a:cxnSpLocks/>
          </p:cNvCxnSpPr>
          <p:nvPr/>
        </p:nvCxnSpPr>
        <p:spPr>
          <a:xfrm flipV="1">
            <a:off x="10099575" y="3307301"/>
            <a:ext cx="1427058" cy="475370"/>
          </a:xfrm>
          <a:prstGeom prst="line">
            <a:avLst/>
          </a:prstGeom>
          <a:ln w="952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9953453-E483-AEAB-0A28-283158BC2DA9}"/>
              </a:ext>
            </a:extLst>
          </p:cNvPr>
          <p:cNvCxnSpPr>
            <a:cxnSpLocks/>
          </p:cNvCxnSpPr>
          <p:nvPr/>
        </p:nvCxnSpPr>
        <p:spPr>
          <a:xfrm flipV="1">
            <a:off x="10102326" y="2829351"/>
            <a:ext cx="1417640" cy="472584"/>
          </a:xfrm>
          <a:prstGeom prst="line">
            <a:avLst/>
          </a:prstGeom>
          <a:ln w="952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81A4411-8BFE-1461-32C4-DA9A096ED9B9}"/>
              </a:ext>
            </a:extLst>
          </p:cNvPr>
          <p:cNvCxnSpPr>
            <a:cxnSpLocks/>
          </p:cNvCxnSpPr>
          <p:nvPr/>
        </p:nvCxnSpPr>
        <p:spPr>
          <a:xfrm flipV="1">
            <a:off x="10091302" y="2821200"/>
            <a:ext cx="1437203" cy="961471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ircle: Hollow 14">
            <a:extLst>
              <a:ext uri="{FF2B5EF4-FFF2-40B4-BE49-F238E27FC236}">
                <a16:creationId xmlns:a16="http://schemas.microsoft.com/office/drawing/2014/main" id="{2AB6F9F2-5E33-D121-18E7-44F16CD1EA4E}"/>
              </a:ext>
            </a:extLst>
          </p:cNvPr>
          <p:cNvSpPr/>
          <p:nvPr/>
        </p:nvSpPr>
        <p:spPr>
          <a:xfrm>
            <a:off x="11401992" y="2705490"/>
            <a:ext cx="244860" cy="244860"/>
          </a:xfrm>
          <a:prstGeom prst="donut">
            <a:avLst/>
          </a:prstGeom>
          <a:noFill/>
          <a:ln w="19050">
            <a:solidFill>
              <a:srgbClr val="3DED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86C3E36B-EC27-BFBE-252E-4790B164F0CB}"/>
              </a:ext>
            </a:extLst>
          </p:cNvPr>
          <p:cNvCxnSpPr>
            <a:cxnSpLocks/>
          </p:cNvCxnSpPr>
          <p:nvPr/>
        </p:nvCxnSpPr>
        <p:spPr>
          <a:xfrm flipV="1">
            <a:off x="7208864" y="3785867"/>
            <a:ext cx="2878906" cy="959001"/>
          </a:xfrm>
          <a:prstGeom prst="line">
            <a:avLst/>
          </a:prstGeom>
          <a:ln w="190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FAC3A3C7-B48C-22A5-5476-E9773967AE7A}"/>
              </a:ext>
            </a:extLst>
          </p:cNvPr>
          <p:cNvCxnSpPr>
            <a:cxnSpLocks/>
          </p:cNvCxnSpPr>
          <p:nvPr/>
        </p:nvCxnSpPr>
        <p:spPr>
          <a:xfrm flipV="1">
            <a:off x="7222093" y="3302497"/>
            <a:ext cx="2862145" cy="954124"/>
          </a:xfrm>
          <a:prstGeom prst="line">
            <a:avLst/>
          </a:prstGeom>
          <a:ln w="190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36C8FBE1-5A70-FCDD-4F7D-C3D018C70516}"/>
              </a:ext>
            </a:extLst>
          </p:cNvPr>
          <p:cNvCxnSpPr/>
          <p:nvPr/>
        </p:nvCxnSpPr>
        <p:spPr>
          <a:xfrm>
            <a:off x="10091302" y="3709919"/>
            <a:ext cx="0" cy="1392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3C640110-7712-975E-0623-1444B1F24565}"/>
              </a:ext>
            </a:extLst>
          </p:cNvPr>
          <p:cNvCxnSpPr/>
          <p:nvPr/>
        </p:nvCxnSpPr>
        <p:spPr>
          <a:xfrm>
            <a:off x="10093003" y="3224961"/>
            <a:ext cx="0" cy="1392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82532F11-C2CD-73CB-1CAE-BFD91CA27BB5}"/>
              </a:ext>
            </a:extLst>
          </p:cNvPr>
          <p:cNvCxnSpPr/>
          <p:nvPr/>
        </p:nvCxnSpPr>
        <p:spPr>
          <a:xfrm>
            <a:off x="11524422" y="2758280"/>
            <a:ext cx="0" cy="1392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7871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370530-E1D2-6675-9778-8A3BAE12E2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B9DF76-1F25-DAB1-98F6-B9D31E403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88789-BD6D-B14D-9F79-63B3BFF8519D}" type="slidenum">
              <a:rPr lang="en-GB" smtClean="0"/>
              <a:t>6</a:t>
            </a:fld>
            <a:endParaRPr lang="en-GB" dirty="0"/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3049D85F-56EE-5C6F-E0ED-8CFDE7D2A23D}"/>
              </a:ext>
            </a:extLst>
          </p:cNvPr>
          <p:cNvSpPr txBox="1">
            <a:spLocks/>
          </p:cNvSpPr>
          <p:nvPr/>
        </p:nvSpPr>
        <p:spPr>
          <a:xfrm>
            <a:off x="793664" y="-18391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dirty="0"/>
              <a:t>Enhanced Ramsey-</a:t>
            </a:r>
            <a:r>
              <a:rPr lang="en-AU" dirty="0" err="1"/>
              <a:t>Bordé</a:t>
            </a:r>
            <a:r>
              <a:rPr lang="en-AU" dirty="0"/>
              <a:t> interferometry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01E70953-075C-D424-1810-4E4A16F93097}"/>
              </a:ext>
            </a:extLst>
          </p:cNvPr>
          <p:cNvSpPr txBox="1"/>
          <p:nvPr/>
        </p:nvSpPr>
        <p:spPr>
          <a:xfrm>
            <a:off x="937475" y="5867386"/>
            <a:ext cx="10848353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</a:rPr>
              <a:t>D. Weiss et al., PRL </a:t>
            </a:r>
            <a:r>
              <a:rPr lang="en-GB" sz="2000" b="1" dirty="0">
                <a:solidFill>
                  <a:schemeClr val="bg1"/>
                </a:solidFill>
              </a:rPr>
              <a:t>70</a:t>
            </a:r>
            <a:r>
              <a:rPr lang="en-GB" sz="2000" dirty="0">
                <a:solidFill>
                  <a:schemeClr val="bg1"/>
                </a:solidFill>
              </a:rPr>
              <a:t>, 2706 (1993). 				C. </a:t>
            </a:r>
            <a:r>
              <a:rPr lang="en-GB" sz="2000" dirty="0" err="1">
                <a:solidFill>
                  <a:schemeClr val="bg1"/>
                </a:solidFill>
              </a:rPr>
              <a:t>Bordé</a:t>
            </a:r>
            <a:r>
              <a:rPr lang="en-GB" sz="2000" dirty="0">
                <a:solidFill>
                  <a:schemeClr val="bg1"/>
                </a:solidFill>
              </a:rPr>
              <a:t> et al., AIP Conf. Proc. </a:t>
            </a:r>
            <a:r>
              <a:rPr lang="en-GB" sz="2000" b="1" dirty="0">
                <a:solidFill>
                  <a:schemeClr val="bg1"/>
                </a:solidFill>
              </a:rPr>
              <a:t>290</a:t>
            </a:r>
            <a:r>
              <a:rPr lang="en-GB" sz="2000" dirty="0">
                <a:solidFill>
                  <a:schemeClr val="bg1"/>
                </a:solidFill>
              </a:rPr>
              <a:t>, 76 (1993). </a:t>
            </a:r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B252A845-EB20-F88A-D55F-E5788DCD9035}"/>
              </a:ext>
            </a:extLst>
          </p:cNvPr>
          <p:cNvSpPr txBox="1">
            <a:spLocks/>
          </p:cNvSpPr>
          <p:nvPr/>
        </p:nvSpPr>
        <p:spPr>
          <a:xfrm>
            <a:off x="346521" y="1251867"/>
            <a:ext cx="11439307" cy="35034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/>
              <a:t>Large momentum transfer (LMT) can increase sensitivity</a:t>
            </a:r>
          </a:p>
          <a:p>
            <a:r>
              <a:rPr lang="en-GB" sz="2400" b="1" u="sng" dirty="0"/>
              <a:t>Phase scales as difference in recoil energy</a:t>
            </a:r>
            <a:r>
              <a:rPr lang="en-GB" sz="2400" dirty="0"/>
              <a:t> between interferometer arms</a:t>
            </a:r>
            <a:endParaRPr lang="en-AU" sz="2400" b="1" u="sng" dirty="0"/>
          </a:p>
        </p:txBody>
      </p:sp>
      <p:pic>
        <p:nvPicPr>
          <p:cNvPr id="80" name="Picture 79">
            <a:extLst>
              <a:ext uri="{FF2B5EF4-FFF2-40B4-BE49-F238E27FC236}">
                <a16:creationId xmlns:a16="http://schemas.microsoft.com/office/drawing/2014/main" id="{35F23217-8E4C-4E11-92AD-345E5A8EBC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475" y="2215435"/>
            <a:ext cx="4896795" cy="3432923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2AA53B2E-7477-475E-953B-F4BD663173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5224" y="2215434"/>
            <a:ext cx="5360604" cy="3432923"/>
          </a:xfrm>
          <a:prstGeom prst="rect">
            <a:avLst/>
          </a:prstGeom>
        </p:spPr>
      </p:pic>
      <p:sp>
        <p:nvSpPr>
          <p:cNvPr id="84" name="TextBox 83">
            <a:extLst>
              <a:ext uri="{FF2B5EF4-FFF2-40B4-BE49-F238E27FC236}">
                <a16:creationId xmlns:a16="http://schemas.microsoft.com/office/drawing/2014/main" id="{7219D0A4-56D5-4045-9228-8D0B9CD894DE}"/>
              </a:ext>
            </a:extLst>
          </p:cNvPr>
          <p:cNvSpPr txBox="1"/>
          <p:nvPr/>
        </p:nvSpPr>
        <p:spPr>
          <a:xfrm>
            <a:off x="3136949" y="2279522"/>
            <a:ext cx="12666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LINEAR</a:t>
            </a:r>
          </a:p>
          <a:p>
            <a:r>
              <a:rPr lang="en-GB" sz="2400" dirty="0">
                <a:solidFill>
                  <a:srgbClr val="FF0000"/>
                </a:solidFill>
              </a:rPr>
              <a:t>SCALING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FCD9882B-45B6-4326-BF01-1E0D0CF5806A}"/>
              </a:ext>
            </a:extLst>
          </p:cNvPr>
          <p:cNvSpPr txBox="1"/>
          <p:nvPr/>
        </p:nvSpPr>
        <p:spPr>
          <a:xfrm>
            <a:off x="6594190" y="2279522"/>
            <a:ext cx="16607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QUADRATIC</a:t>
            </a:r>
          </a:p>
          <a:p>
            <a:r>
              <a:rPr lang="en-GB" sz="2400" dirty="0">
                <a:solidFill>
                  <a:srgbClr val="FF0000"/>
                </a:solidFill>
              </a:rPr>
              <a:t>SCALING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8E70C5B-5211-5B88-A153-B274FD0F78C0}"/>
              </a:ext>
            </a:extLst>
          </p:cNvPr>
          <p:cNvSpPr/>
          <p:nvPr/>
        </p:nvSpPr>
        <p:spPr>
          <a:xfrm>
            <a:off x="4551903" y="3647552"/>
            <a:ext cx="1155561" cy="582804"/>
          </a:xfrm>
          <a:prstGeom prst="rect">
            <a:avLst/>
          </a:prstGeom>
          <a:noFill/>
          <a:ln w="38100">
            <a:solidFill>
              <a:srgbClr val="FFBF0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D08FCDC-EACF-770B-3C5E-C26D7938E7BB}"/>
              </a:ext>
            </a:extLst>
          </p:cNvPr>
          <p:cNvSpPr/>
          <p:nvPr/>
        </p:nvSpPr>
        <p:spPr>
          <a:xfrm>
            <a:off x="1820426" y="4010730"/>
            <a:ext cx="1155561" cy="582804"/>
          </a:xfrm>
          <a:prstGeom prst="rect">
            <a:avLst/>
          </a:prstGeom>
          <a:noFill/>
          <a:ln w="38100">
            <a:solidFill>
              <a:srgbClr val="FFBF0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704D92F-BAF2-4C20-CB8C-C8BAB94DC614}"/>
              </a:ext>
            </a:extLst>
          </p:cNvPr>
          <p:cNvSpPr/>
          <p:nvPr/>
        </p:nvSpPr>
        <p:spPr>
          <a:xfrm>
            <a:off x="7335294" y="5124659"/>
            <a:ext cx="1461724" cy="481474"/>
          </a:xfrm>
          <a:prstGeom prst="rect">
            <a:avLst/>
          </a:prstGeom>
          <a:noFill/>
          <a:ln w="38100">
            <a:solidFill>
              <a:srgbClr val="FFBF0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AA46A8E-F25C-6154-02C8-F8CCC851CF49}"/>
              </a:ext>
            </a:extLst>
          </p:cNvPr>
          <p:cNvSpPr/>
          <p:nvPr/>
        </p:nvSpPr>
        <p:spPr>
          <a:xfrm>
            <a:off x="9525837" y="5124659"/>
            <a:ext cx="1461724" cy="481474"/>
          </a:xfrm>
          <a:prstGeom prst="rect">
            <a:avLst/>
          </a:prstGeom>
          <a:noFill/>
          <a:ln w="38100">
            <a:solidFill>
              <a:srgbClr val="FFBF0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10026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  <p:bldP spid="8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5FD151-5097-B315-EFDF-EA5A07546D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525533-695C-0E9D-F23B-3E3F2FDA9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88789-BD6D-B14D-9F79-63B3BFF8519D}" type="slidenum">
              <a:rPr lang="en-GB" smtClean="0"/>
              <a:t>7</a:t>
            </a:fld>
            <a:endParaRPr lang="en-GB" dirty="0"/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D89AE26F-A7B8-FC17-8DE5-B4CCDEA73210}"/>
              </a:ext>
            </a:extLst>
          </p:cNvPr>
          <p:cNvSpPr txBox="1">
            <a:spLocks/>
          </p:cNvSpPr>
          <p:nvPr/>
        </p:nvSpPr>
        <p:spPr>
          <a:xfrm>
            <a:off x="793664" y="-18391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dirty="0"/>
              <a:t>State of the art (Rb &amp; Cs)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AEF90203-C4F8-E5AC-7ECC-8FCEA004DFA4}"/>
              </a:ext>
            </a:extLst>
          </p:cNvPr>
          <p:cNvSpPr txBox="1"/>
          <p:nvPr/>
        </p:nvSpPr>
        <p:spPr>
          <a:xfrm>
            <a:off x="1309333" y="5999917"/>
            <a:ext cx="9693284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</a:rPr>
              <a:t>L. Morel et al., Nature </a:t>
            </a:r>
            <a:r>
              <a:rPr lang="en-GB" sz="2000" b="1" dirty="0">
                <a:solidFill>
                  <a:schemeClr val="bg1"/>
                </a:solidFill>
              </a:rPr>
              <a:t>588</a:t>
            </a:r>
            <a:r>
              <a:rPr lang="en-GB" sz="2000" dirty="0">
                <a:solidFill>
                  <a:schemeClr val="bg1"/>
                </a:solidFill>
              </a:rPr>
              <a:t>, 61 (2020); 			       R. Parker et al., Science </a:t>
            </a:r>
            <a:r>
              <a:rPr lang="en-GB" sz="2000" b="1" dirty="0">
                <a:solidFill>
                  <a:schemeClr val="bg1"/>
                </a:solidFill>
              </a:rPr>
              <a:t>360</a:t>
            </a:r>
            <a:r>
              <a:rPr lang="en-GB" sz="2000" dirty="0">
                <a:solidFill>
                  <a:schemeClr val="bg1"/>
                </a:solidFill>
              </a:rPr>
              <a:t>, 191 (2018)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 Placeholder 5">
                <a:extLst>
                  <a:ext uri="{FF2B5EF4-FFF2-40B4-BE49-F238E27FC236}">
                    <a16:creationId xmlns:a16="http://schemas.microsoft.com/office/drawing/2014/main" id="{783F9B5F-897D-1B52-E51F-C4A7AC1726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9788" y="1140392"/>
                <a:ext cx="5157787" cy="82391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AU" dirty="0"/>
                  <a:t>Rb scheme: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AU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=8.1×</m:t>
                    </m:r>
                    <m:sSup>
                      <m:sSup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−11</m:t>
                        </m:r>
                      </m:sup>
                    </m:sSup>
                  </m:oMath>
                </a14:m>
                <a:endParaRPr lang="en-AU" dirty="0"/>
              </a:p>
            </p:txBody>
          </p:sp>
        </mc:Choice>
        <mc:Fallback xmlns="">
          <p:sp>
            <p:nvSpPr>
              <p:cNvPr id="86" name="Text Placeholder 5">
                <a:extLst>
                  <a:ext uri="{FF2B5EF4-FFF2-40B4-BE49-F238E27FC236}">
                    <a16:creationId xmlns:a16="http://schemas.microsoft.com/office/drawing/2014/main" id="{783F9B5F-897D-1B52-E51F-C4A7AC1726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788" y="1140392"/>
                <a:ext cx="5157787" cy="823912"/>
              </a:xfrm>
              <a:prstGeom prst="rect">
                <a:avLst/>
              </a:prstGeom>
              <a:blipFill>
                <a:blip r:embed="rId3"/>
                <a:stretch>
                  <a:fillRect l="-1064" t="-1185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 Placeholder 7">
                <a:extLst>
                  <a:ext uri="{FF2B5EF4-FFF2-40B4-BE49-F238E27FC236}">
                    <a16:creationId xmlns:a16="http://schemas.microsoft.com/office/drawing/2014/main" id="{AE7A5542-75F0-FD03-E0A1-66EE655D9D4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172200" y="1140392"/>
                <a:ext cx="5183188" cy="823912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AU" dirty="0"/>
                  <a:t>Cs scheme: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AU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=2.0×</m:t>
                    </m:r>
                    <m:sSup>
                      <m:sSup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−10</m:t>
                        </m:r>
                      </m:sup>
                    </m:sSup>
                  </m:oMath>
                </a14:m>
                <a:endParaRPr lang="en-AU" dirty="0"/>
              </a:p>
            </p:txBody>
          </p:sp>
        </mc:Choice>
        <mc:Fallback xmlns="">
          <p:sp>
            <p:nvSpPr>
              <p:cNvPr id="87" name="Text Placeholder 7">
                <a:extLst>
                  <a:ext uri="{FF2B5EF4-FFF2-40B4-BE49-F238E27FC236}">
                    <a16:creationId xmlns:a16="http://schemas.microsoft.com/office/drawing/2014/main" id="{AE7A5542-75F0-FD03-E0A1-66EE655D9D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200" y="1140392"/>
                <a:ext cx="5183188" cy="823912"/>
              </a:xfrm>
              <a:prstGeom prst="rect">
                <a:avLst/>
              </a:prstGeom>
              <a:blipFill>
                <a:blip r:embed="rId4"/>
                <a:stretch>
                  <a:fillRect l="-353" t="-1185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8" name="Content Placeholder 6">
            <a:extLst>
              <a:ext uri="{FF2B5EF4-FFF2-40B4-BE49-F238E27FC236}">
                <a16:creationId xmlns:a16="http://schemas.microsoft.com/office/drawing/2014/main" id="{936D1669-4415-71BA-9533-395113D576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9332" y="1787325"/>
            <a:ext cx="4218698" cy="3684588"/>
          </a:xfrm>
          <a:prstGeom prst="rect">
            <a:avLst/>
          </a:prstGeom>
        </p:spPr>
      </p:pic>
      <p:pic>
        <p:nvPicPr>
          <p:cNvPr id="89" name="Content Placeholder 10">
            <a:extLst>
              <a:ext uri="{FF2B5EF4-FFF2-40B4-BE49-F238E27FC236}">
                <a16:creationId xmlns:a16="http://schemas.microsoft.com/office/drawing/2014/main" id="{7F98F845-FBB5-3D4D-5C7F-E8E6C449E6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10877" y="1787325"/>
            <a:ext cx="3905833" cy="36845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 Placeholder 7">
                <a:extLst>
                  <a:ext uri="{FF2B5EF4-FFF2-40B4-BE49-F238E27FC236}">
                    <a16:creationId xmlns:a16="http://schemas.microsoft.com/office/drawing/2014/main" id="{D5645BDA-DAB7-7493-7CDD-2ECEAB7A639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852286" y="5460492"/>
                <a:ext cx="1823014" cy="486845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∼80 </m:t>
                      </m:r>
                      <m:r>
                        <m:rPr>
                          <m:sty m:val="p"/>
                        </m:rPr>
                        <a:rPr lang="en-AU" b="0" i="0" smtClean="0">
                          <a:latin typeface="Cambria Math" panose="02040503050406030204" pitchFamily="18" charset="0"/>
                        </a:rPr>
                        <m:t>ms</m:t>
                      </m:r>
                    </m:oMath>
                  </m:oMathPara>
                </a14:m>
                <a:endParaRPr lang="en-AU" dirty="0"/>
              </a:p>
            </p:txBody>
          </p:sp>
        </mc:Choice>
        <mc:Fallback xmlns="">
          <p:sp>
            <p:nvSpPr>
              <p:cNvPr id="90" name="Text Placeholder 7">
                <a:extLst>
                  <a:ext uri="{FF2B5EF4-FFF2-40B4-BE49-F238E27FC236}">
                    <a16:creationId xmlns:a16="http://schemas.microsoft.com/office/drawing/2014/main" id="{D5645BDA-DAB7-7493-7CDD-2ECEAB7A63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2286" y="5460492"/>
                <a:ext cx="1823014" cy="486845"/>
              </a:xfrm>
              <a:prstGeom prst="rect">
                <a:avLst/>
              </a:prstGeom>
              <a:blipFill>
                <a:blip r:embed="rId7"/>
                <a:stretch>
                  <a:fillRect l="-267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 Placeholder 7">
                <a:extLst>
                  <a:ext uri="{FF2B5EF4-FFF2-40B4-BE49-F238E27FC236}">
                    <a16:creationId xmlns:a16="http://schemas.microsoft.com/office/drawing/2014/main" id="{D37BC5F8-E213-6C6B-390D-C77CBE04857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431959" y="5513072"/>
                <a:ext cx="1973443" cy="486845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∼20 </m:t>
                      </m:r>
                      <m:r>
                        <m:rPr>
                          <m:sty m:val="p"/>
                        </m:rPr>
                        <a:rPr lang="en-AU" b="0" i="0" smtClean="0">
                          <a:latin typeface="Cambria Math" panose="02040503050406030204" pitchFamily="18" charset="0"/>
                        </a:rPr>
                        <m:t>ms</m:t>
                      </m:r>
                    </m:oMath>
                  </m:oMathPara>
                </a14:m>
                <a:endParaRPr lang="en-AU" dirty="0"/>
              </a:p>
            </p:txBody>
          </p:sp>
        </mc:Choice>
        <mc:Fallback xmlns="">
          <p:sp>
            <p:nvSpPr>
              <p:cNvPr id="91" name="Text Placeholder 7">
                <a:extLst>
                  <a:ext uri="{FF2B5EF4-FFF2-40B4-BE49-F238E27FC236}">
                    <a16:creationId xmlns:a16="http://schemas.microsoft.com/office/drawing/2014/main" id="{D37BC5F8-E213-6C6B-390D-C77CBE0485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1959" y="5513072"/>
                <a:ext cx="1973443" cy="486845"/>
              </a:xfrm>
              <a:prstGeom prst="rect">
                <a:avLst/>
              </a:prstGeom>
              <a:blipFill>
                <a:blip r:embed="rId8"/>
                <a:stretch>
                  <a:fillRect l="-2469" b="-250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28E01D7A-2E24-4D33-B587-81FF518C0227}"/>
              </a:ext>
            </a:extLst>
          </p:cNvPr>
          <p:cNvSpPr txBox="1"/>
          <p:nvPr/>
        </p:nvSpPr>
        <p:spPr>
          <a:xfrm>
            <a:off x="2727026" y="4432032"/>
            <a:ext cx="11095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1000ħk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CC1A3EC-E6E9-44E9-A447-2A2386147366}"/>
              </a:ext>
            </a:extLst>
          </p:cNvPr>
          <p:cNvSpPr txBox="1"/>
          <p:nvPr/>
        </p:nvSpPr>
        <p:spPr>
          <a:xfrm>
            <a:off x="7431426" y="2463004"/>
            <a:ext cx="13067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n=10ħk</a:t>
            </a:r>
          </a:p>
          <a:p>
            <a:r>
              <a:rPr lang="en-GB" sz="2400" dirty="0">
                <a:solidFill>
                  <a:schemeClr val="bg1"/>
                </a:solidFill>
              </a:rPr>
              <a:t>N=400ħk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2E696CC-0535-71CC-8262-75F51335A400}"/>
              </a:ext>
            </a:extLst>
          </p:cNvPr>
          <p:cNvSpPr txBox="1"/>
          <p:nvPr/>
        </p:nvSpPr>
        <p:spPr>
          <a:xfrm>
            <a:off x="350224" y="3678455"/>
            <a:ext cx="14280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Raman beam-splitter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7922ACC9-FB03-A81B-5151-B6A5E34F7BF5}"/>
              </a:ext>
            </a:extLst>
          </p:cNvPr>
          <p:cNvCxnSpPr>
            <a:cxnSpLocks/>
          </p:cNvCxnSpPr>
          <p:nvPr/>
        </p:nvCxnSpPr>
        <p:spPr>
          <a:xfrm>
            <a:off x="1144230" y="4521758"/>
            <a:ext cx="525665" cy="547850"/>
          </a:xfrm>
          <a:prstGeom prst="straightConnector1">
            <a:avLst/>
          </a:prstGeom>
          <a:ln w="57150">
            <a:solidFill>
              <a:srgbClr val="D6272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149AFCCF-39C3-48AF-6F1B-6A421F2F1A3B}"/>
              </a:ext>
            </a:extLst>
          </p:cNvPr>
          <p:cNvSpPr txBox="1"/>
          <p:nvPr/>
        </p:nvSpPr>
        <p:spPr>
          <a:xfrm>
            <a:off x="5693132" y="2446299"/>
            <a:ext cx="12689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Bragg beam-splitter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E6230AE-323A-215F-915A-CCE2A5C2DEE4}"/>
              </a:ext>
            </a:extLst>
          </p:cNvPr>
          <p:cNvCxnSpPr>
            <a:cxnSpLocks/>
          </p:cNvCxnSpPr>
          <p:nvPr/>
        </p:nvCxnSpPr>
        <p:spPr>
          <a:xfrm>
            <a:off x="6487138" y="3294001"/>
            <a:ext cx="944288" cy="866017"/>
          </a:xfrm>
          <a:prstGeom prst="straightConnector1">
            <a:avLst/>
          </a:prstGeom>
          <a:ln w="57150">
            <a:solidFill>
              <a:srgbClr val="D6272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3F3209FE-CC27-43C8-BFD6-B1CB0E086E37}"/>
              </a:ext>
            </a:extLst>
          </p:cNvPr>
          <p:cNvSpPr txBox="1"/>
          <p:nvPr/>
        </p:nvSpPr>
        <p:spPr>
          <a:xfrm>
            <a:off x="5601831" y="4775226"/>
            <a:ext cx="14280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Bloch oscillations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33AA0AB-9D17-AED2-1D37-60886AC9E491}"/>
              </a:ext>
            </a:extLst>
          </p:cNvPr>
          <p:cNvCxnSpPr>
            <a:cxnSpLocks/>
          </p:cNvCxnSpPr>
          <p:nvPr/>
        </p:nvCxnSpPr>
        <p:spPr>
          <a:xfrm flipV="1">
            <a:off x="6737076" y="4313151"/>
            <a:ext cx="1901099" cy="785240"/>
          </a:xfrm>
          <a:prstGeom prst="straightConnector1">
            <a:avLst/>
          </a:prstGeom>
          <a:ln w="57150">
            <a:solidFill>
              <a:srgbClr val="D6272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F405481-F487-9803-9BD7-462F1280B717}"/>
              </a:ext>
            </a:extLst>
          </p:cNvPr>
          <p:cNvCxnSpPr>
            <a:cxnSpLocks/>
            <a:stCxn id="15" idx="1"/>
          </p:cNvCxnSpPr>
          <p:nvPr/>
        </p:nvCxnSpPr>
        <p:spPr>
          <a:xfrm flipH="1" flipV="1">
            <a:off x="3418680" y="5007720"/>
            <a:ext cx="2183151" cy="90672"/>
          </a:xfrm>
          <a:prstGeom prst="straightConnector1">
            <a:avLst/>
          </a:prstGeom>
          <a:ln w="57150">
            <a:solidFill>
              <a:srgbClr val="D6272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742D83C4-F05E-4C09-9850-01899AEAE7CC}"/>
              </a:ext>
            </a:extLst>
          </p:cNvPr>
          <p:cNvSpPr txBox="1"/>
          <p:nvPr/>
        </p:nvSpPr>
        <p:spPr>
          <a:xfrm>
            <a:off x="1901071" y="3474607"/>
            <a:ext cx="9589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n=2ħk</a:t>
            </a:r>
          </a:p>
        </p:txBody>
      </p:sp>
    </p:spTree>
    <p:extLst>
      <p:ext uri="{BB962C8B-B14F-4D97-AF65-F5344CB8AC3E}">
        <p14:creationId xmlns:p14="http://schemas.microsoft.com/office/powerpoint/2010/main" val="791978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itle 1">
            <a:extLst>
              <a:ext uri="{FF2B5EF4-FFF2-40B4-BE49-F238E27FC236}">
                <a16:creationId xmlns:a16="http://schemas.microsoft.com/office/drawing/2014/main" id="{30F7D919-AC6A-415B-B994-0627E14F3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28278"/>
            <a:ext cx="12192000" cy="1325563"/>
          </a:xfrm>
        </p:spPr>
        <p:txBody>
          <a:bodyPr/>
          <a:lstStyle/>
          <a:p>
            <a:pPr algn="ctr"/>
            <a:r>
              <a:rPr lang="en-GB" dirty="0"/>
              <a:t>Intermediate-scale clock-atom interferometers</a:t>
            </a:r>
          </a:p>
        </p:txBody>
      </p:sp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FA249ED0-2EAC-44DA-9D0A-8DBAD13539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641" y="1332222"/>
            <a:ext cx="7429500" cy="4351338"/>
          </a:xfrm>
        </p:spPr>
        <p:txBody>
          <a:bodyPr>
            <a:normAutofit/>
          </a:bodyPr>
          <a:lstStyle/>
          <a:p>
            <a:r>
              <a:rPr lang="en-GB" sz="2400" dirty="0"/>
              <a:t>Long coherence times afforded </a:t>
            </a:r>
            <a:r>
              <a:rPr lang="en-GB" sz="2400"/>
              <a:t>by single-photon optical </a:t>
            </a:r>
            <a:r>
              <a:rPr lang="en-GB" sz="2400" dirty="0"/>
              <a:t>clock transitions</a:t>
            </a:r>
          </a:p>
          <a:p>
            <a:r>
              <a:rPr lang="en-GB" sz="2400" dirty="0"/>
              <a:t>Favourable scaling compared to counter-propagating pulses (Raman transitions/Bragg pulses)</a:t>
            </a:r>
          </a:p>
          <a:p>
            <a:r>
              <a:rPr lang="en-GB" sz="2400" dirty="0"/>
              <a:t>Large scale (km) gravitational wave detectors planned</a:t>
            </a:r>
          </a:p>
          <a:p>
            <a:pPr lvl="1"/>
            <a:r>
              <a:rPr lang="en-GB" sz="2000" dirty="0"/>
              <a:t>AION, MAGIS, MIGA, ELGAR, ZAIGA</a:t>
            </a:r>
          </a:p>
          <a:p>
            <a:pPr lvl="1"/>
            <a:r>
              <a:rPr lang="en-GB" sz="2000" dirty="0"/>
              <a:t>Also proposed to investigate ultralight dark matter – see other talks by, e.g. John Carlton, Chris Overstreet, Leonardo </a:t>
            </a:r>
            <a:r>
              <a:rPr lang="en-GB" sz="2000" dirty="0" err="1"/>
              <a:t>Badurina</a:t>
            </a:r>
            <a:endParaRPr lang="en-GB" sz="2000" dirty="0"/>
          </a:p>
          <a:p>
            <a:r>
              <a:rPr lang="en-GB" sz="2400" dirty="0"/>
              <a:t>Intermediate scale (~10 m) prototypes under development with clock atoms</a:t>
            </a:r>
          </a:p>
          <a:p>
            <a:pPr lvl="1"/>
            <a:r>
              <a:rPr lang="en-GB" sz="2000" dirty="0"/>
              <a:t>AION-10, Stanford Sr tower, VLBAI-</a:t>
            </a:r>
            <a:r>
              <a:rPr lang="en-GB" sz="2000" dirty="0" err="1"/>
              <a:t>Teststand</a:t>
            </a:r>
            <a:r>
              <a:rPr lang="en-GB" sz="2000" dirty="0"/>
              <a:t>, ZAIGA 10m tower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831020-ED62-4ADE-91F7-847729F8C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88789-BD6D-B14D-9F79-63B3BFF8519D}" type="slidenum">
              <a:rPr lang="en-GB" smtClean="0"/>
              <a:t>8</a:t>
            </a:fld>
            <a:endParaRPr lang="en-GB" dirty="0"/>
          </a:p>
        </p:txBody>
      </p:sp>
      <p:pic>
        <p:nvPicPr>
          <p:cNvPr id="100" name="Picture 2">
            <a:extLst>
              <a:ext uri="{FF2B5EF4-FFF2-40B4-BE49-F238E27FC236}">
                <a16:creationId xmlns:a16="http://schemas.microsoft.com/office/drawing/2014/main" id="{DA7C7C56-3E4D-43A7-B207-C58B6F9057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8803277" y="1088721"/>
            <a:ext cx="2694610" cy="532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" name="TextBox 101">
            <a:extLst>
              <a:ext uri="{FF2B5EF4-FFF2-40B4-BE49-F238E27FC236}">
                <a16:creationId xmlns:a16="http://schemas.microsoft.com/office/drawing/2014/main" id="{D0FFEF42-27C3-45D5-99D7-DD69431A053F}"/>
              </a:ext>
            </a:extLst>
          </p:cNvPr>
          <p:cNvSpPr txBox="1"/>
          <p:nvPr/>
        </p:nvSpPr>
        <p:spPr>
          <a:xfrm>
            <a:off x="684345" y="5935256"/>
            <a:ext cx="6997949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</a:rPr>
              <a:t>S. Abend et al., AVS Quantum Sci. </a:t>
            </a:r>
            <a:r>
              <a:rPr lang="en-GB" sz="2000" b="1" dirty="0">
                <a:solidFill>
                  <a:schemeClr val="bg1"/>
                </a:solidFill>
              </a:rPr>
              <a:t>6</a:t>
            </a:r>
            <a:r>
              <a:rPr lang="en-GB" sz="2000" dirty="0">
                <a:solidFill>
                  <a:schemeClr val="bg1"/>
                </a:solidFill>
              </a:rPr>
              <a:t>, 024701 (2024)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D4831FD0-7586-49C0-8316-A2E6D2584859}"/>
              </a:ext>
            </a:extLst>
          </p:cNvPr>
          <p:cNvCxnSpPr>
            <a:cxnSpLocks/>
          </p:cNvCxnSpPr>
          <p:nvPr/>
        </p:nvCxnSpPr>
        <p:spPr>
          <a:xfrm>
            <a:off x="8679134" y="1557633"/>
            <a:ext cx="0" cy="4125927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A6787FCE-A05D-4220-A39C-93E3F5F60DE3}"/>
              </a:ext>
            </a:extLst>
          </p:cNvPr>
          <p:cNvSpPr txBox="1"/>
          <p:nvPr/>
        </p:nvSpPr>
        <p:spPr>
          <a:xfrm>
            <a:off x="8023596" y="3514303"/>
            <a:ext cx="60305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10m</a:t>
            </a:r>
          </a:p>
        </p:txBody>
      </p:sp>
    </p:spTree>
    <p:extLst>
      <p:ext uri="{BB962C8B-B14F-4D97-AF65-F5344CB8AC3E}">
        <p14:creationId xmlns:p14="http://schemas.microsoft.com/office/powerpoint/2010/main" val="2343041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itle 1">
            <a:extLst>
              <a:ext uri="{FF2B5EF4-FFF2-40B4-BE49-F238E27FC236}">
                <a16:creationId xmlns:a16="http://schemas.microsoft.com/office/drawing/2014/main" id="{30F7D919-AC6A-415B-B994-0627E14F3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28278"/>
            <a:ext cx="12192000" cy="1325563"/>
          </a:xfrm>
        </p:spPr>
        <p:txBody>
          <a:bodyPr/>
          <a:lstStyle/>
          <a:p>
            <a:pPr algn="ctr"/>
            <a:r>
              <a:rPr lang="en-GB" dirty="0"/>
              <a:t>Recoil measurement scheme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FA249ED0-2EAC-44DA-9D0A-8DBAD135396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44640" y="1332222"/>
                <a:ext cx="6491656" cy="4351338"/>
              </a:xfrm>
            </p:spPr>
            <p:txBody>
              <a:bodyPr>
                <a:normAutofit/>
              </a:bodyPr>
              <a:lstStyle/>
              <a:p>
                <a:r>
                  <a:rPr lang="en-GB" sz="2400" dirty="0"/>
                  <a:t>LMT by </a:t>
                </a:r>
                <a:r>
                  <a:rPr lang="el-GR" sz="2400" dirty="0"/>
                  <a:t>π</a:t>
                </a:r>
                <a:r>
                  <a:rPr lang="en-GB" sz="2400" dirty="0"/>
                  <a:t>-pulses in alternating directions, separated by </a:t>
                </a:r>
                <a:r>
                  <a:rPr lang="el-GR" sz="2400" dirty="0"/>
                  <a:t>Δ</a:t>
                </a:r>
                <a:r>
                  <a:rPr lang="en-GB" sz="2400" dirty="0"/>
                  <a:t>t</a:t>
                </a:r>
              </a:p>
              <a:p>
                <a:r>
                  <a:rPr lang="en-AU" sz="2400" dirty="0"/>
                  <a:t>Differential phase:</a:t>
                </a:r>
                <a:endParaRPr lang="en-AU" sz="200" dirty="0"/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AU" sz="2000" b="0" i="0" smtClean="0">
                          <a:latin typeface="Cambria Math" panose="02040503050406030204" pitchFamily="18" charset="0"/>
                        </a:rPr>
                        <m:t>ΔΦ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d>
                            <m:dPr>
                              <m:ctrlP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e>
                          </m:d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ℏ</m:t>
                          </m:r>
                          <m:sSup>
                            <m:sSupPr>
                              <m:ctrlP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m:rPr>
                              <m:sty m:val="p"/>
                            </m:rPr>
                            <a:rPr lang="en-AU" sz="2000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AU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  <m:r>
                            <a:rPr lang="en-AU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AU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  <m:r>
                            <a:rPr lang="en-AU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GB" sz="2000" b="0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AU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d>
                            <m:dPr>
                              <m:ctrlP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d>
                            <m:dPr>
                              <m:ctrlP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e>
                          </m:d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ℏ</m:t>
                          </m:r>
                          <m:sSup>
                            <m:sSupPr>
                              <m:ctrlP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AU" sz="2000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num>
                        <m:den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AU" sz="20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AU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  <m:r>
                            <a:rPr lang="en-AU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AU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  <m:r>
                            <a:rPr lang="en-AU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       </m:t>
                      </m:r>
                    </m:oMath>
                  </m:oMathPara>
                </a14:m>
                <a:endParaRPr lang="en-AU" sz="200" b="0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≥</m:t>
                      </m:r>
                      <m:d>
                        <m:d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d>
                        <m:d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d>
                            <m:d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+2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+3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f>
                        <m:f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ℏ</m:t>
                          </m:r>
                          <m:sSup>
                            <m:sSup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GB" sz="2000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num>
                        <m:den>
                          <m:r>
                            <a:rPr lang="en-GB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  <m:r>
                            <a:rPr lang="en-AU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AU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AU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AU" sz="2000" dirty="0"/>
              </a:p>
              <a:p>
                <a:pPr marL="0" indent="0">
                  <a:buNone/>
                </a:pPr>
                <a:endParaRPr lang="en-GB" sz="2000" dirty="0"/>
              </a:p>
            </p:txBody>
          </p:sp>
        </mc:Choice>
        <mc:Fallback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FA249ED0-2EAC-44DA-9D0A-8DBAD13539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4640" y="1332222"/>
                <a:ext cx="6491656" cy="4351338"/>
              </a:xfrm>
              <a:blipFill>
                <a:blip r:embed="rId3"/>
                <a:stretch>
                  <a:fillRect l="-1315" t="-1964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831020-ED62-4ADE-91F7-847729F8C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88789-BD6D-B14D-9F79-63B3BFF8519D}" type="slidenum">
              <a:rPr lang="en-GB" smtClean="0"/>
              <a:t>9</a:t>
            </a:fld>
            <a:endParaRPr lang="en-GB" dirty="0"/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D0FFEF42-27C3-45D5-99D7-DD69431A053F}"/>
              </a:ext>
            </a:extLst>
          </p:cNvPr>
          <p:cNvSpPr txBox="1"/>
          <p:nvPr/>
        </p:nvSpPr>
        <p:spPr>
          <a:xfrm>
            <a:off x="684345" y="5935256"/>
            <a:ext cx="3578651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</a:rPr>
              <a:t>JS et al., PRA </a:t>
            </a:r>
            <a:r>
              <a:rPr lang="en-GB" sz="2000" b="1" dirty="0">
                <a:solidFill>
                  <a:schemeClr val="bg1"/>
                </a:solidFill>
              </a:rPr>
              <a:t>110</a:t>
            </a:r>
            <a:r>
              <a:rPr lang="en-GB" sz="2000" dirty="0">
                <a:solidFill>
                  <a:schemeClr val="bg1"/>
                </a:solidFill>
              </a:rPr>
              <a:t>, 053309 (2024)</a:t>
            </a:r>
            <a:endParaRPr lang="en-GB" sz="2000" b="1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AE03819-01F4-4046-8A1C-2D8D3DED5A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1281" y="1197285"/>
            <a:ext cx="4596769" cy="515906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94024E3-65FC-46E8-A8D3-13A2C1AEB145}"/>
                  </a:ext>
                </a:extLst>
              </p:cNvPr>
              <p:cNvSpPr txBox="1"/>
              <p:nvPr/>
            </p:nvSpPr>
            <p:spPr>
              <a:xfrm>
                <a:off x="659170" y="5158034"/>
                <a:ext cx="5209952" cy="40011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AU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AU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GB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+1)</m:t>
                    </m:r>
                    <m:r>
                      <m:rPr>
                        <m:sty m:val="p"/>
                      </m:rPr>
                      <a:rPr lang="en-AU" sz="20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a:rPr lang="en-AU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AU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AU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GB" sz="2000" dirty="0">
                    <a:solidFill>
                      <a:schemeClr val="bg1"/>
                    </a:solidFill>
                  </a:rPr>
                  <a:t> due to pulse timing constraints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94024E3-65FC-46E8-A8D3-13A2C1AEB1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170" y="5158034"/>
                <a:ext cx="5209952" cy="400110"/>
              </a:xfrm>
              <a:prstGeom prst="rect">
                <a:avLst/>
              </a:prstGeom>
              <a:blipFill>
                <a:blip r:embed="rId5"/>
                <a:stretch>
                  <a:fillRect l="-585" t="-7576" r="-468" b="-25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A27818E-9613-4AA1-A785-5062802306FD}"/>
              </a:ext>
            </a:extLst>
          </p:cNvPr>
          <p:cNvCxnSpPr>
            <a:cxnSpLocks/>
          </p:cNvCxnSpPr>
          <p:nvPr/>
        </p:nvCxnSpPr>
        <p:spPr>
          <a:xfrm flipV="1">
            <a:off x="1237746" y="4746584"/>
            <a:ext cx="0" cy="41145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8016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54259</TotalTime>
  <Words>1687</Words>
  <Application>Microsoft Office PowerPoint</Application>
  <PresentationFormat>Widescreen</PresentationFormat>
  <Paragraphs>293</Paragraphs>
  <Slides>22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Cambria Math</vt:lpstr>
      <vt:lpstr>Google Sans</vt:lpstr>
      <vt:lpstr>Times New Roman</vt:lpstr>
      <vt:lpstr>Office Theme</vt:lpstr>
      <vt:lpstr>Recoil measurement with single-photon transitions</vt:lpstr>
      <vt:lpstr>Fine-structure constant (α)</vt:lpstr>
      <vt:lpstr>Testing the Standard Model</vt:lpstr>
      <vt:lpstr>Atomic mass constant (m_u)</vt:lpstr>
      <vt:lpstr>PowerPoint Presentation</vt:lpstr>
      <vt:lpstr>PowerPoint Presentation</vt:lpstr>
      <vt:lpstr>PowerPoint Presentation</vt:lpstr>
      <vt:lpstr>Intermediate-scale clock-atom interferometers</vt:lpstr>
      <vt:lpstr>Recoil measurement scheme</vt:lpstr>
      <vt:lpstr>PowerPoint Presentation</vt:lpstr>
      <vt:lpstr>PowerPoint Presentation</vt:lpstr>
      <vt:lpstr>PowerPoint Presentation</vt:lpstr>
      <vt:lpstr>Systematics</vt:lpstr>
      <vt:lpstr>Laser beam quality</vt:lpstr>
      <vt:lpstr>ac Stark shift</vt:lpstr>
      <vt:lpstr>Quantum optimal control</vt:lpstr>
      <vt:lpstr>Preliminary calculations with Seedless (JS &amp; JJ)</vt:lpstr>
      <vt:lpstr>Conclusions &amp; outlook</vt:lpstr>
      <vt:lpstr>Acknowledgements</vt:lpstr>
      <vt:lpstr>Thank you!</vt:lpstr>
      <vt:lpstr>Atomic mass &amp; fundamental constants</vt:lpstr>
      <vt:lpstr>Bonus slide: 100m `X’ configuration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Foot;Jesse Schelfhout</dc:creator>
  <cp:lastModifiedBy>Jesse Schelfhout</cp:lastModifiedBy>
  <cp:revision>1022</cp:revision>
  <cp:lastPrinted>2024-07-21T16:10:29Z</cp:lastPrinted>
  <dcterms:created xsi:type="dcterms:W3CDTF">2022-05-18T13:17:07Z</dcterms:created>
  <dcterms:modified xsi:type="dcterms:W3CDTF">2024-11-21T16:34:39Z</dcterms:modified>
</cp:coreProperties>
</file>