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80.jpg" ContentType="image/pn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080" r:id="rId2"/>
    <p:sldId id="2097" r:id="rId3"/>
    <p:sldId id="2082" r:id="rId4"/>
    <p:sldId id="2089" r:id="rId5"/>
    <p:sldId id="2098" r:id="rId6"/>
    <p:sldId id="2104" r:id="rId7"/>
    <p:sldId id="2076" r:id="rId8"/>
    <p:sldId id="2099" r:id="rId9"/>
    <p:sldId id="2081" r:id="rId10"/>
    <p:sldId id="2077" r:id="rId11"/>
    <p:sldId id="2105" r:id="rId12"/>
    <p:sldId id="2062" r:id="rId13"/>
    <p:sldId id="2083" r:id="rId14"/>
    <p:sldId id="2064" r:id="rId15"/>
    <p:sldId id="2084" r:id="rId16"/>
    <p:sldId id="2065" r:id="rId17"/>
    <p:sldId id="2096" r:id="rId18"/>
    <p:sldId id="2066" r:id="rId19"/>
    <p:sldId id="2088" r:id="rId20"/>
    <p:sldId id="2090" r:id="rId21"/>
    <p:sldId id="2091" r:id="rId22"/>
    <p:sldId id="2102" r:id="rId23"/>
    <p:sldId id="2092" r:id="rId24"/>
    <p:sldId id="2100" r:id="rId25"/>
    <p:sldId id="2101" r:id="rId26"/>
    <p:sldId id="2106" r:id="rId27"/>
    <p:sldId id="2085" r:id="rId28"/>
    <p:sldId id="2086" r:id="rId29"/>
    <p:sldId id="282" r:id="rId30"/>
    <p:sldId id="2057" r:id="rId31"/>
    <p:sldId id="275" r:id="rId32"/>
    <p:sldId id="2095" r:id="rId3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43DC0C-356C-B9AB-B0A5-D6F91E78491B}" name="Shinichi Sunami" initials="SS" userId="S::shil4883@ox.ac.uk::d4cbe9d2-6604-4995-919b-1ef2445ad1b7" providerId="AD"/>
  <p188:author id="{2B178236-3058-DFDB-C02A-6316B54ADE1A}" name="Beregi, Abel" initials="AB" userId="S::zcapber@ucl.ac.uk::bc24d4d6-226b-4161-935e-1af45287e1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728"/>
    <a:srgbClr val="FFBF00"/>
    <a:srgbClr val="4472C4"/>
    <a:srgbClr val="9BCBE8"/>
    <a:srgbClr val="3DEDFF"/>
    <a:srgbClr val="E94768"/>
    <a:srgbClr val="F544F7"/>
    <a:srgbClr val="9ACAE7"/>
    <a:srgbClr val="E83F6F"/>
    <a:srgbClr val="FF7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1" autoAdjust="0"/>
    <p:restoredTop sz="96327"/>
  </p:normalViewPr>
  <p:slideViewPr>
    <p:cSldViewPr snapToGrid="0" snapToObjects="1">
      <p:cViewPr varScale="1">
        <p:scale>
          <a:sx n="75" d="100"/>
          <a:sy n="75" d="100"/>
        </p:scale>
        <p:origin x="10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F646-935D-824B-8A92-99A04D338FB3}" type="datetimeFigureOut"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B81CB-E7D2-3C42-AAEE-A4C9D6785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0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A775F-A1EF-89A1-A3FF-143160BB4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318E6A-D44D-CFD7-2AEE-C140FA1B1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B50DDB-303B-639C-D90F-B581C9F47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FD4E2-C575-9D1A-7EEE-813CBDE1A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1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98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79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14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60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76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5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87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94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8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85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68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114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21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131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19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154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53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88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3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6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49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6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7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0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338E-8C4E-1B88-F2D3-1EF5CD43A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F9788-E700-9030-8666-7CDBB2242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9C4CD-5A82-1157-A542-1791981FD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B4A07-16FF-7D81-7E7A-3E9FA2E96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8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338E-8C4E-1B88-F2D3-1EF5CD43A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F9788-E700-9030-8666-7CDBB2242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9C4CD-5A82-1157-A542-1791981FD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B4A07-16FF-7D81-7E7A-3E9FA2E96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7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338E-8C4E-1B88-F2D3-1EF5CD43A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F9788-E700-9030-8666-7CDBB2242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9C4CD-5A82-1157-A542-1791981FD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B4A07-16FF-7D81-7E7A-3E9FA2E96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95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A775F-A1EF-89A1-A3FF-143160BB4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318E6A-D44D-CFD7-2AEE-C140FA1B1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B50DDB-303B-639C-D90F-B581C9F47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FD4E2-C575-9D1A-7EEE-813CBDE1A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B81CB-E7D2-3C42-AAEE-A4C9D678544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93EF-DDAD-4327-9A46-0EB7CC1DA915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FA23-6C58-4E75-8EEF-F150AC3BA0D1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4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D55E-4E2B-489B-AC04-C40DC3DA2CA3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B2E-4095-473D-9FFA-14AA6E54F35C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40E761-C102-4AFE-9226-02DE82996C5D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91247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3E1DD-948E-4748-B50D-B901ABC9E6A6}"/>
              </a:ext>
            </a:extLst>
          </p:cNvPr>
          <p:cNvSpPr/>
          <p:nvPr userDrawn="1"/>
        </p:nvSpPr>
        <p:spPr>
          <a:xfrm>
            <a:off x="0" y="910593"/>
            <a:ext cx="12192000" cy="28803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0CBC4-0EBE-42BC-BC44-434E919B05A8}"/>
              </a:ext>
            </a:extLst>
          </p:cNvPr>
          <p:cNvSpPr/>
          <p:nvPr userDrawn="1"/>
        </p:nvSpPr>
        <p:spPr>
          <a:xfrm flipV="1">
            <a:off x="-1062" y="6579888"/>
            <a:ext cx="12192000" cy="28803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9EC3AD-C072-4CFB-8A43-10DD35F7B3B2}"/>
              </a:ext>
            </a:extLst>
          </p:cNvPr>
          <p:cNvSpPr/>
          <p:nvPr userDrawn="1"/>
        </p:nvSpPr>
        <p:spPr>
          <a:xfrm rot="16200000" flipV="1">
            <a:off x="9087622" y="3738286"/>
            <a:ext cx="5918600" cy="28803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330CA2-CE19-4627-A404-15188AC2AE8D}"/>
              </a:ext>
            </a:extLst>
          </p:cNvPr>
          <p:cNvSpPr/>
          <p:nvPr userDrawn="1"/>
        </p:nvSpPr>
        <p:spPr>
          <a:xfrm rot="5400000" flipH="1" flipV="1">
            <a:off x="-2806762" y="3725877"/>
            <a:ext cx="5918600" cy="28803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1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4C0F-BC39-4156-92C0-4698FFFA6B98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3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97F-B022-4CEC-AD0B-B665DB38EE98}" type="datetime1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7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18D7-6B6A-42EE-A1D6-9426990A5903}" type="datetime1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3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33DA-D15B-4F19-9A5E-A4CF2160A535}" type="datetime1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1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F3-678D-411A-A57C-2FF28F3214C7}" type="datetime1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57ED-6659-474D-94CB-E1C0FA822BA2}" type="datetime1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4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71F-8DE9-449A-8DDD-308EE9A06321}" type="datetime1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4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A9E5-DB7E-478C-B54E-583586592846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8789-BD6D-B14D-9F79-63B3BFF85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85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0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6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63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0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jpeg"/><Relationship Id="rId3" Type="http://schemas.openxmlformats.org/officeDocument/2006/relationships/image" Target="../media/image73.png"/><Relationship Id="rId7" Type="http://schemas.openxmlformats.org/officeDocument/2006/relationships/image" Target="../media/image77.svg"/><Relationship Id="rId12" Type="http://schemas.openxmlformats.org/officeDocument/2006/relationships/image" Target="../media/image82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jp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8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5.png"/><Relationship Id="rId3" Type="http://schemas.openxmlformats.org/officeDocument/2006/relationships/image" Target="../media/image191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C8ADB4-57AF-4719-A398-4B4E82D12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3687" y="615458"/>
            <a:ext cx="7044626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Clock atom interferometry for determining </a:t>
            </a:r>
            <a:r>
              <a:rPr lang="el-GR" dirty="0"/>
              <a:t>α</a:t>
            </a:r>
            <a:endParaRPr lang="en-GB" sz="40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057AE32-EFF5-44E9-A9C1-41ADD4AE2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4824"/>
            <a:ext cx="9144000" cy="260209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Jesse Schelfhout</a:t>
            </a:r>
          </a:p>
          <a:p>
            <a:r>
              <a:rPr lang="en-GB" dirty="0"/>
              <a:t>University of Oxford</a:t>
            </a:r>
          </a:p>
          <a:p>
            <a:endParaRPr lang="en-GB" dirty="0"/>
          </a:p>
          <a:p>
            <a:r>
              <a:rPr lang="en-GB" dirty="0"/>
              <a:t>“Precision Determinations of the Fine-structure Constant” Workshop</a:t>
            </a:r>
          </a:p>
          <a:p>
            <a:r>
              <a:rPr lang="en-GB" dirty="0"/>
              <a:t>Mainz Institute for Theoretical Physics</a:t>
            </a:r>
          </a:p>
          <a:p>
            <a:r>
              <a:rPr lang="en-GB" dirty="0"/>
              <a:t>27</a:t>
            </a:r>
            <a:r>
              <a:rPr lang="en-GB" baseline="30000" dirty="0"/>
              <a:t>th</a:t>
            </a:r>
            <a:r>
              <a:rPr lang="en-GB" dirty="0"/>
              <a:t> October 2025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4D97EB-3149-4A99-ACAC-D6DF6C09B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358" y="2784185"/>
            <a:ext cx="1491284" cy="209122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5D527AA-A4A6-4CC3-B836-C57DF2C6F25D}"/>
              </a:ext>
            </a:extLst>
          </p:cNvPr>
          <p:cNvGrpSpPr/>
          <p:nvPr/>
        </p:nvGrpSpPr>
        <p:grpSpPr>
          <a:xfrm>
            <a:off x="8772437" y="3362325"/>
            <a:ext cx="2981739" cy="910590"/>
            <a:chOff x="8497957" y="4029158"/>
            <a:chExt cx="2981739" cy="91059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3779E95-4537-4875-940D-2B971788E6A4}"/>
                </a:ext>
              </a:extLst>
            </p:cNvPr>
            <p:cNvCxnSpPr>
              <a:cxnSpLocks/>
            </p:cNvCxnSpPr>
            <p:nvPr/>
          </p:nvCxnSpPr>
          <p:spPr>
            <a:xfrm>
              <a:off x="8497957" y="4939748"/>
              <a:ext cx="169959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9CDD1F-5787-4D3D-93DE-BBB0A1E3D223}"/>
                </a:ext>
              </a:extLst>
            </p:cNvPr>
            <p:cNvCxnSpPr/>
            <p:nvPr/>
          </p:nvCxnSpPr>
          <p:spPr>
            <a:xfrm>
              <a:off x="9982200" y="4939748"/>
              <a:ext cx="14974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6226A7-B84A-443E-8421-D48972B9D7BD}"/>
                </a:ext>
              </a:extLst>
            </p:cNvPr>
            <p:cNvSpPr/>
            <p:nvPr/>
          </p:nvSpPr>
          <p:spPr>
            <a:xfrm>
              <a:off x="9084364" y="4029158"/>
              <a:ext cx="979170" cy="910590"/>
            </a:xfrm>
            <a:custGeom>
              <a:avLst/>
              <a:gdLst>
                <a:gd name="connsiteX0" fmla="*/ 0 w 914400"/>
                <a:gd name="connsiteY0" fmla="*/ 914400 h 914400"/>
                <a:gd name="connsiteX1" fmla="*/ 139148 w 914400"/>
                <a:gd name="connsiteY1" fmla="*/ 755374 h 914400"/>
                <a:gd name="connsiteX2" fmla="*/ 49696 w 914400"/>
                <a:gd name="connsiteY2" fmla="*/ 556591 h 914400"/>
                <a:gd name="connsiteX3" fmla="*/ 268357 w 914400"/>
                <a:gd name="connsiteY3" fmla="*/ 536713 h 914400"/>
                <a:gd name="connsiteX4" fmla="*/ 248478 w 914400"/>
                <a:gd name="connsiteY4" fmla="*/ 288235 h 914400"/>
                <a:gd name="connsiteX5" fmla="*/ 536713 w 914400"/>
                <a:gd name="connsiteY5" fmla="*/ 318052 h 914400"/>
                <a:gd name="connsiteX6" fmla="*/ 566531 w 914400"/>
                <a:gd name="connsiteY6" fmla="*/ 59635 h 914400"/>
                <a:gd name="connsiteX7" fmla="*/ 854765 w 914400"/>
                <a:gd name="connsiteY7" fmla="*/ 159026 h 914400"/>
                <a:gd name="connsiteX8" fmla="*/ 914400 w 914400"/>
                <a:gd name="connsiteY8" fmla="*/ 0 h 914400"/>
                <a:gd name="connsiteX0" fmla="*/ 0 w 897255"/>
                <a:gd name="connsiteY0" fmla="*/ 858202 h 858202"/>
                <a:gd name="connsiteX1" fmla="*/ 139148 w 897255"/>
                <a:gd name="connsiteY1" fmla="*/ 699176 h 858202"/>
                <a:gd name="connsiteX2" fmla="*/ 49696 w 897255"/>
                <a:gd name="connsiteY2" fmla="*/ 500393 h 858202"/>
                <a:gd name="connsiteX3" fmla="*/ 268357 w 897255"/>
                <a:gd name="connsiteY3" fmla="*/ 480515 h 858202"/>
                <a:gd name="connsiteX4" fmla="*/ 248478 w 897255"/>
                <a:gd name="connsiteY4" fmla="*/ 232037 h 858202"/>
                <a:gd name="connsiteX5" fmla="*/ 536713 w 897255"/>
                <a:gd name="connsiteY5" fmla="*/ 261854 h 858202"/>
                <a:gd name="connsiteX6" fmla="*/ 566531 w 897255"/>
                <a:gd name="connsiteY6" fmla="*/ 3437 h 858202"/>
                <a:gd name="connsiteX7" fmla="*/ 854765 w 897255"/>
                <a:gd name="connsiteY7" fmla="*/ 102828 h 858202"/>
                <a:gd name="connsiteX8" fmla="*/ 897255 w 897255"/>
                <a:gd name="connsiteY8" fmla="*/ 25717 h 858202"/>
                <a:gd name="connsiteX0" fmla="*/ 0 w 1200150"/>
                <a:gd name="connsiteY0" fmla="*/ 866775 h 866775"/>
                <a:gd name="connsiteX1" fmla="*/ 139148 w 1200150"/>
                <a:gd name="connsiteY1" fmla="*/ 707749 h 866775"/>
                <a:gd name="connsiteX2" fmla="*/ 49696 w 1200150"/>
                <a:gd name="connsiteY2" fmla="*/ 508966 h 866775"/>
                <a:gd name="connsiteX3" fmla="*/ 268357 w 1200150"/>
                <a:gd name="connsiteY3" fmla="*/ 489088 h 866775"/>
                <a:gd name="connsiteX4" fmla="*/ 248478 w 1200150"/>
                <a:gd name="connsiteY4" fmla="*/ 240610 h 866775"/>
                <a:gd name="connsiteX5" fmla="*/ 536713 w 1200150"/>
                <a:gd name="connsiteY5" fmla="*/ 270427 h 866775"/>
                <a:gd name="connsiteX6" fmla="*/ 566531 w 1200150"/>
                <a:gd name="connsiteY6" fmla="*/ 12010 h 866775"/>
                <a:gd name="connsiteX7" fmla="*/ 854765 w 1200150"/>
                <a:gd name="connsiteY7" fmla="*/ 111401 h 866775"/>
                <a:gd name="connsiteX8" fmla="*/ 1200150 w 1200150"/>
                <a:gd name="connsiteY8" fmla="*/ 0 h 866775"/>
                <a:gd name="connsiteX0" fmla="*/ 0 w 1045845"/>
                <a:gd name="connsiteY0" fmla="*/ 858202 h 858202"/>
                <a:gd name="connsiteX1" fmla="*/ 139148 w 1045845"/>
                <a:gd name="connsiteY1" fmla="*/ 699176 h 858202"/>
                <a:gd name="connsiteX2" fmla="*/ 49696 w 1045845"/>
                <a:gd name="connsiteY2" fmla="*/ 500393 h 858202"/>
                <a:gd name="connsiteX3" fmla="*/ 268357 w 1045845"/>
                <a:gd name="connsiteY3" fmla="*/ 480515 h 858202"/>
                <a:gd name="connsiteX4" fmla="*/ 248478 w 1045845"/>
                <a:gd name="connsiteY4" fmla="*/ 232037 h 858202"/>
                <a:gd name="connsiteX5" fmla="*/ 536713 w 1045845"/>
                <a:gd name="connsiteY5" fmla="*/ 261854 h 858202"/>
                <a:gd name="connsiteX6" fmla="*/ 566531 w 1045845"/>
                <a:gd name="connsiteY6" fmla="*/ 3437 h 858202"/>
                <a:gd name="connsiteX7" fmla="*/ 854765 w 1045845"/>
                <a:gd name="connsiteY7" fmla="*/ 102828 h 858202"/>
                <a:gd name="connsiteX8" fmla="*/ 1045845 w 1045845"/>
                <a:gd name="connsiteY8" fmla="*/ 16192 h 858202"/>
                <a:gd name="connsiteX0" fmla="*/ 0 w 1045845"/>
                <a:gd name="connsiteY0" fmla="*/ 858202 h 858202"/>
                <a:gd name="connsiteX1" fmla="*/ 139148 w 1045845"/>
                <a:gd name="connsiteY1" fmla="*/ 699176 h 858202"/>
                <a:gd name="connsiteX2" fmla="*/ 49696 w 1045845"/>
                <a:gd name="connsiteY2" fmla="*/ 500393 h 858202"/>
                <a:gd name="connsiteX3" fmla="*/ 268357 w 1045845"/>
                <a:gd name="connsiteY3" fmla="*/ 480515 h 858202"/>
                <a:gd name="connsiteX4" fmla="*/ 248478 w 1045845"/>
                <a:gd name="connsiteY4" fmla="*/ 232037 h 858202"/>
                <a:gd name="connsiteX5" fmla="*/ 536713 w 1045845"/>
                <a:gd name="connsiteY5" fmla="*/ 261854 h 858202"/>
                <a:gd name="connsiteX6" fmla="*/ 566531 w 1045845"/>
                <a:gd name="connsiteY6" fmla="*/ 3437 h 858202"/>
                <a:gd name="connsiteX7" fmla="*/ 854765 w 1045845"/>
                <a:gd name="connsiteY7" fmla="*/ 102828 h 858202"/>
                <a:gd name="connsiteX8" fmla="*/ 1045845 w 1045845"/>
                <a:gd name="connsiteY8" fmla="*/ 16192 h 858202"/>
                <a:gd name="connsiteX0" fmla="*/ 0 w 1061085"/>
                <a:gd name="connsiteY0" fmla="*/ 858202 h 858202"/>
                <a:gd name="connsiteX1" fmla="*/ 139148 w 1061085"/>
                <a:gd name="connsiteY1" fmla="*/ 699176 h 858202"/>
                <a:gd name="connsiteX2" fmla="*/ 49696 w 1061085"/>
                <a:gd name="connsiteY2" fmla="*/ 500393 h 858202"/>
                <a:gd name="connsiteX3" fmla="*/ 268357 w 1061085"/>
                <a:gd name="connsiteY3" fmla="*/ 480515 h 858202"/>
                <a:gd name="connsiteX4" fmla="*/ 248478 w 1061085"/>
                <a:gd name="connsiteY4" fmla="*/ 232037 h 858202"/>
                <a:gd name="connsiteX5" fmla="*/ 536713 w 1061085"/>
                <a:gd name="connsiteY5" fmla="*/ 261854 h 858202"/>
                <a:gd name="connsiteX6" fmla="*/ 566531 w 1061085"/>
                <a:gd name="connsiteY6" fmla="*/ 3437 h 858202"/>
                <a:gd name="connsiteX7" fmla="*/ 854765 w 1061085"/>
                <a:gd name="connsiteY7" fmla="*/ 102828 h 858202"/>
                <a:gd name="connsiteX8" fmla="*/ 1061085 w 1061085"/>
                <a:gd name="connsiteY8" fmla="*/ 16192 h 858202"/>
                <a:gd name="connsiteX0" fmla="*/ 0 w 1059180"/>
                <a:gd name="connsiteY0" fmla="*/ 858202 h 858202"/>
                <a:gd name="connsiteX1" fmla="*/ 139148 w 1059180"/>
                <a:gd name="connsiteY1" fmla="*/ 699176 h 858202"/>
                <a:gd name="connsiteX2" fmla="*/ 49696 w 1059180"/>
                <a:gd name="connsiteY2" fmla="*/ 500393 h 858202"/>
                <a:gd name="connsiteX3" fmla="*/ 268357 w 1059180"/>
                <a:gd name="connsiteY3" fmla="*/ 480515 h 858202"/>
                <a:gd name="connsiteX4" fmla="*/ 248478 w 1059180"/>
                <a:gd name="connsiteY4" fmla="*/ 232037 h 858202"/>
                <a:gd name="connsiteX5" fmla="*/ 536713 w 1059180"/>
                <a:gd name="connsiteY5" fmla="*/ 261854 h 858202"/>
                <a:gd name="connsiteX6" fmla="*/ 566531 w 1059180"/>
                <a:gd name="connsiteY6" fmla="*/ 3437 h 858202"/>
                <a:gd name="connsiteX7" fmla="*/ 854765 w 1059180"/>
                <a:gd name="connsiteY7" fmla="*/ 102828 h 858202"/>
                <a:gd name="connsiteX8" fmla="*/ 1059180 w 1059180"/>
                <a:gd name="connsiteY8" fmla="*/ 2857 h 858202"/>
                <a:gd name="connsiteX0" fmla="*/ 0 w 1062990"/>
                <a:gd name="connsiteY0" fmla="*/ 858202 h 858202"/>
                <a:gd name="connsiteX1" fmla="*/ 139148 w 1062990"/>
                <a:gd name="connsiteY1" fmla="*/ 699176 h 858202"/>
                <a:gd name="connsiteX2" fmla="*/ 49696 w 1062990"/>
                <a:gd name="connsiteY2" fmla="*/ 500393 h 858202"/>
                <a:gd name="connsiteX3" fmla="*/ 268357 w 1062990"/>
                <a:gd name="connsiteY3" fmla="*/ 480515 h 858202"/>
                <a:gd name="connsiteX4" fmla="*/ 248478 w 1062990"/>
                <a:gd name="connsiteY4" fmla="*/ 232037 h 858202"/>
                <a:gd name="connsiteX5" fmla="*/ 536713 w 1062990"/>
                <a:gd name="connsiteY5" fmla="*/ 261854 h 858202"/>
                <a:gd name="connsiteX6" fmla="*/ 566531 w 1062990"/>
                <a:gd name="connsiteY6" fmla="*/ 3437 h 858202"/>
                <a:gd name="connsiteX7" fmla="*/ 854765 w 1062990"/>
                <a:gd name="connsiteY7" fmla="*/ 102828 h 858202"/>
                <a:gd name="connsiteX8" fmla="*/ 1062990 w 1062990"/>
                <a:gd name="connsiteY8" fmla="*/ 10477 h 858202"/>
                <a:gd name="connsiteX0" fmla="*/ 0 w 1062990"/>
                <a:gd name="connsiteY0" fmla="*/ 858202 h 858202"/>
                <a:gd name="connsiteX1" fmla="*/ 139148 w 1062990"/>
                <a:gd name="connsiteY1" fmla="*/ 699176 h 858202"/>
                <a:gd name="connsiteX2" fmla="*/ 49696 w 1062990"/>
                <a:gd name="connsiteY2" fmla="*/ 500393 h 858202"/>
                <a:gd name="connsiteX3" fmla="*/ 268357 w 1062990"/>
                <a:gd name="connsiteY3" fmla="*/ 480515 h 858202"/>
                <a:gd name="connsiteX4" fmla="*/ 248478 w 1062990"/>
                <a:gd name="connsiteY4" fmla="*/ 232037 h 858202"/>
                <a:gd name="connsiteX5" fmla="*/ 536713 w 1062990"/>
                <a:gd name="connsiteY5" fmla="*/ 261854 h 858202"/>
                <a:gd name="connsiteX6" fmla="*/ 566531 w 1062990"/>
                <a:gd name="connsiteY6" fmla="*/ 3437 h 858202"/>
                <a:gd name="connsiteX7" fmla="*/ 854765 w 1062990"/>
                <a:gd name="connsiteY7" fmla="*/ 102828 h 858202"/>
                <a:gd name="connsiteX8" fmla="*/ 1062990 w 1062990"/>
                <a:gd name="connsiteY8" fmla="*/ 10477 h 858202"/>
                <a:gd name="connsiteX0" fmla="*/ 0 w 927735"/>
                <a:gd name="connsiteY0" fmla="*/ 912495 h 912495"/>
                <a:gd name="connsiteX1" fmla="*/ 139148 w 927735"/>
                <a:gd name="connsiteY1" fmla="*/ 753469 h 912495"/>
                <a:gd name="connsiteX2" fmla="*/ 49696 w 927735"/>
                <a:gd name="connsiteY2" fmla="*/ 554686 h 912495"/>
                <a:gd name="connsiteX3" fmla="*/ 268357 w 927735"/>
                <a:gd name="connsiteY3" fmla="*/ 534808 h 912495"/>
                <a:gd name="connsiteX4" fmla="*/ 248478 w 927735"/>
                <a:gd name="connsiteY4" fmla="*/ 286330 h 912495"/>
                <a:gd name="connsiteX5" fmla="*/ 536713 w 927735"/>
                <a:gd name="connsiteY5" fmla="*/ 316147 h 912495"/>
                <a:gd name="connsiteX6" fmla="*/ 566531 w 927735"/>
                <a:gd name="connsiteY6" fmla="*/ 57730 h 912495"/>
                <a:gd name="connsiteX7" fmla="*/ 854765 w 927735"/>
                <a:gd name="connsiteY7" fmla="*/ 157121 h 912495"/>
                <a:gd name="connsiteX8" fmla="*/ 927735 w 927735"/>
                <a:gd name="connsiteY8" fmla="*/ 0 h 912495"/>
                <a:gd name="connsiteX0" fmla="*/ 0 w 927735"/>
                <a:gd name="connsiteY0" fmla="*/ 912495 h 912495"/>
                <a:gd name="connsiteX1" fmla="*/ 139148 w 927735"/>
                <a:gd name="connsiteY1" fmla="*/ 753469 h 912495"/>
                <a:gd name="connsiteX2" fmla="*/ 49696 w 927735"/>
                <a:gd name="connsiteY2" fmla="*/ 554686 h 912495"/>
                <a:gd name="connsiteX3" fmla="*/ 268357 w 927735"/>
                <a:gd name="connsiteY3" fmla="*/ 534808 h 912495"/>
                <a:gd name="connsiteX4" fmla="*/ 248478 w 927735"/>
                <a:gd name="connsiteY4" fmla="*/ 286330 h 912495"/>
                <a:gd name="connsiteX5" fmla="*/ 536713 w 927735"/>
                <a:gd name="connsiteY5" fmla="*/ 316147 h 912495"/>
                <a:gd name="connsiteX6" fmla="*/ 566531 w 927735"/>
                <a:gd name="connsiteY6" fmla="*/ 57730 h 912495"/>
                <a:gd name="connsiteX7" fmla="*/ 854765 w 927735"/>
                <a:gd name="connsiteY7" fmla="*/ 157121 h 912495"/>
                <a:gd name="connsiteX8" fmla="*/ 927735 w 927735"/>
                <a:gd name="connsiteY8" fmla="*/ 0 h 912495"/>
                <a:gd name="connsiteX0" fmla="*/ 0 w 927735"/>
                <a:gd name="connsiteY0" fmla="*/ 912744 h 912744"/>
                <a:gd name="connsiteX1" fmla="*/ 139148 w 927735"/>
                <a:gd name="connsiteY1" fmla="*/ 753718 h 912744"/>
                <a:gd name="connsiteX2" fmla="*/ 49696 w 927735"/>
                <a:gd name="connsiteY2" fmla="*/ 554935 h 912744"/>
                <a:gd name="connsiteX3" fmla="*/ 268357 w 927735"/>
                <a:gd name="connsiteY3" fmla="*/ 535057 h 912744"/>
                <a:gd name="connsiteX4" fmla="*/ 248478 w 927735"/>
                <a:gd name="connsiteY4" fmla="*/ 286579 h 912744"/>
                <a:gd name="connsiteX5" fmla="*/ 536713 w 927735"/>
                <a:gd name="connsiteY5" fmla="*/ 316396 h 912744"/>
                <a:gd name="connsiteX6" fmla="*/ 566531 w 927735"/>
                <a:gd name="connsiteY6" fmla="*/ 57979 h 912744"/>
                <a:gd name="connsiteX7" fmla="*/ 854765 w 927735"/>
                <a:gd name="connsiteY7" fmla="*/ 157370 h 912744"/>
                <a:gd name="connsiteX8" fmla="*/ 927735 w 927735"/>
                <a:gd name="connsiteY8" fmla="*/ 249 h 912744"/>
                <a:gd name="connsiteX0" fmla="*/ 0 w 979170"/>
                <a:gd name="connsiteY0" fmla="*/ 910843 h 910843"/>
                <a:gd name="connsiteX1" fmla="*/ 139148 w 979170"/>
                <a:gd name="connsiteY1" fmla="*/ 751817 h 910843"/>
                <a:gd name="connsiteX2" fmla="*/ 49696 w 979170"/>
                <a:gd name="connsiteY2" fmla="*/ 553034 h 910843"/>
                <a:gd name="connsiteX3" fmla="*/ 268357 w 979170"/>
                <a:gd name="connsiteY3" fmla="*/ 533156 h 910843"/>
                <a:gd name="connsiteX4" fmla="*/ 248478 w 979170"/>
                <a:gd name="connsiteY4" fmla="*/ 284678 h 910843"/>
                <a:gd name="connsiteX5" fmla="*/ 536713 w 979170"/>
                <a:gd name="connsiteY5" fmla="*/ 314495 h 910843"/>
                <a:gd name="connsiteX6" fmla="*/ 566531 w 979170"/>
                <a:gd name="connsiteY6" fmla="*/ 56078 h 910843"/>
                <a:gd name="connsiteX7" fmla="*/ 854765 w 979170"/>
                <a:gd name="connsiteY7" fmla="*/ 155469 h 910843"/>
                <a:gd name="connsiteX8" fmla="*/ 979170 w 979170"/>
                <a:gd name="connsiteY8" fmla="*/ 253 h 910843"/>
                <a:gd name="connsiteX0" fmla="*/ 0 w 979170"/>
                <a:gd name="connsiteY0" fmla="*/ 910590 h 910590"/>
                <a:gd name="connsiteX1" fmla="*/ 139148 w 979170"/>
                <a:gd name="connsiteY1" fmla="*/ 751564 h 910590"/>
                <a:gd name="connsiteX2" fmla="*/ 49696 w 979170"/>
                <a:gd name="connsiteY2" fmla="*/ 552781 h 910590"/>
                <a:gd name="connsiteX3" fmla="*/ 268357 w 979170"/>
                <a:gd name="connsiteY3" fmla="*/ 532903 h 910590"/>
                <a:gd name="connsiteX4" fmla="*/ 248478 w 979170"/>
                <a:gd name="connsiteY4" fmla="*/ 284425 h 910590"/>
                <a:gd name="connsiteX5" fmla="*/ 536713 w 979170"/>
                <a:gd name="connsiteY5" fmla="*/ 314242 h 910590"/>
                <a:gd name="connsiteX6" fmla="*/ 566531 w 979170"/>
                <a:gd name="connsiteY6" fmla="*/ 55825 h 910590"/>
                <a:gd name="connsiteX7" fmla="*/ 854765 w 979170"/>
                <a:gd name="connsiteY7" fmla="*/ 155216 h 910590"/>
                <a:gd name="connsiteX8" fmla="*/ 979170 w 979170"/>
                <a:gd name="connsiteY8" fmla="*/ 0 h 91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70" h="910590">
                  <a:moveTo>
                    <a:pt x="0" y="910590"/>
                  </a:moveTo>
                  <a:cubicBezTo>
                    <a:pt x="65432" y="860894"/>
                    <a:pt x="130865" y="811199"/>
                    <a:pt x="139148" y="751564"/>
                  </a:cubicBezTo>
                  <a:cubicBezTo>
                    <a:pt x="147431" y="691929"/>
                    <a:pt x="28161" y="589224"/>
                    <a:pt x="49696" y="552781"/>
                  </a:cubicBezTo>
                  <a:cubicBezTo>
                    <a:pt x="71231" y="516338"/>
                    <a:pt x="235227" y="577629"/>
                    <a:pt x="268357" y="532903"/>
                  </a:cubicBezTo>
                  <a:cubicBezTo>
                    <a:pt x="301487" y="488177"/>
                    <a:pt x="203752" y="320868"/>
                    <a:pt x="248478" y="284425"/>
                  </a:cubicBezTo>
                  <a:cubicBezTo>
                    <a:pt x="293204" y="247981"/>
                    <a:pt x="483704" y="352342"/>
                    <a:pt x="536713" y="314242"/>
                  </a:cubicBezTo>
                  <a:cubicBezTo>
                    <a:pt x="589722" y="276142"/>
                    <a:pt x="513522" y="82329"/>
                    <a:pt x="566531" y="55825"/>
                  </a:cubicBezTo>
                  <a:cubicBezTo>
                    <a:pt x="619540" y="29321"/>
                    <a:pt x="796787" y="165155"/>
                    <a:pt x="854765" y="155216"/>
                  </a:cubicBezTo>
                  <a:cubicBezTo>
                    <a:pt x="912743" y="145277"/>
                    <a:pt x="933119" y="331"/>
                    <a:pt x="979170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676098-8FEA-4C3C-9492-ACD3AB4782EE}"/>
                </a:ext>
              </a:extLst>
            </p:cNvPr>
            <p:cNvSpPr/>
            <p:nvPr/>
          </p:nvSpPr>
          <p:spPr>
            <a:xfrm flipH="1">
              <a:off x="10063534" y="4029410"/>
              <a:ext cx="960120" cy="902983"/>
            </a:xfrm>
            <a:custGeom>
              <a:avLst/>
              <a:gdLst>
                <a:gd name="connsiteX0" fmla="*/ 0 w 914400"/>
                <a:gd name="connsiteY0" fmla="*/ 914400 h 914400"/>
                <a:gd name="connsiteX1" fmla="*/ 139148 w 914400"/>
                <a:gd name="connsiteY1" fmla="*/ 755374 h 914400"/>
                <a:gd name="connsiteX2" fmla="*/ 49696 w 914400"/>
                <a:gd name="connsiteY2" fmla="*/ 556591 h 914400"/>
                <a:gd name="connsiteX3" fmla="*/ 268357 w 914400"/>
                <a:gd name="connsiteY3" fmla="*/ 536713 h 914400"/>
                <a:gd name="connsiteX4" fmla="*/ 248478 w 914400"/>
                <a:gd name="connsiteY4" fmla="*/ 288235 h 914400"/>
                <a:gd name="connsiteX5" fmla="*/ 536713 w 914400"/>
                <a:gd name="connsiteY5" fmla="*/ 318052 h 914400"/>
                <a:gd name="connsiteX6" fmla="*/ 566531 w 914400"/>
                <a:gd name="connsiteY6" fmla="*/ 59635 h 914400"/>
                <a:gd name="connsiteX7" fmla="*/ 854765 w 914400"/>
                <a:gd name="connsiteY7" fmla="*/ 159026 h 914400"/>
                <a:gd name="connsiteX8" fmla="*/ 914400 w 914400"/>
                <a:gd name="connsiteY8" fmla="*/ 0 h 914400"/>
                <a:gd name="connsiteX0" fmla="*/ 0 w 897255"/>
                <a:gd name="connsiteY0" fmla="*/ 858202 h 858202"/>
                <a:gd name="connsiteX1" fmla="*/ 139148 w 897255"/>
                <a:gd name="connsiteY1" fmla="*/ 699176 h 858202"/>
                <a:gd name="connsiteX2" fmla="*/ 49696 w 897255"/>
                <a:gd name="connsiteY2" fmla="*/ 500393 h 858202"/>
                <a:gd name="connsiteX3" fmla="*/ 268357 w 897255"/>
                <a:gd name="connsiteY3" fmla="*/ 480515 h 858202"/>
                <a:gd name="connsiteX4" fmla="*/ 248478 w 897255"/>
                <a:gd name="connsiteY4" fmla="*/ 232037 h 858202"/>
                <a:gd name="connsiteX5" fmla="*/ 536713 w 897255"/>
                <a:gd name="connsiteY5" fmla="*/ 261854 h 858202"/>
                <a:gd name="connsiteX6" fmla="*/ 566531 w 897255"/>
                <a:gd name="connsiteY6" fmla="*/ 3437 h 858202"/>
                <a:gd name="connsiteX7" fmla="*/ 854765 w 897255"/>
                <a:gd name="connsiteY7" fmla="*/ 102828 h 858202"/>
                <a:gd name="connsiteX8" fmla="*/ 897255 w 897255"/>
                <a:gd name="connsiteY8" fmla="*/ 25717 h 858202"/>
                <a:gd name="connsiteX0" fmla="*/ 0 w 1200150"/>
                <a:gd name="connsiteY0" fmla="*/ 866775 h 866775"/>
                <a:gd name="connsiteX1" fmla="*/ 139148 w 1200150"/>
                <a:gd name="connsiteY1" fmla="*/ 707749 h 866775"/>
                <a:gd name="connsiteX2" fmla="*/ 49696 w 1200150"/>
                <a:gd name="connsiteY2" fmla="*/ 508966 h 866775"/>
                <a:gd name="connsiteX3" fmla="*/ 268357 w 1200150"/>
                <a:gd name="connsiteY3" fmla="*/ 489088 h 866775"/>
                <a:gd name="connsiteX4" fmla="*/ 248478 w 1200150"/>
                <a:gd name="connsiteY4" fmla="*/ 240610 h 866775"/>
                <a:gd name="connsiteX5" fmla="*/ 536713 w 1200150"/>
                <a:gd name="connsiteY5" fmla="*/ 270427 h 866775"/>
                <a:gd name="connsiteX6" fmla="*/ 566531 w 1200150"/>
                <a:gd name="connsiteY6" fmla="*/ 12010 h 866775"/>
                <a:gd name="connsiteX7" fmla="*/ 854765 w 1200150"/>
                <a:gd name="connsiteY7" fmla="*/ 111401 h 866775"/>
                <a:gd name="connsiteX8" fmla="*/ 1200150 w 1200150"/>
                <a:gd name="connsiteY8" fmla="*/ 0 h 866775"/>
                <a:gd name="connsiteX0" fmla="*/ 0 w 1045845"/>
                <a:gd name="connsiteY0" fmla="*/ 858202 h 858202"/>
                <a:gd name="connsiteX1" fmla="*/ 139148 w 1045845"/>
                <a:gd name="connsiteY1" fmla="*/ 699176 h 858202"/>
                <a:gd name="connsiteX2" fmla="*/ 49696 w 1045845"/>
                <a:gd name="connsiteY2" fmla="*/ 500393 h 858202"/>
                <a:gd name="connsiteX3" fmla="*/ 268357 w 1045845"/>
                <a:gd name="connsiteY3" fmla="*/ 480515 h 858202"/>
                <a:gd name="connsiteX4" fmla="*/ 248478 w 1045845"/>
                <a:gd name="connsiteY4" fmla="*/ 232037 h 858202"/>
                <a:gd name="connsiteX5" fmla="*/ 536713 w 1045845"/>
                <a:gd name="connsiteY5" fmla="*/ 261854 h 858202"/>
                <a:gd name="connsiteX6" fmla="*/ 566531 w 1045845"/>
                <a:gd name="connsiteY6" fmla="*/ 3437 h 858202"/>
                <a:gd name="connsiteX7" fmla="*/ 854765 w 1045845"/>
                <a:gd name="connsiteY7" fmla="*/ 102828 h 858202"/>
                <a:gd name="connsiteX8" fmla="*/ 1045845 w 1045845"/>
                <a:gd name="connsiteY8" fmla="*/ 16192 h 858202"/>
                <a:gd name="connsiteX0" fmla="*/ 0 w 1045845"/>
                <a:gd name="connsiteY0" fmla="*/ 858202 h 858202"/>
                <a:gd name="connsiteX1" fmla="*/ 139148 w 1045845"/>
                <a:gd name="connsiteY1" fmla="*/ 699176 h 858202"/>
                <a:gd name="connsiteX2" fmla="*/ 49696 w 1045845"/>
                <a:gd name="connsiteY2" fmla="*/ 500393 h 858202"/>
                <a:gd name="connsiteX3" fmla="*/ 268357 w 1045845"/>
                <a:gd name="connsiteY3" fmla="*/ 480515 h 858202"/>
                <a:gd name="connsiteX4" fmla="*/ 248478 w 1045845"/>
                <a:gd name="connsiteY4" fmla="*/ 232037 h 858202"/>
                <a:gd name="connsiteX5" fmla="*/ 536713 w 1045845"/>
                <a:gd name="connsiteY5" fmla="*/ 261854 h 858202"/>
                <a:gd name="connsiteX6" fmla="*/ 566531 w 1045845"/>
                <a:gd name="connsiteY6" fmla="*/ 3437 h 858202"/>
                <a:gd name="connsiteX7" fmla="*/ 854765 w 1045845"/>
                <a:gd name="connsiteY7" fmla="*/ 102828 h 858202"/>
                <a:gd name="connsiteX8" fmla="*/ 1045845 w 1045845"/>
                <a:gd name="connsiteY8" fmla="*/ 16192 h 858202"/>
                <a:gd name="connsiteX0" fmla="*/ 0 w 1061085"/>
                <a:gd name="connsiteY0" fmla="*/ 858202 h 858202"/>
                <a:gd name="connsiteX1" fmla="*/ 139148 w 1061085"/>
                <a:gd name="connsiteY1" fmla="*/ 699176 h 858202"/>
                <a:gd name="connsiteX2" fmla="*/ 49696 w 1061085"/>
                <a:gd name="connsiteY2" fmla="*/ 500393 h 858202"/>
                <a:gd name="connsiteX3" fmla="*/ 268357 w 1061085"/>
                <a:gd name="connsiteY3" fmla="*/ 480515 h 858202"/>
                <a:gd name="connsiteX4" fmla="*/ 248478 w 1061085"/>
                <a:gd name="connsiteY4" fmla="*/ 232037 h 858202"/>
                <a:gd name="connsiteX5" fmla="*/ 536713 w 1061085"/>
                <a:gd name="connsiteY5" fmla="*/ 261854 h 858202"/>
                <a:gd name="connsiteX6" fmla="*/ 566531 w 1061085"/>
                <a:gd name="connsiteY6" fmla="*/ 3437 h 858202"/>
                <a:gd name="connsiteX7" fmla="*/ 854765 w 1061085"/>
                <a:gd name="connsiteY7" fmla="*/ 102828 h 858202"/>
                <a:gd name="connsiteX8" fmla="*/ 1061085 w 1061085"/>
                <a:gd name="connsiteY8" fmla="*/ 16192 h 858202"/>
                <a:gd name="connsiteX0" fmla="*/ 0 w 1059180"/>
                <a:gd name="connsiteY0" fmla="*/ 858202 h 858202"/>
                <a:gd name="connsiteX1" fmla="*/ 139148 w 1059180"/>
                <a:gd name="connsiteY1" fmla="*/ 699176 h 858202"/>
                <a:gd name="connsiteX2" fmla="*/ 49696 w 1059180"/>
                <a:gd name="connsiteY2" fmla="*/ 500393 h 858202"/>
                <a:gd name="connsiteX3" fmla="*/ 268357 w 1059180"/>
                <a:gd name="connsiteY3" fmla="*/ 480515 h 858202"/>
                <a:gd name="connsiteX4" fmla="*/ 248478 w 1059180"/>
                <a:gd name="connsiteY4" fmla="*/ 232037 h 858202"/>
                <a:gd name="connsiteX5" fmla="*/ 536713 w 1059180"/>
                <a:gd name="connsiteY5" fmla="*/ 261854 h 858202"/>
                <a:gd name="connsiteX6" fmla="*/ 566531 w 1059180"/>
                <a:gd name="connsiteY6" fmla="*/ 3437 h 858202"/>
                <a:gd name="connsiteX7" fmla="*/ 854765 w 1059180"/>
                <a:gd name="connsiteY7" fmla="*/ 102828 h 858202"/>
                <a:gd name="connsiteX8" fmla="*/ 1059180 w 1059180"/>
                <a:gd name="connsiteY8" fmla="*/ 2857 h 858202"/>
                <a:gd name="connsiteX0" fmla="*/ 0 w 1062990"/>
                <a:gd name="connsiteY0" fmla="*/ 858202 h 858202"/>
                <a:gd name="connsiteX1" fmla="*/ 139148 w 1062990"/>
                <a:gd name="connsiteY1" fmla="*/ 699176 h 858202"/>
                <a:gd name="connsiteX2" fmla="*/ 49696 w 1062990"/>
                <a:gd name="connsiteY2" fmla="*/ 500393 h 858202"/>
                <a:gd name="connsiteX3" fmla="*/ 268357 w 1062990"/>
                <a:gd name="connsiteY3" fmla="*/ 480515 h 858202"/>
                <a:gd name="connsiteX4" fmla="*/ 248478 w 1062990"/>
                <a:gd name="connsiteY4" fmla="*/ 232037 h 858202"/>
                <a:gd name="connsiteX5" fmla="*/ 536713 w 1062990"/>
                <a:gd name="connsiteY5" fmla="*/ 261854 h 858202"/>
                <a:gd name="connsiteX6" fmla="*/ 566531 w 1062990"/>
                <a:gd name="connsiteY6" fmla="*/ 3437 h 858202"/>
                <a:gd name="connsiteX7" fmla="*/ 854765 w 1062990"/>
                <a:gd name="connsiteY7" fmla="*/ 102828 h 858202"/>
                <a:gd name="connsiteX8" fmla="*/ 1062990 w 1062990"/>
                <a:gd name="connsiteY8" fmla="*/ 10477 h 858202"/>
                <a:gd name="connsiteX0" fmla="*/ 0 w 1062990"/>
                <a:gd name="connsiteY0" fmla="*/ 858202 h 858202"/>
                <a:gd name="connsiteX1" fmla="*/ 139148 w 1062990"/>
                <a:gd name="connsiteY1" fmla="*/ 699176 h 858202"/>
                <a:gd name="connsiteX2" fmla="*/ 49696 w 1062990"/>
                <a:gd name="connsiteY2" fmla="*/ 500393 h 858202"/>
                <a:gd name="connsiteX3" fmla="*/ 268357 w 1062990"/>
                <a:gd name="connsiteY3" fmla="*/ 480515 h 858202"/>
                <a:gd name="connsiteX4" fmla="*/ 248478 w 1062990"/>
                <a:gd name="connsiteY4" fmla="*/ 232037 h 858202"/>
                <a:gd name="connsiteX5" fmla="*/ 536713 w 1062990"/>
                <a:gd name="connsiteY5" fmla="*/ 261854 h 858202"/>
                <a:gd name="connsiteX6" fmla="*/ 566531 w 1062990"/>
                <a:gd name="connsiteY6" fmla="*/ 3437 h 858202"/>
                <a:gd name="connsiteX7" fmla="*/ 854765 w 1062990"/>
                <a:gd name="connsiteY7" fmla="*/ 102828 h 858202"/>
                <a:gd name="connsiteX8" fmla="*/ 1062990 w 1062990"/>
                <a:gd name="connsiteY8" fmla="*/ 10477 h 858202"/>
                <a:gd name="connsiteX0" fmla="*/ 0 w 927735"/>
                <a:gd name="connsiteY0" fmla="*/ 912495 h 912495"/>
                <a:gd name="connsiteX1" fmla="*/ 139148 w 927735"/>
                <a:gd name="connsiteY1" fmla="*/ 753469 h 912495"/>
                <a:gd name="connsiteX2" fmla="*/ 49696 w 927735"/>
                <a:gd name="connsiteY2" fmla="*/ 554686 h 912495"/>
                <a:gd name="connsiteX3" fmla="*/ 268357 w 927735"/>
                <a:gd name="connsiteY3" fmla="*/ 534808 h 912495"/>
                <a:gd name="connsiteX4" fmla="*/ 248478 w 927735"/>
                <a:gd name="connsiteY4" fmla="*/ 286330 h 912495"/>
                <a:gd name="connsiteX5" fmla="*/ 536713 w 927735"/>
                <a:gd name="connsiteY5" fmla="*/ 316147 h 912495"/>
                <a:gd name="connsiteX6" fmla="*/ 566531 w 927735"/>
                <a:gd name="connsiteY6" fmla="*/ 57730 h 912495"/>
                <a:gd name="connsiteX7" fmla="*/ 854765 w 927735"/>
                <a:gd name="connsiteY7" fmla="*/ 157121 h 912495"/>
                <a:gd name="connsiteX8" fmla="*/ 927735 w 927735"/>
                <a:gd name="connsiteY8" fmla="*/ 0 h 912495"/>
                <a:gd name="connsiteX0" fmla="*/ 0 w 927735"/>
                <a:gd name="connsiteY0" fmla="*/ 912495 h 912495"/>
                <a:gd name="connsiteX1" fmla="*/ 139148 w 927735"/>
                <a:gd name="connsiteY1" fmla="*/ 753469 h 912495"/>
                <a:gd name="connsiteX2" fmla="*/ 49696 w 927735"/>
                <a:gd name="connsiteY2" fmla="*/ 554686 h 912495"/>
                <a:gd name="connsiteX3" fmla="*/ 268357 w 927735"/>
                <a:gd name="connsiteY3" fmla="*/ 534808 h 912495"/>
                <a:gd name="connsiteX4" fmla="*/ 248478 w 927735"/>
                <a:gd name="connsiteY4" fmla="*/ 286330 h 912495"/>
                <a:gd name="connsiteX5" fmla="*/ 536713 w 927735"/>
                <a:gd name="connsiteY5" fmla="*/ 316147 h 912495"/>
                <a:gd name="connsiteX6" fmla="*/ 566531 w 927735"/>
                <a:gd name="connsiteY6" fmla="*/ 57730 h 912495"/>
                <a:gd name="connsiteX7" fmla="*/ 854765 w 927735"/>
                <a:gd name="connsiteY7" fmla="*/ 157121 h 912495"/>
                <a:gd name="connsiteX8" fmla="*/ 927735 w 927735"/>
                <a:gd name="connsiteY8" fmla="*/ 0 h 912495"/>
                <a:gd name="connsiteX0" fmla="*/ 0 w 927735"/>
                <a:gd name="connsiteY0" fmla="*/ 912744 h 912744"/>
                <a:gd name="connsiteX1" fmla="*/ 139148 w 927735"/>
                <a:gd name="connsiteY1" fmla="*/ 753718 h 912744"/>
                <a:gd name="connsiteX2" fmla="*/ 49696 w 927735"/>
                <a:gd name="connsiteY2" fmla="*/ 554935 h 912744"/>
                <a:gd name="connsiteX3" fmla="*/ 268357 w 927735"/>
                <a:gd name="connsiteY3" fmla="*/ 535057 h 912744"/>
                <a:gd name="connsiteX4" fmla="*/ 248478 w 927735"/>
                <a:gd name="connsiteY4" fmla="*/ 286579 h 912744"/>
                <a:gd name="connsiteX5" fmla="*/ 536713 w 927735"/>
                <a:gd name="connsiteY5" fmla="*/ 316396 h 912744"/>
                <a:gd name="connsiteX6" fmla="*/ 566531 w 927735"/>
                <a:gd name="connsiteY6" fmla="*/ 57979 h 912744"/>
                <a:gd name="connsiteX7" fmla="*/ 854765 w 927735"/>
                <a:gd name="connsiteY7" fmla="*/ 157370 h 912744"/>
                <a:gd name="connsiteX8" fmla="*/ 927735 w 927735"/>
                <a:gd name="connsiteY8" fmla="*/ 249 h 912744"/>
                <a:gd name="connsiteX0" fmla="*/ 0 w 960120"/>
                <a:gd name="connsiteY0" fmla="*/ 903236 h 903236"/>
                <a:gd name="connsiteX1" fmla="*/ 139148 w 960120"/>
                <a:gd name="connsiteY1" fmla="*/ 744210 h 903236"/>
                <a:gd name="connsiteX2" fmla="*/ 49696 w 960120"/>
                <a:gd name="connsiteY2" fmla="*/ 545427 h 903236"/>
                <a:gd name="connsiteX3" fmla="*/ 268357 w 960120"/>
                <a:gd name="connsiteY3" fmla="*/ 525549 h 903236"/>
                <a:gd name="connsiteX4" fmla="*/ 248478 w 960120"/>
                <a:gd name="connsiteY4" fmla="*/ 277071 h 903236"/>
                <a:gd name="connsiteX5" fmla="*/ 536713 w 960120"/>
                <a:gd name="connsiteY5" fmla="*/ 306888 h 903236"/>
                <a:gd name="connsiteX6" fmla="*/ 566531 w 960120"/>
                <a:gd name="connsiteY6" fmla="*/ 48471 h 903236"/>
                <a:gd name="connsiteX7" fmla="*/ 854765 w 960120"/>
                <a:gd name="connsiteY7" fmla="*/ 147862 h 903236"/>
                <a:gd name="connsiteX8" fmla="*/ 960120 w 960120"/>
                <a:gd name="connsiteY8" fmla="*/ 266 h 903236"/>
                <a:gd name="connsiteX0" fmla="*/ 0 w 960120"/>
                <a:gd name="connsiteY0" fmla="*/ 903384 h 903384"/>
                <a:gd name="connsiteX1" fmla="*/ 139148 w 960120"/>
                <a:gd name="connsiteY1" fmla="*/ 744358 h 903384"/>
                <a:gd name="connsiteX2" fmla="*/ 49696 w 960120"/>
                <a:gd name="connsiteY2" fmla="*/ 545575 h 903384"/>
                <a:gd name="connsiteX3" fmla="*/ 268357 w 960120"/>
                <a:gd name="connsiteY3" fmla="*/ 525697 h 903384"/>
                <a:gd name="connsiteX4" fmla="*/ 248478 w 960120"/>
                <a:gd name="connsiteY4" fmla="*/ 277219 h 903384"/>
                <a:gd name="connsiteX5" fmla="*/ 536713 w 960120"/>
                <a:gd name="connsiteY5" fmla="*/ 307036 h 903384"/>
                <a:gd name="connsiteX6" fmla="*/ 566531 w 960120"/>
                <a:gd name="connsiteY6" fmla="*/ 48619 h 903384"/>
                <a:gd name="connsiteX7" fmla="*/ 854765 w 960120"/>
                <a:gd name="connsiteY7" fmla="*/ 148010 h 903384"/>
                <a:gd name="connsiteX8" fmla="*/ 960120 w 960120"/>
                <a:gd name="connsiteY8" fmla="*/ 414 h 903384"/>
                <a:gd name="connsiteX0" fmla="*/ 0 w 976550"/>
                <a:gd name="connsiteY0" fmla="*/ 902970 h 902970"/>
                <a:gd name="connsiteX1" fmla="*/ 139148 w 976550"/>
                <a:gd name="connsiteY1" fmla="*/ 743944 h 902970"/>
                <a:gd name="connsiteX2" fmla="*/ 49696 w 976550"/>
                <a:gd name="connsiteY2" fmla="*/ 545161 h 902970"/>
                <a:gd name="connsiteX3" fmla="*/ 268357 w 976550"/>
                <a:gd name="connsiteY3" fmla="*/ 525283 h 902970"/>
                <a:gd name="connsiteX4" fmla="*/ 248478 w 976550"/>
                <a:gd name="connsiteY4" fmla="*/ 276805 h 902970"/>
                <a:gd name="connsiteX5" fmla="*/ 536713 w 976550"/>
                <a:gd name="connsiteY5" fmla="*/ 306622 h 902970"/>
                <a:gd name="connsiteX6" fmla="*/ 566531 w 976550"/>
                <a:gd name="connsiteY6" fmla="*/ 48205 h 902970"/>
                <a:gd name="connsiteX7" fmla="*/ 854765 w 976550"/>
                <a:gd name="connsiteY7" fmla="*/ 147596 h 902970"/>
                <a:gd name="connsiteX8" fmla="*/ 960120 w 976550"/>
                <a:gd name="connsiteY8" fmla="*/ 0 h 902970"/>
                <a:gd name="connsiteX0" fmla="*/ 0 w 960120"/>
                <a:gd name="connsiteY0" fmla="*/ 902970 h 902970"/>
                <a:gd name="connsiteX1" fmla="*/ 139148 w 960120"/>
                <a:gd name="connsiteY1" fmla="*/ 743944 h 902970"/>
                <a:gd name="connsiteX2" fmla="*/ 49696 w 960120"/>
                <a:gd name="connsiteY2" fmla="*/ 545161 h 902970"/>
                <a:gd name="connsiteX3" fmla="*/ 268357 w 960120"/>
                <a:gd name="connsiteY3" fmla="*/ 525283 h 902970"/>
                <a:gd name="connsiteX4" fmla="*/ 248478 w 960120"/>
                <a:gd name="connsiteY4" fmla="*/ 276805 h 902970"/>
                <a:gd name="connsiteX5" fmla="*/ 536713 w 960120"/>
                <a:gd name="connsiteY5" fmla="*/ 306622 h 902970"/>
                <a:gd name="connsiteX6" fmla="*/ 566531 w 960120"/>
                <a:gd name="connsiteY6" fmla="*/ 48205 h 902970"/>
                <a:gd name="connsiteX7" fmla="*/ 854765 w 960120"/>
                <a:gd name="connsiteY7" fmla="*/ 147596 h 902970"/>
                <a:gd name="connsiteX8" fmla="*/ 960120 w 960120"/>
                <a:gd name="connsiteY8" fmla="*/ 0 h 902970"/>
                <a:gd name="connsiteX0" fmla="*/ 0 w 960120"/>
                <a:gd name="connsiteY0" fmla="*/ 902970 h 902970"/>
                <a:gd name="connsiteX1" fmla="*/ 139148 w 960120"/>
                <a:gd name="connsiteY1" fmla="*/ 743944 h 902970"/>
                <a:gd name="connsiteX2" fmla="*/ 49696 w 960120"/>
                <a:gd name="connsiteY2" fmla="*/ 545161 h 902970"/>
                <a:gd name="connsiteX3" fmla="*/ 268357 w 960120"/>
                <a:gd name="connsiteY3" fmla="*/ 525283 h 902970"/>
                <a:gd name="connsiteX4" fmla="*/ 248478 w 960120"/>
                <a:gd name="connsiteY4" fmla="*/ 276805 h 902970"/>
                <a:gd name="connsiteX5" fmla="*/ 536713 w 960120"/>
                <a:gd name="connsiteY5" fmla="*/ 306622 h 902970"/>
                <a:gd name="connsiteX6" fmla="*/ 566531 w 960120"/>
                <a:gd name="connsiteY6" fmla="*/ 48205 h 902970"/>
                <a:gd name="connsiteX7" fmla="*/ 854765 w 960120"/>
                <a:gd name="connsiteY7" fmla="*/ 147596 h 902970"/>
                <a:gd name="connsiteX8" fmla="*/ 960120 w 960120"/>
                <a:gd name="connsiteY8" fmla="*/ 0 h 902970"/>
                <a:gd name="connsiteX0" fmla="*/ 0 w 960120"/>
                <a:gd name="connsiteY0" fmla="*/ 902970 h 902970"/>
                <a:gd name="connsiteX1" fmla="*/ 139148 w 960120"/>
                <a:gd name="connsiteY1" fmla="*/ 743944 h 902970"/>
                <a:gd name="connsiteX2" fmla="*/ 49696 w 960120"/>
                <a:gd name="connsiteY2" fmla="*/ 545161 h 902970"/>
                <a:gd name="connsiteX3" fmla="*/ 268357 w 960120"/>
                <a:gd name="connsiteY3" fmla="*/ 525283 h 902970"/>
                <a:gd name="connsiteX4" fmla="*/ 248478 w 960120"/>
                <a:gd name="connsiteY4" fmla="*/ 276805 h 902970"/>
                <a:gd name="connsiteX5" fmla="*/ 536713 w 960120"/>
                <a:gd name="connsiteY5" fmla="*/ 306622 h 902970"/>
                <a:gd name="connsiteX6" fmla="*/ 566531 w 960120"/>
                <a:gd name="connsiteY6" fmla="*/ 48205 h 902970"/>
                <a:gd name="connsiteX7" fmla="*/ 854765 w 960120"/>
                <a:gd name="connsiteY7" fmla="*/ 147596 h 902970"/>
                <a:gd name="connsiteX8" fmla="*/ 960120 w 960120"/>
                <a:gd name="connsiteY8" fmla="*/ 0 h 902970"/>
                <a:gd name="connsiteX0" fmla="*/ 0 w 960120"/>
                <a:gd name="connsiteY0" fmla="*/ 902983 h 902983"/>
                <a:gd name="connsiteX1" fmla="*/ 139148 w 960120"/>
                <a:gd name="connsiteY1" fmla="*/ 743957 h 902983"/>
                <a:gd name="connsiteX2" fmla="*/ 49696 w 960120"/>
                <a:gd name="connsiteY2" fmla="*/ 545174 h 902983"/>
                <a:gd name="connsiteX3" fmla="*/ 268357 w 960120"/>
                <a:gd name="connsiteY3" fmla="*/ 525296 h 902983"/>
                <a:gd name="connsiteX4" fmla="*/ 248478 w 960120"/>
                <a:gd name="connsiteY4" fmla="*/ 276818 h 902983"/>
                <a:gd name="connsiteX5" fmla="*/ 536713 w 960120"/>
                <a:gd name="connsiteY5" fmla="*/ 306635 h 902983"/>
                <a:gd name="connsiteX6" fmla="*/ 566531 w 960120"/>
                <a:gd name="connsiteY6" fmla="*/ 48218 h 902983"/>
                <a:gd name="connsiteX7" fmla="*/ 854765 w 960120"/>
                <a:gd name="connsiteY7" fmla="*/ 147609 h 902983"/>
                <a:gd name="connsiteX8" fmla="*/ 960120 w 960120"/>
                <a:gd name="connsiteY8" fmla="*/ 13 h 9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" h="902983">
                  <a:moveTo>
                    <a:pt x="0" y="902983"/>
                  </a:moveTo>
                  <a:cubicBezTo>
                    <a:pt x="65432" y="853287"/>
                    <a:pt x="130865" y="803592"/>
                    <a:pt x="139148" y="743957"/>
                  </a:cubicBezTo>
                  <a:cubicBezTo>
                    <a:pt x="147431" y="684322"/>
                    <a:pt x="28161" y="581617"/>
                    <a:pt x="49696" y="545174"/>
                  </a:cubicBezTo>
                  <a:cubicBezTo>
                    <a:pt x="71231" y="508731"/>
                    <a:pt x="235227" y="570022"/>
                    <a:pt x="268357" y="525296"/>
                  </a:cubicBezTo>
                  <a:cubicBezTo>
                    <a:pt x="301487" y="480570"/>
                    <a:pt x="203752" y="313261"/>
                    <a:pt x="248478" y="276818"/>
                  </a:cubicBezTo>
                  <a:cubicBezTo>
                    <a:pt x="293204" y="240374"/>
                    <a:pt x="483704" y="344735"/>
                    <a:pt x="536713" y="306635"/>
                  </a:cubicBezTo>
                  <a:cubicBezTo>
                    <a:pt x="589722" y="268535"/>
                    <a:pt x="513522" y="74722"/>
                    <a:pt x="566531" y="48218"/>
                  </a:cubicBezTo>
                  <a:cubicBezTo>
                    <a:pt x="619540" y="21714"/>
                    <a:pt x="796787" y="157548"/>
                    <a:pt x="854765" y="147609"/>
                  </a:cubicBezTo>
                  <a:cubicBezTo>
                    <a:pt x="912743" y="137670"/>
                    <a:pt x="875969" y="-1561"/>
                    <a:pt x="960120" y="13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191D14B-5635-4DED-A79A-09D8F6181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70" y="298174"/>
            <a:ext cx="1013792" cy="10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FD151-5097-B315-EFDF-EA5A07546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25533-695C-0E9D-F23B-3E3F2FDA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89AE26F-A7B8-FC17-8DE5-B4CCDEA73210}"/>
              </a:ext>
            </a:extLst>
          </p:cNvPr>
          <p:cNvSpPr txBox="1">
            <a:spLocks/>
          </p:cNvSpPr>
          <p:nvPr/>
        </p:nvSpPr>
        <p:spPr>
          <a:xfrm>
            <a:off x="793664" y="-1839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State of the art (Rb &amp; Cs)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EF90203-C4F8-E5AC-7ECC-8FCEA004DFA4}"/>
              </a:ext>
            </a:extLst>
          </p:cNvPr>
          <p:cNvSpPr txBox="1"/>
          <p:nvPr/>
        </p:nvSpPr>
        <p:spPr>
          <a:xfrm>
            <a:off x="1309333" y="5999917"/>
            <a:ext cx="96932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L. Morel et al., Nature </a:t>
            </a:r>
            <a:r>
              <a:rPr lang="en-GB" sz="2000" b="1" dirty="0">
                <a:solidFill>
                  <a:schemeClr val="bg1"/>
                </a:solidFill>
              </a:rPr>
              <a:t>588</a:t>
            </a:r>
            <a:r>
              <a:rPr lang="en-GB" sz="2000" dirty="0">
                <a:solidFill>
                  <a:schemeClr val="bg1"/>
                </a:solidFill>
              </a:rPr>
              <a:t>, 61 (2020); 			       R. Parker et al., Science </a:t>
            </a:r>
            <a:r>
              <a:rPr lang="en-GB" sz="2000" b="1" dirty="0">
                <a:solidFill>
                  <a:schemeClr val="bg1"/>
                </a:solidFill>
              </a:rPr>
              <a:t>360</a:t>
            </a:r>
            <a:r>
              <a:rPr lang="en-GB" sz="2000" dirty="0">
                <a:solidFill>
                  <a:schemeClr val="bg1"/>
                </a:solidFill>
              </a:rPr>
              <a:t>, 191 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Placeholder 5">
                <a:extLst>
                  <a:ext uri="{FF2B5EF4-FFF2-40B4-BE49-F238E27FC236}">
                    <a16:creationId xmlns:a16="http://schemas.microsoft.com/office/drawing/2014/main" id="{783F9B5F-897D-1B52-E51F-C4A7AC172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788" y="1140392"/>
                <a:ext cx="5157787" cy="823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AU" dirty="0"/>
                  <a:t>Rb scheme: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=8.1×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86" name="Text Placeholder 5">
                <a:extLst>
                  <a:ext uri="{FF2B5EF4-FFF2-40B4-BE49-F238E27FC236}">
                    <a16:creationId xmlns:a16="http://schemas.microsoft.com/office/drawing/2014/main" id="{783F9B5F-897D-1B52-E51F-C4A7AC172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8" y="1140392"/>
                <a:ext cx="5157787" cy="823912"/>
              </a:xfrm>
              <a:prstGeom prst="rect">
                <a:avLst/>
              </a:prstGeom>
              <a:blipFill>
                <a:blip r:embed="rId3"/>
                <a:stretch>
                  <a:fillRect l="-1064" t="-118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Placeholder 7">
                <a:extLst>
                  <a:ext uri="{FF2B5EF4-FFF2-40B4-BE49-F238E27FC236}">
                    <a16:creationId xmlns:a16="http://schemas.microsoft.com/office/drawing/2014/main" id="{AE7A5542-75F0-FD03-E0A1-66EE655D9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140392"/>
                <a:ext cx="5183188" cy="82391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AU" dirty="0"/>
                  <a:t>Cs scheme: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=2.0×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87" name="Text Placeholder 7">
                <a:extLst>
                  <a:ext uri="{FF2B5EF4-FFF2-40B4-BE49-F238E27FC236}">
                    <a16:creationId xmlns:a16="http://schemas.microsoft.com/office/drawing/2014/main" id="{AE7A5542-75F0-FD03-E0A1-66EE655D9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140392"/>
                <a:ext cx="5183188" cy="823912"/>
              </a:xfrm>
              <a:prstGeom prst="rect">
                <a:avLst/>
              </a:prstGeom>
              <a:blipFill>
                <a:blip r:embed="rId4"/>
                <a:stretch>
                  <a:fillRect l="-353" t="-118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Content Placeholder 6">
            <a:extLst>
              <a:ext uri="{FF2B5EF4-FFF2-40B4-BE49-F238E27FC236}">
                <a16:creationId xmlns:a16="http://schemas.microsoft.com/office/drawing/2014/main" id="{936D1669-4415-71BA-9533-395113D57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332" y="1787325"/>
            <a:ext cx="4218698" cy="3684588"/>
          </a:xfrm>
          <a:prstGeom prst="rect">
            <a:avLst/>
          </a:prstGeom>
        </p:spPr>
      </p:pic>
      <p:pic>
        <p:nvPicPr>
          <p:cNvPr id="89" name="Content Placeholder 10">
            <a:extLst>
              <a:ext uri="{FF2B5EF4-FFF2-40B4-BE49-F238E27FC236}">
                <a16:creationId xmlns:a16="http://schemas.microsoft.com/office/drawing/2014/main" id="{7F98F845-FBB5-3D4D-5C7F-E8E6C449E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877" y="1787325"/>
            <a:ext cx="3905833" cy="3684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Placeholder 7">
                <a:extLst>
                  <a:ext uri="{FF2B5EF4-FFF2-40B4-BE49-F238E27FC236}">
                    <a16:creationId xmlns:a16="http://schemas.microsoft.com/office/drawing/2014/main" id="{D5645BDA-DAB7-7493-7CDD-2ECEAB7A63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2286" y="5460492"/>
                <a:ext cx="1823014" cy="4868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∼80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90" name="Text Placeholder 7">
                <a:extLst>
                  <a:ext uri="{FF2B5EF4-FFF2-40B4-BE49-F238E27FC236}">
                    <a16:creationId xmlns:a16="http://schemas.microsoft.com/office/drawing/2014/main" id="{D5645BDA-DAB7-7493-7CDD-2ECEAB7A6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286" y="5460492"/>
                <a:ext cx="1823014" cy="486845"/>
              </a:xfrm>
              <a:prstGeom prst="rect">
                <a:avLst/>
              </a:prstGeom>
              <a:blipFill>
                <a:blip r:embed="rId7"/>
                <a:stretch>
                  <a:fillRect l="-26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Placeholder 7">
                <a:extLst>
                  <a:ext uri="{FF2B5EF4-FFF2-40B4-BE49-F238E27FC236}">
                    <a16:creationId xmlns:a16="http://schemas.microsoft.com/office/drawing/2014/main" id="{D37BC5F8-E213-6C6B-390D-C77CBE0485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1959" y="5513072"/>
                <a:ext cx="1973443" cy="4868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∼20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91" name="Text Placeholder 7">
                <a:extLst>
                  <a:ext uri="{FF2B5EF4-FFF2-40B4-BE49-F238E27FC236}">
                    <a16:creationId xmlns:a16="http://schemas.microsoft.com/office/drawing/2014/main" id="{D37BC5F8-E213-6C6B-390D-C77CBE048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959" y="5513072"/>
                <a:ext cx="1973443" cy="486845"/>
              </a:xfrm>
              <a:prstGeom prst="rect">
                <a:avLst/>
              </a:prstGeom>
              <a:blipFill>
                <a:blip r:embed="rId8"/>
                <a:stretch>
                  <a:fillRect l="-2469" b="-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8E01D7A-2E24-4D33-B587-81FF518C0227}"/>
              </a:ext>
            </a:extLst>
          </p:cNvPr>
          <p:cNvSpPr txBox="1"/>
          <p:nvPr/>
        </p:nvSpPr>
        <p:spPr>
          <a:xfrm>
            <a:off x="2465866" y="4432032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N=1000ħk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1A3EC-E6E9-44E9-A447-2A2386147366}"/>
              </a:ext>
            </a:extLst>
          </p:cNvPr>
          <p:cNvSpPr txBox="1"/>
          <p:nvPr/>
        </p:nvSpPr>
        <p:spPr>
          <a:xfrm>
            <a:off x="7431426" y="2463004"/>
            <a:ext cx="1306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n=10ħk</a:t>
            </a:r>
          </a:p>
          <a:p>
            <a:r>
              <a:rPr lang="en-GB" sz="2400" dirty="0">
                <a:solidFill>
                  <a:schemeClr val="bg1"/>
                </a:solidFill>
              </a:rPr>
              <a:t>N=400ħk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E696CC-0535-71CC-8262-75F51335A400}"/>
              </a:ext>
            </a:extLst>
          </p:cNvPr>
          <p:cNvSpPr txBox="1"/>
          <p:nvPr/>
        </p:nvSpPr>
        <p:spPr>
          <a:xfrm>
            <a:off x="350224" y="3678455"/>
            <a:ext cx="142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Raman beam-splitter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922ACC9-FB03-A81B-5151-B6A5E34F7BF5}"/>
              </a:ext>
            </a:extLst>
          </p:cNvPr>
          <p:cNvCxnSpPr>
            <a:cxnSpLocks/>
          </p:cNvCxnSpPr>
          <p:nvPr/>
        </p:nvCxnSpPr>
        <p:spPr>
          <a:xfrm>
            <a:off x="1144230" y="4521758"/>
            <a:ext cx="525665" cy="547850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9AFCCF-39C3-48AF-6F1B-6A421F2F1A3B}"/>
              </a:ext>
            </a:extLst>
          </p:cNvPr>
          <p:cNvSpPr txBox="1"/>
          <p:nvPr/>
        </p:nvSpPr>
        <p:spPr>
          <a:xfrm>
            <a:off x="5693132" y="2446299"/>
            <a:ext cx="126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Bragg beam-splitter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6230AE-323A-215F-915A-CCE2A5C2DEE4}"/>
              </a:ext>
            </a:extLst>
          </p:cNvPr>
          <p:cNvCxnSpPr>
            <a:cxnSpLocks/>
          </p:cNvCxnSpPr>
          <p:nvPr/>
        </p:nvCxnSpPr>
        <p:spPr>
          <a:xfrm>
            <a:off x="6487138" y="3294001"/>
            <a:ext cx="944288" cy="866017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3209FE-CC27-43C8-BFD6-B1CB0E086E37}"/>
              </a:ext>
            </a:extLst>
          </p:cNvPr>
          <p:cNvSpPr txBox="1"/>
          <p:nvPr/>
        </p:nvSpPr>
        <p:spPr>
          <a:xfrm>
            <a:off x="5601831" y="4775226"/>
            <a:ext cx="142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Bloch oscillations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3AA0AB-9D17-AED2-1D37-60886AC9E491}"/>
              </a:ext>
            </a:extLst>
          </p:cNvPr>
          <p:cNvCxnSpPr>
            <a:cxnSpLocks/>
          </p:cNvCxnSpPr>
          <p:nvPr/>
        </p:nvCxnSpPr>
        <p:spPr>
          <a:xfrm flipV="1">
            <a:off x="6737076" y="4313151"/>
            <a:ext cx="1901099" cy="785240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405481-F487-9803-9BD7-462F1280B717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418680" y="5007720"/>
            <a:ext cx="2183151" cy="90672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2D83C4-F05E-4C09-9850-01899AEAE7CC}"/>
              </a:ext>
            </a:extLst>
          </p:cNvPr>
          <p:cNvSpPr txBox="1"/>
          <p:nvPr/>
        </p:nvSpPr>
        <p:spPr>
          <a:xfrm>
            <a:off x="1901071" y="3474607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n=2ħk</a:t>
            </a:r>
          </a:p>
        </p:txBody>
      </p:sp>
    </p:spTree>
    <p:extLst>
      <p:ext uri="{BB962C8B-B14F-4D97-AF65-F5344CB8AC3E}">
        <p14:creationId xmlns:p14="http://schemas.microsoft.com/office/powerpoint/2010/main" val="7919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FD151-5097-B315-EFDF-EA5A07546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25533-695C-0E9D-F23B-3E3F2FDA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89AE26F-A7B8-FC17-8DE5-B4CCDEA73210}"/>
              </a:ext>
            </a:extLst>
          </p:cNvPr>
          <p:cNvSpPr txBox="1">
            <a:spLocks/>
          </p:cNvSpPr>
          <p:nvPr/>
        </p:nvSpPr>
        <p:spPr>
          <a:xfrm>
            <a:off x="793664" y="-1839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What’s different? (Cause(s) of discrepancy?)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EF90203-C4F8-E5AC-7ECC-8FCEA004DFA4}"/>
              </a:ext>
            </a:extLst>
          </p:cNvPr>
          <p:cNvSpPr txBox="1"/>
          <p:nvPr/>
        </p:nvSpPr>
        <p:spPr>
          <a:xfrm>
            <a:off x="88287" y="6457890"/>
            <a:ext cx="1097910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G. </a:t>
            </a:r>
            <a:r>
              <a:rPr lang="en-GB" sz="2000" dirty="0" err="1">
                <a:solidFill>
                  <a:schemeClr val="bg1"/>
                </a:solidFill>
              </a:rPr>
              <a:t>Amelino</a:t>
            </a:r>
            <a:r>
              <a:rPr lang="en-GB" sz="2000" dirty="0">
                <a:solidFill>
                  <a:schemeClr val="bg1"/>
                </a:solidFill>
              </a:rPr>
              <a:t>-Camelia et al., arXiv:2508.06171 </a:t>
            </a:r>
            <a:r>
              <a:rPr lang="en-GB" sz="2000" b="1" dirty="0">
                <a:solidFill>
                  <a:schemeClr val="bg1"/>
                </a:solidFill>
              </a:rPr>
              <a:t>[gr-qc]</a:t>
            </a:r>
            <a:r>
              <a:rPr lang="en-GB" sz="2000" dirty="0">
                <a:solidFill>
                  <a:schemeClr val="bg1"/>
                </a:solidFill>
              </a:rPr>
              <a:t>; 			       T. </a:t>
            </a:r>
            <a:r>
              <a:rPr lang="en-GB" sz="2000" dirty="0" err="1">
                <a:solidFill>
                  <a:schemeClr val="bg1"/>
                </a:solidFill>
              </a:rPr>
              <a:t>Lindvall</a:t>
            </a:r>
            <a:r>
              <a:rPr lang="en-GB" sz="2000" dirty="0">
                <a:solidFill>
                  <a:schemeClr val="bg1"/>
                </a:solidFill>
              </a:rPr>
              <a:t> et al., Optica </a:t>
            </a:r>
            <a:r>
              <a:rPr lang="en-GB" sz="2000" b="1" dirty="0">
                <a:solidFill>
                  <a:schemeClr val="bg1"/>
                </a:solidFill>
              </a:rPr>
              <a:t>12</a:t>
            </a:r>
            <a:r>
              <a:rPr lang="en-GB" sz="2000" dirty="0">
                <a:solidFill>
                  <a:schemeClr val="bg1"/>
                </a:solidFill>
              </a:rPr>
              <a:t>, 843 (2025).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01D7A-2E24-4D33-B587-81FF518C0227}"/>
              </a:ext>
            </a:extLst>
          </p:cNvPr>
          <p:cNvSpPr txBox="1"/>
          <p:nvPr/>
        </p:nvSpPr>
        <p:spPr>
          <a:xfrm>
            <a:off x="2465866" y="4432032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N=1000ħk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1A3EC-E6E9-44E9-A447-2A2386147366}"/>
              </a:ext>
            </a:extLst>
          </p:cNvPr>
          <p:cNvSpPr txBox="1"/>
          <p:nvPr/>
        </p:nvSpPr>
        <p:spPr>
          <a:xfrm>
            <a:off x="7431426" y="2463004"/>
            <a:ext cx="1306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n=10ħk</a:t>
            </a:r>
          </a:p>
          <a:p>
            <a:r>
              <a:rPr lang="en-GB" sz="2400" dirty="0">
                <a:solidFill>
                  <a:schemeClr val="bg1"/>
                </a:solidFill>
              </a:rPr>
              <a:t>N=400ħk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2D83C4-F05E-4C09-9850-01899AEAE7CC}"/>
              </a:ext>
            </a:extLst>
          </p:cNvPr>
          <p:cNvSpPr txBox="1"/>
          <p:nvPr/>
        </p:nvSpPr>
        <p:spPr>
          <a:xfrm>
            <a:off x="1901071" y="3474607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n=2ħk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A7985EB1-C472-49D5-95F7-ECDEAA4B6F14}"/>
              </a:ext>
            </a:extLst>
          </p:cNvPr>
          <p:cNvSpPr txBox="1">
            <a:spLocks/>
          </p:cNvSpPr>
          <p:nvPr/>
        </p:nvSpPr>
        <p:spPr>
          <a:xfrm>
            <a:off x="346521" y="1065749"/>
            <a:ext cx="11364105" cy="4914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Atom-light interactions used for beam-splitter (</a:t>
            </a:r>
            <a:r>
              <a:rPr lang="en-GB" sz="2200" dirty="0"/>
              <a:t>Raman vs Bragg)</a:t>
            </a:r>
          </a:p>
          <a:p>
            <a:pPr lvl="1"/>
            <a:r>
              <a:rPr lang="en-GB" sz="2000" dirty="0"/>
              <a:t>Future research direction for Paris and/or Berkeley</a:t>
            </a:r>
          </a:p>
          <a:p>
            <a:r>
              <a:rPr lang="en-GB" sz="2400" dirty="0"/>
              <a:t>Interferometry sequence</a:t>
            </a:r>
          </a:p>
          <a:p>
            <a:pPr lvl="1"/>
            <a:r>
              <a:rPr lang="en-GB" sz="2000" dirty="0"/>
              <a:t>Speculation that modified energy-momentum</a:t>
            </a:r>
          </a:p>
          <a:p>
            <a:pPr marL="457200" lvl="1" indent="0">
              <a:buNone/>
            </a:pPr>
            <a:r>
              <a:rPr lang="en-GB" sz="2000" dirty="0"/>
              <a:t>    dispersion relation is responsible for shifting </a:t>
            </a:r>
            <a:r>
              <a:rPr lang="el-GR" sz="2000" dirty="0"/>
              <a:t>α</a:t>
            </a:r>
            <a:r>
              <a:rPr lang="en-GB" sz="2000" dirty="0"/>
              <a:t>(Cs) </a:t>
            </a:r>
          </a:p>
          <a:p>
            <a:r>
              <a:rPr lang="en-AU" sz="2400" dirty="0"/>
              <a:t>Atomic species (Rb vs Cs)</a:t>
            </a:r>
          </a:p>
          <a:p>
            <a:pPr lvl="1"/>
            <a:r>
              <a:rPr lang="en-AU" sz="2000" dirty="0"/>
              <a:t>Equivalence principle tests produce</a:t>
            </a:r>
          </a:p>
          <a:p>
            <a:pPr marL="457200" lvl="1" indent="0">
              <a:buNone/>
            </a:pPr>
            <a:r>
              <a:rPr lang="en-AU" sz="2000" dirty="0"/>
              <a:t>    consistent results between species</a:t>
            </a:r>
          </a:p>
          <a:p>
            <a:r>
              <a:rPr lang="en-AU" sz="2400" dirty="0"/>
              <a:t>Location (Paris vs Berkeley)</a:t>
            </a:r>
          </a:p>
          <a:p>
            <a:pPr lvl="1"/>
            <a:r>
              <a:rPr lang="en-AU" sz="2000" dirty="0"/>
              <a:t>g-2 experiments produce consistent results</a:t>
            </a:r>
          </a:p>
          <a:p>
            <a:pPr marL="457200" lvl="1" indent="0">
              <a:buNone/>
            </a:pPr>
            <a:r>
              <a:rPr lang="en-AU" sz="2000" dirty="0"/>
              <a:t>    before and after moving locations</a:t>
            </a:r>
          </a:p>
          <a:p>
            <a:r>
              <a:rPr lang="en-AU" sz="2400" dirty="0"/>
              <a:t>Implementation</a:t>
            </a:r>
          </a:p>
          <a:p>
            <a:pPr lvl="1"/>
            <a:r>
              <a:rPr lang="en-AU" sz="2000" dirty="0"/>
              <a:t>Clock comparisons suggest a single</a:t>
            </a:r>
          </a:p>
          <a:p>
            <a:pPr marL="457200" lvl="1" indent="0">
              <a:buNone/>
            </a:pPr>
            <a:r>
              <a:rPr lang="en-AU" sz="2000" dirty="0"/>
              <a:t>    measurement should not be trusted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0EF159-EDA4-4BDD-A08C-A667E2BF8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46"/>
          <a:stretch/>
        </p:blipFill>
        <p:spPr bwMode="auto">
          <a:xfrm>
            <a:off x="5801633" y="3635327"/>
            <a:ext cx="6390367" cy="28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E61B-CEAD-4A20-B9A8-56C0917A1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770" y="1915153"/>
            <a:ext cx="3399727" cy="516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E2235-7BA1-4915-9083-A5C687FF5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266" y="2901108"/>
            <a:ext cx="4504734" cy="355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A55423-961B-4C0C-8F7A-D7B7FACAD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593" y="2500297"/>
            <a:ext cx="2720080" cy="331959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69DBD287-727F-48CE-A1C1-CF38055D4452}"/>
              </a:ext>
            </a:extLst>
          </p:cNvPr>
          <p:cNvSpPr/>
          <p:nvPr/>
        </p:nvSpPr>
        <p:spPr>
          <a:xfrm>
            <a:off x="6534896" y="2431920"/>
            <a:ext cx="896530" cy="331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B6C21CC-0607-4370-91F1-58B5685F1CEF}"/>
              </a:ext>
            </a:extLst>
          </p:cNvPr>
          <p:cNvSpPr/>
          <p:nvPr/>
        </p:nvSpPr>
        <p:spPr>
          <a:xfrm>
            <a:off x="4960242" y="5792251"/>
            <a:ext cx="720034" cy="33195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>
            <a:extLst>
              <a:ext uri="{FF2B5EF4-FFF2-40B4-BE49-F238E27FC236}">
                <a16:creationId xmlns:a16="http://schemas.microsoft.com/office/drawing/2014/main" id="{30F7D919-AC6A-415B-B994-0627E14F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8278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Intermediate-scale clock-atom interferometers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FA249ED0-2EAC-44DA-9D0A-8DBAD135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41" y="1109795"/>
            <a:ext cx="7429500" cy="5442353"/>
          </a:xfrm>
        </p:spPr>
        <p:txBody>
          <a:bodyPr>
            <a:normAutofit/>
          </a:bodyPr>
          <a:lstStyle/>
          <a:p>
            <a:r>
              <a:rPr lang="en-GB" sz="2400" dirty="0"/>
              <a:t>Different atomic species and atom-light interactions</a:t>
            </a:r>
          </a:p>
          <a:p>
            <a:r>
              <a:rPr lang="en-GB" sz="2400" dirty="0"/>
              <a:t>Long coherence times afforded by single-photon optical clock transitions</a:t>
            </a:r>
          </a:p>
          <a:p>
            <a:pPr lvl="1"/>
            <a:r>
              <a:rPr lang="en-GB" sz="2000" dirty="0"/>
              <a:t>Sr (5s</a:t>
            </a:r>
            <a:r>
              <a:rPr lang="en-GB" sz="2000" baseline="30000" dirty="0"/>
              <a:t>2</a:t>
            </a:r>
            <a:r>
              <a:rPr lang="en-GB" sz="2000" dirty="0"/>
              <a:t>) </a:t>
            </a:r>
            <a:r>
              <a:rPr lang="en-GB" sz="2000" baseline="30000" dirty="0"/>
              <a:t>1</a:t>
            </a:r>
            <a:r>
              <a:rPr lang="en-GB" sz="2000" dirty="0"/>
              <a:t>S</a:t>
            </a:r>
            <a:r>
              <a:rPr lang="en-GB" sz="2000" baseline="-25000" dirty="0"/>
              <a:t>0</a:t>
            </a:r>
            <a:r>
              <a:rPr lang="en-GB" sz="2000" dirty="0"/>
              <a:t> – (5s5p) </a:t>
            </a:r>
            <a:r>
              <a:rPr lang="en-GB" sz="2000" baseline="30000" dirty="0"/>
              <a:t>3</a:t>
            </a:r>
            <a:r>
              <a:rPr lang="en-GB" sz="2000" dirty="0"/>
              <a:t>P</a:t>
            </a:r>
            <a:r>
              <a:rPr lang="en-GB" sz="2000" baseline="-25000" dirty="0"/>
              <a:t>0</a:t>
            </a:r>
            <a:r>
              <a:rPr lang="en-GB" sz="2000" dirty="0"/>
              <a:t> ~ 150s</a:t>
            </a:r>
          </a:p>
          <a:p>
            <a:pPr lvl="1"/>
            <a:r>
              <a:rPr lang="en-GB" sz="2000" dirty="0"/>
              <a:t>Yb (6s</a:t>
            </a:r>
            <a:r>
              <a:rPr lang="en-GB" sz="2000" baseline="30000" dirty="0"/>
              <a:t>2</a:t>
            </a:r>
            <a:r>
              <a:rPr lang="en-GB" sz="2000" dirty="0"/>
              <a:t>) </a:t>
            </a:r>
            <a:r>
              <a:rPr lang="en-GB" sz="2000" baseline="30000" dirty="0"/>
              <a:t>1</a:t>
            </a:r>
            <a:r>
              <a:rPr lang="en-GB" sz="2000" dirty="0"/>
              <a:t>S</a:t>
            </a:r>
            <a:r>
              <a:rPr lang="en-GB" sz="2000" baseline="-25000" dirty="0"/>
              <a:t>0</a:t>
            </a:r>
            <a:r>
              <a:rPr lang="en-GB" sz="2000" dirty="0"/>
              <a:t> – (6s6p) </a:t>
            </a:r>
            <a:r>
              <a:rPr lang="en-GB" sz="2000" baseline="30000" dirty="0"/>
              <a:t>3</a:t>
            </a:r>
            <a:r>
              <a:rPr lang="en-GB" sz="2000" dirty="0"/>
              <a:t>P</a:t>
            </a:r>
            <a:r>
              <a:rPr lang="en-GB" sz="2000" baseline="-25000" dirty="0"/>
              <a:t>0</a:t>
            </a:r>
            <a:r>
              <a:rPr lang="en-GB" sz="2000" dirty="0"/>
              <a:t>  ~ 20s</a:t>
            </a:r>
          </a:p>
          <a:p>
            <a:r>
              <a:rPr lang="en-GB" sz="2400" dirty="0"/>
              <a:t>Intermediate scale (~10 m) gravitational wave detector prototypes under development with clock atoms</a:t>
            </a:r>
          </a:p>
          <a:p>
            <a:pPr lvl="1"/>
            <a:r>
              <a:rPr lang="en-GB" sz="2000" dirty="0"/>
              <a:t>Hannover VLBAI-</a:t>
            </a:r>
            <a:r>
              <a:rPr lang="en-GB" sz="2000" dirty="0" err="1"/>
              <a:t>Teststand</a:t>
            </a:r>
            <a:r>
              <a:rPr lang="en-GB" sz="2000" dirty="0"/>
              <a:t> (Yb upgrade)</a:t>
            </a:r>
          </a:p>
          <a:p>
            <a:pPr lvl="1"/>
            <a:r>
              <a:rPr lang="en-GB" sz="2000" dirty="0"/>
              <a:t>Stanford Sr tower</a:t>
            </a:r>
          </a:p>
          <a:p>
            <a:pPr lvl="1"/>
            <a:r>
              <a:rPr lang="en-GB" sz="2000" dirty="0"/>
              <a:t>AION-10 (Oxford Sr tower)</a:t>
            </a:r>
          </a:p>
          <a:p>
            <a:pPr lvl="1"/>
            <a:r>
              <a:rPr lang="en-GB" sz="2000" dirty="0"/>
              <a:t>ZAIGA 10m tower (plans for Sr or Yb?)</a:t>
            </a:r>
          </a:p>
          <a:p>
            <a:r>
              <a:rPr lang="en-GB" sz="2400" dirty="0"/>
              <a:t>Different systematics and controllability</a:t>
            </a:r>
          </a:p>
          <a:p>
            <a:pPr lvl="1"/>
            <a:r>
              <a:rPr lang="en-GB" sz="2000" dirty="0"/>
              <a:t>Internal energy much more important than for Raman</a:t>
            </a:r>
          </a:p>
          <a:p>
            <a:pPr lvl="1"/>
            <a:r>
              <a:rPr lang="en-GB" sz="2000" dirty="0"/>
              <a:t>Dedicated beam-cleaning optics for high quality wavefronts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31020-ED62-4ADE-91F7-847729F8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12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B1F78-08BE-424E-A545-5154BD3BC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656"/>
          <a:stretch/>
        </p:blipFill>
        <p:spPr>
          <a:xfrm>
            <a:off x="8200958" y="1109795"/>
            <a:ext cx="3742998" cy="5334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46A574-C77A-4AC1-B243-4B976DBCA496}"/>
              </a:ext>
            </a:extLst>
          </p:cNvPr>
          <p:cNvSpPr txBox="1"/>
          <p:nvPr/>
        </p:nvSpPr>
        <p:spPr>
          <a:xfrm>
            <a:off x="3329676" y="6457890"/>
            <a:ext cx="772646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K. Bongs et al. (AION Collaboration), arXiv:2508.03491 </a:t>
            </a:r>
            <a:r>
              <a:rPr lang="en-GB" sz="2000" b="1" dirty="0">
                <a:solidFill>
                  <a:schemeClr val="bg1"/>
                </a:solidFill>
              </a:rPr>
              <a:t>[</a:t>
            </a:r>
            <a:r>
              <a:rPr lang="en-GB" sz="2000" b="1" dirty="0" err="1">
                <a:solidFill>
                  <a:schemeClr val="bg1"/>
                </a:solidFill>
              </a:rPr>
              <a:t>physics.atom-ph</a:t>
            </a:r>
            <a:r>
              <a:rPr lang="en-GB" sz="2000" b="1" dirty="0">
                <a:solidFill>
                  <a:schemeClr val="bg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430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>
            <a:extLst>
              <a:ext uri="{FF2B5EF4-FFF2-40B4-BE49-F238E27FC236}">
                <a16:creationId xmlns:a16="http://schemas.microsoft.com/office/drawing/2014/main" id="{30F7D919-AC6A-415B-B994-0627E14F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8278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Clock recoil measurement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FA249ED0-2EAC-44DA-9D0A-8DBAD1353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3949" y="1332222"/>
                <a:ext cx="6887331" cy="5159064"/>
              </a:xfrm>
            </p:spPr>
            <p:txBody>
              <a:bodyPr>
                <a:normAutofit/>
              </a:bodyPr>
              <a:lstStyle/>
              <a:p>
                <a:r>
                  <a:rPr lang="en-AU" sz="2400" dirty="0"/>
                  <a:t>Contributions to differential phase calculation from</a:t>
                </a:r>
              </a:p>
              <a:p>
                <a:pPr lvl="1"/>
                <a:r>
                  <a:rPr lang="en-AU" sz="2000" dirty="0"/>
                  <a:t>Internal evolution during light propagation delay,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AU" sz="2000" dirty="0"/>
              </a:p>
              <a:p>
                <a:pPr lvl="1"/>
                <a:r>
                  <a:rPr lang="en-AU" sz="2000" dirty="0" err="1"/>
                  <a:t>Wavepacket</a:t>
                </a:r>
                <a:r>
                  <a:rPr lang="en-AU" sz="2000" dirty="0"/>
                  <a:t> separation,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AU" sz="2000" dirty="0"/>
              </a:p>
              <a:p>
                <a:r>
                  <a:rPr lang="en-AU" sz="2400" dirty="0"/>
                  <a:t>Differential phase:</a:t>
                </a:r>
                <a:endParaRPr lang="en-AU" sz="2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latin typeface="Cambria Math" panose="02040503050406030204" pitchFamily="18" charset="0"/>
                        </a:rPr>
                        <m:t>ΔΦ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FA249ED0-2EAC-44DA-9D0A-8DBAD1353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949" y="1332222"/>
                <a:ext cx="6887331" cy="5159064"/>
              </a:xfrm>
              <a:blipFill>
                <a:blip r:embed="rId3"/>
                <a:stretch>
                  <a:fillRect l="-1150" t="-1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31020-ED62-4ADE-91F7-847729F8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13</a:t>
            </a:fld>
            <a:endParaRPr lang="en-GB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0FFEF42-27C3-45D5-99D7-DD69431A053F}"/>
              </a:ext>
            </a:extLst>
          </p:cNvPr>
          <p:cNvSpPr txBox="1"/>
          <p:nvPr/>
        </p:nvSpPr>
        <p:spPr>
          <a:xfrm>
            <a:off x="7244160" y="6432206"/>
            <a:ext cx="357865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JS et al., PRA </a:t>
            </a:r>
            <a:r>
              <a:rPr lang="en-GB" sz="2000" b="1" dirty="0">
                <a:solidFill>
                  <a:schemeClr val="bg1"/>
                </a:solidFill>
              </a:rPr>
              <a:t>110</a:t>
            </a:r>
            <a:r>
              <a:rPr lang="en-GB" sz="2000" dirty="0">
                <a:solidFill>
                  <a:schemeClr val="bg1"/>
                </a:solidFill>
              </a:rPr>
              <a:t>, 053309 (2024)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E03819-01F4-4046-8A1C-2D8D3DED5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281" y="1197285"/>
            <a:ext cx="4596769" cy="5159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4024E3-65FC-46E8-A8D3-13A2C1AEB145}"/>
                  </a:ext>
                </a:extLst>
              </p:cNvPr>
              <p:cNvSpPr txBox="1"/>
              <p:nvPr/>
            </p:nvSpPr>
            <p:spPr>
              <a:xfrm>
                <a:off x="1325194" y="5624833"/>
                <a:ext cx="3045385" cy="6201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AU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AU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4024E3-65FC-46E8-A8D3-13A2C1AEB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194" y="5624833"/>
                <a:ext cx="3045385" cy="620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27818E-9613-4AA1-A785-5062802306FD}"/>
              </a:ext>
            </a:extLst>
          </p:cNvPr>
          <p:cNvCxnSpPr>
            <a:cxnSpLocks/>
          </p:cNvCxnSpPr>
          <p:nvPr/>
        </p:nvCxnSpPr>
        <p:spPr>
          <a:xfrm flipV="1">
            <a:off x="2847887" y="4189988"/>
            <a:ext cx="0" cy="133616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23C12-BF5B-4DC5-84A5-5EDC16B2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14</a:t>
            </a:fld>
            <a:endParaRPr lang="en-GB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9C37C1D-07C2-4C81-9D16-69D30DD4F8A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D77608-3819-479B-BB98-C216BA724EF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7037CBD-46A1-466C-BFBA-59C3F64D7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0" y="1718242"/>
            <a:ext cx="8953508" cy="48088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A016A9F7-6EB9-4827-B5DD-BD3E9C9904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2418" y="1299005"/>
                <a:ext cx="2623930" cy="492992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AU" sz="2400" dirty="0"/>
                  <a:t>Constraints: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GG</m:t>
                        </m:r>
                      </m:sub>
                    </m:sSub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AU" sz="2400" dirty="0"/>
              </a:p>
              <a:p>
                <a:pPr>
                  <a:lnSpc>
                    <a:spcPct val="100000"/>
                  </a:lnSpc>
                </a:pPr>
                <a:r>
                  <a:rPr lang="en-AU" sz="2400" dirty="0"/>
                  <a:t>Interferometry in magnetically shielded region</a:t>
                </a:r>
              </a:p>
              <a:p>
                <a:pPr>
                  <a:lnSpc>
                    <a:spcPct val="100000"/>
                  </a:lnSpc>
                </a:pPr>
                <a:r>
                  <a:rPr lang="en-AU" sz="2400" dirty="0"/>
                  <a:t>Atoms able to be imaged at same time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AU" sz="2400" dirty="0"/>
                  <a:t>Optimise by varying:</a:t>
                </a:r>
              </a:p>
              <a:p>
                <a:pPr>
                  <a:lnSpc>
                    <a:spcPct val="100000"/>
                  </a:lnSpc>
                </a:pPr>
                <a:r>
                  <a:rPr lang="en-AU" sz="2400" dirty="0"/>
                  <a:t>LMT (N &amp; M)</a:t>
                </a:r>
              </a:p>
              <a:p>
                <a:pPr>
                  <a:lnSpc>
                    <a:spcPct val="100000"/>
                  </a:lnSpc>
                </a:pPr>
                <a:r>
                  <a:rPr lang="en-AU" sz="2400" dirty="0"/>
                  <a:t>Launch/drop</a:t>
                </a:r>
              </a:p>
            </p:txBody>
          </p:sp>
        </mc:Choice>
        <mc:Fallback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A016A9F7-6EB9-4827-B5DD-BD3E9C9904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2418" y="1299005"/>
                <a:ext cx="2623930" cy="4929925"/>
              </a:xfrm>
              <a:blipFill>
                <a:blip r:embed="rId4"/>
                <a:stretch>
                  <a:fillRect l="-3480" t="-1731" r="-3248" b="-9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EADCC8DF-46C0-4384-A8C8-8BB9CED835AE}"/>
              </a:ext>
            </a:extLst>
          </p:cNvPr>
          <p:cNvSpPr txBox="1">
            <a:spLocks/>
          </p:cNvSpPr>
          <p:nvPr/>
        </p:nvSpPr>
        <p:spPr>
          <a:xfrm>
            <a:off x="4395653" y="1159758"/>
            <a:ext cx="4824360" cy="508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`X’ configuration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44839AF8-3B39-49FF-BC22-AC5F0585099D}"/>
              </a:ext>
            </a:extLst>
          </p:cNvPr>
          <p:cNvSpPr txBox="1">
            <a:spLocks/>
          </p:cNvSpPr>
          <p:nvPr/>
        </p:nvSpPr>
        <p:spPr>
          <a:xfrm>
            <a:off x="0" y="-24224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dirty="0"/>
              <a:t>Prospects for intermediate-scale atom interferometers</a:t>
            </a:r>
          </a:p>
        </p:txBody>
      </p:sp>
    </p:spTree>
    <p:extLst>
      <p:ext uri="{BB962C8B-B14F-4D97-AF65-F5344CB8AC3E}">
        <p14:creationId xmlns:p14="http://schemas.microsoft.com/office/powerpoint/2010/main" val="24445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23C12-BF5B-4DC5-84A5-5EDC16B2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15</a:t>
            </a:fld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C957B-994A-4048-AA98-EB215722BA81}"/>
              </a:ext>
            </a:extLst>
          </p:cNvPr>
          <p:cNvSpPr txBox="1">
            <a:spLocks/>
          </p:cNvSpPr>
          <p:nvPr/>
        </p:nvSpPr>
        <p:spPr>
          <a:xfrm>
            <a:off x="3153260" y="1245372"/>
            <a:ext cx="4824360" cy="508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Fountain configuration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BDA151-D0FF-4337-953D-A48DC8754E8D}"/>
              </a:ext>
            </a:extLst>
          </p:cNvPr>
          <p:cNvSpPr/>
          <p:nvPr/>
        </p:nvSpPr>
        <p:spPr>
          <a:xfrm>
            <a:off x="2082075" y="1868557"/>
            <a:ext cx="6379591" cy="440270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290E4272-65CF-4F5C-92E1-CCD5AD8E9E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78353" y="1868557"/>
            <a:ext cx="6383313" cy="4440566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9C37C1D-07C2-4C81-9D16-69D30DD4F8A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D77608-3819-479B-BB98-C216BA724EF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E447DB0-B7DE-4328-8081-4E836DFA3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0369" r="9891"/>
          <a:stretch/>
        </p:blipFill>
        <p:spPr bwMode="auto">
          <a:xfrm>
            <a:off x="464501" y="1590258"/>
            <a:ext cx="1656940" cy="46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3C286A6F-6EDA-4C2C-A7A6-88DDCA2E5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10600" y="1291193"/>
                <a:ext cx="3293165" cy="49299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2400" dirty="0"/>
                  <a:t>Crossing the source region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GB" sz="2000" dirty="0"/>
                  <a:t>Questionable magnetic shielding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2400" dirty="0"/>
                  <a:t>Allows longer interrogation times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2400" dirty="0"/>
                  <a:t>For Sr, L=10m, </a:t>
                </a:r>
                <a:r>
                  <a:rPr lang="el-GR" sz="2400" dirty="0"/>
                  <a:t>Δ</a:t>
                </a:r>
                <a:r>
                  <a:rPr lang="en-GB" sz="2400" dirty="0"/>
                  <a:t>t=1ms: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GB" sz="2000" dirty="0"/>
                  <a:t>N=387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GB" sz="2000" dirty="0"/>
                  <a:t>M=461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ΔΦ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=1.1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3C286A6F-6EDA-4C2C-A7A6-88DDCA2E5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0600" y="1291193"/>
                <a:ext cx="3293165" cy="4929925"/>
              </a:xfrm>
              <a:blipFill>
                <a:blip r:embed="rId5"/>
                <a:stretch>
                  <a:fillRect l="-2593" t="-989" r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itle 1">
            <a:extLst>
              <a:ext uri="{FF2B5EF4-FFF2-40B4-BE49-F238E27FC236}">
                <a16:creationId xmlns:a16="http://schemas.microsoft.com/office/drawing/2014/main" id="{A889D433-8010-41C1-A51A-65938C9A2BD4}"/>
              </a:ext>
            </a:extLst>
          </p:cNvPr>
          <p:cNvSpPr txBox="1">
            <a:spLocks/>
          </p:cNvSpPr>
          <p:nvPr/>
        </p:nvSpPr>
        <p:spPr>
          <a:xfrm>
            <a:off x="0" y="-24224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dirty="0"/>
              <a:t>Prospects for intermediate-scale atom interferometers</a:t>
            </a:r>
          </a:p>
        </p:txBody>
      </p:sp>
    </p:spTree>
    <p:extLst>
      <p:ext uri="{BB962C8B-B14F-4D97-AF65-F5344CB8AC3E}">
        <p14:creationId xmlns:p14="http://schemas.microsoft.com/office/powerpoint/2010/main" val="28353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E5480-9646-E246-C0BC-5AFE185F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4ED76B-FFD1-46B6-ABE0-47704BCB21D0}"/>
                  </a:ext>
                </a:extLst>
              </p:cNvPr>
              <p:cNvSpPr txBox="1"/>
              <p:nvPr/>
            </p:nvSpPr>
            <p:spPr>
              <a:xfrm>
                <a:off x="9963259" y="1249991"/>
                <a:ext cx="22003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lang="en-GB" sz="2800" b="0" dirty="0">
                  <a:solidFill>
                    <a:schemeClr val="bg1"/>
                  </a:solidFill>
                </a:endParaRPr>
              </a:p>
              <a:p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4ED76B-FFD1-46B6-ABE0-47704BCB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59" y="1249991"/>
                <a:ext cx="2200346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41B26-06D9-47A6-A3AF-E48C3D7A6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9991"/>
                <a:ext cx="10515600" cy="51905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For 4.6m interferometry region using feasible parameters with 1mrad phase resolution*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baseline="30000">
                                <a:latin typeface="Cambria Math" panose="02040503050406030204" pitchFamily="18" charset="0"/>
                              </a:rPr>
                              <m:t>87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Sr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=2.2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baseline="30000" smtClean="0">
                                <a:latin typeface="Cambria Math" panose="02040503050406030204" pitchFamily="18" charset="0"/>
                              </a:rPr>
                              <m:t>171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Yb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=3.1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Limited to 2</a:t>
                </a:r>
                <a:r>
                  <a:rPr lang="en-GB" dirty="0">
                    <a:latin typeface="Google Sans"/>
                  </a:rPr>
                  <a:t>×</a:t>
                </a:r>
                <a:r>
                  <a:rPr lang="en-GB" dirty="0"/>
                  <a:t> improvement in </a:t>
                </a:r>
                <a:r>
                  <a:rPr lang="el-GR" dirty="0"/>
                  <a:t>Δα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  without better relative masses</a:t>
                </a:r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≈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R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∞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Sr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Sr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Sr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Sr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300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AU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baseline="30000" smtClean="0">
                                <a:latin typeface="Cambria Math" panose="02040503050406030204" pitchFamily="18" charset="0"/>
                              </a:rPr>
                              <m:t>87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Sr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solidFill>
                      <a:prstClr val="white"/>
                    </a:solidFill>
                  </a:rPr>
                  <a:t> likely dominated by systematics rather than statistics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41B26-06D9-47A6-A3AF-E48C3D7A6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9991"/>
                <a:ext cx="10515600" cy="5190566"/>
              </a:xfrm>
              <a:blipFill>
                <a:blip r:embed="rId4"/>
                <a:stretch>
                  <a:fillRect l="-1043" t="-1878" r="-986" b="-1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99ED562-F5F7-41E6-B666-5F7E1E34182E}"/>
              </a:ext>
            </a:extLst>
          </p:cNvPr>
          <p:cNvGrpSpPr/>
          <p:nvPr/>
        </p:nvGrpSpPr>
        <p:grpSpPr>
          <a:xfrm>
            <a:off x="6952187" y="1766633"/>
            <a:ext cx="3262496" cy="2423897"/>
            <a:chOff x="6952187" y="1766633"/>
            <a:chExt cx="3262496" cy="2423897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2B01E8D-179C-4AB5-A6F7-76A80B518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52187" y="1766633"/>
              <a:ext cx="3262496" cy="242389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A321704-5EBD-4F90-9452-1577555725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379"/>
            <a:stretch/>
          </p:blipFill>
          <p:spPr>
            <a:xfrm>
              <a:off x="7000317" y="1838325"/>
              <a:ext cx="2681332" cy="1745605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0F7C8F2-9D15-4622-B8D0-5775E7B9A7B0}"/>
              </a:ext>
            </a:extLst>
          </p:cNvPr>
          <p:cNvSpPr txBox="1"/>
          <p:nvPr/>
        </p:nvSpPr>
        <p:spPr>
          <a:xfrm>
            <a:off x="10263941" y="2074921"/>
            <a:ext cx="1742046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2022 CODATA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2022 CODATA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2020 AME &amp;</a:t>
            </a:r>
          </a:p>
          <a:p>
            <a:r>
              <a:rPr lang="en-GB" sz="1600" dirty="0">
                <a:solidFill>
                  <a:schemeClr val="bg1"/>
                </a:solidFill>
              </a:rPr>
              <a:t>Rana et al. PRA </a:t>
            </a:r>
            <a:r>
              <a:rPr lang="en-GB" sz="1600" b="1" dirty="0">
                <a:solidFill>
                  <a:schemeClr val="bg1"/>
                </a:solidFill>
              </a:rPr>
              <a:t>86</a:t>
            </a:r>
            <a:r>
              <a:rPr lang="en-GB" sz="1600" dirty="0">
                <a:solidFill>
                  <a:schemeClr val="bg1"/>
                </a:solidFill>
              </a:rPr>
              <a:t>, 050502(R) (2012)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C385F-24A9-46D5-9BBA-14C97B9385A1}"/>
              </a:ext>
            </a:extLst>
          </p:cNvPr>
          <p:cNvSpPr txBox="1"/>
          <p:nvPr/>
        </p:nvSpPr>
        <p:spPr>
          <a:xfrm>
            <a:off x="7406643" y="2785848"/>
            <a:ext cx="605790" cy="400110"/>
          </a:xfrm>
          <a:prstGeom prst="rect">
            <a:avLst/>
          </a:prstGeom>
          <a:solidFill>
            <a:srgbClr val="FFBF00"/>
          </a:solidFill>
        </p:spPr>
        <p:txBody>
          <a:bodyPr wrap="square" rtlCol="0">
            <a:spAutoFit/>
          </a:bodyPr>
          <a:lstStyle/>
          <a:p>
            <a:r>
              <a:rPr lang="en-GB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F39B3A-C94B-4C3B-BDF0-3A1C80A86FEB}"/>
              </a:ext>
            </a:extLst>
          </p:cNvPr>
          <p:cNvSpPr txBox="1"/>
          <p:nvPr/>
        </p:nvSpPr>
        <p:spPr>
          <a:xfrm>
            <a:off x="6988887" y="3153376"/>
            <a:ext cx="1175946" cy="461665"/>
          </a:xfrm>
          <a:prstGeom prst="rect">
            <a:avLst/>
          </a:prstGeom>
          <a:solidFill>
            <a:srgbClr val="FFBF00"/>
          </a:solidFill>
        </p:spPr>
        <p:txBody>
          <a:bodyPr wrap="square" rtlCol="0">
            <a:spAutoFit/>
          </a:bodyPr>
          <a:lstStyle/>
          <a:p>
            <a:r>
              <a:rPr lang="en-GB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A6E4EE-23DC-4401-AFDA-FE97A662C10F}"/>
                  </a:ext>
                </a:extLst>
              </p:cNvPr>
              <p:cNvSpPr txBox="1"/>
              <p:nvPr/>
            </p:nvSpPr>
            <p:spPr>
              <a:xfrm>
                <a:off x="8201532" y="3196227"/>
                <a:ext cx="1545577" cy="400110"/>
              </a:xfrm>
              <a:prstGeom prst="rect">
                <a:avLst/>
              </a:prstGeom>
              <a:solidFill>
                <a:srgbClr val="FFB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8.2</m:t>
                      </m:r>
                      <m:r>
                        <a:rPr lang="en-GB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A6E4EE-23DC-4401-AFDA-FE97A662C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532" y="3196227"/>
                <a:ext cx="154557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5B3308-A515-42A5-A74C-79F92D3504DD}"/>
              </a:ext>
            </a:extLst>
          </p:cNvPr>
          <p:cNvCxnSpPr>
            <a:cxnSpLocks/>
          </p:cNvCxnSpPr>
          <p:nvPr/>
        </p:nvCxnSpPr>
        <p:spPr>
          <a:xfrm>
            <a:off x="7018704" y="4068417"/>
            <a:ext cx="1916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E9DA940-FA4C-49A8-95AF-891FB831E73F}"/>
              </a:ext>
            </a:extLst>
          </p:cNvPr>
          <p:cNvCxnSpPr>
            <a:cxnSpLocks/>
          </p:cNvCxnSpPr>
          <p:nvPr/>
        </p:nvCxnSpPr>
        <p:spPr>
          <a:xfrm>
            <a:off x="8276488" y="3172093"/>
            <a:ext cx="1395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94C7FC3B-3C34-43C9-ACB5-84DDEE89C4D8}"/>
              </a:ext>
            </a:extLst>
          </p:cNvPr>
          <p:cNvSpPr txBox="1">
            <a:spLocks/>
          </p:cNvSpPr>
          <p:nvPr/>
        </p:nvSpPr>
        <p:spPr>
          <a:xfrm>
            <a:off x="5883966" y="6356350"/>
            <a:ext cx="5049077" cy="65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400" dirty="0"/>
              <a:t>*AION-10 target resolution per shot</a:t>
            </a:r>
            <a:endParaRPr lang="en-AU" sz="2400" dirty="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84B0F9CA-726A-4206-8AB5-263C248C9DCF}"/>
              </a:ext>
            </a:extLst>
          </p:cNvPr>
          <p:cNvSpPr txBox="1">
            <a:spLocks/>
          </p:cNvSpPr>
          <p:nvPr/>
        </p:nvSpPr>
        <p:spPr>
          <a:xfrm>
            <a:off x="0" y="-24224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dirty="0"/>
              <a:t>Prospects for intermediate-scale atom interferometers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5BA2C-65E0-7D42-C70F-70408C749258}"/>
              </a:ext>
            </a:extLst>
          </p:cNvPr>
          <p:cNvSpPr txBox="1"/>
          <p:nvPr/>
        </p:nvSpPr>
        <p:spPr>
          <a:xfrm>
            <a:off x="6990792" y="3566747"/>
            <a:ext cx="2544094" cy="584775"/>
          </a:xfrm>
          <a:prstGeom prst="rect">
            <a:avLst/>
          </a:prstGeom>
          <a:solidFill>
            <a:srgbClr val="FFBF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 of </a:t>
            </a:r>
            <a:r>
              <a:rPr lang="el-G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limited by relative masses</a:t>
            </a:r>
            <a:endParaRPr lang="en-GB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AC2F704-FF0E-41BE-8574-89E936DB8E40}"/>
              </a:ext>
            </a:extLst>
          </p:cNvPr>
          <p:cNvCxnSpPr>
            <a:cxnSpLocks/>
          </p:cNvCxnSpPr>
          <p:nvPr/>
        </p:nvCxnSpPr>
        <p:spPr>
          <a:xfrm>
            <a:off x="8285986" y="3583931"/>
            <a:ext cx="1395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FA91BA77-0311-449E-80B2-718BE4458BE7}"/>
              </a:ext>
            </a:extLst>
          </p:cNvPr>
          <p:cNvCxnSpPr>
            <a:cxnSpLocks/>
            <a:endCxn id="35" idx="3"/>
          </p:cNvCxnSpPr>
          <p:nvPr/>
        </p:nvCxnSpPr>
        <p:spPr>
          <a:xfrm rot="5400000" flipH="1" flipV="1">
            <a:off x="9324802" y="3444537"/>
            <a:ext cx="470562" cy="374052"/>
          </a:xfrm>
          <a:prstGeom prst="curvedConnector4">
            <a:avLst>
              <a:gd name="adj1" fmla="val 0"/>
              <a:gd name="adj2" fmla="val 12970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72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34" grpId="0" animBg="1"/>
      <p:bldP spid="3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>
            <a:extLst>
              <a:ext uri="{FF2B5EF4-FFF2-40B4-BE49-F238E27FC236}">
                <a16:creationId xmlns:a16="http://schemas.microsoft.com/office/drawing/2014/main" id="{30F7D919-AC6A-415B-B994-0627E14F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8278"/>
            <a:ext cx="12192000" cy="1325563"/>
          </a:xfrm>
        </p:spPr>
        <p:txBody>
          <a:bodyPr/>
          <a:lstStyle/>
          <a:p>
            <a:pPr algn="ctr"/>
            <a:r>
              <a:rPr lang="en-GB" dirty="0" err="1"/>
              <a:t>Intercombination</a:t>
            </a:r>
            <a:r>
              <a:rPr lang="en-GB" dirty="0"/>
              <a:t> recoil measurement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FA249ED0-2EAC-44DA-9D0A-8DBAD1353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3950" y="1332222"/>
                <a:ext cx="6239650" cy="5159064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/>
                  <a:t>Ω</a:t>
                </a:r>
                <a:r>
                  <a:rPr lang="en-AU" sz="2400" dirty="0"/>
                  <a:t> ~1000 times larger than clock transition</a:t>
                </a:r>
              </a:p>
              <a:p>
                <a:r>
                  <a:rPr lang="el-GR" sz="2400" dirty="0"/>
                  <a:t>Ω</a:t>
                </a:r>
                <a:r>
                  <a:rPr lang="en-AU" sz="2400" dirty="0"/>
                  <a:t> &gt;&gt; </a:t>
                </a:r>
                <a:r>
                  <a:rPr lang="el-GR" sz="2400" dirty="0"/>
                  <a:t>ω</a:t>
                </a:r>
                <a:r>
                  <a:rPr lang="en-AU" sz="2400" baseline="-25000" dirty="0"/>
                  <a:t>r</a:t>
                </a:r>
                <a:r>
                  <a:rPr lang="en-AU" sz="2400" dirty="0"/>
                  <a:t> =&gt; LMT pulses </a:t>
                </a:r>
                <a:r>
                  <a:rPr lang="en-AU" sz="2400" u="sng" dirty="0"/>
                  <a:t>not</a:t>
                </a:r>
                <a:r>
                  <a:rPr lang="en-AU" sz="2400" dirty="0"/>
                  <a:t> velocity selective</a:t>
                </a:r>
                <a:endParaRPr lang="en-AU" sz="2000" dirty="0"/>
              </a:p>
              <a:p>
                <a:r>
                  <a:rPr lang="en-AU" sz="2400" dirty="0"/>
                  <a:t>Differential phase:</a:t>
                </a:r>
              </a:p>
              <a:p>
                <a:endParaRPr lang="en-AU" sz="2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latin typeface="Cambria Math" panose="02040503050406030204" pitchFamily="18" charset="0"/>
                        </a:rPr>
                        <m:t>ΔΦ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2400" dirty="0"/>
              </a:p>
              <a:p>
                <a:pPr>
                  <a:lnSpc>
                    <a:spcPct val="120000"/>
                  </a:lnSpc>
                </a:pPr>
                <a:r>
                  <a:rPr lang="en-GB" sz="2400" dirty="0"/>
                  <a:t>Likely limited by finite excited state lifetime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FA249ED0-2EAC-44DA-9D0A-8DBAD1353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950" y="1332222"/>
                <a:ext cx="6239650" cy="5159064"/>
              </a:xfrm>
              <a:blipFill>
                <a:blip r:embed="rId3"/>
                <a:stretch>
                  <a:fillRect l="-1270" t="-1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31020-ED62-4ADE-91F7-847729F8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17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E03819-01F4-4046-8A1C-2D8D3DED5A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10630" y="1343994"/>
            <a:ext cx="5027420" cy="4865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4024E3-65FC-46E8-A8D3-13A2C1AEB145}"/>
                  </a:ext>
                </a:extLst>
              </p:cNvPr>
              <p:cNvSpPr txBox="1"/>
              <p:nvPr/>
            </p:nvSpPr>
            <p:spPr>
              <a:xfrm>
                <a:off x="664320" y="5008615"/>
                <a:ext cx="5618910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AU" sz="2000" dirty="0">
                    <a:solidFill>
                      <a:schemeClr val="bg1"/>
                    </a:solidFill>
                  </a:rPr>
                  <a:t>Still 2</a:t>
                </a:r>
                <a:r>
                  <a:rPr lang="en-AU" sz="2000" baseline="30000" dirty="0">
                    <a:solidFill>
                      <a:schemeClr val="bg1"/>
                    </a:solidFill>
                  </a:rPr>
                  <a:t>nd</a:t>
                </a:r>
                <a:r>
                  <a:rPr lang="en-AU" sz="2000" dirty="0">
                    <a:solidFill>
                      <a:schemeClr val="bg1"/>
                    </a:solidFill>
                  </a:rPr>
                  <a:t> order in LMT, but no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000" i="1" baseline="30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sz="2000" dirty="0">
                    <a:solidFill>
                      <a:schemeClr val="bg1"/>
                    </a:solidFill>
                  </a:rPr>
                  <a:t> term (as expected)</a:t>
                </a:r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4024E3-65FC-46E8-A8D3-13A2C1AEB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20" y="5008615"/>
                <a:ext cx="5618910" cy="400110"/>
              </a:xfrm>
              <a:prstGeom prst="rect">
                <a:avLst/>
              </a:prstGeom>
              <a:blipFill>
                <a:blip r:embed="rId5"/>
                <a:stretch>
                  <a:fillRect l="-1193" t="-9231" r="-217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8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Systematics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05C9-9D74-46A8-A148-F3EC246D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10" y="1218290"/>
            <a:ext cx="6602630" cy="4756685"/>
          </a:xfrm>
        </p:spPr>
        <p:txBody>
          <a:bodyPr>
            <a:noAutofit/>
          </a:bodyPr>
          <a:lstStyle/>
          <a:p>
            <a:r>
              <a:rPr lang="en-GB" sz="2400" dirty="0"/>
              <a:t>Light propagation delay investigated &amp; found to contribute above 1mrad level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700" dirty="0"/>
          </a:p>
          <a:p>
            <a:r>
              <a:rPr lang="en-GB" sz="2400" dirty="0"/>
              <a:t>Long list of other effects to consider…</a:t>
            </a:r>
            <a:endParaRPr lang="en-GB" sz="20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E1199E-5137-4B34-B17A-43A1357D492E}"/>
              </a:ext>
            </a:extLst>
          </p:cNvPr>
          <p:cNvGrpSpPr/>
          <p:nvPr/>
        </p:nvGrpSpPr>
        <p:grpSpPr>
          <a:xfrm>
            <a:off x="838200" y="1974085"/>
            <a:ext cx="3283726" cy="3245094"/>
            <a:chOff x="1294375" y="1684715"/>
            <a:chExt cx="4534293" cy="44809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32E9101-7462-47BB-A829-807C24FA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375" y="1684715"/>
              <a:ext cx="4534293" cy="4480948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B8B4931-4418-40EF-AE1D-0F1D83986829}"/>
                </a:ext>
              </a:extLst>
            </p:cNvPr>
            <p:cNvSpPr/>
            <p:nvPr/>
          </p:nvSpPr>
          <p:spPr>
            <a:xfrm>
              <a:off x="1294375" y="1987826"/>
              <a:ext cx="216925" cy="1103244"/>
            </a:xfrm>
            <a:prstGeom prst="rect">
              <a:avLst/>
            </a:prstGeom>
            <a:solidFill>
              <a:srgbClr val="9ACAE7"/>
            </a:solidFill>
            <a:ln>
              <a:solidFill>
                <a:srgbClr val="9A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ED022148-FAAC-46BE-A71D-591F472BF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921" y="1196543"/>
            <a:ext cx="3952169" cy="513335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FDBC83D-1068-4DB2-A3CE-C65C128631AE}"/>
              </a:ext>
            </a:extLst>
          </p:cNvPr>
          <p:cNvCxnSpPr>
            <a:cxnSpLocks/>
          </p:cNvCxnSpPr>
          <p:nvPr/>
        </p:nvCxnSpPr>
        <p:spPr>
          <a:xfrm flipV="1">
            <a:off x="5555975" y="5009322"/>
            <a:ext cx="1789043" cy="5273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611860D5-BC72-4905-A265-B79DCB322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0404" y="2360740"/>
            <a:ext cx="2238375" cy="2371725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6320495D-9D2C-483D-8822-ABCFEBE94B3E}"/>
              </a:ext>
            </a:extLst>
          </p:cNvPr>
          <p:cNvSpPr/>
          <p:nvPr/>
        </p:nvSpPr>
        <p:spPr>
          <a:xfrm>
            <a:off x="4568044" y="2555376"/>
            <a:ext cx="1239706" cy="1239706"/>
          </a:xfrm>
          <a:prstGeom prst="ellipse">
            <a:avLst/>
          </a:prstGeom>
          <a:solidFill>
            <a:srgbClr val="9AC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CABB6D-8603-472E-A15E-BDAC2EB3F48C}"/>
              </a:ext>
            </a:extLst>
          </p:cNvPr>
          <p:cNvSpPr txBox="1"/>
          <p:nvPr/>
        </p:nvSpPr>
        <p:spPr>
          <a:xfrm>
            <a:off x="3255666" y="6043556"/>
            <a:ext cx="40893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</a:rPr>
              <a:t>L. Morel et al., Nature </a:t>
            </a:r>
            <a:r>
              <a:rPr lang="en-GB" sz="2000" b="1" dirty="0">
                <a:solidFill>
                  <a:schemeClr val="bg1"/>
                </a:solidFill>
              </a:rPr>
              <a:t>588</a:t>
            </a:r>
            <a:r>
              <a:rPr lang="en-GB" sz="2000" dirty="0">
                <a:solidFill>
                  <a:schemeClr val="bg1"/>
                </a:solidFill>
              </a:rPr>
              <a:t>, 61 (2020).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929B5-1D43-06B0-6904-0F81397F9975}"/>
              </a:ext>
            </a:extLst>
          </p:cNvPr>
          <p:cNvSpPr txBox="1"/>
          <p:nvPr/>
        </p:nvSpPr>
        <p:spPr>
          <a:xfrm>
            <a:off x="9188569" y="1144985"/>
            <a:ext cx="215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(Rb experiment, LKB)</a:t>
            </a:r>
          </a:p>
        </p:txBody>
      </p:sp>
    </p:spTree>
    <p:extLst>
      <p:ext uri="{BB962C8B-B14F-4D97-AF65-F5344CB8AC3E}">
        <p14:creationId xmlns:p14="http://schemas.microsoft.com/office/powerpoint/2010/main" val="85694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Laser beam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910" y="1311600"/>
                <a:ext cx="6459549" cy="47566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laser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Largest systematics in Rb and Cs measurements arise from the laser beam</a:t>
                </a:r>
              </a:p>
              <a:p>
                <a:r>
                  <a:rPr lang="en-GB" dirty="0"/>
                  <a:t>Gravitational wave detector prototypes being designed with:</a:t>
                </a:r>
              </a:p>
              <a:p>
                <a:r>
                  <a:rPr lang="en-GB" dirty="0"/>
                  <a:t>Large laser beams (~1cm diameter)</a:t>
                </a:r>
              </a:p>
              <a:p>
                <a:pPr lvl="1"/>
                <a:r>
                  <a:rPr lang="en-GB" sz="2000" dirty="0"/>
                  <a:t>Factor of ~2 larger than existing Rb and Cs recoil measurements</a:t>
                </a:r>
              </a:p>
              <a:p>
                <a:pPr lvl="1"/>
                <a:r>
                  <a:rPr lang="en-GB" sz="2000" dirty="0"/>
                  <a:t>Less divergence/curvature in laser wavefronts</a:t>
                </a:r>
              </a:p>
              <a:p>
                <a:r>
                  <a:rPr lang="en-GB" dirty="0"/>
                  <a:t>In-vacuum free-space laser propagation and expanding telescope</a:t>
                </a:r>
              </a:p>
              <a:p>
                <a:pPr lvl="1"/>
                <a:r>
                  <a:rPr lang="en-GB" sz="2000" dirty="0"/>
                  <a:t>Spatial mode cleaning of imperfections in the beam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910" y="1311600"/>
                <a:ext cx="6459549" cy="4756685"/>
              </a:xfrm>
              <a:blipFill>
                <a:blip r:embed="rId3"/>
                <a:stretch>
                  <a:fillRect l="-1698" r="-189" b="-7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19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CABB6D-8603-472E-A15E-BDAC2EB3F48C}"/>
              </a:ext>
            </a:extLst>
          </p:cNvPr>
          <p:cNvSpPr txBox="1"/>
          <p:nvPr/>
        </p:nvSpPr>
        <p:spPr>
          <a:xfrm>
            <a:off x="6189676" y="5596279"/>
            <a:ext cx="580711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M. Abe et al., Quantum Sci. Technol. </a:t>
            </a:r>
            <a:r>
              <a:rPr lang="en-GB" sz="2000" b="1" dirty="0">
                <a:solidFill>
                  <a:schemeClr val="bg1"/>
                </a:solidFill>
              </a:rPr>
              <a:t>6</a:t>
            </a:r>
            <a:r>
              <a:rPr lang="en-GB" sz="2000" dirty="0">
                <a:solidFill>
                  <a:schemeClr val="bg1"/>
                </a:solidFill>
              </a:rPr>
              <a:t>, 044003 (2021).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352C7180-E826-C238-EDC1-FC02B9A34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344" y="2428073"/>
            <a:ext cx="5181600" cy="3152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B5593-83B8-8726-DACE-3B8E410646EE}"/>
              </a:ext>
            </a:extLst>
          </p:cNvPr>
          <p:cNvSpPr txBox="1"/>
          <p:nvPr/>
        </p:nvSpPr>
        <p:spPr>
          <a:xfrm>
            <a:off x="10455324" y="1241205"/>
            <a:ext cx="153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Scale of final imperfections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67A6A8-0C40-4865-DDC2-C361A5262EC3}"/>
              </a:ext>
            </a:extLst>
          </p:cNvPr>
          <p:cNvCxnSpPr>
            <a:cxnSpLocks/>
          </p:cNvCxnSpPr>
          <p:nvPr/>
        </p:nvCxnSpPr>
        <p:spPr>
          <a:xfrm>
            <a:off x="11515411" y="1935740"/>
            <a:ext cx="0" cy="576348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7D10B6-5A40-83F9-0C6C-59C0D2340392}"/>
              </a:ext>
            </a:extLst>
          </p:cNvPr>
          <p:cNvSpPr txBox="1"/>
          <p:nvPr/>
        </p:nvSpPr>
        <p:spPr>
          <a:xfrm>
            <a:off x="8774727" y="964206"/>
            <a:ext cx="1374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Focused after 4m propagation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977872-3A6C-3B04-F379-904B7AAACCCD}"/>
              </a:ext>
            </a:extLst>
          </p:cNvPr>
          <p:cNvCxnSpPr>
            <a:cxnSpLocks/>
          </p:cNvCxnSpPr>
          <p:nvPr/>
        </p:nvCxnSpPr>
        <p:spPr>
          <a:xfrm>
            <a:off x="9366738" y="1944198"/>
            <a:ext cx="0" cy="576348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3147445-37DD-A71E-50DB-4FAA83E62D9A}"/>
              </a:ext>
            </a:extLst>
          </p:cNvPr>
          <p:cNvSpPr txBox="1"/>
          <p:nvPr/>
        </p:nvSpPr>
        <p:spPr>
          <a:xfrm>
            <a:off x="7166169" y="1241204"/>
            <a:ext cx="153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Imperfect initial beam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3BB39E-6717-67BC-E03A-50CD31C5881F}"/>
              </a:ext>
            </a:extLst>
          </p:cNvPr>
          <p:cNvCxnSpPr>
            <a:cxnSpLocks/>
          </p:cNvCxnSpPr>
          <p:nvPr/>
        </p:nvCxnSpPr>
        <p:spPr>
          <a:xfrm>
            <a:off x="7768228" y="1944198"/>
            <a:ext cx="0" cy="576348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5177CE-2809-4486-BA48-F57ED93C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063"/>
            <a:ext cx="10515600" cy="4852660"/>
          </a:xfrm>
        </p:spPr>
        <p:txBody>
          <a:bodyPr>
            <a:normAutofit/>
          </a:bodyPr>
          <a:lstStyle/>
          <a:p>
            <a:r>
              <a:rPr lang="en-AU" sz="2800" dirty="0"/>
              <a:t>A fresh perspective on the current state of play</a:t>
            </a:r>
          </a:p>
          <a:p>
            <a:endParaRPr lang="en-GB" dirty="0"/>
          </a:p>
          <a:p>
            <a:r>
              <a:rPr lang="en-GB" dirty="0"/>
              <a:t>Schemes</a:t>
            </a:r>
            <a:r>
              <a:rPr lang="en-GB" sz="2800" dirty="0"/>
              <a:t> for clock atom interferometers</a:t>
            </a:r>
          </a:p>
          <a:p>
            <a:endParaRPr lang="en-GB" dirty="0"/>
          </a:p>
          <a:p>
            <a:r>
              <a:rPr lang="en-GB" dirty="0"/>
              <a:t>Opportunities with intermediate-scale instruments (gravitational wave detector prototypes)</a:t>
            </a:r>
          </a:p>
          <a:p>
            <a:endParaRPr lang="en-GB" sz="2800" dirty="0"/>
          </a:p>
          <a:p>
            <a:r>
              <a:rPr lang="en-GB" sz="2800" dirty="0"/>
              <a:t>Coherent co</a:t>
            </a:r>
            <a:r>
              <a:rPr lang="en-GB" dirty="0"/>
              <a:t>ntrol of the atom-light interactions</a:t>
            </a:r>
            <a:endParaRPr lang="en-AU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5638B-F857-4559-B4D8-1B1F78F7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2</a:t>
            </a:fld>
            <a:endParaRPr lang="en-GB" dirty="0"/>
          </a:p>
        </p:txBody>
      </p:sp>
      <p:sp>
        <p:nvSpPr>
          <p:cNvPr id="21" name="Title 7">
            <a:extLst>
              <a:ext uri="{FF2B5EF4-FFF2-40B4-BE49-F238E27FC236}">
                <a16:creationId xmlns:a16="http://schemas.microsoft.com/office/drawing/2014/main" id="{7AB76603-2180-4F51-BE47-D6B2C3DF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8834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Outline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3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Atom-light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05C9-9D74-46A8-A148-F3EC246D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10" y="1218290"/>
            <a:ext cx="11222468" cy="4756685"/>
          </a:xfrm>
        </p:spPr>
        <p:txBody>
          <a:bodyPr>
            <a:noAutofit/>
          </a:bodyPr>
          <a:lstStyle/>
          <a:p>
            <a:r>
              <a:rPr lang="en-GB" dirty="0"/>
              <a:t>Rectangular pulses resonant at one velocity are near-resonant at others, including in the other interferometer arm of velocity-selective pulses</a:t>
            </a:r>
          </a:p>
          <a:p>
            <a:r>
              <a:rPr lang="en-GB" dirty="0"/>
              <a:t>Leads to parasitic interferometers, loss of contrast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09BD03-C912-A5AB-9FC3-37E66A609B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81471" y="3060820"/>
            <a:ext cx="6847346" cy="36606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BB175C-AAA2-57DA-7E2A-FCFE72FC6B8A}"/>
              </a:ext>
            </a:extLst>
          </p:cNvPr>
          <p:cNvSpPr txBox="1"/>
          <p:nvPr/>
        </p:nvSpPr>
        <p:spPr>
          <a:xfrm>
            <a:off x="9867481" y="3007480"/>
            <a:ext cx="111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Fidelity ~91.6%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B79437-70AA-E529-C534-40B944C0A470}"/>
              </a:ext>
            </a:extLst>
          </p:cNvPr>
          <p:cNvCxnSpPr>
            <a:cxnSpLocks/>
          </p:cNvCxnSpPr>
          <p:nvPr/>
        </p:nvCxnSpPr>
        <p:spPr>
          <a:xfrm flipH="1">
            <a:off x="9244484" y="3429000"/>
            <a:ext cx="622997" cy="590341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1CC722-23FE-1DCB-1467-681493ABB838}"/>
                  </a:ext>
                </a:extLst>
              </p:cNvPr>
              <p:cNvSpPr txBox="1"/>
              <p:nvPr/>
            </p:nvSpPr>
            <p:spPr>
              <a:xfrm>
                <a:off x="9607295" y="4774646"/>
                <a:ext cx="23931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0.9</m:t>
                      </m:r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U" sz="2400" b="0" i="1" baseline="30000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2400" i="1" baseline="30000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AU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/>
                  <a:t> not suitable for LMT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1CC722-23FE-1DCB-1467-681493ABB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295" y="4774646"/>
                <a:ext cx="2393182" cy="1200329"/>
              </a:xfrm>
              <a:prstGeom prst="rect">
                <a:avLst/>
              </a:prstGeom>
              <a:blipFill>
                <a:blip r:embed="rId4"/>
                <a:stretch>
                  <a:fillRect l="-3817" b="-10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91E54B4-07F7-BBA5-F410-8E2AB840E53F}"/>
              </a:ext>
            </a:extLst>
          </p:cNvPr>
          <p:cNvSpPr txBox="1"/>
          <p:nvPr/>
        </p:nvSpPr>
        <p:spPr>
          <a:xfrm>
            <a:off x="856488" y="5166000"/>
            <a:ext cx="166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1kHz wide</a:t>
            </a:r>
            <a:endParaRPr lang="en-GB" sz="24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CC7000-4265-1154-DC9C-BF797A77A875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524514" y="5396833"/>
            <a:ext cx="5664893" cy="501549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0D5598-00A8-7DC8-5DA9-936FCE9135B6}"/>
                  </a:ext>
                </a:extLst>
              </p:cNvPr>
              <p:cNvSpPr txBox="1"/>
              <p:nvPr/>
            </p:nvSpPr>
            <p:spPr>
              <a:xfrm>
                <a:off x="311599" y="3192145"/>
                <a:ext cx="2291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A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×1 </m:t>
                      </m:r>
                      <m:r>
                        <m:rPr>
                          <m:sty m:val="p"/>
                        </m:rPr>
                        <a:rPr lang="en-AU" sz="2400" b="0" i="0" dirty="0" smtClean="0">
                          <a:latin typeface="Cambria Math" panose="02040503050406030204" pitchFamily="18" charset="0"/>
                        </a:rPr>
                        <m:t>kHz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0D5598-00A8-7DC8-5DA9-936FCE913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99" y="3192145"/>
                <a:ext cx="22913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A9F981A-3296-1DD9-60A9-5E2006E95A75}"/>
                  </a:ext>
                </a:extLst>
              </p:cNvPr>
              <p:cNvSpPr txBox="1"/>
              <p:nvPr/>
            </p:nvSpPr>
            <p:spPr>
              <a:xfrm>
                <a:off x="4472574" y="2623073"/>
                <a:ext cx="44313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Doppler shift of </a:t>
                </a:r>
                <a14:m>
                  <m:oMath xmlns:m="http://schemas.openxmlformats.org/officeDocument/2006/math">
                    <m:r>
                      <a:rPr lang="en-AU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recoil velocity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A9F981A-3296-1DD9-60A9-5E2006E9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74" y="2623073"/>
                <a:ext cx="4431323" cy="461665"/>
              </a:xfrm>
              <a:prstGeom prst="rect">
                <a:avLst/>
              </a:prstGeom>
              <a:blipFill>
                <a:blip r:embed="rId6"/>
                <a:stretch>
                  <a:fillRect l="-2201" t="-10526" r="-1513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E11838F-C4AD-ABBC-39D1-F853C84AFB91}"/>
              </a:ext>
            </a:extLst>
          </p:cNvPr>
          <p:cNvCxnSpPr/>
          <p:nvPr/>
        </p:nvCxnSpPr>
        <p:spPr>
          <a:xfrm>
            <a:off x="5044273" y="3101711"/>
            <a:ext cx="3285811" cy="0"/>
          </a:xfrm>
          <a:prstGeom prst="straightConnector1">
            <a:avLst/>
          </a:prstGeom>
          <a:ln w="57150">
            <a:solidFill>
              <a:srgbClr val="D6272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21422C0-F888-D49D-F17B-97652499112D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524514" y="5396833"/>
            <a:ext cx="2399178" cy="501549"/>
          </a:xfrm>
          <a:prstGeom prst="straightConnector1">
            <a:avLst/>
          </a:prstGeom>
          <a:ln w="57150">
            <a:solidFill>
              <a:srgbClr val="D6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204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Quantum optimal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05C9-9D74-46A8-A148-F3EC246D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10" y="1218290"/>
            <a:ext cx="7574916" cy="4756685"/>
          </a:xfrm>
        </p:spPr>
        <p:txBody>
          <a:bodyPr>
            <a:noAutofit/>
          </a:bodyPr>
          <a:lstStyle/>
          <a:p>
            <a:r>
              <a:rPr lang="en-AU" dirty="0"/>
              <a:t>NMR experts at Oxford have developed a program called Seedless</a:t>
            </a:r>
          </a:p>
          <a:p>
            <a:pPr lvl="1"/>
            <a:r>
              <a:rPr lang="en-AU" dirty="0"/>
              <a:t>Highly-optimised implementation of GRAPE in C++ allowing “on-the-fly” calculations</a:t>
            </a:r>
          </a:p>
          <a:p>
            <a:r>
              <a:rPr lang="en-AU" dirty="0"/>
              <a:t>Pulse shaping via phase-only control</a:t>
            </a:r>
          </a:p>
          <a:p>
            <a:pPr lvl="1"/>
            <a:r>
              <a:rPr lang="en-AU" dirty="0"/>
              <a:t>Amplitude shaping functionality is present, but not really needed</a:t>
            </a:r>
          </a:p>
          <a:p>
            <a:r>
              <a:rPr lang="en-AU" dirty="0"/>
              <a:t>Features include:</a:t>
            </a:r>
          </a:p>
          <a:p>
            <a:pPr lvl="1"/>
            <a:r>
              <a:rPr lang="en-AU" dirty="0"/>
              <a:t>Specifying desired behaviour of different frequency bands</a:t>
            </a:r>
          </a:p>
          <a:p>
            <a:pPr lvl="1"/>
            <a:r>
              <a:rPr lang="en-AU" dirty="0"/>
              <a:t>Robustness to Rabi frequency variations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21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CABB6D-8603-472E-A15E-BDAC2EB3F48C}"/>
              </a:ext>
            </a:extLst>
          </p:cNvPr>
          <p:cNvSpPr txBox="1"/>
          <p:nvPr/>
        </p:nvSpPr>
        <p:spPr>
          <a:xfrm>
            <a:off x="5612524" y="6223234"/>
            <a:ext cx="541973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C. Buchanan et al., Nat. </a:t>
            </a:r>
            <a:r>
              <a:rPr lang="en-GB" sz="2000" dirty="0" err="1">
                <a:solidFill>
                  <a:schemeClr val="bg1"/>
                </a:solidFill>
              </a:rPr>
              <a:t>Commun</a:t>
            </a:r>
            <a:r>
              <a:rPr lang="en-GB" sz="2000" dirty="0">
                <a:solidFill>
                  <a:schemeClr val="bg1"/>
                </a:solidFill>
              </a:rPr>
              <a:t>. </a:t>
            </a:r>
            <a:r>
              <a:rPr lang="en-GB" sz="2000" b="1" dirty="0">
                <a:solidFill>
                  <a:schemeClr val="bg1"/>
                </a:solidFill>
              </a:rPr>
              <a:t>16</a:t>
            </a:r>
            <a:r>
              <a:rPr lang="en-GB" sz="2000" dirty="0">
                <a:solidFill>
                  <a:schemeClr val="bg1"/>
                </a:solidFill>
              </a:rPr>
              <a:t>, 7276 (2025).</a:t>
            </a:r>
          </a:p>
        </p:txBody>
      </p:sp>
      <p:pic>
        <p:nvPicPr>
          <p:cNvPr id="6" name="Picture 5" descr="A close-up of several diagrams&#10;&#10;Description automatically generated">
            <a:extLst>
              <a:ext uri="{FF2B5EF4-FFF2-40B4-BE49-F238E27FC236}">
                <a16:creationId xmlns:a16="http://schemas.microsoft.com/office/drawing/2014/main" id="{457DF084-7CB2-EA04-DC9D-326C7892F9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576"/>
          <a:stretch/>
        </p:blipFill>
        <p:spPr>
          <a:xfrm>
            <a:off x="8259745" y="1344373"/>
            <a:ext cx="3444910" cy="4704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E02A8-2137-DBEF-C781-4CD5234B1AA2}"/>
              </a:ext>
            </a:extLst>
          </p:cNvPr>
          <p:cNvSpPr/>
          <p:nvPr/>
        </p:nvSpPr>
        <p:spPr>
          <a:xfrm>
            <a:off x="8259745" y="3088309"/>
            <a:ext cx="3444910" cy="2200589"/>
          </a:xfrm>
          <a:prstGeom prst="rect">
            <a:avLst/>
          </a:prstGeom>
          <a:noFill/>
          <a:ln w="38100">
            <a:solidFill>
              <a:srgbClr val="FFB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0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b="1" dirty="0" err="1"/>
              <a:t>GR</a:t>
            </a:r>
            <a:r>
              <a:rPr lang="en-GB" dirty="0" err="1"/>
              <a:t>adient</a:t>
            </a:r>
            <a:r>
              <a:rPr lang="en-GB" dirty="0"/>
              <a:t> </a:t>
            </a:r>
            <a:r>
              <a:rPr lang="en-GB" b="1" dirty="0"/>
              <a:t>A</a:t>
            </a:r>
            <a:r>
              <a:rPr lang="en-GB" dirty="0"/>
              <a:t>scent </a:t>
            </a:r>
            <a:r>
              <a:rPr lang="en-GB" b="1" dirty="0"/>
              <a:t>P</a:t>
            </a:r>
            <a:r>
              <a:rPr lang="en-GB" dirty="0"/>
              <a:t>ulse </a:t>
            </a:r>
            <a:r>
              <a:rPr lang="en-GB" b="1" dirty="0"/>
              <a:t>E</a:t>
            </a:r>
            <a:r>
              <a:rPr lang="en-GB" dirty="0"/>
              <a:t>ngineering (GRAPE)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909" y="1218290"/>
                <a:ext cx="11254553" cy="4756685"/>
              </a:xfrm>
            </p:spPr>
            <p:txBody>
              <a:bodyPr>
                <a:noAutofit/>
              </a:bodyPr>
              <a:lstStyle/>
              <a:p>
                <a:r>
                  <a:rPr lang="en-AU" dirty="0"/>
                  <a:t>Piecewise-constant pulses have analytic propagators for two-level systems</a:t>
                </a:r>
              </a:p>
              <a:p>
                <a:pPr marL="0" indent="0">
                  <a:buNone/>
                </a:pPr>
                <a:endParaRPr lang="en-AU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Ω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num>
                                  <m:den>
                                    <m:acc>
                                      <m:accPr>
                                        <m:chr m:val="̃"/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</m:acc>
                                  </m:den>
                                </m:f>
                                <m:func>
                                  <m:func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sz="2000">
                                                    <a:latin typeface="Cambria Math" panose="02040503050406030204" pitchFamily="18" charset="0"/>
                                                  </a:rPr>
                                                  <m:t>Ω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num>
                                  <m:den>
                                    <m:acc>
                                      <m:accPr>
                                        <m:chr m:val="̃"/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</m:acc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000">
                                                <a:latin typeface="Cambria Math" panose="02040503050406030204" pitchFamily="18" charset="0"/>
                                              </a:rPr>
                                              <m:t>Ω</m:t>
                                            </m:r>
                                          </m:e>
                                        </m:acc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⁡(−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num>
                                  <m:den>
                                    <m:acc>
                                      <m:accPr>
                                        <m:chr m:val="̃"/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</m:acc>
                                  </m:den>
                                </m:f>
                                <m:func>
                                  <m:func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sz="2000">
                                                    <a:latin typeface="Cambria Math" panose="02040503050406030204" pitchFamily="18" charset="0"/>
                                                  </a:rPr>
                                                  <m:t>Ω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sz="2000">
                                                    <a:latin typeface="Cambria Math" panose="02040503050406030204" pitchFamily="18" charset="0"/>
                                                  </a:rPr>
                                                  <m:t>Ω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num>
                                  <m:den>
                                    <m:acc>
                                      <m:accPr>
                                        <m:chr m:val="̃"/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</m:acc>
                                  </m:den>
                                </m:f>
                                <m:func>
                                  <m:func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sz="2000">
                                                    <a:latin typeface="Cambria Math" panose="02040503050406030204" pitchFamily="18" charset="0"/>
                                                  </a:rPr>
                                                  <m:t>Ω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̃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AU" dirty="0"/>
              </a:p>
              <a:p>
                <a:r>
                  <a:rPr lang="en-AU" dirty="0"/>
                  <a:t>Fidelity and its gradient </a:t>
                </a:r>
                <a:r>
                  <a:rPr lang="en-AU" dirty="0" err="1"/>
                  <a:t>w.r.t.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AU" dirty="0"/>
                  <a:t> can be computed efficiently by propagating initial state forwards and target state backwards in time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latin typeface="Cambria Math" panose="02040503050406030204" pitchFamily="18" charset="0"/>
                                        </a:rPr>
                                        <m:t>target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∏"/>
                                          <m:supHide m:val="on"/>
                                          <m:ctrlP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GB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latin typeface="Cambria Math" panose="02040503050406030204" pitchFamily="18" charset="0"/>
                                        </a:rPr>
                                        <m:t>initial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  <a:p>
                <a:r>
                  <a:rPr lang="en-AU" dirty="0"/>
                  <a:t>Optimisation for ensembles by summation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909" y="1218290"/>
                <a:ext cx="11254553" cy="4756685"/>
              </a:xfrm>
              <a:blipFill>
                <a:blip r:embed="rId3"/>
                <a:stretch>
                  <a:fillRect l="-975" t="-2179" r="-1625"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22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CABB6D-8603-472E-A15E-BDAC2EB3F48C}"/>
              </a:ext>
            </a:extLst>
          </p:cNvPr>
          <p:cNvSpPr txBox="1"/>
          <p:nvPr/>
        </p:nvSpPr>
        <p:spPr>
          <a:xfrm>
            <a:off x="6848540" y="6223234"/>
            <a:ext cx="418371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N. </a:t>
            </a:r>
            <a:r>
              <a:rPr lang="en-GB" sz="2000" dirty="0" err="1">
                <a:solidFill>
                  <a:schemeClr val="bg1"/>
                </a:solidFill>
              </a:rPr>
              <a:t>Khaneja</a:t>
            </a:r>
            <a:r>
              <a:rPr lang="en-GB" sz="2000" dirty="0">
                <a:solidFill>
                  <a:schemeClr val="bg1"/>
                </a:solidFill>
              </a:rPr>
              <a:t> et al., JMR </a:t>
            </a:r>
            <a:r>
              <a:rPr lang="en-GB" sz="2000" b="1" dirty="0">
                <a:solidFill>
                  <a:schemeClr val="bg1"/>
                </a:solidFill>
              </a:rPr>
              <a:t>172</a:t>
            </a:r>
            <a:r>
              <a:rPr lang="en-GB" sz="2000" dirty="0">
                <a:solidFill>
                  <a:schemeClr val="bg1"/>
                </a:solidFill>
              </a:rPr>
              <a:t>, 296 (2005).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2DBA64-E6DC-4485-97BB-933FDCBA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44" y="4336675"/>
            <a:ext cx="34194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0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55477"/>
            <a:ext cx="12191999" cy="1325563"/>
          </a:xfrm>
        </p:spPr>
        <p:txBody>
          <a:bodyPr/>
          <a:lstStyle/>
          <a:p>
            <a:pPr algn="ctr"/>
            <a:r>
              <a:rPr lang="en-GB" dirty="0"/>
              <a:t>Preliminary calculations for clock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910" y="1218290"/>
                <a:ext cx="11162178" cy="4756685"/>
              </a:xfrm>
            </p:spPr>
            <p:txBody>
              <a:bodyPr>
                <a:noAutofit/>
              </a:bodyPr>
              <a:lstStyle/>
              <a:p>
                <a:r>
                  <a:rPr lang="en-AU" dirty="0"/>
                  <a:t>Using 1D temperature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A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nK</m:t>
                    </m:r>
                  </m:oMath>
                </a14:m>
                <a:r>
                  <a:rPr lang="en-GB" dirty="0"/>
                  <a:t> (delta-kick collimation/velocity selection)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Doppler distribution width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AU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×500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Hz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910" y="1218290"/>
                <a:ext cx="11162178" cy="4756685"/>
              </a:xfrm>
              <a:blipFill>
                <a:blip r:embed="rId3"/>
                <a:stretch>
                  <a:fillRect l="-983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9DD27A8-322D-B3DE-73AB-66FC509A5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06070"/>
            <a:ext cx="6096000" cy="3258978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656D1-06E8-9117-0E6B-1BDE54C77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6000" y="2806070"/>
            <a:ext cx="6095999" cy="3258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295927-82B6-DA86-538D-DC23DE6B2F0D}"/>
                  </a:ext>
                </a:extLst>
              </p:cNvPr>
              <p:cNvSpPr txBox="1"/>
              <p:nvPr/>
            </p:nvSpPr>
            <p:spPr>
              <a:xfrm>
                <a:off x="7071062" y="3095940"/>
                <a:ext cx="2605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Fidelity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≈99.83%</m:t>
                    </m:r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295927-82B6-DA86-538D-DC23DE6B2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062" y="3095940"/>
                <a:ext cx="2605502" cy="461665"/>
              </a:xfrm>
              <a:prstGeom prst="rect">
                <a:avLst/>
              </a:prstGeom>
              <a:blipFill>
                <a:blip r:embed="rId6"/>
                <a:stretch>
                  <a:fillRect l="-3747" t="-10526" r="-703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611EFA-F3E8-0F14-42EF-5739DAF78549}"/>
                  </a:ext>
                </a:extLst>
              </p:cNvPr>
              <p:cNvSpPr txBox="1"/>
              <p:nvPr/>
            </p:nvSpPr>
            <p:spPr>
              <a:xfrm>
                <a:off x="8075896" y="3477203"/>
                <a:ext cx="2605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  <m:r>
                        <a:rPr lang="en-AU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983</m:t>
                      </m:r>
                      <m:r>
                        <a:rPr lang="en-AU" sz="2400" b="0" i="1" baseline="30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2400" i="1" baseline="30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AU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0.84</m:t>
                      </m:r>
                    </m:oMath>
                  </m:oMathPara>
                </a14:m>
                <a:endParaRPr lang="en-AU" sz="24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611EFA-F3E8-0F14-42EF-5739DAF78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896" y="3477203"/>
                <a:ext cx="260550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A287FA2-ED11-929A-403A-46ACE2A059D5}"/>
              </a:ext>
            </a:extLst>
          </p:cNvPr>
          <p:cNvSpPr txBox="1"/>
          <p:nvPr/>
        </p:nvSpPr>
        <p:spPr>
          <a:xfrm>
            <a:off x="1230806" y="6125517"/>
            <a:ext cx="973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Trade-off between fidelity, pulse duration, and </a:t>
            </a:r>
            <a:r>
              <a:rPr lang="en-AU" sz="2400" b="1" dirty="0"/>
              <a:t>width of Doppler distribution</a:t>
            </a:r>
            <a:endParaRPr lang="en-GB" sz="2400" b="1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45D2027-E079-5229-94D6-0AE16A1F287F}"/>
              </a:ext>
            </a:extLst>
          </p:cNvPr>
          <p:cNvSpPr/>
          <p:nvPr/>
        </p:nvSpPr>
        <p:spPr>
          <a:xfrm>
            <a:off x="5689559" y="4852890"/>
            <a:ext cx="770880" cy="381838"/>
          </a:xfrm>
          <a:prstGeom prst="rightArrow">
            <a:avLst/>
          </a:prstGeom>
          <a:solidFill>
            <a:srgbClr val="FFBF00"/>
          </a:solidFill>
          <a:ln>
            <a:solidFill>
              <a:srgbClr val="FFB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81F837-74AD-649D-0E56-5DDD16652BFF}"/>
                  </a:ext>
                </a:extLst>
              </p:cNvPr>
              <p:cNvSpPr txBox="1"/>
              <p:nvPr/>
            </p:nvSpPr>
            <p:spPr>
              <a:xfrm>
                <a:off x="8235180" y="3847475"/>
                <a:ext cx="2605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suitable for LMT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81F837-74AD-649D-0E56-5DDD16652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180" y="3847475"/>
                <a:ext cx="2605502" cy="461665"/>
              </a:xfrm>
              <a:prstGeom prst="rect">
                <a:avLst/>
              </a:prstGeom>
              <a:blipFill>
                <a:blip r:embed="rId8"/>
                <a:stretch>
                  <a:fillRect t="-10526" r="-234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4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55477"/>
            <a:ext cx="12191999" cy="1325563"/>
          </a:xfrm>
        </p:spPr>
        <p:txBody>
          <a:bodyPr/>
          <a:lstStyle/>
          <a:p>
            <a:pPr algn="ctr"/>
            <a:r>
              <a:rPr lang="en-GB" dirty="0"/>
              <a:t>Preliminary calculations for intercombination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910" y="1218290"/>
                <a:ext cx="11162178" cy="4756685"/>
              </a:xfrm>
            </p:spPr>
            <p:txBody>
              <a:bodyPr>
                <a:noAutofit/>
              </a:bodyPr>
              <a:lstStyle/>
              <a:p>
                <a:r>
                  <a:rPr lang="en-GB" dirty="0"/>
                  <a:t>Generalisation of </a:t>
                </a:r>
                <a:r>
                  <a:rPr lang="en-GB" dirty="0" err="1"/>
                  <a:t>Floquet</a:t>
                </a:r>
                <a:r>
                  <a:rPr lang="en-GB" dirty="0"/>
                  <a:t> technique (used by Stanford for 400ħ­k result)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×1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MHz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±5%</m:t>
                        </m:r>
                      </m:e>
                    </m:d>
                  </m:oMath>
                </a14:m>
                <a:endParaRPr lang="en-GB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≈±50ℏ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(4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kHz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wide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910" y="1218290"/>
                <a:ext cx="11162178" cy="4756685"/>
              </a:xfrm>
              <a:blipFill>
                <a:blip r:embed="rId3"/>
                <a:stretch>
                  <a:fillRect l="-983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9DD27A8-322D-B3DE-73AB-66FC509A53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111" y="2806070"/>
            <a:ext cx="5779777" cy="3258978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656D1-06E8-9117-0E6B-1BDE54C77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03365" y="2806070"/>
            <a:ext cx="6081269" cy="3258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295927-82B6-DA86-538D-DC23DE6B2F0D}"/>
                  </a:ext>
                </a:extLst>
              </p:cNvPr>
              <p:cNvSpPr txBox="1"/>
              <p:nvPr/>
            </p:nvSpPr>
            <p:spPr>
              <a:xfrm>
                <a:off x="6103365" y="5663852"/>
                <a:ext cx="2605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Fidelity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≈99.</m:t>
                    </m:r>
                    <m:r>
                      <a:rPr lang="en-GB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62</m:t>
                    </m:r>
                    <m:r>
                      <a:rPr lang="en-GB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295927-82B6-DA86-538D-DC23DE6B2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65" y="5663852"/>
                <a:ext cx="2605502" cy="461665"/>
              </a:xfrm>
              <a:prstGeom prst="rect">
                <a:avLst/>
              </a:prstGeom>
              <a:blipFill>
                <a:blip r:embed="rId6"/>
                <a:stretch>
                  <a:fillRect l="-350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E45D2027-E079-5229-94D6-0AE16A1F287F}"/>
              </a:ext>
            </a:extLst>
          </p:cNvPr>
          <p:cNvSpPr/>
          <p:nvPr/>
        </p:nvSpPr>
        <p:spPr>
          <a:xfrm>
            <a:off x="5689559" y="5010540"/>
            <a:ext cx="770880" cy="381838"/>
          </a:xfrm>
          <a:prstGeom prst="rightArrow">
            <a:avLst/>
          </a:prstGeom>
          <a:solidFill>
            <a:srgbClr val="FFBF00"/>
          </a:solidFill>
          <a:ln>
            <a:solidFill>
              <a:srgbClr val="FFB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B7280E-8968-4506-9759-57518D142615}"/>
              </a:ext>
            </a:extLst>
          </p:cNvPr>
          <p:cNvSpPr txBox="1"/>
          <p:nvPr/>
        </p:nvSpPr>
        <p:spPr>
          <a:xfrm>
            <a:off x="1758403" y="6125517"/>
            <a:ext cx="867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Trade-off between fidelity, pulse duration, and </a:t>
            </a:r>
            <a:r>
              <a:rPr lang="en-AU" sz="2400" b="1" dirty="0"/>
              <a:t>excited state lifetime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750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55477"/>
            <a:ext cx="12191999" cy="1325563"/>
          </a:xfrm>
        </p:spPr>
        <p:txBody>
          <a:bodyPr/>
          <a:lstStyle/>
          <a:p>
            <a:pPr algn="ctr"/>
            <a:r>
              <a:rPr lang="en-GB" dirty="0"/>
              <a:t>Preliminary calculations for intercombination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910" y="1218290"/>
                <a:ext cx="11162178" cy="4756685"/>
              </a:xfrm>
            </p:spPr>
            <p:txBody>
              <a:bodyPr>
                <a:noAutofit/>
              </a:bodyPr>
              <a:lstStyle/>
              <a:p>
                <a:r>
                  <a:rPr lang="en-GB" dirty="0"/>
                  <a:t>Generalisation of </a:t>
                </a:r>
                <a:r>
                  <a:rPr lang="en-GB" dirty="0" err="1"/>
                  <a:t>Floquet</a:t>
                </a:r>
                <a:r>
                  <a:rPr lang="en-GB" dirty="0"/>
                  <a:t> technique (used by Stanford for 400ħ­k result)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×1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MHz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±5%</m:t>
                        </m:r>
                      </m:e>
                    </m:d>
                  </m:oMath>
                </a14:m>
                <a:endParaRPr lang="en-GB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≈±500ℏ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(4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kHz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wide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910" y="1218290"/>
                <a:ext cx="11162178" cy="4756685"/>
              </a:xfrm>
              <a:blipFill>
                <a:blip r:embed="rId3"/>
                <a:stretch>
                  <a:fillRect l="-983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9DD27A8-322D-B3DE-73AB-66FC509A53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111" y="2806070"/>
            <a:ext cx="5779777" cy="3258977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656D1-06E8-9117-0E6B-1BDE54C77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03365" y="2806070"/>
            <a:ext cx="6081269" cy="3258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295927-82B6-DA86-538D-DC23DE6B2F0D}"/>
                  </a:ext>
                </a:extLst>
              </p:cNvPr>
              <p:cNvSpPr txBox="1"/>
              <p:nvPr/>
            </p:nvSpPr>
            <p:spPr>
              <a:xfrm>
                <a:off x="6103365" y="5663852"/>
                <a:ext cx="2605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Fidelity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≈99.</m:t>
                    </m:r>
                    <m:r>
                      <a:rPr lang="en-GB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52</m:t>
                    </m:r>
                    <m:r>
                      <a:rPr lang="en-GB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295927-82B6-DA86-538D-DC23DE6B2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65" y="5663852"/>
                <a:ext cx="2605502" cy="461665"/>
              </a:xfrm>
              <a:prstGeom prst="rect">
                <a:avLst/>
              </a:prstGeom>
              <a:blipFill>
                <a:blip r:embed="rId6"/>
                <a:stretch>
                  <a:fillRect l="-350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A287FA2-ED11-929A-403A-46ACE2A059D5}"/>
              </a:ext>
            </a:extLst>
          </p:cNvPr>
          <p:cNvSpPr txBox="1"/>
          <p:nvPr/>
        </p:nvSpPr>
        <p:spPr>
          <a:xfrm>
            <a:off x="1758403" y="6125517"/>
            <a:ext cx="867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Trade-off between fidelity, pulse duration, and </a:t>
            </a:r>
            <a:r>
              <a:rPr lang="en-AU" sz="2400" b="1" dirty="0"/>
              <a:t>excited state lifetime</a:t>
            </a:r>
            <a:endParaRPr lang="en-GB" sz="2400" b="1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45D2027-E079-5229-94D6-0AE16A1F287F}"/>
              </a:ext>
            </a:extLst>
          </p:cNvPr>
          <p:cNvSpPr/>
          <p:nvPr/>
        </p:nvSpPr>
        <p:spPr>
          <a:xfrm>
            <a:off x="5689559" y="5010540"/>
            <a:ext cx="770880" cy="381838"/>
          </a:xfrm>
          <a:prstGeom prst="rightArrow">
            <a:avLst/>
          </a:prstGeom>
          <a:solidFill>
            <a:srgbClr val="FFBF00"/>
          </a:solidFill>
          <a:ln>
            <a:solidFill>
              <a:srgbClr val="FFB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8550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55477"/>
            <a:ext cx="12191999" cy="1325563"/>
          </a:xfrm>
        </p:spPr>
        <p:txBody>
          <a:bodyPr/>
          <a:lstStyle/>
          <a:p>
            <a:pPr algn="ctr"/>
            <a:r>
              <a:rPr lang="en-GB" dirty="0"/>
              <a:t>Preliminary clock interferometry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05C9-9D74-46A8-A148-F3EC246D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10" y="1281350"/>
            <a:ext cx="11162178" cy="4756685"/>
          </a:xfrm>
        </p:spPr>
        <p:txBody>
          <a:bodyPr>
            <a:noAutofit/>
          </a:bodyPr>
          <a:lstStyle/>
          <a:p>
            <a:r>
              <a:rPr lang="en-GB" dirty="0"/>
              <a:t>AION lab at Imperial College are doing clock interferometry with </a:t>
            </a:r>
            <a:r>
              <a:rPr lang="en-GB" baseline="30000" dirty="0"/>
              <a:t>87</a:t>
            </a:r>
            <a:r>
              <a:rPr lang="en-GB" dirty="0"/>
              <a:t>Sr</a:t>
            </a:r>
          </a:p>
          <a:p>
            <a:r>
              <a:rPr lang="en-GB" dirty="0"/>
              <a:t>First pulse shaping test: velocity selection</a:t>
            </a:r>
          </a:p>
          <a:p>
            <a:r>
              <a:rPr lang="en-GB" dirty="0"/>
              <a:t>Implemented via DDS signal sent to AOM</a:t>
            </a:r>
          </a:p>
          <a:p>
            <a:r>
              <a:rPr lang="en-GB" dirty="0"/>
              <a:t>Resulting excitation profile probed using narrow standard </a:t>
            </a:r>
            <a:r>
              <a:rPr lang="el-GR" dirty="0"/>
              <a:t>π</a:t>
            </a:r>
            <a:r>
              <a:rPr lang="en-GB" dirty="0"/>
              <a:t>-pulse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DD27A8-322D-B3DE-73AB-66FC509A53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8111" y="3412002"/>
            <a:ext cx="5779777" cy="287953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656D1-06E8-9117-0E6B-1BDE54C772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03366" y="3222279"/>
            <a:ext cx="6081267" cy="3258977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45D2027-E079-5229-94D6-0AE16A1F287F}"/>
              </a:ext>
            </a:extLst>
          </p:cNvPr>
          <p:cNvSpPr/>
          <p:nvPr/>
        </p:nvSpPr>
        <p:spPr>
          <a:xfrm>
            <a:off x="5689559" y="5426749"/>
            <a:ext cx="770880" cy="381838"/>
          </a:xfrm>
          <a:prstGeom prst="rightArrow">
            <a:avLst/>
          </a:prstGeom>
          <a:solidFill>
            <a:srgbClr val="FFBF00"/>
          </a:solidFill>
          <a:ln>
            <a:solidFill>
              <a:srgbClr val="FFB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E297D-9DB4-4515-8B09-32B0F542636A}"/>
              </a:ext>
            </a:extLst>
          </p:cNvPr>
          <p:cNvSpPr txBox="1"/>
          <p:nvPr/>
        </p:nvSpPr>
        <p:spPr>
          <a:xfrm>
            <a:off x="5114335" y="928163"/>
            <a:ext cx="707766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C. Baynham et al. (AION Collaboration), arXiv:2504.09158 </a:t>
            </a:r>
            <a:r>
              <a:rPr lang="en-GB" sz="2000" b="1" dirty="0">
                <a:solidFill>
                  <a:schemeClr val="bg1"/>
                </a:solidFill>
              </a:rPr>
              <a:t>[hep-ex]</a:t>
            </a:r>
          </a:p>
        </p:txBody>
      </p:sp>
    </p:spTree>
    <p:extLst>
      <p:ext uri="{BB962C8B-B14F-4D97-AF65-F5344CB8AC3E}">
        <p14:creationId xmlns:p14="http://schemas.microsoft.com/office/powerpoint/2010/main" val="33946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F368B2-9C63-48AE-92F1-BFFAA59313FC}"/>
              </a:ext>
            </a:extLst>
          </p:cNvPr>
          <p:cNvSpPr/>
          <p:nvPr/>
        </p:nvSpPr>
        <p:spPr>
          <a:xfrm>
            <a:off x="6907696" y="3936377"/>
            <a:ext cx="4790395" cy="863653"/>
          </a:xfrm>
          <a:prstGeom prst="roundRect">
            <a:avLst/>
          </a:prstGeom>
          <a:solidFill>
            <a:srgbClr val="FFBF00"/>
          </a:solidFill>
          <a:ln w="38100">
            <a:solidFill>
              <a:srgbClr val="E94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Conclusions &amp; 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909" y="1137906"/>
                <a:ext cx="10859891" cy="4756685"/>
              </a:xfrm>
            </p:spPr>
            <p:txBody>
              <a:bodyPr>
                <a:noAutofit/>
              </a:bodyPr>
              <a:lstStyle/>
              <a:p>
                <a:r>
                  <a:rPr lang="en-GB" sz="2400" dirty="0"/>
                  <a:t>Recoil experiments contribute to best empirical determinations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Future experiments with Sr, Yb will be useful cross-checks against Rb, Cs</a:t>
                </a:r>
              </a:p>
              <a:p>
                <a:r>
                  <a:rPr lang="en-GB" sz="2400" dirty="0"/>
                  <a:t>Experiments over longer baselines offer opportunities for:</a:t>
                </a:r>
              </a:p>
              <a:p>
                <a:pPr lvl="1"/>
                <a:r>
                  <a:rPr lang="en-GB" dirty="0"/>
                  <a:t>Higher-quality laser wavefronts (reduced systematics)</a:t>
                </a:r>
              </a:p>
              <a:p>
                <a:pPr lvl="1"/>
                <a:r>
                  <a:rPr lang="en-GB" dirty="0"/>
                  <a:t>Longer interrogation times, larger momentum transfer (increased sensitivity)</a:t>
                </a:r>
              </a:p>
              <a:p>
                <a:r>
                  <a:rPr lang="en-GB" sz="2400" dirty="0"/>
                  <a:t>Detailed estimates for systematics of single-photon implementation ongoing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005C9-9D74-46A8-A148-F3EC246D9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909" y="1137906"/>
                <a:ext cx="10859891" cy="4756685"/>
              </a:xfrm>
              <a:blipFill>
                <a:blip r:embed="rId3"/>
                <a:stretch>
                  <a:fillRect l="-730" t="-1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Content Placeholder 24">
            <a:extLst>
              <a:ext uri="{FF2B5EF4-FFF2-40B4-BE49-F238E27FC236}">
                <a16:creationId xmlns:a16="http://schemas.microsoft.com/office/drawing/2014/main" id="{20795AD7-A110-4549-B7AA-B09204F643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4486" y="3781086"/>
            <a:ext cx="5371775" cy="30769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B1D678-9911-4AC9-B1AF-91F09A00C866}"/>
              </a:ext>
            </a:extLst>
          </p:cNvPr>
          <p:cNvCxnSpPr>
            <a:cxnSpLocks/>
          </p:cNvCxnSpPr>
          <p:nvPr/>
        </p:nvCxnSpPr>
        <p:spPr>
          <a:xfrm>
            <a:off x="1126417" y="5519420"/>
            <a:ext cx="4827472" cy="1"/>
          </a:xfrm>
          <a:prstGeom prst="line">
            <a:avLst/>
          </a:prstGeom>
          <a:ln w="12700">
            <a:solidFill>
              <a:srgbClr val="FFB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C83580-253F-4D1C-858C-A661A038CF26}"/>
              </a:ext>
            </a:extLst>
          </p:cNvPr>
          <p:cNvCxnSpPr>
            <a:cxnSpLocks/>
          </p:cNvCxnSpPr>
          <p:nvPr/>
        </p:nvCxnSpPr>
        <p:spPr>
          <a:xfrm>
            <a:off x="1126417" y="5687060"/>
            <a:ext cx="4827472" cy="1"/>
          </a:xfrm>
          <a:prstGeom prst="line">
            <a:avLst/>
          </a:prstGeom>
          <a:ln w="12700">
            <a:solidFill>
              <a:srgbClr val="3DED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80F628-FC26-4B89-BB36-2F6B1C7B5771}"/>
                  </a:ext>
                </a:extLst>
              </p:cNvPr>
              <p:cNvSpPr txBox="1"/>
              <p:nvPr/>
            </p:nvSpPr>
            <p:spPr>
              <a:xfrm>
                <a:off x="5999714" y="3966194"/>
                <a:ext cx="5698378" cy="760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AU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Sr</m:t>
                              </m:r>
                              <m: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5</m:t>
                              </m:r>
                              <m: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Pre>
                                <m:sPrePr>
                                  <m:ctrlP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AU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AU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d>
                        </m:num>
                        <m:den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AU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Sr</m:t>
                              </m:r>
                              <m:r>
                                <a:rPr lang="en-AU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5</m:t>
                              </m:r>
                              <m:sSup>
                                <m:sSupPr>
                                  <m:ctrlP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Pre>
                                <m:sPrePr>
                                  <m:ctrlP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AU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AU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AU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d>
                        </m:den>
                      </m:f>
                      <m:r>
                        <a:rPr lang="en-AU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2.2×</m:t>
                      </m:r>
                      <m:sSup>
                        <m:sSupPr>
                          <m:ctrlP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80F628-FC26-4B89-BB36-2F6B1C7B5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14" y="3966194"/>
                <a:ext cx="5698378" cy="760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484C7B-36A7-4E93-BEEC-7CE8AD4E2D64}"/>
              </a:ext>
            </a:extLst>
          </p:cNvPr>
          <p:cNvSpPr txBox="1"/>
          <p:nvPr/>
        </p:nvSpPr>
        <p:spPr>
          <a:xfrm>
            <a:off x="10875479" y="3974645"/>
            <a:ext cx="956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👀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63155D-6B4B-4F1D-B40B-1FA1735818D6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999714" y="5327047"/>
            <a:ext cx="659503" cy="323165"/>
          </a:xfrm>
          <a:prstGeom prst="straightConnector1">
            <a:avLst/>
          </a:prstGeom>
          <a:ln w="38100">
            <a:solidFill>
              <a:srgbClr val="3DE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1650551-2A11-4EA5-BF7B-0DCED1B781F1}"/>
              </a:ext>
            </a:extLst>
          </p:cNvPr>
          <p:cNvSpPr txBox="1"/>
          <p:nvPr/>
        </p:nvSpPr>
        <p:spPr>
          <a:xfrm>
            <a:off x="6659217" y="5003881"/>
            <a:ext cx="5206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Limit due to current relative masses just short of seeing weak interaction contribution to g</a:t>
            </a:r>
            <a:r>
              <a:rPr lang="en-GB" sz="1800" baseline="-25000" dirty="0"/>
              <a:t>e</a:t>
            </a:r>
            <a:r>
              <a:rPr lang="en-GB" sz="1800" dirty="0"/>
              <a:t>-2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7E369-5A61-41AF-9B98-770B9C83277B}"/>
              </a:ext>
            </a:extLst>
          </p:cNvPr>
          <p:cNvSpPr txBox="1"/>
          <p:nvPr/>
        </p:nvSpPr>
        <p:spPr>
          <a:xfrm>
            <a:off x="5999714" y="6451060"/>
            <a:ext cx="432354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R. Parker et al., Science </a:t>
            </a:r>
            <a:r>
              <a:rPr lang="en-GB" sz="2000" b="1" dirty="0">
                <a:solidFill>
                  <a:schemeClr val="bg1"/>
                </a:solidFill>
              </a:rPr>
              <a:t>360</a:t>
            </a:r>
            <a:r>
              <a:rPr lang="en-GB" sz="2000" dirty="0">
                <a:solidFill>
                  <a:schemeClr val="bg1"/>
                </a:solidFill>
              </a:rPr>
              <a:t>, 191 (2018).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215A8-3BAC-4F59-99F1-C9E23F298BE9}"/>
              </a:ext>
            </a:extLst>
          </p:cNvPr>
          <p:cNvSpPr txBox="1"/>
          <p:nvPr/>
        </p:nvSpPr>
        <p:spPr>
          <a:xfrm>
            <a:off x="1909184" y="4094319"/>
            <a:ext cx="133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BF00"/>
                </a:solidFill>
              </a:rPr>
              <a:t>81ppt (LKB)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CFBCB5-8C72-4E53-B4DC-5413F4DBC834}"/>
              </a:ext>
            </a:extLst>
          </p:cNvPr>
          <p:cNvCxnSpPr>
            <a:cxnSpLocks/>
          </p:cNvCxnSpPr>
          <p:nvPr/>
        </p:nvCxnSpPr>
        <p:spPr>
          <a:xfrm flipH="1">
            <a:off x="2023110" y="4448565"/>
            <a:ext cx="612067" cy="1051170"/>
          </a:xfrm>
          <a:prstGeom prst="straightConnector1">
            <a:avLst/>
          </a:prstGeom>
          <a:ln>
            <a:solidFill>
              <a:srgbClr val="FFB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71ED86-8688-0A0F-07C7-A731EB2A091D}"/>
              </a:ext>
            </a:extLst>
          </p:cNvPr>
          <p:cNvCxnSpPr>
            <a:cxnSpLocks/>
          </p:cNvCxnSpPr>
          <p:nvPr/>
        </p:nvCxnSpPr>
        <p:spPr>
          <a:xfrm>
            <a:off x="1126417" y="6056978"/>
            <a:ext cx="4827472" cy="1"/>
          </a:xfrm>
          <a:prstGeom prst="line">
            <a:avLst/>
          </a:prstGeom>
          <a:ln w="127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C742DE-8592-CEE1-7C63-DD0135AE3D5F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994827" y="6033589"/>
            <a:ext cx="625136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AAB3BD6-A270-3B99-FAD1-D8EB8DBB6519}"/>
              </a:ext>
            </a:extLst>
          </p:cNvPr>
          <p:cNvSpPr txBox="1"/>
          <p:nvPr/>
        </p:nvSpPr>
        <p:spPr>
          <a:xfrm>
            <a:off x="6619963" y="5710423"/>
            <a:ext cx="5206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Factor of 10 improvement sees weak interaction contribution and on the verge of tau contribution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8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3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BC5-6879-48C9-BDE8-B0DAA544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05C9-9D74-46A8-A148-F3EC246D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9" y="1087653"/>
            <a:ext cx="11666136" cy="4756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		                           </a:t>
            </a:r>
            <a:r>
              <a:rPr lang="en-GB" sz="1400" dirty="0"/>
              <a:t>Now @ Birmingham:</a:t>
            </a:r>
            <a:r>
              <a:rPr lang="en-GB" sz="1800" dirty="0"/>
              <a:t>			     </a:t>
            </a:r>
            <a:r>
              <a:rPr lang="en-GB" sz="1400" dirty="0"/>
              <a:t>NMR expert:	                      Imperial College: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400" dirty="0"/>
              <a:t>Prof Chris Foot              Dr Kenneth Hughes          Dr Thomas Hird	            Jesse Schelfhout		Prof Jonathan Jones		     Alice Josset</a:t>
            </a:r>
            <a:endParaRPr lang="en-GB" sz="1800" dirty="0"/>
          </a:p>
          <a:p>
            <a:pPr marL="0" indent="0">
              <a:buNone/>
            </a:pPr>
            <a:endParaRPr lang="en-GB" sz="100" dirty="0"/>
          </a:p>
          <a:p>
            <a:pPr marL="0" indent="0" algn="ctr">
              <a:buNone/>
            </a:pPr>
            <a:r>
              <a:rPr lang="en-GB" sz="1800" dirty="0"/>
              <a:t>Seedless code for NMR pulses from Prof. Andrew Baldwin et al. (Oxford Chemistry Department) &amp; JJ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28B0D4D-4F23-47E8-BC37-7C48E2BD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7E161-3A69-4490-A12A-0BA1C122B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8" r="3020"/>
          <a:stretch/>
        </p:blipFill>
        <p:spPr>
          <a:xfrm>
            <a:off x="376850" y="1452351"/>
            <a:ext cx="1420419" cy="1715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A0B877-48F3-4EE2-8B08-633A23C63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842" y="1452350"/>
            <a:ext cx="1620374" cy="17153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248DB-D12B-4AF7-8E23-8C3E4813F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965" y="1452351"/>
            <a:ext cx="1387330" cy="171530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51EBA09-B180-4A6D-B700-E616363C53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3764" y="5158130"/>
            <a:ext cx="2308005" cy="11804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EC6819-1259-46D3-9AE4-E42AEB05F00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31168" y="5423408"/>
            <a:ext cx="3594039" cy="9117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4FD045-D663-4213-9408-D8978BD7E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6556" y="5158131"/>
            <a:ext cx="937762" cy="1180400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72294A2-84EA-4E34-A3F1-3071523C97AF}"/>
              </a:ext>
            </a:extLst>
          </p:cNvPr>
          <p:cNvSpPr txBox="1">
            <a:spLocks/>
          </p:cNvSpPr>
          <p:nvPr/>
        </p:nvSpPr>
        <p:spPr>
          <a:xfrm>
            <a:off x="0" y="4679106"/>
            <a:ext cx="12192000" cy="415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Thanks to many members of the atom interferometry community with whom we have had discussions</a:t>
            </a:r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67B70082-A07E-2654-66E0-CFC2FFD1D3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4717" y="1420400"/>
            <a:ext cx="1397805" cy="17472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56471F-036C-5AA3-2129-81F6AC13322F}"/>
              </a:ext>
            </a:extLst>
          </p:cNvPr>
          <p:cNvGrpSpPr/>
          <p:nvPr/>
        </p:nvGrpSpPr>
        <p:grpSpPr>
          <a:xfrm>
            <a:off x="8872695" y="5158131"/>
            <a:ext cx="2909662" cy="1180400"/>
            <a:chOff x="444621" y="2592475"/>
            <a:chExt cx="3393849" cy="13768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84C0F1-3F5F-73BD-3DF4-B1C2698CD171}"/>
                </a:ext>
              </a:extLst>
            </p:cNvPr>
            <p:cNvSpPr/>
            <p:nvPr/>
          </p:nvSpPr>
          <p:spPr>
            <a:xfrm>
              <a:off x="444621" y="2592475"/>
              <a:ext cx="3393849" cy="137682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2EECD25-2F5B-B573-C593-D4C8B9027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6488" y="2712068"/>
              <a:ext cx="3171825" cy="11430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549064-1D45-DDEF-626D-12E64489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52" y="1428587"/>
            <a:ext cx="1732805" cy="17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9D2BC89-04E3-4921-B8E0-D3075C6A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11" y="1430001"/>
            <a:ext cx="1297786" cy="17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90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F61CE57-0622-D7FE-81AB-4316CBAB5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U" sz="4400" dirty="0"/>
          </a:p>
          <a:p>
            <a:pPr marL="0" indent="0" algn="ctr">
              <a:buNone/>
            </a:pPr>
            <a:endParaRPr lang="en-AU" sz="4400" dirty="0"/>
          </a:p>
          <a:p>
            <a:pPr marL="0" indent="0" algn="ctr">
              <a:buNone/>
            </a:pPr>
            <a:r>
              <a:rPr lang="en-AU" sz="4400" dirty="0"/>
              <a:t>Questions?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439759E-5556-4DF0-97B6-2EA59B52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654F8D-BDB0-44B2-B74B-2CB800E2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934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7">
                <a:extLst>
                  <a:ext uri="{FF2B5EF4-FFF2-40B4-BE49-F238E27FC236}">
                    <a16:creationId xmlns:a16="http://schemas.microsoft.com/office/drawing/2014/main" id="{9A7FE337-A499-486C-8A10-C5B0B1EB56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168834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AU" dirty="0">
                    <a:solidFill>
                      <a:schemeClr val="tx1"/>
                    </a:solidFill>
                  </a:rPr>
                  <a:t>Fine-structure constant (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)</a:t>
                </a:r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itle 7">
                <a:extLst>
                  <a:ext uri="{FF2B5EF4-FFF2-40B4-BE49-F238E27FC236}">
                    <a16:creationId xmlns:a16="http://schemas.microsoft.com/office/drawing/2014/main" id="{9A7FE337-A499-486C-8A10-C5B0B1EB56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168834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9">
                <a:extLst>
                  <a:ext uri="{FF2B5EF4-FFF2-40B4-BE49-F238E27FC236}">
                    <a16:creationId xmlns:a16="http://schemas.microsoft.com/office/drawing/2014/main" id="{9BAEA089-3EAC-490D-ADC8-23A06A924E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01788"/>
                <a:ext cx="10641497" cy="49770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sz="11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  <a:p>
                <a:r>
                  <a:rPr lang="en-AU" sz="2400" dirty="0"/>
                  <a:t>Coupling strength for electromagnetic interaction</a:t>
                </a:r>
              </a:p>
              <a:p>
                <a:r>
                  <a:rPr lang="en-AU" sz="2400" dirty="0"/>
                  <a:t>An </a:t>
                </a:r>
                <a:r>
                  <a:rPr lang="en-AU" sz="2400" b="1" u="sng" dirty="0"/>
                  <a:t>empirical parameter of the Standard Model</a:t>
                </a:r>
              </a:p>
              <a:p>
                <a:r>
                  <a:rPr lang="en-AU" sz="2400" dirty="0"/>
                  <a:t>&gt;5</a:t>
                </a:r>
                <a:r>
                  <a:rPr lang="el-GR" sz="2400" dirty="0"/>
                  <a:t>σ</a:t>
                </a:r>
                <a:r>
                  <a:rPr lang="en-GB" sz="2400" dirty="0"/>
                  <a:t> discrepancy between best recoil experiments (Rb &amp; Cs)</a:t>
                </a:r>
                <a:endParaRPr lang="en-AU" sz="2400" dirty="0"/>
              </a:p>
            </p:txBody>
          </p:sp>
        </mc:Choice>
        <mc:Fallback>
          <p:sp>
            <p:nvSpPr>
              <p:cNvPr id="18" name="Content Placeholder 9">
                <a:extLst>
                  <a:ext uri="{FF2B5EF4-FFF2-40B4-BE49-F238E27FC236}">
                    <a16:creationId xmlns:a16="http://schemas.microsoft.com/office/drawing/2014/main" id="{9BAEA089-3EAC-490D-ADC8-23A06A924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01788"/>
                <a:ext cx="10641497" cy="4977096"/>
              </a:xfrm>
              <a:blipFill>
                <a:blip r:embed="rId4"/>
                <a:stretch>
                  <a:fillRect l="-7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5638B-F857-4559-B4D8-1B1F78F7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F4760-C6CD-4F78-AB0A-8E3D5AE2A7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40575" y="3185062"/>
            <a:ext cx="6779331" cy="36386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D5DCAB1-CF71-42F5-8EDB-03F022E584D3}"/>
              </a:ext>
            </a:extLst>
          </p:cNvPr>
          <p:cNvSpPr txBox="1"/>
          <p:nvPr/>
        </p:nvSpPr>
        <p:spPr>
          <a:xfrm>
            <a:off x="7945708" y="3782122"/>
            <a:ext cx="4012094" cy="2508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P. Mohr et al., RMP </a:t>
            </a:r>
            <a:r>
              <a:rPr lang="en-GB" sz="1600" b="1" dirty="0">
                <a:solidFill>
                  <a:schemeClr val="bg1"/>
                </a:solidFill>
              </a:rPr>
              <a:t>84</a:t>
            </a:r>
            <a:r>
              <a:rPr lang="en-GB" sz="1600" dirty="0">
                <a:solidFill>
                  <a:schemeClr val="bg1"/>
                </a:solidFill>
              </a:rPr>
              <a:t>, 1527 (2012).</a:t>
            </a:r>
          </a:p>
          <a:p>
            <a:endParaRPr lang="en-GB" sz="5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P. Mohr et al., RMP </a:t>
            </a:r>
            <a:r>
              <a:rPr lang="en-GB" sz="1600" b="1" dirty="0">
                <a:solidFill>
                  <a:schemeClr val="bg1"/>
                </a:solidFill>
              </a:rPr>
              <a:t>88</a:t>
            </a:r>
            <a:r>
              <a:rPr lang="en-GB" sz="1600" dirty="0">
                <a:solidFill>
                  <a:schemeClr val="bg1"/>
                </a:solidFill>
              </a:rPr>
              <a:t>, 035009 (2016).</a:t>
            </a:r>
          </a:p>
          <a:p>
            <a:endParaRPr lang="en-GB" sz="5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R. Parker et al., Science </a:t>
            </a:r>
            <a:r>
              <a:rPr lang="en-GB" sz="1600" b="1" dirty="0">
                <a:solidFill>
                  <a:schemeClr val="bg1"/>
                </a:solidFill>
              </a:rPr>
              <a:t>360</a:t>
            </a:r>
            <a:r>
              <a:rPr lang="en-GB" sz="1600" dirty="0">
                <a:solidFill>
                  <a:schemeClr val="bg1"/>
                </a:solidFill>
              </a:rPr>
              <a:t>, 191 (2018).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Tiesinga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RMP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93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025010 (2021).</a:t>
            </a:r>
          </a:p>
          <a:p>
            <a:endParaRPr lang="en-GB" sz="5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L. Morel et al., Nature </a:t>
            </a:r>
            <a:r>
              <a:rPr lang="en-GB" sz="1600" b="1" dirty="0">
                <a:solidFill>
                  <a:schemeClr val="bg1"/>
                </a:solidFill>
              </a:rPr>
              <a:t>588</a:t>
            </a:r>
            <a:r>
              <a:rPr lang="en-GB" sz="1600" dirty="0">
                <a:solidFill>
                  <a:schemeClr val="bg1"/>
                </a:solidFill>
              </a:rPr>
              <a:t>, 61 (2020).</a:t>
            </a:r>
          </a:p>
          <a:p>
            <a:endParaRPr lang="en-GB" sz="5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P. Mohr et al., RMP </a:t>
            </a:r>
            <a:r>
              <a:rPr lang="en-GB" sz="1600" b="1" dirty="0">
                <a:solidFill>
                  <a:schemeClr val="bg1"/>
                </a:solidFill>
              </a:rPr>
              <a:t>97</a:t>
            </a:r>
            <a:r>
              <a:rPr lang="en-GB" sz="1600" dirty="0">
                <a:solidFill>
                  <a:schemeClr val="bg1"/>
                </a:solidFill>
              </a:rPr>
              <a:t>, 025002 (2025).</a:t>
            </a:r>
          </a:p>
          <a:p>
            <a:endParaRPr lang="nb-NO" sz="500" dirty="0">
              <a:solidFill>
                <a:schemeClr val="bg1"/>
              </a:solidFill>
            </a:endParaRPr>
          </a:p>
          <a:p>
            <a:r>
              <a:rPr lang="nb-NO" sz="1600" dirty="0">
                <a:solidFill>
                  <a:schemeClr val="bg1"/>
                </a:solidFill>
              </a:rPr>
              <a:t>X. Fan et al.,  PRL </a:t>
            </a:r>
            <a:r>
              <a:rPr lang="nb-NO" sz="1600" b="1" dirty="0">
                <a:solidFill>
                  <a:schemeClr val="bg1"/>
                </a:solidFill>
              </a:rPr>
              <a:t>130</a:t>
            </a:r>
            <a:r>
              <a:rPr lang="nb-NO" sz="1600" dirty="0">
                <a:solidFill>
                  <a:schemeClr val="bg1"/>
                </a:solidFill>
              </a:rPr>
              <a:t>, 071801 (2023).</a:t>
            </a:r>
          </a:p>
          <a:p>
            <a:r>
              <a:rPr lang="en-AU" sz="1600" dirty="0">
                <a:solidFill>
                  <a:schemeClr val="bg1"/>
                </a:solidFill>
              </a:rPr>
              <a:t>S. Volkov, PRD </a:t>
            </a:r>
            <a:r>
              <a:rPr lang="en-AU" sz="1600" b="1" dirty="0">
                <a:solidFill>
                  <a:schemeClr val="bg1"/>
                </a:solidFill>
              </a:rPr>
              <a:t>110</a:t>
            </a:r>
            <a:r>
              <a:rPr lang="en-AU" sz="1600" dirty="0">
                <a:solidFill>
                  <a:schemeClr val="bg1"/>
                </a:solidFill>
              </a:rPr>
              <a:t>, 036001 (2024).</a:t>
            </a:r>
            <a:endParaRPr lang="nb-NO" sz="16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52A783F-650D-008B-EB54-E17857322417}"/>
              </a:ext>
            </a:extLst>
          </p:cNvPr>
          <p:cNvCxnSpPr>
            <a:cxnSpLocks/>
          </p:cNvCxnSpPr>
          <p:nvPr/>
        </p:nvCxnSpPr>
        <p:spPr>
          <a:xfrm>
            <a:off x="3174721" y="5066156"/>
            <a:ext cx="3622319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44D3A2-37F4-D0D3-18D7-87FDF4E9A899}"/>
              </a:ext>
            </a:extLst>
          </p:cNvPr>
          <p:cNvSpPr txBox="1"/>
          <p:nvPr/>
        </p:nvSpPr>
        <p:spPr>
          <a:xfrm>
            <a:off x="4530240" y="4715344"/>
            <a:ext cx="579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&gt;5</a:t>
            </a:r>
            <a:r>
              <a:rPr lang="el-GR" sz="2000" dirty="0">
                <a:solidFill>
                  <a:schemeClr val="bg1"/>
                </a:solidFill>
              </a:rPr>
              <a:t>σ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BC2F83-049B-4304-B041-AF963FD62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378"/>
          <a:stretch/>
        </p:blipFill>
        <p:spPr>
          <a:xfrm>
            <a:off x="7788166" y="1133769"/>
            <a:ext cx="4201954" cy="62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74CD98-A4C1-482F-8C6B-3A7F5FA3E706}"/>
              </a:ext>
            </a:extLst>
          </p:cNvPr>
          <p:cNvSpPr txBox="1"/>
          <p:nvPr/>
        </p:nvSpPr>
        <p:spPr>
          <a:xfrm>
            <a:off x="7800459" y="1798915"/>
            <a:ext cx="396048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A. Sommerfeld, Ann. Phys. </a:t>
            </a:r>
            <a:r>
              <a:rPr lang="en-GB" sz="1600" b="1" dirty="0">
                <a:solidFill>
                  <a:schemeClr val="bg1"/>
                </a:solidFill>
              </a:rPr>
              <a:t>356</a:t>
            </a:r>
            <a:r>
              <a:rPr lang="en-GB" sz="1600" dirty="0">
                <a:solidFill>
                  <a:schemeClr val="bg1"/>
                </a:solidFill>
              </a:rPr>
              <a:t>, 1 (1916).</a:t>
            </a:r>
          </a:p>
        </p:txBody>
      </p:sp>
    </p:spTree>
    <p:extLst>
      <p:ext uri="{BB962C8B-B14F-4D97-AF65-F5344CB8AC3E}">
        <p14:creationId xmlns:p14="http://schemas.microsoft.com/office/powerpoint/2010/main" val="16744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9A7FE337-A499-486C-8A10-C5B0B1E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883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Atomic mass &amp; fundamental constants</a:t>
            </a: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983769-BA08-4F57-93DC-158C229C1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633" y="1156729"/>
            <a:ext cx="6830211" cy="52850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5638B-F857-4559-B4D8-1B1F78F7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30</a:t>
            </a:fld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DCAB1-CF71-42F5-8EDB-03F022E584D3}"/>
              </a:ext>
            </a:extLst>
          </p:cNvPr>
          <p:cNvSpPr txBox="1"/>
          <p:nvPr/>
        </p:nvSpPr>
        <p:spPr>
          <a:xfrm>
            <a:off x="7066722" y="5118307"/>
            <a:ext cx="4888767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E. </a:t>
            </a:r>
            <a:r>
              <a:rPr lang="en-GB" sz="2000" dirty="0" err="1">
                <a:solidFill>
                  <a:schemeClr val="bg1"/>
                </a:solidFill>
              </a:rPr>
              <a:t>Tiesinga</a:t>
            </a:r>
            <a:r>
              <a:rPr lang="en-GB" sz="2000" dirty="0">
                <a:solidFill>
                  <a:schemeClr val="bg1"/>
                </a:solidFill>
              </a:rPr>
              <a:t> and P. Mohr, “Tests of fundamental physics”, in Drake (Ed.) </a:t>
            </a:r>
            <a:r>
              <a:rPr lang="en-GB" sz="2000" i="1" dirty="0">
                <a:solidFill>
                  <a:schemeClr val="bg1"/>
                </a:solidFill>
              </a:rPr>
              <a:t>Springer handbook of atomic, molecular, and optical physics</a:t>
            </a:r>
            <a:r>
              <a:rPr lang="en-GB" sz="2000" dirty="0">
                <a:solidFill>
                  <a:schemeClr val="bg1"/>
                </a:solidFill>
              </a:rPr>
              <a:t>, 2</a:t>
            </a:r>
            <a:r>
              <a:rPr lang="en-GB" sz="2000" baseline="30000" dirty="0">
                <a:solidFill>
                  <a:schemeClr val="bg1"/>
                </a:solidFill>
              </a:rPr>
              <a:t>nd</a:t>
            </a:r>
            <a:r>
              <a:rPr lang="en-GB" sz="2000" dirty="0">
                <a:solidFill>
                  <a:schemeClr val="bg1"/>
                </a:solidFill>
              </a:rPr>
              <a:t> edition, Springer, 2023.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B6B66E-DEFC-436D-A97A-0B3BAB8DA350}"/>
                  </a:ext>
                </a:extLst>
              </p:cNvPr>
              <p:cNvSpPr txBox="1"/>
              <p:nvPr/>
            </p:nvSpPr>
            <p:spPr>
              <a:xfrm>
                <a:off x="7066722" y="1156729"/>
                <a:ext cx="4888767" cy="3751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Kilogram redefined in 2019 by fixing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=6.62607015×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Measurement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GB" dirty="0"/>
                  <a:t> gives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GB" dirty="0"/>
                  <a:t> in kg</a:t>
                </a:r>
              </a:p>
              <a:p>
                <a:pPr lvl="1"/>
                <a:endParaRPr lang="en-GB" dirty="0"/>
              </a:p>
              <a:p>
                <a:r>
                  <a:rPr lang="en-GB" sz="2400" dirty="0"/>
                  <a:t>Many constants follow: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sub>
                    </m:sSub>
                    <m:d>
                      <m:d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sPre>
                      </m:e>
                    </m:d>
                    <m:r>
                      <a:rPr lang="en-AU" b="0" i="0" smtClean="0">
                        <a:latin typeface="Cambria Math" panose="02040503050406030204" pitchFamily="18" charset="0"/>
                      </a:rPr>
                      <m:t>=12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sub>
                    </m:sSub>
                    <m:d>
                      <m:d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ℏ/(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– hence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=1/(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ℏ/(2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=ℏ/(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B6B66E-DEFC-436D-A97A-0B3BAB8DA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722" y="1156729"/>
                <a:ext cx="4888767" cy="3751733"/>
              </a:xfrm>
              <a:prstGeom prst="rect">
                <a:avLst/>
              </a:prstGeom>
              <a:blipFill>
                <a:blip r:embed="rId4"/>
                <a:stretch>
                  <a:fillRect l="-1870" t="-1301" b="-11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3F8AAD-81B7-4BBD-967C-F7875707FEDE}"/>
                  </a:ext>
                </a:extLst>
              </p:cNvPr>
              <p:cNvSpPr txBox="1"/>
              <p:nvPr/>
            </p:nvSpPr>
            <p:spPr>
              <a:xfrm>
                <a:off x="4837686" y="2389212"/>
                <a:ext cx="687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3F8AAD-81B7-4BBD-967C-F7875707F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86" y="2389212"/>
                <a:ext cx="6879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70F36-E5D0-4228-AC87-2491E3703D08}"/>
                  </a:ext>
                </a:extLst>
              </p:cNvPr>
              <p:cNvSpPr txBox="1"/>
              <p:nvPr/>
            </p:nvSpPr>
            <p:spPr>
              <a:xfrm>
                <a:off x="4837686" y="3621695"/>
                <a:ext cx="10149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sub>
                      </m:sSub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70F36-E5D0-4228-AC87-2491E3703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86" y="3621695"/>
                <a:ext cx="101495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F6CD52-5F2C-45F4-96FA-1BD87C1FFD4D}"/>
                  </a:ext>
                </a:extLst>
              </p:cNvPr>
              <p:cNvSpPr txBox="1"/>
              <p:nvPr/>
            </p:nvSpPr>
            <p:spPr>
              <a:xfrm>
                <a:off x="4837686" y="4854178"/>
                <a:ext cx="10149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sub>
                      </m:sSub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F6CD52-5F2C-45F4-96FA-1BD87C1FF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86" y="4854178"/>
                <a:ext cx="101495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519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4C98C-58DD-40B6-A087-E2499E5C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887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Testing the Standard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EF7EA-9206-4842-8D56-2324D1E47B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4003"/>
                <a:ext cx="10515600" cy="4640327"/>
              </a:xfrm>
              <a:solidFill>
                <a:schemeClr val="accent2">
                  <a:lumMod val="20000"/>
                  <a:lumOff val="80000"/>
                </a:schemeClr>
              </a:solidFill>
              <a:ln w="28575"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Electron magnetic moment (</a:t>
                </a:r>
                <a:r>
                  <a:rPr lang="en-GB" sz="2400" dirty="0" err="1">
                    <a:solidFill>
                      <a:schemeClr val="bg1"/>
                    </a:solidFill>
                  </a:rPr>
                  <a:t>Gabrielse</a:t>
                </a:r>
                <a:r>
                  <a:rPr lang="en-GB" sz="2400" dirty="0">
                    <a:solidFill>
                      <a:schemeClr val="bg1"/>
                    </a:solidFill>
                  </a:rPr>
                  <a:t> group)</a:t>
                </a:r>
              </a:p>
              <a:p>
                <a:pPr marL="0" indent="0">
                  <a:buNone/>
                </a:pPr>
                <a:endParaRPr lang="en-GB" sz="1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𝜇𝜏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hadronic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weak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GB" sz="100" dirty="0">
                  <a:solidFill>
                    <a:schemeClr val="bg1"/>
                  </a:solidFill>
                </a:endParaRPr>
              </a:p>
              <a:p>
                <a:r>
                  <a:rPr lang="en-GB" sz="2400" dirty="0">
                    <a:solidFill>
                      <a:schemeClr val="bg1"/>
                    </a:solidFill>
                  </a:rPr>
                  <a:t>Highest-precision Standard Model comparison</a:t>
                </a:r>
              </a:p>
              <a:p>
                <a:r>
                  <a:rPr lang="en-GB" sz="2400" dirty="0">
                    <a:solidFill>
                      <a:schemeClr val="bg1"/>
                    </a:solidFill>
                  </a:rPr>
                  <a:t>Limited by &gt;5</a:t>
                </a:r>
                <a:r>
                  <a:rPr lang="el-GR" sz="2400" dirty="0">
                    <a:solidFill>
                      <a:schemeClr val="bg1"/>
                    </a:solidFill>
                  </a:rPr>
                  <a:t>σ</a:t>
                </a:r>
                <a:r>
                  <a:rPr lang="en-GB" sz="2400" dirty="0">
                    <a:solidFill>
                      <a:schemeClr val="bg1"/>
                    </a:solidFill>
                  </a:rPr>
                  <a:t> discrepancy in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r>
                  <a:rPr lang="en-GB" sz="2400" dirty="0">
                    <a:solidFill>
                      <a:schemeClr val="bg1"/>
                    </a:solidFill>
                  </a:rPr>
                  <a:t>Improvement of electron g-2 by factor of 2.2 would be at sensitivity of muon g-2 tension to new physics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EF7EA-9206-4842-8D56-2324D1E47B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4003"/>
                <a:ext cx="10515600" cy="4640327"/>
              </a:xfrm>
              <a:blipFill>
                <a:blip r:embed="rId3"/>
                <a:stretch>
                  <a:fillRect l="-812" t="-184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2838BDB-BCA4-442D-A7C5-6DB4B054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8985C-DBB9-4E48-A4DE-A2EA8B058950}"/>
              </a:ext>
            </a:extLst>
          </p:cNvPr>
          <p:cNvSpPr txBox="1"/>
          <p:nvPr/>
        </p:nvSpPr>
        <p:spPr>
          <a:xfrm>
            <a:off x="838200" y="5951502"/>
            <a:ext cx="105156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X. Fan et al., PRL </a:t>
            </a:r>
            <a:r>
              <a:rPr lang="en-GB" sz="2200" b="1" dirty="0">
                <a:solidFill>
                  <a:schemeClr val="bg1"/>
                </a:solidFill>
              </a:rPr>
              <a:t>130</a:t>
            </a:r>
            <a:r>
              <a:rPr lang="en-GB" sz="2200" dirty="0">
                <a:solidFill>
                  <a:schemeClr val="bg1"/>
                </a:solidFill>
              </a:rPr>
              <a:t>, 071801 (2023); G. Giudice et al., JHEP </a:t>
            </a:r>
            <a:r>
              <a:rPr lang="en-GB" sz="2200" b="1" dirty="0">
                <a:solidFill>
                  <a:schemeClr val="bg1"/>
                </a:solidFill>
              </a:rPr>
              <a:t>2012</a:t>
            </a:r>
            <a:r>
              <a:rPr lang="en-GB" sz="2200" dirty="0">
                <a:solidFill>
                  <a:schemeClr val="bg1"/>
                </a:solidFill>
              </a:rPr>
              <a:t>, 113 (2012)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ECD38-F9DA-7DC1-A2B0-9AE38FF03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45" y="4469589"/>
            <a:ext cx="6045467" cy="1198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7">
                <a:extLst>
                  <a:ext uri="{FF2B5EF4-FFF2-40B4-BE49-F238E27FC236}">
                    <a16:creationId xmlns:a16="http://schemas.microsoft.com/office/drawing/2014/main" id="{4A6CCA7F-4E42-4C89-3A60-657979B064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34534" y="4574488"/>
                <a:ext cx="3390803" cy="114300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AU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AU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AU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AU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∼2.4×</m:t>
                      </m:r>
                      <m:sSup>
                        <m:sSupPr>
                          <m:ctrlP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 Placeholder 7">
                <a:extLst>
                  <a:ext uri="{FF2B5EF4-FFF2-40B4-BE49-F238E27FC236}">
                    <a16:creationId xmlns:a16="http://schemas.microsoft.com/office/drawing/2014/main" id="{4A6CCA7F-4E42-4C89-3A60-657979B06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534" y="4574488"/>
                <a:ext cx="3390803" cy="1143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2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4BEFF3-A09D-5064-B421-7CE2F2B3880F}"/>
              </a:ext>
            </a:extLst>
          </p:cNvPr>
          <p:cNvSpPr/>
          <p:nvPr/>
        </p:nvSpPr>
        <p:spPr>
          <a:xfrm>
            <a:off x="2161120" y="1262343"/>
            <a:ext cx="7869761" cy="53796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Content Placeholder 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AAC6553-8358-F165-A077-732EA9925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1120" y="1262342"/>
            <a:ext cx="7869761" cy="5477903"/>
          </a:xfr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439759E-5556-4DF0-97B6-2EA59B52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654F8D-BDB0-44B2-B74B-2CB800E2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47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Bonus slide: 100m `X’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15034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7">
                <a:extLst>
                  <a:ext uri="{FF2B5EF4-FFF2-40B4-BE49-F238E27FC236}">
                    <a16:creationId xmlns:a16="http://schemas.microsoft.com/office/drawing/2014/main" id="{9A7FE337-A499-486C-8A10-C5B0B1EB56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168834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AU" dirty="0">
                    <a:solidFill>
                      <a:schemeClr val="tx1"/>
                    </a:solidFill>
                  </a:rPr>
                  <a:t>Atomic mass constant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)</a:t>
                </a:r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itle 7">
                <a:extLst>
                  <a:ext uri="{FF2B5EF4-FFF2-40B4-BE49-F238E27FC236}">
                    <a16:creationId xmlns:a16="http://schemas.microsoft.com/office/drawing/2014/main" id="{9A7FE337-A499-486C-8A10-C5B0B1EB56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168834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9">
                <a:extLst>
                  <a:ext uri="{FF2B5EF4-FFF2-40B4-BE49-F238E27FC236}">
                    <a16:creationId xmlns:a16="http://schemas.microsoft.com/office/drawing/2014/main" id="{9BAEA089-3EAC-490D-ADC8-23A06A924E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45802"/>
                <a:ext cx="10641497" cy="45330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Rb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Cs</m:t>
                        </m:r>
                      </m:e>
                    </m:d>
                  </m:oMath>
                </a14:m>
                <a:r>
                  <a:rPr lang="en-AU" sz="2400" dirty="0"/>
                  <a:t> both use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AU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400" dirty="0"/>
                  <a:t> </a:t>
                </a:r>
                <a:r>
                  <a:rPr lang="en-AU" sz="2400" b="1" dirty="0"/>
                  <a:t>Discrepancy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AU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sub>
                    </m:sSub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AU" sz="24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sub>
                    </m:sSub>
                    <m:d>
                      <m:d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lang="en-AU" sz="2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400" dirty="0"/>
                  <a:t> Best test of SM is limited by knowledge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AU" sz="24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AU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sPre>
                      </m:e>
                    </m:d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8" name="Content Placeholder 9">
                <a:extLst>
                  <a:ext uri="{FF2B5EF4-FFF2-40B4-BE49-F238E27FC236}">
                    <a16:creationId xmlns:a16="http://schemas.microsoft.com/office/drawing/2014/main" id="{9BAEA089-3EAC-490D-ADC8-23A06A924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45802"/>
                <a:ext cx="10641497" cy="4533082"/>
              </a:xfrm>
              <a:blipFill>
                <a:blip r:embed="rId4"/>
                <a:stretch>
                  <a:fillRect l="-745" t="-1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5638B-F857-4559-B4D8-1B1F78F7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4</a:t>
            </a:fld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52A783F-650D-008B-EB54-E17857322417}"/>
              </a:ext>
            </a:extLst>
          </p:cNvPr>
          <p:cNvCxnSpPr/>
          <p:nvPr/>
        </p:nvCxnSpPr>
        <p:spPr>
          <a:xfrm>
            <a:off x="4139921" y="4903596"/>
            <a:ext cx="3175279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DAB1B7-31D5-848F-ED66-F04AEFCD59DD}"/>
                  </a:ext>
                </a:extLst>
              </p:cNvPr>
              <p:cNvSpPr txBox="1"/>
              <p:nvPr/>
            </p:nvSpPr>
            <p:spPr>
              <a:xfrm>
                <a:off x="2908519" y="3810753"/>
                <a:ext cx="3559371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DAB1B7-31D5-848F-ED66-F04AEFCD5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519" y="3810753"/>
                <a:ext cx="3559371" cy="1273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F0A02D-1BE6-D172-61F4-5D8F47BE1257}"/>
                  </a:ext>
                </a:extLst>
              </p:cNvPr>
              <p:cNvSpPr txBox="1"/>
              <p:nvPr/>
            </p:nvSpPr>
            <p:spPr>
              <a:xfrm>
                <a:off x="5871644" y="5129121"/>
                <a:ext cx="23805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AU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sub>
                      </m:sSub>
                      <m:d>
                        <m:dPr>
                          <m:ctrlPr>
                            <a:rPr lang="en-A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F0A02D-1BE6-D172-61F4-5D8F47BE1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4" y="5129121"/>
                <a:ext cx="238058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C54CA1-FA12-C290-11C1-D6675244E1D2}"/>
                  </a:ext>
                </a:extLst>
              </p:cNvPr>
              <p:cNvSpPr txBox="1"/>
              <p:nvPr/>
            </p:nvSpPr>
            <p:spPr>
              <a:xfrm>
                <a:off x="8480037" y="5507996"/>
                <a:ext cx="3571234" cy="963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d>
                            <m:dPr>
                              <m:ctrlPr>
                                <a:rPr lang="en-A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A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AU" sz="2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AU" sz="2800" b="0" i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</m:sPre>
                            </m:e>
                          </m:d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AU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C54CA1-FA12-C290-11C1-D6675244E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037" y="5507996"/>
                <a:ext cx="3571234" cy="963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379540F-1B9E-BA9F-CEA3-2F934D4FB62F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5727560" y="4948629"/>
            <a:ext cx="144084" cy="395936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C2B4AE1-FB1E-EDDE-5A96-0E0832C203AF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8252232" y="5344565"/>
            <a:ext cx="1781652" cy="534320"/>
          </a:xfrm>
          <a:prstGeom prst="bentConnector3">
            <a:avLst>
              <a:gd name="adj1" fmla="val 1526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A5816C-B73F-5534-9268-9AFC1FE6EF40}"/>
                  </a:ext>
                </a:extLst>
              </p:cNvPr>
              <p:cNvSpPr txBox="1"/>
              <p:nvPr/>
            </p:nvSpPr>
            <p:spPr>
              <a:xfrm>
                <a:off x="283508" y="2752389"/>
                <a:ext cx="7518709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A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𝜇𝜏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hadronic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weak</m:t>
                          </m:r>
                        </m:sub>
                      </m:sSub>
                    </m:oMath>
                  </m:oMathPara>
                </a14:m>
                <a:endParaRPr lang="en-A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A5816C-B73F-5534-9268-9AFC1FE6E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08" y="2752389"/>
                <a:ext cx="7518709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DD1F941-F1E8-CA75-3A31-01C7DF226872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69987" y="3170450"/>
            <a:ext cx="1262075" cy="1139095"/>
          </a:xfrm>
          <a:prstGeom prst="bentConnector3">
            <a:avLst>
              <a:gd name="adj1" fmla="val 9996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0FA07E-3070-04D9-E6FD-73EA082E88A7}"/>
              </a:ext>
            </a:extLst>
          </p:cNvPr>
          <p:cNvCxnSpPr/>
          <p:nvPr/>
        </p:nvCxnSpPr>
        <p:spPr>
          <a:xfrm>
            <a:off x="1290285" y="2190540"/>
            <a:ext cx="45189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A861C42-BBDF-4E5C-AEE1-7AB1D896DA25}"/>
                  </a:ext>
                </a:extLst>
              </p:cNvPr>
              <p:cNvSpPr/>
              <p:nvPr/>
            </p:nvSpPr>
            <p:spPr>
              <a:xfrm>
                <a:off x="6838123" y="3776269"/>
                <a:ext cx="4991240" cy="798208"/>
              </a:xfrm>
              <a:prstGeom prst="roundRect">
                <a:avLst/>
              </a:prstGeom>
              <a:solidFill>
                <a:srgbClr val="FFBF00"/>
              </a:solidFill>
              <a:ln w="38100">
                <a:solidFill>
                  <a:srgbClr val="E947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87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Rb</m:t>
                              </m:r>
                            </m:e>
                          </m:sPre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=1.66053906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𝟗𝟔𝟏</m:t>
                      </m:r>
                      <m:d>
                        <m:dPr>
                          <m:ctrlP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e>
                      </m:d>
                      <m:r>
                        <a:rPr lang="en-AU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AU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AU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AU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133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AU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Cs</m:t>
                              </m:r>
                            </m:e>
                          </m:sPre>
                        </m:e>
                      </m:d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=1.66053906</m:t>
                      </m:r>
                      <m:r>
                        <a:rPr lang="en-A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𝟓𝟕𝟑</m:t>
                      </m:r>
                      <m:d>
                        <m:d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𝟔𝟖</m:t>
                          </m:r>
                        </m:e>
                      </m:d>
                      <m:r>
                        <a:rPr lang="en-AU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AU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A861C42-BBDF-4E5C-AEE1-7AB1D896D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123" y="3776269"/>
                <a:ext cx="4991240" cy="79820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E9476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487EB4-8FD2-4BAC-AF4E-22D8FF212C89}"/>
              </a:ext>
            </a:extLst>
          </p:cNvPr>
          <p:cNvCxnSpPr>
            <a:cxnSpLocks/>
          </p:cNvCxnSpPr>
          <p:nvPr/>
        </p:nvCxnSpPr>
        <p:spPr>
          <a:xfrm>
            <a:off x="10187185" y="4671391"/>
            <a:ext cx="0" cy="1207495"/>
          </a:xfrm>
          <a:prstGeom prst="straightConnector1">
            <a:avLst/>
          </a:prstGeom>
          <a:ln w="57150">
            <a:solidFill>
              <a:srgbClr val="FF7F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EEB074B-5D0A-4404-9856-CFC3A9A892BC}"/>
                  </a:ext>
                </a:extLst>
              </p:cNvPr>
              <p:cNvSpPr/>
              <p:nvPr/>
            </p:nvSpPr>
            <p:spPr>
              <a:xfrm>
                <a:off x="308829" y="5253590"/>
                <a:ext cx="4991240" cy="1155715"/>
              </a:xfrm>
              <a:prstGeom prst="roundRect">
                <a:avLst/>
              </a:prstGeom>
              <a:solidFill>
                <a:srgbClr val="FFBF00"/>
              </a:solidFill>
              <a:ln w="38100">
                <a:solidFill>
                  <a:srgbClr val="E947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AU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133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AU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Cs</m:t>
                              </m:r>
                            </m:e>
                          </m:sPre>
                        </m:e>
                      </m:d>
                      <m:r>
                        <a:rPr lang="en-AU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AU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87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AU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Rb</m:t>
                              </m:r>
                            </m:e>
                          </m:sPre>
                        </m:e>
                      </m:d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𝟑𝟖𝟖</m:t>
                      </m:r>
                      <m:d>
                        <m:d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𝟕𝟑</m:t>
                          </m:r>
                        </m:e>
                      </m:d>
                      <m:r>
                        <a:rPr lang="en-AU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AU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AU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AU" sz="5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equivalent mass of a green photon</a:t>
                </a:r>
              </a:p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(or two infrared photons)</a:t>
                </a: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EEB074B-5D0A-4404-9856-CFC3A9A89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9" y="5253590"/>
                <a:ext cx="4991240" cy="1155715"/>
              </a:xfrm>
              <a:prstGeom prst="roundRect">
                <a:avLst/>
              </a:prstGeom>
              <a:blipFill>
                <a:blip r:embed="rId10"/>
                <a:stretch>
                  <a:fillRect b="-1538"/>
                </a:stretch>
              </a:blipFill>
              <a:ln w="38100">
                <a:solidFill>
                  <a:srgbClr val="E9476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C0EA204-79BF-4FD0-9C6F-275E47239CF1}"/>
              </a:ext>
            </a:extLst>
          </p:cNvPr>
          <p:cNvGrpSpPr/>
          <p:nvPr/>
        </p:nvGrpSpPr>
        <p:grpSpPr>
          <a:xfrm>
            <a:off x="8027176" y="961454"/>
            <a:ext cx="3262496" cy="2423897"/>
            <a:chOff x="3390900" y="1419225"/>
            <a:chExt cx="5410200" cy="4019550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362D7A6-E411-4CBD-86B2-28B33ECFF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90900" y="1419225"/>
              <a:ext cx="5410200" cy="40195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4487EAF-8CC4-4D33-805D-039F8AD59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t="1519"/>
            <a:stretch/>
          </p:blipFill>
          <p:spPr>
            <a:xfrm>
              <a:off x="3470714" y="1542224"/>
              <a:ext cx="4446455" cy="289062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B1ECC20-8B62-4DC2-9360-7FD775DBE8FA}"/>
              </a:ext>
            </a:extLst>
          </p:cNvPr>
          <p:cNvSpPr txBox="1"/>
          <p:nvPr/>
        </p:nvSpPr>
        <p:spPr>
          <a:xfrm>
            <a:off x="10822099" y="1269742"/>
            <a:ext cx="1330145" cy="151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2022 CODATA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2022 CODATA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2020 AME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Rb (2020)</a:t>
            </a:r>
          </a:p>
        </p:txBody>
      </p:sp>
    </p:spTree>
    <p:extLst>
      <p:ext uri="{BB962C8B-B14F-4D97-AF65-F5344CB8AC3E}">
        <p14:creationId xmlns:p14="http://schemas.microsoft.com/office/powerpoint/2010/main" val="29318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15" grpId="0" animBg="1"/>
      <p:bldP spid="25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7">
                <a:extLst>
                  <a:ext uri="{FF2B5EF4-FFF2-40B4-BE49-F238E27FC236}">
                    <a16:creationId xmlns:a16="http://schemas.microsoft.com/office/drawing/2014/main" id="{9A7FE337-A499-486C-8A10-C5B0B1EB56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168834"/>
                <a:ext cx="10515600" cy="1325563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AU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AU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sub>
                    </m:sSub>
                    <m:d>
                      <m:dPr>
                        <m:ctrlPr>
                          <a:rPr lang="en-AU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: Penning traps</a:t>
                </a:r>
              </a:p>
            </p:txBody>
          </p:sp>
        </mc:Choice>
        <mc:Fallback xmlns="">
          <p:sp>
            <p:nvSpPr>
              <p:cNvPr id="17" name="Title 7">
                <a:extLst>
                  <a:ext uri="{FF2B5EF4-FFF2-40B4-BE49-F238E27FC236}">
                    <a16:creationId xmlns:a16="http://schemas.microsoft.com/office/drawing/2014/main" id="{9A7FE337-A499-486C-8A10-C5B0B1EB56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168834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9">
                <a:extLst>
                  <a:ext uri="{FF2B5EF4-FFF2-40B4-BE49-F238E27FC236}">
                    <a16:creationId xmlns:a16="http://schemas.microsoft.com/office/drawing/2014/main" id="{9BAEA089-3EAC-490D-ADC8-23A06A924E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45802"/>
                <a:ext cx="10576035" cy="4533082"/>
              </a:xfrm>
            </p:spPr>
            <p:txBody>
              <a:bodyPr>
                <a:normAutofit/>
              </a:bodyPr>
              <a:lstStyle/>
              <a:p>
                <a:r>
                  <a:rPr lang="en-AU" sz="2400" dirty="0"/>
                  <a:t>Charged ion in uniform magnetic</a:t>
                </a:r>
              </a:p>
              <a:p>
                <a:pPr marL="0" indent="0">
                  <a:buNone/>
                </a:pPr>
                <a:r>
                  <a:rPr lang="en-AU" sz="2400" dirty="0"/>
                  <a:t>    field and quadrupolar electric field</a:t>
                </a:r>
              </a:p>
              <a:p>
                <a:r>
                  <a:rPr lang="en-AU" sz="2400" dirty="0"/>
                  <a:t>Cyclotron frequency determined</a:t>
                </a:r>
              </a:p>
              <a:p>
                <a:pPr marL="0" indent="0">
                  <a:buNone/>
                </a:pPr>
                <a:r>
                  <a:rPr lang="en-AU" sz="2400" dirty="0"/>
                  <a:t>    using Brown-</a:t>
                </a:r>
                <a:r>
                  <a:rPr lang="en-AU" sz="2400" dirty="0" err="1"/>
                  <a:t>Gabrielse</a:t>
                </a:r>
                <a:r>
                  <a:rPr lang="en-AU" sz="2400" dirty="0"/>
                  <a:t> invariance</a:t>
                </a:r>
              </a:p>
              <a:p>
                <a:pPr marL="0" indent="0">
                  <a:buNone/>
                </a:pPr>
                <a:r>
                  <a:rPr lang="en-AU" sz="2400" dirty="0"/>
                  <a:t>    theorem:</a:t>
                </a:r>
              </a:p>
              <a:p>
                <a:pPr marL="0" indent="0">
                  <a:buNone/>
                </a:pPr>
                <a:r>
                  <a:rPr lang="en-AU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𝑞𝐵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AU" sz="2400" dirty="0"/>
              </a:p>
              <a:p>
                <a:r>
                  <a:rPr lang="en-AU" sz="2400" dirty="0"/>
                  <a:t>Mass ratios from co-trapped ions</a:t>
                </a:r>
              </a:p>
              <a:p>
                <a:pPr marL="0" indent="0">
                  <a:buNone/>
                </a:pPr>
                <a:r>
                  <a:rPr lang="en-AU" sz="2400" dirty="0"/>
                  <a:t>    used to link back to </a:t>
                </a:r>
                <a:r>
                  <a:rPr lang="en-AU" sz="2400" baseline="30000" dirty="0"/>
                  <a:t>12</a:t>
                </a:r>
                <a:r>
                  <a:rPr lang="en-AU" sz="2400" dirty="0"/>
                  <a:t>C</a:t>
                </a:r>
              </a:p>
              <a:p>
                <a:r>
                  <a:rPr lang="en-AU" sz="2400" dirty="0"/>
                  <a:t>Precisions of better than 10</a:t>
                </a:r>
                <a:r>
                  <a:rPr lang="en-AU" sz="2400" baseline="30000" dirty="0"/>
                  <a:t>-10</a:t>
                </a:r>
                <a:r>
                  <a:rPr lang="en-AU" sz="2400" dirty="0"/>
                  <a:t> can be achieved, e.g. PENTATRAP </a:t>
                </a:r>
              </a:p>
            </p:txBody>
          </p:sp>
        </mc:Choice>
        <mc:Fallback xmlns="">
          <p:sp>
            <p:nvSpPr>
              <p:cNvPr id="18" name="Content Placeholder 9">
                <a:extLst>
                  <a:ext uri="{FF2B5EF4-FFF2-40B4-BE49-F238E27FC236}">
                    <a16:creationId xmlns:a16="http://schemas.microsoft.com/office/drawing/2014/main" id="{9BAEA089-3EAC-490D-ADC8-23A06A924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45802"/>
                <a:ext cx="10576035" cy="4533082"/>
              </a:xfrm>
              <a:blipFill>
                <a:blip r:embed="rId4"/>
                <a:stretch>
                  <a:fillRect l="-749" t="-1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5638B-F857-4559-B4D8-1B1F78F7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5</a:t>
            </a:fld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DC5B603-1141-403E-AEB1-1DAFC7BB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73" y="1453123"/>
            <a:ext cx="6384877" cy="31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BDB3194-FD79-40B7-942D-460A0EF27C2F}"/>
              </a:ext>
            </a:extLst>
          </p:cNvPr>
          <p:cNvSpPr txBox="1"/>
          <p:nvPr/>
        </p:nvSpPr>
        <p:spPr>
          <a:xfrm>
            <a:off x="586477" y="5963698"/>
            <a:ext cx="1137600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L. Brown &amp; G. </a:t>
            </a:r>
            <a:r>
              <a:rPr lang="en-GB" dirty="0" err="1">
                <a:solidFill>
                  <a:schemeClr val="bg1"/>
                </a:solidFill>
              </a:rPr>
              <a:t>Gabrielse</a:t>
            </a:r>
            <a:r>
              <a:rPr lang="en-GB" dirty="0">
                <a:solidFill>
                  <a:schemeClr val="bg1"/>
                </a:solidFill>
              </a:rPr>
              <a:t>, PRA </a:t>
            </a:r>
            <a:r>
              <a:rPr lang="en-GB" b="1" dirty="0">
                <a:solidFill>
                  <a:schemeClr val="bg1"/>
                </a:solidFill>
              </a:rPr>
              <a:t>25</a:t>
            </a:r>
            <a:r>
              <a:rPr lang="en-GB" dirty="0">
                <a:solidFill>
                  <a:schemeClr val="bg1"/>
                </a:solidFill>
              </a:rPr>
              <a:t>, 2423 (1982); E. Myers, IJMS </a:t>
            </a:r>
            <a:r>
              <a:rPr lang="en-GB" b="1" dirty="0">
                <a:solidFill>
                  <a:schemeClr val="bg1"/>
                </a:solidFill>
              </a:rPr>
              <a:t>349-350</a:t>
            </a:r>
            <a:r>
              <a:rPr lang="en-GB" dirty="0">
                <a:solidFill>
                  <a:schemeClr val="bg1"/>
                </a:solidFill>
              </a:rPr>
              <a:t>, 107 (2013); K. </a:t>
            </a:r>
            <a:r>
              <a:rPr lang="en-GB" dirty="0" err="1">
                <a:solidFill>
                  <a:schemeClr val="bg1"/>
                </a:solidFill>
              </a:rPr>
              <a:t>Blaum</a:t>
            </a:r>
            <a:r>
              <a:rPr lang="en-GB" dirty="0">
                <a:solidFill>
                  <a:schemeClr val="bg1"/>
                </a:solidFill>
              </a:rPr>
              <a:t> et al., QST </a:t>
            </a:r>
            <a:r>
              <a:rPr lang="en-GB" b="1" dirty="0">
                <a:solidFill>
                  <a:schemeClr val="bg1"/>
                </a:solidFill>
              </a:rPr>
              <a:t>6</a:t>
            </a:r>
            <a:r>
              <a:rPr lang="en-GB" dirty="0">
                <a:solidFill>
                  <a:schemeClr val="bg1"/>
                </a:solidFill>
              </a:rPr>
              <a:t>, 014002 (2020).</a:t>
            </a:r>
          </a:p>
        </p:txBody>
      </p:sp>
    </p:spTree>
    <p:extLst>
      <p:ext uri="{BB962C8B-B14F-4D97-AF65-F5344CB8AC3E}">
        <p14:creationId xmlns:p14="http://schemas.microsoft.com/office/powerpoint/2010/main" val="28675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7">
                <a:extLst>
                  <a:ext uri="{FF2B5EF4-FFF2-40B4-BE49-F238E27FC236}">
                    <a16:creationId xmlns:a16="http://schemas.microsoft.com/office/drawing/2014/main" id="{9A7FE337-A499-486C-8A10-C5B0B1EB56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168834"/>
                <a:ext cx="10515600" cy="1325563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AU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AU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sub>
                    </m:sSub>
                    <m:d>
                      <m:dPr>
                        <m:ctrlPr>
                          <a:rPr lang="en-AU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: Getting to </a:t>
                </a:r>
                <a:r>
                  <a:rPr lang="en-AU" baseline="30000" dirty="0">
                    <a:solidFill>
                      <a:schemeClr val="tx1"/>
                    </a:solidFill>
                  </a:rPr>
                  <a:t>12</a:t>
                </a:r>
                <a:r>
                  <a:rPr lang="en-AU" dirty="0">
                    <a:solidFill>
                      <a:schemeClr val="tx1"/>
                    </a:solidFill>
                  </a:rPr>
                  <a:t>C (according to AME2020)</a:t>
                </a:r>
              </a:p>
            </p:txBody>
          </p:sp>
        </mc:Choice>
        <mc:Fallback xmlns="">
          <p:sp>
            <p:nvSpPr>
              <p:cNvPr id="17" name="Title 7">
                <a:extLst>
                  <a:ext uri="{FF2B5EF4-FFF2-40B4-BE49-F238E27FC236}">
                    <a16:creationId xmlns:a16="http://schemas.microsoft.com/office/drawing/2014/main" id="{9A7FE337-A499-486C-8A10-C5B0B1EB56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168834"/>
                <a:ext cx="10515600" cy="1325563"/>
              </a:xfrm>
              <a:blipFill>
                <a:blip r:embed="rId3"/>
                <a:stretch>
                  <a:fillRect r="-2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5638B-F857-4559-B4D8-1B1F78F7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6</a:t>
            </a:fld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DB3194-FD79-40B7-942D-460A0EF27C2F}"/>
              </a:ext>
            </a:extLst>
          </p:cNvPr>
          <p:cNvSpPr txBox="1"/>
          <p:nvPr/>
        </p:nvSpPr>
        <p:spPr>
          <a:xfrm>
            <a:off x="38100" y="6455971"/>
            <a:ext cx="387270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W. Huang et al., CPC </a:t>
            </a:r>
            <a:r>
              <a:rPr lang="en-GB" b="1" dirty="0">
                <a:solidFill>
                  <a:schemeClr val="bg1"/>
                </a:solidFill>
              </a:rPr>
              <a:t>45</a:t>
            </a:r>
            <a:r>
              <a:rPr lang="en-GB" dirty="0">
                <a:solidFill>
                  <a:schemeClr val="bg1"/>
                </a:solidFill>
              </a:rPr>
              <a:t>, 030002 (2021).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1C4752-7D60-4E3C-ADB4-18C1180E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F9893D-4564-4B58-BD8B-2134CED755AA}"/>
              </a:ext>
            </a:extLst>
          </p:cNvPr>
          <p:cNvSpPr/>
          <p:nvPr/>
        </p:nvSpPr>
        <p:spPr>
          <a:xfrm>
            <a:off x="372673" y="974287"/>
            <a:ext cx="1601777" cy="8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30000" dirty="0"/>
              <a:t>87</a:t>
            </a:r>
            <a:r>
              <a:rPr lang="en-GB" dirty="0"/>
              <a:t>Rb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A17984-0410-4A56-94C8-DEAB36E01C40}"/>
              </a:ext>
            </a:extLst>
          </p:cNvPr>
          <p:cNvSpPr/>
          <p:nvPr/>
        </p:nvSpPr>
        <p:spPr>
          <a:xfrm>
            <a:off x="6516190" y="973559"/>
            <a:ext cx="1601777" cy="8513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30000" dirty="0"/>
              <a:t>133</a:t>
            </a:r>
            <a:r>
              <a:rPr lang="en-GB" dirty="0"/>
              <a:t>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F3F05A-C37F-4C19-AEFC-4B1DCC22E950}"/>
              </a:ext>
            </a:extLst>
          </p:cNvPr>
          <p:cNvSpPr/>
          <p:nvPr/>
        </p:nvSpPr>
        <p:spPr>
          <a:xfrm>
            <a:off x="2954933" y="974108"/>
            <a:ext cx="1601777" cy="851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30000" dirty="0"/>
              <a:t>87</a:t>
            </a:r>
            <a:r>
              <a:rPr lang="en-GB" dirty="0"/>
              <a:t>Sr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41ACB7-0407-47B6-9A07-FBACCC2E6648}"/>
              </a:ext>
            </a:extLst>
          </p:cNvPr>
          <p:cNvSpPr/>
          <p:nvPr/>
        </p:nvSpPr>
        <p:spPr>
          <a:xfrm>
            <a:off x="9755398" y="974287"/>
            <a:ext cx="1601777" cy="8513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30000" dirty="0"/>
              <a:t>171</a:t>
            </a:r>
            <a:r>
              <a:rPr lang="en-GB" dirty="0"/>
              <a:t>Yb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DA720-1BC8-4792-804B-28CCD2832CC2}"/>
              </a:ext>
            </a:extLst>
          </p:cNvPr>
          <p:cNvSpPr/>
          <p:nvPr/>
        </p:nvSpPr>
        <p:spPr>
          <a:xfrm>
            <a:off x="368763" y="4661508"/>
            <a:ext cx="1601777" cy="8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r>
              <a:rPr lang="en-GB" baseline="-25000" dirty="0"/>
              <a:t>6</a:t>
            </a:r>
            <a:r>
              <a:rPr lang="en-GB" dirty="0"/>
              <a:t>H</a:t>
            </a:r>
            <a:r>
              <a:rPr lang="en-GB" baseline="-25000" dirty="0"/>
              <a:t>14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B1965A-9299-4122-B347-8CB0D11B14C3}"/>
              </a:ext>
            </a:extLst>
          </p:cNvPr>
          <p:cNvSpPr/>
          <p:nvPr/>
        </p:nvSpPr>
        <p:spPr>
          <a:xfrm>
            <a:off x="1519597" y="2863322"/>
            <a:ext cx="1601777" cy="8513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30000" dirty="0"/>
              <a:t>86</a:t>
            </a:r>
            <a:r>
              <a:rPr lang="en-GB" dirty="0"/>
              <a:t>Kr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9AF4D1-243E-4936-9EAB-4F7CCABFADA3}"/>
              </a:ext>
            </a:extLst>
          </p:cNvPr>
          <p:cNvSpPr/>
          <p:nvPr/>
        </p:nvSpPr>
        <p:spPr>
          <a:xfrm>
            <a:off x="6280383" y="4657785"/>
            <a:ext cx="1601777" cy="8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r>
              <a:rPr lang="en-GB" baseline="-25000" dirty="0"/>
              <a:t>3</a:t>
            </a:r>
            <a:r>
              <a:rPr lang="en-GB" dirty="0"/>
              <a:t>O</a:t>
            </a:r>
            <a:r>
              <a:rPr lang="en-GB" baseline="-25000" dirty="0"/>
              <a:t>6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FA7620-9F6D-4433-8069-A50B9F88C959}"/>
              </a:ext>
            </a:extLst>
          </p:cNvPr>
          <p:cNvSpPr/>
          <p:nvPr/>
        </p:nvSpPr>
        <p:spPr>
          <a:xfrm>
            <a:off x="5160183" y="3235174"/>
            <a:ext cx="1601777" cy="8513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30000" dirty="0">
                <a:solidFill>
                  <a:schemeClr val="tx1"/>
                </a:solidFill>
              </a:rPr>
              <a:t>132</a:t>
            </a:r>
            <a:r>
              <a:rPr lang="en-GB" dirty="0">
                <a:solidFill>
                  <a:schemeClr val="tx1"/>
                </a:solidFill>
              </a:rPr>
              <a:t>Xe</a:t>
            </a:r>
            <a:endParaRPr lang="en-GB" baseline="30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483EA2-A25B-47BE-98CB-D0BCBBF09539}"/>
              </a:ext>
            </a:extLst>
          </p:cNvPr>
          <p:cNvSpPr/>
          <p:nvPr/>
        </p:nvSpPr>
        <p:spPr>
          <a:xfrm>
            <a:off x="8033122" y="2476120"/>
            <a:ext cx="1601777" cy="8513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30000" dirty="0"/>
              <a:t>129</a:t>
            </a:r>
            <a:r>
              <a:rPr lang="en-GB" dirty="0"/>
              <a:t>Xe</a:t>
            </a:r>
            <a:endParaRPr lang="en-GB" baseline="30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7AD916-8A72-4A93-A0C5-FE5D1F8F0044}"/>
              </a:ext>
            </a:extLst>
          </p:cNvPr>
          <p:cNvSpPr/>
          <p:nvPr/>
        </p:nvSpPr>
        <p:spPr>
          <a:xfrm>
            <a:off x="3595319" y="2080609"/>
            <a:ext cx="1601777" cy="851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30000" dirty="0"/>
              <a:t>84</a:t>
            </a:r>
            <a:r>
              <a:rPr lang="en-GB" dirty="0"/>
              <a:t>Kr</a:t>
            </a:r>
            <a:endParaRPr lang="en-GB" baseline="30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C6328CC-C4AF-471B-89A6-AA3D36EE3035}"/>
              </a:ext>
            </a:extLst>
          </p:cNvPr>
          <p:cNvSpPr/>
          <p:nvPr/>
        </p:nvSpPr>
        <p:spPr>
          <a:xfrm>
            <a:off x="2339303" y="4657785"/>
            <a:ext cx="1601777" cy="8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</a:t>
            </a:r>
            <a:r>
              <a:rPr lang="en-GB" baseline="-25000" dirty="0"/>
              <a:t>6</a:t>
            </a:r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863A62-3981-4A55-AA51-EA9C97F739B2}"/>
              </a:ext>
            </a:extLst>
          </p:cNvPr>
          <p:cNvSpPr/>
          <p:nvPr/>
        </p:nvSpPr>
        <p:spPr>
          <a:xfrm>
            <a:off x="4309843" y="4656329"/>
            <a:ext cx="1601777" cy="8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4</a:t>
            </a:r>
            <a:endParaRPr lang="en-GB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41E4A14-2EE3-4468-BA17-149E239D91BF}"/>
              </a:ext>
            </a:extLst>
          </p:cNvPr>
          <p:cNvSpPr/>
          <p:nvPr/>
        </p:nvSpPr>
        <p:spPr>
          <a:xfrm>
            <a:off x="8250923" y="4657785"/>
            <a:ext cx="1601777" cy="8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r>
              <a:rPr lang="en-GB" baseline="-25000" dirty="0"/>
              <a:t>10</a:t>
            </a:r>
            <a:r>
              <a:rPr lang="en-GB" dirty="0"/>
              <a:t>H</a:t>
            </a:r>
            <a:r>
              <a:rPr lang="en-GB" baseline="-25000" dirty="0"/>
              <a:t>10</a:t>
            </a:r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9DC4958-E269-4F60-BD5D-624E10016D33}"/>
              </a:ext>
            </a:extLst>
          </p:cNvPr>
          <p:cNvSpPr/>
          <p:nvPr/>
        </p:nvSpPr>
        <p:spPr>
          <a:xfrm>
            <a:off x="10221463" y="4661508"/>
            <a:ext cx="1601777" cy="8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30000" dirty="0"/>
              <a:t>14</a:t>
            </a:r>
            <a:r>
              <a:rPr lang="en-GB" dirty="0"/>
              <a:t>N</a:t>
            </a:r>
            <a:r>
              <a:rPr lang="en-GB" baseline="-25000" dirty="0"/>
              <a:t>10</a:t>
            </a:r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1B91FD6-F9CE-4B29-ACF2-99063BF4095D}"/>
              </a:ext>
            </a:extLst>
          </p:cNvPr>
          <p:cNvSpPr/>
          <p:nvPr/>
        </p:nvSpPr>
        <p:spPr>
          <a:xfrm>
            <a:off x="9543865" y="3602640"/>
            <a:ext cx="1601777" cy="8513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30000" dirty="0">
                <a:solidFill>
                  <a:schemeClr val="bg1"/>
                </a:solidFill>
              </a:rPr>
              <a:t>131</a:t>
            </a:r>
            <a:r>
              <a:rPr lang="en-GB" dirty="0">
                <a:solidFill>
                  <a:schemeClr val="bg1"/>
                </a:solidFill>
              </a:rPr>
              <a:t>Xe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282FFCC-9F07-42E7-BBCD-FED1BE040224}"/>
              </a:ext>
            </a:extLst>
          </p:cNvPr>
          <p:cNvSpPr txBox="1"/>
          <p:nvPr/>
        </p:nvSpPr>
        <p:spPr>
          <a:xfrm>
            <a:off x="8336807" y="647568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*No longer being updated?</a:t>
            </a:r>
          </a:p>
        </p:txBody>
      </p: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4FCE30FC-3FE6-41AA-B696-4291936C67D0}"/>
              </a:ext>
            </a:extLst>
          </p:cNvPr>
          <p:cNvCxnSpPr>
            <a:cxnSpLocks/>
            <a:stCxn id="13" idx="2"/>
            <a:endCxn id="21" idx="0"/>
          </p:cNvCxnSpPr>
          <p:nvPr/>
        </p:nvCxnSpPr>
        <p:spPr>
          <a:xfrm>
            <a:off x="3755822" y="1825446"/>
            <a:ext cx="640386" cy="2551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C83B0C-51C4-45A4-AB86-7C0716C8F9A2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 flipH="1">
            <a:off x="2320486" y="1825446"/>
            <a:ext cx="1435336" cy="10378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A91E8144-C065-41FE-B0CF-6E0CA27A1724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>
            <a:off x="1173562" y="1825625"/>
            <a:ext cx="1146924" cy="1037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827993A8-CCC2-4931-8E69-F830A3DBCFA7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>
            <a:off x="7317079" y="1824897"/>
            <a:ext cx="1516932" cy="651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02C5BE1D-7769-4137-BAD6-63F86393014F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 flipH="1">
            <a:off x="5961072" y="1824897"/>
            <a:ext cx="1356007" cy="1410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449222AE-29F6-4A1E-B2E0-E6A8C923ED61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 flipH="1">
            <a:off x="8834011" y="1825625"/>
            <a:ext cx="1722276" cy="650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8EFBCDB2-CEC0-4B9A-97FD-3F68DE2A450D}"/>
              </a:ext>
            </a:extLst>
          </p:cNvPr>
          <p:cNvCxnSpPr>
            <a:cxnSpLocks/>
            <a:stCxn id="16" idx="2"/>
            <a:endCxn id="72" idx="0"/>
          </p:cNvCxnSpPr>
          <p:nvPr/>
        </p:nvCxnSpPr>
        <p:spPr>
          <a:xfrm>
            <a:off x="2320486" y="3714660"/>
            <a:ext cx="2790246" cy="9416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974A6AE0-A557-459D-AF42-826461A7B9A8}"/>
              </a:ext>
            </a:extLst>
          </p:cNvPr>
          <p:cNvCxnSpPr>
            <a:cxnSpLocks/>
            <a:stCxn id="16" idx="2"/>
            <a:endCxn id="65" idx="0"/>
          </p:cNvCxnSpPr>
          <p:nvPr/>
        </p:nvCxnSpPr>
        <p:spPr>
          <a:xfrm>
            <a:off x="2320486" y="3714660"/>
            <a:ext cx="819706" cy="9431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107CD570-F11D-4A23-B898-EE2F8E7124BE}"/>
              </a:ext>
            </a:extLst>
          </p:cNvPr>
          <p:cNvCxnSpPr>
            <a:cxnSpLocks/>
            <a:stCxn id="21" idx="2"/>
            <a:endCxn id="65" idx="0"/>
          </p:cNvCxnSpPr>
          <p:nvPr/>
        </p:nvCxnSpPr>
        <p:spPr>
          <a:xfrm flipH="1">
            <a:off x="3140192" y="2931947"/>
            <a:ext cx="1256016" cy="17258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BE312FF9-584A-4590-9D18-E0E9D4F4D414}"/>
              </a:ext>
            </a:extLst>
          </p:cNvPr>
          <p:cNvCxnSpPr>
            <a:cxnSpLocks/>
            <a:stCxn id="21" idx="2"/>
            <a:endCxn id="72" idx="0"/>
          </p:cNvCxnSpPr>
          <p:nvPr/>
        </p:nvCxnSpPr>
        <p:spPr>
          <a:xfrm>
            <a:off x="4396208" y="2931947"/>
            <a:ext cx="714524" cy="17243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B2B55426-220B-41C5-A67F-E3BFCDD738D8}"/>
              </a:ext>
            </a:extLst>
          </p:cNvPr>
          <p:cNvCxnSpPr>
            <a:cxnSpLocks/>
            <a:stCxn id="21" idx="1"/>
            <a:endCxn id="16" idx="0"/>
          </p:cNvCxnSpPr>
          <p:nvPr/>
        </p:nvCxnSpPr>
        <p:spPr>
          <a:xfrm flipH="1">
            <a:off x="2320486" y="2506278"/>
            <a:ext cx="1274833" cy="357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F985C876-86C0-488C-8D2E-3AAAAEEF25CB}"/>
              </a:ext>
            </a:extLst>
          </p:cNvPr>
          <p:cNvCxnSpPr>
            <a:cxnSpLocks/>
            <a:stCxn id="19" idx="2"/>
            <a:endCxn id="91" idx="0"/>
          </p:cNvCxnSpPr>
          <p:nvPr/>
        </p:nvCxnSpPr>
        <p:spPr>
          <a:xfrm>
            <a:off x="5961072" y="4086512"/>
            <a:ext cx="5061280" cy="574996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E073D789-5BB3-4592-8649-CCC23B38074A}"/>
              </a:ext>
            </a:extLst>
          </p:cNvPr>
          <p:cNvCxnSpPr>
            <a:cxnSpLocks/>
            <a:stCxn id="19" idx="2"/>
            <a:endCxn id="84" idx="0"/>
          </p:cNvCxnSpPr>
          <p:nvPr/>
        </p:nvCxnSpPr>
        <p:spPr>
          <a:xfrm>
            <a:off x="5961072" y="4086512"/>
            <a:ext cx="3090740" cy="57127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59EC8423-612C-4783-9891-4D3EF65C9296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5961072" y="4086512"/>
            <a:ext cx="1120200" cy="57127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09F6A2E3-0F73-418E-8355-35C4517E829B}"/>
              </a:ext>
            </a:extLst>
          </p:cNvPr>
          <p:cNvCxnSpPr>
            <a:cxnSpLocks/>
            <a:stCxn id="20" idx="2"/>
            <a:endCxn id="84" idx="0"/>
          </p:cNvCxnSpPr>
          <p:nvPr/>
        </p:nvCxnSpPr>
        <p:spPr>
          <a:xfrm>
            <a:off x="8834011" y="3327458"/>
            <a:ext cx="217801" cy="1330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162313DE-C768-4E90-A1EA-8575C49CF33E}"/>
              </a:ext>
            </a:extLst>
          </p:cNvPr>
          <p:cNvCxnSpPr>
            <a:cxnSpLocks/>
            <a:stCxn id="20" idx="2"/>
            <a:endCxn id="18" idx="0"/>
          </p:cNvCxnSpPr>
          <p:nvPr/>
        </p:nvCxnSpPr>
        <p:spPr>
          <a:xfrm flipH="1">
            <a:off x="7081272" y="3327458"/>
            <a:ext cx="1752739" cy="1330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F3E22148-948D-4489-AB8D-49BE09E786ED}"/>
              </a:ext>
            </a:extLst>
          </p:cNvPr>
          <p:cNvCxnSpPr>
            <a:cxnSpLocks/>
            <a:stCxn id="99" idx="1"/>
            <a:endCxn id="19" idx="3"/>
          </p:cNvCxnSpPr>
          <p:nvPr/>
        </p:nvCxnSpPr>
        <p:spPr>
          <a:xfrm flipH="1" flipV="1">
            <a:off x="6761960" y="3660843"/>
            <a:ext cx="2781905" cy="367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8B7F1532-3052-48DB-BCA6-55B2F50480D9}"/>
              </a:ext>
            </a:extLst>
          </p:cNvPr>
          <p:cNvCxnSpPr>
            <a:cxnSpLocks/>
            <a:stCxn id="20" idx="2"/>
            <a:endCxn id="99" idx="0"/>
          </p:cNvCxnSpPr>
          <p:nvPr/>
        </p:nvCxnSpPr>
        <p:spPr>
          <a:xfrm>
            <a:off x="8834011" y="3327458"/>
            <a:ext cx="1510743" cy="2751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50D7FDC-A411-423D-95D5-BF75727EEDDB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>
            <a:off x="3121374" y="3288991"/>
            <a:ext cx="2038809" cy="371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33E765E1-D675-46BD-AF78-8E24609516AD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6761960" y="2901789"/>
            <a:ext cx="1271162" cy="759054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5189558-72BB-49BB-B7DB-F405927F04CF}"/>
              </a:ext>
            </a:extLst>
          </p:cNvPr>
          <p:cNvCxnSpPr>
            <a:cxnSpLocks/>
            <a:stCxn id="21" idx="3"/>
            <a:endCxn id="20" idx="1"/>
          </p:cNvCxnSpPr>
          <p:nvPr/>
        </p:nvCxnSpPr>
        <p:spPr>
          <a:xfrm>
            <a:off x="5197096" y="2506278"/>
            <a:ext cx="2836026" cy="3955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AAB5FBBE-B6B3-4402-837C-C9557ABF44D0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 flipV="1">
            <a:off x="3121374" y="2901789"/>
            <a:ext cx="4911748" cy="3872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6" name="Rectangle 395">
            <a:extLst>
              <a:ext uri="{FF2B5EF4-FFF2-40B4-BE49-F238E27FC236}">
                <a16:creationId xmlns:a16="http://schemas.microsoft.com/office/drawing/2014/main" id="{594C91BA-82ED-4CB4-BEF1-9DE10A825645}"/>
              </a:ext>
            </a:extLst>
          </p:cNvPr>
          <p:cNvSpPr/>
          <p:nvPr/>
        </p:nvSpPr>
        <p:spPr>
          <a:xfrm>
            <a:off x="4914413" y="5994478"/>
            <a:ext cx="1601777" cy="8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30000" dirty="0"/>
              <a:t>12</a:t>
            </a:r>
            <a:r>
              <a:rPr lang="en-GB" dirty="0"/>
              <a:t>C</a:t>
            </a:r>
          </a:p>
        </p:txBody>
      </p: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AE804483-0850-4691-BCBD-F6CECFCBD666}"/>
              </a:ext>
            </a:extLst>
          </p:cNvPr>
          <p:cNvCxnSpPr>
            <a:stCxn id="15" idx="2"/>
            <a:endCxn id="396" idx="0"/>
          </p:cNvCxnSpPr>
          <p:nvPr/>
        </p:nvCxnSpPr>
        <p:spPr>
          <a:xfrm>
            <a:off x="1169652" y="5512846"/>
            <a:ext cx="4545650" cy="48163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963F91B9-8B56-43D9-8B55-24C61F18C0DB}"/>
              </a:ext>
            </a:extLst>
          </p:cNvPr>
          <p:cNvCxnSpPr>
            <a:cxnSpLocks/>
            <a:stCxn id="65" idx="2"/>
            <a:endCxn id="396" idx="0"/>
          </p:cNvCxnSpPr>
          <p:nvPr/>
        </p:nvCxnSpPr>
        <p:spPr>
          <a:xfrm>
            <a:off x="3140192" y="5509123"/>
            <a:ext cx="2575110" cy="48535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200CDA5F-2314-46A8-ACE1-5CA866075BA9}"/>
              </a:ext>
            </a:extLst>
          </p:cNvPr>
          <p:cNvCxnSpPr>
            <a:cxnSpLocks/>
            <a:stCxn id="72" idx="2"/>
            <a:endCxn id="396" idx="0"/>
          </p:cNvCxnSpPr>
          <p:nvPr/>
        </p:nvCxnSpPr>
        <p:spPr>
          <a:xfrm>
            <a:off x="5110732" y="5507667"/>
            <a:ext cx="604570" cy="48681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85BF949C-B7BC-47B4-9C50-A76AA721BD1E}"/>
              </a:ext>
            </a:extLst>
          </p:cNvPr>
          <p:cNvCxnSpPr>
            <a:cxnSpLocks/>
            <a:stCxn id="18" idx="2"/>
            <a:endCxn id="396" idx="0"/>
          </p:cNvCxnSpPr>
          <p:nvPr/>
        </p:nvCxnSpPr>
        <p:spPr>
          <a:xfrm flipH="1">
            <a:off x="5715302" y="5509123"/>
            <a:ext cx="1365970" cy="48535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D3563ACB-140C-4324-9C9A-9A9F9375F40B}"/>
              </a:ext>
            </a:extLst>
          </p:cNvPr>
          <p:cNvCxnSpPr>
            <a:cxnSpLocks/>
            <a:stCxn id="84" idx="2"/>
            <a:endCxn id="396" idx="0"/>
          </p:cNvCxnSpPr>
          <p:nvPr/>
        </p:nvCxnSpPr>
        <p:spPr>
          <a:xfrm flipH="1">
            <a:off x="5715302" y="5509123"/>
            <a:ext cx="3336510" cy="48535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3" name="Straight Arrow Connector 412">
            <a:extLst>
              <a:ext uri="{FF2B5EF4-FFF2-40B4-BE49-F238E27FC236}">
                <a16:creationId xmlns:a16="http://schemas.microsoft.com/office/drawing/2014/main" id="{4731E2DB-D57B-41D6-8557-DAB8500110D7}"/>
              </a:ext>
            </a:extLst>
          </p:cNvPr>
          <p:cNvCxnSpPr>
            <a:cxnSpLocks/>
            <a:stCxn id="91" idx="2"/>
            <a:endCxn id="396" idx="0"/>
          </p:cNvCxnSpPr>
          <p:nvPr/>
        </p:nvCxnSpPr>
        <p:spPr>
          <a:xfrm flipH="1">
            <a:off x="5715302" y="5512846"/>
            <a:ext cx="5307050" cy="48163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9" name="Cloud 148">
            <a:extLst>
              <a:ext uri="{FF2B5EF4-FFF2-40B4-BE49-F238E27FC236}">
                <a16:creationId xmlns:a16="http://schemas.microsoft.com/office/drawing/2014/main" id="{1DF9D57E-4644-446A-90CB-94B1C4B5F5CF}"/>
              </a:ext>
            </a:extLst>
          </p:cNvPr>
          <p:cNvSpPr/>
          <p:nvPr/>
        </p:nvSpPr>
        <p:spPr>
          <a:xfrm>
            <a:off x="1797269" y="5593612"/>
            <a:ext cx="9125081" cy="346988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Molecular data from NIST Atomic Spectra Database*</a:t>
            </a:r>
          </a:p>
        </p:txBody>
      </p: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A81699BD-FD1A-41B3-930B-6D16DA85A0F5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 flipH="1">
            <a:off x="7081272" y="1824897"/>
            <a:ext cx="235807" cy="2832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7" name="Straight Arrow Connector 446">
            <a:extLst>
              <a:ext uri="{FF2B5EF4-FFF2-40B4-BE49-F238E27FC236}">
                <a16:creationId xmlns:a16="http://schemas.microsoft.com/office/drawing/2014/main" id="{21BC5240-CDD7-46E8-B2AC-2AD0193DE8C3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 flipH="1">
            <a:off x="1169652" y="1825625"/>
            <a:ext cx="3910" cy="28358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5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65" grpId="0" animBg="1"/>
      <p:bldP spid="72" grpId="0" animBg="1"/>
      <p:bldP spid="84" grpId="0" animBg="1"/>
      <p:bldP spid="91" grpId="0" animBg="1"/>
      <p:bldP spid="99" grpId="0" animBg="1"/>
      <p:bldP spid="150" grpId="0"/>
      <p:bldP spid="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70530-E1D2-6675-9778-8A3BAE12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9DF76-1F25-DAB1-98F6-B9D31E40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5">
                <a:extLst>
                  <a:ext uri="{FF2B5EF4-FFF2-40B4-BE49-F238E27FC236}">
                    <a16:creationId xmlns:a16="http://schemas.microsoft.com/office/drawing/2014/main" id="{3049D85F-56EE-5C6F-E0ED-8CFDE7D2A2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664" y="-183917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AU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AU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AU" dirty="0"/>
                  <a:t>: Ramsey-</a:t>
                </a:r>
                <a:r>
                  <a:rPr lang="en-AU" dirty="0" err="1"/>
                  <a:t>Bordé</a:t>
                </a:r>
                <a:r>
                  <a:rPr lang="en-AU" dirty="0"/>
                  <a:t> interferometers</a:t>
                </a:r>
              </a:p>
            </p:txBody>
          </p:sp>
        </mc:Choice>
        <mc:Fallback xmlns="">
          <p:sp>
            <p:nvSpPr>
              <p:cNvPr id="5" name="Title 5">
                <a:extLst>
                  <a:ext uri="{FF2B5EF4-FFF2-40B4-BE49-F238E27FC236}">
                    <a16:creationId xmlns:a16="http://schemas.microsoft.com/office/drawing/2014/main" id="{3049D85F-56EE-5C6F-E0ED-8CFDE7D2A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64" y="-183917"/>
                <a:ext cx="10515600" cy="132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F55BCC4-7CDC-65FA-7BD3-FDB74E8E2467}"/>
              </a:ext>
            </a:extLst>
          </p:cNvPr>
          <p:cNvGrpSpPr/>
          <p:nvPr/>
        </p:nvGrpSpPr>
        <p:grpSpPr>
          <a:xfrm>
            <a:off x="4477827" y="4070059"/>
            <a:ext cx="914545" cy="1109991"/>
            <a:chOff x="636228" y="2572929"/>
            <a:chExt cx="914545" cy="1109991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BEE402-E66C-D0F7-E41E-2B3E07FB083A}"/>
                </a:ext>
              </a:extLst>
            </p:cNvPr>
            <p:cNvCxnSpPr/>
            <p:nvPr/>
          </p:nvCxnSpPr>
          <p:spPr>
            <a:xfrm flipV="1">
              <a:off x="757095" y="2919853"/>
              <a:ext cx="0" cy="640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A462325-4541-9C6A-05B8-286A8912B5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045" y="3560488"/>
              <a:ext cx="640635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AF944B2-0EFB-ACBB-DD3A-3ED833BE4FBC}"/>
                    </a:ext>
                  </a:extLst>
                </p:cNvPr>
                <p:cNvSpPr txBox="1"/>
                <p:nvPr/>
              </p:nvSpPr>
              <p:spPr>
                <a:xfrm>
                  <a:off x="1352514" y="3313588"/>
                  <a:ext cx="1982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AF944B2-0EFB-ACBB-DD3A-3ED833BE4F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514" y="3313588"/>
                  <a:ext cx="19825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7273" r="-27273" b="-327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6D9F29C-078C-A956-8DCA-299BB9162328}"/>
                    </a:ext>
                  </a:extLst>
                </p:cNvPr>
                <p:cNvSpPr txBox="1"/>
                <p:nvPr/>
              </p:nvSpPr>
              <p:spPr>
                <a:xfrm>
                  <a:off x="636228" y="2572929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6D9F29C-078C-A956-8DCA-299BB9162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28" y="2572929"/>
                  <a:ext cx="24173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7949" r="-15385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1E70953-075C-D424-1810-4E4A16F93097}"/>
              </a:ext>
            </a:extLst>
          </p:cNvPr>
          <p:cNvSpPr txBox="1"/>
          <p:nvPr/>
        </p:nvSpPr>
        <p:spPr>
          <a:xfrm>
            <a:off x="149087" y="5867386"/>
            <a:ext cx="1181339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C. </a:t>
            </a:r>
            <a:r>
              <a:rPr lang="en-GB" sz="2000" dirty="0" err="1">
                <a:solidFill>
                  <a:schemeClr val="bg1"/>
                </a:solidFill>
              </a:rPr>
              <a:t>Bordé</a:t>
            </a:r>
            <a:r>
              <a:rPr lang="en-GB" sz="2000" dirty="0">
                <a:solidFill>
                  <a:schemeClr val="bg1"/>
                </a:solidFill>
              </a:rPr>
              <a:t> et al., PRA </a:t>
            </a:r>
            <a:r>
              <a:rPr lang="en-GB" sz="2000" b="1" dirty="0">
                <a:solidFill>
                  <a:schemeClr val="bg1"/>
                </a:solidFill>
              </a:rPr>
              <a:t>30</a:t>
            </a:r>
            <a:r>
              <a:rPr lang="en-GB" sz="2000" dirty="0">
                <a:solidFill>
                  <a:schemeClr val="bg1"/>
                </a:solidFill>
              </a:rPr>
              <a:t>, 1836 (1984); C. </a:t>
            </a:r>
            <a:r>
              <a:rPr lang="en-GB" sz="2000" dirty="0" err="1">
                <a:solidFill>
                  <a:schemeClr val="bg1"/>
                </a:solidFill>
              </a:rPr>
              <a:t>Bordé</a:t>
            </a:r>
            <a:r>
              <a:rPr lang="en-GB" sz="2000" dirty="0">
                <a:solidFill>
                  <a:schemeClr val="bg1"/>
                </a:solidFill>
              </a:rPr>
              <a:t>, Phys. Lett. A </a:t>
            </a:r>
            <a:r>
              <a:rPr lang="en-GB" sz="2000" b="1" dirty="0">
                <a:solidFill>
                  <a:schemeClr val="bg1"/>
                </a:solidFill>
              </a:rPr>
              <a:t>140</a:t>
            </a:r>
            <a:r>
              <a:rPr lang="en-GB" sz="2000" dirty="0">
                <a:solidFill>
                  <a:schemeClr val="bg1"/>
                </a:solidFill>
              </a:rPr>
              <a:t>, 10 (1989); J. Bergquist et al., PRL </a:t>
            </a:r>
            <a:r>
              <a:rPr lang="en-GB" sz="2000" b="1" dirty="0">
                <a:solidFill>
                  <a:schemeClr val="bg1"/>
                </a:solidFill>
              </a:rPr>
              <a:t>38</a:t>
            </a:r>
            <a:r>
              <a:rPr lang="en-GB" sz="2000" dirty="0">
                <a:solidFill>
                  <a:schemeClr val="bg1"/>
                </a:solidFill>
              </a:rPr>
              <a:t>, 159 (1977).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>
                <a:extLst>
                  <a:ext uri="{FF2B5EF4-FFF2-40B4-BE49-F238E27FC236}">
                    <a16:creationId xmlns:a16="http://schemas.microsoft.com/office/drawing/2014/main" id="{B252A845-EB20-F88A-D55F-E5788DCD90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21" y="1341321"/>
                <a:ext cx="9417725" cy="46384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2400" dirty="0"/>
                  <a:t>Four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AU" sz="2400" dirty="0"/>
                  <a:t> pulses form </a:t>
                </a:r>
                <a:r>
                  <a:rPr lang="en-AU" sz="2400" b="1" u="sng" dirty="0"/>
                  <a:t>two conjugate Ramsey interferometers</a:t>
                </a:r>
                <a:endParaRPr lang="en-AU" sz="2400" dirty="0"/>
              </a:p>
              <a:p>
                <a:r>
                  <a:rPr lang="en-AU" sz="2400" dirty="0" err="1"/>
                  <a:t>Bordé</a:t>
                </a:r>
                <a:r>
                  <a:rPr lang="en-AU" sz="2400" dirty="0"/>
                  <a:t> realised its use as a </a:t>
                </a:r>
                <a:r>
                  <a:rPr lang="en-AU" sz="2400" b="1" u="sng" dirty="0"/>
                  <a:t>recoil-sensitive atom interferometer</a:t>
                </a:r>
              </a:p>
              <a:p>
                <a:r>
                  <a:rPr lang="en-AU" sz="2400" dirty="0"/>
                  <a:t>Two interferometers close for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  <a:p>
                <a:r>
                  <a:rPr lang="en-AU" sz="2400" dirty="0"/>
                  <a:t>Differential phase:</a:t>
                </a:r>
              </a:p>
              <a:p>
                <a:pPr marL="0" indent="0">
                  <a:buNone/>
                </a:pP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mtClean="0">
                        <a:latin typeface="Cambria Math" panose="02040503050406030204" pitchFamily="18" charset="0"/>
                      </a:rPr>
                      <m:t>ΔΦ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2ℏ</m:t>
                        </m:r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mtClean="0"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6" name="Content Placeholder 6">
                <a:extLst>
                  <a:ext uri="{FF2B5EF4-FFF2-40B4-BE49-F238E27FC236}">
                    <a16:creationId xmlns:a16="http://schemas.microsoft.com/office/drawing/2014/main" id="{B252A845-EB20-F88A-D55F-E5788DCD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21" y="1341321"/>
                <a:ext cx="9417725" cy="4638461"/>
              </a:xfrm>
              <a:prstGeom prst="rect">
                <a:avLst/>
              </a:prstGeom>
              <a:blipFill>
                <a:blip r:embed="rId9"/>
                <a:stretch>
                  <a:fillRect l="-906" t="-1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F079EFE-77E9-44AC-8821-DDDD271C024D}"/>
              </a:ext>
            </a:extLst>
          </p:cNvPr>
          <p:cNvGrpSpPr/>
          <p:nvPr/>
        </p:nvGrpSpPr>
        <p:grpSpPr>
          <a:xfrm>
            <a:off x="5035447" y="1781724"/>
            <a:ext cx="6804542" cy="3945973"/>
            <a:chOff x="5035447" y="1781724"/>
            <a:chExt cx="6804542" cy="39459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11D4E46-2158-EF7F-C5E9-E5B933C3A8D9}"/>
                </a:ext>
              </a:extLst>
            </p:cNvPr>
            <p:cNvCxnSpPr>
              <a:cxnSpLocks/>
            </p:cNvCxnSpPr>
            <p:nvPr/>
          </p:nvCxnSpPr>
          <p:spPr>
            <a:xfrm>
              <a:off x="5773872" y="4744865"/>
              <a:ext cx="14301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0E3AE1-50D1-57C8-E97D-C1DEDAF67E32}"/>
                </a:ext>
              </a:extLst>
            </p:cNvPr>
            <p:cNvCxnSpPr>
              <a:cxnSpLocks/>
            </p:cNvCxnSpPr>
            <p:nvPr/>
          </p:nvCxnSpPr>
          <p:spPr>
            <a:xfrm>
              <a:off x="10089430" y="4261628"/>
              <a:ext cx="1444268" cy="48323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DAF2E2F6-218F-9146-293C-332976631F17}"/>
                </a:ext>
              </a:extLst>
            </p:cNvPr>
            <p:cNvSpPr/>
            <p:nvPr/>
          </p:nvSpPr>
          <p:spPr>
            <a:xfrm>
              <a:off x="11402467" y="4620082"/>
              <a:ext cx="244860" cy="244860"/>
            </a:xfrm>
            <a:prstGeom prst="donut">
              <a:avLst/>
            </a:prstGeom>
            <a:noFill/>
            <a:ln w="19050">
              <a:solidFill>
                <a:srgbClr val="3DED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D03401-A609-ED19-327B-F43B233E0051}"/>
                </a:ext>
              </a:extLst>
            </p:cNvPr>
            <p:cNvGrpSpPr/>
            <p:nvPr/>
          </p:nvGrpSpPr>
          <p:grpSpPr>
            <a:xfrm>
              <a:off x="5642378" y="4864211"/>
              <a:ext cx="133874" cy="857154"/>
              <a:chOff x="591431" y="2579139"/>
              <a:chExt cx="133874" cy="857154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F69C39BD-B0DD-ED9A-D6F7-372DBF1BF697}"/>
                  </a:ext>
                </a:extLst>
              </p:cNvPr>
              <p:cNvSpPr/>
              <p:nvPr/>
            </p:nvSpPr>
            <p:spPr>
              <a:xfrm>
                <a:off x="591431" y="2591803"/>
                <a:ext cx="124429" cy="140748"/>
              </a:xfrm>
              <a:prstGeom prst="arc">
                <a:avLst>
                  <a:gd name="adj1" fmla="val 21574287"/>
                  <a:gd name="adj2" fmla="val 53746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E19BCA5E-C889-FB56-ABD8-1F7C04D7385E}"/>
                  </a:ext>
                </a:extLst>
              </p:cNvPr>
              <p:cNvSpPr/>
              <p:nvPr/>
            </p:nvSpPr>
            <p:spPr>
              <a:xfrm>
                <a:off x="593811" y="2873300"/>
                <a:ext cx="124429" cy="140748"/>
              </a:xfrm>
              <a:prstGeom prst="arc">
                <a:avLst>
                  <a:gd name="adj1" fmla="val 16200000"/>
                  <a:gd name="adj2" fmla="val 53746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953DD25B-BF2A-A052-5798-B11C22839A32}"/>
                  </a:ext>
                </a:extLst>
              </p:cNvPr>
              <p:cNvSpPr/>
              <p:nvPr/>
            </p:nvSpPr>
            <p:spPr>
              <a:xfrm rot="10800000">
                <a:off x="593811" y="2732552"/>
                <a:ext cx="124429" cy="140748"/>
              </a:xfrm>
              <a:prstGeom prst="arc">
                <a:avLst>
                  <a:gd name="adj1" fmla="val 16200000"/>
                  <a:gd name="adj2" fmla="val 54162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9F48EF0-4637-2B0C-C3F4-4F18EC13EE50}"/>
                  </a:ext>
                </a:extLst>
              </p:cNvPr>
              <p:cNvCxnSpPr>
                <a:cxnSpLocks/>
                <a:stCxn id="18" idx="0"/>
              </p:cNvCxnSpPr>
              <p:nvPr/>
            </p:nvCxnSpPr>
            <p:spPr>
              <a:xfrm flipV="1">
                <a:off x="715859" y="2579139"/>
                <a:ext cx="7066" cy="8257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4E5111F2-53DF-7AD2-1243-AE561F385A40}"/>
                  </a:ext>
                </a:extLst>
              </p:cNvPr>
              <p:cNvSpPr/>
              <p:nvPr/>
            </p:nvSpPr>
            <p:spPr>
              <a:xfrm rot="10800000">
                <a:off x="600876" y="3295545"/>
                <a:ext cx="124429" cy="140748"/>
              </a:xfrm>
              <a:prstGeom prst="arc">
                <a:avLst>
                  <a:gd name="adj1" fmla="val 57428"/>
                  <a:gd name="adj2" fmla="val 54162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C224896F-18DD-6844-FCCF-23C56EC249EE}"/>
                  </a:ext>
                </a:extLst>
              </p:cNvPr>
              <p:cNvSpPr/>
              <p:nvPr/>
            </p:nvSpPr>
            <p:spPr>
              <a:xfrm>
                <a:off x="598496" y="3154796"/>
                <a:ext cx="124429" cy="140748"/>
              </a:xfrm>
              <a:prstGeom prst="arc">
                <a:avLst>
                  <a:gd name="adj1" fmla="val 16200000"/>
                  <a:gd name="adj2" fmla="val 53746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9E3C8263-E335-8C74-3BE8-602933DC5C70}"/>
                  </a:ext>
                </a:extLst>
              </p:cNvPr>
              <p:cNvSpPr/>
              <p:nvPr/>
            </p:nvSpPr>
            <p:spPr>
              <a:xfrm rot="10800000">
                <a:off x="598496" y="3014048"/>
                <a:ext cx="124429" cy="140748"/>
              </a:xfrm>
              <a:prstGeom prst="arc">
                <a:avLst>
                  <a:gd name="adj1" fmla="val 16200000"/>
                  <a:gd name="adj2" fmla="val 54162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AE8DF5-9244-A844-B366-8B58847C95BA}"/>
                </a:ext>
              </a:extLst>
            </p:cNvPr>
            <p:cNvGrpSpPr/>
            <p:nvPr/>
          </p:nvGrpSpPr>
          <p:grpSpPr>
            <a:xfrm>
              <a:off x="7072516" y="4870543"/>
              <a:ext cx="133874" cy="857154"/>
              <a:chOff x="591431" y="2579139"/>
              <a:chExt cx="133874" cy="857154"/>
            </a:xfrm>
          </p:grpSpPr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1BAEF125-EB4A-D272-7C3C-9FC177C1371C}"/>
                  </a:ext>
                </a:extLst>
              </p:cNvPr>
              <p:cNvSpPr/>
              <p:nvPr/>
            </p:nvSpPr>
            <p:spPr>
              <a:xfrm>
                <a:off x="591431" y="2591803"/>
                <a:ext cx="124429" cy="140748"/>
              </a:xfrm>
              <a:prstGeom prst="arc">
                <a:avLst>
                  <a:gd name="adj1" fmla="val 21574287"/>
                  <a:gd name="adj2" fmla="val 53746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7A41E752-9C74-7FE8-91B6-0B56D3A6F821}"/>
                  </a:ext>
                </a:extLst>
              </p:cNvPr>
              <p:cNvSpPr/>
              <p:nvPr/>
            </p:nvSpPr>
            <p:spPr>
              <a:xfrm>
                <a:off x="593811" y="2873300"/>
                <a:ext cx="124429" cy="140748"/>
              </a:xfrm>
              <a:prstGeom prst="arc">
                <a:avLst>
                  <a:gd name="adj1" fmla="val 16200000"/>
                  <a:gd name="adj2" fmla="val 53746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56CCBEDB-71B5-CB3B-E3BC-E778FB82A94E}"/>
                  </a:ext>
                </a:extLst>
              </p:cNvPr>
              <p:cNvSpPr/>
              <p:nvPr/>
            </p:nvSpPr>
            <p:spPr>
              <a:xfrm rot="10800000">
                <a:off x="593811" y="2732552"/>
                <a:ext cx="124429" cy="140748"/>
              </a:xfrm>
              <a:prstGeom prst="arc">
                <a:avLst>
                  <a:gd name="adj1" fmla="val 16200000"/>
                  <a:gd name="adj2" fmla="val 54162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D1334433-5025-0A45-D0CC-6E82C81A52FF}"/>
                  </a:ext>
                </a:extLst>
              </p:cNvPr>
              <p:cNvCxnSpPr>
                <a:cxnSpLocks/>
                <a:stCxn id="26" idx="0"/>
              </p:cNvCxnSpPr>
              <p:nvPr/>
            </p:nvCxnSpPr>
            <p:spPr>
              <a:xfrm flipV="1">
                <a:off x="715859" y="2579139"/>
                <a:ext cx="7066" cy="8257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DDE5F9B8-2F92-AA1A-D0A3-5F814E528662}"/>
                  </a:ext>
                </a:extLst>
              </p:cNvPr>
              <p:cNvSpPr/>
              <p:nvPr/>
            </p:nvSpPr>
            <p:spPr>
              <a:xfrm rot="10800000">
                <a:off x="600876" y="3295545"/>
                <a:ext cx="124429" cy="140748"/>
              </a:xfrm>
              <a:prstGeom prst="arc">
                <a:avLst>
                  <a:gd name="adj1" fmla="val 57428"/>
                  <a:gd name="adj2" fmla="val 54162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D7B894FF-7321-4519-3EFB-DEB6D950B9CC}"/>
                  </a:ext>
                </a:extLst>
              </p:cNvPr>
              <p:cNvSpPr/>
              <p:nvPr/>
            </p:nvSpPr>
            <p:spPr>
              <a:xfrm>
                <a:off x="598496" y="3154796"/>
                <a:ext cx="124429" cy="140748"/>
              </a:xfrm>
              <a:prstGeom prst="arc">
                <a:avLst>
                  <a:gd name="adj1" fmla="val 16200000"/>
                  <a:gd name="adj2" fmla="val 53746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4E36FDB6-AF33-50B7-7C82-117BF2040EE4}"/>
                  </a:ext>
                </a:extLst>
              </p:cNvPr>
              <p:cNvSpPr/>
              <p:nvPr/>
            </p:nvSpPr>
            <p:spPr>
              <a:xfrm rot="10800000">
                <a:off x="598496" y="3014048"/>
                <a:ext cx="124429" cy="140748"/>
              </a:xfrm>
              <a:prstGeom prst="arc">
                <a:avLst>
                  <a:gd name="adj1" fmla="val 16200000"/>
                  <a:gd name="adj2" fmla="val 54162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2E6C891-97A0-A831-5F5E-C48E598B5162}"/>
                </a:ext>
              </a:extLst>
            </p:cNvPr>
            <p:cNvGrpSpPr/>
            <p:nvPr/>
          </p:nvGrpSpPr>
          <p:grpSpPr>
            <a:xfrm rot="10800000" flipH="1">
              <a:off x="9949608" y="1873164"/>
              <a:ext cx="124430" cy="857154"/>
              <a:chOff x="591431" y="2579139"/>
              <a:chExt cx="133874" cy="857154"/>
            </a:xfrm>
          </p:grpSpPr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B8449D84-62E7-105D-C419-20A97CB5C108}"/>
                  </a:ext>
                </a:extLst>
              </p:cNvPr>
              <p:cNvSpPr/>
              <p:nvPr/>
            </p:nvSpPr>
            <p:spPr>
              <a:xfrm>
                <a:off x="591431" y="2591803"/>
                <a:ext cx="124429" cy="140748"/>
              </a:xfrm>
              <a:prstGeom prst="arc">
                <a:avLst>
                  <a:gd name="adj1" fmla="val 21574287"/>
                  <a:gd name="adj2" fmla="val 53746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CDF528AD-87E6-F492-4EE5-2699D7BCBA9A}"/>
                  </a:ext>
                </a:extLst>
              </p:cNvPr>
              <p:cNvSpPr/>
              <p:nvPr/>
            </p:nvSpPr>
            <p:spPr>
              <a:xfrm>
                <a:off x="593811" y="2873300"/>
                <a:ext cx="124429" cy="140748"/>
              </a:xfrm>
              <a:prstGeom prst="arc">
                <a:avLst>
                  <a:gd name="adj1" fmla="val 16200000"/>
                  <a:gd name="adj2" fmla="val 53746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CC8DD949-59D2-5525-9FA5-ED7341BCF1F3}"/>
                  </a:ext>
                </a:extLst>
              </p:cNvPr>
              <p:cNvSpPr/>
              <p:nvPr/>
            </p:nvSpPr>
            <p:spPr>
              <a:xfrm rot="10800000">
                <a:off x="593811" y="2732552"/>
                <a:ext cx="124429" cy="140748"/>
              </a:xfrm>
              <a:prstGeom prst="arc">
                <a:avLst>
                  <a:gd name="adj1" fmla="val 16200000"/>
                  <a:gd name="adj2" fmla="val 54162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A5BCF6A-EBD2-1C04-55E0-CF5BA33E33EA}"/>
                  </a:ext>
                </a:extLst>
              </p:cNvPr>
              <p:cNvCxnSpPr>
                <a:cxnSpLocks/>
                <a:stCxn id="34" idx="0"/>
              </p:cNvCxnSpPr>
              <p:nvPr/>
            </p:nvCxnSpPr>
            <p:spPr>
              <a:xfrm flipV="1">
                <a:off x="715859" y="2579139"/>
                <a:ext cx="7066" cy="8257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DDDE982-CACE-FF38-2ED2-697C9758D647}"/>
                  </a:ext>
                </a:extLst>
              </p:cNvPr>
              <p:cNvSpPr/>
              <p:nvPr/>
            </p:nvSpPr>
            <p:spPr>
              <a:xfrm rot="10800000">
                <a:off x="600876" y="3295545"/>
                <a:ext cx="124429" cy="140748"/>
              </a:xfrm>
              <a:prstGeom prst="arc">
                <a:avLst>
                  <a:gd name="adj1" fmla="val 57428"/>
                  <a:gd name="adj2" fmla="val 54162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49C8C95A-968B-E348-60C6-0EED5F68C172}"/>
                  </a:ext>
                </a:extLst>
              </p:cNvPr>
              <p:cNvSpPr/>
              <p:nvPr/>
            </p:nvSpPr>
            <p:spPr>
              <a:xfrm>
                <a:off x="598496" y="3154796"/>
                <a:ext cx="124429" cy="140748"/>
              </a:xfrm>
              <a:prstGeom prst="arc">
                <a:avLst>
                  <a:gd name="adj1" fmla="val 16200000"/>
                  <a:gd name="adj2" fmla="val 53746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E8820362-D863-3607-7AC7-737AC03A01E0}"/>
                  </a:ext>
                </a:extLst>
              </p:cNvPr>
              <p:cNvSpPr/>
              <p:nvPr/>
            </p:nvSpPr>
            <p:spPr>
              <a:xfrm rot="10800000">
                <a:off x="598496" y="3014048"/>
                <a:ext cx="124429" cy="140748"/>
              </a:xfrm>
              <a:prstGeom prst="arc">
                <a:avLst>
                  <a:gd name="adj1" fmla="val 16200000"/>
                  <a:gd name="adj2" fmla="val 54162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27A8473-2B7C-16C1-35E9-79D03BA80AC2}"/>
                </a:ext>
              </a:extLst>
            </p:cNvPr>
            <p:cNvGrpSpPr/>
            <p:nvPr/>
          </p:nvGrpSpPr>
          <p:grpSpPr>
            <a:xfrm rot="10800000" flipH="1">
              <a:off x="11395536" y="1781724"/>
              <a:ext cx="124430" cy="857154"/>
              <a:chOff x="591431" y="2579139"/>
              <a:chExt cx="133874" cy="857154"/>
            </a:xfrm>
          </p:grpSpPr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F6A1C733-7FDA-5E60-76CE-251B3B2F04D6}"/>
                  </a:ext>
                </a:extLst>
              </p:cNvPr>
              <p:cNvSpPr/>
              <p:nvPr/>
            </p:nvSpPr>
            <p:spPr>
              <a:xfrm>
                <a:off x="591431" y="2591803"/>
                <a:ext cx="124429" cy="140748"/>
              </a:xfrm>
              <a:prstGeom prst="arc">
                <a:avLst>
                  <a:gd name="adj1" fmla="val 21574287"/>
                  <a:gd name="adj2" fmla="val 53746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66E7DBB3-60CC-C55D-B579-4477831BD545}"/>
                  </a:ext>
                </a:extLst>
              </p:cNvPr>
              <p:cNvSpPr/>
              <p:nvPr/>
            </p:nvSpPr>
            <p:spPr>
              <a:xfrm>
                <a:off x="593811" y="2873300"/>
                <a:ext cx="124429" cy="140748"/>
              </a:xfrm>
              <a:prstGeom prst="arc">
                <a:avLst>
                  <a:gd name="adj1" fmla="val 16200000"/>
                  <a:gd name="adj2" fmla="val 53746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72BA4D9A-50DA-B1B5-3E30-48A98C75AFB2}"/>
                  </a:ext>
                </a:extLst>
              </p:cNvPr>
              <p:cNvSpPr/>
              <p:nvPr/>
            </p:nvSpPr>
            <p:spPr>
              <a:xfrm rot="10800000">
                <a:off x="593811" y="2732552"/>
                <a:ext cx="124429" cy="140748"/>
              </a:xfrm>
              <a:prstGeom prst="arc">
                <a:avLst>
                  <a:gd name="adj1" fmla="val 16200000"/>
                  <a:gd name="adj2" fmla="val 54162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3CB3D0C-FC84-C8CA-BE33-B93CA31268BF}"/>
                  </a:ext>
                </a:extLst>
              </p:cNvPr>
              <p:cNvCxnSpPr>
                <a:cxnSpLocks/>
                <a:stCxn id="42" idx="0"/>
              </p:cNvCxnSpPr>
              <p:nvPr/>
            </p:nvCxnSpPr>
            <p:spPr>
              <a:xfrm flipV="1">
                <a:off x="715859" y="2579139"/>
                <a:ext cx="7066" cy="8257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BF609799-B05F-47B1-DF4C-37248321D39B}"/>
                  </a:ext>
                </a:extLst>
              </p:cNvPr>
              <p:cNvSpPr/>
              <p:nvPr/>
            </p:nvSpPr>
            <p:spPr>
              <a:xfrm rot="10800000">
                <a:off x="600876" y="3295545"/>
                <a:ext cx="124429" cy="140748"/>
              </a:xfrm>
              <a:prstGeom prst="arc">
                <a:avLst>
                  <a:gd name="adj1" fmla="val 57428"/>
                  <a:gd name="adj2" fmla="val 54162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4B718041-772A-876A-6778-5269A0745C5C}"/>
                  </a:ext>
                </a:extLst>
              </p:cNvPr>
              <p:cNvSpPr/>
              <p:nvPr/>
            </p:nvSpPr>
            <p:spPr>
              <a:xfrm>
                <a:off x="598496" y="3154796"/>
                <a:ext cx="124429" cy="140748"/>
              </a:xfrm>
              <a:prstGeom prst="arc">
                <a:avLst>
                  <a:gd name="adj1" fmla="val 16200000"/>
                  <a:gd name="adj2" fmla="val 53746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60BA86C3-735E-B3EE-8D9E-7100EA5CAE78}"/>
                  </a:ext>
                </a:extLst>
              </p:cNvPr>
              <p:cNvSpPr/>
              <p:nvPr/>
            </p:nvSpPr>
            <p:spPr>
              <a:xfrm rot="10800000">
                <a:off x="598496" y="3014048"/>
                <a:ext cx="124429" cy="140748"/>
              </a:xfrm>
              <a:prstGeom prst="arc">
                <a:avLst>
                  <a:gd name="adj1" fmla="val 16200000"/>
                  <a:gd name="adj2" fmla="val 54162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C9E27B-63AE-ADE8-52FE-267D0578AC7D}"/>
                    </a:ext>
                  </a:extLst>
                </p:cNvPr>
                <p:cNvSpPr txBox="1"/>
                <p:nvPr/>
              </p:nvSpPr>
              <p:spPr>
                <a:xfrm>
                  <a:off x="5733297" y="4941653"/>
                  <a:ext cx="400173" cy="6152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C9E27B-63AE-ADE8-52FE-267D0578A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297" y="4941653"/>
                  <a:ext cx="400173" cy="6152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F265683-90A5-910A-C5CD-8899A77EAB34}"/>
                    </a:ext>
                  </a:extLst>
                </p:cNvPr>
                <p:cNvSpPr txBox="1"/>
                <p:nvPr/>
              </p:nvSpPr>
              <p:spPr>
                <a:xfrm>
                  <a:off x="7168289" y="4941653"/>
                  <a:ext cx="400173" cy="6152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F265683-90A5-910A-C5CD-8899A77EA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8289" y="4941653"/>
                  <a:ext cx="400173" cy="6152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97EF022-4108-CA3D-7FC9-71D583E39DED}"/>
                    </a:ext>
                  </a:extLst>
                </p:cNvPr>
                <p:cNvSpPr txBox="1"/>
                <p:nvPr/>
              </p:nvSpPr>
              <p:spPr>
                <a:xfrm>
                  <a:off x="10027033" y="1888025"/>
                  <a:ext cx="400173" cy="6152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97EF022-4108-CA3D-7FC9-71D583E39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7033" y="1888025"/>
                  <a:ext cx="400173" cy="6152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003452D-46E9-8AD0-0E04-8F3315905690}"/>
                    </a:ext>
                  </a:extLst>
                </p:cNvPr>
                <p:cNvSpPr txBox="1"/>
                <p:nvPr/>
              </p:nvSpPr>
              <p:spPr>
                <a:xfrm>
                  <a:off x="11439816" y="1809918"/>
                  <a:ext cx="400173" cy="6152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003452D-46E9-8AD0-0E04-8F33159056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9816" y="1809918"/>
                  <a:ext cx="400173" cy="6152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90FE1BD-7913-3DF1-321D-768697E7ACCE}"/>
                </a:ext>
              </a:extLst>
            </p:cNvPr>
            <p:cNvCxnSpPr>
              <a:cxnSpLocks/>
            </p:cNvCxnSpPr>
            <p:nvPr/>
          </p:nvCxnSpPr>
          <p:spPr>
            <a:xfrm>
              <a:off x="5035447" y="4740409"/>
              <a:ext cx="73842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FC0DB04-2F67-FBD9-02F1-9EF20CB3BAD5}"/>
                </a:ext>
              </a:extLst>
            </p:cNvPr>
            <p:cNvCxnSpPr>
              <a:cxnSpLocks/>
            </p:cNvCxnSpPr>
            <p:nvPr/>
          </p:nvCxnSpPr>
          <p:spPr>
            <a:xfrm>
              <a:off x="10087770" y="4740409"/>
              <a:ext cx="143886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38CC2D2-524F-0C18-F20E-FC58A6579094}"/>
                </a:ext>
              </a:extLst>
            </p:cNvPr>
            <p:cNvCxnSpPr>
              <a:cxnSpLocks/>
            </p:cNvCxnSpPr>
            <p:nvPr/>
          </p:nvCxnSpPr>
          <p:spPr>
            <a:xfrm>
              <a:off x="7195628" y="4741426"/>
              <a:ext cx="28921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7EAEC16-BF35-A625-9238-B2FD206B8D5A}"/>
                </a:ext>
              </a:extLst>
            </p:cNvPr>
            <p:cNvCxnSpPr>
              <a:cxnSpLocks/>
            </p:cNvCxnSpPr>
            <p:nvPr/>
          </p:nvCxnSpPr>
          <p:spPr>
            <a:xfrm>
              <a:off x="7211075" y="4266100"/>
              <a:ext cx="28766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9A2CA5E-64AE-9535-2325-1E8BEEAAE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8328" y="4266093"/>
              <a:ext cx="1405635" cy="468582"/>
            </a:xfrm>
            <a:prstGeom prst="line">
              <a:avLst/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11D948A-C846-BF6B-A865-0A942A912992}"/>
                </a:ext>
              </a:extLst>
            </p:cNvPr>
            <p:cNvCxnSpPr/>
            <p:nvPr/>
          </p:nvCxnSpPr>
          <p:spPr>
            <a:xfrm>
              <a:off x="5758333" y="4672207"/>
              <a:ext cx="0" cy="139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A92A78D-4B4F-4D19-ED23-459F35F731E3}"/>
                </a:ext>
              </a:extLst>
            </p:cNvPr>
            <p:cNvSpPr txBox="1"/>
            <p:nvPr/>
          </p:nvSpPr>
          <p:spPr>
            <a:xfrm>
              <a:off x="5618048" y="4229351"/>
              <a:ext cx="391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/>
                <a:t>t</a:t>
              </a:r>
              <a:r>
                <a:rPr lang="en-GB" sz="2400" i="1" baseline="-25000" dirty="0"/>
                <a:t>1</a:t>
              </a:r>
              <a:endParaRPr lang="en-GB" sz="2400" i="1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ABD6742-CB33-A861-19FE-0767C52BEBB4}"/>
                </a:ext>
              </a:extLst>
            </p:cNvPr>
            <p:cNvCxnSpPr/>
            <p:nvPr/>
          </p:nvCxnSpPr>
          <p:spPr>
            <a:xfrm>
              <a:off x="7201074" y="4191988"/>
              <a:ext cx="0" cy="139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4F1BBF6-58A4-F530-86C9-371FE5BBEFE9}"/>
                </a:ext>
              </a:extLst>
            </p:cNvPr>
            <p:cNvSpPr txBox="1"/>
            <p:nvPr/>
          </p:nvSpPr>
          <p:spPr>
            <a:xfrm>
              <a:off x="7047302" y="4229351"/>
              <a:ext cx="391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/>
                <a:t>t</a:t>
              </a:r>
              <a:r>
                <a:rPr lang="en-GB" sz="2400" i="1" baseline="-25000" dirty="0"/>
                <a:t>2</a:t>
              </a:r>
              <a:endParaRPr lang="en-GB" sz="2400" i="1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251FCB8-DF27-61E8-2B24-0CFE31F59620}"/>
                </a:ext>
              </a:extLst>
            </p:cNvPr>
            <p:cNvCxnSpPr/>
            <p:nvPr/>
          </p:nvCxnSpPr>
          <p:spPr>
            <a:xfrm>
              <a:off x="10096043" y="4191988"/>
              <a:ext cx="0" cy="139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298998F-810F-EC97-7803-149064AED4B2}"/>
                </a:ext>
              </a:extLst>
            </p:cNvPr>
            <p:cNvSpPr txBox="1"/>
            <p:nvPr/>
          </p:nvSpPr>
          <p:spPr>
            <a:xfrm>
              <a:off x="9961774" y="4229351"/>
              <a:ext cx="391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/>
                <a:t>t</a:t>
              </a:r>
              <a:r>
                <a:rPr lang="en-GB" sz="2400" i="1" baseline="-25000" dirty="0"/>
                <a:t>3</a:t>
              </a:r>
              <a:endParaRPr lang="en-GB" sz="2400" i="1" dirty="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6B17BE5-8FF8-8282-45F3-D6F2FA91BC28}"/>
                </a:ext>
              </a:extLst>
            </p:cNvPr>
            <p:cNvCxnSpPr/>
            <p:nvPr/>
          </p:nvCxnSpPr>
          <p:spPr>
            <a:xfrm>
              <a:off x="11525063" y="4671205"/>
              <a:ext cx="0" cy="139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AC9B8A-53CA-D8B5-9FB0-C02500275C66}"/>
                </a:ext>
              </a:extLst>
            </p:cNvPr>
            <p:cNvSpPr txBox="1"/>
            <p:nvPr/>
          </p:nvSpPr>
          <p:spPr>
            <a:xfrm>
              <a:off x="11413470" y="4229351"/>
              <a:ext cx="391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/>
                <a:t>t</a:t>
              </a:r>
              <a:r>
                <a:rPr lang="en-GB" sz="2400" i="1" baseline="-25000" dirty="0"/>
                <a:t>4</a:t>
              </a:r>
              <a:endParaRPr lang="en-GB" sz="2400" i="1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6C7AE3E-88EB-0C18-9CA2-283F0803ADF7}"/>
                </a:ext>
              </a:extLst>
            </p:cNvPr>
            <p:cNvCxnSpPr/>
            <p:nvPr/>
          </p:nvCxnSpPr>
          <p:spPr>
            <a:xfrm>
              <a:off x="7196147" y="4671786"/>
              <a:ext cx="0" cy="139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1B380D-ACCA-3EA1-7F0E-F74E1593297D}"/>
                </a:ext>
              </a:extLst>
            </p:cNvPr>
            <p:cNvCxnSpPr/>
            <p:nvPr/>
          </p:nvCxnSpPr>
          <p:spPr>
            <a:xfrm>
              <a:off x="10091858" y="4665035"/>
              <a:ext cx="0" cy="139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692AAD-3E11-D101-36C2-0BCD1DC98ECD}"/>
                </a:ext>
              </a:extLst>
            </p:cNvPr>
            <p:cNvCxnSpPr>
              <a:cxnSpLocks/>
            </p:cNvCxnSpPr>
            <p:nvPr/>
          </p:nvCxnSpPr>
          <p:spPr>
            <a:xfrm>
              <a:off x="10089430" y="4740409"/>
              <a:ext cx="1444268" cy="48323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7E3B30A-87EF-EF49-D6EC-16FE5B1BA6FB}"/>
                </a:ext>
              </a:extLst>
            </p:cNvPr>
            <p:cNvCxnSpPr>
              <a:cxnSpLocks/>
            </p:cNvCxnSpPr>
            <p:nvPr/>
          </p:nvCxnSpPr>
          <p:spPr>
            <a:xfrm>
              <a:off x="10087770" y="4265469"/>
              <a:ext cx="143886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15132B-4242-A22F-C58A-74B90E1A4B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7770" y="2342520"/>
              <a:ext cx="1437203" cy="96147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9DBCD20-8B70-82E7-D11E-A50FB6CEF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99575" y="3307301"/>
              <a:ext cx="1427058" cy="47537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9953453-E483-AEAB-0A28-283158BC2D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2326" y="2829351"/>
              <a:ext cx="1417640" cy="472584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1A4411-8BFE-1461-32C4-DA9A096ED9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91302" y="2821200"/>
              <a:ext cx="1437203" cy="96147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2AB6F9F2-5E33-D121-18E7-44F16CD1EA4E}"/>
                </a:ext>
              </a:extLst>
            </p:cNvPr>
            <p:cNvSpPr/>
            <p:nvPr/>
          </p:nvSpPr>
          <p:spPr>
            <a:xfrm>
              <a:off x="11401992" y="2705490"/>
              <a:ext cx="244860" cy="244860"/>
            </a:xfrm>
            <a:prstGeom prst="donut">
              <a:avLst/>
            </a:prstGeom>
            <a:noFill/>
            <a:ln w="19050">
              <a:solidFill>
                <a:srgbClr val="3DED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6C3E36B-EC27-BFBE-252E-4790B164F0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8864" y="3785867"/>
              <a:ext cx="2878906" cy="959001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AC3A3C7-B48C-22A5-5476-E9773967AE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2093" y="3302497"/>
              <a:ext cx="2862145" cy="954124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6C8FBE1-5A70-FCDD-4F7D-C3D018C70516}"/>
                </a:ext>
              </a:extLst>
            </p:cNvPr>
            <p:cNvCxnSpPr/>
            <p:nvPr/>
          </p:nvCxnSpPr>
          <p:spPr>
            <a:xfrm>
              <a:off x="10091302" y="3709919"/>
              <a:ext cx="0" cy="139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C640110-7712-975E-0623-1444B1F24565}"/>
                </a:ext>
              </a:extLst>
            </p:cNvPr>
            <p:cNvCxnSpPr/>
            <p:nvPr/>
          </p:nvCxnSpPr>
          <p:spPr>
            <a:xfrm>
              <a:off x="10093003" y="3224961"/>
              <a:ext cx="0" cy="139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2532F11-C2CD-73CB-1CAE-BFD91CA27BB5}"/>
                </a:ext>
              </a:extLst>
            </p:cNvPr>
            <p:cNvCxnSpPr/>
            <p:nvPr/>
          </p:nvCxnSpPr>
          <p:spPr>
            <a:xfrm>
              <a:off x="11524422" y="2758280"/>
              <a:ext cx="0" cy="139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78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70530-E1D2-6675-9778-8A3BAE12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9DF76-1F25-DAB1-98F6-B9D31E40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049D85F-56EE-5C6F-E0ED-8CFDE7D2A23D}"/>
              </a:ext>
            </a:extLst>
          </p:cNvPr>
          <p:cNvSpPr txBox="1">
            <a:spLocks/>
          </p:cNvSpPr>
          <p:nvPr/>
        </p:nvSpPr>
        <p:spPr>
          <a:xfrm>
            <a:off x="793664" y="-1839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Measurement principles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E70953-075C-D424-1810-4E4A16F93097}"/>
              </a:ext>
            </a:extLst>
          </p:cNvPr>
          <p:cNvSpPr txBox="1"/>
          <p:nvPr/>
        </p:nvSpPr>
        <p:spPr>
          <a:xfrm>
            <a:off x="3701743" y="5867386"/>
            <a:ext cx="826073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L. Morel et al., Nature </a:t>
            </a:r>
            <a:r>
              <a:rPr lang="en-GB" sz="2000" b="1" dirty="0">
                <a:solidFill>
                  <a:schemeClr val="bg1"/>
                </a:solidFill>
              </a:rPr>
              <a:t>588</a:t>
            </a:r>
            <a:r>
              <a:rPr lang="en-GB" sz="2000" dirty="0">
                <a:solidFill>
                  <a:schemeClr val="bg1"/>
                </a:solidFill>
              </a:rPr>
              <a:t>, 61 (2018); R. Parker et al., Science </a:t>
            </a:r>
            <a:r>
              <a:rPr lang="en-GB" sz="2000" b="1" dirty="0">
                <a:solidFill>
                  <a:schemeClr val="bg1"/>
                </a:solidFill>
              </a:rPr>
              <a:t>360</a:t>
            </a:r>
            <a:r>
              <a:rPr lang="en-GB" sz="2000" dirty="0">
                <a:solidFill>
                  <a:schemeClr val="bg1"/>
                </a:solidFill>
              </a:rPr>
              <a:t>, 191 (2018).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6">
                <a:extLst>
                  <a:ext uri="{FF2B5EF4-FFF2-40B4-BE49-F238E27FC236}">
                    <a16:creationId xmlns:a16="http://schemas.microsoft.com/office/drawing/2014/main" id="{B252A845-EB20-F88A-D55F-E5788DCD90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21" y="1341321"/>
                <a:ext cx="9417725" cy="46384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Ramsey sequence provides reference to atomic frequency</a:t>
                </a:r>
              </a:p>
              <a:p>
                <a:r>
                  <a:rPr lang="en-GB" sz="2400" dirty="0"/>
                  <a:t>Velocity (from recoil) shifts resonance frequency for second Ramsey sequence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ΔΦ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corrections</m:t>
                      </m:r>
                    </m:oMath>
                  </m:oMathPara>
                </a14:m>
                <a:endParaRPr lang="en-GB" sz="2400" dirty="0"/>
              </a:p>
              <a:p>
                <a:r>
                  <a:rPr lang="en-GB" sz="2400" dirty="0"/>
                  <a:t>Measure required frequency shift,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    (find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ΔΦ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/>
                  <a:t> independent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)</a:t>
                </a:r>
              </a:p>
              <a:p>
                <a:r>
                  <a:rPr lang="en-GB" sz="2400" dirty="0"/>
                  <a:t>Measure laser wavevector,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    (depends on wavefront curvature)</a:t>
                </a:r>
              </a:p>
              <a:p>
                <a:r>
                  <a:rPr lang="en-GB" sz="2400" dirty="0"/>
                  <a:t>Calculate mass of atom</a:t>
                </a:r>
                <a:endParaRPr lang="en-AU" sz="2000" dirty="0"/>
              </a:p>
            </p:txBody>
          </p:sp>
        </mc:Choice>
        <mc:Fallback>
          <p:sp>
            <p:nvSpPr>
              <p:cNvPr id="6" name="Content Placeholder 6">
                <a:extLst>
                  <a:ext uri="{FF2B5EF4-FFF2-40B4-BE49-F238E27FC236}">
                    <a16:creationId xmlns:a16="http://schemas.microsoft.com/office/drawing/2014/main" id="{B252A845-EB20-F88A-D55F-E5788DCD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21" y="1341321"/>
                <a:ext cx="9417725" cy="4638461"/>
              </a:xfrm>
              <a:prstGeom prst="rect">
                <a:avLst/>
              </a:prstGeom>
              <a:blipFill>
                <a:blip r:embed="rId3"/>
                <a:stretch>
                  <a:fillRect l="-906" t="-18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05111F9-ADD9-42FD-A7B0-414A943CA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574" y="988271"/>
            <a:ext cx="2641905" cy="242113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CF27B6B-22D1-4805-8AAC-F17A33CCA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027" y="3498258"/>
            <a:ext cx="6367910" cy="22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70530-E1D2-6675-9778-8A3BAE12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9DF76-1F25-DAB1-98F6-B9D31E40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789-BD6D-B14D-9F79-63B3BFF8519D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049D85F-56EE-5C6F-E0ED-8CFDE7D2A23D}"/>
              </a:ext>
            </a:extLst>
          </p:cNvPr>
          <p:cNvSpPr txBox="1">
            <a:spLocks/>
          </p:cNvSpPr>
          <p:nvPr/>
        </p:nvSpPr>
        <p:spPr>
          <a:xfrm>
            <a:off x="793664" y="-1839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Enhanced Ramsey-</a:t>
            </a:r>
            <a:r>
              <a:rPr lang="en-AU" dirty="0" err="1"/>
              <a:t>Bordé</a:t>
            </a:r>
            <a:r>
              <a:rPr lang="en-AU" dirty="0"/>
              <a:t> interferometry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E70953-075C-D424-1810-4E4A16F93097}"/>
              </a:ext>
            </a:extLst>
          </p:cNvPr>
          <p:cNvSpPr txBox="1"/>
          <p:nvPr/>
        </p:nvSpPr>
        <p:spPr>
          <a:xfrm>
            <a:off x="937475" y="5867386"/>
            <a:ext cx="1084835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D. Weiss et al., PRL </a:t>
            </a:r>
            <a:r>
              <a:rPr lang="en-GB" sz="2000" b="1" dirty="0">
                <a:solidFill>
                  <a:schemeClr val="bg1"/>
                </a:solidFill>
              </a:rPr>
              <a:t>70</a:t>
            </a:r>
            <a:r>
              <a:rPr lang="en-GB" sz="2000" dirty="0">
                <a:solidFill>
                  <a:schemeClr val="bg1"/>
                </a:solidFill>
              </a:rPr>
              <a:t>, 2706 (1993). 					C. </a:t>
            </a:r>
            <a:r>
              <a:rPr lang="en-GB" sz="2000" dirty="0" err="1">
                <a:solidFill>
                  <a:schemeClr val="bg1"/>
                </a:solidFill>
              </a:rPr>
              <a:t>Bordé</a:t>
            </a:r>
            <a:r>
              <a:rPr lang="en-GB" sz="2000" dirty="0">
                <a:solidFill>
                  <a:schemeClr val="bg1"/>
                </a:solidFill>
              </a:rPr>
              <a:t> et al., AIP Conf. Proc. </a:t>
            </a:r>
            <a:r>
              <a:rPr lang="en-GB" sz="2000" b="1" dirty="0">
                <a:solidFill>
                  <a:schemeClr val="bg1"/>
                </a:solidFill>
              </a:rPr>
              <a:t>290</a:t>
            </a:r>
            <a:r>
              <a:rPr lang="en-GB" sz="2000" dirty="0">
                <a:solidFill>
                  <a:schemeClr val="bg1"/>
                </a:solidFill>
              </a:rPr>
              <a:t>, 76 (1993). 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252A845-EB20-F88A-D55F-E5788DCD9035}"/>
              </a:ext>
            </a:extLst>
          </p:cNvPr>
          <p:cNvSpPr txBox="1">
            <a:spLocks/>
          </p:cNvSpPr>
          <p:nvPr/>
        </p:nvSpPr>
        <p:spPr>
          <a:xfrm>
            <a:off x="346521" y="1251867"/>
            <a:ext cx="11439307" cy="350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Large momentum transfer (LMT) can increase sensitivity</a:t>
            </a:r>
          </a:p>
          <a:p>
            <a:r>
              <a:rPr lang="en-GB" sz="2400" b="1" u="sng" dirty="0"/>
              <a:t>Sensitivity scales as difference in recoil energy</a:t>
            </a:r>
            <a:r>
              <a:rPr lang="en-GB" sz="2400" dirty="0"/>
              <a:t> between interferometer arms</a:t>
            </a:r>
            <a:endParaRPr lang="en-AU" sz="2400" b="1" u="sng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35F23217-8E4C-4E11-92AD-345E5A8EB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75" y="2215435"/>
            <a:ext cx="4896795" cy="343292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AA53B2E-7477-475E-953B-F4BD6631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224" y="2215434"/>
            <a:ext cx="5360604" cy="343292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219D0A4-56D5-4045-9228-8D0B9CD894DE}"/>
              </a:ext>
            </a:extLst>
          </p:cNvPr>
          <p:cNvSpPr txBox="1"/>
          <p:nvPr/>
        </p:nvSpPr>
        <p:spPr>
          <a:xfrm>
            <a:off x="3136949" y="2279522"/>
            <a:ext cx="1266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LINEAR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SCALING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CD9882B-45B6-4326-BF01-1E0D0CF5806A}"/>
              </a:ext>
            </a:extLst>
          </p:cNvPr>
          <p:cNvSpPr txBox="1"/>
          <p:nvPr/>
        </p:nvSpPr>
        <p:spPr>
          <a:xfrm>
            <a:off x="6594190" y="2279522"/>
            <a:ext cx="166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QUADRATIC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SCALING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70C5B-5211-5B88-A153-B274FD0F78C0}"/>
              </a:ext>
            </a:extLst>
          </p:cNvPr>
          <p:cNvSpPr/>
          <p:nvPr/>
        </p:nvSpPr>
        <p:spPr>
          <a:xfrm>
            <a:off x="4551903" y="3647552"/>
            <a:ext cx="1155561" cy="582804"/>
          </a:xfrm>
          <a:prstGeom prst="rect">
            <a:avLst/>
          </a:prstGeom>
          <a:noFill/>
          <a:ln w="38100">
            <a:solidFill>
              <a:srgbClr val="FFB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08FCDC-EACF-770B-3C5E-C26D7938E7BB}"/>
              </a:ext>
            </a:extLst>
          </p:cNvPr>
          <p:cNvSpPr/>
          <p:nvPr/>
        </p:nvSpPr>
        <p:spPr>
          <a:xfrm>
            <a:off x="1820426" y="4010730"/>
            <a:ext cx="1155561" cy="582804"/>
          </a:xfrm>
          <a:prstGeom prst="rect">
            <a:avLst/>
          </a:prstGeom>
          <a:noFill/>
          <a:ln w="38100">
            <a:solidFill>
              <a:srgbClr val="FFB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4D92F-BAF2-4C20-CB8C-C8BAB94DC614}"/>
              </a:ext>
            </a:extLst>
          </p:cNvPr>
          <p:cNvSpPr/>
          <p:nvPr/>
        </p:nvSpPr>
        <p:spPr>
          <a:xfrm>
            <a:off x="7335294" y="5124659"/>
            <a:ext cx="1461724" cy="481474"/>
          </a:xfrm>
          <a:prstGeom prst="rect">
            <a:avLst/>
          </a:prstGeom>
          <a:noFill/>
          <a:ln w="38100">
            <a:solidFill>
              <a:srgbClr val="FFB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A46A8E-F25C-6154-02C8-F8CCC851CF49}"/>
              </a:ext>
            </a:extLst>
          </p:cNvPr>
          <p:cNvSpPr/>
          <p:nvPr/>
        </p:nvSpPr>
        <p:spPr>
          <a:xfrm>
            <a:off x="9525837" y="5124659"/>
            <a:ext cx="1461724" cy="481474"/>
          </a:xfrm>
          <a:prstGeom prst="rect">
            <a:avLst/>
          </a:prstGeom>
          <a:noFill/>
          <a:ln w="38100">
            <a:solidFill>
              <a:srgbClr val="FFB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0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60081</TotalTime>
  <Words>2409</Words>
  <Application>Microsoft Office PowerPoint</Application>
  <PresentationFormat>Widescreen</PresentationFormat>
  <Paragraphs>427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Google Sans</vt:lpstr>
      <vt:lpstr>Times New Roman</vt:lpstr>
      <vt:lpstr>Office Theme</vt:lpstr>
      <vt:lpstr>Clock atom interferometry for determining α</vt:lpstr>
      <vt:lpstr>Outline</vt:lpstr>
      <vt:lpstr>Fine-structure constant (α)</vt:lpstr>
      <vt:lpstr>Atomic mass constant (m_u)</vt:lpstr>
      <vt:lpstr>A_r (X): Penning traps</vt:lpstr>
      <vt:lpstr>A_r (X): Getting to 12C (according to AME2020)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Intermediate-scale clock-atom interferometers</vt:lpstr>
      <vt:lpstr>Clock recoil measurement scheme</vt:lpstr>
      <vt:lpstr>PowerPoint Presentation</vt:lpstr>
      <vt:lpstr>PowerPoint Presentation</vt:lpstr>
      <vt:lpstr>PowerPoint Presentation</vt:lpstr>
      <vt:lpstr>Intercombination recoil measurement scheme</vt:lpstr>
      <vt:lpstr>Systematics</vt:lpstr>
      <vt:lpstr>Laser beam quality</vt:lpstr>
      <vt:lpstr>Atom-light interaction</vt:lpstr>
      <vt:lpstr>Quantum optimal control</vt:lpstr>
      <vt:lpstr>GRadient Ascent Pulse Engineering (GRAPE)</vt:lpstr>
      <vt:lpstr>Preliminary calculations for clock transition</vt:lpstr>
      <vt:lpstr>Preliminary calculations for intercombination line</vt:lpstr>
      <vt:lpstr>Preliminary calculations for intercombination line</vt:lpstr>
      <vt:lpstr>Preliminary clock interferometry experiments</vt:lpstr>
      <vt:lpstr>Conclusions &amp; outlook</vt:lpstr>
      <vt:lpstr>Acknowledgements</vt:lpstr>
      <vt:lpstr>Thank you!</vt:lpstr>
      <vt:lpstr>Atomic mass &amp; fundamental constants</vt:lpstr>
      <vt:lpstr>Testing the Standard Model</vt:lpstr>
      <vt:lpstr>Bonus slide: 100m `X’ configuration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Foot;Jesse Schelfhout</dc:creator>
  <cp:lastModifiedBy>Jesse Schelfhout</cp:lastModifiedBy>
  <cp:revision>1160</cp:revision>
  <cp:lastPrinted>2024-07-21T16:10:29Z</cp:lastPrinted>
  <dcterms:created xsi:type="dcterms:W3CDTF">2022-05-18T13:17:07Z</dcterms:created>
  <dcterms:modified xsi:type="dcterms:W3CDTF">2025-10-27T10:41:31Z</dcterms:modified>
</cp:coreProperties>
</file>