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3"/>
  </p:handoutMasterIdLst>
  <p:sldIdLst>
    <p:sldId id="256" r:id="rId2"/>
    <p:sldId id="258" r:id="rId3"/>
    <p:sldId id="300" r:id="rId4"/>
    <p:sldId id="290" r:id="rId5"/>
    <p:sldId id="277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11" r:id="rId15"/>
    <p:sldId id="302" r:id="rId16"/>
    <p:sldId id="303" r:id="rId17"/>
    <p:sldId id="304" r:id="rId18"/>
    <p:sldId id="305" r:id="rId19"/>
    <p:sldId id="307" r:id="rId20"/>
    <p:sldId id="310" r:id="rId21"/>
    <p:sldId id="309" r:id="rId22"/>
    <p:sldId id="312" r:id="rId23"/>
    <p:sldId id="313" r:id="rId24"/>
    <p:sldId id="318" r:id="rId25"/>
    <p:sldId id="314" r:id="rId26"/>
    <p:sldId id="317" r:id="rId27"/>
    <p:sldId id="315" r:id="rId28"/>
    <p:sldId id="316" r:id="rId29"/>
    <p:sldId id="319" r:id="rId30"/>
    <p:sldId id="320" r:id="rId31"/>
    <p:sldId id="32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1DC15E-5B8F-9625-15E9-AAAEBB5D3B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5AF55-ED2D-1812-D740-33040A0BF9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24401-69C7-49AB-B004-87EE8D9963DE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B00D-06D9-5AC4-401A-114744331C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3CD4E-2B97-5F45-70D9-77FA464DD8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83944-8518-4506-AD49-ABC801C32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1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spcBef>
                <a:spcPts val="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7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7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5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0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8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4CB9-B644-4238-9949-EED46C943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1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56DAAA-7783-4D0A-8D3B-52863335600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E84CB9-B644-4238-9949-EED46C9439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11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5.xml"/><Relationship Id="rId7" Type="http://schemas.openxmlformats.org/officeDocument/2006/relationships/image" Target="../media/image2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8.xml"/><Relationship Id="rId7" Type="http://schemas.openxmlformats.org/officeDocument/2006/relationships/image" Target="../media/image3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6.png"/><Relationship Id="rId18" Type="http://schemas.openxmlformats.org/officeDocument/2006/relationships/image" Target="../media/image52.png"/><Relationship Id="rId3" Type="http://schemas.openxmlformats.org/officeDocument/2006/relationships/tags" Target="../tags/tag39.xml"/><Relationship Id="rId21" Type="http://schemas.openxmlformats.org/officeDocument/2006/relationships/image" Target="../media/image55.png"/><Relationship Id="rId7" Type="http://schemas.openxmlformats.org/officeDocument/2006/relationships/tags" Target="../tags/tag43.xml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tags" Target="../tags/tag38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15" Type="http://schemas.openxmlformats.org/officeDocument/2006/relationships/image" Target="../media/image49.png"/><Relationship Id="rId10" Type="http://schemas.openxmlformats.org/officeDocument/2006/relationships/tags" Target="../tags/tag46.xml"/><Relationship Id="rId19" Type="http://schemas.openxmlformats.org/officeDocument/2006/relationships/image" Target="../media/image53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0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5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58.png"/><Relationship Id="rId5" Type="http://schemas.openxmlformats.org/officeDocument/2006/relationships/tags" Target="../tags/tag51.xml"/><Relationship Id="rId15" Type="http://schemas.openxmlformats.org/officeDocument/2006/relationships/image" Target="../media/image49.png"/><Relationship Id="rId10" Type="http://schemas.openxmlformats.org/officeDocument/2006/relationships/image" Target="../media/image57.png"/><Relationship Id="rId4" Type="http://schemas.openxmlformats.org/officeDocument/2006/relationships/tags" Target="../tags/tag50.xml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6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59.xml"/><Relationship Id="rId7" Type="http://schemas.openxmlformats.org/officeDocument/2006/relationships/image" Target="../media/image68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2.png"/><Relationship Id="rId5" Type="http://schemas.openxmlformats.org/officeDocument/2006/relationships/tags" Target="../tags/tag61.xml"/><Relationship Id="rId10" Type="http://schemas.openxmlformats.org/officeDocument/2006/relationships/image" Target="../media/image71.png"/><Relationship Id="rId4" Type="http://schemas.openxmlformats.org/officeDocument/2006/relationships/tags" Target="../tags/tag60.xml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tags" Target="../tags/tag64.xml"/><Relationship Id="rId21" Type="http://schemas.openxmlformats.org/officeDocument/2006/relationships/image" Target="../media/image83.png"/><Relationship Id="rId7" Type="http://schemas.openxmlformats.org/officeDocument/2006/relationships/tags" Target="../tags/tag68.xml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tags" Target="../tags/tag63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15" Type="http://schemas.openxmlformats.org/officeDocument/2006/relationships/image" Target="../media/image77.png"/><Relationship Id="rId10" Type="http://schemas.openxmlformats.org/officeDocument/2006/relationships/tags" Target="../tags/tag71.xml"/><Relationship Id="rId19" Type="http://schemas.openxmlformats.org/officeDocument/2006/relationships/image" Target="../media/image81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74.xml"/><Relationship Id="rId7" Type="http://schemas.openxmlformats.org/officeDocument/2006/relationships/image" Target="../media/image8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9.xml"/><Relationship Id="rId16" Type="http://schemas.openxmlformats.org/officeDocument/2006/relationships/image" Target="../media/image1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1.png"/><Relationship Id="rId5" Type="http://schemas.openxmlformats.org/officeDocument/2006/relationships/tags" Target="../tags/tag12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nspirehep.net/files/53f8d5f555841fb10efd472262d2a3f4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tags" Target="../tags/tag20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22.xml"/><Relationship Id="rId15" Type="http://schemas.openxmlformats.org/officeDocument/2006/relationships/hyperlink" Target="https://inspirehep.net/files/53f8d5f555841fb10efd472262d2a3f4" TargetMode="External"/><Relationship Id="rId10" Type="http://schemas.openxmlformats.org/officeDocument/2006/relationships/image" Target="../media/image20.png"/><Relationship Id="rId4" Type="http://schemas.openxmlformats.org/officeDocument/2006/relationships/tags" Target="../tags/tag21.xml"/><Relationship Id="rId9" Type="http://schemas.microsoft.com/office/2007/relationships/hdphoto" Target="../media/hdphoto1.wdp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B5559F-14EE-CBCB-3033-9B56B12D105D}"/>
              </a:ext>
            </a:extLst>
          </p:cNvPr>
          <p:cNvSpPr txBox="1">
            <a:spLocks/>
          </p:cNvSpPr>
          <p:nvPr/>
        </p:nvSpPr>
        <p:spPr>
          <a:xfrm>
            <a:off x="1097280" y="574895"/>
            <a:ext cx="10058400" cy="15377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dirty="0">
                <a:latin typeface="Arial Nova Light" panose="020B0304020202020204" pitchFamily="34" charset="0"/>
                <a:cs typeface="Posterama" panose="020B0502040204020203" pitchFamily="34" charset="0"/>
              </a:rPr>
              <a:t>Modeling frequency instability in</a:t>
            </a:r>
          </a:p>
          <a:p>
            <a:pPr algn="ctr">
              <a:lnSpc>
                <a:spcPct val="100000"/>
              </a:lnSpc>
            </a:pPr>
            <a:r>
              <a:rPr lang="en-US" sz="4800" dirty="0">
                <a:latin typeface="Arial Nova Light" panose="020B0304020202020204" pitchFamily="34" charset="0"/>
                <a:cs typeface="Posterama" panose="020B0502040204020203" pitchFamily="34" charset="0"/>
              </a:rPr>
              <a:t>high-quality resonant experiments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F25F3B-FC31-7127-F95B-D9B6DC638456}"/>
              </a:ext>
            </a:extLst>
          </p:cNvPr>
          <p:cNvSpPr txBox="1">
            <a:spLocks/>
          </p:cNvSpPr>
          <p:nvPr/>
        </p:nvSpPr>
        <p:spPr>
          <a:xfrm>
            <a:off x="1097280" y="2335174"/>
            <a:ext cx="10058400" cy="10757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3100" dirty="0">
                <a:latin typeface="Arial Nova Light" panose="020B0304020202020204" pitchFamily="34" charset="0"/>
                <a:cs typeface="Posterama" panose="020B0502040204020203" pitchFamily="34" charset="0"/>
              </a:rPr>
              <a:t>Saarik Kalia</a:t>
            </a:r>
          </a:p>
          <a:p>
            <a:pPr algn="ctr">
              <a:lnSpc>
                <a:spcPct val="170000"/>
              </a:lnSpc>
            </a:pPr>
            <a:r>
              <a:rPr lang="en-US" sz="1800" dirty="0">
                <a:latin typeface="Arial Nova Light" panose="020B0304020202020204" pitchFamily="34" charset="0"/>
                <a:cs typeface="Posterama" panose="020B0502040204020203" pitchFamily="34" charset="0"/>
              </a:rPr>
              <a:t>w/ Hao-Ran Cui and Zhen Liu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66E565-BCE7-1861-E262-883FA263B7CA}"/>
              </a:ext>
            </a:extLst>
          </p:cNvPr>
          <p:cNvSpPr txBox="1">
            <a:spLocks/>
          </p:cNvSpPr>
          <p:nvPr/>
        </p:nvSpPr>
        <p:spPr>
          <a:xfrm>
            <a:off x="1097280" y="3812211"/>
            <a:ext cx="10058400" cy="570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Arial Nova Light" panose="020B0304020202020204" pitchFamily="34" charset="0"/>
                <a:cs typeface="Posterama" panose="020B0502040204020203" pitchFamily="34" charset="0"/>
              </a:rPr>
              <a:t>MITP QSGW Workshop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649BEF-AD65-BE7E-23C1-28D54B724F5F}"/>
              </a:ext>
            </a:extLst>
          </p:cNvPr>
          <p:cNvSpPr txBox="1">
            <a:spLocks/>
          </p:cNvSpPr>
          <p:nvPr/>
        </p:nvSpPr>
        <p:spPr>
          <a:xfrm>
            <a:off x="1097280" y="4656359"/>
            <a:ext cx="10058400" cy="463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Arial Nova Light" panose="020B0304020202020204" pitchFamily="34" charset="0"/>
                <a:cs typeface="Posterama" panose="020B0502040204020203" pitchFamily="34" charset="0"/>
              </a:rPr>
              <a:t>July 2, 2025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275F444-C248-1D8C-4D6E-1A9EC9E58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416" y="5119726"/>
            <a:ext cx="1741017" cy="9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BA7751-6FAA-4B52-BCCE-E351EC71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evolution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37949F-9A58-48EC-8841-E458D2891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48" y="1746325"/>
            <a:ext cx="6893864" cy="45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3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8D3B-CAA0-48A1-AFAE-A6F3F9A9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Perturbative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D1F1B-940F-4851-8E7B-49CD75C06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51" y="2890940"/>
            <a:ext cx="5184273" cy="3456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B497C-4FF7-44A6-BD43-762FE01635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4" y="2890940"/>
            <a:ext cx="5184274" cy="3456182"/>
          </a:xfrm>
          <a:prstGeom prst="rect">
            <a:avLst/>
          </a:prstGeom>
        </p:spPr>
      </p:pic>
      <p:pic>
        <p:nvPicPr>
          <p:cNvPr id="32" name="Picture 31" descr="\documentclass{article}&#10;\usepackage{amsmath,xcolor}&#10;\pagestyle{empty}&#10;\begin{document}&#10;&#10;$$\langle|x(t)|^2\rangle_\infty\approx\frac{|x_0(\infty)|^2}{1+{\color{blue}\alpha}}$$&#10;&#10;&#10;\end{document}" title="IguanaTex Picture Display">
            <a:extLst>
              <a:ext uri="{FF2B5EF4-FFF2-40B4-BE49-F238E27FC236}">
                <a16:creationId xmlns:a16="http://schemas.microsoft.com/office/drawing/2014/main" id="{F8AE1CB7-EA14-435C-BAC7-F4340806AB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87" y="2040354"/>
            <a:ext cx="2881830" cy="691200"/>
          </a:xfrm>
          <a:prstGeom prst="rect">
            <a:avLst/>
          </a:prstGeom>
        </p:spPr>
      </p:pic>
      <p:pic>
        <p:nvPicPr>
          <p:cNvPr id="34" name="Picture 33" descr="\documentclass{article}&#10;\usepackage{amsmath,xcolor}&#10;\pagestyle{empty}&#10;\begin{document}&#10;&#10;$${\color{blue}\alpha}\equiv\frac{4\delta\omega_0^2}{\gamma^2}{\color{red}\rho}\ll1$$&#10;&#10;&#10;\end{document}" title="IguanaTex Picture Display">
            <a:extLst>
              <a:ext uri="{FF2B5EF4-FFF2-40B4-BE49-F238E27FC236}">
                <a16:creationId xmlns:a16="http://schemas.microsoft.com/office/drawing/2014/main" id="{9C3F7CB9-B9E3-4D81-A581-546129F754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39" y="2040359"/>
            <a:ext cx="2053485" cy="731429"/>
          </a:xfrm>
          <a:prstGeom prst="rect">
            <a:avLst/>
          </a:prstGeom>
        </p:spPr>
      </p:pic>
      <p:pic>
        <p:nvPicPr>
          <p:cNvPr id="28" name="Picture 27" descr="\documentclass{article}&#10;\usepackage{amsmath,xcolor}&#10;\pagestyle{empty}&#10;\begin{document}&#10;&#10;$${\color{red}\rho}\equiv\frac{\gamma\tau(2+\gamma\tau)}{(2+\gamma\tau)^2+4\omega_j^2\tau^2}$$&#10;&#10;&#10;\end{document}" title="IguanaTex Picture Display">
            <a:extLst>
              <a:ext uri="{FF2B5EF4-FFF2-40B4-BE49-F238E27FC236}">
                <a16:creationId xmlns:a16="http://schemas.microsoft.com/office/drawing/2014/main" id="{F2561321-4A2A-418F-8D20-33CD6FFE2C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741" y="2040429"/>
            <a:ext cx="2991541" cy="76982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7DDCFA5-1FD5-4A17-81F4-091792664AFA}"/>
              </a:ext>
            </a:extLst>
          </p:cNvPr>
          <p:cNvSpPr txBox="1"/>
          <p:nvPr/>
        </p:nvSpPr>
        <p:spPr>
          <a:xfrm>
            <a:off x="8230969" y="906363"/>
            <a:ext cx="2924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Fast jittering reduces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suppression!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9D4511-7893-4575-8423-B4853A4CCC1F}"/>
              </a:ext>
            </a:extLst>
          </p:cNvPr>
          <p:cNvCxnSpPr/>
          <p:nvPr/>
        </p:nvCxnSpPr>
        <p:spPr>
          <a:xfrm flipH="1">
            <a:off x="8230969" y="1604683"/>
            <a:ext cx="518584" cy="6364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2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9C80-9517-4254-A5B8-016809B8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phase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02200D-CCB2-493D-88DB-6EDB53B97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613486" cy="44026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Power accumulation depends on relative phase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where</a:t>
            </a:r>
          </a:p>
          <a:p>
            <a:pPr>
              <a:lnSpc>
                <a:spcPct val="150000"/>
              </a:lnSpc>
            </a:pPr>
            <a:r>
              <a:rPr lang="en-US" dirty="0"/>
              <a:t> Stable resonator driven on-resonance has</a:t>
            </a:r>
          </a:p>
          <a:p>
            <a:pPr>
              <a:lnSpc>
                <a:spcPct val="150000"/>
              </a:lnSpc>
            </a:pPr>
            <a:r>
              <a:rPr lang="en-US" dirty="0"/>
              <a:t> Fixed offset or slow jittering causes dephasing</a:t>
            </a:r>
          </a:p>
          <a:p>
            <a:pPr>
              <a:lnSpc>
                <a:spcPct val="150000"/>
              </a:lnSpc>
            </a:pPr>
            <a:r>
              <a:rPr lang="en-US" dirty="0"/>
              <a:t> Fast jittering washes out phase!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3E01A-18AB-43D4-A7CF-C2C79FEA2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66" y="439006"/>
            <a:ext cx="4418479" cy="5891305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$\frac d{dt}|x(t)|^2=-\gamma|x(t)|^2+\frac{|F_0||x(t)|}{\omega_0}\sin\theta(t),$$&#10;&#10;&#10;\end{document}" title="IguanaTex Picture Display">
            <a:extLst>
              <a:ext uri="{FF2B5EF4-FFF2-40B4-BE49-F238E27FC236}">
                <a16:creationId xmlns:a16="http://schemas.microsoft.com/office/drawing/2014/main" id="{7FB03C54-608F-4D48-817C-980C270F82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5" y="2575662"/>
            <a:ext cx="5434515" cy="69120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\theta=\arg[x^*(t)F(t)]$&#10;&#10;&#10;\end{document}" title="IguanaTex Picture Display">
            <a:extLst>
              <a:ext uri="{FF2B5EF4-FFF2-40B4-BE49-F238E27FC236}">
                <a16:creationId xmlns:a16="http://schemas.microsoft.com/office/drawing/2014/main" id="{C0AAE0E2-B181-4FB5-B51A-9D5935C46B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15" y="3518650"/>
            <a:ext cx="2349714" cy="30537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heta=\frac\pi2$&#10;&#10;&#10;\end{document}" title="IguanaTex Picture Display">
            <a:extLst>
              <a:ext uri="{FF2B5EF4-FFF2-40B4-BE49-F238E27FC236}">
                <a16:creationId xmlns:a16="http://schemas.microsoft.com/office/drawing/2014/main" id="{DFEA7F55-3EB0-443E-8EAE-668E8D85BD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91" y="4252261"/>
            <a:ext cx="731428" cy="3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3DB20C-D648-4CD8-A9B6-6C71C279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Features</a:t>
            </a:r>
            <a:br>
              <a:rPr lang="en-US" dirty="0"/>
            </a:br>
            <a:r>
              <a:rPr lang="en-US" dirty="0"/>
              <a:t>and Sensitivity</a:t>
            </a:r>
          </a:p>
        </p:txBody>
      </p:sp>
    </p:spTree>
    <p:extLst>
      <p:ext uri="{BB962C8B-B14F-4D97-AF65-F5344CB8AC3E}">
        <p14:creationId xmlns:p14="http://schemas.microsoft.com/office/powerpoint/2010/main" val="402395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CF573-1C3D-4124-A7E8-CF1A6585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B8D1B6-1BFF-45D8-A82D-88E1681CD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dirty="0"/>
              <a:t> In time domain, sensitivity depends 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Signal power                               </a:t>
            </a:r>
            <a:r>
              <a:rPr lang="en-US" dirty="0">
                <a:solidFill>
                  <a:srgbClr val="00B050"/>
                </a:solidFill>
              </a:rPr>
              <a:t>Barely affected by jittering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Coherence time                          </a:t>
            </a:r>
            <a:r>
              <a:rPr lang="en-US" dirty="0">
                <a:solidFill>
                  <a:srgbClr val="FF0000"/>
                </a:solidFill>
              </a:rPr>
              <a:t>Complicated temporal correlations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dirty="0"/>
              <a:t> In frequency domain, depends 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Signal power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Linewidth                                     </a:t>
            </a:r>
            <a:r>
              <a:rPr lang="en-US" dirty="0">
                <a:solidFill>
                  <a:srgbClr val="00B050"/>
                </a:solidFill>
              </a:rPr>
              <a:t>Straightforward from spectrum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ADEB34-1D70-40F0-AAF9-BB7011B8E260}"/>
              </a:ext>
            </a:extLst>
          </p:cNvPr>
          <p:cNvCxnSpPr>
            <a:cxnSpLocks/>
          </p:cNvCxnSpPr>
          <p:nvPr/>
        </p:nvCxnSpPr>
        <p:spPr>
          <a:xfrm flipH="1">
            <a:off x="2832847" y="2752165"/>
            <a:ext cx="1658472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5C35FE-E6AA-4A51-9172-854558B3E6C0}"/>
              </a:ext>
            </a:extLst>
          </p:cNvPr>
          <p:cNvCxnSpPr>
            <a:cxnSpLocks/>
          </p:cNvCxnSpPr>
          <p:nvPr/>
        </p:nvCxnSpPr>
        <p:spPr>
          <a:xfrm flipH="1">
            <a:off x="2545976" y="4948517"/>
            <a:ext cx="1945343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6B910F-8CC3-4E8A-A206-8E35144636C1}"/>
              </a:ext>
            </a:extLst>
          </p:cNvPr>
          <p:cNvCxnSpPr>
            <a:cxnSpLocks/>
          </p:cNvCxnSpPr>
          <p:nvPr/>
        </p:nvCxnSpPr>
        <p:spPr>
          <a:xfrm flipH="1">
            <a:off x="3164541" y="3245223"/>
            <a:ext cx="13267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92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1C0E11FA-DFE4-44F8-9067-6130E787C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60160"/>
            <a:ext cx="5486411" cy="36576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CFD8F0-FD2A-4517-9825-41DFFBD39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5" y="1860161"/>
            <a:ext cx="5486411" cy="36576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46C903-5ABB-4016-B8C1-50519E9A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force vs. response (stable)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4BF4BDA3-12CC-4FE4-85B0-269193D2FC05}"/>
              </a:ext>
            </a:extLst>
          </p:cNvPr>
          <p:cNvSpPr/>
          <p:nvPr/>
        </p:nvSpPr>
        <p:spPr>
          <a:xfrm>
            <a:off x="5414010" y="4536126"/>
            <a:ext cx="1684691" cy="981643"/>
          </a:xfrm>
          <a:prstGeom prst="arc">
            <a:avLst>
              <a:gd name="adj1" fmla="val 666631"/>
              <a:gd name="adj2" fmla="val 1018594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F49FA3E-F649-43DA-8D6D-4843DCD02875}"/>
              </a:ext>
            </a:extLst>
          </p:cNvPr>
          <p:cNvSpPr/>
          <p:nvPr/>
        </p:nvSpPr>
        <p:spPr>
          <a:xfrm rot="1782835">
            <a:off x="7031986" y="5120421"/>
            <a:ext cx="75968" cy="64667"/>
          </a:xfrm>
          <a:prstGeom prst="triangle">
            <a:avLst/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\documentclass{article}&#10;\usepackage{amsmath,xcolor}&#10;\pagestyle{empty}&#10;\begin{document}&#10;&#10;$$\color{blue}|\chi_0(\omega_F)|^2=\frac1{\omega_0^2(\gamma^2+4\Delta\omega_F^2)}$$&#10;&#10;&#10;\end{document}" title="IguanaTex Picture Display">
            <a:extLst>
              <a:ext uri="{FF2B5EF4-FFF2-40B4-BE49-F238E27FC236}">
                <a16:creationId xmlns:a16="http://schemas.microsoft.com/office/drawing/2014/main" id="{246B4AAE-9F63-4BE9-971D-1E0F0A8243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70" y="5577816"/>
            <a:ext cx="2785370" cy="529371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$F(t)=F_0e^{i\omega_Ft}$&#10;&#10;\end{document}" title="IguanaTex Picture Display">
            <a:extLst>
              <a:ext uri="{FF2B5EF4-FFF2-40B4-BE49-F238E27FC236}">
                <a16:creationId xmlns:a16="http://schemas.microsoft.com/office/drawing/2014/main" id="{677C96D4-D433-4011-AF5F-606C7DA827A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83" y="492787"/>
            <a:ext cx="1457828" cy="24548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7160552-AB9C-4318-8CC7-05E75A886F9E}"/>
              </a:ext>
            </a:extLst>
          </p:cNvPr>
          <p:cNvSpPr/>
          <p:nvPr/>
        </p:nvSpPr>
        <p:spPr>
          <a:xfrm>
            <a:off x="10067365" y="423775"/>
            <a:ext cx="1595717" cy="383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B32CC3F-98FE-4E91-9C94-C04CA1873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860160"/>
            <a:ext cx="5486411" cy="3657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44FC5-78CC-482D-BF2D-E250D90D7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6" y="1860162"/>
            <a:ext cx="5486411" cy="36576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46C903-5ABB-4016-B8C1-50519E9A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force vs. response (stable)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9DC2E214-B60F-456A-BFCB-4B530A50A4E7}"/>
              </a:ext>
            </a:extLst>
          </p:cNvPr>
          <p:cNvSpPr/>
          <p:nvPr/>
        </p:nvSpPr>
        <p:spPr>
          <a:xfrm>
            <a:off x="5414010" y="4536126"/>
            <a:ext cx="1684691" cy="981643"/>
          </a:xfrm>
          <a:prstGeom prst="arc">
            <a:avLst>
              <a:gd name="adj1" fmla="val 666631"/>
              <a:gd name="adj2" fmla="val 1018594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44FA6F4-B210-466F-AFFB-05DC80EDF203}"/>
              </a:ext>
            </a:extLst>
          </p:cNvPr>
          <p:cNvSpPr/>
          <p:nvPr/>
        </p:nvSpPr>
        <p:spPr>
          <a:xfrm rot="1782835">
            <a:off x="7031986" y="5120421"/>
            <a:ext cx="75968" cy="64667"/>
          </a:xfrm>
          <a:prstGeom prst="triangle">
            <a:avLst/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\documentclass{article}&#10;\usepackage{amsmath,xcolor}&#10;\pagestyle{empty}&#10;\begin{document}&#10;&#10;$$\color{blue}|\chi_0(\omega_F)|^2=\frac1{\omega_0^2(\gamma^2+4\Delta\omega_F^2)}$$&#10;&#10;&#10;\end{document}" title="IguanaTex Picture Display">
            <a:extLst>
              <a:ext uri="{FF2B5EF4-FFF2-40B4-BE49-F238E27FC236}">
                <a16:creationId xmlns:a16="http://schemas.microsoft.com/office/drawing/2014/main" id="{8CB0AF0B-2658-4466-A4AD-B118C60B79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70" y="5577816"/>
            <a:ext cx="2785370" cy="5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9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C3A40-453D-4EFB-A16A-4FCBBE79C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60160"/>
            <a:ext cx="5486411" cy="36576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CFD8F0-FD2A-4517-9825-41DFFBD39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5" y="1860161"/>
            <a:ext cx="5486411" cy="36576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46C903-5ABB-4016-B8C1-50519E9A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force vs. response (jittering)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4BF4BDA3-12CC-4FE4-85B0-269193D2FC05}"/>
              </a:ext>
            </a:extLst>
          </p:cNvPr>
          <p:cNvSpPr/>
          <p:nvPr/>
        </p:nvSpPr>
        <p:spPr>
          <a:xfrm>
            <a:off x="5414010" y="4536126"/>
            <a:ext cx="1684691" cy="981643"/>
          </a:xfrm>
          <a:prstGeom prst="arc">
            <a:avLst>
              <a:gd name="adj1" fmla="val 666631"/>
              <a:gd name="adj2" fmla="val 1018594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F49FA3E-F649-43DA-8D6D-4843DCD02875}"/>
              </a:ext>
            </a:extLst>
          </p:cNvPr>
          <p:cNvSpPr/>
          <p:nvPr/>
        </p:nvSpPr>
        <p:spPr>
          <a:xfrm rot="1782835">
            <a:off x="7031986" y="5120421"/>
            <a:ext cx="75968" cy="64667"/>
          </a:xfrm>
          <a:prstGeom prst="triangle">
            <a:avLst/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\documentclass{article}&#10;\usepackage{amsmath,xcolor}&#10;\pagestyle{empty}&#10;\begin{document}&#10;&#10;$$\color{blue}S_\chi(\omega_F,\omega)=\frac{\delta(f-f_F)+\frac{4S_{\delta\omega}(f-f_F)}{\gamma^2+4\Delta\omega^2}}{\omega_0^2(\gamma^2+4\Delta\omega_F^2)}$$&#10;&#10;&#10;\end{document}" title="IguanaTex Picture Display">
            <a:extLst>
              <a:ext uri="{FF2B5EF4-FFF2-40B4-BE49-F238E27FC236}">
                <a16:creationId xmlns:a16="http://schemas.microsoft.com/office/drawing/2014/main" id="{78F29F24-516C-4D05-AC9D-F719434318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56" y="5562592"/>
            <a:ext cx="3609597" cy="6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5F969E-6870-472D-ACDB-8103891A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1860155"/>
            <a:ext cx="5486412" cy="3657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44FC5-78CC-482D-BF2D-E250D90D7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6" y="1860162"/>
            <a:ext cx="5486411" cy="36576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46C903-5ABB-4016-B8C1-50519E9A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force vs. response (jittering)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9DC2E214-B60F-456A-BFCB-4B530A50A4E7}"/>
              </a:ext>
            </a:extLst>
          </p:cNvPr>
          <p:cNvSpPr/>
          <p:nvPr/>
        </p:nvSpPr>
        <p:spPr>
          <a:xfrm>
            <a:off x="5414010" y="4536126"/>
            <a:ext cx="1684691" cy="981643"/>
          </a:xfrm>
          <a:prstGeom prst="arc">
            <a:avLst>
              <a:gd name="adj1" fmla="val 666631"/>
              <a:gd name="adj2" fmla="val 1018594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44FA6F4-B210-466F-AFFB-05DC80EDF203}"/>
              </a:ext>
            </a:extLst>
          </p:cNvPr>
          <p:cNvSpPr/>
          <p:nvPr/>
        </p:nvSpPr>
        <p:spPr>
          <a:xfrm rot="1782835">
            <a:off x="7031986" y="5120421"/>
            <a:ext cx="75968" cy="64667"/>
          </a:xfrm>
          <a:prstGeom prst="triangle">
            <a:avLst/>
          </a:prstGeom>
          <a:solidFill>
            <a:srgbClr val="0000FF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\documentclass{article}&#10;\usepackage{amsmath,xcolor}&#10;\pagestyle{empty}&#10;\begin{document}&#10;&#10;$$\color{blue}S_\chi(\omega_F,\omega)=\frac{\delta(f-f_F)+\frac{4S_{\delta\omega}(f-f_F)}{\gamma^2+4\Delta\omega^2}}{\omega_0^2(\gamma^2+4\Delta\omega_F^2)}$$&#10;&#10;&#10;\end{document}" title="IguanaTex Picture Display">
            <a:extLst>
              <a:ext uri="{FF2B5EF4-FFF2-40B4-BE49-F238E27FC236}">
                <a16:creationId xmlns:a16="http://schemas.microsoft.com/office/drawing/2014/main" id="{DFEE96B3-03B2-4B64-A270-69459E8718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56" y="5562592"/>
            <a:ext cx="3609597" cy="6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5DC1A-16B7-4DA7-BF23-200A543B0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5" y="1860158"/>
            <a:ext cx="5486412" cy="3657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8FC9D1-928A-4AFF-9C9E-53E0C4309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6" y="1860158"/>
            <a:ext cx="5486412" cy="36576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46C903-5ABB-4016-B8C1-50519E9A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Signal-to-noise ratio</a:t>
            </a:r>
          </a:p>
        </p:txBody>
      </p:sp>
    </p:spTree>
    <p:extLst>
      <p:ext uri="{BB962C8B-B14F-4D97-AF65-F5344CB8AC3E}">
        <p14:creationId xmlns:p14="http://schemas.microsoft.com/office/powerpoint/2010/main" val="170071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B7D536-DD6A-4C00-89AB-C6B474E5A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8" y="1766219"/>
            <a:ext cx="6531428" cy="4516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C646E9-D496-2EED-6E38-E48A5C22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C35EAF-402E-B340-DF9E-78418FE52C88}"/>
              </a:ext>
            </a:extLst>
          </p:cNvPr>
          <p:cNvSpPr/>
          <p:nvPr/>
        </p:nvSpPr>
        <p:spPr>
          <a:xfrm>
            <a:off x="9036425" y="1884783"/>
            <a:ext cx="1900518" cy="3825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\documentclass{article}&#10;\usepackage{amsmath}&#10;\pagestyle{empty}&#10;\begin{document}&#10;&#10;$\gamma,\delta\omega,1/\tau\ll\omega_0$&#10;&#10;&#10;\end{document}" title="IguanaTex Picture Display">
            <a:extLst>
              <a:ext uri="{FF2B5EF4-FFF2-40B4-BE49-F238E27FC236}">
                <a16:creationId xmlns:a16="http://schemas.microsoft.com/office/drawing/2014/main" id="{46A4E55A-4B08-46D2-BBB8-D85774F8DE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12" y="1948822"/>
            <a:ext cx="1689905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7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6DF01-6E10-4FB3-8643-C135DA732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5" y="1860159"/>
            <a:ext cx="5486411" cy="3657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8FC9D1-928A-4AFF-9C9E-53E0C4309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6" y="1860158"/>
            <a:ext cx="5486412" cy="36576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46C903-5ABB-4016-B8C1-50519E9A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Signal-to-noise ratio</a:t>
            </a:r>
          </a:p>
        </p:txBody>
      </p:sp>
      <p:pic>
        <p:nvPicPr>
          <p:cNvPr id="20" name="Picture 19" descr="\documentclass{article}&#10;\usepackage{amsmath,xcolor}&#10;\definecolor{limegreen}{RGB}{37.5,153.75,37.5}&#10;\pagestyle{empty}&#10;\begin{document}&#10;&#10;$$\mathrm{SNR}_\mathrm{tot}^2={\color{limegreen}\sum_{\tilde x(f_i)\text{ Gaussian}}}\mathrm{SNR}(f_i)^2=t_\mathrm{int}{\color{limegreen}\int} df~\mathrm{SNR}(f)^2$$&#10;&#10;&#10;\end{document}" title="IguanaTex Picture Display">
            <a:extLst>
              <a:ext uri="{FF2B5EF4-FFF2-40B4-BE49-F238E27FC236}">
                <a16:creationId xmlns:a16="http://schemas.microsoft.com/office/drawing/2014/main" id="{80D279FA-5BCC-457B-B9DF-2AD1863684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50" y="5517766"/>
            <a:ext cx="5114060" cy="6322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0F3C020-BCC8-472E-A70C-C99BE2FFC3CC}"/>
              </a:ext>
            </a:extLst>
          </p:cNvPr>
          <p:cNvSpPr txBox="1"/>
          <p:nvPr/>
        </p:nvSpPr>
        <p:spPr>
          <a:xfrm>
            <a:off x="9595697" y="5432175"/>
            <a:ext cx="1752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Jittering doesn’t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affect SNR!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E763C4-8BB5-4489-9147-DB79FA60FA97}"/>
              </a:ext>
            </a:extLst>
          </p:cNvPr>
          <p:cNvCxnSpPr>
            <a:cxnSpLocks/>
          </p:cNvCxnSpPr>
          <p:nvPr/>
        </p:nvCxnSpPr>
        <p:spPr>
          <a:xfrm>
            <a:off x="8797215" y="5755341"/>
            <a:ext cx="834342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35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083E-E549-40AF-9D3C-92107E8A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396A1-D37B-4A93-8DF1-9E8FC591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301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dirty="0"/>
              <a:t> High-Q experiments may have to worry about frequency instability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Naive suppression            for Dark SRF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dirty="0"/>
              <a:t> Timescale of jittering is important </a:t>
            </a:r>
            <a:r>
              <a:rPr lang="en-US" dirty="0">
                <a:sym typeface="Wingdings" panose="05000000000000000000" pitchFamily="2" charset="2"/>
              </a:rPr>
              <a:t> fast jittering = no power suppression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Power accumulation depends on relative phase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Fast jittering washes out phase</a:t>
            </a:r>
          </a:p>
          <a:p>
            <a:pPr>
              <a:lnSpc>
                <a:spcPct val="150000"/>
              </a:lnSpc>
            </a:pPr>
            <a:r>
              <a:rPr lang="en-US" dirty="0"/>
              <a:t> Jittering introduces distinct spectral features, but does not affect sensitivity</a:t>
            </a:r>
          </a:p>
          <a:p>
            <a:pPr>
              <a:lnSpc>
                <a:spcPct val="150000"/>
              </a:lnSpc>
            </a:pPr>
            <a:r>
              <a:rPr lang="en-US" dirty="0"/>
              <a:t> Allows us to improve Dark SRF’s quoted constraint by order of magnitude!</a:t>
            </a:r>
          </a:p>
        </p:txBody>
      </p:sp>
      <p:pic>
        <p:nvPicPr>
          <p:cNvPr id="5" name="Picture 4" descr="\documentclass{article}&#10;\usepackage{amsmath}&#10;\pagestyle{empty}&#10;\begin{document}&#10;&#10;$\sim10^5$&#10;&#10;&#10;\end{document}" title="IguanaTex Picture Display">
            <a:extLst>
              <a:ext uri="{FF2B5EF4-FFF2-40B4-BE49-F238E27FC236}">
                <a16:creationId xmlns:a16="http://schemas.microsoft.com/office/drawing/2014/main" id="{70764B1C-4C1B-4FC7-9D7B-2EC200DA6E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15" y="2620683"/>
            <a:ext cx="536228" cy="1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1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4CFB5F-0CB3-46FB-A0E4-1B024DC9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2055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5D4EFE-F9EC-4936-9AA2-BDE50759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Lorentzian jittering spectrum</a:t>
            </a:r>
          </a:p>
        </p:txBody>
      </p:sp>
      <p:pic>
        <p:nvPicPr>
          <p:cNvPr id="23" name="Picture 22" descr="\documentclass{article}&#10;\usepackage{amsmath}&#10;\pagestyle{empty}&#10;\begin{document}&#10;&#10;\begin{align*}&#10;C_{\delta\omega}(t-t')&amp;\equiv\langle\delta\omega(t)\delta\omega(t')\rangle\\&#10;&amp;=\delta\omega_0^2 \cos (\omega_j(t-t'))e^{-|t-t'|/\tau}\\~\\&#10;S_{\delta\omega}(\omega)&amp;\equiv\int C_{\delta\omega}(t) e^{-i\omega t}dt\\&#10;&amp;=\frac{\delta\omega_0^2}{\tau}\left(\frac1{\tau^{-2}+(\omega-\omega_j)^2}+\frac1{\tau^{-2}+(\omega+\omega_j)^2}\right)&#10;\end{align*}&#10;&#10;&#10;\end{document}" title="IguanaTex Picture Display">
            <a:extLst>
              <a:ext uri="{FF2B5EF4-FFF2-40B4-BE49-F238E27FC236}">
                <a16:creationId xmlns:a16="http://schemas.microsoft.com/office/drawing/2014/main" id="{5134B9A9-AA69-442E-A785-9901C98055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86" y="2479192"/>
            <a:ext cx="7566628" cy="30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67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0469-53C3-4711-8AF5-48BFF1B8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92A7CF-5D4D-4CB0-B23B-8257A4181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220802"/>
              </p:ext>
            </p:extLst>
          </p:nvPr>
        </p:nvGraphicFramePr>
        <p:xfrm>
          <a:off x="1805174" y="2276567"/>
          <a:ext cx="8199437" cy="28701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45366">
                  <a:extLst>
                    <a:ext uri="{9D8B030D-6E8A-4147-A177-3AD203B41FA5}">
                      <a16:colId xmlns:a16="http://schemas.microsoft.com/office/drawing/2014/main" val="3437654472"/>
                    </a:ext>
                  </a:extLst>
                </a:gridCol>
                <a:gridCol w="2241177">
                  <a:extLst>
                    <a:ext uri="{9D8B030D-6E8A-4147-A177-3AD203B41FA5}">
                      <a16:colId xmlns:a16="http://schemas.microsoft.com/office/drawing/2014/main" val="692424768"/>
                    </a:ext>
                  </a:extLst>
                </a:gridCol>
                <a:gridCol w="2312894">
                  <a:extLst>
                    <a:ext uri="{9D8B030D-6E8A-4147-A177-3AD203B41FA5}">
                      <a16:colId xmlns:a16="http://schemas.microsoft.com/office/drawing/2014/main" val="929850891"/>
                    </a:ext>
                  </a:extLst>
                </a:gridCol>
              </a:tblGrid>
              <a:tr h="4783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Parameter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184583"/>
                  </a:ext>
                </a:extLst>
              </a:tr>
              <a:tr h="4783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Central natural frequency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401889"/>
                  </a:ext>
                </a:extLst>
              </a:tr>
              <a:tr h="4783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Resonator linewidth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64475"/>
                  </a:ext>
                </a:extLst>
              </a:tr>
              <a:tr h="4783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Jittering amplitude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734996"/>
                  </a:ext>
                </a:extLst>
              </a:tr>
              <a:tr h="4783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Jittering correlation time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009773"/>
                  </a:ext>
                </a:extLst>
              </a:tr>
              <a:tr h="4783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Peak jittering frequency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910594"/>
                  </a:ext>
                </a:extLst>
              </a:tr>
            </a:tbl>
          </a:graphicData>
        </a:graphic>
      </p:graphicFrame>
      <p:pic>
        <p:nvPicPr>
          <p:cNvPr id="6" name="Picture 5" descr="\documentclass{article}&#10;\usepackage{amsmath}&#10;\pagestyle{empty}&#10;\begin{document}&#10;&#10;$f_0=\frac{\omega_0}{2\pi}$&#10;&#10;&#10;\end{document}" title="IguanaTex Picture Display">
            <a:extLst>
              <a:ext uri="{FF2B5EF4-FFF2-40B4-BE49-F238E27FC236}">
                <a16:creationId xmlns:a16="http://schemas.microsoft.com/office/drawing/2014/main" id="{FD96FA69-153F-4FF3-99B9-E17EE72B01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50" y="2868670"/>
            <a:ext cx="983771" cy="323657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gamma$&#10;&#10;&#10;\end{document}" title="IguanaTex Picture Display">
            <a:extLst>
              <a:ext uri="{FF2B5EF4-FFF2-40B4-BE49-F238E27FC236}">
                <a16:creationId xmlns:a16="http://schemas.microsoft.com/office/drawing/2014/main" id="{49F4D121-E470-4DB4-A2F5-DA65E53AF3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63" y="3401627"/>
            <a:ext cx="162743" cy="199314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\delta f_0=\frac{\delta\omega_0}{2\pi}$&#10;&#10;&#10;\end{document}" title="IguanaTex Picture Display">
            <a:extLst>
              <a:ext uri="{FF2B5EF4-FFF2-40B4-BE49-F238E27FC236}">
                <a16:creationId xmlns:a16="http://schemas.microsoft.com/office/drawing/2014/main" id="{750F4C5E-13DF-42B7-B3D7-FC5C43E3682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62" y="3730791"/>
            <a:ext cx="1250743" cy="384000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au$&#10;&#10;&#10;\end{document}" title="IguanaTex Picture Display">
            <a:extLst>
              <a:ext uri="{FF2B5EF4-FFF2-40B4-BE49-F238E27FC236}">
                <a16:creationId xmlns:a16="http://schemas.microsoft.com/office/drawing/2014/main" id="{D5AB4D87-510F-432C-B2C6-AA9EEF4DEF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76" y="4359344"/>
            <a:ext cx="148114" cy="135314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f_j=\frac{\omega_j}{2\pi}$&#10;&#10;&#10;\end{document}" title="IguanaTex Picture Display">
            <a:extLst>
              <a:ext uri="{FF2B5EF4-FFF2-40B4-BE49-F238E27FC236}">
                <a16:creationId xmlns:a16="http://schemas.microsoft.com/office/drawing/2014/main" id="{563716A9-2FC2-4D47-9A28-8FE7D0C194A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19" y="4698821"/>
            <a:ext cx="974628" cy="352914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1.3\,\mathrm{GHz}$&#10;&#10;&#10;\end{document}" title="IguanaTex Picture Display">
            <a:extLst>
              <a:ext uri="{FF2B5EF4-FFF2-40B4-BE49-F238E27FC236}">
                <a16:creationId xmlns:a16="http://schemas.microsoft.com/office/drawing/2014/main" id="{CAA61109-3BD3-4718-9E3A-2C6EC7EEFED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5" y="2901939"/>
            <a:ext cx="1000229" cy="22125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2\pi\times0.15\,\mathrm{Hz}$&#10;&#10;\end{document}" title="IguanaTex Picture Display">
            <a:extLst>
              <a:ext uri="{FF2B5EF4-FFF2-40B4-BE49-F238E27FC236}">
                <a16:creationId xmlns:a16="http://schemas.microsoft.com/office/drawing/2014/main" id="{8DF4B444-0F30-4232-BE6C-3CED859ED3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16" y="3348317"/>
            <a:ext cx="1631086" cy="213943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3\,\mathrm{Hz}$&#10;&#10;&#10;\end{document}" title="IguanaTex Picture Display">
            <a:extLst>
              <a:ext uri="{FF2B5EF4-FFF2-40B4-BE49-F238E27FC236}">
                <a16:creationId xmlns:a16="http://schemas.microsoft.com/office/drawing/2014/main" id="{AB187FF8-824C-4CBB-95AF-FED39428D76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30" y="3815819"/>
            <a:ext cx="541257" cy="213943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\frac1{5\pi}\,\mathrm{s}$&#10;&#10;&#10;\end{document}" title="IguanaTex Picture Display">
            <a:extLst>
              <a:ext uri="{FF2B5EF4-FFF2-40B4-BE49-F238E27FC236}">
                <a16:creationId xmlns:a16="http://schemas.microsoft.com/office/drawing/2014/main" id="{52855DE9-E80C-49CC-BFB7-E40982EB1E0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01" y="4210518"/>
            <a:ext cx="468114" cy="369372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45\,\mathrm{Hz}$&#10;&#10;&#10;\end{document}" title="IguanaTex Picture Display">
            <a:extLst>
              <a:ext uri="{FF2B5EF4-FFF2-40B4-BE49-F238E27FC236}">
                <a16:creationId xmlns:a16="http://schemas.microsoft.com/office/drawing/2014/main" id="{779F784D-3229-483A-9438-FF2F25732F0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715" y="4771473"/>
            <a:ext cx="6966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90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9E84-7573-4698-B17F-8A3F99F4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Jittering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6072-D0C0-4F15-BE82-3474205E9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en-US" dirty="0"/>
              <a:t> Can decompose into two independent time series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with correlation functions</a:t>
            </a:r>
          </a:p>
          <a:p>
            <a:pPr marL="0" indent="0">
              <a:spcAft>
                <a:spcPts val="2400"/>
              </a:spcAft>
              <a:buNone/>
            </a:pPr>
            <a:endParaRPr lang="en-US" dirty="0"/>
          </a:p>
          <a:p>
            <a:pPr>
              <a:spcAft>
                <a:spcPts val="2400"/>
              </a:spcAft>
            </a:pPr>
            <a:r>
              <a:rPr lang="en-US" dirty="0"/>
              <a:t> Gaussian: For                , variables                           are multivariate Gaussian</a:t>
            </a:r>
          </a:p>
          <a:p>
            <a:r>
              <a:rPr lang="en-US" dirty="0"/>
              <a:t> DMP:        alternates between           with expected time</a:t>
            </a:r>
          </a:p>
        </p:txBody>
      </p:sp>
      <p:pic>
        <p:nvPicPr>
          <p:cNvPr id="5" name="Picture 4" descr="\documentclass{article}&#10;\usepackage{amsmath}&#10;\pagestyle{empty}&#10;\begin{document}&#10;&#10;$$\delta\omega(t)=\eta(t)\cos (\omega_j t)+\phi(t)\sin (\omega_j t)$$&#10;&#10;&#10;\end{document}" title="IguanaTex Picture Display">
            <a:extLst>
              <a:ext uri="{FF2B5EF4-FFF2-40B4-BE49-F238E27FC236}">
                <a16:creationId xmlns:a16="http://schemas.microsoft.com/office/drawing/2014/main" id="{B01F797B-5B3B-4851-A2D2-876A46A5E7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57" y="2386606"/>
            <a:ext cx="4664686" cy="31817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$\langle \eta(t+s)\eta(t)\rangle=\langle \phi(t+s)\phi(t)\rangle=\delta\omega_0^2 e^{-|s|/\tau}$$&#10;&#10;&#10;\end{document}" title="IguanaTex Picture Display">
            <a:extLst>
              <a:ext uri="{FF2B5EF4-FFF2-40B4-BE49-F238E27FC236}">
                <a16:creationId xmlns:a16="http://schemas.microsoft.com/office/drawing/2014/main" id="{97A56E56-196A-445D-BF4F-115FABD3C7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57" y="3371159"/>
            <a:ext cx="5663086" cy="363886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t_1,\ldots,t_n$&#10;&#10;&#10;\end{document}" title="IguanaTex Picture Display">
            <a:extLst>
              <a:ext uri="{FF2B5EF4-FFF2-40B4-BE49-F238E27FC236}">
                <a16:creationId xmlns:a16="http://schemas.microsoft.com/office/drawing/2014/main" id="{3B9A2D45-56EB-471F-945E-E493ECBC50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40" y="4114161"/>
            <a:ext cx="1164800" cy="250514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\eta(t_1),\ldots,\eta(t_n)$&#10;&#10;&#10;\end{document}" title="IguanaTex Picture Display">
            <a:extLst>
              <a:ext uri="{FF2B5EF4-FFF2-40B4-BE49-F238E27FC236}">
                <a16:creationId xmlns:a16="http://schemas.microsoft.com/office/drawing/2014/main" id="{6D0DBA6F-6CED-4DD4-9236-7B4BA8887E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01" y="4068802"/>
            <a:ext cx="1952914" cy="305371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\eta(t)$&#10;&#10;&#10;\end{document}" title="IguanaTex Picture Display">
            <a:extLst>
              <a:ext uri="{FF2B5EF4-FFF2-40B4-BE49-F238E27FC236}">
                <a16:creationId xmlns:a16="http://schemas.microsoft.com/office/drawing/2014/main" id="{6B90CD75-D4FD-4C2B-97B3-6B0FF3BFCCE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93" y="4745319"/>
            <a:ext cx="471771" cy="30537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pm\delta\omega_0$&#10;&#10;&#10;\end{document}" title="IguanaTex Picture Display">
            <a:extLst>
              <a:ext uri="{FF2B5EF4-FFF2-40B4-BE49-F238E27FC236}">
                <a16:creationId xmlns:a16="http://schemas.microsoft.com/office/drawing/2014/main" id="{89810C64-8D41-48C6-A00F-6D2BD45AEC0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74" y="4767617"/>
            <a:ext cx="663771" cy="265143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\tau$&#10;&#10;&#10;\end{document}" title="IguanaTex Picture Display">
            <a:extLst>
              <a:ext uri="{FF2B5EF4-FFF2-40B4-BE49-F238E27FC236}">
                <a16:creationId xmlns:a16="http://schemas.microsoft.com/office/drawing/2014/main" id="{8B70A1A5-749D-48D4-BADA-7A9616E8DA9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18" y="4839312"/>
            <a:ext cx="148114" cy="1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1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9332-5208-467F-8F20-630307E5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Jittering realizations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F4887-67C4-4ACD-969C-B681F177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" y="2639581"/>
            <a:ext cx="4077151" cy="271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10660-6EF2-441C-B379-D0845FA70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49" y="2639581"/>
            <a:ext cx="4077151" cy="2718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DCF661-5DEC-4475-87F1-B957DF528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24" y="2639581"/>
            <a:ext cx="4077151" cy="27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86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07B1-CF9A-49C6-9938-CCE846A7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4B0EE-7413-4528-A489-442D5D3EB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05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Split into intervals of duration</a:t>
            </a:r>
          </a:p>
          <a:p>
            <a:pPr>
              <a:lnSpc>
                <a:spcPct val="150000"/>
              </a:lnSpc>
            </a:pPr>
            <a:r>
              <a:rPr lang="en-US" dirty="0"/>
              <a:t> Within each interval,            constant </a:t>
            </a:r>
            <a:r>
              <a:rPr lang="en-US" dirty="0">
                <a:sym typeface="Wingdings" panose="05000000000000000000" pitchFamily="2" charset="2"/>
              </a:rPr>
              <a:t> analytic solution:</a:t>
            </a:r>
            <a:endParaRPr lang="en-US" dirty="0"/>
          </a:p>
        </p:txBody>
      </p:sp>
      <p:pic>
        <p:nvPicPr>
          <p:cNvPr id="7" name="Picture 6" descr="\documentclass{article}&#10;\usepackage{amsmath}&#10;\pagestyle{empty}&#10;\begin{document}&#10;&#10;$1/\omega_0\ll\Delta t\ll1/\omega_j,\tau$&#10;&#10;&#10;\end{document}" title="IguanaTex Picture Display">
            <a:extLst>
              <a:ext uri="{FF2B5EF4-FFF2-40B4-BE49-F238E27FC236}">
                <a16:creationId xmlns:a16="http://schemas.microsoft.com/office/drawing/2014/main" id="{34A9D76D-C068-4ED9-8245-9841E4560D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055906"/>
            <a:ext cx="2821486" cy="31817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\delta\omega(t_k)$&#10;&#10;\end{document}" title="IguanaTex Picture Display">
            <a:extLst>
              <a:ext uri="{FF2B5EF4-FFF2-40B4-BE49-F238E27FC236}">
                <a16:creationId xmlns:a16="http://schemas.microsoft.com/office/drawing/2014/main" id="{78AD9A5C-3E3B-4DE4-A89E-E5F8CEA178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17" y="2791015"/>
            <a:ext cx="800914" cy="30537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begin{align*}&#10;x(t_{k+1})&amp;=e^{-\frac{\gamma\Delta t}2}\left(x(t_k)\cos((\omega_0+\delta\omega(t_k))\Delta t)+\frac{\dot x(t_k)}{\omega_0}\sin((\omega_0+\delta\omega(t_k))\Delta t)\right)\\&#10;&amp;\quad+\frac{F_0e^{i\omega_F(t_k+\Delta t)}}{\omega_0(i\gamma+2\delta\omega(t_k)-2\Delta\omega_F)}\left(1-e^{-\frac{\gamma\Delta t}2+i(\delta\omega(t_k)-\Delta\omega_F)\Delta t}\right)\\&#10;\dot x(t_{k+1})&amp;=e^{-\frac{\gamma\Delta t}2}\left(-\omega_0x(t_k)\sin((\omega_0+\delta\omega(t_k))\Delta t)+\dot x(t_k)\cos((\omega_0+\delta\omega(t_k))\Delta t)\right)\\&#10;&amp;\quad+\frac{iF_0e^{i\omega_F(t_k+\Delta t)}}{i\gamma+2\delta\omega(t_k)-2\Delta\omega_F}\left(1-e^{-\frac{\gamma\Delta t}2+i(\delta\omega(t_k)-\Delta\omega_F)\Delta t}\right)&#10;\end{align*}&#10;&#10;\end{document}" title="IguanaTex Picture Display">
            <a:extLst>
              <a:ext uri="{FF2B5EF4-FFF2-40B4-BE49-F238E27FC236}">
                <a16:creationId xmlns:a16="http://schemas.microsoft.com/office/drawing/2014/main" id="{5022900B-A4A9-42C9-9F24-16BFCA19BC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46" y="3374717"/>
            <a:ext cx="8600381" cy="25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9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39E9-1F29-4D97-A35B-273AB249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95287-A02A-4DC3-B8ED-C32C5CE05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Evolve     runs, each for time</a:t>
            </a:r>
          </a:p>
          <a:p>
            <a:r>
              <a:rPr lang="en-US" dirty="0"/>
              <a:t> For observable              , compute asymptotic ensembled-averaged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Total standard deviation (statistical + systematic) given by</a:t>
            </a:r>
          </a:p>
        </p:txBody>
      </p:sp>
      <p:pic>
        <p:nvPicPr>
          <p:cNvPr id="5" name="Picture 4" descr="\documentclass{article}&#10;\usepackage{amsmath}&#10;\pagestyle{empty}&#10;\begin{document}&#10;&#10;$N$&#10;&#10;&#10;\end{document}" title="IguanaTex Picture Display">
            <a:extLst>
              <a:ext uri="{FF2B5EF4-FFF2-40B4-BE49-F238E27FC236}">
                <a16:creationId xmlns:a16="http://schemas.microsoft.com/office/drawing/2014/main" id="{6CB2A949-56F4-4BA7-917A-D166AF28D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77" y="1939365"/>
            <a:ext cx="257829" cy="206628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T\gg2/\gamma$&#10;&#10;&#10;\end{document}" title="IguanaTex Picture Display">
            <a:extLst>
              <a:ext uri="{FF2B5EF4-FFF2-40B4-BE49-F238E27FC236}">
                <a16:creationId xmlns:a16="http://schemas.microsoft.com/office/drawing/2014/main" id="{2CEFE882-A9BD-4955-91BB-A2158AFF6E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57" y="1912470"/>
            <a:ext cx="1155657" cy="305371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\mathcal O[x_i(t)]$&#10;&#10;&#10;\end{document}" title="IguanaTex Picture Display">
            <a:extLst>
              <a:ext uri="{FF2B5EF4-FFF2-40B4-BE49-F238E27FC236}">
                <a16:creationId xmlns:a16="http://schemas.microsoft.com/office/drawing/2014/main" id="{24B474EC-E257-43B2-9E91-DA2E07C768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29" y="2432425"/>
            <a:ext cx="989257" cy="30537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$&#10;\langle\mathcal O\rangle_\infty=\frac1N\sum_{i=1}^N\mathcal O[x_i(t)]&#10;$$&#10;&#10;&#10;\end{document}" title="IguanaTex Picture Display">
            <a:extLst>
              <a:ext uri="{FF2B5EF4-FFF2-40B4-BE49-F238E27FC236}">
                <a16:creationId xmlns:a16="http://schemas.microsoft.com/office/drawing/2014/main" id="{1204B8EC-1689-4648-9F66-D6C0574E882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51" y="2871696"/>
            <a:ext cx="3011657" cy="885029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begin{align*}&#10;\sigma_\mathcal O^2&amp;=\frac{\varsigma_\mathcal O^2}N+e^{-\gamma T}\langle\mathcal O\rangle_\infty\\&#10;\varsigma_\mathcal O^2&amp;=\frac1{N-1}\sum_{i=1}^N\left(\mathcal O[x_i(t)]-\langle\mathcal O\rangle_\infty\right)^2&#10;\end{align*}&#10;&#10;&#10;\end{document}" title="IguanaTex Picture Display">
            <a:extLst>
              <a:ext uri="{FF2B5EF4-FFF2-40B4-BE49-F238E27FC236}">
                <a16:creationId xmlns:a16="http://schemas.microsoft.com/office/drawing/2014/main" id="{C1C3D25A-33D6-4A15-82EB-B18E1DD6B42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22" y="4414764"/>
            <a:ext cx="4692114" cy="17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17BD-1F08-4161-840C-8DF19A71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80EB7-A66A-4387-B842-595A63552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06" y="1788453"/>
            <a:ext cx="6759394" cy="45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8B4E-66CA-5D3C-BA66-4738ECEB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958B-3886-49ED-EF8E-304570E0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4384"/>
          </a:xfrm>
        </p:spPr>
        <p:txBody>
          <a:bodyPr numCol="1">
            <a:noAutofit/>
          </a:bodyPr>
          <a:lstStyle/>
          <a:p>
            <a:pPr marL="514350" indent="-514350">
              <a:lnSpc>
                <a:spcPct val="30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dirty="0"/>
              <a:t>Jittering Resonator</a:t>
            </a:r>
          </a:p>
          <a:p>
            <a:pPr marL="514350" indent="-514350">
              <a:lnSpc>
                <a:spcPct val="30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dirty="0"/>
              <a:t>System Characteristics</a:t>
            </a:r>
          </a:p>
          <a:p>
            <a:pPr marL="514350" indent="-514350">
              <a:lnSpc>
                <a:spcPct val="300000"/>
              </a:lnSpc>
              <a:spcAft>
                <a:spcPts val="400"/>
              </a:spcAft>
              <a:buFont typeface="+mj-lt"/>
              <a:buAutoNum type="romanUcPeriod"/>
            </a:pPr>
            <a:r>
              <a:rPr lang="en-US" dirty="0"/>
              <a:t>Spectral Features and Sensitivity</a:t>
            </a:r>
          </a:p>
        </p:txBody>
      </p:sp>
    </p:spTree>
    <p:extLst>
      <p:ext uri="{BB962C8B-B14F-4D97-AF65-F5344CB8AC3E}">
        <p14:creationId xmlns:p14="http://schemas.microsoft.com/office/powerpoint/2010/main" val="3840851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0D71-7DCB-4511-9104-22C214E5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correlations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C4CA5E8-4ED8-4759-BC36-095FA2D6E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893027"/>
              </p:ext>
            </p:extLst>
          </p:nvPr>
        </p:nvGraphicFramePr>
        <p:xfrm>
          <a:off x="950259" y="3459907"/>
          <a:ext cx="4876800" cy="19134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3131">
                  <a:extLst>
                    <a:ext uri="{9D8B030D-6E8A-4147-A177-3AD203B41FA5}">
                      <a16:colId xmlns:a16="http://schemas.microsoft.com/office/drawing/2014/main" val="3437654472"/>
                    </a:ext>
                  </a:extLst>
                </a:gridCol>
                <a:gridCol w="1984469">
                  <a:extLst>
                    <a:ext uri="{9D8B030D-6E8A-4147-A177-3AD203B41FA5}">
                      <a16:colId xmlns:a16="http://schemas.microsoft.com/office/drawing/2014/main" val="6924247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29850891"/>
                    </a:ext>
                  </a:extLst>
                </a:gridCol>
              </a:tblGrid>
              <a:tr h="4783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Parameter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Perturbative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184583"/>
                  </a:ext>
                </a:extLst>
              </a:tr>
              <a:tr h="47835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401889"/>
                  </a:ext>
                </a:extLst>
              </a:tr>
              <a:tr h="47835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164475"/>
                  </a:ext>
                </a:extLst>
              </a:tr>
              <a:tr h="47835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734996"/>
                  </a:ext>
                </a:extLst>
              </a:tr>
            </a:tbl>
          </a:graphicData>
        </a:graphic>
      </p:graphicFrame>
      <p:pic>
        <p:nvPicPr>
          <p:cNvPr id="16" name="Picture 15" descr="\documentclass{article}&#10;\usepackage{amsmath}&#10;\pagestyle{empty}&#10;\begin{document}&#10;&#10;\begin{align*}&#10;\hat K_x(s)&amp;\equiv e^{-i\omega_0s}\left(\langle x(t+s)x(t)^*\rangle_\infty-\langle x(t+s)\rangle_\infty\langle x(t)^*\rangle_\infty\right)\\&#10;&amp;=(c_1\cos(\omega_K|s|)+c_2\sin(\omega_K|s|))e^{-|s|/\tau_1}+c_3e^{-|s|/\tau_2},&#10;\end{align*}&#10;&#10;&#10;\end{document}" title="IguanaTex Picture Display">
            <a:extLst>
              <a:ext uri="{FF2B5EF4-FFF2-40B4-BE49-F238E27FC236}">
                <a16:creationId xmlns:a16="http://schemas.microsoft.com/office/drawing/2014/main" id="{BA3FFD73-F686-4182-AA0A-2FC758B768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47" y="1884683"/>
            <a:ext cx="7765942" cy="879543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\tau_1$&#10;&#10;\end{document}" title="IguanaTex Picture Display">
            <a:extLst>
              <a:ext uri="{FF2B5EF4-FFF2-40B4-BE49-F238E27FC236}">
                <a16:creationId xmlns:a16="http://schemas.microsoft.com/office/drawing/2014/main" id="{4C913318-767C-4502-92FE-095C8C88E4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15" y="4113232"/>
            <a:ext cx="226743" cy="177372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f_k$&#10;&#10;&#10;\end{document}" title="IguanaTex Picture Display">
            <a:extLst>
              <a:ext uri="{FF2B5EF4-FFF2-40B4-BE49-F238E27FC236}">
                <a16:creationId xmlns:a16="http://schemas.microsoft.com/office/drawing/2014/main" id="{C9F8FE7F-DAA5-426E-9132-89E1B5514D6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86" y="4514492"/>
            <a:ext cx="254172" cy="276114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\tau_2$&#10;&#10;&#10;\end{document}" title="IguanaTex Picture Display">
            <a:extLst>
              <a:ext uri="{FF2B5EF4-FFF2-40B4-BE49-F238E27FC236}">
                <a16:creationId xmlns:a16="http://schemas.microsoft.com/office/drawing/2014/main" id="{6254775D-47B0-4959-A44B-6F4E4B213E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40" y="5091446"/>
            <a:ext cx="234057" cy="177372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au=0.064\,\mathrm{s}$&#10;&#10;&#10;\end{document}" title="IguanaTex Picture Display">
            <a:extLst>
              <a:ext uri="{FF2B5EF4-FFF2-40B4-BE49-F238E27FC236}">
                <a16:creationId xmlns:a16="http://schemas.microsoft.com/office/drawing/2014/main" id="{319116B9-B1CB-4300-92F0-BE6CBBE813F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24" y="4038623"/>
            <a:ext cx="1417143" cy="212114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f_j=45\,\mathrm{Hz}$&#10;&#10;&#10;\end{document}" title="IguanaTex Picture Display">
            <a:extLst>
              <a:ext uri="{FF2B5EF4-FFF2-40B4-BE49-F238E27FC236}">
                <a16:creationId xmlns:a16="http://schemas.microsoft.com/office/drawing/2014/main" id="{0371823A-1D45-4344-A3C1-05485A6B947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9" y="4515983"/>
            <a:ext cx="1369600" cy="303543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2/\gamma=2.12\,\mathrm{s}$&#10;&#10;\end{document}" title="IguanaTex Picture Display">
            <a:extLst>
              <a:ext uri="{FF2B5EF4-FFF2-40B4-BE49-F238E27FC236}">
                <a16:creationId xmlns:a16="http://schemas.microsoft.com/office/drawing/2014/main" id="{AC756875-BF48-4D73-9B4E-D6966B4A47F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52" y="5027447"/>
            <a:ext cx="1567086" cy="305371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0.098\,\mathrm{s}$&#10;&#10;\end{document}" title="IguanaTex Picture Display">
            <a:extLst>
              <a:ext uri="{FF2B5EF4-FFF2-40B4-BE49-F238E27FC236}">
                <a16:creationId xmlns:a16="http://schemas.microsoft.com/office/drawing/2014/main" id="{DDED8F3E-3D3E-440C-9668-3121A1C769F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08" y="4082862"/>
            <a:ext cx="841143" cy="208457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44.7\,\mathrm{Hz}$&#10;&#10;\end{document}" title="IguanaTex Picture Display">
            <a:extLst>
              <a:ext uri="{FF2B5EF4-FFF2-40B4-BE49-F238E27FC236}">
                <a16:creationId xmlns:a16="http://schemas.microsoft.com/office/drawing/2014/main" id="{EB7C9D08-C028-4D74-BDFD-0DA6320E76B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95" y="4532422"/>
            <a:ext cx="932571" cy="213943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$1.85\,\mathrm{Hz}$&#10;&#10;\end{document}" title="IguanaTex Picture Display">
            <a:extLst>
              <a:ext uri="{FF2B5EF4-FFF2-40B4-BE49-F238E27FC236}">
                <a16:creationId xmlns:a16="http://schemas.microsoft.com/office/drawing/2014/main" id="{92B8D544-983B-4930-AEAC-042F7ED747E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36" y="5054342"/>
            <a:ext cx="914286" cy="2139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CB09EC8-EA53-4F1E-9930-6A5F3088E458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1" y="2791122"/>
            <a:ext cx="5421532" cy="36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13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8554-F7E7-4090-96FA-5F80350D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susceptibility PSD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90A8-3665-4E5D-AF2A-9C077565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 For monochromatic force                           and fixed jittering, let response be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 Can define PSD of mechanical susceptibility (averaged over jittering)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 Mechanical susceptibility PSD converts force PSD to response PSD</a:t>
            </a:r>
          </a:p>
        </p:txBody>
      </p:sp>
      <p:pic>
        <p:nvPicPr>
          <p:cNvPr id="15" name="Picture 14" descr="\documentclass{article}&#10;\usepackage{amsmath}&#10;\pagestyle{empty}&#10;\begin{document}&#10;&#10;$F(t)=F_0e^{i\omega_Ft}$&#10;&#10;&#10;\end{document}" title="IguanaTex Picture Display">
            <a:extLst>
              <a:ext uri="{FF2B5EF4-FFF2-40B4-BE49-F238E27FC236}">
                <a16:creationId xmlns:a16="http://schemas.microsoft.com/office/drawing/2014/main" id="{67E2E30F-B5EA-4660-90AB-48C8AFC8DD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76" y="2037049"/>
            <a:ext cx="1943772" cy="327314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$&#10;\tilde x(f)=\chi(f_F,f)F_0&#10;$$&#10;&#10;&#10;\end{document}" title="IguanaTex Picture Display">
            <a:extLst>
              <a:ext uri="{FF2B5EF4-FFF2-40B4-BE49-F238E27FC236}">
                <a16:creationId xmlns:a16="http://schemas.microsoft.com/office/drawing/2014/main" id="{51EC7288-A6CB-4882-8086-C731FD2B758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19" y="2694669"/>
            <a:ext cx="2386285" cy="305371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$&#10;S_\chi(f_F,f)\delta(f-f')=\langle\chi(f_F,f)\chi(f_F,f')^*\rangle_\infty&#10;$$&#10;&#10;&#10;\end{document}" title="IguanaTex Picture Display">
            <a:extLst>
              <a:ext uri="{FF2B5EF4-FFF2-40B4-BE49-F238E27FC236}">
                <a16:creationId xmlns:a16="http://schemas.microsoft.com/office/drawing/2014/main" id="{DBB501C6-148B-4915-9633-C88F40CCEAA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60" y="3941392"/>
            <a:ext cx="5721600" cy="334629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$&#10;S_x(f)=\int df_F\,S_\chi(f_F,f)S_F(f_F)&#10;$$&#10;&#10;\end{document}" title="IguanaTex Picture Display">
            <a:extLst>
              <a:ext uri="{FF2B5EF4-FFF2-40B4-BE49-F238E27FC236}">
                <a16:creationId xmlns:a16="http://schemas.microsoft.com/office/drawing/2014/main" id="{97E0C137-DA35-41ED-A335-EE3E188AE67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89" y="5152273"/>
            <a:ext cx="4207543" cy="6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6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A8C4A-8B2A-4721-9B10-EB1665CA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Jittering Resonator</a:t>
            </a:r>
          </a:p>
        </p:txBody>
      </p:sp>
    </p:spTree>
    <p:extLst>
      <p:ext uri="{BB962C8B-B14F-4D97-AF65-F5344CB8AC3E}">
        <p14:creationId xmlns:p14="http://schemas.microsoft.com/office/powerpoint/2010/main" val="48257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C983-FCC3-4092-B09F-4C9A079A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Jittering resonator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55BF-0CAE-462F-A8F1-7B0C35FD4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40398"/>
            <a:ext cx="10058400" cy="360939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/>
              <a:t>        : response or “position”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e.g., electric field in resonant cavity, etc.</a:t>
            </a:r>
          </a:p>
          <a:p>
            <a:r>
              <a:rPr lang="en-US" dirty="0"/>
              <a:t>    : linewidth of resonator</a:t>
            </a:r>
          </a:p>
          <a:p>
            <a:r>
              <a:rPr lang="en-US" dirty="0"/>
              <a:t>      : central resonant frequency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  : stochastic frequency modulation or “jittering”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e.g., deformations of resonant cavity, etc.</a:t>
            </a:r>
          </a:p>
          <a:p>
            <a:pPr>
              <a:spcAft>
                <a:spcPts val="400"/>
              </a:spcAft>
            </a:pPr>
            <a:r>
              <a:rPr lang="en-US" dirty="0"/>
              <a:t>         : driving “force”</a:t>
            </a:r>
          </a:p>
          <a:p>
            <a:pPr lvl="1"/>
            <a:r>
              <a:rPr lang="en-US" dirty="0"/>
              <a:t>e.g., currents in resonant cavity, etc.</a:t>
            </a:r>
          </a:p>
        </p:txBody>
      </p:sp>
      <p:pic>
        <p:nvPicPr>
          <p:cNvPr id="6" name="Picture 5" descr="\documentclass{article}&#10;\usepackage{amsmath}&#10;\pagestyle{empty}&#10;\begin{document}&#10;&#10;$\ddot x(t)+\gamma\dot x(t)+(\omega_0+\delta\omega(t))^2x(t)=F(t)$&#10;&#10;\end{document}" title="IguanaTex Picture Display">
            <a:extLst>
              <a:ext uri="{FF2B5EF4-FFF2-40B4-BE49-F238E27FC236}">
                <a16:creationId xmlns:a16="http://schemas.microsoft.com/office/drawing/2014/main" id="{C2DF7B05-41BE-43AB-BED8-5611FF3377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66" y="1975222"/>
            <a:ext cx="5185828" cy="327314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x(t)$&#10;&#10;&#10;\end{document}" title="IguanaTex Picture Display">
            <a:extLst>
              <a:ext uri="{FF2B5EF4-FFF2-40B4-BE49-F238E27FC236}">
                <a16:creationId xmlns:a16="http://schemas.microsoft.com/office/drawing/2014/main" id="{7BB2FA04-4F32-4DC1-AD2F-F662184CEE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73" y="2589747"/>
            <a:ext cx="482743" cy="305372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\gamma$&#10;&#10;&#10;\end{document}" title="IguanaTex Picture Display">
            <a:extLst>
              <a:ext uri="{FF2B5EF4-FFF2-40B4-BE49-F238E27FC236}">
                <a16:creationId xmlns:a16="http://schemas.microsoft.com/office/drawing/2014/main" id="{CB6B3CFB-E01E-481E-96D1-B5CA5E89DE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65" y="3510953"/>
            <a:ext cx="162743" cy="199314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\omega_0$&#10;&#10;&#10;\end{document}" title="IguanaTex Picture Display">
            <a:extLst>
              <a:ext uri="{FF2B5EF4-FFF2-40B4-BE49-F238E27FC236}">
                <a16:creationId xmlns:a16="http://schemas.microsoft.com/office/drawing/2014/main" id="{E82B1947-075C-4328-8D5D-ED55568205C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35" y="4004771"/>
            <a:ext cx="296229" cy="182857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delta\omega(t)$&#10;&#10;\end{document}" title="IguanaTex Picture Display">
            <a:extLst>
              <a:ext uri="{FF2B5EF4-FFF2-40B4-BE49-F238E27FC236}">
                <a16:creationId xmlns:a16="http://schemas.microsoft.com/office/drawing/2014/main" id="{7E89F8A3-A09A-4A21-A802-B3E07F61D0E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29" y="4433972"/>
            <a:ext cx="652800" cy="305371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F(t)$&#10;&#10;&#10;\end{document}" title="IguanaTex Picture Display">
            <a:extLst>
              <a:ext uri="{FF2B5EF4-FFF2-40B4-BE49-F238E27FC236}">
                <a16:creationId xmlns:a16="http://schemas.microsoft.com/office/drawing/2014/main" id="{8FC2337A-669C-49C0-8A08-9EBCF92C747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28" y="5284582"/>
            <a:ext cx="543086" cy="3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5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DF8D-B0F1-4D76-8AD8-8AA8AFB1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45579-2839-403A-A264-2FB14600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9560"/>
          </a:xfrm>
        </p:spPr>
        <p:txBody>
          <a:bodyPr/>
          <a:lstStyle/>
          <a:p>
            <a:r>
              <a:rPr lang="en-US" dirty="0"/>
              <a:t> On-resonance monochromatic force</a:t>
            </a:r>
          </a:p>
          <a:p>
            <a:r>
              <a:rPr lang="en-US" dirty="0"/>
              <a:t> (Asymptotic) power for no jittering (                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Power for fixed offset (                    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Worst-case suppression        , where                 (           for Dark SRF)</a:t>
            </a:r>
          </a:p>
        </p:txBody>
      </p:sp>
      <p:pic>
        <p:nvPicPr>
          <p:cNvPr id="5" name="Picture 4" descr="\documentclass{article}&#10;\usepackage{amsmath}&#10;\pagestyle{empty}&#10;\begin{document}&#10;&#10;$F(t)=F_0e^{i\omega_0t}$&#10;&#10;&#10;\end{document}" title="IguanaTex Picture Display">
            <a:extLst>
              <a:ext uri="{FF2B5EF4-FFF2-40B4-BE49-F238E27FC236}">
                <a16:creationId xmlns:a16="http://schemas.microsoft.com/office/drawing/2014/main" id="{04949ED3-0A71-4655-AB70-4F85CF868D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50" y="1885575"/>
            <a:ext cx="1888914" cy="327314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\delta\omega(t)=0$&#10;&#10;&#10;\end{document}" title="IguanaTex Picture Display">
            <a:extLst>
              <a:ext uri="{FF2B5EF4-FFF2-40B4-BE49-F238E27FC236}">
                <a16:creationId xmlns:a16="http://schemas.microsoft.com/office/drawing/2014/main" id="{630FED92-2166-466C-A63C-F68275109B2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54" y="2440084"/>
            <a:ext cx="1226971" cy="305371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$$|x_0(\infty)|^2=\frac{|F_0|^2}{\gamma^2\omega_0^2}$$&#10;&#10;&#10;\end{document}" title="IguanaTex Picture Display">
            <a:extLst>
              <a:ext uri="{FF2B5EF4-FFF2-40B4-BE49-F238E27FC236}">
                <a16:creationId xmlns:a16="http://schemas.microsoft.com/office/drawing/2014/main" id="{842AB408-9471-4573-8A1C-B83DEB08885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95" y="2964948"/>
            <a:ext cx="2207086" cy="749714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delta\omega(t)=\delta\omega_0$&#10;&#10;&#10;\end{document}" title="IguanaTex Picture Display">
            <a:extLst>
              <a:ext uri="{FF2B5EF4-FFF2-40B4-BE49-F238E27FC236}">
                <a16:creationId xmlns:a16="http://schemas.microsoft.com/office/drawing/2014/main" id="{BA307A93-BB12-4423-91FC-051A3AD3D5A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62" y="3948970"/>
            <a:ext cx="1530514" cy="305371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$|x_\mathrm{fix}(\infty)|^2=\frac{|F_0|^2}{(\gamma^2+4\delta\omega_0^2)\omega_0^2}$$&#10;&#10;&#10;\end{document}" title="IguanaTex Picture Display">
            <a:extLst>
              <a:ext uri="{FF2B5EF4-FFF2-40B4-BE49-F238E27FC236}">
                <a16:creationId xmlns:a16="http://schemas.microsoft.com/office/drawing/2014/main" id="{C2BCE068-6372-4F25-9B4F-5077261778C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68" y="4385849"/>
            <a:ext cx="3593141" cy="749714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$\alpha\equiv\frac{4\delta\omega_0^2}{\gamma^2}$&#10;&#10;\end{document}" title="IguanaTex Picture Display">
            <a:extLst>
              <a:ext uri="{FF2B5EF4-FFF2-40B4-BE49-F238E27FC236}">
                <a16:creationId xmlns:a16="http://schemas.microsoft.com/office/drawing/2014/main" id="{189C7F48-AEF8-4DC6-B76A-2B6645AC9EE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5879"/>
            <a:ext cx="1144685" cy="497371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&#10;$\sim10^5$&#10;&#10;&#10;\end{document}" title="IguanaTex Picture Display">
            <a:extLst>
              <a:ext uri="{FF2B5EF4-FFF2-40B4-BE49-F238E27FC236}">
                <a16:creationId xmlns:a16="http://schemas.microsoft.com/office/drawing/2014/main" id="{642B5CC2-247A-46EF-AC75-02F9018817E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47" y="5454736"/>
            <a:ext cx="714971" cy="25965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\frac1{1+\alpha}$&#10;&#10;&#10;\end{document}" title="IguanaTex Picture Display">
            <a:extLst>
              <a:ext uri="{FF2B5EF4-FFF2-40B4-BE49-F238E27FC236}">
                <a16:creationId xmlns:a16="http://schemas.microsoft.com/office/drawing/2014/main" id="{619957DC-1665-4186-85DA-8A527642045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92" y="5397872"/>
            <a:ext cx="466286" cy="3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1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9906-B7B3-42B3-A482-D92484E8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4957-0DAD-4ECB-ACB8-3198688A0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64032"/>
          </a:xfrm>
        </p:spPr>
        <p:txBody>
          <a:bodyPr/>
          <a:lstStyle/>
          <a:p>
            <a:r>
              <a:rPr lang="en-US" dirty="0"/>
              <a:t> Power spectrum             of jittering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\documentclass{article}&#10;\usepackage{amsmath}&#10;\pagestyle{empty}&#10;\begin{document}&#10;&#10;$S_{\delta\omega}(f)$&#10;&#10;&#10;\end{document}" title="IguanaTex Picture Display">
            <a:extLst>
              <a:ext uri="{FF2B5EF4-FFF2-40B4-BE49-F238E27FC236}">
                <a16:creationId xmlns:a16="http://schemas.microsoft.com/office/drawing/2014/main" id="{57D834A2-8EC0-4EFC-AAB5-960A757F23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66" y="1897239"/>
            <a:ext cx="852114" cy="305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17501-2D36-4D3D-9723-C75678BC1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9972" y="2383118"/>
            <a:ext cx="8023549" cy="3540162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\delta\omega(t)$&#10;&#10;\end{document}" title="IguanaTex Picture Display">
            <a:extLst>
              <a:ext uri="{FF2B5EF4-FFF2-40B4-BE49-F238E27FC236}">
                <a16:creationId xmlns:a16="http://schemas.microsoft.com/office/drawing/2014/main" id="{5978C80F-9D2D-4D1F-A4FE-899F06A036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90" y="1074013"/>
            <a:ext cx="1305600" cy="61074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D7B574B-5E85-4DC3-919E-FB9BD072BB25}"/>
              </a:ext>
            </a:extLst>
          </p:cNvPr>
          <p:cNvSpPr txBox="1"/>
          <p:nvPr/>
        </p:nvSpPr>
        <p:spPr>
          <a:xfrm>
            <a:off x="101771" y="5347316"/>
            <a:ext cx="2175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>
                <a:hlinkClick r:id="rId8"/>
              </a:rPr>
              <a:t>Pischalnikov</a:t>
            </a:r>
            <a:r>
              <a:rPr lang="en-US" sz="1400" dirty="0">
                <a:hlinkClick r:id="rId8"/>
              </a:rPr>
              <a:t> et al.(2019)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9611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9906-B7B3-42B3-A482-D92484E8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4957-0DAD-4ECB-ACB8-3198688A0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64032"/>
          </a:xfrm>
        </p:spPr>
        <p:txBody>
          <a:bodyPr/>
          <a:lstStyle/>
          <a:p>
            <a:r>
              <a:rPr lang="en-US" dirty="0"/>
              <a:t> Power spectrum             of jittering </a:t>
            </a:r>
            <a:r>
              <a:rPr lang="en-US" dirty="0">
                <a:sym typeface="Wingdings" panose="05000000000000000000" pitchFamily="2" charset="2"/>
              </a:rPr>
              <a:t> approximate by single Lorentzian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Higher-point statistics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Gaussian or dichotomic Markov process (DMP)</a:t>
            </a:r>
          </a:p>
        </p:txBody>
      </p:sp>
      <p:pic>
        <p:nvPicPr>
          <p:cNvPr id="6" name="Picture 5" descr="\documentclass{article}&#10;\usepackage{amsmath}&#10;\pagestyle{empty}&#10;\begin{document}&#10;&#10;$S_{\delta\omega}(f)$&#10;&#10;&#10;\end{document}" title="IguanaTex Picture Display">
            <a:extLst>
              <a:ext uri="{FF2B5EF4-FFF2-40B4-BE49-F238E27FC236}">
                <a16:creationId xmlns:a16="http://schemas.microsoft.com/office/drawing/2014/main" id="{57D834A2-8EC0-4EFC-AAB5-960A757F23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66" y="1897239"/>
            <a:ext cx="852114" cy="305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17501-2D36-4D3D-9723-C75678BC1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9972" y="2383118"/>
            <a:ext cx="8023549" cy="35401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0AD7E5-8511-41BC-AB95-1674ABF2BB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24" y="3321212"/>
            <a:ext cx="2103831" cy="198127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EE2AF-17FB-4D7A-8BFF-6A2A26067915}"/>
              </a:ext>
            </a:extLst>
          </p:cNvPr>
          <p:cNvCxnSpPr>
            <a:cxnSpLocks/>
          </p:cNvCxnSpPr>
          <p:nvPr/>
        </p:nvCxnSpPr>
        <p:spPr>
          <a:xfrm>
            <a:off x="4234324" y="3358630"/>
            <a:ext cx="0" cy="1886119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51969B3-D296-4968-A29E-1435B269D1FD}"/>
              </a:ext>
            </a:extLst>
          </p:cNvPr>
          <p:cNvCxnSpPr>
            <a:cxnSpLocks/>
          </p:cNvCxnSpPr>
          <p:nvPr/>
        </p:nvCxnSpPr>
        <p:spPr>
          <a:xfrm>
            <a:off x="5099957" y="4340352"/>
            <a:ext cx="362310" cy="0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5FB0B8-531A-42F8-80D2-2E208A44AF52}"/>
              </a:ext>
            </a:extLst>
          </p:cNvPr>
          <p:cNvCxnSpPr>
            <a:cxnSpLocks/>
          </p:cNvCxnSpPr>
          <p:nvPr/>
        </p:nvCxnSpPr>
        <p:spPr>
          <a:xfrm>
            <a:off x="5281112" y="2933700"/>
            <a:ext cx="0" cy="44451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\documentclass{article}&#10;\usepackage{amsmath,xcolor}&#10;\pagestyle{empty}&#10;\begin{document}&#10;&#10;$\color{yellow}\delta\omega_0$&#10;&#10;&#10;\end{document}" title="IguanaTex Picture Display">
            <a:extLst>
              <a:ext uri="{FF2B5EF4-FFF2-40B4-BE49-F238E27FC236}">
                <a16:creationId xmlns:a16="http://schemas.microsoft.com/office/drawing/2014/main" id="{2B158B7C-6994-4736-8093-D8F43AAFF9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97" y="4117081"/>
            <a:ext cx="433371" cy="265143"/>
          </a:xfrm>
          <a:prstGeom prst="rect">
            <a:avLst/>
          </a:prstGeom>
        </p:spPr>
      </p:pic>
      <p:pic>
        <p:nvPicPr>
          <p:cNvPr id="39" name="Picture 38" descr="\documentclass{article}&#10;\usepackage{amsmath,xcolor}&#10;\pagestyle{empty}&#10;\begin{document}&#10;&#10;$\color{yellow}f_j=\frac{\omega_j}{2\pi}$&#10;&#10;&#10;\end{document}" title="IguanaTex Picture Display">
            <a:extLst>
              <a:ext uri="{FF2B5EF4-FFF2-40B4-BE49-F238E27FC236}">
                <a16:creationId xmlns:a16="http://schemas.microsoft.com/office/drawing/2014/main" id="{1DAC923B-1395-430F-BCFD-46D4ED924A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38" y="2597304"/>
            <a:ext cx="974628" cy="352914"/>
          </a:xfrm>
          <a:prstGeom prst="rect">
            <a:avLst/>
          </a:prstGeom>
        </p:spPr>
      </p:pic>
      <p:pic>
        <p:nvPicPr>
          <p:cNvPr id="49" name="Picture 48" descr="\documentclass{article}&#10;\usepackage{amsmath,xcolor}&#10;\pagestyle{empty}&#10;\begin{document}&#10;&#10;$\color{yellow}\tau^{-1}$&#10;&#10;&#10;\end{document}" title="IguanaTex Picture Display">
            <a:extLst>
              <a:ext uri="{FF2B5EF4-FFF2-40B4-BE49-F238E27FC236}">
                <a16:creationId xmlns:a16="http://schemas.microsoft.com/office/drawing/2014/main" id="{CF1D93A5-3566-42F6-9405-521F569D2F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30" y="4153199"/>
            <a:ext cx="451657" cy="254171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\delta\omega(t)$&#10;&#10;\end{document}" title="IguanaTex Picture Display">
            <a:extLst>
              <a:ext uri="{FF2B5EF4-FFF2-40B4-BE49-F238E27FC236}">
                <a16:creationId xmlns:a16="http://schemas.microsoft.com/office/drawing/2014/main" id="{16D0124D-B6BF-4A9D-B220-C1349D1566D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90" y="1074013"/>
            <a:ext cx="1305600" cy="610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E1456F-1DCC-404C-B1F0-EBBA1812D77C}"/>
              </a:ext>
            </a:extLst>
          </p:cNvPr>
          <p:cNvSpPr txBox="1"/>
          <p:nvPr/>
        </p:nvSpPr>
        <p:spPr>
          <a:xfrm>
            <a:off x="101771" y="5347316"/>
            <a:ext cx="2175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>
                <a:hlinkClick r:id="rId15"/>
              </a:rPr>
              <a:t>Pischalnikov</a:t>
            </a:r>
            <a:r>
              <a:rPr lang="en-US" sz="1400" dirty="0">
                <a:hlinkClick r:id="rId15"/>
              </a:rPr>
              <a:t> et al.(2019)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9035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B6D8E8-ED70-4984-A96E-1CF697A3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800" dirty="0"/>
              <a:t>System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5845834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31.6461"/>
  <p:tag name="OUTPUTTYPE" val="PNG"/>
  <p:tag name="IGUANATEXVERSION" val="161"/>
  <p:tag name="LATEXADDIN" val="\documentclass{article}&#10;\usepackage{amsmath}&#10;\pagestyle{empty}&#10;\begin{document}&#10;&#10;$\gamma,\delta\omega,1/\tau\ll\omega_0$&#10;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905.1368"/>
  <p:tag name="OUTPUTTYPE" val="PNG"/>
  <p:tag name="IGUANATEXVERSION" val="161"/>
  <p:tag name="LATEXADDIN" val="\documentclass{article}&#10;\usepackage{amsmath}&#10;\pagestyle{empty}&#10;\begin{document}&#10;&#10;$$|x_0(\infty)|^2=\frac{|F_0|^2}{\gamma^2\omega_0^2}$$&#10;&#10;&#10;\end{document}"/>
  <p:tag name="IGUANATEXSIZE" val="24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27.6715"/>
  <p:tag name="OUTPUTTYPE" val="PNG"/>
  <p:tag name="IGUANATEXVERSION" val="161"/>
  <p:tag name="LATEXADDIN" val="\documentclass{article}&#10;\usepackage{amsmath}&#10;\pagestyle{empty}&#10;\begin{document}&#10;&#10;$\delta\omega(t)=\delta\omega_0$&#10;&#10;&#10;\end{document}"/>
  <p:tag name="IGUANATEXSIZE" val="24"/>
  <p:tag name="IGUANATEXCURSOR" val="11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7.4616"/>
  <p:tag name="ORIGINALWIDTH" val="1473.566"/>
  <p:tag name="OUTPUTTYPE" val="PNG"/>
  <p:tag name="IGUANATEXVERSION" val="161"/>
  <p:tag name="LATEXADDIN" val="\documentclass{article}&#10;\usepackage{amsmath}&#10;\pagestyle{empty}&#10;\begin{document}&#10;&#10;$$|x_\mathrm{fix}(\infty)|^2=\frac{|F_0|^2}{(\gamma^2+4\delta\omega_0^2)\omega_0^2}$$&#10;&#10;&#10;\end{document}"/>
  <p:tag name="IGUANATEXSIZE" val="24"/>
  <p:tag name="IGUANATEXCURSOR" val="11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9745"/>
  <p:tag name="ORIGINALWIDTH" val="469.4413"/>
  <p:tag name="OUTPUTTYPE" val="PNG"/>
  <p:tag name="IGUANATEXVERSION" val="161"/>
  <p:tag name="LATEXADDIN" val="\documentclass{article}&#10;\usepackage{amsmath}&#10;\pagestyle{empty}&#10;\begin{document}&#10;&#10;$\alpha\equiv\frac{4\delta\omega_0^2}{\gamma^2}$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293.2133"/>
  <p:tag name="OUTPUTTYPE" val="PNG"/>
  <p:tag name="IGUANATEXVERSION" val="161"/>
  <p:tag name="LATEXADDIN" val="\documentclass{article}&#10;\usepackage{amsmath}&#10;\pagestyle{empty}&#10;\begin{document}&#10;&#10;$\sim10^5$&#10;&#10;&#10;\end{document}"/>
  <p:tag name="IGUANATEXSIZE" val="24"/>
  <p:tag name="IGUANATEXCURSOR" val="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191.2261"/>
  <p:tag name="OUTPUTTYPE" val="PNG"/>
  <p:tag name="IGUANATEXVERSION" val="161"/>
  <p:tag name="LATEXADDIN" val="\documentclass{article}&#10;\usepackage{amsmath}&#10;\pagestyle{empty}&#10;\begin{document}&#10;&#10;$\frac1{1+\alpha}$&#10;&#10;&#10;\end{document}"/>
  <p:tag name="IGUANATEXSIZE" val="24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9.4563"/>
  <p:tag name="OUTPUTTYPE" val="PNG"/>
  <p:tag name="IGUANATEXVERSION" val="161"/>
  <p:tag name="LATEXADDIN" val="\documentclass{article}&#10;\usepackage{amsmath}&#10;\pagestyle{empty}&#10;\begin{document}&#10;&#10;$S_{\delta\omega}(f)$&#10;&#10;&#10;\end{document}"/>
  <p:tag name="IGUANATEXSIZE" val="24"/>
  <p:tag name="IGUANATEXCURSOR" val="10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7.7165"/>
  <p:tag name="OUTPUTTYPE" val="PNG"/>
  <p:tag name="IGUANATEXVERSION" val="161"/>
  <p:tag name="LATEXADDIN" val="\documentclass{article}&#10;\usepackage{amsmath}&#10;\pagestyle{empty}&#10;\begin{document}&#10;&#10;$\delta\omega(t)$&#10;&#10;\end{document}"/>
  <p:tag name="IGUANATEXSIZE" val="48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9.4563"/>
  <p:tag name="OUTPUTTYPE" val="PNG"/>
  <p:tag name="IGUANATEXVERSION" val="161"/>
  <p:tag name="LATEXADDIN" val="\documentclass{article}&#10;\usepackage{amsmath}&#10;\pagestyle{empty}&#10;\begin{document}&#10;&#10;$S_{\delta\omega}(f)$&#10;&#10;&#10;\end{document}"/>
  <p:tag name="IGUANATEXSIZE" val="24"/>
  <p:tag name="IGUANATEXCURSOR" val="10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77.7278"/>
  <p:tag name="OUTPUTTYPE" val="PNG"/>
  <p:tag name="IGUANATEXVERSION" val="161"/>
  <p:tag name="LATEXADDIN" val="\documentclass{article}&#10;\usepackage{amsmath,xcolor}&#10;\pagestyle{empty}&#10;\begin{document}&#10;&#10;$\color{yellow}\delta\omega_0$&#10;&#10;&#10;\end{document}"/>
  <p:tag name="IGUANATEXSIZE" val="24"/>
  <p:tag name="IGUANATEXCURSOR" val="5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126.734"/>
  <p:tag name="OUTPUTTYPE" val="PNG"/>
  <p:tag name="IGUANATEXVERSION" val="161"/>
  <p:tag name="LATEXADDIN" val="\documentclass{article}&#10;\usepackage{amsmath}&#10;\pagestyle{empty}&#10;\begin{document}&#10;&#10;$\ddot x(t)+\gamma\dot x(t)+(\omega_0+\delta\omega(t))^2x(t)=F(t)$&#10;&#10;\end{document}"/>
  <p:tag name="IGUANATEXSIZE" val="24"/>
  <p:tag name="IGUANATEXCURSOR" val="1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399.7"/>
  <p:tag name="OUTPUTTYPE" val="PNG"/>
  <p:tag name="IGUANATEXVERSION" val="161"/>
  <p:tag name="LATEXADDIN" val="\documentclass{article}&#10;\usepackage{amsmath,xcolor}&#10;\pagestyle{empty}&#10;\begin{document}&#10;&#10;$\color{yellow}f_j=\frac{\omega_j}{2\pi}$&#10;&#10;&#10;\end{document}"/>
  <p:tag name="IGUANATEXSIZE" val="24"/>
  <p:tag name="IGUANATEXCURSOR" val="1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85.2269"/>
  <p:tag name="OUTPUTTYPE" val="PNG"/>
  <p:tag name="IGUANATEXVERSION" val="161"/>
  <p:tag name="LATEXADDIN" val="\documentclass{article}&#10;\usepackage{amsmath,xcolor}&#10;\pagestyle{empty}&#10;\begin{document}&#10;&#10;$\color{yellow}\tau^{-1}$&#10;&#10;&#10;\end{document}"/>
  <p:tag name="IGUANATEXSIZE" val="24"/>
  <p:tag name="IGUANATEXCURSOR" val="11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7.7165"/>
  <p:tag name="OUTPUTTYPE" val="PNG"/>
  <p:tag name="IGUANATEXVERSION" val="161"/>
  <p:tag name="LATEXADDIN" val="\documentclass{article}&#10;\usepackage{amsmath}&#10;\pagestyle{empty}&#10;\begin{document}&#10;&#10;$\delta\omega(t)$&#10;&#10;\end{document}"/>
  <p:tag name="IGUANATEXSIZE" val="48"/>
  <p:tag name="IGUANATEXCURSOR" val="8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1181.852"/>
  <p:tag name="OUTPUTTYPE" val="PNG"/>
  <p:tag name="IGUANATEXVERSION" val="161"/>
  <p:tag name="LATEXADDIN" val="\documentclass{article}&#10;\usepackage{amsmath,xcolor}&#10;\pagestyle{empty}&#10;\begin{document}&#10;&#10;$$\langle|x(t)|^2\rangle_\infty\approx\frac{|x_0(\infty)|^2}{1+{\color{blue}\alpha}}$$&#10;&#10;&#10;\end{document}"/>
  <p:tag name="IGUANATEXSIZE" val="24"/>
  <p:tag name="IGUANATEXCURSOR" val="16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842.1447"/>
  <p:tag name="OUTPUTTYPE" val="PNG"/>
  <p:tag name="IGUANATEXVERSION" val="161"/>
  <p:tag name="LATEXADDIN" val="\documentclass{article}&#10;\usepackage{amsmath,xcolor}&#10;\pagestyle{empty}&#10;\begin{document}&#10;&#10;$${\color{blue}\alpha}\equiv\frac{4\delta\omega_0^2}{\gamma^2}{\color{red}\rho}\ll1$$&#10;&#10;&#10;\end{document}"/>
  <p:tag name="IGUANATEXSIZE" val="24"/>
  <p:tag name="IGUANATEXCURSOR" val="9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7105"/>
  <p:tag name="ORIGINALWIDTH" val="1226.847"/>
  <p:tag name="OUTPUTTYPE" val="PNG"/>
  <p:tag name="IGUANATEXVERSION" val="161"/>
  <p:tag name="LATEXADDIN" val="\documentclass{article}&#10;\usepackage{amsmath,xcolor}&#10;\pagestyle{empty}&#10;\begin{document}&#10;&#10;$${\color{red}\rho}\equiv\frac{\gamma\tau(2+\gamma\tau)}{(2+\gamma\tau)^2+4\omega_j^2\tau^2}$$&#10;&#10;&#10;\end{document}"/>
  <p:tag name="IGUANATEXSIZE" val="24"/>
  <p:tag name="IGUANATEXCURSOR" val="9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2228.721"/>
  <p:tag name="OUTPUTTYPE" val="PNG"/>
  <p:tag name="IGUANATEXVERSION" val="161"/>
  <p:tag name="LATEXADDIN" val="\documentclass{article}&#10;\usepackage{amsmath}&#10;\pagestyle{empty}&#10;\begin{document}&#10;&#10;$$\frac d{dt}|x(t)|^2=-\gamma|x(t)|^2+\frac{|F_0||x(t)|}{\omega_0}\sin\theta(t),$$&#10;&#10;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63.6295"/>
  <p:tag name="OUTPUTTYPE" val="PNG"/>
  <p:tag name="IGUANATEXVERSION" val="161"/>
  <p:tag name="LATEXADDIN" val="\documentclass{article}&#10;\usepackage{amsmath}&#10;\pagestyle{empty}&#10;\begin{document}&#10;&#10;$\theta=\arg[x^*(t)F(t)]$&#10;&#10;&#10;\end{document}"/>
  <p:tag name="IGUANATEXSIZE" val="24"/>
  <p:tag name="IGUANATEXCURSOR" val="10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99.9625"/>
  <p:tag name="OUTPUTTYPE" val="PNG"/>
  <p:tag name="IGUANATEXVERSION" val="161"/>
  <p:tag name="LATEXADDIN" val="\documentclass{article}&#10;\usepackage{amsmath}&#10;\pagestyle{empty}&#10;\begin{document}&#10;&#10;$\theta=\frac\pi2$&#10;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.4638"/>
  <p:tag name="ORIGINALWIDTH" val="1523.06"/>
  <p:tag name="OUTPUTTYPE" val="PNG"/>
  <p:tag name="IGUANATEXVERSION" val="161"/>
  <p:tag name="LATEXADDIN" val="\documentclass{article}&#10;\usepackage{amsmath,xcolor}&#10;\pagestyle{empty}&#10;\begin{document}&#10;&#10;$$\color{blue}|\chi_0(\omega_F)|^2=\frac1{\omega_0^2(\gamma^2+4\Delta\omega_F^2)}$$&#10;&#10;&#10;\end{document}"/>
  <p:tag name="IGUANATEXSIZE" val="18"/>
  <p:tag name="IGUANATEXCURSOR" val="16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7.9753"/>
  <p:tag name="OUTPUTTYPE" val="PNG"/>
  <p:tag name="IGUANATEXVERSION" val="161"/>
  <p:tag name="LATEXADDIN" val="\documentclass{article}&#10;\usepackage{amsmath}&#10;\pagestyle{empty}&#10;\begin{document}&#10;&#10;$x(t)$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797.1503"/>
  <p:tag name="OUTPUTTYPE" val="PNG"/>
  <p:tag name="IGUANATEXVERSION" val="161"/>
  <p:tag name="LATEXADDIN" val="\documentclass{article}&#10;\usepackage{amsmath}&#10;\pagestyle{empty}&#10;\begin{document}&#10;&#10;$F(t)=F_0e^{i\omega_Ft}$&#10;&#10;\end{document}"/>
  <p:tag name="IGUANATEXSIZE" val="18"/>
  <p:tag name="IGUANATEXCURSOR" val="1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.4638"/>
  <p:tag name="ORIGINALWIDTH" val="1523.06"/>
  <p:tag name="OUTPUTTYPE" val="PNG"/>
  <p:tag name="IGUANATEXVERSION" val="161"/>
  <p:tag name="LATEXADDIN" val="\documentclass{article}&#10;\usepackage{amsmath,xcolor}&#10;\pagestyle{empty}&#10;\begin{document}&#10;&#10;$$\color{blue}|\chi_0(\omega_F)|^2=\frac1{\omega_0^2(\gamma^2+4\Delta\omega_F^2)}$$&#10;&#10;&#10;\end{document}"/>
  <p:tag name="IGUANATEXSIZE" val="18"/>
  <p:tag name="IGUANATEXCURSOR" val="16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6.2054"/>
  <p:tag name="ORIGINALWIDTH" val="1973.753"/>
  <p:tag name="OUTPUTTYPE" val="PNG"/>
  <p:tag name="IGUANATEXVERSION" val="161"/>
  <p:tag name="LATEXADDIN" val="\documentclass{article}&#10;\usepackage{amsmath,xcolor}&#10;\pagestyle{empty}&#10;\begin{document}&#10;&#10;$$\color{blue}S_\chi(\omega_F,\omega)=\frac{\delta(f-f_F)+\frac{4S_{\delta\omega}(f-f_F)}{\gamma^2+4\Delta\omega^2}}{\omega_0^2(\gamma^2+4\Delta\omega_F^2)}$$&#10;&#10;&#10;\end{document}"/>
  <p:tag name="IGUANATEXSIZE" val="18"/>
  <p:tag name="IGUANATEXCURSOR" val="24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6.2054"/>
  <p:tag name="ORIGINALWIDTH" val="1973.753"/>
  <p:tag name="OUTPUTTYPE" val="PNG"/>
  <p:tag name="IGUANATEXVERSION" val="161"/>
  <p:tag name="LATEXADDIN" val="\documentclass{article}&#10;\usepackage{amsmath,xcolor}&#10;\pagestyle{empty}&#10;\begin{document}&#10;&#10;$$\color{blue}S_\chi(\omega_F,\omega)=\frac{\delta(f-f_F)+\frac{4S_{\delta\omega}(f-f_F)}{\gamma^2+4\Delta\omega^2}}{\omega_0^2(\gamma^2+4\Delta\omega_F^2)}$$&#10;&#10;&#10;\end{document}"/>
  <p:tag name="IGUANATEXSIZE" val="18"/>
  <p:tag name="IGUANATEXCURSOR" val="24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.7068"/>
  <p:tag name="ORIGINALWIDTH" val="2796.4"/>
  <p:tag name="OUTPUTTYPE" val="PNG"/>
  <p:tag name="IGUANATEXVERSION" val="161"/>
  <p:tag name="LATEXADDIN" val="\documentclass{article}&#10;\usepackage{amsmath,xcolor}&#10;\definecolor{limegreen}{RGB}{37.5,153.75,37.5}&#10;\pagestyle{empty}&#10;\begin{document}&#10;&#10;$$\mathrm{SNR}_\mathrm{tot}^2={\color{limegreen}\sum_{\tilde x(f_i)\text{ Gaussian}}}\mathrm{SNR}(f_i)^2=t_\mathrm{int}{\color{limegreen}\int} df~\mathrm{SNR}(f)^2$$&#10;&#10;&#10;\end{document}"/>
  <p:tag name="IGUANATEXSIZE" val="18"/>
  <p:tag name="IGUANATEXCURSOR" val="28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293.2133"/>
  <p:tag name="OUTPUTTYPE" val="PNG"/>
  <p:tag name="IGUANATEXVERSION" val="161"/>
  <p:tag name="LATEXADDIN" val="\documentclass{article}&#10;\usepackage{amsmath}&#10;\pagestyle{empty}&#10;\begin{document}&#10;&#10;$\sim10^5$&#10;&#10;&#10;\end{document}"/>
  <p:tag name="IGUANATEXSIZE" val="18"/>
  <p:tag name="IGUANATEXCURSOR" val="1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4.346"/>
  <p:tag name="ORIGINALWIDTH" val="3103.112"/>
  <p:tag name="OUTPUTTYPE" val="PNG"/>
  <p:tag name="IGUANATEXVERSION" val="161"/>
  <p:tag name="LATEXADDIN" val="\documentclass{article}&#10;\usepackage{amsmath}&#10;\pagestyle{empty}&#10;\begin{document}&#10;&#10;\begin{align*}&#10;C_{\delta\omega}(t-t')&amp;\equiv\langle\delta\omega(t)\delta\omega(t')\rangle\\&#10;&amp;=\delta\omega_0^2 \cos (\omega_j(t-t'))e^{-|t-t'|/\tau}\\~\\&#10;S_{\delta\omega}(\omega)&amp;\equiv\int C_{\delta\omega}(t) e^{-i\omega t}dt\\&#10;&amp;=\frac{\delta\omega_0^2}{\tau}\left(\frac1{\tau^{-2}+(\omega-\omega_j)^2}+\frac1{\tau^{-2}+(\omega+\omega_j)^2}\right)&#10;\end{align*}&#10;&#10;&#10;\end{document}"/>
  <p:tag name="IGUANATEXSIZE" val="24"/>
  <p:tag name="IGUANATEXCURSOR" val="21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403.4495"/>
  <p:tag name="OUTPUTTYPE" val="PNG"/>
  <p:tag name="IGUANATEXVERSION" val="161"/>
  <p:tag name="LATEXADDIN" val="\documentclass{article}&#10;\usepackage{amsmath}&#10;\pagestyle{empty}&#10;\begin{document}&#10;&#10;$f_0=\frac{\omega_0}{2\pi}$&#10;&#10;&#10;\end{document}"/>
  <p:tag name="IGUANATEXSIZE" val="24"/>
  <p:tag name="IGUANATEXCURSOR" val="1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6.74165"/>
  <p:tag name="OUTPUTTYPE" val="PNG"/>
  <p:tag name="IGUANATEXVERSION" val="161"/>
  <p:tag name="LATEXADDIN" val="\documentclass{article}&#10;\usepackage{amsmath}&#10;\pagestyle{empty}&#10;\begin{document}&#10;&#10;$\gamma$&#10;&#10;&#10;\end{document}"/>
  <p:tag name="IGUANATEXSIZE" val="24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512.9359"/>
  <p:tag name="OUTPUTTYPE" val="PNG"/>
  <p:tag name="IGUANATEXVERSION" val="161"/>
  <p:tag name="LATEXADDIN" val="\documentclass{article}&#10;\usepackage{amsmath}&#10;\pagestyle{empty}&#10;\begin{document}&#10;&#10;$\delta f_0=\frac{\delta\omega_0}{2\pi}$&#10;&#10;&#10;\end{document}"/>
  <p:tag name="IGUANATEXSIZE" val="24"/>
  <p:tag name="IGUANATEXCURSOR" val="1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6.74165"/>
  <p:tag name="OUTPUTTYPE" val="PNG"/>
  <p:tag name="IGUANATEXVERSION" val="161"/>
  <p:tag name="LATEXADDIN" val="\documentclass{article}&#10;\usepackage{amsmath}&#10;\pagestyle{empty}&#10;\begin{document}&#10;&#10;$\gamma$&#10;&#10;&#10;\end{document}"/>
  <p:tag name="IGUANATEXSIZE" val="24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60.74244"/>
  <p:tag name="OUTPUTTYPE" val="PNG"/>
  <p:tag name="IGUANATEXVERSION" val="161"/>
  <p:tag name="LATEXADDIN" val="\documentclass{article}&#10;\usepackage{amsmath}&#10;\pagestyle{empty}&#10;\begin{document}&#10;&#10;$\tau$&#10;&#10;&#10;\end{document}"/>
  <p:tag name="IGUANATEXSIZE" val="24"/>
  <p:tag name="IGUANATEXCURSOR" val="8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399.7"/>
  <p:tag name="OUTPUTTYPE" val="PNG"/>
  <p:tag name="IGUANATEXVERSION" val="161"/>
  <p:tag name="LATEXADDIN" val="\documentclass{article}&#10;\usepackage{amsmath}&#10;\pagestyle{empty}&#10;\begin{document}&#10;&#10;$f_j=\frac{\omega_j}{2\pi}$&#10;&#10;&#10;\end{document}"/>
  <p:tag name="IGUANATEXSIZE" val="24"/>
  <p:tag name="IGUANATEXCURSOR" val="10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10.1987"/>
  <p:tag name="OUTPUTTYPE" val="PNG"/>
  <p:tag name="IGUANATEXVERSION" val="161"/>
  <p:tag name="LATEXADDIN" val="\documentclass{article}&#10;\usepackage{amsmath}&#10;\pagestyle{empty}&#10;\begin{document}&#10;&#10;$1.3\,\mathrm{GHz}$&#10;&#10;&#10;\end{document}"/>
  <p:tag name="IGUANATEXSIZE" val="24"/>
  <p:tag name="IGUANATEXCURSOR" val="10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68.9164"/>
  <p:tag name="OUTPUTTYPE" val="PNG"/>
  <p:tag name="IGUANATEXVERSION" val="161"/>
  <p:tag name="LATEXADDIN" val="\documentclass{article}&#10;\usepackage{amsmath}&#10;\pagestyle{empty}&#10;\begin{document}&#10;&#10;$2\pi\times0.15\,\mathrm{Hz}$&#10;&#10;\end{document}"/>
  <p:tag name="IGUANATEXSIZE" val="24"/>
  <p:tag name="IGUANATEXCURSOR" val="11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21.9723"/>
  <p:tag name="OUTPUTTYPE" val="PNG"/>
  <p:tag name="IGUANATEXVERSION" val="161"/>
  <p:tag name="LATEXADDIN" val="\documentclass{article}&#10;\usepackage{amsmath}&#10;\pagestyle{empty}&#10;\begin{document}&#10;&#10;$3\,\mathrm{Hz}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191.976"/>
  <p:tag name="OUTPUTTYPE" val="PNG"/>
  <p:tag name="IGUANATEXVERSION" val="161"/>
  <p:tag name="LATEXADDIN" val="\documentclass{article}&#10;\usepackage{amsmath}&#10;\pagestyle{empty}&#10;\begin{document}&#10;&#10;$\frac1{5\pi}\,\mathrm{s}$&#10;&#10;&#10;\end{document}"/>
  <p:tag name="IGUANATEXSIZE" val="24"/>
  <p:tag name="IGUANATEXCURSOR" val="10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85.7143"/>
  <p:tag name="OUTPUTTYPE" val="PNG"/>
  <p:tag name="IGUANATEXVERSION" val="161"/>
  <p:tag name="LATEXADDIN" val="\documentclass{article}&#10;\usepackage{amsmath}&#10;\pagestyle{empty}&#10;\begin{document}&#10;&#10;$45\,\mathrm{Hz}$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913.011"/>
  <p:tag name="OUTPUTTYPE" val="PNG"/>
  <p:tag name="IGUANATEXVERSION" val="161"/>
  <p:tag name="LATEXADDIN" val="\documentclass{article}&#10;\usepackage{amsmath}&#10;\pagestyle{empty}&#10;\begin{document}&#10;&#10;$$\delta\omega(t)=\eta(t)\cos (\omega_j t)+\phi(t)\sin (\omega_j t)$$&#10;&#10;&#10;\end{document}"/>
  <p:tag name="IGUANATEXSIZE" val="24"/>
  <p:tag name="IGUANATEXCURSOR" val="15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322.46"/>
  <p:tag name="OUTPUTTYPE" val="PNG"/>
  <p:tag name="IGUANATEXVERSION" val="161"/>
  <p:tag name="LATEXADDIN" val="\documentclass{article}&#10;\usepackage{amsmath}&#10;\pagestyle{empty}&#10;\begin{document}&#10;&#10;$$\langle \eta(t+s)\eta(t)\rangle=\langle \phi(t+s)\phi(t)\rangle=\delta\omega_0^2 e^{-|s|/\tau}$$&#10;&#10;&#10;\end{document}"/>
  <p:tag name="IGUANATEXSIZE" val="24"/>
  <p:tag name="IGUANATEXCURSOR" val="17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477.6903"/>
  <p:tag name="OUTPUTTYPE" val="PNG"/>
  <p:tag name="IGUANATEXVERSION" val="161"/>
  <p:tag name="LATEXADDIN" val="\documentclass{article}&#10;\usepackage{amsmath}&#10;\pagestyle{empty}&#10;\begin{document}&#10;&#10;$t_1,\ldots,t_n$&#10;&#10;&#10;\end{document}"/>
  <p:tag name="IGUANATEXSIZE" val="24"/>
  <p:tag name="IGUANATEXCURSOR" val="9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1"/>
  <p:tag name="LATEXADDIN" val="\documentclass{article}&#10;\usepackage{amsmath}&#10;\pagestyle{empty}&#10;\begin{document}&#10;&#10;$\omega_0$&#10;&#10;&#10;\end{document}"/>
  <p:tag name="IGUANATEXSIZE" val="24"/>
  <p:tag name="IGUANATEXCURSOR" val="9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0.8998"/>
  <p:tag name="OUTPUTTYPE" val="PNG"/>
  <p:tag name="IGUANATEXVERSION" val="161"/>
  <p:tag name="LATEXADDIN" val="\documentclass{article}&#10;\usepackage{amsmath}&#10;\pagestyle{empty}&#10;\begin{document}&#10;&#10;$\eta(t_1),\ldots,\eta(t_n)$&#10;&#10;&#10;\end{document}"/>
  <p:tag name="IGUANATEXSIZE" val="24"/>
  <p:tag name="IGUANATEXCURSOR" val="1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3.4758"/>
  <p:tag name="OUTPUTTYPE" val="PNG"/>
  <p:tag name="IGUANATEXVERSION" val="161"/>
  <p:tag name="LATEXADDIN" val="\documentclass{article}&#10;\usepackage{amsmath}&#10;\pagestyle{empty}&#10;\begin{document}&#10;&#10;$\eta(t)$&#10;&#10;&#10;\end{document}"/>
  <p:tag name="IGUANATEXSIZE" val="24"/>
  <p:tag name="IGUANATEXCURSOR" val="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272.216"/>
  <p:tag name="OUTPUTTYPE" val="PNG"/>
  <p:tag name="IGUANATEXVERSION" val="161"/>
  <p:tag name="LATEXADDIN" val="\documentclass{article}&#10;\usepackage{amsmath}&#10;\pagestyle{empty}&#10;\begin{document}&#10;&#10;$\pm\delta\omega_0$&#10;&#10;&#10;\end{document}"/>
  <p:tag name="IGUANATEXSIZE" val="24"/>
  <p:tag name="IGUANATEXCURSOR" val="10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60.74244"/>
  <p:tag name="OUTPUTTYPE" val="PNG"/>
  <p:tag name="IGUANATEXVERSION" val="161"/>
  <p:tag name="LATEXADDIN" val="\documentclass{article}&#10;\usepackage{amsmath}&#10;\pagestyle{empty}&#10;\begin{document}&#10;&#10;$\tau$&#10;&#10;&#10;\end{document}"/>
  <p:tag name="IGUANATEXSIZE" val="24"/>
  <p:tag name="IGUANATEXCURSOR" val="8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157.105"/>
  <p:tag name="OUTPUTTYPE" val="PNG"/>
  <p:tag name="IGUANATEXVERSION" val="161"/>
  <p:tag name="LATEXADDIN" val="\documentclass{article}&#10;\usepackage{amsmath}&#10;\pagestyle{empty}&#10;\begin{document}&#10;&#10;$1/\omega_0\ll\Delta t\ll1/\omega_j,\tau$&#10;&#10;&#10;\end{document}"/>
  <p:tag name="IGUANATEXSIZE" val="24"/>
  <p:tag name="IGUANATEXCURSOR" val="1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8.459"/>
  <p:tag name="OUTPUTTYPE" val="PNG"/>
  <p:tag name="IGUANATEXVERSION" val="161"/>
  <p:tag name="LATEXADDIN" val="\documentclass{article}&#10;\usepackage{amsmath}&#10;\pagestyle{empty}&#10;\begin{document}&#10;&#10;$\delta\omega(t_k)$&#10;&#10;\end{document}"/>
  <p:tag name="IGUANATEXSIZE" val="24"/>
  <p:tag name="IGUANATEXCURSOR" val="9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0.094"/>
  <p:tag name="ORIGINALWIDTH" val="4232.471"/>
  <p:tag name="OUTPUTTYPE" val="PNG"/>
  <p:tag name="IGUANATEXVERSION" val="161"/>
  <p:tag name="LATEXADDIN" val="\documentclass{article}&#10;\usepackage{amsmath}&#10;\pagestyle{empty}&#10;\begin{document}&#10;&#10;\begin{align*}&#10;x(t_{k+1})&amp;=e^{-\frac{\gamma\Delta t}2}\left(x(t_k)\cos((\omega_0+\delta\omega(t_k))\Delta t)+\frac{\dot x(t_k)}{\omega_0}\sin((\omega_0+\delta\omega(t_k))\Delta t)\right)\\&#10;&amp;\quad+\frac{F_0e^{i\omega_F(t_k+\Delta t)}}{\omega_0(i\gamma+2\delta\omega(t_k)-2\Delta\omega_F)}\left(1-e^{-\frac{\gamma\Delta t}2+i(\delta\omega(t_k)-\Delta\omega_F)\Delta t}\right)\\&#10;\dot x(t_{k+1})&amp;=e^{-\frac{\gamma\Delta t}2}\left(-\omega_0x(t_k)\sin((\omega_0+\delta\omega(t_k))\Delta t)+\dot x(t_k)\cos((\omega_0+\delta\omega(t_k))\Delta t)\right)\\&#10;&amp;\quad+\frac{iF_0e^{i\omega_F(t_k+\Delta t)}}{i\gamma+2\delta\omega(t_k)-2\Delta\omega_F}\left(1-e^{-\frac{\gamma\Delta t}2+i(\delta\omega(t_k)-\Delta\omega_F)\Delta t}\right)&#10;\end{align*}&#10;&#10;\end{document}"/>
  <p:tag name="IGUANATEXSIZE" val="20"/>
  <p:tag name="IGUANATEXCURSOR" val="45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OUTPUTTYPE" val="PNG"/>
  <p:tag name="IGUANATEXVERSION" val="161"/>
  <p:tag name="LATEXADDIN" val="\documentclass{article}&#10;\usepackage{amsmath}&#10;\pagestyle{empty}&#10;\begin{document}&#10;&#10;$N$&#10;&#10;&#10;\end{document}"/>
  <p:tag name="IGUANATEXSIZE" val="24"/>
  <p:tag name="IGUANATEXCURSOR" val="8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3.9408"/>
  <p:tag name="OUTPUTTYPE" val="PNG"/>
  <p:tag name="IGUANATEXVERSION" val="161"/>
  <p:tag name="LATEXADDIN" val="\documentclass{article}&#10;\usepackage{amsmath}&#10;\pagestyle{empty}&#10;\begin{document}&#10;&#10;$T\gg2/\gamma$&#10;&#10;&#10;\end{document}"/>
  <p:tag name="IGUANATEXSIZE" val="24"/>
  <p:tag name="IGUANATEXCURSOR" val="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5.6993"/>
  <p:tag name="OUTPUTTYPE" val="PNG"/>
  <p:tag name="IGUANATEXVERSION" val="161"/>
  <p:tag name="LATEXADDIN" val="\documentclass{article}&#10;\usepackage{amsmath}&#10;\pagestyle{empty}&#10;\begin{document}&#10;&#10;$\mathcal O[x_i(t)]$&#10;&#10;&#10;\end{document}"/>
  <p:tag name="IGUANATEXSIZE" val="24"/>
  <p:tag name="IGUANATEXCURSOR" val="10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7.7165"/>
  <p:tag name="OUTPUTTYPE" val="PNG"/>
  <p:tag name="IGUANATEXVERSION" val="161"/>
  <p:tag name="LATEXADDIN" val="\documentclass{article}&#10;\usepackage{amsmath}&#10;\pagestyle{empty}&#10;\begin{document}&#10;&#10;$\delta\omega(t)$&#10;&#10;\end{document}"/>
  <p:tag name="IGUANATEXSIZE" val="24"/>
  <p:tag name="IGUANATEXCURSOR" val="9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.9547"/>
  <p:tag name="ORIGINALWIDTH" val="1235.096"/>
  <p:tag name="OUTPUTTYPE" val="PNG"/>
  <p:tag name="IGUANATEXVERSION" val="161"/>
  <p:tag name="LATEXADDIN" val="\documentclass{article}&#10;\usepackage{amsmath}&#10;\pagestyle{empty}&#10;\begin{document}&#10;&#10;$$&#10;\langle\mathcal O\rangle_\infty=\frac1N\sum_{i=1}^N\mathcal O[x_i(t)]&#10;$$&#10;&#10;&#10;\end{document}"/>
  <p:tag name="IGUANATEXSIZE" val="24"/>
  <p:tag name="IGUANATEXCURSOR" val="1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7.4128"/>
  <p:tag name="ORIGINALWIDTH" val="1924.26"/>
  <p:tag name="OUTPUTTYPE" val="PNG"/>
  <p:tag name="IGUANATEXVERSION" val="161"/>
  <p:tag name="LATEXADDIN" val="\documentclass{article}&#10;\usepackage{amsmath}&#10;\pagestyle{empty}&#10;\begin{document}&#10;&#10;\begin{align*}&#10;\sigma_\mathcal O^2&amp;=\frac{\varsigma_\mathcal O^2}N+e^{-\gamma T}\langle\mathcal O\rangle_\infty\\&#10;\varsigma_\mathcal O^2&amp;=\frac1{N-1}\sum_{i=1}^N\left(\mathcal O[x_i(t)]-\langle\mathcal O\rangle_\infty\right)^2&#10;\end{align*}&#10;&#10;&#10;\end{document}"/>
  <p:tag name="IGUANATEXSIZE" val="24"/>
  <p:tag name="IGUANATEXCURSOR" val="30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0.7049"/>
  <p:tag name="ORIGINALWIDTH" val="3184.852"/>
  <p:tag name="OUTPUTTYPE" val="PNG"/>
  <p:tag name="IGUANATEXVERSION" val="161"/>
  <p:tag name="LATEXADDIN" val="\documentclass{article}&#10;\usepackage{amsmath}&#10;\pagestyle{empty}&#10;\begin{document}&#10;&#10;\begin{align*}&#10;\hat K_x(s)&amp;\equiv e^{-i\omega_0s}\left(\langle x(t+s)x(t)^*\rangle_\infty-\langle x(t+s)\rangle_\infty\langle x(t)^*\rangle_\infty\right)\\&#10;&amp;=(c_1\cos(\omega_K|s|)+c_2\sin(\omega_K|s|))e^{-|s|/\tau_1}+c_3e^{-|s|/\tau_2},&#10;\end{align*}&#10;&#10;&#10;\end{document}"/>
  <p:tag name="IGUANATEXSIZE" val="24"/>
  <p:tag name="IGUANATEXCURSOR" val="12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92.98835"/>
  <p:tag name="OUTPUTTYPE" val="PNG"/>
  <p:tag name="IGUANATEXVERSION" val="161"/>
  <p:tag name="LATEXADDIN" val="\documentclass{article}&#10;\usepackage{amsmath}&#10;\pagestyle{empty}&#10;\begin{document}&#10;&#10;$\tau_1$&#10;&#10;\end{document}"/>
  <p:tag name="IGUANATEXSIZE" val="24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4.237"/>
  <p:tag name="OUTPUTTYPE" val="PNG"/>
  <p:tag name="IGUANATEXVERSION" val="161"/>
  <p:tag name="LATEXADDIN" val="\documentclass{article}&#10;\usepackage{amsmath}&#10;\pagestyle{empty}&#10;\begin{document}&#10;&#10;$f_k$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95.98803"/>
  <p:tag name="OUTPUTTYPE" val="PNG"/>
  <p:tag name="IGUANATEXVERSION" val="161"/>
  <p:tag name="LATEXADDIN" val="\documentclass{article}&#10;\usepackage{amsmath}&#10;\pagestyle{empty}&#10;\begin{document}&#10;&#10;$\tau_2$&#10;&#10;&#10;\end{document}"/>
  <p:tag name="IGUANATEXSIZE" val="24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581.1773"/>
  <p:tag name="OUTPUTTYPE" val="PNG"/>
  <p:tag name="IGUANATEXVERSION" val="161"/>
  <p:tag name="LATEXADDIN" val="\documentclass{article}&#10;\usepackage{amsmath}&#10;\pagestyle{empty}&#10;\begin{document}&#10;&#10;$\tau=0.064\,\mathrm{s}$&#10;&#10;&#10;\end{document}"/>
  <p:tag name="IGUANATEXSIZE" val="24"/>
  <p:tag name="IGUANATEXCURSOR" val="1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561.6797"/>
  <p:tag name="OUTPUTTYPE" val="PNG"/>
  <p:tag name="IGUANATEXVERSION" val="161"/>
  <p:tag name="LATEXADDIN" val="\documentclass{article}&#10;\usepackage{amsmath}&#10;\pagestyle{empty}&#10;\begin{document}&#10;&#10;$f_j=45\,\mathrm{Hz}$&#10;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42.6697"/>
  <p:tag name="OUTPUTTYPE" val="PNG"/>
  <p:tag name="IGUANATEXVERSION" val="161"/>
  <p:tag name="LATEXADDIN" val="\documentclass{article}&#10;\usepackage{amsmath}&#10;\pagestyle{empty}&#10;\begin{document}&#10;&#10;$2/\gamma=2.12\,\mathrm{s}$&#10;&#10;\end{document}"/>
  <p:tag name="IGUANATEXSIZE" val="24"/>
  <p:tag name="IGUANATEXCURSOR" val="10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4.9568"/>
  <p:tag name="OUTPUTTYPE" val="PNG"/>
  <p:tag name="IGUANATEXVERSION" val="161"/>
  <p:tag name="LATEXADDIN" val="\documentclass{article}&#10;\usepackage{amsmath}&#10;\pagestyle{empty}&#10;\begin{document}&#10;&#10;$0.098\,\mathrm{s}$&#10;&#10;\end{document}"/>
  <p:tag name="IGUANATEXSIZE" val="24"/>
  <p:tag name="IGUANATEXCURSOR" val="10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2.7221"/>
  <p:tag name="OUTPUTTYPE" val="PNG"/>
  <p:tag name="IGUANATEXVERSION" val="161"/>
  <p:tag name="LATEXADDIN" val="\documentclass{article}&#10;\usepackage{amsmath}&#10;\pagestyle{empty}&#10;\begin{document}&#10;&#10;$F(t)$&#10;&#10;&#10;\end{document}"/>
  <p:tag name="IGUANATEXSIZE" val="24"/>
  <p:tag name="IGUANATEXCURSOR" val="8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82.4522"/>
  <p:tag name="OUTPUTTYPE" val="PNG"/>
  <p:tag name="IGUANATEXVERSION" val="161"/>
  <p:tag name="LATEXADDIN" val="\documentclass{article}&#10;\usepackage{amsmath}&#10;\pagestyle{empty}&#10;\begin{document}&#10;&#10;$44.7\,\mathrm{Hz}$&#10;&#10;\end{document}"/>
  <p:tag name="IGUANATEXSIZE" val="24"/>
  <p:tag name="IGUANATEXCURSOR" val="10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74.9532"/>
  <p:tag name="OUTPUTTYPE" val="PNG"/>
  <p:tag name="IGUANATEXVERSION" val="161"/>
  <p:tag name="LATEXADDIN" val="\documentclass{article}&#10;\usepackage{amsmath}&#10;\pagestyle{empty}&#10;\begin{document}&#10;&#10;$1.85\,\mathrm{Hz}$&#10;&#10;\end{document}"/>
  <p:tag name="IGUANATEXSIZE" val="24"/>
  <p:tag name="IGUANATEXCURSOR" val="10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797.1503"/>
  <p:tag name="OUTPUTTYPE" val="PNG"/>
  <p:tag name="IGUANATEXVERSION" val="161"/>
  <p:tag name="LATEXADDIN" val="\documentclass{article}&#10;\usepackage{amsmath}&#10;\pagestyle{empty}&#10;\begin{document}&#10;&#10;$F(t)=F_0e^{i\omega_Ft}$&#10;&#10;&#10;\end{document}"/>
  <p:tag name="IGUANATEXSIZE" val="24"/>
  <p:tag name="IGUANATEXCURSOR" val="10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8.6276"/>
  <p:tag name="OUTPUTTYPE" val="PNG"/>
  <p:tag name="IGUANATEXVERSION" val="161"/>
  <p:tag name="LATEXADDIN" val="\documentclass{article}&#10;\usepackage{amsmath}&#10;\pagestyle{empty}&#10;\begin{document}&#10;&#10;$$&#10;\tilde x(f)=\chi(f_F,f)F_0&#10;$$&#10;&#10;&#10;\end{document}"/>
  <p:tag name="IGUANATEXSIZE" val="24"/>
  <p:tag name="IGUANATEXCURSOR" val="11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2346.457"/>
  <p:tag name="OUTPUTTYPE" val="PNG"/>
  <p:tag name="IGUANATEXVERSION" val="161"/>
  <p:tag name="LATEXADDIN" val="\documentclass{article}&#10;\usepackage{amsmath}&#10;\pagestyle{empty}&#10;\begin{document}&#10;&#10;$$&#10;S_\chi(f_F,f)\delta(f-f')=\langle\chi(f_F,f)\chi(f_F,f')^*\rangle_\infty&#10;$$&#10;&#10;&#10;\end{document}"/>
  <p:tag name="IGUANATEXSIZE" val="24"/>
  <p:tag name="IGUANATEXCURSOR" val="15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725.534"/>
  <p:tag name="OUTPUTTYPE" val="PNG"/>
  <p:tag name="IGUANATEXVERSION" val="161"/>
  <p:tag name="LATEXADDIN" val="\documentclass{article}&#10;\usepackage{amsmath}&#10;\pagestyle{empty}&#10;\begin{document}&#10;&#10;$$&#10;S_x(f)=\int df_F\,S_\chi(f_F,f)S_F(f_F)&#10;$$&#10;&#10;\end{document}"/>
  <p:tag name="IGUANATEXSIZE" val="24"/>
  <p:tag name="IGUANATEXCURSOR" val="12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774.6531"/>
  <p:tag name="OUTPUTTYPE" val="PNG"/>
  <p:tag name="IGUANATEXVERSION" val="161"/>
  <p:tag name="LATEXADDIN" val="\documentclass{article}&#10;\usepackage{amsmath}&#10;\pagestyle{empty}&#10;\begin{document}&#10;&#10;$F(t)=F_0e^{i\omega_0t}$&#10;&#10;&#10;\end{document}"/>
  <p:tag name="IGUANATEXSIZE" val="24"/>
  <p:tag name="IGUANATEXCURSOR" val="10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3.1871"/>
  <p:tag name="OUTPUTTYPE" val="PNG"/>
  <p:tag name="IGUANATEXVERSION" val="161"/>
  <p:tag name="LATEXADDIN" val="\documentclass{article}&#10;\usepackage{amsmath}&#10;\pagestyle{empty}&#10;\begin{document}&#10;&#10;$\delta\omega(t)=0$&#10;&#10;&#10;\end{document}"/>
  <p:tag name="IGUANATEXSIZE" val="24"/>
  <p:tag name="IGUANATEXCURSOR" val="10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ustom 2">
      <a:majorFont>
        <a:latin typeface="Arial Nova Light"/>
        <a:ea typeface=""/>
        <a:cs typeface=""/>
      </a:majorFont>
      <a:minorFont>
        <a:latin typeface="Arial Nova 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14350</TotalTime>
  <Words>512</Words>
  <Application>Microsoft Office PowerPoint</Application>
  <PresentationFormat>Widescreen</PresentationFormat>
  <Paragraphs>124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Nova Light</vt:lpstr>
      <vt:lpstr>Calibri</vt:lpstr>
      <vt:lpstr>Posterama</vt:lpstr>
      <vt:lpstr>Wingdings</vt:lpstr>
      <vt:lpstr>Retrospect</vt:lpstr>
      <vt:lpstr>PowerPoint Presentation</vt:lpstr>
      <vt:lpstr>Introduction</vt:lpstr>
      <vt:lpstr>Outline </vt:lpstr>
      <vt:lpstr>Jittering Resonator</vt:lpstr>
      <vt:lpstr>Jittering resonator model</vt:lpstr>
      <vt:lpstr>Power suppression</vt:lpstr>
      <vt:lpstr>Modeling </vt:lpstr>
      <vt:lpstr>Modeling </vt:lpstr>
      <vt:lpstr>System Characteristics</vt:lpstr>
      <vt:lpstr>Sample evolution</vt:lpstr>
      <vt:lpstr>Perturbative result</vt:lpstr>
      <vt:lpstr>Relative phase</vt:lpstr>
      <vt:lpstr>Spectral Features and Sensitivity</vt:lpstr>
      <vt:lpstr>Sensitivity</vt:lpstr>
      <vt:lpstr>Driving force vs. response (stable)</vt:lpstr>
      <vt:lpstr>Driving force vs. response (stable)</vt:lpstr>
      <vt:lpstr>Driving force vs. response (jittering)</vt:lpstr>
      <vt:lpstr>Driving force vs. response (jittering)</vt:lpstr>
      <vt:lpstr>Signal-to-noise ratio</vt:lpstr>
      <vt:lpstr>Signal-to-noise ratio</vt:lpstr>
      <vt:lpstr>Conclusion</vt:lpstr>
      <vt:lpstr>Backup Slides</vt:lpstr>
      <vt:lpstr>Lorentzian jittering spectrum</vt:lpstr>
      <vt:lpstr>Benchmark parameters</vt:lpstr>
      <vt:lpstr>Jittering decomposition</vt:lpstr>
      <vt:lpstr>Jittering realizations</vt:lpstr>
      <vt:lpstr>Numerical evolution</vt:lpstr>
      <vt:lpstr>Observables</vt:lpstr>
      <vt:lpstr>Power distribution</vt:lpstr>
      <vt:lpstr>Temporal correlations</vt:lpstr>
      <vt:lpstr>Mechanical susceptibility PSD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Microphonics in Dark SRF</dc:title>
  <dc:creator>Saarik K Kalia</dc:creator>
  <cp:lastModifiedBy>Saarik K Kalia</cp:lastModifiedBy>
  <cp:revision>551</cp:revision>
  <dcterms:created xsi:type="dcterms:W3CDTF">2023-05-01T16:47:44Z</dcterms:created>
  <dcterms:modified xsi:type="dcterms:W3CDTF">2025-07-02T12:02:15Z</dcterms:modified>
</cp:coreProperties>
</file>