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74"/>
  </p:notesMasterIdLst>
  <p:sldIdLst>
    <p:sldId id="312" r:id="rId2"/>
    <p:sldId id="316" r:id="rId3"/>
    <p:sldId id="428" r:id="rId4"/>
    <p:sldId id="349" r:id="rId5"/>
    <p:sldId id="350" r:id="rId6"/>
    <p:sldId id="401" r:id="rId7"/>
    <p:sldId id="421" r:id="rId8"/>
    <p:sldId id="420" r:id="rId9"/>
    <p:sldId id="338" r:id="rId10"/>
    <p:sldId id="303" r:id="rId11"/>
    <p:sldId id="422" r:id="rId12"/>
    <p:sldId id="304" r:id="rId13"/>
    <p:sldId id="327" r:id="rId14"/>
    <p:sldId id="423" r:id="rId15"/>
    <p:sldId id="384" r:id="rId16"/>
    <p:sldId id="405" r:id="rId17"/>
    <p:sldId id="407" r:id="rId18"/>
    <p:sldId id="408" r:id="rId19"/>
    <p:sldId id="409" r:id="rId20"/>
    <p:sldId id="410" r:id="rId21"/>
    <p:sldId id="411" r:id="rId22"/>
    <p:sldId id="414" r:id="rId23"/>
    <p:sldId id="385" r:id="rId24"/>
    <p:sldId id="372" r:id="rId25"/>
    <p:sldId id="370" r:id="rId26"/>
    <p:sldId id="365" r:id="rId27"/>
    <p:sldId id="392" r:id="rId28"/>
    <p:sldId id="393" r:id="rId29"/>
    <p:sldId id="424" r:id="rId30"/>
    <p:sldId id="425" r:id="rId31"/>
    <p:sldId id="396" r:id="rId32"/>
    <p:sldId id="394" r:id="rId33"/>
    <p:sldId id="395" r:id="rId34"/>
    <p:sldId id="397" r:id="rId35"/>
    <p:sldId id="295" r:id="rId36"/>
    <p:sldId id="398" r:id="rId37"/>
    <p:sldId id="430" r:id="rId38"/>
    <p:sldId id="431" r:id="rId39"/>
    <p:sldId id="378" r:id="rId40"/>
    <p:sldId id="432" r:id="rId41"/>
    <p:sldId id="427" r:id="rId42"/>
    <p:sldId id="391" r:id="rId43"/>
    <p:sldId id="426" r:id="rId44"/>
    <p:sldId id="413" r:id="rId45"/>
    <p:sldId id="380" r:id="rId46"/>
    <p:sldId id="399" r:id="rId47"/>
    <p:sldId id="415" r:id="rId48"/>
    <p:sldId id="416" r:id="rId49"/>
    <p:sldId id="417" r:id="rId50"/>
    <p:sldId id="369" r:id="rId51"/>
    <p:sldId id="318" r:id="rId52"/>
    <p:sldId id="319" r:id="rId53"/>
    <p:sldId id="339" r:id="rId54"/>
    <p:sldId id="383" r:id="rId55"/>
    <p:sldId id="317" r:id="rId56"/>
    <p:sldId id="418" r:id="rId57"/>
    <p:sldId id="387" r:id="rId58"/>
    <p:sldId id="429" r:id="rId59"/>
    <p:sldId id="373" r:id="rId60"/>
    <p:sldId id="386" r:id="rId61"/>
    <p:sldId id="404" r:id="rId62"/>
    <p:sldId id="326" r:id="rId63"/>
    <p:sldId id="375" r:id="rId64"/>
    <p:sldId id="388" r:id="rId65"/>
    <p:sldId id="366" r:id="rId66"/>
    <p:sldId id="322" r:id="rId67"/>
    <p:sldId id="323" r:id="rId68"/>
    <p:sldId id="325" r:id="rId69"/>
    <p:sldId id="328" r:id="rId70"/>
    <p:sldId id="389" r:id="rId71"/>
    <p:sldId id="329" r:id="rId72"/>
    <p:sldId id="382" r:id="rId7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6F"/>
    <a:srgbClr val="333333"/>
    <a:srgbClr val="E67900"/>
    <a:srgbClr val="009FE3"/>
    <a:srgbClr val="FA2EFA"/>
    <a:srgbClr val="7593DC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8" autoAdjust="0"/>
    <p:restoredTop sz="77491" autoAdjust="0"/>
  </p:normalViewPr>
  <p:slideViewPr>
    <p:cSldViewPr snapToGrid="0">
      <p:cViewPr varScale="1">
        <p:scale>
          <a:sx n="83" d="100"/>
          <a:sy n="83" d="100"/>
        </p:scale>
        <p:origin x="1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DDA17-75F8-4D96-AD99-89D0A586F7FE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59C46-862B-440C-AB6A-1B3277DCCC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66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1949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779C761C-5604-4EBE-8414-5DBF1A46DFBB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628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331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12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641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276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173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733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605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960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6710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590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409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8067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3121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061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545455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658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465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5292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102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81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0350" cy="3719512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779C761C-5604-4EBE-8414-5DBF1A46DFBB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776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060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4222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8373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9700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2050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906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1446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0424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09239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1950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740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27063" y="1241425"/>
            <a:ext cx="4313237" cy="2427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768" y="3852672"/>
            <a:ext cx="5438140" cy="4834525"/>
          </a:xfrm>
        </p:spPr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48218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9793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0011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1200"/>
              </a:spcBef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3947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45063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2582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0984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5731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3987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noProof="0" dirty="0"/>
              <a:t>The</a:t>
            </a:r>
            <a:r>
              <a:rPr lang="en-US" baseline="0" noProof="0" dirty="0"/>
              <a:t> first topic now is the intensity control system that has been fully implemented in the therapy operation yet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noProof="0" dirty="0"/>
              <a:t>Let's have a look on the standard synchrotron cycle that somehow looks like this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noProof="0" dirty="0"/>
              <a:t>When you try to shorten the overall cycle you can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noProof="0" dirty="0"/>
              <a:t>either try to reduce the time, while the patient receives dose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noProof="0" dirty="0"/>
              <a:t>or try to reduce the acceleration and preparation phases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noProof="0" dirty="0"/>
              <a:t>We have examples for both in this talk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noProof="0" dirty="0"/>
              <a:t>This development deals only with the extraction phase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62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68376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r>
              <a:rPr lang="en-GB" baseline="0" dirty="0">
                <a:latin typeface="Arial" charset="0"/>
                <a:ea typeface="MS Gothic" pitchFamily="49" charset="-128"/>
              </a:rPr>
              <a:t> This is again visualized here:</a:t>
            </a:r>
          </a:p>
          <a:p>
            <a:pPr lvl="1" eaLnBrk="1" hangingPunct="1">
              <a:spcBef>
                <a:spcPts val="450"/>
              </a:spcBef>
              <a:buFont typeface="Arial" charset="0"/>
              <a:buChar char="•"/>
            </a:pPr>
            <a:r>
              <a:rPr lang="en-GB" baseline="0" dirty="0">
                <a:latin typeface="Arial" charset="0"/>
                <a:ea typeface="MS Gothic" pitchFamily="49" charset="-128"/>
              </a:rPr>
              <a:t> The beam is measured in front of the patient with ICs and MWPCs</a:t>
            </a:r>
          </a:p>
          <a:p>
            <a:pPr lvl="1" eaLnBrk="1" hangingPunct="1">
              <a:spcBef>
                <a:spcPts val="450"/>
              </a:spcBef>
              <a:buFont typeface="Arial" charset="0"/>
              <a:buChar char="•"/>
            </a:pPr>
            <a:r>
              <a:rPr lang="en-GB" baseline="0" dirty="0">
                <a:latin typeface="Arial" charset="0"/>
                <a:ea typeface="MS Gothic" pitchFamily="49" charset="-128"/>
              </a:rPr>
              <a:t> The therapy control system adapts the scanning magnets</a:t>
            </a: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r>
              <a:rPr lang="en-GB" baseline="0" dirty="0">
                <a:latin typeface="Arial" charset="0"/>
                <a:ea typeface="MS Gothic" pitchFamily="49" charset="-128"/>
              </a:rPr>
              <a:t> What we did is we closed another feedback loop</a:t>
            </a: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r>
              <a:rPr lang="en-GB" baseline="0" dirty="0">
                <a:latin typeface="Arial" charset="0"/>
                <a:ea typeface="MS Gothic" pitchFamily="49" charset="-128"/>
              </a:rPr>
              <a:t> We take the signal of the ionisation chambers, that monitor the beam intensity anyway</a:t>
            </a: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r>
              <a:rPr lang="en-GB" baseline="0" dirty="0">
                <a:latin typeface="Arial" charset="0"/>
                <a:ea typeface="MS Gothic" pitchFamily="49" charset="-128"/>
              </a:rPr>
              <a:t> Instead of just adapting the scanning speed, we now directly also influence the Amplitude of the transverse KO-Exciter and thus delivered beam intensity</a:t>
            </a: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r>
              <a:rPr lang="en-GB" baseline="0" dirty="0">
                <a:latin typeface="Arial" charset="0"/>
                <a:ea typeface="MS Gothic" pitchFamily="49" charset="-128"/>
              </a:rPr>
              <a:t> This is possible, as the knockout exciter can adapt the intensity on a ms timescale.</a:t>
            </a: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r>
              <a:rPr lang="en-GB" baseline="0" dirty="0">
                <a:latin typeface="Arial" charset="0"/>
                <a:ea typeface="MS Gothic" pitchFamily="49" charset="-128"/>
              </a:rPr>
              <a:t> So we here coupled the industrial product, the accelerator and the medical product, the scanning system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64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695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27063" y="1241425"/>
            <a:ext cx="4313237" cy="2427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768" y="3852672"/>
            <a:ext cx="5438140" cy="4834525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83129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baseline="0" noProof="0" dirty="0">
                <a:latin typeface="Arial" charset="0"/>
                <a:ea typeface="MS Gothic" pitchFamily="49" charset="-128"/>
              </a:rPr>
              <a:t> This is the spill shape after we closed the feedback loop, compared to the spill you have seen before </a:t>
            </a: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baseline="0" noProof="0" dirty="0">
                <a:latin typeface="Arial" charset="0"/>
                <a:ea typeface="MS Gothic" pitchFamily="49" charset="-128"/>
              </a:rPr>
              <a:t> We can keep the intensity close to the desired value</a:t>
            </a: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baseline="0" noProof="0" dirty="0">
                <a:latin typeface="Arial" charset="0"/>
                <a:ea typeface="MS Gothic" pitchFamily="49" charset="-128"/>
              </a:rPr>
              <a:t> The average is higher due to several reasons</a:t>
            </a:r>
          </a:p>
          <a:p>
            <a:pPr lvl="1" eaLnBrk="1" hangingPunct="1">
              <a:lnSpc>
                <a:spcPct val="9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baseline="0" noProof="0" dirty="0">
                <a:latin typeface="Arial" charset="0"/>
                <a:ea typeface="MS Gothic" pitchFamily="49" charset="-128"/>
              </a:rPr>
              <a:t>As there are less fluctuations, we can go closer to the upper limit, without having the risk of irradiating to fast</a:t>
            </a:r>
          </a:p>
          <a:p>
            <a:pPr lvl="1" eaLnBrk="1" hangingPunct="1">
              <a:lnSpc>
                <a:spcPct val="9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baseline="0" noProof="0" dirty="0">
                <a:latin typeface="Arial" charset="0"/>
                <a:ea typeface="MS Gothic" pitchFamily="49" charset="-128"/>
              </a:rPr>
              <a:t>Fast rise time, which is significant, as many spills do not last 5s but maybe just one or two, in case the slice is already completed</a:t>
            </a:r>
            <a:endParaRPr lang="en-US" baseline="0" noProof="0" dirty="0">
              <a:latin typeface="+mn-lt"/>
              <a:ea typeface="+mn-ea"/>
            </a:endParaRPr>
          </a:p>
          <a:p>
            <a:pPr lvl="0" eaLnBrk="1" hangingPunct="1">
              <a:lnSpc>
                <a:spcPct val="9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baseline="0" noProof="0" dirty="0">
                <a:latin typeface="+mn-lt"/>
                <a:ea typeface="+mn-ea"/>
              </a:rPr>
              <a:t> We still had, however, one fixed intensity for the whole cycle; </a:t>
            </a:r>
          </a:p>
          <a:p>
            <a:pPr lvl="0" eaLnBrk="1" hangingPunct="1">
              <a:lnSpc>
                <a:spcPct val="9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US" baseline="0" noProof="0" dirty="0">
                <a:latin typeface="+mn-lt"/>
                <a:ea typeface="+mn-ea"/>
              </a:rPr>
              <a:t> </a:t>
            </a:r>
            <a:r>
              <a:rPr lang="en-US" baseline="0" noProof="0" dirty="0" err="1">
                <a:latin typeface="+mn-lt"/>
                <a:ea typeface="+mn-ea"/>
              </a:rPr>
              <a:t>rasterpoints</a:t>
            </a:r>
            <a:r>
              <a:rPr lang="en-US" baseline="0" noProof="0" dirty="0">
                <a:latin typeface="+mn-lt"/>
                <a:ea typeface="+mn-ea"/>
              </a:rPr>
              <a:t> that require only a low dose, are irradiated with the same intensity as very "large", high-dose </a:t>
            </a:r>
            <a:r>
              <a:rPr lang="en-US" baseline="0" noProof="0" dirty="0" err="1">
                <a:latin typeface="+mn-lt"/>
                <a:ea typeface="+mn-ea"/>
              </a:rPr>
              <a:t>rasterpoints</a:t>
            </a:r>
            <a:r>
              <a:rPr lang="en-US" baseline="0" noProof="0" dirty="0">
                <a:latin typeface="+mn-lt"/>
                <a:ea typeface="+mn-ea"/>
              </a:rPr>
              <a:t>, which than take much longer to be completed</a:t>
            </a:r>
            <a:endParaRPr lang="en-US" baseline="0" noProof="0" dirty="0">
              <a:latin typeface="Arial" charset="0"/>
              <a:ea typeface="MS Gothic" pitchFamily="49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6269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3040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The third and</a:t>
            </a:r>
            <a:r>
              <a:rPr lang="en-US" altLang="en-US" sz="1200" baseline="0" dirty="0">
                <a:solidFill>
                  <a:schemeClr val="tx1"/>
                </a:solidFill>
              </a:rPr>
              <a:t> last topic of cycle time reduction is what we call multi-energy operation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baseline="0" dirty="0">
                <a:solidFill>
                  <a:schemeClr val="tx1"/>
                </a:solidFill>
              </a:rPr>
              <a:t>It focuses mostly on the acceleration and reset phase</a:t>
            </a:r>
            <a:endParaRPr lang="en-US" altLang="en-US" sz="1200" dirty="0">
              <a:solidFill>
                <a:schemeClr val="tx1"/>
              </a:solidFill>
            </a:endParaRPr>
          </a:p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376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Today, each iso-energy-slice (IES) requires new synchrotron cycle.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Remaining particles at the end of extraction are dumped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and usually there are still particles left after</a:t>
            </a:r>
            <a:r>
              <a:rPr lang="en-US" altLang="en-US" sz="1200" baseline="0" dirty="0">
                <a:solidFill>
                  <a:schemeClr val="tx1"/>
                </a:solidFill>
              </a:rPr>
              <a:t> completing one iso energy slice: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baseline="0" dirty="0">
                <a:solidFill>
                  <a:schemeClr val="tx1"/>
                </a:solidFill>
              </a:rPr>
              <a:t>At HIT the average extraction time in therapy is 1.5 seconds, usually we have enough particles for 5s.</a:t>
            </a:r>
            <a:endParaRPr lang="en-US" altLang="en-US" sz="1200" dirty="0">
              <a:solidFill>
                <a:schemeClr val="tx1"/>
              </a:solidFill>
            </a:endParaRP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In</a:t>
            </a:r>
            <a:r>
              <a:rPr lang="en-US" altLang="en-US" sz="1200" baseline="0" dirty="0">
                <a:solidFill>
                  <a:schemeClr val="tx1"/>
                </a:solidFill>
              </a:rPr>
              <a:t> the typical therapy case, the next cycle has just a slightly different energy of some MeV/u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baseline="0" dirty="0">
                <a:solidFill>
                  <a:schemeClr val="tx1"/>
                </a:solidFill>
              </a:rPr>
              <a:t>We put a lot of effort of ramping down, ramping up again to end up with an energy that is almost the same.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baseline="0" dirty="0">
                <a:solidFill>
                  <a:schemeClr val="tx1"/>
                </a:solidFill>
              </a:rPr>
              <a:t>Our Japanese colleagues realized the potential and started a very interesting work already some years ago and they published several papers on that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baseline="0" dirty="0">
                <a:solidFill>
                  <a:schemeClr val="tx1"/>
                </a:solidFill>
              </a:rPr>
              <a:t>they have chosen the approach of having a pattern of the whole available energy range and stop this pattern, to have an extraction flattop whenever needed</a:t>
            </a:r>
            <a:endParaRPr lang="en-US" altLang="en-US" sz="1200" dirty="0">
              <a:solidFill>
                <a:schemeClr val="tx1"/>
              </a:solidFill>
            </a:endParaRPr>
          </a:p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376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Our approach is similar but different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Fill synchrotron to maximum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/>
              <a:t>Accelerate or decelerate remaining particles to the next energy level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/>
              <a:t>but we want to do this again in a patient specific way, depending</a:t>
            </a:r>
            <a:r>
              <a:rPr lang="en-US" altLang="en-US" sz="1200" baseline="0" dirty="0"/>
              <a:t> on the demands of the actual treatment plan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baseline="0" dirty="0"/>
              <a:t>this means </a:t>
            </a:r>
            <a:r>
              <a:rPr lang="en-GB" sz="1200" kern="0" dirty="0">
                <a:solidFill>
                  <a:srgbClr val="535355"/>
                </a:solidFill>
                <a:latin typeface="+mn-lt"/>
              </a:rPr>
              <a:t>at </a:t>
            </a:r>
            <a:r>
              <a:rPr lang="en-GB" sz="1200" b="1" kern="0" dirty="0">
                <a:solidFill>
                  <a:srgbClr val="535355"/>
                </a:solidFill>
                <a:latin typeface="+mn-lt"/>
              </a:rPr>
              <a:t>any </a:t>
            </a:r>
            <a:r>
              <a:rPr lang="en-GB" sz="1200" kern="0" dirty="0">
                <a:solidFill>
                  <a:srgbClr val="535355"/>
                </a:solidFill>
                <a:latin typeface="+mn-lt"/>
              </a:rPr>
              <a:t>time in the cycle, if possible to </a:t>
            </a:r>
            <a:r>
              <a:rPr lang="en-GB" sz="1200" b="1" kern="0" dirty="0">
                <a:solidFill>
                  <a:srgbClr val="535355"/>
                </a:solidFill>
                <a:latin typeface="+mn-lt"/>
              </a:rPr>
              <a:t>any</a:t>
            </a:r>
            <a:r>
              <a:rPr lang="en-GB" sz="1200" kern="0" dirty="0">
                <a:solidFill>
                  <a:srgbClr val="535355"/>
                </a:solidFill>
                <a:latin typeface="+mn-lt"/>
              </a:rPr>
              <a:t> required energy</a:t>
            </a:r>
            <a:endParaRPr lang="en-US" altLang="en-US" sz="1200" dirty="0"/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/>
              <a:t>Several iso energy slices can be irradiated with short interruptions only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/>
              <a:t>as long, as there are still some particles left in the synchrotron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/>
              <a:t>in average we will be able to have about 6 extraction levels per cycle 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/>
              <a:t>in some cases</a:t>
            </a:r>
            <a:r>
              <a:rPr lang="en-US" altLang="en-US" sz="1200" baseline="0" dirty="0"/>
              <a:t> one cycle will even be enough to cover the whole </a:t>
            </a:r>
            <a:r>
              <a:rPr lang="en-US" altLang="en-US" sz="1200" baseline="0" dirty="0" err="1"/>
              <a:t>tumour</a:t>
            </a:r>
            <a:endParaRPr lang="en-US" altLang="en-US" sz="1200" dirty="0"/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We changed our data supply model in a way, to be able</a:t>
            </a:r>
            <a:r>
              <a:rPr lang="en-US" altLang="en-US" sz="1200" baseline="0" dirty="0">
                <a:solidFill>
                  <a:schemeClr val="tx1"/>
                </a:solidFill>
              </a:rPr>
              <a:t> to have 2 extraction levels within one cycle, as this was possible with only moderate changes of the existing control system hardware</a:t>
            </a:r>
            <a:endParaRPr lang="de-DE" altLang="en-US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5465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</a:t>
            </a:r>
            <a:r>
              <a:rPr lang="en-US" baseline="0" dirty="0"/>
              <a:t> clearly see 2 spills on the ionization chamber of the HEBT-line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With a very short interruption in the order of  some 100ms, which is btw. not dominated by the accelerator, but some internal communication of the therapy control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verified the energy in the treatment room with the standard device for range measurements at HIT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next big step will be to think about a larger control system update and a new data supply model, that allows energy jumps according to the individual treatment plan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611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154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27063" y="1241425"/>
            <a:ext cx="4313237" cy="2427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768" y="3852672"/>
            <a:ext cx="5438140" cy="4834525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0844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27063" y="1241425"/>
            <a:ext cx="4313237" cy="24272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768" y="3852672"/>
            <a:ext cx="5438140" cy="4834525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480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4971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779C761C-5604-4EBE-8414-5DBF1A46DFBB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12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59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en-US" noProof="0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45455"/>
                </a:solidFill>
              </a:defRPr>
            </a:lvl1pPr>
            <a:lvl2pPr>
              <a:defRPr sz="2400">
                <a:solidFill>
                  <a:srgbClr val="545455"/>
                </a:solidFill>
              </a:defRPr>
            </a:lvl2pPr>
            <a:lvl3pPr>
              <a:defRPr sz="2400">
                <a:solidFill>
                  <a:srgbClr val="545455"/>
                </a:solidFill>
              </a:defRPr>
            </a:lvl3pPr>
            <a:lvl4pPr>
              <a:defRPr sz="2400">
                <a:solidFill>
                  <a:srgbClr val="545455"/>
                </a:solidFill>
              </a:defRPr>
            </a:lvl4pPr>
            <a:lvl5pPr>
              <a:defRPr sz="2400">
                <a:solidFill>
                  <a:srgbClr val="545455"/>
                </a:solidFill>
              </a:defRPr>
            </a:lvl5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3900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>
            <a:cxnSpLocks/>
          </p:cNvCxnSpPr>
          <p:nvPr/>
        </p:nvCxnSpPr>
        <p:spPr bwMode="auto">
          <a:xfrm>
            <a:off x="480000" y="6309320"/>
            <a:ext cx="10248000" cy="0"/>
          </a:xfrm>
          <a:prstGeom prst="line">
            <a:avLst/>
          </a:prstGeom>
          <a:ln>
            <a:solidFill>
              <a:srgbClr val="004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4"/>
          <p:cNvSpPr>
            <a:spLocks noAdjustHandles="1"/>
          </p:cNvSpPr>
          <p:nvPr/>
        </p:nvSpPr>
        <p:spPr bwMode="auto">
          <a:xfrm>
            <a:off x="480001" y="6336000"/>
            <a:ext cx="958929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+mn-lt"/>
                <a:cs typeface="+mn-cs"/>
              </a:rPr>
              <a:t>Heidelberg University Hospital 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| </a:t>
            </a:r>
            <a:r>
              <a:rPr lang="en-GB" sz="1000" dirty="0"/>
              <a:t>Heidelberg Ion-Beam Therapy Centre 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|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 MPA-Retreat September 2024 | Christian Schömers</a:t>
            </a:r>
          </a:p>
        </p:txBody>
      </p:sp>
      <p:pic>
        <p:nvPicPr>
          <p:cNvPr id="9" name="Picture 2" descr="\\fsa04\add03\UKOM-Jobserver\Jobserver\UKOM\171106UKOM_Logo_Akronym_UKHD_MFHD_Relaunch\171025Akronym_UKHD_positiv_negativ_CMYK_RGB_sw\171025Akronym_UKHD_positiv_rgb\171025Akronym_UKHD_positiv_rgb.png">
            <a:extLst>
              <a:ext uri="{FF2B5EF4-FFF2-40B4-BE49-F238E27FC236}">
                <a16:creationId xmlns:a16="http://schemas.microsoft.com/office/drawing/2014/main" id="{6BFC609E-36D3-4B10-AD89-688A3FC84B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600" y="6045531"/>
            <a:ext cx="50907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2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74" r:id="rId2"/>
  </p:sldLayoutIdLst>
  <p:hf hdr="0" ftr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doi/jacow-ipac2023-thpm064/index.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:10.1088/1361-6560/aaa60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image" Target="../media/image92.jpeg"/><Relationship Id="rId4" Type="http://schemas.openxmlformats.org/officeDocument/2006/relationships/hyperlink" Target="https://doi.org/10.1016/j.nima.2019.05.087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4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emf"/><Relationship Id="rId4" Type="http://schemas.openxmlformats.org/officeDocument/2006/relationships/hyperlink" Target="https://doi.org/10.1016/j.ijrobp.2022.04.025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hyperlink" Target="http://dx.doi.org/10.1016/j.nima.2015.05.054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F592B5F-C5B4-4536-A133-0E27A687D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71" y="508700"/>
            <a:ext cx="4664980" cy="133365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9364" y="2993240"/>
            <a:ext cx="8758935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600" b="0" i="0" dirty="0">
                <a:effectLst/>
                <a:latin typeface="Roboto" panose="02000000000000000000" pitchFamily="2" charset="0"/>
              </a:rPr>
              <a:t>Accelerators for ion beam therapy</a:t>
            </a:r>
          </a:p>
          <a:p>
            <a:r>
              <a:rPr lang="en-GB" sz="3600" dirty="0"/>
              <a:t>	</a:t>
            </a:r>
            <a:endParaRPr lang="de-DE" sz="2400" dirty="0">
              <a:solidFill>
                <a:srgbClr val="004A6F"/>
              </a:solidFill>
            </a:endParaRPr>
          </a:p>
          <a:p>
            <a:r>
              <a:rPr lang="de-DE" sz="2400" dirty="0">
                <a:solidFill>
                  <a:srgbClr val="004A6F"/>
                </a:solidFill>
              </a:rPr>
              <a:t>MPA Retreat 2024</a:t>
            </a:r>
          </a:p>
          <a:p>
            <a:r>
              <a:rPr lang="de-DE" sz="2400" dirty="0">
                <a:solidFill>
                  <a:srgbClr val="004A6F"/>
                </a:solidFill>
              </a:rPr>
              <a:t>30.09.2024</a:t>
            </a:r>
          </a:p>
          <a:p>
            <a:endParaRPr lang="de-DE" sz="2400" dirty="0">
              <a:solidFill>
                <a:srgbClr val="004A6F"/>
              </a:solidFill>
            </a:endParaRPr>
          </a:p>
          <a:p>
            <a:r>
              <a:rPr lang="de-DE" sz="2400" dirty="0">
                <a:solidFill>
                  <a:srgbClr val="004A6F"/>
                </a:solidFill>
              </a:rPr>
              <a:t>Christian Schömers</a:t>
            </a:r>
          </a:p>
          <a:p>
            <a:endParaRPr lang="de-DE" sz="2400" dirty="0">
              <a:solidFill>
                <a:srgbClr val="004A6F"/>
              </a:solidFill>
            </a:endParaRPr>
          </a:p>
        </p:txBody>
      </p:sp>
      <p:pic>
        <p:nvPicPr>
          <p:cNvPr id="3078" name="Picture 6" descr="\\fsa04\add03\UKOM-Jobserver\Jobserver\UKOM\171106UKOM_Logo_Akronym_UKHD_MFHD_Relaunch\171025Akronym_UKHD_positiv_negativ_CMYK_RGB_sw\171025Akronym_UKHD_negativ\171025Akronym_UKHD_negati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00" y="6044400"/>
            <a:ext cx="5091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fsx21\RAD-DAT\KliRad-Marketing\Fotosammlung sortiert\HIT\Bestrahlungsplanung\8 Bestrahlungsplanun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5376" r="29351" b="1235"/>
          <a:stretch/>
        </p:blipFill>
        <p:spPr bwMode="auto">
          <a:xfrm>
            <a:off x="6629618" y="384617"/>
            <a:ext cx="162726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\\fsx21\RAD-DAT\KliRad-Marketing\Fotosammlung sortiert\HIT\Behandlung\20121016_HIT_Gantry_Kontollraum17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t="6414" r="24174" b="6414"/>
          <a:stretch/>
        </p:blipFill>
        <p:spPr bwMode="auto">
          <a:xfrm>
            <a:off x="10427547" y="386490"/>
            <a:ext cx="164045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fsx21\RAD-DAT\KliRad-Marketing\Fotosammlung sortiert\HIT\Gantry Bestrahlungsplatz\HIT_b02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t="7247" r="19063"/>
          <a:stretch/>
        </p:blipFill>
        <p:spPr bwMode="auto">
          <a:xfrm>
            <a:off x="8499573" y="383269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DCDA647-9A1E-4A78-AEA3-98C95EDF8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338334" y="372252"/>
            <a:ext cx="1608737" cy="16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610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examples</a:t>
            </a:r>
            <a:br>
              <a:rPr lang="en-US" dirty="0"/>
            </a:br>
            <a:r>
              <a:rPr lang="en-US" dirty="0"/>
              <a:t>Photons vs. ions I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819808" y="1317049"/>
            <a:ext cx="350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Conventional</a:t>
            </a:r>
            <a:r>
              <a:rPr lang="de-DE" sz="2000" dirty="0"/>
              <a:t> (</a:t>
            </a:r>
            <a:r>
              <a:rPr lang="de-DE" sz="2000" dirty="0" err="1"/>
              <a:t>photons</a:t>
            </a:r>
            <a:r>
              <a:rPr lang="de-DE" sz="2000" dirty="0"/>
              <a:t>, 9 </a:t>
            </a:r>
            <a:r>
              <a:rPr lang="de-DE" sz="2000" dirty="0" err="1"/>
              <a:t>fields</a:t>
            </a:r>
            <a:r>
              <a:rPr lang="de-DE" sz="2000" dirty="0"/>
              <a:t>)</a:t>
            </a:r>
            <a:endParaRPr lang="en-US" sz="2000" dirty="0"/>
          </a:p>
        </p:txBody>
      </p:sp>
      <p:sp>
        <p:nvSpPr>
          <p:cNvPr id="14" name="Textfeld 13"/>
          <p:cNvSpPr txBox="1"/>
          <p:nvPr/>
        </p:nvSpPr>
        <p:spPr>
          <a:xfrm>
            <a:off x="6528048" y="1317049"/>
            <a:ext cx="2958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Charged</a:t>
            </a:r>
            <a:r>
              <a:rPr lang="de-DE" sz="2000" dirty="0"/>
              <a:t> </a:t>
            </a:r>
            <a:r>
              <a:rPr lang="de-DE" sz="2000" dirty="0" err="1"/>
              <a:t>particles</a:t>
            </a:r>
            <a:r>
              <a:rPr lang="de-DE" sz="2000" dirty="0"/>
              <a:t> (2 </a:t>
            </a:r>
            <a:r>
              <a:rPr lang="de-DE" sz="2000" dirty="0" err="1"/>
              <a:t>fields</a:t>
            </a:r>
            <a:r>
              <a:rPr lang="de-DE" sz="2000" dirty="0"/>
              <a:t>)</a:t>
            </a:r>
            <a:endParaRPr lang="en-US" sz="2000" dirty="0"/>
          </a:p>
        </p:txBody>
      </p:sp>
      <p:pic>
        <p:nvPicPr>
          <p:cNvPr id="16" name="Picture 3" descr="GSI9pho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752600"/>
            <a:ext cx="4067175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GSI2carb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752600"/>
            <a:ext cx="411797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0480B2F-38B2-46FA-B77F-F8FAC5C8750D}"/>
              </a:ext>
            </a:extLst>
          </p:cNvPr>
          <p:cNvSpPr txBox="1"/>
          <p:nvPr/>
        </p:nvSpPr>
        <p:spPr>
          <a:xfrm rot="16200000">
            <a:off x="7654087" y="2818119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dirty="0">
                <a:solidFill>
                  <a:srgbClr val="333333"/>
                </a:solidFill>
              </a:rPr>
              <a:t>Kraemer M and Scholz M, Treatment planning for heavy ion </a:t>
            </a:r>
            <a:br>
              <a:rPr lang="en-GB" sz="1200" dirty="0">
                <a:solidFill>
                  <a:srgbClr val="333333"/>
                </a:solidFill>
              </a:rPr>
            </a:br>
            <a:r>
              <a:rPr lang="en-GB" sz="1200" dirty="0">
                <a:solidFill>
                  <a:srgbClr val="333333"/>
                </a:solidFill>
              </a:rPr>
              <a:t>therapy, Phys. Med. Biol. 45 3319–30</a:t>
            </a:r>
            <a:endParaRPr lang="en-US" sz="12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53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EE632A-5249-4452-A3B6-50F7BE043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Further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tumours</a:t>
            </a:r>
            <a:r>
              <a:rPr lang="de-DE" dirty="0"/>
              <a:t> </a:t>
            </a:r>
            <a:r>
              <a:rPr lang="de-DE" dirty="0" err="1"/>
              <a:t>treated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ions</a:t>
            </a:r>
            <a:br>
              <a:rPr lang="de-DE" dirty="0"/>
            </a:br>
            <a:r>
              <a:rPr lang="de-DE" dirty="0"/>
              <a:t>Skull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CBC2E5-2750-47EF-ABB1-7E270ED50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Chordoma and chondro-sarcoma at the base of the skull,</a:t>
            </a:r>
            <a:br>
              <a:rPr lang="en-GB" dirty="0"/>
            </a:br>
            <a:r>
              <a:rPr lang="en-GB" dirty="0"/>
              <a:t>Adenoid cystic carcinoma in the head and neck region (salivary glands)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Characteristics:</a:t>
            </a:r>
          </a:p>
          <a:p>
            <a:pPr lvl="1"/>
            <a:r>
              <a:rPr lang="en-GB" dirty="0"/>
              <a:t>Deep located</a:t>
            </a:r>
          </a:p>
          <a:p>
            <a:pPr lvl="1"/>
            <a:r>
              <a:rPr lang="en-GB" dirty="0"/>
              <a:t>Radio-resistant</a:t>
            </a:r>
          </a:p>
          <a:p>
            <a:pPr lvl="1"/>
            <a:r>
              <a:rPr lang="en-GB" dirty="0"/>
              <a:t>Close vicinity to organs at risk</a:t>
            </a:r>
            <a:br>
              <a:rPr lang="en-GB" dirty="0"/>
            </a:br>
            <a:r>
              <a:rPr lang="en-GB" dirty="0"/>
              <a:t>(optical nerves, brain stem)</a:t>
            </a:r>
          </a:p>
          <a:p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46065D-D62D-40EE-85E7-E59792938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331" y="2535801"/>
            <a:ext cx="3262356" cy="35903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624475-63E2-4329-96BA-28BEA40BD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897" y="2535801"/>
            <a:ext cx="3370729" cy="35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41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examples </a:t>
            </a:r>
            <a:br>
              <a:rPr lang="en-US" dirty="0"/>
            </a:br>
            <a:r>
              <a:rPr lang="en-US" dirty="0"/>
              <a:t>Photons vs. ions II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66" y="980728"/>
            <a:ext cx="35242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490590"/>
            <a:ext cx="27051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740" y="1988840"/>
            <a:ext cx="17907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35" y="4096198"/>
            <a:ext cx="3741694" cy="184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40" y="4078238"/>
            <a:ext cx="36195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638045" y="1412776"/>
            <a:ext cx="2630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Conventional</a:t>
            </a:r>
            <a:r>
              <a:rPr lang="de-DE" sz="2000" dirty="0"/>
              <a:t> (</a:t>
            </a:r>
            <a:r>
              <a:rPr lang="de-DE" sz="2000" dirty="0" err="1"/>
              <a:t>photons</a:t>
            </a:r>
            <a:r>
              <a:rPr lang="de-DE" sz="2000" dirty="0"/>
              <a:t>)</a:t>
            </a:r>
            <a:endParaRPr lang="en-US" sz="2000" dirty="0"/>
          </a:p>
        </p:txBody>
      </p:sp>
      <p:sp>
        <p:nvSpPr>
          <p:cNvPr id="13" name="Textfeld 12"/>
          <p:cNvSpPr txBox="1"/>
          <p:nvPr/>
        </p:nvSpPr>
        <p:spPr>
          <a:xfrm>
            <a:off x="8184232" y="1412776"/>
            <a:ext cx="1995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Charged</a:t>
            </a:r>
            <a:r>
              <a:rPr lang="de-DE" sz="2000" dirty="0"/>
              <a:t> </a:t>
            </a:r>
            <a:r>
              <a:rPr lang="de-DE" sz="2000" dirty="0" err="1"/>
              <a:t>particles</a:t>
            </a:r>
            <a:endParaRPr lang="en-US" sz="2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66D1F60-18EF-42B6-B378-10E9068A2C13}"/>
              </a:ext>
            </a:extLst>
          </p:cNvPr>
          <p:cNvSpPr txBox="1"/>
          <p:nvPr/>
        </p:nvSpPr>
        <p:spPr>
          <a:xfrm>
            <a:off x="5135112" y="5984478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333333"/>
                </a:solidFill>
                <a:latin typeface="Arial" panose="020B0604020202020204" pitchFamily="34" charset="0"/>
              </a:rPr>
              <a:t>Courtesy of K. </a:t>
            </a:r>
            <a:r>
              <a:rPr lang="en-GB" sz="1200" b="0" i="0" u="none" strike="noStrike" baseline="0" dirty="0" err="1">
                <a:solidFill>
                  <a:srgbClr val="333333"/>
                </a:solidFill>
                <a:latin typeface="Arial" panose="020B0604020202020204" pitchFamily="34" charset="0"/>
              </a:rPr>
              <a:t>Herfarth</a:t>
            </a:r>
            <a:endParaRPr lang="en-GB" sz="12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60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FDD88-7B8B-401E-ACEA-E35A64C7B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a medical facility special?</a:t>
            </a:r>
            <a:br>
              <a:rPr lang="en-US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1471F5-3310-4A5C-882F-9CA4C4E2C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“Beam target” is a patient!</a:t>
            </a:r>
          </a:p>
          <a:p>
            <a:r>
              <a:rPr lang="en-US" dirty="0"/>
              <a:t>Mission: provide particle beams in therapy</a:t>
            </a:r>
            <a:br>
              <a:rPr lang="en-US" dirty="0"/>
            </a:br>
            <a:r>
              <a:rPr lang="en-US" dirty="0"/>
              <a:t>quality 335 days / year</a:t>
            </a:r>
          </a:p>
          <a:p>
            <a:r>
              <a:rPr lang="en-US" dirty="0"/>
              <a:t>Avoid any interruptions to guarantee </a:t>
            </a:r>
            <a:br>
              <a:rPr lang="en-US" dirty="0"/>
            </a:br>
            <a:r>
              <a:rPr lang="en-US" dirty="0"/>
              <a:t>therapy success</a:t>
            </a:r>
          </a:p>
          <a:p>
            <a:r>
              <a:rPr lang="en-US" dirty="0"/>
              <a:t>The dose delivery must be safe and precise</a:t>
            </a:r>
          </a:p>
          <a:p>
            <a:r>
              <a:rPr lang="en-US" dirty="0"/>
              <a:t>Fast: r</a:t>
            </a:r>
            <a:r>
              <a:rPr lang="en-US" dirty="0">
                <a:sym typeface="Wingdings" panose="05000000000000000000" pitchFamily="2" charset="2"/>
              </a:rPr>
              <a:t>eduction of irradiation time only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without affecting safety and precision</a:t>
            </a:r>
          </a:p>
          <a:p>
            <a:r>
              <a:rPr lang="en-US" dirty="0"/>
              <a:t>Large variety of beam parameters (ion types,</a:t>
            </a:r>
            <a:br>
              <a:rPr lang="en-US" dirty="0"/>
            </a:br>
            <a:r>
              <a:rPr lang="en-US" dirty="0"/>
              <a:t>energy steps, spot sizes, intensity range, gantry angles)</a:t>
            </a:r>
          </a:p>
          <a:p>
            <a:endParaRPr lang="en-US" dirty="0"/>
          </a:p>
          <a:p>
            <a:pPr marL="514350" indent="-457200">
              <a:buFont typeface="+mj-lt"/>
              <a:buAutoNum type="arabicPeriod"/>
            </a:pPr>
            <a:endParaRPr lang="en-US" dirty="0"/>
          </a:p>
          <a:p>
            <a:endParaRPr lang="en-GB" dirty="0"/>
          </a:p>
        </p:txBody>
      </p:sp>
      <p:pic>
        <p:nvPicPr>
          <p:cNvPr id="4" name="Picture 3" descr="T:\HIT-AUSTAUSCH\Fotos HIT\Fotos Kinder HIT\KinderHIT_web\KinderHIT_0716_7328.jpg">
            <a:extLst>
              <a:ext uri="{FF2B5EF4-FFF2-40B4-BE49-F238E27FC236}">
                <a16:creationId xmlns:a16="http://schemas.microsoft.com/office/drawing/2014/main" id="{592BB38E-B8EF-4D74-8E7D-1A43DF5E3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6" y="1246291"/>
            <a:ext cx="5031558" cy="33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767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91A70AA-0D79-49D1-9B4C-72964E09C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C5D6127-DEA7-4C0D-9CF6-710D9FFFF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Overview of therapy accelerators in the world</a:t>
            </a:r>
          </a:p>
          <a:p>
            <a:pPr lvl="1"/>
            <a:r>
              <a:rPr lang="en-US" dirty="0"/>
              <a:t>Rationales for particle therapy (PT): biological / physical / technical aspects </a:t>
            </a:r>
          </a:p>
          <a:p>
            <a:pPr lvl="1"/>
            <a:r>
              <a:rPr lang="en-US" dirty="0"/>
              <a:t>Clinical examples</a:t>
            </a:r>
          </a:p>
          <a:p>
            <a:endParaRPr lang="en-US" dirty="0"/>
          </a:p>
          <a:p>
            <a:r>
              <a:rPr lang="en-US" dirty="0">
                <a:solidFill>
                  <a:srgbClr val="E67900"/>
                </a:solidFill>
              </a:rPr>
              <a:t>The accelerator</a:t>
            </a:r>
          </a:p>
          <a:p>
            <a:pPr lvl="1"/>
            <a:r>
              <a:rPr lang="en-US" dirty="0">
                <a:solidFill>
                  <a:srgbClr val="E67900"/>
                </a:solidFill>
              </a:rPr>
              <a:t>Cyclotron and examples</a:t>
            </a:r>
          </a:p>
          <a:p>
            <a:pPr lvl="1"/>
            <a:r>
              <a:rPr lang="en-US" dirty="0"/>
              <a:t>Synchrotron, example facility in Heidelberg: HIT</a:t>
            </a:r>
          </a:p>
          <a:p>
            <a:pPr lvl="1"/>
            <a:r>
              <a:rPr lang="en-US" dirty="0"/>
              <a:t>Comparison to other accelerators for PT in the world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Recent developments in PT (very limited and personal choice)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82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9A0EE4-051C-4C44-9949-3A771A4E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chemeClr val="tx1"/>
                </a:solidFill>
              </a:rPr>
              <a:t>Beam requirements</a:t>
            </a:r>
            <a:br>
              <a:rPr lang="en-US" altLang="en-US" sz="3200" dirty="0">
                <a:solidFill>
                  <a:srgbClr val="004586"/>
                </a:solidFill>
              </a:rPr>
            </a:b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849120-BC55-4FE2-A67F-8B148E7DA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124" y="1223650"/>
            <a:ext cx="5875257" cy="441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893D5FF8-A1CD-493F-BD85-D8543F8B5F16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609600" y="1600200"/>
            <a:ext cx="4725505" cy="441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dirty="0">
                <a:solidFill>
                  <a:srgbClr val="333333"/>
                </a:solidFill>
              </a:rPr>
              <a:t>Energy defined by required </a:t>
            </a:r>
            <a:br>
              <a:rPr lang="en-US" altLang="en-US" dirty="0">
                <a:solidFill>
                  <a:srgbClr val="333333"/>
                </a:solidFill>
              </a:rPr>
            </a:br>
            <a:r>
              <a:rPr lang="en-US" altLang="en-US" dirty="0">
                <a:solidFill>
                  <a:srgbClr val="333333"/>
                </a:solidFill>
              </a:rPr>
              <a:t>penetration depth:</a:t>
            </a:r>
          </a:p>
          <a:p>
            <a:pPr marL="0" indent="0">
              <a:buNone/>
            </a:pPr>
            <a:endParaRPr lang="en-US" altLang="en-US" dirty="0">
              <a:solidFill>
                <a:srgbClr val="333333"/>
              </a:solidFill>
            </a:endParaRPr>
          </a:p>
          <a:p>
            <a:r>
              <a:rPr lang="en-US" altLang="en-US" dirty="0">
                <a:solidFill>
                  <a:srgbClr val="333333"/>
                </a:solidFill>
              </a:rPr>
              <a:t>For 30 cm: </a:t>
            </a:r>
          </a:p>
          <a:p>
            <a:pPr lvl="1"/>
            <a:r>
              <a:rPr lang="en-US" altLang="en-US" b="1" dirty="0">
                <a:solidFill>
                  <a:srgbClr val="333333"/>
                </a:solidFill>
              </a:rPr>
              <a:t>220 MeV</a:t>
            </a:r>
            <a:r>
              <a:rPr lang="en-US" altLang="en-US" dirty="0">
                <a:solidFill>
                  <a:srgbClr val="333333"/>
                </a:solidFill>
              </a:rPr>
              <a:t> for p</a:t>
            </a:r>
          </a:p>
          <a:p>
            <a:pPr lvl="1"/>
            <a:r>
              <a:rPr lang="en-US" altLang="en-US" b="1" dirty="0">
                <a:solidFill>
                  <a:srgbClr val="333333"/>
                </a:solidFill>
              </a:rPr>
              <a:t>430 MeV/u</a:t>
            </a:r>
            <a:r>
              <a:rPr lang="en-US" altLang="en-US" dirty="0">
                <a:solidFill>
                  <a:srgbClr val="333333"/>
                </a:solidFill>
              </a:rPr>
              <a:t> for </a:t>
            </a:r>
            <a:r>
              <a:rPr lang="en-US" altLang="en-US" baseline="33000" dirty="0">
                <a:solidFill>
                  <a:srgbClr val="333333"/>
                </a:solidFill>
              </a:rPr>
              <a:t>12</a:t>
            </a:r>
            <a:r>
              <a:rPr lang="en-US" altLang="en-US" dirty="0">
                <a:solidFill>
                  <a:srgbClr val="333333"/>
                </a:solidFill>
              </a:rPr>
              <a:t>C</a:t>
            </a:r>
            <a:r>
              <a:rPr lang="en-US" altLang="en-US" baseline="33000" dirty="0">
                <a:solidFill>
                  <a:srgbClr val="333333"/>
                </a:solidFill>
              </a:rPr>
              <a:t>6+</a:t>
            </a:r>
            <a:r>
              <a:rPr lang="en-US" altLang="en-US" dirty="0">
                <a:solidFill>
                  <a:srgbClr val="333333"/>
                </a:solidFill>
              </a:rPr>
              <a:t> </a:t>
            </a:r>
          </a:p>
          <a:p>
            <a:endParaRPr lang="en-US" altLang="en-US" dirty="0">
              <a:solidFill>
                <a:srgbClr val="333333"/>
              </a:solidFill>
            </a:endParaRPr>
          </a:p>
          <a:p>
            <a:r>
              <a:rPr lang="en-US" altLang="en-US" dirty="0">
                <a:solidFill>
                  <a:srgbClr val="333333"/>
                </a:solidFill>
              </a:rPr>
              <a:t>Intensity:</a:t>
            </a:r>
          </a:p>
          <a:p>
            <a:pPr lvl="1"/>
            <a:r>
              <a:rPr lang="en-US" altLang="en-US" dirty="0">
                <a:solidFill>
                  <a:srgbClr val="333333"/>
                </a:solidFill>
              </a:rPr>
              <a:t>few </a:t>
            </a:r>
            <a:r>
              <a:rPr lang="en-US" altLang="en-US" b="1" dirty="0">
                <a:solidFill>
                  <a:srgbClr val="333333"/>
                </a:solidFill>
              </a:rPr>
              <a:t>~ 10</a:t>
            </a:r>
            <a:r>
              <a:rPr lang="en-US" altLang="en-US" b="1" baseline="33000" dirty="0">
                <a:solidFill>
                  <a:srgbClr val="333333"/>
                </a:solidFill>
              </a:rPr>
              <a:t>9</a:t>
            </a:r>
            <a:r>
              <a:rPr lang="en-US" altLang="en-US" b="1" dirty="0">
                <a:solidFill>
                  <a:srgbClr val="333333"/>
                </a:solidFill>
              </a:rPr>
              <a:t> protons/s</a:t>
            </a:r>
            <a:r>
              <a:rPr lang="en-US" altLang="en-US" dirty="0">
                <a:solidFill>
                  <a:srgbClr val="333333"/>
                </a:solidFill>
              </a:rPr>
              <a:t> </a:t>
            </a:r>
          </a:p>
          <a:p>
            <a:pPr lvl="1"/>
            <a:r>
              <a:rPr lang="en-US" altLang="en-US" dirty="0">
                <a:solidFill>
                  <a:srgbClr val="333333"/>
                </a:solidFill>
              </a:rPr>
              <a:t>few </a:t>
            </a:r>
            <a:r>
              <a:rPr lang="en-US" altLang="en-US" b="1" dirty="0">
                <a:solidFill>
                  <a:srgbClr val="333333"/>
                </a:solidFill>
              </a:rPr>
              <a:t>~ 10</a:t>
            </a:r>
            <a:r>
              <a:rPr lang="en-US" altLang="en-US" b="1" baseline="33000" dirty="0">
                <a:solidFill>
                  <a:srgbClr val="333333"/>
                </a:solidFill>
              </a:rPr>
              <a:t>7 12</a:t>
            </a:r>
            <a:r>
              <a:rPr lang="en-US" altLang="en-US" b="1" dirty="0">
                <a:solidFill>
                  <a:srgbClr val="333333"/>
                </a:solidFill>
              </a:rPr>
              <a:t>C</a:t>
            </a:r>
            <a:r>
              <a:rPr lang="en-US" altLang="en-US" b="1" baseline="33000" dirty="0">
                <a:solidFill>
                  <a:srgbClr val="333333"/>
                </a:solidFill>
              </a:rPr>
              <a:t>6+</a:t>
            </a:r>
            <a:r>
              <a:rPr lang="en-US" altLang="en-US" b="1" dirty="0">
                <a:solidFill>
                  <a:srgbClr val="333333"/>
                </a:solidFill>
              </a:rPr>
              <a:t>/s</a:t>
            </a:r>
            <a:endParaRPr lang="en-US" altLang="en-US" dirty="0">
              <a:solidFill>
                <a:srgbClr val="333333"/>
              </a:solidFill>
            </a:endParaRPr>
          </a:p>
          <a:p>
            <a:pPr marL="0" indent="0">
              <a:buNone/>
            </a:pPr>
            <a:br>
              <a:rPr lang="en-US" altLang="en-US" dirty="0">
                <a:solidFill>
                  <a:srgbClr val="800000"/>
                </a:solidFill>
              </a:rPr>
            </a:br>
            <a:br>
              <a:rPr lang="en-US" altLang="en-US" dirty="0"/>
            </a:br>
            <a:endParaRPr lang="en-US" altLang="en-US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7674681-B0A1-467A-A463-4BE22DE00A6D}"/>
              </a:ext>
            </a:extLst>
          </p:cNvPr>
          <p:cNvCxnSpPr>
            <a:cxnSpLocks/>
          </p:cNvCxnSpPr>
          <p:nvPr/>
        </p:nvCxnSpPr>
        <p:spPr>
          <a:xfrm>
            <a:off x="6096000" y="3004932"/>
            <a:ext cx="5300381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33B1176-B163-440A-B7CC-C6E06BAFE1B1}"/>
              </a:ext>
            </a:extLst>
          </p:cNvPr>
          <p:cNvCxnSpPr>
            <a:cxnSpLocks/>
          </p:cNvCxnSpPr>
          <p:nvPr/>
        </p:nvCxnSpPr>
        <p:spPr>
          <a:xfrm>
            <a:off x="8156469" y="1600200"/>
            <a:ext cx="0" cy="3647661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5A7E7B7-C663-41C8-AB6B-4024C443E635}"/>
              </a:ext>
            </a:extLst>
          </p:cNvPr>
          <p:cNvCxnSpPr>
            <a:cxnSpLocks/>
          </p:cNvCxnSpPr>
          <p:nvPr/>
        </p:nvCxnSpPr>
        <p:spPr>
          <a:xfrm>
            <a:off x="10362956" y="1605169"/>
            <a:ext cx="0" cy="3647661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64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B6FFD-AA88-43C6-9CB0-12074E86A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rgbClr val="004586"/>
                </a:solidFill>
              </a:rPr>
              <a:t>Cyclotrons</a:t>
            </a:r>
            <a:br>
              <a:rPr lang="en-US" altLang="en-US" sz="3200" dirty="0">
                <a:solidFill>
                  <a:srgbClr val="004586"/>
                </a:solidFill>
              </a:rPr>
            </a:br>
            <a:endParaRPr lang="en-GB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8D493EB-1901-419F-BA2B-794A4BFD8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685162"/>
            <a:ext cx="10628243" cy="158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D-shaped RF electrodes (“</a:t>
            </a:r>
            <a:r>
              <a:rPr lang="en-US" altLang="en-US" sz="2400" i="1" dirty="0">
                <a:solidFill>
                  <a:srgbClr val="333333"/>
                </a:solidFill>
                <a:latin typeface="+mn-lt"/>
              </a:rPr>
              <a:t>Dees</a:t>
            </a: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”) placed in a disk-like vacuum chamber and embedded in a large (near-homogeneous) static magnetic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Radius of particle trajectory increases at each passage through the gap.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But the cyclotron-frequency is constant (non relativistic case)!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68842-FF68-4F1B-A414-319701CB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76" y="846138"/>
            <a:ext cx="6619875" cy="357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331089E1-D97E-4945-AE80-65D8A3C57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744" y="1525265"/>
            <a:ext cx="4352925" cy="282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 marL="6477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 marL="10795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1536700" indent="-2159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1993900" indent="-2159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2451100" indent="-2159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2908300" indent="-2159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marL="0" indent="0">
              <a:buSzPct val="45000"/>
            </a:pPr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Remark: Besides Proton-beam therapy, cyclotrons are also used as Radioisotope factories for nuclear medicine.</a:t>
            </a:r>
            <a:br>
              <a:rPr lang="en-US" altLang="en-US" sz="2400" dirty="0">
                <a:solidFill>
                  <a:srgbClr val="004A6F"/>
                </a:solidFill>
                <a:latin typeface="+mn-lt"/>
              </a:rPr>
            </a:br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→ The cyclotron is </a:t>
            </a:r>
            <a:r>
              <a:rPr lang="en-US" altLang="en-US" sz="2400" i="1" dirty="0">
                <a:solidFill>
                  <a:srgbClr val="004A6F"/>
                </a:solidFill>
                <a:latin typeface="+mn-lt"/>
              </a:rPr>
              <a:t>the most used</a:t>
            </a:r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 ion-accelerator for medical purposes</a:t>
            </a: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.</a:t>
            </a:r>
          </a:p>
          <a:p>
            <a:pPr marL="0" indent="0">
              <a:buSzPct val="45000"/>
            </a:pPr>
            <a:endParaRPr lang="en-US" altLang="en-US" dirty="0">
              <a:solidFill>
                <a:srgbClr val="333333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CF5681D-7B04-4FCD-8639-56E1CFA4BE88}"/>
              </a:ext>
            </a:extLst>
          </p:cNvPr>
          <p:cNvSpPr txBox="1"/>
          <p:nvPr/>
        </p:nvSpPr>
        <p:spPr>
          <a:xfrm>
            <a:off x="464240" y="4282771"/>
            <a:ext cx="68845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dirty="0">
                <a:solidFill>
                  <a:srgbClr val="004A6F"/>
                </a:solidFill>
                <a:latin typeface="+mn-lt"/>
              </a:rPr>
              <a:t>E. Lawrence's original concept of the cyclotron (1934 patent)</a:t>
            </a:r>
            <a:endParaRPr lang="en-GB" sz="1600" dirty="0">
              <a:solidFill>
                <a:srgbClr val="004A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0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7202A3-66B2-42F2-AD0A-B737BC4E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Cyclotrons for ion-beam therapy</a:t>
            </a:r>
            <a:br>
              <a:rPr lang="en-US" altLang="en-US" sz="3200" dirty="0"/>
            </a:b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EA7C68C-6AFA-4506-AB8A-E90CC4E6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1417638"/>
            <a:ext cx="60991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917A59F3-5DAD-4702-8B65-B96EE6067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1655763"/>
            <a:ext cx="4659312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2800" dirty="0">
                <a:solidFill>
                  <a:srgbClr val="004A6F"/>
                </a:solidFill>
                <a:latin typeface="+mn-lt"/>
              </a:rPr>
              <a:t>C230 by IBA</a:t>
            </a:r>
          </a:p>
          <a:p>
            <a:endParaRPr lang="en-US" alt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Designed for proton therapy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333333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Installed at 16 facilities.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333333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Mass: 220 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333333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B = 2.2 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333333"/>
              </a:solidFill>
              <a:latin typeface="+mn-lt"/>
            </a:endParaRPr>
          </a:p>
          <a:p>
            <a:endParaRPr lang="en-US" altLang="en-US" dirty="0">
              <a:solidFill>
                <a:srgbClr val="333333"/>
              </a:solidFill>
            </a:endParaRPr>
          </a:p>
          <a:p>
            <a:br>
              <a:rPr lang="en-US" altLang="en-US" dirty="0">
                <a:solidFill>
                  <a:srgbClr val="333333"/>
                </a:solidFill>
              </a:rPr>
            </a:br>
            <a:endParaRPr lang="en-US" altLang="en-US" dirty="0">
              <a:solidFill>
                <a:srgbClr val="333333"/>
              </a:solidFill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1A82BE8-E77F-4B05-9DB5-82AA4C40E1D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021094" y="3525838"/>
            <a:ext cx="3370262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4779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100" dirty="0">
                <a:solidFill>
                  <a:srgbClr val="333333"/>
                </a:solidFill>
              </a:rPr>
              <a:t>A. Peters, CERN Academic Training Lecture (2013)</a:t>
            </a:r>
          </a:p>
        </p:txBody>
      </p:sp>
    </p:spTree>
    <p:extLst>
      <p:ext uri="{BB962C8B-B14F-4D97-AF65-F5344CB8AC3E}">
        <p14:creationId xmlns:p14="http://schemas.microsoft.com/office/powerpoint/2010/main" val="3599989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E190D-E779-43BB-9B20-3731A18C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Cyclotrons for ion-beam therapy</a:t>
            </a:r>
            <a:br>
              <a:rPr lang="en-US" altLang="en-US" sz="3200" dirty="0"/>
            </a:b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59D51E6-648C-478D-AACC-D889AC6E0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292225"/>
            <a:ext cx="4248150" cy="490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AB9668BE-BD70-4F94-AC03-7B211A050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5948363"/>
            <a:ext cx="8794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4779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100" dirty="0">
                <a:solidFill>
                  <a:srgbClr val="333333"/>
                </a:solidFill>
              </a:rPr>
              <a:t>www.psi.ch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630DBB4-7CDB-4166-B245-A5A04EECA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5145157" cy="424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COMET superconducting cyclotron</a:t>
            </a:r>
          </a:p>
          <a:p>
            <a:endParaRPr lang="en-US" alt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Developed by ACCEL / PSI (later </a:t>
            </a:r>
            <a:br>
              <a:rPr lang="en-US" altLang="en-US" sz="2400" dirty="0">
                <a:solidFill>
                  <a:srgbClr val="333333"/>
                </a:solidFill>
                <a:latin typeface="+mn-lt"/>
              </a:rPr>
            </a:b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Varian Medical) for proton therapy</a:t>
            </a:r>
          </a:p>
          <a:p>
            <a:endParaRPr lang="en-US" altLang="en-US" sz="2400" dirty="0">
              <a:solidFill>
                <a:srgbClr val="333333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Mass: 80 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i="1" dirty="0">
              <a:solidFill>
                <a:srgbClr val="333333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i="1" dirty="0" err="1">
                <a:solidFill>
                  <a:srgbClr val="333333"/>
                </a:solidFill>
                <a:latin typeface="+mn-lt"/>
              </a:rPr>
              <a:t>B</a:t>
            </a:r>
            <a:r>
              <a:rPr lang="en-US" altLang="en-US" sz="2400" baseline="-33000" dirty="0" err="1">
                <a:solidFill>
                  <a:srgbClr val="333333"/>
                </a:solidFill>
                <a:latin typeface="+mn-lt"/>
              </a:rPr>
              <a:t>max</a:t>
            </a: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 = 3.8 T 	</a:t>
            </a:r>
            <a:br>
              <a:rPr lang="en-US" altLang="en-US" dirty="0">
                <a:solidFill>
                  <a:srgbClr val="333333"/>
                </a:solidFill>
              </a:rPr>
            </a:br>
            <a:endParaRPr lang="en-US" alt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39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A4CAF-C4BD-4A1B-B3FB-80BF6BEB6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Cyclotrons for ion-beam therapy: Energy selection</a:t>
            </a:r>
            <a:br>
              <a:rPr lang="en-US" altLang="en-US" sz="3200" dirty="0"/>
            </a:br>
            <a:endParaRPr lang="en-GB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E0BC9537-F897-421E-A847-0F0C4DB4DC0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291550" y="4902111"/>
            <a:ext cx="3370263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4779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100" dirty="0">
                <a:solidFill>
                  <a:srgbClr val="333333"/>
                </a:solidFill>
              </a:rPr>
              <a:t>A. Peters, CERN Academic Training Lecture (2013)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A86B68C-A9E5-4233-90DB-496D0A4EA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70" y="1034167"/>
            <a:ext cx="8315325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146698D0-019A-412E-8CE2-C5AE73E31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757" y="3590042"/>
            <a:ext cx="4319588" cy="3062287"/>
          </a:xfrm>
          <a:prstGeom prst="rect">
            <a:avLst/>
          </a:prstGeom>
          <a:solidFill>
            <a:srgbClr val="FFFF99"/>
          </a:solidFill>
          <a:ln w="19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1A34878C-A773-4430-B745-6C50A0F7FD05}"/>
              </a:ext>
            </a:extLst>
          </p:cNvPr>
          <p:cNvGrpSpPr>
            <a:grpSpLocks/>
          </p:cNvGrpSpPr>
          <p:nvPr/>
        </p:nvGrpSpPr>
        <p:grpSpPr bwMode="auto">
          <a:xfrm>
            <a:off x="6533270" y="3628142"/>
            <a:ext cx="4241800" cy="2984500"/>
            <a:chOff x="3447" y="2449"/>
            <a:chExt cx="2672" cy="1880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94FD87A1-FB44-4309-B724-6B14C890CA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7" y="2449"/>
              <a:ext cx="2672" cy="1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4A4BD1F0-7C70-4569-B494-14882043E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0" y="3468"/>
              <a:ext cx="746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sz="1600">
                  <a:solidFill>
                    <a:srgbClr val="333333"/>
                  </a:solidFill>
                </a:rPr>
                <a:t>beam diag.</a:t>
              </a: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6268B384-151F-4FFE-AB25-6C250BA0F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3" y="3178"/>
              <a:ext cx="62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sz="1600">
                  <a:solidFill>
                    <a:srgbClr val="333333"/>
                  </a:solidFill>
                </a:rPr>
                <a:t>degrader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E7D07416-ADE4-4390-B37C-170F15F33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3" y="2935"/>
              <a:ext cx="661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sz="1600">
                  <a:solidFill>
                    <a:srgbClr val="333333"/>
                  </a:solidFill>
                </a:rPr>
                <a:t>collimator</a:t>
              </a:r>
            </a:p>
          </p:txBody>
        </p:sp>
      </p:grpSp>
      <p:sp>
        <p:nvSpPr>
          <p:cNvPr id="12" name="Text Box 10">
            <a:extLst>
              <a:ext uri="{FF2B5EF4-FFF2-40B4-BE49-F238E27FC236}">
                <a16:creationId xmlns:a16="http://schemas.microsoft.com/office/drawing/2014/main" id="{737B33DF-3822-4AD0-A795-650566CA5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2670" y="3772604"/>
            <a:ext cx="2592387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600">
                <a:solidFill>
                  <a:srgbClr val="333333"/>
                </a:solidFill>
              </a:rPr>
              <a:t>Multi-wedge degrader (PSI): 238 … 70 MeV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endParaRPr lang="en-US" altLang="en-US" sz="1400">
              <a:solidFill>
                <a:srgbClr val="004586"/>
              </a:solidFill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347D047B-C80D-46CC-AF41-4B6D090FB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920" y="1432629"/>
            <a:ext cx="360362" cy="2159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03078448-FD88-49DC-B187-23D26521B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420" y="1378654"/>
            <a:ext cx="936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335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500" b="1"/>
              <a:t>250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54EC251C-22F4-4A5F-9B3B-9E3D7E021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907" y="964317"/>
            <a:ext cx="287338" cy="52609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F0D39C07-0B9B-43AC-819B-072A2D722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1307" y="1019879"/>
            <a:ext cx="287338" cy="2560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0772AE82-9F14-4F17-9297-28F9BC9EF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932" y="970667"/>
            <a:ext cx="8386763" cy="144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460F1A95-B9FC-43CB-ADA4-D3E335827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045" y="6074479"/>
            <a:ext cx="4679950" cy="1508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71D756D5-E788-4FBE-A429-1E8CE8B6C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370" y="2980442"/>
            <a:ext cx="1439862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BE38BCFB-A1CF-45D6-8825-B76BED041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057" y="1324679"/>
            <a:ext cx="2592388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91BE0B8D-2EC1-4402-9FB6-3A6F7C176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932" y="1251654"/>
            <a:ext cx="2447925" cy="541338"/>
          </a:xfrm>
          <a:prstGeom prst="rect">
            <a:avLst/>
          </a:prstGeom>
          <a:solidFill>
            <a:srgbClr val="FFFF99"/>
          </a:solidFill>
          <a:ln w="19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8A0E1362-152B-4C6B-927C-839E4040C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957" y="1367542"/>
            <a:ext cx="2393950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>
                <a:solidFill>
                  <a:srgbClr val="333333"/>
                </a:solidFill>
              </a:rPr>
              <a:t>Accelerator: 250 MeV</a:t>
            </a: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E9D8FF96-8FA0-4830-8D71-CA34EDD19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007" y="2870904"/>
            <a:ext cx="1871663" cy="541338"/>
          </a:xfrm>
          <a:prstGeom prst="rect">
            <a:avLst/>
          </a:prstGeom>
          <a:solidFill>
            <a:srgbClr val="FFFF99"/>
          </a:solidFill>
          <a:ln w="19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7F932614-DBE0-4E95-9DAE-588AEDE5E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007" y="2870904"/>
            <a:ext cx="1693863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algn="r"/>
            <a:r>
              <a:rPr lang="en-US" altLang="en-US" sz="1600">
                <a:solidFill>
                  <a:srgbClr val="333333"/>
                </a:solidFill>
              </a:rPr>
              <a:t>Energy-selecting</a:t>
            </a:r>
            <a:br>
              <a:rPr lang="en-US" altLang="en-US" sz="1600">
                <a:solidFill>
                  <a:srgbClr val="333333"/>
                </a:solidFill>
              </a:rPr>
            </a:br>
            <a:r>
              <a:rPr lang="en-US" altLang="en-US" sz="1600">
                <a:solidFill>
                  <a:srgbClr val="333333"/>
                </a:solidFill>
              </a:rPr>
              <a:t>slits</a:t>
            </a:r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D9BBAB47-E558-4C5E-884E-FE90B1D11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27" y="1822738"/>
            <a:ext cx="4945563" cy="92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A cyclotron is a </a:t>
            </a:r>
            <a:r>
              <a:rPr lang="en-US" altLang="en-US" sz="2400" dirty="0">
                <a:solidFill>
                  <a:srgbClr val="004586"/>
                </a:solidFill>
                <a:latin typeface="+mn-lt"/>
              </a:rPr>
              <a:t>fixed energy machine</a:t>
            </a: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 </a:t>
            </a:r>
          </a:p>
          <a:p>
            <a:r>
              <a:rPr lang="en-US" altLang="en-US" sz="2400" dirty="0">
                <a:solidFill>
                  <a:srgbClr val="333333"/>
                </a:solidFill>
                <a:latin typeface="+mn-lt"/>
                <a:cs typeface="Arial" panose="020B0604020202020204" pitchFamily="34" charset="0"/>
              </a:rPr>
              <a:t>→ </a:t>
            </a:r>
            <a:r>
              <a:rPr lang="en-US" altLang="en-US" sz="2400" i="1" dirty="0">
                <a:solidFill>
                  <a:srgbClr val="333333"/>
                </a:solidFill>
                <a:latin typeface="+mn-lt"/>
              </a:rPr>
              <a:t>Degrader</a:t>
            </a: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 + momentum-selection</a:t>
            </a:r>
          </a:p>
          <a:p>
            <a:endParaRPr lang="en-US" altLang="en-US" sz="24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A94C5613-9AD8-4C55-AF06-8A26D5070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69" y="5654807"/>
            <a:ext cx="47847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At</a:t>
            </a:r>
            <a:r>
              <a:rPr lang="en-US" altLang="en-US" sz="2000" dirty="0">
                <a:solidFill>
                  <a:srgbClr val="004586"/>
                </a:solidFill>
                <a:latin typeface="+mn-lt"/>
              </a:rPr>
              <a:t> low final </a:t>
            </a:r>
            <a:r>
              <a:rPr lang="en-US" altLang="en-US" sz="2000" i="1" dirty="0">
                <a:solidFill>
                  <a:srgbClr val="004586"/>
                </a:solidFill>
                <a:latin typeface="+mn-lt"/>
              </a:rPr>
              <a:t>E </a:t>
            </a: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&gt;99% of all p are lost! </a:t>
            </a:r>
            <a:br>
              <a:rPr lang="en-US" altLang="en-US" sz="2000" dirty="0">
                <a:solidFill>
                  <a:srgbClr val="333333"/>
                </a:solidFill>
                <a:latin typeface="+mn-lt"/>
              </a:rPr>
            </a:b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→ Strong </a:t>
            </a:r>
            <a:r>
              <a:rPr lang="en-US" altLang="en-US" sz="2000" u="sng" dirty="0">
                <a:solidFill>
                  <a:srgbClr val="333333"/>
                </a:solidFill>
                <a:latin typeface="+mn-lt"/>
              </a:rPr>
              <a:t>activation</a:t>
            </a: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 of beamline components.</a:t>
            </a:r>
          </a:p>
        </p:txBody>
      </p:sp>
      <p:pic>
        <p:nvPicPr>
          <p:cNvPr id="28" name="Picture 26">
            <a:extLst>
              <a:ext uri="{FF2B5EF4-FFF2-40B4-BE49-F238E27FC236}">
                <a16:creationId xmlns:a16="http://schemas.microsoft.com/office/drawing/2014/main" id="{A09AA8C1-2049-4F89-8132-C6D7FACF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20" y="4586726"/>
            <a:ext cx="874712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565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EC6B01-06A6-4FEB-8D51-958AAB4EE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F5889A-6721-447E-B878-7D80C2015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Overview of therapy accelerators in the world</a:t>
            </a:r>
          </a:p>
          <a:p>
            <a:pPr lvl="1"/>
            <a:r>
              <a:rPr lang="en-US" dirty="0"/>
              <a:t>Rationales for particle therapy (PT): biological / physical / technical aspects </a:t>
            </a:r>
          </a:p>
          <a:p>
            <a:pPr lvl="1"/>
            <a:r>
              <a:rPr lang="en-US" dirty="0"/>
              <a:t>Clinical examples</a:t>
            </a:r>
          </a:p>
          <a:p>
            <a:endParaRPr lang="en-US" dirty="0"/>
          </a:p>
          <a:p>
            <a:r>
              <a:rPr lang="en-US" dirty="0"/>
              <a:t>The accelerator</a:t>
            </a:r>
          </a:p>
          <a:p>
            <a:pPr lvl="1"/>
            <a:r>
              <a:rPr lang="en-US" dirty="0"/>
              <a:t>Cyclotron and examples</a:t>
            </a:r>
          </a:p>
          <a:p>
            <a:pPr lvl="1"/>
            <a:r>
              <a:rPr lang="en-US" dirty="0"/>
              <a:t>Synchrotron, example facility in Heidelberg: HIT</a:t>
            </a:r>
          </a:p>
          <a:p>
            <a:pPr lvl="1"/>
            <a:r>
              <a:rPr lang="en-US" dirty="0"/>
              <a:t>Comparison to other accelerators for PT in the world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Recent developments in PT (very limited and personal choice)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221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F39E1-1A40-46EA-9772-676FBB8F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Cyclotrons for ion-beam therapy: </a:t>
            </a:r>
            <a:r>
              <a:rPr lang="en-US" altLang="en-US" sz="3200" baseline="33000" dirty="0"/>
              <a:t>12</a:t>
            </a:r>
            <a:r>
              <a:rPr lang="en-US" altLang="en-US" sz="3200" dirty="0"/>
              <a:t>C</a:t>
            </a:r>
            <a:r>
              <a:rPr lang="en-US" altLang="en-US" sz="3200" baseline="33000" dirty="0"/>
              <a:t>6+ </a:t>
            </a:r>
            <a:r>
              <a:rPr lang="en-US" altLang="en-US" sz="3200" dirty="0"/>
              <a:t>?</a:t>
            </a:r>
            <a:br>
              <a:rPr lang="en-US" altLang="en-US" sz="3200" dirty="0"/>
            </a:br>
            <a:endParaRPr lang="en-GB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1A4E16C-3541-4BE0-909B-4764F6D59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969" y="1230842"/>
            <a:ext cx="5950137" cy="90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“magnetic rigidity”: </a:t>
            </a: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Relates particle momentum and </a:t>
            </a:r>
            <a:br>
              <a:rPr lang="en-US" altLang="en-US" sz="2400" dirty="0">
                <a:solidFill>
                  <a:srgbClr val="333333"/>
                </a:solidFill>
                <a:latin typeface="+mn-lt"/>
              </a:rPr>
            </a:b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charge to magnetic field and bending radius</a:t>
            </a:r>
            <a:endParaRPr lang="en-US" altLang="en-US" sz="1600" dirty="0">
              <a:solidFill>
                <a:srgbClr val="333333"/>
              </a:solidFill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0F855F43-7E06-4782-B90F-62B820BEA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451206"/>
            <a:ext cx="507558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Protons (220 MeV):	</a:t>
            </a:r>
            <a:r>
              <a:rPr lang="en-US" altLang="en-US" sz="2400" i="1" dirty="0" err="1">
                <a:solidFill>
                  <a:srgbClr val="004A6F"/>
                </a:solidFill>
                <a:latin typeface="+mn-lt"/>
              </a:rPr>
              <a:t>B</a:t>
            </a:r>
            <a:r>
              <a:rPr lang="en-US" altLang="en-US" sz="2400" dirty="0" err="1">
                <a:solidFill>
                  <a:srgbClr val="004A6F"/>
                </a:solidFill>
                <a:latin typeface="+mn-lt"/>
                <a:cs typeface="Arial" panose="020B0604020202020204" pitchFamily="34" charset="0"/>
              </a:rPr>
              <a:t>ρ</a:t>
            </a:r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 = 2.3 Tm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aseline="33000" dirty="0">
                <a:solidFill>
                  <a:srgbClr val="004A6F"/>
                </a:solidFill>
                <a:latin typeface="+mn-lt"/>
              </a:rPr>
              <a:t>12</a:t>
            </a:r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C</a:t>
            </a:r>
            <a:r>
              <a:rPr lang="en-US" altLang="en-US" sz="2400" baseline="33000" dirty="0">
                <a:solidFill>
                  <a:srgbClr val="004A6F"/>
                </a:solidFill>
                <a:latin typeface="+mn-lt"/>
              </a:rPr>
              <a:t>6+</a:t>
            </a:r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 (430 MeV/u):		</a:t>
            </a:r>
            <a:r>
              <a:rPr lang="en-US" altLang="en-US" sz="2400" i="1" dirty="0" err="1">
                <a:solidFill>
                  <a:srgbClr val="004A6F"/>
                </a:solidFill>
                <a:latin typeface="+mn-lt"/>
              </a:rPr>
              <a:t>B</a:t>
            </a:r>
            <a:r>
              <a:rPr lang="en-US" altLang="en-US" sz="2400" dirty="0" err="1">
                <a:solidFill>
                  <a:srgbClr val="004A6F"/>
                </a:solidFill>
                <a:latin typeface="+mn-lt"/>
                <a:cs typeface="Arial" panose="020B0604020202020204" pitchFamily="34" charset="0"/>
              </a:rPr>
              <a:t>ρ</a:t>
            </a:r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 = 6.6 Tm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1110C817-2E70-4452-A461-CE7E743342D4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609600" y="3790950"/>
            <a:ext cx="9556376" cy="253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To go from protons to carbon ions, one needs to increase either the</a:t>
            </a:r>
            <a:br>
              <a:rPr lang="en-US" altLang="en-US" sz="2000" dirty="0">
                <a:solidFill>
                  <a:srgbClr val="333333"/>
                </a:solidFill>
                <a:latin typeface="+mn-lt"/>
              </a:rPr>
            </a:br>
            <a:r>
              <a:rPr lang="en-US" altLang="en-US" sz="2000" b="1" dirty="0">
                <a:solidFill>
                  <a:srgbClr val="333333"/>
                </a:solidFill>
                <a:latin typeface="+mn-lt"/>
              </a:rPr>
              <a:t>magnetic field</a:t>
            </a: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 or the </a:t>
            </a:r>
            <a:r>
              <a:rPr lang="en-US" altLang="en-US" sz="2000" b="1" dirty="0">
                <a:solidFill>
                  <a:srgbClr val="333333"/>
                </a:solidFill>
                <a:latin typeface="+mn-lt"/>
              </a:rPr>
              <a:t>size</a:t>
            </a: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 of the machine by a factor ~3.</a:t>
            </a:r>
          </a:p>
          <a:p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Although they are very successful in proton therapy, there is no cyclotron </a:t>
            </a:r>
            <a:br>
              <a:rPr lang="en-US" altLang="en-US" sz="2000" dirty="0">
                <a:solidFill>
                  <a:srgbClr val="333333"/>
                </a:solidFill>
                <a:latin typeface="+mn-lt"/>
              </a:rPr>
            </a:b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for carbon-ion therapy yet.</a:t>
            </a:r>
          </a:p>
          <a:p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But: Project ARCHADE to install a carbon-treatment facility in Caen (France).</a:t>
            </a:r>
          </a:p>
          <a:p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Based on a superconducting cyclotron (“C400”) developed by IBA.</a:t>
            </a:r>
          </a:p>
          <a:p>
            <a:endParaRPr lang="en-US" altLang="en-US" sz="2000" dirty="0">
              <a:solidFill>
                <a:srgbClr val="333333"/>
              </a:solidFill>
              <a:latin typeface="+mn-lt"/>
            </a:endParaRPr>
          </a:p>
          <a:p>
            <a:endParaRPr lang="en-US" altLang="en-US" sz="2000" dirty="0">
              <a:solidFill>
                <a:srgbClr val="800000"/>
              </a:solidFill>
              <a:latin typeface="+mn-lt"/>
            </a:endParaRPr>
          </a:p>
          <a:p>
            <a:endParaRPr lang="en-US" altLang="en-US" dirty="0">
              <a:solidFill>
                <a:srgbClr val="333333"/>
              </a:solidFill>
            </a:endParaRPr>
          </a:p>
        </p:txBody>
      </p:sp>
      <p:graphicFrame>
        <p:nvGraphicFramePr>
          <p:cNvPr id="15" name="Object 7">
            <a:extLst>
              <a:ext uri="{FF2B5EF4-FFF2-40B4-BE49-F238E27FC236}">
                <a16:creationId xmlns:a16="http://schemas.microsoft.com/office/drawing/2014/main" id="{267B588E-78BD-4781-86B2-E794E1B45B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029581"/>
              </p:ext>
            </p:extLst>
          </p:nvPr>
        </p:nvGraphicFramePr>
        <p:xfrm>
          <a:off x="609600" y="1333500"/>
          <a:ext cx="12319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Equation" r:id="rId4" imgW="1231560" imgH="634680" progId="Equation.3">
                  <p:embed/>
                </p:oleObj>
              </mc:Choice>
              <mc:Fallback>
                <p:oleObj name="Equation" r:id="rId4" imgW="1231560" imgH="634680" progId="Equation.3">
                  <p:embed/>
                  <p:pic>
                    <p:nvPicPr>
                      <p:cNvPr id="183303" name="Object 7">
                        <a:extLst>
                          <a:ext uri="{FF2B5EF4-FFF2-40B4-BE49-F238E27FC236}">
                            <a16:creationId xmlns:a16="http://schemas.microsoft.com/office/drawing/2014/main" id="{B512F7CD-74AF-4156-8B21-50B5B4A271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33500"/>
                        <a:ext cx="1231900" cy="635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824E18F2-5958-434A-9A9D-91C6B006E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1" b="71969"/>
          <a:stretch/>
        </p:blipFill>
        <p:spPr bwMode="auto">
          <a:xfrm>
            <a:off x="8101106" y="1846230"/>
            <a:ext cx="3878859" cy="21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CFE1BCAD-BC44-4731-BDD2-5C279F48D500}"/>
              </a:ext>
            </a:extLst>
          </p:cNvPr>
          <p:cNvSpPr txBox="1"/>
          <p:nvPr/>
        </p:nvSpPr>
        <p:spPr>
          <a:xfrm>
            <a:off x="9607826" y="4043280"/>
            <a:ext cx="237213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333333"/>
                </a:solidFill>
              </a:rPr>
              <a:t>The C400: the ARCHADE</a:t>
            </a:r>
            <a:br>
              <a:rPr lang="fr-FR" sz="1400" dirty="0">
                <a:solidFill>
                  <a:srgbClr val="333333"/>
                </a:solidFill>
              </a:rPr>
            </a:br>
            <a:r>
              <a:rPr lang="fr-FR" sz="1400" dirty="0">
                <a:solidFill>
                  <a:srgbClr val="333333"/>
                </a:solidFill>
              </a:rPr>
              <a:t>multi-ions cyclotron, Jacques BALOSSO, </a:t>
            </a:r>
            <a:r>
              <a:rPr lang="en-US" altLang="ja-JP" sz="1400" dirty="0">
                <a:solidFill>
                  <a:srgbClr val="333333"/>
                </a:solidFill>
              </a:rPr>
              <a:t>Workshop on Ion Beam Therapy, </a:t>
            </a:r>
          </a:p>
          <a:p>
            <a:r>
              <a:rPr lang="en-US" altLang="ja-JP" sz="1400" dirty="0" err="1">
                <a:solidFill>
                  <a:srgbClr val="333333"/>
                </a:solidFill>
              </a:rPr>
              <a:t>Archamps</a:t>
            </a:r>
            <a:r>
              <a:rPr lang="en-US" altLang="ja-JP" sz="1400" dirty="0">
                <a:solidFill>
                  <a:srgbClr val="333333"/>
                </a:solidFill>
              </a:rPr>
              <a:t>, 2018</a:t>
            </a:r>
          </a:p>
          <a:p>
            <a:endParaRPr lang="fr-F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204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2">
            <a:extLst>
              <a:ext uri="{FF2B5EF4-FFF2-40B4-BE49-F238E27FC236}">
                <a16:creationId xmlns:a16="http://schemas.microsoft.com/office/drawing/2014/main" id="{32E06163-BFC6-4104-837D-471141B43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2" y="5170"/>
            <a:ext cx="1866106" cy="185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AF93B4BB-3977-4CE1-8AAC-BE5C2857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091" y="43379"/>
            <a:ext cx="1971675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AEB06AEB-20EA-4A84-A7FC-72F209220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489579"/>
            <a:ext cx="7246938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04E46A-8AB6-4D82-86CB-056C80FDC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032" y="274638"/>
            <a:ext cx="8538368" cy="1143000"/>
          </a:xfrm>
        </p:spPr>
        <p:txBody>
          <a:bodyPr/>
          <a:lstStyle/>
          <a:p>
            <a:r>
              <a:rPr lang="en-US" altLang="en-US" sz="3200" dirty="0"/>
              <a:t>Synchrotrons</a:t>
            </a:r>
            <a:endParaRPr lang="en-GB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64AEDE3-2202-4C2E-ABDC-C2584D835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3494088"/>
            <a:ext cx="647700" cy="1512887"/>
          </a:xfrm>
          <a:custGeom>
            <a:avLst/>
            <a:gdLst>
              <a:gd name="T0" fmla="*/ 1800 w 1801"/>
              <a:gd name="T1" fmla="*/ 0 h 4201"/>
              <a:gd name="T2" fmla="*/ 0 w 1801"/>
              <a:gd name="T3" fmla="*/ 1470 h 4201"/>
              <a:gd name="T4" fmla="*/ 0 w 1801"/>
              <a:gd name="T5" fmla="*/ 4200 h 4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01" h="4201">
                <a:moveTo>
                  <a:pt x="1800" y="0"/>
                </a:moveTo>
                <a:lnTo>
                  <a:pt x="0" y="1470"/>
                </a:lnTo>
                <a:lnTo>
                  <a:pt x="0" y="4200"/>
                </a:lnTo>
              </a:path>
            </a:pathLst>
          </a:custGeom>
          <a:noFill/>
          <a:ln w="381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CA3215-84A4-41E6-ADF0-730201A6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3" y="4583113"/>
            <a:ext cx="144462" cy="1368425"/>
          </a:xfrm>
          <a:prstGeom prst="rect">
            <a:avLst/>
          </a:prstGeom>
          <a:solidFill>
            <a:srgbClr val="FFFF99"/>
          </a:solidFill>
          <a:ln w="291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512E834-8B62-4F80-98FB-31ED3DDA062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4769" y="5239544"/>
            <a:ext cx="666750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/>
              <a:t>Linac</a:t>
            </a:r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E72DDFDA-6E72-4A4E-BF05-1A1BBF0C51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6125" y="1836738"/>
            <a:ext cx="503238" cy="792162"/>
          </a:xfrm>
          <a:prstGeom prst="line">
            <a:avLst/>
          </a:prstGeom>
          <a:noFill/>
          <a:ln w="1908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B555E1A0-8ACF-4414-B651-DB78631E3A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4325" y="2627313"/>
            <a:ext cx="936625" cy="1587"/>
          </a:xfrm>
          <a:prstGeom prst="line">
            <a:avLst/>
          </a:prstGeom>
          <a:noFill/>
          <a:ln w="1908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69E7D0BB-7CEF-426F-B831-B2313EA39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856" y="2346325"/>
            <a:ext cx="1084263" cy="76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 dirty="0"/>
              <a:t>Deflection</a:t>
            </a:r>
            <a:br>
              <a:rPr lang="en-US" altLang="en-US" sz="1600" dirty="0"/>
            </a:br>
            <a:r>
              <a:rPr lang="en-US" altLang="en-US" sz="1600" dirty="0"/>
              <a:t>magnets</a:t>
            </a:r>
            <a:br>
              <a:rPr lang="en-US" altLang="en-US" sz="1600" dirty="0"/>
            </a:br>
            <a:r>
              <a:rPr lang="en-US" altLang="en-US" sz="1600" dirty="0"/>
              <a:t>(dipoles)</a:t>
            </a: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740CFFE0-641E-4E89-9149-F58D5CDD2B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4663" y="5365750"/>
            <a:ext cx="1587" cy="576263"/>
          </a:xfrm>
          <a:prstGeom prst="line">
            <a:avLst/>
          </a:prstGeom>
          <a:noFill/>
          <a:ln w="1908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D275FD5E-FE51-4CE6-8A1A-FF2C6061F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4762500"/>
            <a:ext cx="1522412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algn="ctr"/>
            <a:r>
              <a:rPr lang="en-US" altLang="en-US" sz="1600"/>
              <a:t>Accelerating</a:t>
            </a:r>
            <a:br>
              <a:rPr lang="en-US" altLang="en-US" sz="1600"/>
            </a:br>
            <a:r>
              <a:rPr lang="en-US" altLang="en-US" sz="1600"/>
              <a:t>cavity (</a:t>
            </a:r>
            <a:r>
              <a:rPr lang="en-US" altLang="en-US" sz="1600" i="1"/>
              <a:t>f</a:t>
            </a:r>
            <a:r>
              <a:rPr lang="en-US" altLang="en-US" sz="1600" baseline="-33000"/>
              <a:t>RF</a:t>
            </a:r>
            <a:r>
              <a:rPr lang="en-US" altLang="en-US" sz="1600"/>
              <a:t>, </a:t>
            </a:r>
            <a:r>
              <a:rPr lang="en-US" altLang="en-US" sz="1600" i="1"/>
              <a:t>U</a:t>
            </a:r>
            <a:r>
              <a:rPr lang="en-US" altLang="en-US" sz="1600" baseline="-33000"/>
              <a:t>RF</a:t>
            </a:r>
            <a:r>
              <a:rPr lang="en-US" altLang="en-US" sz="1600"/>
              <a:t>)</a:t>
            </a: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6180B195-E449-4D56-B17D-D813ED1A54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2625" y="1511300"/>
            <a:ext cx="287338" cy="863600"/>
          </a:xfrm>
          <a:prstGeom prst="line">
            <a:avLst/>
          </a:prstGeom>
          <a:noFill/>
          <a:ln w="1908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03083EC4-7435-441F-8A64-90144D9A07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1038" y="2160588"/>
            <a:ext cx="936625" cy="215900"/>
          </a:xfrm>
          <a:prstGeom prst="line">
            <a:avLst/>
          </a:prstGeom>
          <a:noFill/>
          <a:ln w="1908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5FF9853A-35F2-450B-9F23-0DC6546FC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925" y="2376488"/>
            <a:ext cx="1431925" cy="76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 dirty="0"/>
              <a:t>Focusing</a:t>
            </a:r>
            <a:br>
              <a:rPr lang="en-US" altLang="en-US" sz="1600" dirty="0"/>
            </a:br>
            <a:r>
              <a:rPr lang="en-US" altLang="en-US" sz="1600" dirty="0"/>
              <a:t>magnets</a:t>
            </a:r>
            <a:br>
              <a:rPr lang="en-US" altLang="en-US" sz="1600" dirty="0"/>
            </a:br>
            <a:r>
              <a:rPr lang="en-US" altLang="en-US" sz="1600" dirty="0"/>
              <a:t>(quadrupoles)</a:t>
            </a:r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FFA29BAD-A251-4F08-BFB1-7A6DF29A4D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9313" y="3492500"/>
            <a:ext cx="1152525" cy="1079500"/>
          </a:xfrm>
          <a:prstGeom prst="line">
            <a:avLst/>
          </a:prstGeom>
          <a:noFill/>
          <a:ln w="381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9A739AA6-5E81-4C22-BFEB-7FEAF19EB5DB}"/>
              </a:ext>
            </a:extLst>
          </p:cNvPr>
          <p:cNvSpPr txBox="1">
            <a:spLocks noChangeArrowheads="1"/>
          </p:cNvSpPr>
          <p:nvPr/>
        </p:nvSpPr>
        <p:spPr bwMode="auto">
          <a:xfrm rot="2520000">
            <a:off x="7269163" y="4264025"/>
            <a:ext cx="1084262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 dirty="0"/>
              <a:t>Extraction</a:t>
            </a:r>
            <a:br>
              <a:rPr lang="en-US" altLang="en-US" sz="1600" dirty="0"/>
            </a:br>
            <a:r>
              <a:rPr lang="en-US" altLang="en-US" sz="1600" dirty="0"/>
              <a:t>beam line</a:t>
            </a:r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84499969-FAA0-408D-9F1F-6230BB7A4E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6376" y="3419475"/>
            <a:ext cx="852488" cy="681039"/>
          </a:xfrm>
          <a:prstGeom prst="line">
            <a:avLst/>
          </a:prstGeom>
          <a:noFill/>
          <a:ln w="1908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A3E1DA42-D15D-44E3-8336-0E616449C7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19813" y="3457575"/>
            <a:ext cx="863600" cy="360363"/>
          </a:xfrm>
          <a:prstGeom prst="line">
            <a:avLst/>
          </a:prstGeom>
          <a:noFill/>
          <a:ln w="1908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2D3DFF69-6BF3-479A-B89C-1FECEB726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031" y="4041775"/>
            <a:ext cx="927100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 dirty="0"/>
              <a:t>Beam</a:t>
            </a:r>
          </a:p>
          <a:p>
            <a:r>
              <a:rPr lang="en-US" altLang="en-US" sz="1600" dirty="0"/>
              <a:t>injection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00BD2563-74FB-4C9F-B49C-9743995BA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613" y="3562350"/>
            <a:ext cx="1062037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/>
              <a:t>Beam</a:t>
            </a:r>
          </a:p>
          <a:p>
            <a:r>
              <a:rPr lang="en-US" altLang="en-US" sz="1600"/>
              <a:t>extraction</a:t>
            </a: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826B6B09-43BB-4222-966A-8DC584A4D1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6750" y="3357563"/>
            <a:ext cx="557213" cy="460375"/>
          </a:xfrm>
          <a:prstGeom prst="line">
            <a:avLst/>
          </a:prstGeom>
          <a:noFill/>
          <a:ln w="38160" cap="flat">
            <a:solidFill>
              <a:srgbClr val="C50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F5613F77-F463-4C86-B4B4-928DC78DB1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07375" y="4252913"/>
            <a:ext cx="608013" cy="571500"/>
          </a:xfrm>
          <a:prstGeom prst="line">
            <a:avLst/>
          </a:prstGeom>
          <a:noFill/>
          <a:ln w="38160" cap="flat">
            <a:solidFill>
              <a:srgbClr val="C50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27417FB-F0EF-495B-BC1E-684F763F2980}"/>
              </a:ext>
            </a:extLst>
          </p:cNvPr>
          <p:cNvSpPr>
            <a:spLocks/>
          </p:cNvSpPr>
          <p:nvPr/>
        </p:nvSpPr>
        <p:spPr bwMode="auto">
          <a:xfrm>
            <a:off x="5543550" y="4464050"/>
            <a:ext cx="1152525" cy="1223963"/>
          </a:xfrm>
          <a:custGeom>
            <a:avLst/>
            <a:gdLst>
              <a:gd name="T0" fmla="*/ 3200 w 3201"/>
              <a:gd name="T1" fmla="*/ 0 h 3401"/>
              <a:gd name="T2" fmla="*/ 0 w 3201"/>
              <a:gd name="T3" fmla="*/ 3400 h 34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01" h="3401">
                <a:moveTo>
                  <a:pt x="3200" y="0"/>
                </a:moveTo>
                <a:cubicBezTo>
                  <a:pt x="2200" y="2400"/>
                  <a:pt x="0" y="3400"/>
                  <a:pt x="0" y="3400"/>
                </a:cubicBezTo>
              </a:path>
            </a:pathLst>
          </a:custGeom>
          <a:noFill/>
          <a:ln w="38160" cap="flat">
            <a:solidFill>
              <a:srgbClr val="C50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25F1DD43-B590-42DA-B036-5F67F6E49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2832100"/>
            <a:ext cx="903287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>
                <a:solidFill>
                  <a:srgbClr val="800000"/>
                </a:solidFill>
              </a:rPr>
              <a:t>Medium</a:t>
            </a:r>
            <a:br>
              <a:rPr lang="en-US" altLang="en-US" sz="1600">
                <a:solidFill>
                  <a:srgbClr val="800000"/>
                </a:solidFill>
              </a:rPr>
            </a:br>
            <a:r>
              <a:rPr lang="en-US" altLang="en-US" sz="1600">
                <a:solidFill>
                  <a:srgbClr val="800000"/>
                </a:solidFill>
              </a:rPr>
              <a:t>energy</a:t>
            </a:r>
            <a:br>
              <a:rPr lang="en-US" altLang="en-US" sz="1600">
                <a:solidFill>
                  <a:srgbClr val="800000"/>
                </a:solidFill>
              </a:rPr>
            </a:br>
            <a:r>
              <a:rPr lang="en-US" altLang="en-US" sz="1600">
                <a:solidFill>
                  <a:srgbClr val="800000"/>
                </a:solidFill>
              </a:rPr>
              <a:t>ions</a:t>
            </a:r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286721D5-D8B0-4766-A45C-B63E1B09F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75" y="4848225"/>
            <a:ext cx="801688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>
                <a:solidFill>
                  <a:srgbClr val="800000"/>
                </a:solidFill>
              </a:rPr>
              <a:t>High</a:t>
            </a:r>
            <a:br>
              <a:rPr lang="en-US" altLang="en-US" sz="1600">
                <a:solidFill>
                  <a:srgbClr val="800000"/>
                </a:solidFill>
              </a:rPr>
            </a:br>
            <a:r>
              <a:rPr lang="en-US" altLang="en-US" sz="1600">
                <a:solidFill>
                  <a:srgbClr val="800000"/>
                </a:solidFill>
              </a:rPr>
              <a:t>energy</a:t>
            </a:r>
            <a:br>
              <a:rPr lang="en-US" altLang="en-US" sz="1600">
                <a:solidFill>
                  <a:srgbClr val="800000"/>
                </a:solidFill>
              </a:rPr>
            </a:br>
            <a:r>
              <a:rPr lang="en-US" altLang="en-US" sz="1600">
                <a:solidFill>
                  <a:srgbClr val="800000"/>
                </a:solidFill>
              </a:rPr>
              <a:t>ions</a:t>
            </a: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05285834-EBF0-407A-AF36-10E64D57D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5" y="4679950"/>
            <a:ext cx="1096963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>
                <a:solidFill>
                  <a:srgbClr val="800000"/>
                </a:solidFill>
              </a:rPr>
              <a:t>circulating</a:t>
            </a:r>
            <a:br>
              <a:rPr lang="en-US" altLang="en-US" sz="1600">
                <a:solidFill>
                  <a:srgbClr val="800000"/>
                </a:solidFill>
              </a:rPr>
            </a:br>
            <a:r>
              <a:rPr lang="en-US" altLang="en-US" sz="1600">
                <a:solidFill>
                  <a:srgbClr val="800000"/>
                </a:solidFill>
              </a:rPr>
              <a:t>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D1F764-0C9D-4CBE-9798-BF001AADF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369" y="1430194"/>
            <a:ext cx="2519362" cy="4132262"/>
          </a:xfrm>
          <a:prstGeom prst="rect">
            <a:avLst/>
          </a:prstGeom>
          <a:solidFill>
            <a:srgbClr val="FFFFFF"/>
          </a:solidFill>
          <a:ln w="19080" cap="flat">
            <a:solidFill>
              <a:srgbClr val="7E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Text Box 27">
            <a:extLst>
              <a:ext uri="{FF2B5EF4-FFF2-40B4-BE49-F238E27FC236}">
                <a16:creationId xmlns:a16="http://schemas.microsoft.com/office/drawing/2014/main" id="{92AD71E0-084F-45CB-9E5B-60C2C22A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0906" y="1465119"/>
            <a:ext cx="2276475" cy="358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dirty="0">
                <a:solidFill>
                  <a:srgbClr val="800000"/>
                </a:solidFill>
              </a:rPr>
              <a:t>Advantage: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>
                <a:solidFill>
                  <a:srgbClr val="333333"/>
                </a:solidFill>
              </a:rPr>
              <a:t>Individual elements </a:t>
            </a:r>
            <a:br>
              <a:rPr lang="en-US" altLang="en-US" dirty="0">
                <a:solidFill>
                  <a:srgbClr val="333333"/>
                </a:solidFill>
              </a:rPr>
            </a:br>
            <a:r>
              <a:rPr lang="en-US" altLang="en-US" dirty="0">
                <a:solidFill>
                  <a:srgbClr val="333333"/>
                </a:solidFill>
              </a:rPr>
              <a:t>(magnets, vacuum </a:t>
            </a:r>
          </a:p>
          <a:p>
            <a:r>
              <a:rPr lang="en-US" altLang="en-US" dirty="0">
                <a:solidFill>
                  <a:srgbClr val="333333"/>
                </a:solidFill>
              </a:rPr>
              <a:t>chambers) can be </a:t>
            </a:r>
          </a:p>
          <a:p>
            <a:r>
              <a:rPr lang="en-US" altLang="en-US" dirty="0">
                <a:solidFill>
                  <a:srgbClr val="333333"/>
                </a:solidFill>
              </a:rPr>
              <a:t>small …</a:t>
            </a:r>
          </a:p>
          <a:p>
            <a:endParaRPr lang="en-US" altLang="en-US" dirty="0">
              <a:solidFill>
                <a:srgbClr val="333333"/>
              </a:solidFill>
            </a:endParaRPr>
          </a:p>
          <a:p>
            <a:r>
              <a:rPr lang="en-US" altLang="en-US" dirty="0">
                <a:solidFill>
                  <a:srgbClr val="333333"/>
                </a:solidFill>
              </a:rPr>
              <a:t>… but the size of the</a:t>
            </a:r>
            <a:br>
              <a:rPr lang="en-US" altLang="en-US" dirty="0">
                <a:solidFill>
                  <a:srgbClr val="333333"/>
                </a:solidFill>
              </a:rPr>
            </a:br>
            <a:r>
              <a:rPr lang="en-US" altLang="en-US" dirty="0">
                <a:solidFill>
                  <a:srgbClr val="333333"/>
                </a:solidFill>
              </a:rPr>
              <a:t>machine is </a:t>
            </a:r>
            <a:r>
              <a:rPr lang="en-US" altLang="en-US" b="1" dirty="0">
                <a:solidFill>
                  <a:srgbClr val="333333"/>
                </a:solidFill>
              </a:rPr>
              <a:t>almost</a:t>
            </a:r>
            <a:br>
              <a:rPr lang="en-US" altLang="en-US" b="1" dirty="0">
                <a:solidFill>
                  <a:srgbClr val="333333"/>
                </a:solidFill>
              </a:rPr>
            </a:br>
            <a:r>
              <a:rPr lang="en-US" altLang="en-US" b="1" dirty="0">
                <a:solidFill>
                  <a:srgbClr val="333333"/>
                </a:solidFill>
              </a:rPr>
              <a:t>unlimited</a:t>
            </a:r>
            <a:r>
              <a:rPr lang="en-US" altLang="en-US" dirty="0">
                <a:solidFill>
                  <a:srgbClr val="333333"/>
                </a:solidFill>
              </a:rPr>
              <a:t>.</a:t>
            </a:r>
            <a:br>
              <a:rPr lang="en-US" altLang="en-US" dirty="0">
                <a:solidFill>
                  <a:srgbClr val="333333"/>
                </a:solidFill>
              </a:rPr>
            </a:br>
            <a:br>
              <a:rPr lang="en-US" altLang="en-US" dirty="0">
                <a:solidFill>
                  <a:srgbClr val="333333"/>
                </a:solidFill>
              </a:rPr>
            </a:br>
            <a:r>
              <a:rPr lang="en-US" altLang="en-US" sz="1600" dirty="0">
                <a:solidFill>
                  <a:srgbClr val="800000"/>
                </a:solidFill>
              </a:rPr>
              <a:t>Typical size of </a:t>
            </a:r>
            <a:r>
              <a:rPr lang="en-US" altLang="en-US" sz="1600" dirty="0" err="1">
                <a:solidFill>
                  <a:srgbClr val="800000"/>
                </a:solidFill>
              </a:rPr>
              <a:t>p/C</a:t>
            </a:r>
            <a:br>
              <a:rPr lang="en-US" altLang="en-US" sz="1600" dirty="0">
                <a:solidFill>
                  <a:srgbClr val="800000"/>
                </a:solidFill>
              </a:rPr>
            </a:br>
            <a:r>
              <a:rPr lang="en-US" altLang="en-US" sz="1600" dirty="0">
                <a:solidFill>
                  <a:srgbClr val="800000"/>
                </a:solidFill>
              </a:rPr>
              <a:t>therapy synchrotron:</a:t>
            </a:r>
            <a:br>
              <a:rPr lang="en-US" altLang="en-US" sz="1600" dirty="0">
                <a:solidFill>
                  <a:srgbClr val="800000"/>
                </a:solidFill>
              </a:rPr>
            </a:br>
            <a:r>
              <a:rPr lang="en-US" altLang="en-US" sz="1600" dirty="0">
                <a:solidFill>
                  <a:srgbClr val="800000"/>
                </a:solidFill>
              </a:rPr>
              <a:t>20 m diameter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FFF735-DD17-4CE8-97D5-77D9D8401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3290888"/>
            <a:ext cx="936625" cy="144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277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D822C27-0B49-46D4-AB9D-0B7813CE6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692150"/>
            <a:ext cx="8434388" cy="375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03FE6-2408-4016-B05A-AAE999D8F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chemeClr val="tx1"/>
                </a:solidFill>
              </a:rPr>
              <a:t>Cyclotron beam vs. Synchrotron beam</a:t>
            </a:r>
            <a:br>
              <a:rPr lang="en-US" altLang="en-US" sz="3200" dirty="0">
                <a:solidFill>
                  <a:srgbClr val="004586"/>
                </a:solidFill>
              </a:rPr>
            </a:br>
            <a:endParaRPr lang="en-GB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7C296D7-5EA1-438F-8514-F8AD31D1D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8" y="2540000"/>
            <a:ext cx="9359900" cy="18240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F7B3D5D5-A9A3-4B1C-8E8E-69797F5D0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2025" y="2415280"/>
            <a:ext cx="5181600" cy="46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579D1C"/>
                </a:solidFill>
              </a:rPr>
              <a:t>Pros</a:t>
            </a:r>
            <a:br>
              <a:rPr lang="en-US" altLang="en-US" sz="600" dirty="0">
                <a:solidFill>
                  <a:srgbClr val="333333"/>
                </a:solidFill>
              </a:rPr>
            </a:br>
            <a:r>
              <a:rPr lang="en-US" altLang="en-US" sz="600" dirty="0">
                <a:solidFill>
                  <a:srgbClr val="333333"/>
                </a:solidFill>
              </a:rPr>
              <a:t> 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Scalable, can deliver heavy ions. </a:t>
            </a:r>
            <a:br>
              <a:rPr lang="en-US" altLang="en-US" sz="2000" dirty="0">
                <a:solidFill>
                  <a:srgbClr val="333333"/>
                </a:solidFill>
                <a:latin typeface="+mn-lt"/>
              </a:rPr>
            </a:br>
            <a:endParaRPr lang="en-US" altLang="en-US" sz="2000" dirty="0">
              <a:solidFill>
                <a:srgbClr val="333333"/>
              </a:solidFill>
              <a:latin typeface="+mn-lt"/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Variable energy, (almost) no particle losses.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endParaRPr lang="en-US" altLang="en-US" sz="2000" dirty="0">
              <a:solidFill>
                <a:srgbClr val="333333"/>
              </a:solidFill>
              <a:latin typeface="+mn-lt"/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Easy to operate different ion species</a:t>
            </a:r>
            <a:br>
              <a:rPr lang="en-US" altLang="en-US" sz="1600" dirty="0">
                <a:solidFill>
                  <a:srgbClr val="333333"/>
                </a:solidFill>
              </a:rPr>
            </a:br>
            <a:br>
              <a:rPr lang="en-US" altLang="en-US" sz="1600" dirty="0">
                <a:solidFill>
                  <a:srgbClr val="333333"/>
                </a:solidFill>
              </a:rPr>
            </a:br>
            <a:endParaRPr lang="en-US" altLang="en-US" sz="1600" dirty="0">
              <a:solidFill>
                <a:srgbClr val="333333"/>
              </a:solidFill>
            </a:endParaRPr>
          </a:p>
          <a:p>
            <a:pPr marL="0" indent="0">
              <a:buSzPct val="45000"/>
            </a:pPr>
            <a:r>
              <a:rPr lang="en-US" altLang="en-US" sz="1600" b="1" dirty="0">
                <a:solidFill>
                  <a:srgbClr val="800000"/>
                </a:solidFill>
              </a:rPr>
              <a:t>Cons</a:t>
            </a:r>
            <a:br>
              <a:rPr lang="en-US" altLang="en-US" sz="1600" u="sng" dirty="0">
                <a:solidFill>
                  <a:srgbClr val="004586"/>
                </a:solidFill>
              </a:rPr>
            </a:br>
            <a:endParaRPr lang="en-US" altLang="en-US" sz="1600" u="sng" dirty="0">
              <a:solidFill>
                <a:srgbClr val="004586"/>
              </a:solidFill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Pulsed operation, breaks between cycles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endParaRPr lang="en-US" altLang="en-US" sz="2000" dirty="0">
              <a:solidFill>
                <a:srgbClr val="333333"/>
              </a:solidFill>
              <a:latin typeface="+mn-lt"/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Very high dose rates hard to achieve</a:t>
            </a:r>
            <a:br>
              <a:rPr lang="en-US" altLang="en-US" sz="1600" dirty="0">
                <a:solidFill>
                  <a:srgbClr val="333333"/>
                </a:solidFill>
              </a:rPr>
            </a:br>
            <a:br>
              <a:rPr lang="en-US" altLang="en-US" sz="1600" dirty="0">
                <a:solidFill>
                  <a:srgbClr val="333333"/>
                </a:solidFill>
              </a:rPr>
            </a:br>
            <a:br>
              <a:rPr lang="en-US" altLang="en-US" sz="1600" dirty="0">
                <a:solidFill>
                  <a:srgbClr val="333333"/>
                </a:solidFill>
              </a:rPr>
            </a:br>
            <a:br>
              <a:rPr lang="en-US" altLang="en-US" sz="1600" u="sng" dirty="0">
                <a:solidFill>
                  <a:srgbClr val="333333"/>
                </a:solidFill>
              </a:rPr>
            </a:br>
            <a:endParaRPr lang="en-US" altLang="en-US" sz="1600" u="sng" dirty="0">
              <a:solidFill>
                <a:srgbClr val="333333"/>
              </a:solidFill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DDAA3C3A-929A-4601-BA20-530C74EC3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2431039"/>
            <a:ext cx="4387850" cy="481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 marL="2159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579D1C"/>
                </a:solidFill>
              </a:rPr>
              <a:t>Pros</a:t>
            </a:r>
            <a:br>
              <a:rPr lang="en-US" altLang="en-US" sz="600" dirty="0">
                <a:solidFill>
                  <a:srgbClr val="333333"/>
                </a:solidFill>
              </a:rPr>
            </a:br>
            <a:r>
              <a:rPr lang="en-US" altLang="en-US" sz="600" dirty="0">
                <a:solidFill>
                  <a:srgbClr val="333333"/>
                </a:solidFill>
              </a:rPr>
              <a:t> 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Continuous train of short particle bunches.</a:t>
            </a:r>
            <a:br>
              <a:rPr lang="en-US" altLang="en-US" sz="2000" dirty="0">
                <a:solidFill>
                  <a:srgbClr val="333333"/>
                </a:solidFill>
                <a:latin typeface="+mn-lt"/>
              </a:rPr>
            </a:br>
            <a:endParaRPr lang="en-US" altLang="en-US" sz="2000" dirty="0">
              <a:solidFill>
                <a:srgbClr val="333333"/>
              </a:solidFill>
              <a:latin typeface="+mn-lt"/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High intensity</a:t>
            </a:r>
            <a:br>
              <a:rPr lang="en-US" altLang="en-US" sz="1600" dirty="0">
                <a:solidFill>
                  <a:srgbClr val="333333"/>
                </a:solidFill>
              </a:rPr>
            </a:br>
            <a:br>
              <a:rPr lang="en-US" altLang="en-US" sz="1600" dirty="0">
                <a:solidFill>
                  <a:srgbClr val="333333"/>
                </a:solidFill>
              </a:rPr>
            </a:br>
            <a:endParaRPr lang="en-US" altLang="en-US" sz="1600" dirty="0">
              <a:solidFill>
                <a:srgbClr val="333333"/>
              </a:solidFill>
            </a:endParaRPr>
          </a:p>
          <a:p>
            <a:pPr marL="0" indent="0">
              <a:buSzPct val="45000"/>
            </a:pPr>
            <a:r>
              <a:rPr lang="en-US" altLang="en-US" sz="1600" b="1" dirty="0">
                <a:solidFill>
                  <a:srgbClr val="800000"/>
                </a:solidFill>
              </a:rPr>
              <a:t>Cons</a:t>
            </a:r>
            <a:br>
              <a:rPr lang="en-US" altLang="en-US" sz="1600" dirty="0">
                <a:solidFill>
                  <a:srgbClr val="333333"/>
                </a:solidFill>
              </a:rPr>
            </a:br>
            <a:r>
              <a:rPr lang="en-US" altLang="en-US" sz="600" dirty="0">
                <a:solidFill>
                  <a:srgbClr val="333333"/>
                </a:solidFill>
              </a:rPr>
              <a:t> 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Fixed energy: needs degraders</a:t>
            </a:r>
            <a:br>
              <a:rPr lang="en-US" altLang="en-US" sz="2000" dirty="0">
                <a:solidFill>
                  <a:srgbClr val="333333"/>
                </a:solidFill>
                <a:latin typeface="+mn-lt"/>
              </a:rPr>
            </a:b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(particle loss, radiation safety issues).</a:t>
            </a:r>
            <a:br>
              <a:rPr lang="en-US" altLang="en-US" sz="2000" dirty="0">
                <a:solidFill>
                  <a:srgbClr val="333333"/>
                </a:solidFill>
                <a:latin typeface="+mn-lt"/>
              </a:rPr>
            </a:br>
            <a:endParaRPr lang="en-US" altLang="en-US" sz="2000" dirty="0">
              <a:solidFill>
                <a:srgbClr val="333333"/>
              </a:solidFill>
              <a:latin typeface="+mn-lt"/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Heavy ions (12C6+) would require very </a:t>
            </a:r>
            <a:br>
              <a:rPr lang="en-US" altLang="en-US" sz="2000" dirty="0">
                <a:solidFill>
                  <a:srgbClr val="333333"/>
                </a:solidFill>
                <a:latin typeface="+mn-lt"/>
              </a:rPr>
            </a:b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large magnet and chamber. </a:t>
            </a:r>
          </a:p>
          <a:p>
            <a:pPr>
              <a:buClrTx/>
              <a:buSzTx/>
              <a:buFontTx/>
              <a:buNone/>
            </a:pPr>
            <a:endParaRPr lang="en-US" altLang="en-US" sz="16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73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CC8E0BE-3E06-43A1-AF12-8DE7E008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Overview of therapy accelerators in the world</a:t>
            </a:r>
          </a:p>
          <a:p>
            <a:pPr lvl="1"/>
            <a:r>
              <a:rPr lang="en-US" dirty="0"/>
              <a:t>Rationales for particle therapy (PT): biological / physical / technical aspects </a:t>
            </a:r>
          </a:p>
          <a:p>
            <a:pPr lvl="1"/>
            <a:r>
              <a:rPr lang="en-US" dirty="0"/>
              <a:t>Clinical examples</a:t>
            </a:r>
          </a:p>
          <a:p>
            <a:endParaRPr lang="en-US" dirty="0"/>
          </a:p>
          <a:p>
            <a:r>
              <a:rPr lang="en-US" dirty="0">
                <a:solidFill>
                  <a:srgbClr val="E67900"/>
                </a:solidFill>
              </a:rPr>
              <a:t>The accelerator</a:t>
            </a:r>
          </a:p>
          <a:p>
            <a:pPr lvl="1"/>
            <a:r>
              <a:rPr lang="en-US" dirty="0"/>
              <a:t>Cyclotron and examples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Synchrotron, example facility in Heidelberg: HIT</a:t>
            </a:r>
          </a:p>
          <a:p>
            <a:pPr lvl="1"/>
            <a:r>
              <a:rPr lang="en-US" dirty="0"/>
              <a:t>Comparison to other accelerators for PT in the world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Recent developments in PT (very limited and personal choice)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B9E619D-D258-4245-A19A-6DF5799B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906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B64C4-6FD2-4AAA-85D3-42F55278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5558A6-324C-4BE3-B5D7-D172F5CD1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T:\ext04\HIT-AUSTAUSCH\Public\Bilder\Bilder HIT Broschüre 2012\Air_030609083.JPG">
            <a:extLst>
              <a:ext uri="{FF2B5EF4-FFF2-40B4-BE49-F238E27FC236}">
                <a16:creationId xmlns:a16="http://schemas.microsoft.com/office/drawing/2014/main" id="{79C6C295-1359-4C44-9AE3-75268C172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0"/>
            <a:ext cx="11669116" cy="685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9">
            <a:extLst>
              <a:ext uri="{FF2B5EF4-FFF2-40B4-BE49-F238E27FC236}">
                <a16:creationId xmlns:a16="http://schemas.microsoft.com/office/drawing/2014/main" id="{972FF518-6039-496D-B15F-C6D16CDDD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7544" y="2909814"/>
            <a:ext cx="639445" cy="610812"/>
          </a:xfrm>
          <a:prstGeom prst="line">
            <a:avLst/>
          </a:prstGeom>
          <a:noFill/>
          <a:ln w="107950">
            <a:solidFill>
              <a:srgbClr val="E67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09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C7722-FC50-4365-A51B-AA908C92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HIT</a:t>
            </a:r>
            <a:br>
              <a:rPr lang="de-DE" dirty="0"/>
            </a:br>
            <a:r>
              <a:rPr lang="de-DE" dirty="0" err="1"/>
              <a:t>History</a:t>
            </a:r>
            <a:r>
              <a:rPr lang="de-DE" dirty="0"/>
              <a:t> – beam </a:t>
            </a:r>
            <a:r>
              <a:rPr lang="de-DE" dirty="0" err="1"/>
              <a:t>parameters</a:t>
            </a:r>
            <a:r>
              <a:rPr lang="de-DE" dirty="0"/>
              <a:t> – </a:t>
            </a:r>
            <a:r>
              <a:rPr lang="de-DE" dirty="0" err="1"/>
              <a:t>patients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94744B-5108-4286-8039-2641F95F7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4297366"/>
          </a:xfrm>
        </p:spPr>
        <p:txBody>
          <a:bodyPr/>
          <a:lstStyle/>
          <a:p>
            <a:r>
              <a:rPr lang="de-DE" dirty="0" err="1"/>
              <a:t>Successor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GSI </a:t>
            </a:r>
            <a:r>
              <a:rPr lang="de-DE" dirty="0" err="1"/>
              <a:t>pilot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(440 </a:t>
            </a:r>
            <a:r>
              <a:rPr lang="de-DE" dirty="0" err="1"/>
              <a:t>patients</a:t>
            </a:r>
            <a:r>
              <a:rPr lang="de-DE" dirty="0"/>
              <a:t> </a:t>
            </a:r>
            <a:r>
              <a:rPr lang="de-DE" dirty="0" err="1"/>
              <a:t>treated</a:t>
            </a:r>
            <a:r>
              <a:rPr lang="de-DE" dirty="0"/>
              <a:t>)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hospital based particle therapy facility in Europe</a:t>
            </a:r>
            <a:endParaRPr lang="de-DE" dirty="0"/>
          </a:p>
          <a:p>
            <a:r>
              <a:rPr lang="de-DE" dirty="0"/>
              <a:t>≈ </a:t>
            </a: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700</a:t>
            </a:r>
            <a:r>
              <a:rPr lang="de-DE" dirty="0"/>
              <a:t> </a:t>
            </a:r>
            <a:r>
              <a:rPr lang="de-DE" dirty="0" err="1"/>
              <a:t>patients</a:t>
            </a:r>
            <a:r>
              <a:rPr lang="de-DE" dirty="0"/>
              <a:t>/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2009</a:t>
            </a:r>
          </a:p>
          <a:p>
            <a:r>
              <a:rPr lang="en-US" dirty="0"/>
              <a:t>Total No. of patients treated &gt; </a:t>
            </a:r>
            <a:r>
              <a:rPr lang="en-US" dirty="0">
                <a:solidFill>
                  <a:srgbClr val="009FE3"/>
                </a:solidFill>
              </a:rPr>
              <a:t>9000</a:t>
            </a:r>
            <a:endParaRPr lang="de-DE" dirty="0">
              <a:solidFill>
                <a:srgbClr val="009FE3"/>
              </a:solidFill>
            </a:endParaRPr>
          </a:p>
          <a:p>
            <a:r>
              <a:rPr lang="en-US" dirty="0"/>
              <a:t>Treatment with: </a:t>
            </a:r>
          </a:p>
          <a:p>
            <a:pPr lvl="1"/>
            <a:r>
              <a:rPr lang="en-US" dirty="0"/>
              <a:t>Carbon ions </a:t>
            </a:r>
          </a:p>
          <a:p>
            <a:pPr lvl="1"/>
            <a:r>
              <a:rPr lang="en-US" dirty="0"/>
              <a:t>Protons</a:t>
            </a:r>
          </a:p>
          <a:p>
            <a:pPr lvl="1"/>
            <a:r>
              <a:rPr lang="en-US" dirty="0"/>
              <a:t>Helium ions: Regular treatments since July 2024</a:t>
            </a:r>
          </a:p>
          <a:p>
            <a:pPr lvl="1"/>
            <a:r>
              <a:rPr lang="en-US" dirty="0"/>
              <a:t>Oxygen ions: only for experiments </a:t>
            </a:r>
          </a:p>
          <a:p>
            <a:r>
              <a:rPr lang="en-US" dirty="0"/>
              <a:t>255 energy steps each (penetration depth: 2cm…30cm)</a:t>
            </a:r>
          </a:p>
          <a:p>
            <a:r>
              <a:rPr lang="en-US" dirty="0"/>
              <a:t>Different spot sizes</a:t>
            </a:r>
          </a:p>
          <a:p>
            <a:r>
              <a:rPr lang="en-US" dirty="0"/>
              <a:t>Different intensity levels</a:t>
            </a:r>
          </a:p>
          <a:p>
            <a:pPr marL="0" indent="0">
              <a:buNone/>
            </a:pPr>
            <a:endParaRPr lang="en-US" dirty="0"/>
          </a:p>
          <a:p>
            <a:endParaRPr lang="de-DE" dirty="0"/>
          </a:p>
          <a:p>
            <a:endParaRPr lang="en-GB" dirty="0"/>
          </a:p>
        </p:txBody>
      </p:sp>
      <p:pic>
        <p:nvPicPr>
          <p:cNvPr id="11" name="Picture 2" descr="T:\ext04\HIT-AUSTAUSCH\Public\Bilder\Bilder HIT Broschüre 2012\HIT_260809095.JPG">
            <a:extLst>
              <a:ext uri="{FF2B5EF4-FFF2-40B4-BE49-F238E27FC236}">
                <a16:creationId xmlns:a16="http://schemas.microsoft.com/office/drawing/2014/main" id="{33E6ED1E-3C49-4617-A9A7-A728FEDD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815" y="3552540"/>
            <a:ext cx="3484880" cy="232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4B1FDB3B-6CA0-4E16-8503-B5B9A2468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235" y="274638"/>
            <a:ext cx="2257663" cy="308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19">
            <a:extLst>
              <a:ext uri="{FF2B5EF4-FFF2-40B4-BE49-F238E27FC236}">
                <a16:creationId xmlns:a16="http://schemas.microsoft.com/office/drawing/2014/main" id="{BDDE281E-0B1A-4655-BB6D-05E12FD1FCD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197254" y="1632548"/>
            <a:ext cx="2496792" cy="27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389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en-US" altLang="en-US" sz="1400" dirty="0">
                <a:solidFill>
                  <a:srgbClr val="666666"/>
                </a:solidFill>
              </a:rPr>
              <a:t>fair-center.eu</a:t>
            </a:r>
          </a:p>
        </p:txBody>
      </p:sp>
    </p:spTree>
    <p:extLst>
      <p:ext uri="{BB962C8B-B14F-4D97-AF65-F5344CB8AC3E}">
        <p14:creationId xmlns:p14="http://schemas.microsoft.com/office/powerpoint/2010/main" val="1482133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D78E749-0387-42E2-A120-9A26E70A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7272" y="787759"/>
            <a:ext cx="7543288" cy="533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0B26146-05E8-42BA-9C03-D826D716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design</a:t>
            </a:r>
            <a:br>
              <a:rPr lang="en-US" dirty="0"/>
            </a:br>
            <a:r>
              <a:rPr lang="en-US" sz="2800" dirty="0"/>
              <a:t>Accelerator layout</a:t>
            </a:r>
            <a:endParaRPr lang="en-GB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D41AB9-A312-4D34-9DB3-A9059B3C3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272" y="1600200"/>
            <a:ext cx="2910774" cy="4525963"/>
          </a:xfrm>
          <a:prstGeom prst="rect">
            <a:avLst/>
          </a:prstGeom>
          <a:ln/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kern="0" dirty="0"/>
              <a:t>Treatment rooms</a:t>
            </a: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kern="0" dirty="0"/>
          </a:p>
        </p:txBody>
      </p:sp>
      <p:cxnSp>
        <p:nvCxnSpPr>
          <p:cNvPr id="6" name="Gerade Verbindung 4">
            <a:extLst>
              <a:ext uri="{FF2B5EF4-FFF2-40B4-BE49-F238E27FC236}">
                <a16:creationId xmlns:a16="http://schemas.microsoft.com/office/drawing/2014/main" id="{B22B1016-C6DD-422D-88D5-EABA325ED30D}"/>
              </a:ext>
            </a:extLst>
          </p:cNvPr>
          <p:cNvCxnSpPr/>
          <p:nvPr/>
        </p:nvCxnSpPr>
        <p:spPr>
          <a:xfrm>
            <a:off x="4517967" y="1974273"/>
            <a:ext cx="1226128" cy="11014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4">
            <a:extLst>
              <a:ext uri="{FF2B5EF4-FFF2-40B4-BE49-F238E27FC236}">
                <a16:creationId xmlns:a16="http://schemas.microsoft.com/office/drawing/2014/main" id="{9105B8BC-8E48-4165-AC51-A1A90EAF8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578" y="2230957"/>
            <a:ext cx="2265662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9pPr>
          </a:lstStyle>
          <a:p>
            <a:r>
              <a:rPr lang="de-DE" altLang="en-US" sz="2400" dirty="0">
                <a:solidFill>
                  <a:srgbClr val="535355"/>
                </a:solidFill>
                <a:latin typeface="+mn-lt"/>
              </a:rPr>
              <a:t>Synchrotron, </a:t>
            </a:r>
          </a:p>
          <a:p>
            <a:r>
              <a:rPr lang="de-DE" altLang="en-US" sz="2400" dirty="0">
                <a:solidFill>
                  <a:srgbClr val="535355"/>
                </a:solidFill>
                <a:latin typeface="+mn-lt"/>
              </a:rPr>
              <a:t>(48 - 430 </a:t>
            </a:r>
            <a:r>
              <a:rPr lang="de-DE" altLang="en-US" sz="2400" dirty="0" err="1">
                <a:solidFill>
                  <a:srgbClr val="535355"/>
                </a:solidFill>
                <a:latin typeface="+mn-lt"/>
              </a:rPr>
              <a:t>MeV</a:t>
            </a:r>
            <a:r>
              <a:rPr lang="de-DE" altLang="en-US" sz="2400" dirty="0">
                <a:solidFill>
                  <a:srgbClr val="535355"/>
                </a:solidFill>
                <a:latin typeface="+mn-lt"/>
              </a:rPr>
              <a:t>/u)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6F13FBE-1192-46B5-8CFF-342C96879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773" y="4310785"/>
            <a:ext cx="2678549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9pPr>
          </a:lstStyle>
          <a:p>
            <a:r>
              <a:rPr lang="en-US" sz="2400" dirty="0">
                <a:solidFill>
                  <a:srgbClr val="535355"/>
                </a:solidFill>
                <a:latin typeface="+mn-lt"/>
              </a:rPr>
              <a:t>Beam transport Beam shaping</a:t>
            </a:r>
          </a:p>
          <a:p>
            <a:r>
              <a:rPr lang="en-US" sz="2400" dirty="0">
                <a:solidFill>
                  <a:srgbClr val="535355"/>
                </a:solidFill>
                <a:latin typeface="+mn-lt"/>
              </a:rPr>
              <a:t>Abort systems</a:t>
            </a:r>
          </a:p>
        </p:txBody>
      </p:sp>
      <p:cxnSp>
        <p:nvCxnSpPr>
          <p:cNvPr id="9" name="Gerade Verbindung 11">
            <a:extLst>
              <a:ext uri="{FF2B5EF4-FFF2-40B4-BE49-F238E27FC236}">
                <a16:creationId xmlns:a16="http://schemas.microsoft.com/office/drawing/2014/main" id="{44601B02-8A94-4183-A2BE-15B7E2389E61}"/>
              </a:ext>
            </a:extLst>
          </p:cNvPr>
          <p:cNvCxnSpPr/>
          <p:nvPr/>
        </p:nvCxnSpPr>
        <p:spPr>
          <a:xfrm>
            <a:off x="4150821" y="2108402"/>
            <a:ext cx="782783" cy="12478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3">
            <a:extLst>
              <a:ext uri="{FF2B5EF4-FFF2-40B4-BE49-F238E27FC236}">
                <a16:creationId xmlns:a16="http://schemas.microsoft.com/office/drawing/2014/main" id="{04396882-774A-4D61-AD84-E464F4F900DD}"/>
              </a:ext>
            </a:extLst>
          </p:cNvPr>
          <p:cNvCxnSpPr/>
          <p:nvPr/>
        </p:nvCxnSpPr>
        <p:spPr>
          <a:xfrm flipH="1">
            <a:off x="2367049" y="2108402"/>
            <a:ext cx="1264227" cy="12478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>
            <a:extLst>
              <a:ext uri="{FF2B5EF4-FFF2-40B4-BE49-F238E27FC236}">
                <a16:creationId xmlns:a16="http://schemas.microsoft.com/office/drawing/2014/main" id="{AC59EAC1-8847-405D-A122-FC12EBEF9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780" y="782390"/>
            <a:ext cx="2039831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9pPr>
          </a:lstStyle>
          <a:p>
            <a:r>
              <a:rPr lang="de-DE" altLang="en-US" sz="2400" dirty="0" err="1">
                <a:solidFill>
                  <a:srgbClr val="535355"/>
                </a:solidFill>
                <a:latin typeface="+mn-lt"/>
              </a:rPr>
              <a:t>Sources</a:t>
            </a:r>
            <a:r>
              <a:rPr lang="de-DE" altLang="en-US" sz="2400" dirty="0">
                <a:solidFill>
                  <a:srgbClr val="535355"/>
                </a:solidFill>
                <a:latin typeface="+mn-lt"/>
              </a:rPr>
              <a:t> </a:t>
            </a:r>
          </a:p>
          <a:p>
            <a:r>
              <a:rPr lang="de-DE" altLang="en-US" sz="2400" dirty="0" err="1">
                <a:solidFill>
                  <a:srgbClr val="535355"/>
                </a:solidFill>
                <a:latin typeface="+mn-lt"/>
              </a:rPr>
              <a:t>Injector</a:t>
            </a:r>
            <a:r>
              <a:rPr lang="de-DE" altLang="en-US" sz="2400" dirty="0">
                <a:solidFill>
                  <a:srgbClr val="535355"/>
                </a:solidFill>
                <a:latin typeface="+mn-lt"/>
              </a:rPr>
              <a:t> LINAC</a:t>
            </a:r>
          </a:p>
        </p:txBody>
      </p:sp>
      <p:cxnSp>
        <p:nvCxnSpPr>
          <p:cNvPr id="12" name="Gerade Verbindung 16">
            <a:extLst>
              <a:ext uri="{FF2B5EF4-FFF2-40B4-BE49-F238E27FC236}">
                <a16:creationId xmlns:a16="http://schemas.microsoft.com/office/drawing/2014/main" id="{0B48210D-9344-4B24-848C-ADE25FCF1272}"/>
              </a:ext>
            </a:extLst>
          </p:cNvPr>
          <p:cNvCxnSpPr/>
          <p:nvPr/>
        </p:nvCxnSpPr>
        <p:spPr>
          <a:xfrm>
            <a:off x="5276504" y="1025237"/>
            <a:ext cx="8416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9">
            <a:extLst>
              <a:ext uri="{FF2B5EF4-FFF2-40B4-BE49-F238E27FC236}">
                <a16:creationId xmlns:a16="http://schemas.microsoft.com/office/drawing/2014/main" id="{3D7D1544-B758-4DE2-B938-509F145D692B}"/>
              </a:ext>
            </a:extLst>
          </p:cNvPr>
          <p:cNvCxnSpPr/>
          <p:nvPr/>
        </p:nvCxnSpPr>
        <p:spPr>
          <a:xfrm flipV="1">
            <a:off x="5546668" y="1375064"/>
            <a:ext cx="561112" cy="1108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23">
            <a:extLst>
              <a:ext uri="{FF2B5EF4-FFF2-40B4-BE49-F238E27FC236}">
                <a16:creationId xmlns:a16="http://schemas.microsoft.com/office/drawing/2014/main" id="{D5635BD4-BE16-401C-BBF8-8154447B18C6}"/>
              </a:ext>
            </a:extLst>
          </p:cNvPr>
          <p:cNvCxnSpPr/>
          <p:nvPr/>
        </p:nvCxnSpPr>
        <p:spPr>
          <a:xfrm>
            <a:off x="8334438" y="3844636"/>
            <a:ext cx="382609" cy="4661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4">
            <a:extLst>
              <a:ext uri="{FF2B5EF4-FFF2-40B4-BE49-F238E27FC236}">
                <a16:creationId xmlns:a16="http://schemas.microsoft.com/office/drawing/2014/main" id="{7043D92A-48D5-414A-A094-278DAF963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119" y="5681457"/>
            <a:ext cx="257465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9pPr>
          </a:lstStyle>
          <a:p>
            <a:r>
              <a:rPr lang="de-DE" altLang="en-US" sz="2400" dirty="0">
                <a:solidFill>
                  <a:srgbClr val="535355"/>
                </a:solidFill>
                <a:latin typeface="+mn-lt"/>
              </a:rPr>
              <a:t>Experimental </a:t>
            </a:r>
            <a:r>
              <a:rPr lang="de-DE" altLang="en-US" sz="2400" dirty="0" err="1">
                <a:solidFill>
                  <a:srgbClr val="535355"/>
                </a:solidFill>
                <a:latin typeface="+mn-lt"/>
              </a:rPr>
              <a:t>room</a:t>
            </a:r>
            <a:endParaRPr lang="de-DE" altLang="en-US" sz="2400" dirty="0">
              <a:solidFill>
                <a:srgbClr val="535355"/>
              </a:solidFill>
              <a:latin typeface="+mn-lt"/>
            </a:endParaRPr>
          </a:p>
        </p:txBody>
      </p:sp>
      <p:cxnSp>
        <p:nvCxnSpPr>
          <p:cNvPr id="23" name="Gerade Verbindung 16">
            <a:extLst>
              <a:ext uri="{FF2B5EF4-FFF2-40B4-BE49-F238E27FC236}">
                <a16:creationId xmlns:a16="http://schemas.microsoft.com/office/drawing/2014/main" id="{5D878220-4220-4A28-88DC-BC781E9C6556}"/>
              </a:ext>
            </a:extLst>
          </p:cNvPr>
          <p:cNvCxnSpPr>
            <a:cxnSpLocks/>
          </p:cNvCxnSpPr>
          <p:nvPr/>
        </p:nvCxnSpPr>
        <p:spPr>
          <a:xfrm>
            <a:off x="2876204" y="5913380"/>
            <a:ext cx="16417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809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AB7820A0-DDC7-4229-B6FA-870513A98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866" y="0"/>
            <a:ext cx="2975134" cy="21019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0D7D95-F9A6-42A0-A578-6B425AB7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Ion Sources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F11134-5AC5-41D9-B201-C84C215A6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8134" y="2269067"/>
            <a:ext cx="7341954" cy="3857099"/>
          </a:xfrm>
        </p:spPr>
        <p:txBody>
          <a:bodyPr/>
          <a:lstStyle/>
          <a:p>
            <a:r>
              <a:rPr lang="de-DE" dirty="0"/>
              <a:t>ECR </a:t>
            </a:r>
            <a:r>
              <a:rPr lang="de-DE" dirty="0" err="1"/>
              <a:t>ion</a:t>
            </a:r>
            <a:r>
              <a:rPr lang="de-DE" dirty="0"/>
              <a:t> source (</a:t>
            </a:r>
            <a:r>
              <a:rPr lang="en-US" altLang="en-US" i="1" u="sng" dirty="0"/>
              <a:t>E</a:t>
            </a:r>
            <a:r>
              <a:rPr lang="en-US" altLang="en-US" i="1" dirty="0"/>
              <a:t>lectron </a:t>
            </a:r>
            <a:r>
              <a:rPr lang="en-US" altLang="en-US" i="1" u="sng" dirty="0"/>
              <a:t>C</a:t>
            </a:r>
            <a:r>
              <a:rPr lang="en-US" altLang="en-US" i="1" dirty="0"/>
              <a:t>yclotron </a:t>
            </a:r>
            <a:r>
              <a:rPr lang="en-US" altLang="en-US" i="1" u="sng" dirty="0"/>
              <a:t>R</a:t>
            </a:r>
            <a:r>
              <a:rPr lang="en-US" altLang="en-US" i="1" dirty="0"/>
              <a:t>esonance)</a:t>
            </a:r>
          </a:p>
          <a:p>
            <a:r>
              <a:rPr lang="de-DE" altLang="en-US" sz="2400" dirty="0"/>
              <a:t>Generation </a:t>
            </a:r>
            <a:r>
              <a:rPr lang="de-DE" altLang="en-US" sz="2400" dirty="0" err="1"/>
              <a:t>of</a:t>
            </a:r>
            <a:r>
              <a:rPr lang="de-DE" altLang="en-US" sz="2400" dirty="0"/>
              <a:t> </a:t>
            </a:r>
            <a:r>
              <a:rPr lang="de-DE" altLang="en-US" sz="2400" dirty="0" err="1"/>
              <a:t>ion</a:t>
            </a:r>
            <a:r>
              <a:rPr lang="de-DE" altLang="en-US" sz="2400" dirty="0"/>
              <a:t> </a:t>
            </a:r>
            <a:r>
              <a:rPr lang="de-DE" altLang="en-US" sz="2400" dirty="0" err="1"/>
              <a:t>plasma</a:t>
            </a:r>
            <a:r>
              <a:rPr lang="de-DE" altLang="en-US" sz="2400" dirty="0"/>
              <a:t> </a:t>
            </a:r>
            <a:r>
              <a:rPr lang="de-DE" altLang="en-US" sz="2400" dirty="0" err="1"/>
              <a:t>through</a:t>
            </a:r>
            <a:r>
              <a:rPr lang="de-DE" altLang="en-US" sz="2400" dirty="0"/>
              <a:t> </a:t>
            </a:r>
            <a:r>
              <a:rPr lang="de-DE" altLang="en-US" sz="2400" dirty="0" err="1"/>
              <a:t>microwave</a:t>
            </a:r>
            <a:r>
              <a:rPr lang="de-DE" altLang="en-US" sz="2400" dirty="0"/>
              <a:t> </a:t>
            </a:r>
            <a:r>
              <a:rPr lang="de-DE" altLang="en-US" sz="2400" dirty="0" err="1"/>
              <a:t>heating</a:t>
            </a:r>
            <a:endParaRPr lang="de-DE" altLang="en-US" sz="2400" dirty="0"/>
          </a:p>
          <a:p>
            <a:endParaRPr lang="de-DE" altLang="en-US" dirty="0"/>
          </a:p>
          <a:p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2C8FE4-28AE-448E-8753-4BDD38065B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2" y="982693"/>
            <a:ext cx="3812338" cy="5718507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AB96932-7308-4097-8F97-201C554304F5}"/>
              </a:ext>
            </a:extLst>
          </p:cNvPr>
          <p:cNvSpPr/>
          <p:nvPr/>
        </p:nvSpPr>
        <p:spPr>
          <a:xfrm>
            <a:off x="9926508" y="0"/>
            <a:ext cx="821802" cy="407659"/>
          </a:xfrm>
          <a:prstGeom prst="ellipse">
            <a:avLst/>
          </a:prstGeom>
          <a:noFill/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323DE83-8F2C-4369-A719-21768B395ADB}"/>
              </a:ext>
            </a:extLst>
          </p:cNvPr>
          <p:cNvSpPr txBox="1"/>
          <p:nvPr/>
        </p:nvSpPr>
        <p:spPr>
          <a:xfrm>
            <a:off x="9021147" y="5858188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Gas</a:t>
            </a:r>
            <a:endParaRPr lang="en-GB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A1CFA59-B778-4B40-A8DB-BE1B269F6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64" y="3191862"/>
            <a:ext cx="3465608" cy="271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6DCDEED5-746C-45A1-9CC8-5A225CF4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70" y="3392473"/>
            <a:ext cx="6841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>
                <a:solidFill>
                  <a:srgbClr val="000000"/>
                </a:solidFill>
              </a:rPr>
              <a:t>R</a:t>
            </a:r>
            <a:r>
              <a:rPr lang="de-DE" altLang="de-DE" sz="1800" u="none" dirty="0">
                <a:solidFill>
                  <a:srgbClr val="000000"/>
                </a:solidFill>
              </a:rPr>
              <a:t>F </a:t>
            </a:r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AEE73028-F9E9-4557-9698-10D4687BE544}"/>
              </a:ext>
            </a:extLst>
          </p:cNvPr>
          <p:cNvSpPr>
            <a:spLocks noChangeShapeType="1"/>
          </p:cNvSpPr>
          <p:nvPr/>
        </p:nvSpPr>
        <p:spPr bwMode="auto">
          <a:xfrm>
            <a:off x="9205539" y="3773286"/>
            <a:ext cx="0" cy="508548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52FB38F1-2F51-49EC-A155-C62FF71151C3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V="1">
            <a:off x="8698855" y="5263224"/>
            <a:ext cx="1147529" cy="42399"/>
          </a:xfrm>
          <a:prstGeom prst="bentConnector3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ine 9">
            <a:extLst>
              <a:ext uri="{FF2B5EF4-FFF2-40B4-BE49-F238E27FC236}">
                <a16:creationId xmlns:a16="http://schemas.microsoft.com/office/drawing/2014/main" id="{0B9952F3-7EA5-4B43-ACB8-C18ABF140C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929099" y="5348452"/>
            <a:ext cx="455593" cy="772662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id="{28D9EF08-2894-49D4-A63A-87820B7C15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320532" y="5329329"/>
            <a:ext cx="192495" cy="70933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11">
            <a:extLst>
              <a:ext uri="{FF2B5EF4-FFF2-40B4-BE49-F238E27FC236}">
                <a16:creationId xmlns:a16="http://schemas.microsoft.com/office/drawing/2014/main" id="{789CED6C-0664-43CC-9F97-C0247FD5ED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816666" y="5287524"/>
            <a:ext cx="24425" cy="75113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FB793A54-7CD0-4F9F-96F2-DFB0C77825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82326" y="5282191"/>
            <a:ext cx="233780" cy="75113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66A040B8-F573-49E1-85EF-141ACC8A5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6508" y="5970156"/>
            <a:ext cx="29566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u="none" dirty="0"/>
              <a:t>Permanent </a:t>
            </a:r>
            <a:br>
              <a:rPr lang="de-DE" altLang="de-DE" sz="1800" u="none" dirty="0"/>
            </a:br>
            <a:r>
              <a:rPr lang="de-DE" altLang="de-DE" sz="1800" dirty="0" err="1"/>
              <a:t>m</a:t>
            </a:r>
            <a:r>
              <a:rPr lang="de-DE" altLang="de-DE" sz="1800" u="none" dirty="0" err="1"/>
              <a:t>agnets</a:t>
            </a:r>
            <a:endParaRPr lang="de-DE" altLang="de-DE" sz="1800" u="none" dirty="0"/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B5F6F9C8-7B1A-465F-8602-9CA78EB3B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62" t="-14261" r="2122" b="54248"/>
          <a:stretch/>
        </p:blipFill>
        <p:spPr bwMode="auto">
          <a:xfrm>
            <a:off x="4962626" y="2716234"/>
            <a:ext cx="3610577" cy="271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853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51167-5814-4F0B-B9C7-9DCA8E74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Injector</a:t>
            </a:r>
            <a:r>
              <a:rPr lang="de-DE" dirty="0"/>
              <a:t>-LINAC (</a:t>
            </a:r>
            <a:r>
              <a:rPr lang="de-DE" dirty="0" err="1"/>
              <a:t>LINear</a:t>
            </a:r>
            <a:r>
              <a:rPr lang="de-DE" dirty="0"/>
              <a:t> </a:t>
            </a:r>
            <a:r>
              <a:rPr lang="de-DE" dirty="0" err="1"/>
              <a:t>ACcelerator</a:t>
            </a:r>
            <a:r>
              <a:rPr lang="de-DE" dirty="0"/>
              <a:t>)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AB6A7-8154-4285-91F8-0DC2912E5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a LINAC:</a:t>
            </a:r>
          </a:p>
          <a:p>
            <a:pPr lvl="1"/>
            <a:r>
              <a:rPr lang="en-US" altLang="en-US" dirty="0"/>
              <a:t>Small beam energy</a:t>
            </a:r>
            <a:r>
              <a:rPr lang="en-US" altLang="en-US" i="1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dirty="0"/>
              <a:t>of the ECR ion source implies </a:t>
            </a:r>
            <a:br>
              <a:rPr lang="en-US" altLang="en-US" dirty="0"/>
            </a:br>
            <a:r>
              <a:rPr lang="en-US" altLang="en-US" dirty="0"/>
              <a:t>extremely low </a:t>
            </a:r>
            <a:r>
              <a:rPr lang="en-US" altLang="en-US" i="1" dirty="0"/>
              <a:t>B-field</a:t>
            </a:r>
            <a:r>
              <a:rPr lang="en-US" altLang="en-US" dirty="0"/>
              <a:t> in the synchrotron</a:t>
            </a:r>
          </a:p>
          <a:p>
            <a:pPr lvl="1"/>
            <a:r>
              <a:rPr lang="en-US" altLang="en-US" dirty="0"/>
              <a:t>Intensity of C</a:t>
            </a:r>
            <a:r>
              <a:rPr lang="en-US" altLang="en-US" baseline="30000" dirty="0"/>
              <a:t>6+</a:t>
            </a:r>
            <a:r>
              <a:rPr lang="en-US" altLang="en-US" dirty="0"/>
              <a:t> from ECR not sufficient </a:t>
            </a:r>
            <a:br>
              <a:rPr lang="en-US" altLang="en-US" dirty="0"/>
            </a:br>
            <a:r>
              <a:rPr lang="en-US" altLang="en-US" dirty="0"/>
              <a:t>→ must extract C</a:t>
            </a:r>
            <a:r>
              <a:rPr lang="en-US" altLang="en-US" baseline="30000" dirty="0"/>
              <a:t>4+ </a:t>
            </a:r>
            <a:r>
              <a:rPr lang="de-DE" dirty="0"/>
              <a:t>and </a:t>
            </a:r>
            <a:r>
              <a:rPr lang="de-DE" dirty="0" err="1"/>
              <a:t>strip</a:t>
            </a:r>
            <a:r>
              <a:rPr lang="de-DE" dirty="0"/>
              <a:t> </a:t>
            </a:r>
            <a:r>
              <a:rPr lang="de-DE" dirty="0" err="1"/>
              <a:t>ions</a:t>
            </a:r>
            <a:r>
              <a:rPr lang="de-DE" dirty="0"/>
              <a:t> </a:t>
            </a:r>
            <a:r>
              <a:rPr lang="de-DE" dirty="0" err="1"/>
              <a:t>later</a:t>
            </a:r>
            <a:endParaRPr lang="de-DE" dirty="0"/>
          </a:p>
          <a:p>
            <a:pPr lvl="1"/>
            <a:endParaRPr lang="en-US" altLang="en-US" baseline="30000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2E9584-CC89-4E3D-923D-8935F4955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866" y="0"/>
            <a:ext cx="2975134" cy="21019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BEB0B4-040B-41AB-9660-2F88CF612697}"/>
              </a:ext>
            </a:extLst>
          </p:cNvPr>
          <p:cNvSpPr/>
          <p:nvPr/>
        </p:nvSpPr>
        <p:spPr>
          <a:xfrm>
            <a:off x="10208730" y="148518"/>
            <a:ext cx="821802" cy="407659"/>
          </a:xfrm>
          <a:prstGeom prst="ellipse">
            <a:avLst/>
          </a:prstGeom>
          <a:noFill/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2" descr="Graph1">
            <a:extLst>
              <a:ext uri="{FF2B5EF4-FFF2-40B4-BE49-F238E27FC236}">
                <a16:creationId xmlns:a16="http://schemas.microsoft.com/office/drawing/2014/main" id="{485041CA-24C8-4403-A86D-0F7A1FFC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088" y="1986394"/>
            <a:ext cx="5852077" cy="4619260"/>
          </a:xfrm>
          <a:prstGeom prst="rect">
            <a:avLst/>
          </a:prstGeom>
          <a:ln w="228600" cap="sq" cmpd="thickThin"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41C41F01-3C21-41E8-82F5-BD38CF80C4E0}"/>
              </a:ext>
            </a:extLst>
          </p:cNvPr>
          <p:cNvSpPr/>
          <p:nvPr/>
        </p:nvSpPr>
        <p:spPr>
          <a:xfrm rot="2156438">
            <a:off x="9191314" y="4272558"/>
            <a:ext cx="414866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177F455-2C94-4D0A-B858-5DE89BD347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4" b="28995"/>
          <a:stretch/>
        </p:blipFill>
        <p:spPr bwMode="auto">
          <a:xfrm>
            <a:off x="705011" y="3626015"/>
            <a:ext cx="5852077" cy="268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51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71A28-15B8-4BE8-9306-9500810F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LINAC?</a:t>
            </a:r>
            <a:br>
              <a:rPr lang="de-DE" dirty="0"/>
            </a:br>
            <a:r>
              <a:rPr lang="de-DE" dirty="0"/>
              <a:t>RFQ (</a:t>
            </a:r>
            <a:r>
              <a:rPr lang="de-DE" sz="3200" dirty="0"/>
              <a:t>Radio-</a:t>
            </a:r>
            <a:r>
              <a:rPr lang="de-DE" sz="3200" dirty="0" err="1"/>
              <a:t>Frequency</a:t>
            </a:r>
            <a:r>
              <a:rPr lang="de-DE" sz="3200" dirty="0"/>
              <a:t>-Quadrupole)</a:t>
            </a:r>
            <a:endParaRPr lang="en-GB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1E28D8A-0039-4366-B411-45153E986272}"/>
              </a:ext>
            </a:extLst>
          </p:cNvPr>
          <p:cNvGrpSpPr/>
          <p:nvPr/>
        </p:nvGrpSpPr>
        <p:grpSpPr>
          <a:xfrm>
            <a:off x="135666" y="1894967"/>
            <a:ext cx="3723595" cy="4280986"/>
            <a:chOff x="71438" y="1739900"/>
            <a:chExt cx="3276600" cy="395605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6B5101ED-3778-4BC8-8018-372DE32469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7" r="12531"/>
            <a:stretch>
              <a:fillRect/>
            </a:stretch>
          </p:blipFill>
          <p:spPr bwMode="auto">
            <a:xfrm>
              <a:off x="71438" y="2492375"/>
              <a:ext cx="3276600" cy="32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1287" r="12531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13">
              <a:extLst>
                <a:ext uri="{FF2B5EF4-FFF2-40B4-BE49-F238E27FC236}">
                  <a16:creationId xmlns:a16="http://schemas.microsoft.com/office/drawing/2014/main" id="{390C2F09-EC6B-43A8-B64E-348FDAA51D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983" y="1778000"/>
              <a:ext cx="0" cy="719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Line 14">
              <a:extLst>
                <a:ext uri="{FF2B5EF4-FFF2-40B4-BE49-F238E27FC236}">
                  <a16:creationId xmlns:a16="http://schemas.microsoft.com/office/drawing/2014/main" id="{B0D0CEAE-CD6A-4B17-A072-3F81C83221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8884" y="1771650"/>
              <a:ext cx="0" cy="719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15">
              <a:extLst>
                <a:ext uri="{FF2B5EF4-FFF2-40B4-BE49-F238E27FC236}">
                  <a16:creationId xmlns:a16="http://schemas.microsoft.com/office/drawing/2014/main" id="{271A1724-2B27-4CD9-B2CE-95A6904235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983" y="2120900"/>
              <a:ext cx="23679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id="{84286CCE-34AE-4E48-A41D-EE68D11D95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0313" y="1739900"/>
              <a:ext cx="9588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latino Linotype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2000"/>
                <a:t>0,25 m</a:t>
              </a:r>
            </a:p>
          </p:txBody>
        </p:sp>
      </p:grpSp>
      <p:pic>
        <p:nvPicPr>
          <p:cNvPr id="10" name="Picture 1080">
            <a:extLst>
              <a:ext uri="{FF2B5EF4-FFF2-40B4-BE49-F238E27FC236}">
                <a16:creationId xmlns:a16="http://schemas.microsoft.com/office/drawing/2014/main" id="{67CDB208-FF1D-413C-9F21-E34338949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766" y="377628"/>
            <a:ext cx="3528529" cy="25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A4514C1-503F-48C9-B57C-600A633338F8}"/>
              </a:ext>
            </a:extLst>
          </p:cNvPr>
          <p:cNvSpPr txBox="1"/>
          <p:nvPr/>
        </p:nvSpPr>
        <p:spPr>
          <a:xfrm>
            <a:off x="4123175" y="2798523"/>
            <a:ext cx="459170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</a:pPr>
            <a:r>
              <a:rPr lang="de-DE" sz="2400" dirty="0" err="1">
                <a:solidFill>
                  <a:srgbClr val="545455"/>
                </a:solidFill>
              </a:rPr>
              <a:t>Sinusoidal</a:t>
            </a:r>
            <a:r>
              <a:rPr lang="de-DE" sz="2400" dirty="0">
                <a:solidFill>
                  <a:srgbClr val="545455"/>
                </a:solidFill>
              </a:rPr>
              <a:t> </a:t>
            </a:r>
            <a:r>
              <a:rPr lang="de-DE" sz="2400" dirty="0" err="1">
                <a:solidFill>
                  <a:srgbClr val="545455"/>
                </a:solidFill>
              </a:rPr>
              <a:t>structure</a:t>
            </a:r>
            <a:r>
              <a:rPr lang="de-DE" sz="2400" dirty="0">
                <a:solidFill>
                  <a:srgbClr val="545455"/>
                </a:solidFill>
              </a:rPr>
              <a:t> </a:t>
            </a:r>
            <a:r>
              <a:rPr lang="de-DE" sz="2400" dirty="0" err="1">
                <a:solidFill>
                  <a:srgbClr val="545455"/>
                </a:solidFill>
              </a:rPr>
              <a:t>of</a:t>
            </a:r>
            <a:r>
              <a:rPr lang="de-DE" sz="2400" dirty="0">
                <a:solidFill>
                  <a:srgbClr val="545455"/>
                </a:solidFill>
              </a:rPr>
              <a:t> 4 </a:t>
            </a:r>
            <a:r>
              <a:rPr lang="de-DE" sz="2400" dirty="0" err="1">
                <a:solidFill>
                  <a:srgbClr val="545455"/>
                </a:solidFill>
              </a:rPr>
              <a:t>electrodes</a:t>
            </a:r>
            <a:endParaRPr lang="de-DE" sz="2400" dirty="0">
              <a:solidFill>
                <a:srgbClr val="545455"/>
              </a:solidFill>
            </a:endParaRPr>
          </a:p>
          <a:p>
            <a:pPr>
              <a:buFont typeface="Arial"/>
            </a:pPr>
            <a:endParaRPr lang="de-DE" sz="2400" dirty="0">
              <a:solidFill>
                <a:srgbClr val="545455"/>
              </a:solidFill>
            </a:endParaRPr>
          </a:p>
          <a:p>
            <a:r>
              <a:rPr lang="de-DE" sz="2400" dirty="0">
                <a:solidFill>
                  <a:srgbClr val="545455"/>
                </a:solidFill>
              </a:rPr>
              <a:t>8keV/u </a:t>
            </a:r>
            <a:r>
              <a:rPr lang="en-US" altLang="en-US" sz="2400" dirty="0">
                <a:solidFill>
                  <a:srgbClr val="545455"/>
                </a:solidFill>
              </a:rPr>
              <a:t>→ 400keV/u</a:t>
            </a:r>
            <a:r>
              <a:rPr lang="de-DE" sz="2400" dirty="0">
                <a:solidFill>
                  <a:srgbClr val="545455"/>
                </a:solidFill>
              </a:rPr>
              <a:t> </a:t>
            </a:r>
            <a:endParaRPr lang="en-GB" sz="2400" dirty="0">
              <a:solidFill>
                <a:srgbClr val="545455"/>
              </a:solidFill>
            </a:endParaRPr>
          </a:p>
          <a:p>
            <a:pPr>
              <a:buFont typeface="Arial"/>
            </a:pPr>
            <a:endParaRPr lang="de-DE" sz="2400" dirty="0">
              <a:solidFill>
                <a:srgbClr val="545455"/>
              </a:solidFill>
            </a:endParaRPr>
          </a:p>
          <a:p>
            <a:pPr>
              <a:buFont typeface="Arial"/>
            </a:pPr>
            <a:r>
              <a:rPr lang="de-DE" sz="2400" dirty="0">
                <a:solidFill>
                  <a:srgbClr val="545455"/>
                </a:solidFill>
              </a:rPr>
              <a:t>An RFQ </a:t>
            </a:r>
            <a:r>
              <a:rPr lang="de-DE" sz="2400" dirty="0" err="1">
                <a:solidFill>
                  <a:srgbClr val="545455"/>
                </a:solidFill>
              </a:rPr>
              <a:t>can</a:t>
            </a:r>
            <a:r>
              <a:rPr lang="de-DE" sz="2400" dirty="0">
                <a:solidFill>
                  <a:srgbClr val="545455"/>
                </a:solidFill>
              </a:rPr>
              <a:t> do 3 </a:t>
            </a:r>
            <a:r>
              <a:rPr lang="de-DE" sz="2400" dirty="0" err="1">
                <a:solidFill>
                  <a:srgbClr val="545455"/>
                </a:solidFill>
              </a:rPr>
              <a:t>things</a:t>
            </a:r>
            <a:r>
              <a:rPr lang="de-DE" sz="2400" dirty="0">
                <a:solidFill>
                  <a:srgbClr val="545455"/>
                </a:solidFill>
              </a:rPr>
              <a:t> in parallel: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>
                <a:solidFill>
                  <a:srgbClr val="545455"/>
                </a:solidFill>
              </a:rPr>
              <a:t>Transverse </a:t>
            </a:r>
            <a:r>
              <a:rPr lang="de-DE" sz="2400" dirty="0" err="1">
                <a:solidFill>
                  <a:srgbClr val="545455"/>
                </a:solidFill>
              </a:rPr>
              <a:t>focusing</a:t>
            </a:r>
            <a:endParaRPr lang="de-DE" sz="2400" dirty="0">
              <a:solidFill>
                <a:srgbClr val="54545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sz="2400" dirty="0" err="1">
                <a:solidFill>
                  <a:srgbClr val="545455"/>
                </a:solidFill>
              </a:rPr>
              <a:t>Bunching</a:t>
            </a:r>
            <a:endParaRPr lang="de-DE" sz="2400" dirty="0">
              <a:solidFill>
                <a:srgbClr val="54545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sz="2400" dirty="0" err="1">
                <a:solidFill>
                  <a:srgbClr val="545455"/>
                </a:solidFill>
              </a:rPr>
              <a:t>Acceleration</a:t>
            </a:r>
            <a:endParaRPr lang="en-GB" sz="2400" dirty="0">
              <a:solidFill>
                <a:srgbClr val="5454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0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EC6B01-06A6-4FEB-8D51-958AAB4EE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F5889A-6721-447E-B878-7D80C2015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67900"/>
                </a:solidFill>
              </a:rPr>
              <a:t>Introduction</a:t>
            </a:r>
          </a:p>
          <a:p>
            <a:pPr lvl="1"/>
            <a:r>
              <a:rPr lang="en-US" dirty="0">
                <a:solidFill>
                  <a:srgbClr val="E67900"/>
                </a:solidFill>
              </a:rPr>
              <a:t>Overview of therapy accelerators in the world</a:t>
            </a:r>
          </a:p>
          <a:p>
            <a:pPr lvl="1"/>
            <a:r>
              <a:rPr lang="en-US" dirty="0">
                <a:solidFill>
                  <a:srgbClr val="E67900"/>
                </a:solidFill>
              </a:rPr>
              <a:t>Rationales for particle therapy (PT): biological / physical / technical aspects </a:t>
            </a:r>
          </a:p>
          <a:p>
            <a:pPr lvl="1"/>
            <a:r>
              <a:rPr lang="en-US" dirty="0">
                <a:solidFill>
                  <a:srgbClr val="E67900"/>
                </a:solidFill>
              </a:rPr>
              <a:t>Clinical examples</a:t>
            </a:r>
          </a:p>
          <a:p>
            <a:endParaRPr lang="en-US" dirty="0"/>
          </a:p>
          <a:p>
            <a:r>
              <a:rPr lang="en-US" dirty="0"/>
              <a:t>The accelerator</a:t>
            </a:r>
          </a:p>
          <a:p>
            <a:pPr lvl="1"/>
            <a:r>
              <a:rPr lang="en-US" dirty="0"/>
              <a:t>Cyclotron and examples</a:t>
            </a:r>
          </a:p>
          <a:p>
            <a:pPr lvl="1"/>
            <a:r>
              <a:rPr lang="en-US" dirty="0"/>
              <a:t>Synchrotron, example facility in Heidelberg: HIT</a:t>
            </a:r>
          </a:p>
          <a:p>
            <a:pPr lvl="1"/>
            <a:r>
              <a:rPr lang="en-US" dirty="0"/>
              <a:t>Comparison to other accelerators for PT in the world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Recent developments in PT (very limited and personal choice)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30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76AD33-0302-44AF-86D6-E2EE2F9A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LINAC?</a:t>
            </a:r>
            <a:br>
              <a:rPr lang="de-DE" dirty="0"/>
            </a:br>
            <a:r>
              <a:rPr lang="de-DE" sz="3200" dirty="0"/>
              <a:t>IH Drift Tube Linac</a:t>
            </a:r>
            <a:endParaRPr lang="en-GB" dirty="0"/>
          </a:p>
        </p:txBody>
      </p:sp>
      <p:pic>
        <p:nvPicPr>
          <p:cNvPr id="4" name="Picture 4" descr="02_07">
            <a:extLst>
              <a:ext uri="{FF2B5EF4-FFF2-40B4-BE49-F238E27FC236}">
                <a16:creationId xmlns:a16="http://schemas.microsoft.com/office/drawing/2014/main" id="{778C4428-4C3A-4CE5-A988-7E19127EA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02" y="1417638"/>
            <a:ext cx="2896712" cy="475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76">
            <a:extLst>
              <a:ext uri="{FF2B5EF4-FFF2-40B4-BE49-F238E27FC236}">
                <a16:creationId xmlns:a16="http://schemas.microsoft.com/office/drawing/2014/main" id="{0147068D-A158-46CC-9F8C-437DBC5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96" y="4073730"/>
            <a:ext cx="4116964" cy="62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6" name="Picture 1077">
            <a:extLst>
              <a:ext uri="{FF2B5EF4-FFF2-40B4-BE49-F238E27FC236}">
                <a16:creationId xmlns:a16="http://schemas.microsoft.com/office/drawing/2014/main" id="{EEC25144-C1BA-4FB0-B688-904F9DD7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05" y="2645043"/>
            <a:ext cx="4155149" cy="63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7" name="Text Box 1078">
            <a:extLst>
              <a:ext uri="{FF2B5EF4-FFF2-40B4-BE49-F238E27FC236}">
                <a16:creationId xmlns:a16="http://schemas.microsoft.com/office/drawing/2014/main" id="{F12AD09C-5FE3-4971-AE80-6E427867B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96" y="4695526"/>
            <a:ext cx="4041753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1375"/>
              </a:spcBef>
              <a:buClr>
                <a:srgbClr val="000000"/>
              </a:buClr>
              <a:buSzPct val="100000"/>
              <a:buFont typeface="Tahoma" pitchFamily="34" charset="0"/>
              <a:buNone/>
            </a:pPr>
            <a:r>
              <a:rPr lang="en-GB" altLang="de-DE" sz="1600" dirty="0">
                <a:solidFill>
                  <a:srgbClr val="004080"/>
                </a:solidFill>
                <a:latin typeface="+mn-lt"/>
              </a:rPr>
              <a:t>Acceleration of the beam particles</a:t>
            </a:r>
          </a:p>
        </p:txBody>
      </p:sp>
      <p:sp>
        <p:nvSpPr>
          <p:cNvPr id="8" name="Text Box 1079">
            <a:extLst>
              <a:ext uri="{FF2B5EF4-FFF2-40B4-BE49-F238E27FC236}">
                <a16:creationId xmlns:a16="http://schemas.microsoft.com/office/drawing/2014/main" id="{E2B25836-C84D-4D03-9BA4-56125A5EE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976" y="3238936"/>
            <a:ext cx="409382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1375"/>
              </a:spcBef>
              <a:buClr>
                <a:srgbClr val="000000"/>
              </a:buClr>
              <a:buSzPct val="100000"/>
              <a:buFont typeface="Tahoma" pitchFamily="34" charset="0"/>
              <a:buNone/>
            </a:pPr>
            <a:r>
              <a:rPr lang="en-GB" altLang="de-DE" sz="1600" dirty="0">
                <a:solidFill>
                  <a:srgbClr val="004080"/>
                </a:solidFill>
                <a:latin typeface="+mn-lt"/>
              </a:rPr>
              <a:t>Drift of the beam particles during field reversal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A0AAE8F-88E3-486A-A91F-4D4C800EB06C}"/>
              </a:ext>
            </a:extLst>
          </p:cNvPr>
          <p:cNvSpPr txBox="1"/>
          <p:nvPr/>
        </p:nvSpPr>
        <p:spPr>
          <a:xfrm>
            <a:off x="3475435" y="2067436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Drift </a:t>
            </a:r>
            <a:r>
              <a:rPr lang="de-DE" dirty="0" err="1"/>
              <a:t>tubes</a:t>
            </a:r>
            <a:endParaRPr lang="en-GB" dirty="0"/>
          </a:p>
        </p:txBody>
      </p:sp>
      <p:cxnSp>
        <p:nvCxnSpPr>
          <p:cNvPr id="10" name="Gerade Verbindung 13">
            <a:extLst>
              <a:ext uri="{FF2B5EF4-FFF2-40B4-BE49-F238E27FC236}">
                <a16:creationId xmlns:a16="http://schemas.microsoft.com/office/drawing/2014/main" id="{C251E7E6-7A62-4C3E-93E9-CD6C28AAD694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929745" y="2252102"/>
            <a:ext cx="1545690" cy="11012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3">
            <a:extLst>
              <a:ext uri="{FF2B5EF4-FFF2-40B4-BE49-F238E27FC236}">
                <a16:creationId xmlns:a16="http://schemas.microsoft.com/office/drawing/2014/main" id="{CD6EBA6A-246E-4C91-996D-0B5A7AA9F82A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678008" y="2252102"/>
            <a:ext cx="626704" cy="6203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BB1C0517-0037-4E0C-94EE-B26DCC6F7CFE}"/>
              </a:ext>
            </a:extLst>
          </p:cNvPr>
          <p:cNvSpPr txBox="1"/>
          <p:nvPr/>
        </p:nvSpPr>
        <p:spPr>
          <a:xfrm>
            <a:off x="3565623" y="5317322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Additional </a:t>
            </a:r>
            <a:r>
              <a:rPr lang="de-DE" dirty="0" err="1"/>
              <a:t>focusing</a:t>
            </a:r>
            <a:r>
              <a:rPr lang="de-DE" dirty="0"/>
              <a:t> </a:t>
            </a:r>
            <a:r>
              <a:rPr lang="de-DE" dirty="0" err="1"/>
              <a:t>elements</a:t>
            </a:r>
            <a:endParaRPr lang="en-GB" dirty="0"/>
          </a:p>
        </p:txBody>
      </p:sp>
      <p:cxnSp>
        <p:nvCxnSpPr>
          <p:cNvPr id="13" name="Gerade Verbindung 13">
            <a:extLst>
              <a:ext uri="{FF2B5EF4-FFF2-40B4-BE49-F238E27FC236}">
                <a16:creationId xmlns:a16="http://schemas.microsoft.com/office/drawing/2014/main" id="{4A57F3DD-5ECA-450D-A2BC-1D223A28A45B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2019933" y="4400726"/>
            <a:ext cx="1545690" cy="11012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9EE1F562-50FF-4C61-8FBB-F5B3DFF4F84E}"/>
              </a:ext>
            </a:extLst>
          </p:cNvPr>
          <p:cNvSpPr txBox="1"/>
          <p:nvPr/>
        </p:nvSpPr>
        <p:spPr>
          <a:xfrm>
            <a:off x="3576778" y="5718353"/>
            <a:ext cx="2829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</a:pPr>
            <a:r>
              <a:rPr lang="de-DE" sz="2400" dirty="0">
                <a:solidFill>
                  <a:srgbClr val="545455"/>
                </a:solidFill>
              </a:rPr>
              <a:t>400keV/u </a:t>
            </a:r>
            <a:r>
              <a:rPr lang="en-US" altLang="en-US" sz="2400" dirty="0">
                <a:solidFill>
                  <a:srgbClr val="545455"/>
                </a:solidFill>
              </a:rPr>
              <a:t>→ 7MeV/u</a:t>
            </a:r>
          </a:p>
          <a:p>
            <a:pPr>
              <a:buFont typeface="Arial"/>
            </a:pPr>
            <a:endParaRPr lang="en-US" sz="2400" dirty="0">
              <a:solidFill>
                <a:srgbClr val="545455"/>
              </a:solidFill>
            </a:endParaRPr>
          </a:p>
        </p:txBody>
      </p:sp>
      <p:pic>
        <p:nvPicPr>
          <p:cNvPr id="16" name="Picture 5" descr="T:\HIT-AUSTAUSCH\Fotos HIT\HIT\Technik\03a_HIT_Linearbeschleuniger.jpg">
            <a:extLst>
              <a:ext uri="{FF2B5EF4-FFF2-40B4-BE49-F238E27FC236}">
                <a16:creationId xmlns:a16="http://schemas.microsoft.com/office/drawing/2014/main" id="{89C787F6-44F9-478A-831E-473B803C8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524" y="238161"/>
            <a:ext cx="3205227" cy="219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6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51167-5814-4F0B-B9C7-9DCA8E74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Medium Energy Beam Transport (MEBT)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2E9584-CC89-4E3D-923D-8935F4955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866" y="0"/>
            <a:ext cx="2975134" cy="210191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B7BB510-562B-4F38-8027-08360971BBB9}"/>
              </a:ext>
            </a:extLst>
          </p:cNvPr>
          <p:cNvSpPr/>
          <p:nvPr/>
        </p:nvSpPr>
        <p:spPr>
          <a:xfrm>
            <a:off x="10558686" y="274638"/>
            <a:ext cx="821802" cy="407659"/>
          </a:xfrm>
          <a:prstGeom prst="ellipse">
            <a:avLst/>
          </a:prstGeom>
          <a:noFill/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6A82001-89B0-48C9-966F-88DC297B604B}"/>
              </a:ext>
            </a:extLst>
          </p:cNvPr>
          <p:cNvSpPr txBox="1">
            <a:spLocks/>
          </p:cNvSpPr>
          <p:nvPr/>
        </p:nvSpPr>
        <p:spPr bwMode="auto">
          <a:xfrm>
            <a:off x="457200" y="2090057"/>
            <a:ext cx="10097588" cy="40361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/>
              <a:buNone/>
            </a:pPr>
            <a:r>
              <a:rPr lang="de-DE" kern="0" dirty="0" err="1"/>
              <a:t>Function</a:t>
            </a:r>
            <a:endParaRPr lang="de-DE" kern="0" dirty="0"/>
          </a:p>
          <a:p>
            <a:r>
              <a:rPr lang="de-DE" kern="0" dirty="0"/>
              <a:t>Transport </a:t>
            </a:r>
            <a:r>
              <a:rPr lang="de-DE" kern="0" dirty="0" err="1"/>
              <a:t>the</a:t>
            </a:r>
            <a:r>
              <a:rPr lang="de-DE" kern="0" dirty="0"/>
              <a:t> beam </a:t>
            </a:r>
            <a:r>
              <a:rPr lang="de-DE" kern="0" dirty="0" err="1"/>
              <a:t>to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synchrotron</a:t>
            </a:r>
            <a:endParaRPr lang="de-DE" kern="0" dirty="0"/>
          </a:p>
          <a:p>
            <a:r>
              <a:rPr lang="de-DE" kern="0" dirty="0"/>
              <a:t>Strip </a:t>
            </a:r>
            <a:r>
              <a:rPr lang="de-DE" kern="0" dirty="0" err="1"/>
              <a:t>ions</a:t>
            </a:r>
            <a:r>
              <a:rPr lang="de-DE" kern="0" dirty="0"/>
              <a:t> and </a:t>
            </a:r>
            <a:r>
              <a:rPr lang="de-DE" kern="0" dirty="0" err="1"/>
              <a:t>charge</a:t>
            </a:r>
            <a:r>
              <a:rPr lang="de-DE" kern="0" dirty="0"/>
              <a:t> </a:t>
            </a:r>
            <a:r>
              <a:rPr lang="de-DE" kern="0" dirty="0" err="1"/>
              <a:t>separation</a:t>
            </a:r>
            <a:r>
              <a:rPr lang="de-DE" kern="0" dirty="0"/>
              <a:t>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kern="0" dirty="0" err="1"/>
              <a:t>stripped</a:t>
            </a:r>
            <a:r>
              <a:rPr lang="de-DE" kern="0" dirty="0"/>
              <a:t> </a:t>
            </a:r>
            <a:r>
              <a:rPr lang="de-DE" kern="0" dirty="0" err="1"/>
              <a:t>ions</a:t>
            </a:r>
            <a:endParaRPr lang="de-DE" kern="0" dirty="0"/>
          </a:p>
          <a:p>
            <a:r>
              <a:rPr lang="de-DE" kern="0" dirty="0" err="1"/>
              <a:t>Optimisation</a:t>
            </a:r>
            <a:r>
              <a:rPr lang="de-DE" kern="0" dirty="0"/>
              <a:t> </a:t>
            </a:r>
            <a:r>
              <a:rPr lang="de-DE" kern="0" dirty="0" err="1"/>
              <a:t>for</a:t>
            </a:r>
            <a:r>
              <a:rPr lang="de-DE" kern="0" dirty="0"/>
              <a:t> </a:t>
            </a:r>
            <a:r>
              <a:rPr lang="de-DE" kern="0" dirty="0" err="1"/>
              <a:t>good</a:t>
            </a:r>
            <a:r>
              <a:rPr lang="de-DE" kern="0" dirty="0"/>
              <a:t> </a:t>
            </a:r>
            <a:r>
              <a:rPr lang="de-DE" kern="0" dirty="0" err="1"/>
              <a:t>injection</a:t>
            </a:r>
            <a:r>
              <a:rPr lang="de-DE" kern="0" dirty="0"/>
              <a:t> </a:t>
            </a:r>
            <a:r>
              <a:rPr lang="de-DE" kern="0" dirty="0" err="1"/>
              <a:t>conditions</a:t>
            </a:r>
            <a:r>
              <a:rPr lang="de-DE" kern="0" dirty="0"/>
              <a:t> (longitudinal and transversal)</a:t>
            </a:r>
          </a:p>
          <a:p>
            <a:pPr marL="0" indent="0">
              <a:buFont typeface="Arial"/>
              <a:buNone/>
            </a:pPr>
            <a:endParaRPr lang="de-DE" kern="0" dirty="0"/>
          </a:p>
          <a:p>
            <a:pPr marL="0" indent="0">
              <a:buFont typeface="Arial"/>
              <a:buNone/>
            </a:pPr>
            <a:r>
              <a:rPr lang="de-DE" kern="0" dirty="0" err="1"/>
              <a:t>Foil</a:t>
            </a:r>
            <a:r>
              <a:rPr lang="de-DE" kern="0" dirty="0"/>
              <a:t> </a:t>
            </a:r>
            <a:r>
              <a:rPr lang="de-DE" kern="0" dirty="0" err="1"/>
              <a:t>stripper</a:t>
            </a:r>
            <a:r>
              <a:rPr lang="de-DE" kern="0" dirty="0"/>
              <a:t>: 100 µg/cm² Carbon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H</a:t>
            </a:r>
            <a:r>
              <a:rPr lang="en-US" kern="0" baseline="-25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3</a:t>
            </a:r>
            <a:r>
              <a:rPr lang="en-US" kern="0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+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en-US" kern="0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4</a:t>
            </a: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He</a:t>
            </a:r>
            <a:r>
              <a:rPr lang="en-US" kern="0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2+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en-US" kern="0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12</a:t>
            </a: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C</a:t>
            </a:r>
            <a:r>
              <a:rPr lang="en-US" kern="0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4+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en-US" kern="0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16</a:t>
            </a: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O</a:t>
            </a:r>
            <a:r>
              <a:rPr lang="en-US" kern="0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6+</a:t>
            </a:r>
            <a:endParaRPr lang="en-GB" kern="0" dirty="0"/>
          </a:p>
          <a:p>
            <a:endParaRPr lang="en-GB" kern="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EABA3DB-82A0-4489-88E5-D85E2EE42A70}"/>
              </a:ext>
            </a:extLst>
          </p:cNvPr>
          <p:cNvSpPr/>
          <p:nvPr/>
        </p:nvSpPr>
        <p:spPr>
          <a:xfrm>
            <a:off x="2131819" y="4274972"/>
            <a:ext cx="1363980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P</a:t>
            </a:r>
          </a:p>
          <a:p>
            <a:pPr algn="ctr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4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He</a:t>
            </a:r>
            <a:r>
              <a:rPr lang="en-US" sz="2400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2+</a:t>
            </a:r>
          </a:p>
          <a:p>
            <a:pPr algn="ctr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12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C</a:t>
            </a:r>
            <a:r>
              <a:rPr lang="en-US" sz="2400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6+</a:t>
            </a:r>
          </a:p>
          <a:p>
            <a:pPr algn="ctr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16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O</a:t>
            </a:r>
            <a:r>
              <a:rPr lang="en-US" sz="2400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8+</a:t>
            </a:r>
            <a:endParaRPr lang="en-US" sz="2000" baseline="30000" dirty="0"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BA6D9EA3-6C0E-46C8-8AF6-E9909747995C}"/>
              </a:ext>
            </a:extLst>
          </p:cNvPr>
          <p:cNvSpPr/>
          <p:nvPr/>
        </p:nvSpPr>
        <p:spPr>
          <a:xfrm>
            <a:off x="1744090" y="5026226"/>
            <a:ext cx="541020" cy="289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12" descr="DSC03402">
            <a:extLst>
              <a:ext uri="{FF2B5EF4-FFF2-40B4-BE49-F238E27FC236}">
                <a16:creationId xmlns:a16="http://schemas.microsoft.com/office/drawing/2014/main" id="{129C2F64-3141-4453-B6CD-C2E837062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0" b="21333"/>
          <a:stretch>
            <a:fillRect/>
          </a:stretch>
        </p:blipFill>
        <p:spPr bwMode="auto">
          <a:xfrm>
            <a:off x="5170418" y="3816975"/>
            <a:ext cx="5530640" cy="241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231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51167-5814-4F0B-B9C7-9DCA8E74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Synchrotron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AB6A7-8154-4285-91F8-0DC2912E5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Beam </a:t>
            </a:r>
            <a:r>
              <a:rPr lang="de-DE" sz="2400" dirty="0" err="1"/>
              <a:t>injection</a:t>
            </a:r>
            <a:r>
              <a:rPr lang="de-DE" sz="2400" dirty="0"/>
              <a:t> and </a:t>
            </a:r>
            <a:r>
              <a:rPr lang="de-DE" sz="2400" dirty="0" err="1"/>
              <a:t>accumulation</a:t>
            </a:r>
            <a:endParaRPr lang="de-DE" sz="2400" dirty="0"/>
          </a:p>
          <a:p>
            <a:r>
              <a:rPr lang="de-DE" sz="2400" dirty="0" err="1"/>
              <a:t>Acceleration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final </a:t>
            </a:r>
            <a:r>
              <a:rPr lang="de-DE" sz="2400" dirty="0" err="1"/>
              <a:t>energy</a:t>
            </a:r>
            <a:endParaRPr lang="de-DE" sz="2400" dirty="0"/>
          </a:p>
          <a:p>
            <a:r>
              <a:rPr lang="de-DE" sz="2400" dirty="0"/>
              <a:t>Slow </a:t>
            </a:r>
            <a:r>
              <a:rPr lang="de-DE" sz="2400" dirty="0" err="1"/>
              <a:t>extraction</a:t>
            </a:r>
            <a:r>
              <a:rPr lang="de-DE" sz="2400" dirty="0"/>
              <a:t> </a:t>
            </a:r>
            <a:r>
              <a:rPr lang="de-DE" sz="2400" dirty="0" err="1"/>
              <a:t>allowing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beam </a:t>
            </a:r>
            <a:r>
              <a:rPr lang="de-DE" sz="2400" dirty="0" err="1"/>
              <a:t>spills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several</a:t>
            </a:r>
            <a:r>
              <a:rPr lang="de-DE" sz="2400" dirty="0"/>
              <a:t> </a:t>
            </a:r>
            <a:r>
              <a:rPr lang="de-DE" sz="2400" dirty="0" err="1"/>
              <a:t>seconds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interruptions</a:t>
            </a:r>
            <a:endParaRPr lang="de-DE" sz="2400" dirty="0"/>
          </a:p>
          <a:p>
            <a:endParaRPr lang="de-DE" dirty="0"/>
          </a:p>
          <a:p>
            <a:pPr marL="0" indent="0">
              <a:buNone/>
            </a:pPr>
            <a:r>
              <a:rPr lang="de-DE" sz="2400" dirty="0"/>
              <a:t>Setup:</a:t>
            </a:r>
          </a:p>
          <a:p>
            <a:r>
              <a:rPr lang="de-DE" sz="2400" dirty="0"/>
              <a:t>6 </a:t>
            </a:r>
            <a:r>
              <a:rPr lang="de-DE" sz="2400" dirty="0" err="1"/>
              <a:t>dipoles</a:t>
            </a:r>
            <a:r>
              <a:rPr lang="de-DE" sz="2400" dirty="0"/>
              <a:t> 60°</a:t>
            </a:r>
          </a:p>
          <a:p>
            <a:r>
              <a:rPr lang="de-DE" sz="2400" dirty="0"/>
              <a:t>12 </a:t>
            </a:r>
            <a:r>
              <a:rPr lang="de-DE" sz="2400" dirty="0" err="1"/>
              <a:t>Quadrupoles</a:t>
            </a:r>
            <a:endParaRPr lang="de-DE" sz="2400" dirty="0"/>
          </a:p>
          <a:p>
            <a:r>
              <a:rPr lang="de-DE" sz="2400" dirty="0"/>
              <a:t>4 </a:t>
            </a:r>
            <a:r>
              <a:rPr lang="de-DE" sz="2400" dirty="0" err="1"/>
              <a:t>Sextupoles</a:t>
            </a:r>
            <a:endParaRPr lang="de-DE" sz="2400" dirty="0"/>
          </a:p>
          <a:p>
            <a:r>
              <a:rPr lang="de-DE" sz="2400" dirty="0"/>
              <a:t>2 RF </a:t>
            </a:r>
            <a:r>
              <a:rPr lang="de-DE" sz="2400" dirty="0" err="1"/>
              <a:t>cavities</a:t>
            </a:r>
            <a:endParaRPr lang="de-DE" sz="2400" dirty="0"/>
          </a:p>
          <a:p>
            <a:r>
              <a:rPr lang="de-DE" sz="2400" dirty="0"/>
              <a:t>RF-knockout </a:t>
            </a:r>
            <a:r>
              <a:rPr lang="de-DE" sz="2400" dirty="0" err="1"/>
              <a:t>exciter</a:t>
            </a:r>
            <a:endParaRPr lang="de-DE" sz="2400" dirty="0"/>
          </a:p>
          <a:p>
            <a:r>
              <a:rPr lang="de-DE" sz="2400" dirty="0"/>
              <a:t>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2E9584-CC89-4E3D-923D-8935F4955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866" y="0"/>
            <a:ext cx="2975134" cy="21019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8B123D6-76FA-4F10-9EED-5FC314C06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80" y="2109559"/>
            <a:ext cx="5986261" cy="3970887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3FCAE10-5218-425C-8843-5407B6AE071B}"/>
              </a:ext>
            </a:extLst>
          </p:cNvPr>
          <p:cNvSpPr/>
          <p:nvPr/>
        </p:nvSpPr>
        <p:spPr>
          <a:xfrm>
            <a:off x="10976374" y="221270"/>
            <a:ext cx="1215625" cy="1024278"/>
          </a:xfrm>
          <a:prstGeom prst="ellipse">
            <a:avLst/>
          </a:prstGeom>
          <a:noFill/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9801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51167-5814-4F0B-B9C7-9DCA8E74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 Energy Beam Transport (HEBT)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AB6A7-8154-4285-91F8-0DC2912E5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940" y="2456228"/>
            <a:ext cx="5019533" cy="3802068"/>
          </a:xfrm>
        </p:spPr>
        <p:txBody>
          <a:bodyPr/>
          <a:lstStyle/>
          <a:p>
            <a:r>
              <a:rPr lang="de-DE" dirty="0"/>
              <a:t>Beam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rooms</a:t>
            </a:r>
            <a:endParaRPr lang="de-DE" dirty="0"/>
          </a:p>
          <a:p>
            <a:r>
              <a:rPr lang="de-DE" dirty="0"/>
              <a:t>Spill </a:t>
            </a:r>
            <a:r>
              <a:rPr lang="de-DE" dirty="0" err="1"/>
              <a:t>abort</a:t>
            </a:r>
            <a:r>
              <a:rPr lang="de-DE" dirty="0"/>
              <a:t> </a:t>
            </a:r>
            <a:r>
              <a:rPr lang="en-GB" sz="2400" dirty="0"/>
              <a:t>systems</a:t>
            </a:r>
          </a:p>
          <a:p>
            <a:r>
              <a:rPr lang="de-DE" sz="2400" dirty="0"/>
              <a:t>Q</a:t>
            </a:r>
            <a:r>
              <a:rPr lang="en-GB" sz="2400" dirty="0" err="1"/>
              <a:t>uadrupoles</a:t>
            </a:r>
            <a:r>
              <a:rPr lang="en-GB" sz="2400" dirty="0"/>
              <a:t> for final focusing</a:t>
            </a:r>
          </a:p>
          <a:p>
            <a:r>
              <a:rPr lang="de-DE" sz="2400" dirty="0"/>
              <a:t>D</a:t>
            </a:r>
            <a:r>
              <a:rPr lang="en-GB" sz="2400" dirty="0" err="1"/>
              <a:t>ipoles</a:t>
            </a:r>
            <a:r>
              <a:rPr lang="en-GB" sz="2400" dirty="0"/>
              <a:t> and Steerer for</a:t>
            </a:r>
            <a:br>
              <a:rPr lang="en-GB" sz="2400" dirty="0"/>
            </a:br>
            <a:r>
              <a:rPr lang="en-GB" sz="2400" dirty="0"/>
              <a:t>position correction</a:t>
            </a:r>
          </a:p>
          <a:p>
            <a:r>
              <a:rPr lang="de-DE" sz="2400" dirty="0"/>
              <a:t>S</a:t>
            </a:r>
            <a:r>
              <a:rPr lang="en-GB" sz="2400" dirty="0"/>
              <a:t>canning magnets</a:t>
            </a:r>
            <a:endParaRPr lang="de-DE" dirty="0"/>
          </a:p>
          <a:p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2E9584-CC89-4E3D-923D-8935F4955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866" y="0"/>
            <a:ext cx="2975134" cy="21019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3664DA-39B8-45E9-A4D7-3C51E5564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7" y="1495162"/>
            <a:ext cx="6590406" cy="439360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0EEEBBB-0460-4A7F-ABC1-433FAB1F5B55}"/>
              </a:ext>
            </a:extLst>
          </p:cNvPr>
          <p:cNvSpPr/>
          <p:nvPr/>
        </p:nvSpPr>
        <p:spPr>
          <a:xfrm>
            <a:off x="10112909" y="1038590"/>
            <a:ext cx="1695268" cy="829139"/>
          </a:xfrm>
          <a:prstGeom prst="ellipse">
            <a:avLst/>
          </a:prstGeom>
          <a:noFill/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224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51167-5814-4F0B-B9C7-9DCA8E74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Horizontal Treatment Rooms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AB6A7-8154-4285-91F8-0DC2912E5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2276"/>
            <a:ext cx="5632132" cy="4525963"/>
          </a:xfrm>
        </p:spPr>
        <p:txBody>
          <a:bodyPr/>
          <a:lstStyle/>
          <a:p>
            <a:r>
              <a:rPr lang="de-DE" dirty="0"/>
              <a:t>Beam </a:t>
            </a:r>
            <a:r>
              <a:rPr lang="de-DE" dirty="0" err="1"/>
              <a:t>application</a:t>
            </a:r>
            <a:r>
              <a:rPr lang="de-DE" dirty="0"/>
              <a:t> and </a:t>
            </a:r>
            <a:r>
              <a:rPr lang="de-DE" dirty="0" err="1"/>
              <a:t>monitoring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r>
              <a:rPr lang="de-DE" dirty="0"/>
              <a:t>Imaging </a:t>
            </a:r>
            <a:r>
              <a:rPr lang="de-DE" dirty="0" err="1"/>
              <a:t>system</a:t>
            </a:r>
            <a:endParaRPr lang="de-DE" dirty="0"/>
          </a:p>
          <a:p>
            <a:r>
              <a:rPr lang="de-DE" dirty="0"/>
              <a:t>Patient </a:t>
            </a:r>
            <a:r>
              <a:rPr lang="de-DE" dirty="0" err="1"/>
              <a:t>table</a:t>
            </a:r>
            <a:endParaRPr lang="de-DE" dirty="0"/>
          </a:p>
          <a:p>
            <a:r>
              <a:rPr lang="de-DE" dirty="0"/>
              <a:t>Laser </a:t>
            </a:r>
            <a:r>
              <a:rPr lang="de-DE" dirty="0" err="1"/>
              <a:t>positioning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Patient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requires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preparation</a:t>
            </a:r>
            <a:r>
              <a:rPr lang="de-DE" dirty="0"/>
              <a:t> and post-</a:t>
            </a:r>
            <a:r>
              <a:rPr lang="de-DE" dirty="0" err="1"/>
              <a:t>processing</a:t>
            </a:r>
            <a:r>
              <a:rPr lang="de-DE" dirty="0"/>
              <a:t> time</a:t>
            </a:r>
          </a:p>
          <a:p>
            <a:pPr marL="0" indent="0">
              <a:buNone/>
            </a:pPr>
            <a:r>
              <a:rPr lang="de-DE" dirty="0"/>
              <a:t>(Patient </a:t>
            </a:r>
            <a:r>
              <a:rPr lang="de-DE" dirty="0" err="1"/>
              <a:t>positioning</a:t>
            </a:r>
            <a:r>
              <a:rPr lang="de-DE" dirty="0"/>
              <a:t>, </a:t>
            </a:r>
            <a:r>
              <a:rPr lang="de-DE" dirty="0" err="1"/>
              <a:t>imaging</a:t>
            </a:r>
            <a:r>
              <a:rPr lang="de-DE" dirty="0"/>
              <a:t>, …)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optimally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accelerator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room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2E9584-CC89-4E3D-923D-8935F4955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866" y="0"/>
            <a:ext cx="2975134" cy="21019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706EBD3-0CEC-4187-A897-B9FA16200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73" y="2376549"/>
            <a:ext cx="5369847" cy="3594691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1163D7E-B578-494F-9459-C8352CEF6066}"/>
              </a:ext>
            </a:extLst>
          </p:cNvPr>
          <p:cNvSpPr/>
          <p:nvPr/>
        </p:nvSpPr>
        <p:spPr>
          <a:xfrm>
            <a:off x="9950336" y="731834"/>
            <a:ext cx="821802" cy="407659"/>
          </a:xfrm>
          <a:prstGeom prst="ellipse">
            <a:avLst/>
          </a:prstGeom>
          <a:noFill/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320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5CCC53C-DFF2-4626-B3F1-37491ADCB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866" y="0"/>
            <a:ext cx="2975134" cy="210191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Heavy-ion Gantry</a:t>
            </a:r>
          </a:p>
        </p:txBody>
      </p:sp>
      <p:pic>
        <p:nvPicPr>
          <p:cNvPr id="7" name="Picture 21" descr="patient_room_gant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5822" y="3667602"/>
            <a:ext cx="3420120" cy="228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Dienstreisen\2014_Dresden_DPG\Material\Gantry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4" y="1417638"/>
            <a:ext cx="2904728" cy="435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 rot="1699408">
            <a:off x="4916387" y="425824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12" name="Pfeil nach rechts 11"/>
          <p:cNvSpPr/>
          <p:nvPr/>
        </p:nvSpPr>
        <p:spPr>
          <a:xfrm rot="1701950">
            <a:off x="4768815" y="4525143"/>
            <a:ext cx="864096" cy="171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T:\ext04\HIT-AUSTAUSCH\Public\Bilder\Bilder HIT Broschüre 2012\HIT_2608094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12" y="1039486"/>
            <a:ext cx="3445030" cy="229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A1ADEBDF-3004-499E-92EA-5C78AE28608A}"/>
              </a:ext>
            </a:extLst>
          </p:cNvPr>
          <p:cNvSpPr/>
          <p:nvPr/>
        </p:nvSpPr>
        <p:spPr>
          <a:xfrm>
            <a:off x="9109779" y="853430"/>
            <a:ext cx="1287287" cy="870333"/>
          </a:xfrm>
          <a:prstGeom prst="ellipse">
            <a:avLst/>
          </a:prstGeom>
          <a:noFill/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CDBE496-55F0-4B05-A4DC-864B09EA6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680" y="2293690"/>
            <a:ext cx="4023360" cy="363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545455"/>
                </a:solidFill>
                <a:latin typeface="+mn-lt"/>
              </a:rPr>
              <a:t>First heavy ion gantry worldwide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545455"/>
                </a:solidFill>
                <a:latin typeface="+mn-lt"/>
              </a:rPr>
              <a:t>Arbitrary entrance angle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545455"/>
                </a:solidFill>
                <a:latin typeface="+mn-lt"/>
                <a:sym typeface="Symbol" pitchFamily="18" charset="2"/>
              </a:rPr>
              <a:t>Full</a:t>
            </a:r>
            <a:r>
              <a:rPr lang="de-DE" sz="2400" dirty="0">
                <a:solidFill>
                  <a:srgbClr val="545455"/>
                </a:solidFill>
                <a:latin typeface="+mn-lt"/>
                <a:sym typeface="Symbol" pitchFamily="18" charset="2"/>
              </a:rPr>
              <a:t> 360</a:t>
            </a:r>
            <a:r>
              <a:rPr lang="en-US" sz="2400" dirty="0">
                <a:solidFill>
                  <a:srgbClr val="545455"/>
                </a:solidFill>
                <a:latin typeface="+mn-lt"/>
                <a:sym typeface="Symbol" pitchFamily="18" charset="2"/>
              </a:rPr>
              <a:t>° rotation</a:t>
            </a:r>
            <a:endParaRPr lang="en-US" altLang="en-US" sz="2400" dirty="0">
              <a:solidFill>
                <a:srgbClr val="545455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altLang="en-US" sz="2400" dirty="0">
                <a:solidFill>
                  <a:srgbClr val="545455"/>
                </a:solidFill>
                <a:latin typeface="+mn-lt"/>
              </a:rPr>
              <a:t>Overall weight &gt; 600 tons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545455"/>
                </a:solidFill>
                <a:latin typeface="+mn-lt"/>
              </a:rPr>
              <a:t>Diameter: 13m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545455"/>
                </a:solidFill>
                <a:latin typeface="+mn-lt"/>
              </a:rPr>
              <a:t>Length: 25m</a:t>
            </a:r>
            <a:endParaRPr lang="en-US" altLang="en-US" sz="2400" dirty="0">
              <a:solidFill>
                <a:srgbClr val="545455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altLang="en-US" sz="2400" dirty="0">
                <a:solidFill>
                  <a:srgbClr val="545455"/>
                </a:solidFill>
                <a:latin typeface="+mn-lt"/>
              </a:rPr>
              <a:t>In operation (for treatments)</a:t>
            </a:r>
            <a:br>
              <a:rPr lang="en-US" altLang="en-US" sz="2400" dirty="0">
                <a:solidFill>
                  <a:srgbClr val="545455"/>
                </a:solidFill>
                <a:latin typeface="+mn-lt"/>
              </a:rPr>
            </a:br>
            <a:r>
              <a:rPr lang="en-US" altLang="en-US" sz="2400" dirty="0">
                <a:solidFill>
                  <a:srgbClr val="545455"/>
                </a:solidFill>
                <a:latin typeface="+mn-lt"/>
              </a:rPr>
              <a:t>since 2012.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545455"/>
                </a:solidFill>
                <a:latin typeface="+mn-lt"/>
              </a:rPr>
              <a:t>Accuracy of beam position in </a:t>
            </a:r>
            <a:br>
              <a:rPr lang="en-US" sz="2400" dirty="0">
                <a:solidFill>
                  <a:srgbClr val="545455"/>
                </a:solidFill>
                <a:latin typeface="+mn-lt"/>
              </a:rPr>
            </a:br>
            <a:r>
              <a:rPr lang="en-US" sz="2400" dirty="0">
                <a:solidFill>
                  <a:srgbClr val="545455"/>
                </a:solidFill>
                <a:latin typeface="+mn-lt"/>
              </a:rPr>
              <a:t>isocenter: </a:t>
            </a:r>
            <a:r>
              <a:rPr lang="de-DE" sz="2400" dirty="0">
                <a:solidFill>
                  <a:srgbClr val="545455"/>
                </a:solidFill>
                <a:latin typeface="+mn-lt"/>
                <a:sym typeface="Symbol" pitchFamily="18" charset="2"/>
              </a:rPr>
              <a:t> 0.5 mm</a:t>
            </a:r>
            <a:endParaRPr lang="en-US" sz="2400" dirty="0">
              <a:solidFill>
                <a:srgbClr val="545455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000" kern="0" dirty="0">
              <a:solidFill>
                <a:srgbClr val="53535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000" kern="0" dirty="0">
              <a:solidFill>
                <a:srgbClr val="53535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53535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altLang="en-US" sz="2000" kern="0" dirty="0">
                <a:solidFill>
                  <a:srgbClr val="535355"/>
                </a:solidFill>
              </a:rPr>
            </a:br>
            <a:endParaRPr lang="en-US" altLang="en-US" sz="2000" kern="0" dirty="0">
              <a:solidFill>
                <a:srgbClr val="5353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44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51167-5814-4F0B-B9C7-9DCA8E74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Experimental Room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5AB6A7-8154-4285-91F8-0DC2912E5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4928" y="2731009"/>
            <a:ext cx="4157472" cy="33951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35355"/>
                </a:solidFill>
              </a:rPr>
              <a:t>Dedicated to R &amp; 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3535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35355"/>
                </a:solidFill>
              </a:rPr>
              <a:t>Equipment similar to treatment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3535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35355"/>
                </a:solidFill>
              </a:rPr>
              <a:t>Even higher flexibility of beam parameters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2E9584-CC89-4E3D-923D-8935F4955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866" y="0"/>
            <a:ext cx="2975134" cy="21019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C5EA40-C235-4E06-8E00-FC6D37B4E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95600"/>
            <a:ext cx="6414262" cy="4810697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82AF796-7FC6-46B7-8214-C4FB25C87A76}"/>
              </a:ext>
            </a:extLst>
          </p:cNvPr>
          <p:cNvSpPr/>
          <p:nvPr/>
        </p:nvSpPr>
        <p:spPr>
          <a:xfrm>
            <a:off x="9802330" y="1785534"/>
            <a:ext cx="821802" cy="407659"/>
          </a:xfrm>
          <a:prstGeom prst="ellipse">
            <a:avLst/>
          </a:prstGeom>
          <a:noFill/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5971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D17CB-E7F8-4B1C-B856-B5DCFEAEC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therapy day @HIT</a:t>
            </a:r>
            <a:endParaRPr lang="en-GB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16831C3-8C1E-42AD-AA52-46598B1822F8}"/>
              </a:ext>
            </a:extLst>
          </p:cNvPr>
          <p:cNvSpPr txBox="1"/>
          <p:nvPr/>
        </p:nvSpPr>
        <p:spPr>
          <a:xfrm>
            <a:off x="457200" y="3086096"/>
            <a:ext cx="915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35355"/>
                </a:solidFill>
              </a:rPr>
              <a:t>4h     6h      8h    10h     12h    14h   16h    18h    20h    22h   24h    2h      4h </a:t>
            </a:r>
          </a:p>
        </p:txBody>
      </p:sp>
      <p:cxnSp>
        <p:nvCxnSpPr>
          <p:cNvPr id="40" name="Gerade Verbindung 8">
            <a:extLst>
              <a:ext uri="{FF2B5EF4-FFF2-40B4-BE49-F238E27FC236}">
                <a16:creationId xmlns:a16="http://schemas.microsoft.com/office/drawing/2014/main" id="{BF463A18-C969-4E38-BBE0-BED7CB564AA7}"/>
              </a:ext>
            </a:extLst>
          </p:cNvPr>
          <p:cNvCxnSpPr>
            <a:cxnSpLocks/>
          </p:cNvCxnSpPr>
          <p:nvPr/>
        </p:nvCxnSpPr>
        <p:spPr>
          <a:xfrm>
            <a:off x="457200" y="3008203"/>
            <a:ext cx="9148471" cy="5157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18">
            <a:extLst>
              <a:ext uri="{FF2B5EF4-FFF2-40B4-BE49-F238E27FC236}">
                <a16:creationId xmlns:a16="http://schemas.microsoft.com/office/drawing/2014/main" id="{E5C39D46-F3D1-4A2C-9714-01AB72DED4EB}"/>
              </a:ext>
            </a:extLst>
          </p:cNvPr>
          <p:cNvCxnSpPr>
            <a:cxnSpLocks/>
          </p:cNvCxnSpPr>
          <p:nvPr/>
        </p:nvCxnSpPr>
        <p:spPr>
          <a:xfrm flipV="1">
            <a:off x="132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19">
            <a:extLst>
              <a:ext uri="{FF2B5EF4-FFF2-40B4-BE49-F238E27FC236}">
                <a16:creationId xmlns:a16="http://schemas.microsoft.com/office/drawing/2014/main" id="{FBB1214B-993D-4B65-9741-A56234026E00}"/>
              </a:ext>
            </a:extLst>
          </p:cNvPr>
          <p:cNvCxnSpPr>
            <a:cxnSpLocks/>
          </p:cNvCxnSpPr>
          <p:nvPr/>
        </p:nvCxnSpPr>
        <p:spPr>
          <a:xfrm flipV="1">
            <a:off x="204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20">
            <a:extLst>
              <a:ext uri="{FF2B5EF4-FFF2-40B4-BE49-F238E27FC236}">
                <a16:creationId xmlns:a16="http://schemas.microsoft.com/office/drawing/2014/main" id="{0821056D-D27A-4F90-B0A6-A1A2C8E90608}"/>
              </a:ext>
            </a:extLst>
          </p:cNvPr>
          <p:cNvCxnSpPr>
            <a:cxnSpLocks/>
          </p:cNvCxnSpPr>
          <p:nvPr/>
        </p:nvCxnSpPr>
        <p:spPr>
          <a:xfrm flipV="1">
            <a:off x="276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21">
            <a:extLst>
              <a:ext uri="{FF2B5EF4-FFF2-40B4-BE49-F238E27FC236}">
                <a16:creationId xmlns:a16="http://schemas.microsoft.com/office/drawing/2014/main" id="{B757FA7F-2FC9-48BE-82A3-0016C18B2554}"/>
              </a:ext>
            </a:extLst>
          </p:cNvPr>
          <p:cNvCxnSpPr>
            <a:cxnSpLocks/>
          </p:cNvCxnSpPr>
          <p:nvPr/>
        </p:nvCxnSpPr>
        <p:spPr>
          <a:xfrm flipV="1">
            <a:off x="348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22">
            <a:extLst>
              <a:ext uri="{FF2B5EF4-FFF2-40B4-BE49-F238E27FC236}">
                <a16:creationId xmlns:a16="http://schemas.microsoft.com/office/drawing/2014/main" id="{4777E057-6B1B-436D-A177-DBEFD1F98126}"/>
              </a:ext>
            </a:extLst>
          </p:cNvPr>
          <p:cNvCxnSpPr>
            <a:cxnSpLocks/>
          </p:cNvCxnSpPr>
          <p:nvPr/>
        </p:nvCxnSpPr>
        <p:spPr>
          <a:xfrm flipV="1">
            <a:off x="420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23">
            <a:extLst>
              <a:ext uri="{FF2B5EF4-FFF2-40B4-BE49-F238E27FC236}">
                <a16:creationId xmlns:a16="http://schemas.microsoft.com/office/drawing/2014/main" id="{675028D1-439E-48E0-822B-532C695F04A7}"/>
              </a:ext>
            </a:extLst>
          </p:cNvPr>
          <p:cNvCxnSpPr>
            <a:cxnSpLocks/>
          </p:cNvCxnSpPr>
          <p:nvPr/>
        </p:nvCxnSpPr>
        <p:spPr>
          <a:xfrm flipV="1">
            <a:off x="492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0">
            <a:extLst>
              <a:ext uri="{FF2B5EF4-FFF2-40B4-BE49-F238E27FC236}">
                <a16:creationId xmlns:a16="http://schemas.microsoft.com/office/drawing/2014/main" id="{EDC8FC2C-42BF-486D-A75A-DD1873289B2E}"/>
              </a:ext>
            </a:extLst>
          </p:cNvPr>
          <p:cNvCxnSpPr>
            <a:cxnSpLocks/>
          </p:cNvCxnSpPr>
          <p:nvPr/>
        </p:nvCxnSpPr>
        <p:spPr>
          <a:xfrm flipV="1">
            <a:off x="564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1">
            <a:extLst>
              <a:ext uri="{FF2B5EF4-FFF2-40B4-BE49-F238E27FC236}">
                <a16:creationId xmlns:a16="http://schemas.microsoft.com/office/drawing/2014/main" id="{44A9906A-A0F7-434B-92BA-069BB15E5A88}"/>
              </a:ext>
            </a:extLst>
          </p:cNvPr>
          <p:cNvCxnSpPr>
            <a:cxnSpLocks/>
          </p:cNvCxnSpPr>
          <p:nvPr/>
        </p:nvCxnSpPr>
        <p:spPr>
          <a:xfrm flipV="1">
            <a:off x="636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2">
            <a:extLst>
              <a:ext uri="{FF2B5EF4-FFF2-40B4-BE49-F238E27FC236}">
                <a16:creationId xmlns:a16="http://schemas.microsoft.com/office/drawing/2014/main" id="{75E43126-96AE-4F15-A00C-0A9D7BD87FF3}"/>
              </a:ext>
            </a:extLst>
          </p:cNvPr>
          <p:cNvCxnSpPr>
            <a:cxnSpLocks/>
          </p:cNvCxnSpPr>
          <p:nvPr/>
        </p:nvCxnSpPr>
        <p:spPr>
          <a:xfrm flipV="1">
            <a:off x="708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3">
            <a:extLst>
              <a:ext uri="{FF2B5EF4-FFF2-40B4-BE49-F238E27FC236}">
                <a16:creationId xmlns:a16="http://schemas.microsoft.com/office/drawing/2014/main" id="{ACD22846-F077-4FB2-B68C-77552CB62504}"/>
              </a:ext>
            </a:extLst>
          </p:cNvPr>
          <p:cNvCxnSpPr>
            <a:cxnSpLocks/>
          </p:cNvCxnSpPr>
          <p:nvPr/>
        </p:nvCxnSpPr>
        <p:spPr>
          <a:xfrm flipV="1">
            <a:off x="780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4">
            <a:extLst>
              <a:ext uri="{FF2B5EF4-FFF2-40B4-BE49-F238E27FC236}">
                <a16:creationId xmlns:a16="http://schemas.microsoft.com/office/drawing/2014/main" id="{1F35C123-B2EF-418F-9077-B994A39E917C}"/>
              </a:ext>
            </a:extLst>
          </p:cNvPr>
          <p:cNvCxnSpPr>
            <a:cxnSpLocks/>
          </p:cNvCxnSpPr>
          <p:nvPr/>
        </p:nvCxnSpPr>
        <p:spPr>
          <a:xfrm flipV="1">
            <a:off x="852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5">
            <a:extLst>
              <a:ext uri="{FF2B5EF4-FFF2-40B4-BE49-F238E27FC236}">
                <a16:creationId xmlns:a16="http://schemas.microsoft.com/office/drawing/2014/main" id="{C8A7E94D-AA0E-467D-9D0B-086EAC303C75}"/>
              </a:ext>
            </a:extLst>
          </p:cNvPr>
          <p:cNvCxnSpPr>
            <a:cxnSpLocks/>
          </p:cNvCxnSpPr>
          <p:nvPr/>
        </p:nvCxnSpPr>
        <p:spPr>
          <a:xfrm flipV="1">
            <a:off x="924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hteck 54">
            <a:extLst>
              <a:ext uri="{FF2B5EF4-FFF2-40B4-BE49-F238E27FC236}">
                <a16:creationId xmlns:a16="http://schemas.microsoft.com/office/drawing/2014/main" id="{F0D0D649-6347-4D6E-AA31-42DD8DC31861}"/>
              </a:ext>
            </a:extLst>
          </p:cNvPr>
          <p:cNvSpPr/>
          <p:nvPr/>
        </p:nvSpPr>
        <p:spPr>
          <a:xfrm>
            <a:off x="2037649" y="1610581"/>
            <a:ext cx="3669363" cy="1399343"/>
          </a:xfrm>
          <a:prstGeom prst="rect">
            <a:avLst/>
          </a:prstGeom>
          <a:solidFill>
            <a:srgbClr val="009FE3"/>
          </a:solidFill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Patient treatment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2F5943C1-1F47-4CA3-B873-FB5B0209ACF0}"/>
              </a:ext>
            </a:extLst>
          </p:cNvPr>
          <p:cNvSpPr/>
          <p:nvPr/>
        </p:nvSpPr>
        <p:spPr>
          <a:xfrm>
            <a:off x="1272209" y="1610580"/>
            <a:ext cx="758609" cy="13993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A6F"/>
                </a:solidFill>
              </a:rPr>
              <a:t>Med. Phys.QA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E11E4BAC-27BA-4F5F-B1A5-0F8CAFB5B19E}"/>
              </a:ext>
            </a:extLst>
          </p:cNvPr>
          <p:cNvSpPr/>
          <p:nvPr/>
        </p:nvSpPr>
        <p:spPr>
          <a:xfrm>
            <a:off x="589623" y="1610579"/>
            <a:ext cx="704494" cy="1402781"/>
          </a:xfrm>
          <a:prstGeom prst="rect">
            <a:avLst/>
          </a:prstGeom>
          <a:solidFill>
            <a:srgbClr val="004A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</a:t>
            </a:r>
            <a:br>
              <a:rPr lang="en-US" dirty="0"/>
            </a:br>
            <a:r>
              <a:rPr lang="en-US" dirty="0"/>
              <a:t>QA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FDA9E533-7290-4F9B-B774-D2A5485B0BB3}"/>
              </a:ext>
            </a:extLst>
          </p:cNvPr>
          <p:cNvSpPr/>
          <p:nvPr/>
        </p:nvSpPr>
        <p:spPr>
          <a:xfrm>
            <a:off x="7435883" y="1610579"/>
            <a:ext cx="1801095" cy="1402781"/>
          </a:xfrm>
          <a:prstGeom prst="rect">
            <a:avLst/>
          </a:prstGeom>
          <a:pattFill prst="wdUpDiag">
            <a:fgClr>
              <a:srgbClr val="7030A0"/>
            </a:fgClr>
            <a:bgClr>
              <a:srgbClr val="004A6F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 &amp; D </a:t>
            </a:r>
          </a:p>
          <a:p>
            <a:pPr algn="ctr"/>
            <a:r>
              <a:rPr lang="en-US" dirty="0"/>
              <a:t>or </a:t>
            </a:r>
          </a:p>
          <a:p>
            <a:pPr algn="ctr"/>
            <a:r>
              <a:rPr lang="en-US" dirty="0"/>
              <a:t>Beam adjustment</a:t>
            </a: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DF9052CB-527F-4797-914B-7DC7BBDDF0B9}"/>
              </a:ext>
            </a:extLst>
          </p:cNvPr>
          <p:cNvSpPr/>
          <p:nvPr/>
        </p:nvSpPr>
        <p:spPr>
          <a:xfrm>
            <a:off x="5707013" y="1609200"/>
            <a:ext cx="1732711" cy="1400400"/>
          </a:xfrm>
          <a:prstGeom prst="rect">
            <a:avLst/>
          </a:prstGeom>
          <a:gradFill flip="none" rotWithShape="1">
            <a:gsLst>
              <a:gs pos="0">
                <a:srgbClr val="009FE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QA,</a:t>
            </a:r>
          </a:p>
          <a:p>
            <a:pPr algn="ctr"/>
            <a:r>
              <a:rPr lang="en-US" dirty="0"/>
              <a:t>Plan </a:t>
            </a:r>
            <a:r>
              <a:rPr lang="en-US" dirty="0" err="1"/>
              <a:t>Verific</a:t>
            </a:r>
            <a:r>
              <a:rPr lang="en-US" dirty="0"/>
              <a:t>.</a:t>
            </a:r>
          </a:p>
        </p:txBody>
      </p:sp>
      <p:cxnSp>
        <p:nvCxnSpPr>
          <p:cNvPr id="30" name="Gerade Verbindung 19">
            <a:extLst>
              <a:ext uri="{FF2B5EF4-FFF2-40B4-BE49-F238E27FC236}">
                <a16:creationId xmlns:a16="http://schemas.microsoft.com/office/drawing/2014/main" id="{769E5A68-C9FD-4616-A537-B9C9072609FA}"/>
              </a:ext>
            </a:extLst>
          </p:cNvPr>
          <p:cNvCxnSpPr>
            <a:cxnSpLocks/>
          </p:cNvCxnSpPr>
          <p:nvPr/>
        </p:nvCxnSpPr>
        <p:spPr>
          <a:xfrm flipV="1">
            <a:off x="588862" y="287985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0A50771F-9FB6-4DBB-A86A-E3FEB3A50C86}"/>
              </a:ext>
            </a:extLst>
          </p:cNvPr>
          <p:cNvSpPr txBox="1">
            <a:spLocks/>
          </p:cNvSpPr>
          <p:nvPr/>
        </p:nvSpPr>
        <p:spPr bwMode="auto">
          <a:xfrm>
            <a:off x="1892877" y="3751118"/>
            <a:ext cx="8229600" cy="246264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2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18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16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kern="0" dirty="0"/>
              <a:t>Accelerator QA (1h): </a:t>
            </a:r>
            <a:endParaRPr lang="de-DE" dirty="0">
              <a:solidFill>
                <a:srgbClr val="535355"/>
              </a:solidFill>
            </a:endParaRPr>
          </a:p>
          <a:p>
            <a:pPr lvl="1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535355"/>
                </a:solidFill>
              </a:rPr>
              <a:t>Measurements </a:t>
            </a:r>
            <a:r>
              <a:rPr lang="en-US" b="1" dirty="0">
                <a:solidFill>
                  <a:srgbClr val="535355"/>
                </a:solidFill>
              </a:rPr>
              <a:t>along the accelerator </a:t>
            </a:r>
          </a:p>
          <a:p>
            <a:pPr lvl="1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535355"/>
                </a:solidFill>
              </a:rPr>
              <a:t>Beam size and position </a:t>
            </a:r>
          </a:p>
          <a:p>
            <a:pPr lvl="1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535355"/>
                </a:solidFill>
              </a:rPr>
              <a:t>Particle rates and spill structure</a:t>
            </a:r>
          </a:p>
          <a:p>
            <a:pPr lvl="1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535355"/>
                </a:solidFill>
              </a:rPr>
              <a:t>Beam currents in LEBT-LINAC-Section</a:t>
            </a:r>
          </a:p>
          <a:p>
            <a:pPr lvl="1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535355"/>
                </a:solidFill>
              </a:rPr>
              <a:t>Output energy of LINAC</a:t>
            </a: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D38D5C98-C3CC-4A93-B464-7B937FD70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937" y="3857443"/>
            <a:ext cx="31527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Nach oben gebogener Pfeil 43">
            <a:extLst>
              <a:ext uri="{FF2B5EF4-FFF2-40B4-BE49-F238E27FC236}">
                <a16:creationId xmlns:a16="http://schemas.microsoft.com/office/drawing/2014/main" id="{3786D277-5D4A-444A-8E42-2812597906CE}"/>
              </a:ext>
            </a:extLst>
          </p:cNvPr>
          <p:cNvSpPr/>
          <p:nvPr/>
        </p:nvSpPr>
        <p:spPr>
          <a:xfrm rot="5400000">
            <a:off x="592762" y="3333332"/>
            <a:ext cx="1007916" cy="408724"/>
          </a:xfrm>
          <a:prstGeom prst="bentUpArrow">
            <a:avLst>
              <a:gd name="adj1" fmla="val 25000"/>
              <a:gd name="adj2" fmla="val 25725"/>
              <a:gd name="adj3" fmla="val 25000"/>
            </a:avLst>
          </a:prstGeom>
          <a:solidFill>
            <a:srgbClr val="004A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0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D17CB-E7F8-4B1C-B856-B5DCFEAEC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therapy day @HIT</a:t>
            </a:r>
            <a:endParaRPr lang="en-GB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16831C3-8C1E-42AD-AA52-46598B1822F8}"/>
              </a:ext>
            </a:extLst>
          </p:cNvPr>
          <p:cNvSpPr txBox="1"/>
          <p:nvPr/>
        </p:nvSpPr>
        <p:spPr>
          <a:xfrm>
            <a:off x="457200" y="3086096"/>
            <a:ext cx="915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35355"/>
                </a:solidFill>
              </a:rPr>
              <a:t>4h     6h      8h    10h     12h    14h   16h    18h    20h    22h   24h    2h      4h </a:t>
            </a:r>
          </a:p>
        </p:txBody>
      </p:sp>
      <p:cxnSp>
        <p:nvCxnSpPr>
          <p:cNvPr id="40" name="Gerade Verbindung 8">
            <a:extLst>
              <a:ext uri="{FF2B5EF4-FFF2-40B4-BE49-F238E27FC236}">
                <a16:creationId xmlns:a16="http://schemas.microsoft.com/office/drawing/2014/main" id="{BF463A18-C969-4E38-BBE0-BED7CB564AA7}"/>
              </a:ext>
            </a:extLst>
          </p:cNvPr>
          <p:cNvCxnSpPr>
            <a:cxnSpLocks/>
          </p:cNvCxnSpPr>
          <p:nvPr/>
        </p:nvCxnSpPr>
        <p:spPr>
          <a:xfrm>
            <a:off x="457200" y="3008203"/>
            <a:ext cx="9148471" cy="5157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18">
            <a:extLst>
              <a:ext uri="{FF2B5EF4-FFF2-40B4-BE49-F238E27FC236}">
                <a16:creationId xmlns:a16="http://schemas.microsoft.com/office/drawing/2014/main" id="{E5C39D46-F3D1-4A2C-9714-01AB72DED4EB}"/>
              </a:ext>
            </a:extLst>
          </p:cNvPr>
          <p:cNvCxnSpPr>
            <a:cxnSpLocks/>
          </p:cNvCxnSpPr>
          <p:nvPr/>
        </p:nvCxnSpPr>
        <p:spPr>
          <a:xfrm flipV="1">
            <a:off x="132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19">
            <a:extLst>
              <a:ext uri="{FF2B5EF4-FFF2-40B4-BE49-F238E27FC236}">
                <a16:creationId xmlns:a16="http://schemas.microsoft.com/office/drawing/2014/main" id="{FBB1214B-993D-4B65-9741-A56234026E00}"/>
              </a:ext>
            </a:extLst>
          </p:cNvPr>
          <p:cNvCxnSpPr>
            <a:cxnSpLocks/>
          </p:cNvCxnSpPr>
          <p:nvPr/>
        </p:nvCxnSpPr>
        <p:spPr>
          <a:xfrm flipV="1">
            <a:off x="204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20">
            <a:extLst>
              <a:ext uri="{FF2B5EF4-FFF2-40B4-BE49-F238E27FC236}">
                <a16:creationId xmlns:a16="http://schemas.microsoft.com/office/drawing/2014/main" id="{0821056D-D27A-4F90-B0A6-A1A2C8E90608}"/>
              </a:ext>
            </a:extLst>
          </p:cNvPr>
          <p:cNvCxnSpPr>
            <a:cxnSpLocks/>
          </p:cNvCxnSpPr>
          <p:nvPr/>
        </p:nvCxnSpPr>
        <p:spPr>
          <a:xfrm flipV="1">
            <a:off x="276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21">
            <a:extLst>
              <a:ext uri="{FF2B5EF4-FFF2-40B4-BE49-F238E27FC236}">
                <a16:creationId xmlns:a16="http://schemas.microsoft.com/office/drawing/2014/main" id="{B757FA7F-2FC9-48BE-82A3-0016C18B2554}"/>
              </a:ext>
            </a:extLst>
          </p:cNvPr>
          <p:cNvCxnSpPr>
            <a:cxnSpLocks/>
          </p:cNvCxnSpPr>
          <p:nvPr/>
        </p:nvCxnSpPr>
        <p:spPr>
          <a:xfrm flipV="1">
            <a:off x="348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22">
            <a:extLst>
              <a:ext uri="{FF2B5EF4-FFF2-40B4-BE49-F238E27FC236}">
                <a16:creationId xmlns:a16="http://schemas.microsoft.com/office/drawing/2014/main" id="{4777E057-6B1B-436D-A177-DBEFD1F98126}"/>
              </a:ext>
            </a:extLst>
          </p:cNvPr>
          <p:cNvCxnSpPr>
            <a:cxnSpLocks/>
          </p:cNvCxnSpPr>
          <p:nvPr/>
        </p:nvCxnSpPr>
        <p:spPr>
          <a:xfrm flipV="1">
            <a:off x="420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23">
            <a:extLst>
              <a:ext uri="{FF2B5EF4-FFF2-40B4-BE49-F238E27FC236}">
                <a16:creationId xmlns:a16="http://schemas.microsoft.com/office/drawing/2014/main" id="{675028D1-439E-48E0-822B-532C695F04A7}"/>
              </a:ext>
            </a:extLst>
          </p:cNvPr>
          <p:cNvCxnSpPr>
            <a:cxnSpLocks/>
          </p:cNvCxnSpPr>
          <p:nvPr/>
        </p:nvCxnSpPr>
        <p:spPr>
          <a:xfrm flipV="1">
            <a:off x="492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0">
            <a:extLst>
              <a:ext uri="{FF2B5EF4-FFF2-40B4-BE49-F238E27FC236}">
                <a16:creationId xmlns:a16="http://schemas.microsoft.com/office/drawing/2014/main" id="{EDC8FC2C-42BF-486D-A75A-DD1873289B2E}"/>
              </a:ext>
            </a:extLst>
          </p:cNvPr>
          <p:cNvCxnSpPr>
            <a:cxnSpLocks/>
          </p:cNvCxnSpPr>
          <p:nvPr/>
        </p:nvCxnSpPr>
        <p:spPr>
          <a:xfrm flipV="1">
            <a:off x="564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1">
            <a:extLst>
              <a:ext uri="{FF2B5EF4-FFF2-40B4-BE49-F238E27FC236}">
                <a16:creationId xmlns:a16="http://schemas.microsoft.com/office/drawing/2014/main" id="{44A9906A-A0F7-434B-92BA-069BB15E5A88}"/>
              </a:ext>
            </a:extLst>
          </p:cNvPr>
          <p:cNvCxnSpPr>
            <a:cxnSpLocks/>
          </p:cNvCxnSpPr>
          <p:nvPr/>
        </p:nvCxnSpPr>
        <p:spPr>
          <a:xfrm flipV="1">
            <a:off x="636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2">
            <a:extLst>
              <a:ext uri="{FF2B5EF4-FFF2-40B4-BE49-F238E27FC236}">
                <a16:creationId xmlns:a16="http://schemas.microsoft.com/office/drawing/2014/main" id="{75E43126-96AE-4F15-A00C-0A9D7BD87FF3}"/>
              </a:ext>
            </a:extLst>
          </p:cNvPr>
          <p:cNvCxnSpPr>
            <a:cxnSpLocks/>
          </p:cNvCxnSpPr>
          <p:nvPr/>
        </p:nvCxnSpPr>
        <p:spPr>
          <a:xfrm flipV="1">
            <a:off x="708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3">
            <a:extLst>
              <a:ext uri="{FF2B5EF4-FFF2-40B4-BE49-F238E27FC236}">
                <a16:creationId xmlns:a16="http://schemas.microsoft.com/office/drawing/2014/main" id="{ACD22846-F077-4FB2-B68C-77552CB62504}"/>
              </a:ext>
            </a:extLst>
          </p:cNvPr>
          <p:cNvCxnSpPr>
            <a:cxnSpLocks/>
          </p:cNvCxnSpPr>
          <p:nvPr/>
        </p:nvCxnSpPr>
        <p:spPr>
          <a:xfrm flipV="1">
            <a:off x="780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4">
            <a:extLst>
              <a:ext uri="{FF2B5EF4-FFF2-40B4-BE49-F238E27FC236}">
                <a16:creationId xmlns:a16="http://schemas.microsoft.com/office/drawing/2014/main" id="{1F35C123-B2EF-418F-9077-B994A39E917C}"/>
              </a:ext>
            </a:extLst>
          </p:cNvPr>
          <p:cNvCxnSpPr>
            <a:cxnSpLocks/>
          </p:cNvCxnSpPr>
          <p:nvPr/>
        </p:nvCxnSpPr>
        <p:spPr>
          <a:xfrm flipV="1">
            <a:off x="852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5">
            <a:extLst>
              <a:ext uri="{FF2B5EF4-FFF2-40B4-BE49-F238E27FC236}">
                <a16:creationId xmlns:a16="http://schemas.microsoft.com/office/drawing/2014/main" id="{C8A7E94D-AA0E-467D-9D0B-086EAC303C75}"/>
              </a:ext>
            </a:extLst>
          </p:cNvPr>
          <p:cNvCxnSpPr>
            <a:cxnSpLocks/>
          </p:cNvCxnSpPr>
          <p:nvPr/>
        </p:nvCxnSpPr>
        <p:spPr>
          <a:xfrm flipV="1">
            <a:off x="924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hteck 54">
            <a:extLst>
              <a:ext uri="{FF2B5EF4-FFF2-40B4-BE49-F238E27FC236}">
                <a16:creationId xmlns:a16="http://schemas.microsoft.com/office/drawing/2014/main" id="{F0D0D649-6347-4D6E-AA31-42DD8DC31861}"/>
              </a:ext>
            </a:extLst>
          </p:cNvPr>
          <p:cNvSpPr/>
          <p:nvPr/>
        </p:nvSpPr>
        <p:spPr>
          <a:xfrm>
            <a:off x="2037649" y="1610581"/>
            <a:ext cx="3669363" cy="1399343"/>
          </a:xfrm>
          <a:prstGeom prst="rect">
            <a:avLst/>
          </a:prstGeom>
          <a:solidFill>
            <a:srgbClr val="009FE3"/>
          </a:solidFill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Patient treatment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2F5943C1-1F47-4CA3-B873-FB5B0209ACF0}"/>
              </a:ext>
            </a:extLst>
          </p:cNvPr>
          <p:cNvSpPr/>
          <p:nvPr/>
        </p:nvSpPr>
        <p:spPr>
          <a:xfrm>
            <a:off x="1272209" y="1610580"/>
            <a:ext cx="758609" cy="13993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A6F"/>
                </a:solidFill>
              </a:rPr>
              <a:t>Med. Phys.QA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E11E4BAC-27BA-4F5F-B1A5-0F8CAFB5B19E}"/>
              </a:ext>
            </a:extLst>
          </p:cNvPr>
          <p:cNvSpPr/>
          <p:nvPr/>
        </p:nvSpPr>
        <p:spPr>
          <a:xfrm>
            <a:off x="589623" y="1610579"/>
            <a:ext cx="704494" cy="1402781"/>
          </a:xfrm>
          <a:prstGeom prst="rect">
            <a:avLst/>
          </a:prstGeom>
          <a:solidFill>
            <a:srgbClr val="004A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</a:t>
            </a:r>
            <a:br>
              <a:rPr lang="en-US" dirty="0"/>
            </a:br>
            <a:r>
              <a:rPr lang="en-US" dirty="0"/>
              <a:t>QA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FDA9E533-7290-4F9B-B774-D2A5485B0BB3}"/>
              </a:ext>
            </a:extLst>
          </p:cNvPr>
          <p:cNvSpPr/>
          <p:nvPr/>
        </p:nvSpPr>
        <p:spPr>
          <a:xfrm>
            <a:off x="7435883" y="1610579"/>
            <a:ext cx="1801095" cy="1402781"/>
          </a:xfrm>
          <a:prstGeom prst="rect">
            <a:avLst/>
          </a:prstGeom>
          <a:pattFill prst="wdUpDiag">
            <a:fgClr>
              <a:srgbClr val="7030A0"/>
            </a:fgClr>
            <a:bgClr>
              <a:srgbClr val="004A6F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 &amp; D </a:t>
            </a:r>
          </a:p>
          <a:p>
            <a:pPr algn="ctr"/>
            <a:r>
              <a:rPr lang="en-US" dirty="0"/>
              <a:t>or </a:t>
            </a:r>
          </a:p>
          <a:p>
            <a:pPr algn="ctr"/>
            <a:r>
              <a:rPr lang="en-US" dirty="0"/>
              <a:t>Beam adjustment</a:t>
            </a: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DF9052CB-527F-4797-914B-7DC7BBDDF0B9}"/>
              </a:ext>
            </a:extLst>
          </p:cNvPr>
          <p:cNvSpPr/>
          <p:nvPr/>
        </p:nvSpPr>
        <p:spPr>
          <a:xfrm>
            <a:off x="5707013" y="1609200"/>
            <a:ext cx="1732711" cy="1400400"/>
          </a:xfrm>
          <a:prstGeom prst="rect">
            <a:avLst/>
          </a:prstGeom>
          <a:gradFill flip="none" rotWithShape="1">
            <a:gsLst>
              <a:gs pos="0">
                <a:srgbClr val="009FE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QA,</a:t>
            </a:r>
          </a:p>
          <a:p>
            <a:pPr algn="ctr"/>
            <a:r>
              <a:rPr lang="en-US" dirty="0"/>
              <a:t>Plan </a:t>
            </a:r>
            <a:r>
              <a:rPr lang="en-US" dirty="0" err="1"/>
              <a:t>Verific</a:t>
            </a:r>
            <a:r>
              <a:rPr lang="en-US" dirty="0"/>
              <a:t>.</a:t>
            </a:r>
          </a:p>
        </p:txBody>
      </p:sp>
      <p:cxnSp>
        <p:nvCxnSpPr>
          <p:cNvPr id="30" name="Gerade Verbindung 19">
            <a:extLst>
              <a:ext uri="{FF2B5EF4-FFF2-40B4-BE49-F238E27FC236}">
                <a16:creationId xmlns:a16="http://schemas.microsoft.com/office/drawing/2014/main" id="{769E5A68-C9FD-4616-A537-B9C9072609FA}"/>
              </a:ext>
            </a:extLst>
          </p:cNvPr>
          <p:cNvCxnSpPr>
            <a:cxnSpLocks/>
          </p:cNvCxnSpPr>
          <p:nvPr/>
        </p:nvCxnSpPr>
        <p:spPr>
          <a:xfrm flipV="1">
            <a:off x="588862" y="287985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1DD637B5-B0F2-4421-A3D9-74A5E4383079}"/>
              </a:ext>
            </a:extLst>
          </p:cNvPr>
          <p:cNvSpPr txBox="1">
            <a:spLocks/>
          </p:cNvSpPr>
          <p:nvPr/>
        </p:nvSpPr>
        <p:spPr bwMode="auto">
          <a:xfrm>
            <a:off x="1441465" y="3774268"/>
            <a:ext cx="8229600" cy="246264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2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18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16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kern="0" dirty="0"/>
              <a:t>Medical Physics QA (2h):</a:t>
            </a:r>
          </a:p>
          <a:p>
            <a:pPr lvl="1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b="1" dirty="0">
                <a:solidFill>
                  <a:srgbClr val="535355"/>
                </a:solidFill>
              </a:rPr>
              <a:t>Room</a:t>
            </a:r>
            <a:r>
              <a:rPr lang="en-US" dirty="0">
                <a:solidFill>
                  <a:srgbClr val="535355"/>
                </a:solidFill>
              </a:rPr>
              <a:t> certification</a:t>
            </a:r>
          </a:p>
          <a:p>
            <a:pPr lvl="1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535355"/>
                </a:solidFill>
              </a:rPr>
              <a:t>Position and width check</a:t>
            </a:r>
          </a:p>
          <a:p>
            <a:pPr lvl="1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535355"/>
                </a:solidFill>
              </a:rPr>
              <a:t>Beam abort systems</a:t>
            </a:r>
          </a:p>
          <a:p>
            <a:pPr lvl="1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535355"/>
                </a:solidFill>
              </a:rPr>
              <a:t>Patient table movement</a:t>
            </a:r>
          </a:p>
          <a:p>
            <a:pPr lvl="1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535355"/>
                </a:solidFill>
              </a:rPr>
              <a:t>Treatment plan verification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5A1FD949-8D08-4280-BB9E-40A7EBA63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025" y="4027562"/>
            <a:ext cx="2152255" cy="161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549AEEFC-6988-49C0-8F5A-5B9C1801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183" y="3611316"/>
            <a:ext cx="1818554" cy="239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feil nach unten 24">
            <a:extLst>
              <a:ext uri="{FF2B5EF4-FFF2-40B4-BE49-F238E27FC236}">
                <a16:creationId xmlns:a16="http://schemas.microsoft.com/office/drawing/2014/main" id="{138BA3E3-1EC1-431C-A29C-92835403CBBE}"/>
              </a:ext>
            </a:extLst>
          </p:cNvPr>
          <p:cNvSpPr/>
          <p:nvPr/>
        </p:nvSpPr>
        <p:spPr>
          <a:xfrm>
            <a:off x="1611406" y="3020315"/>
            <a:ext cx="290946" cy="73080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feil nach unten 26">
            <a:extLst>
              <a:ext uri="{FF2B5EF4-FFF2-40B4-BE49-F238E27FC236}">
                <a16:creationId xmlns:a16="http://schemas.microsoft.com/office/drawing/2014/main" id="{50368258-32BE-4F80-AEA5-C20A63E1F628}"/>
              </a:ext>
            </a:extLst>
          </p:cNvPr>
          <p:cNvSpPr/>
          <p:nvPr/>
        </p:nvSpPr>
        <p:spPr>
          <a:xfrm>
            <a:off x="6633515" y="3020315"/>
            <a:ext cx="290946" cy="73080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8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D17CB-E7F8-4B1C-B856-B5DCFEAEC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therapy day @HIT</a:t>
            </a:r>
            <a:endParaRPr lang="en-GB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16831C3-8C1E-42AD-AA52-46598B1822F8}"/>
              </a:ext>
            </a:extLst>
          </p:cNvPr>
          <p:cNvSpPr txBox="1"/>
          <p:nvPr/>
        </p:nvSpPr>
        <p:spPr>
          <a:xfrm>
            <a:off x="457200" y="3086096"/>
            <a:ext cx="915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35355"/>
                </a:solidFill>
              </a:rPr>
              <a:t>4h     6h      8h    10h     12h    14h   16h    18h    20h    22h   24h    2h      4h </a:t>
            </a:r>
          </a:p>
        </p:txBody>
      </p:sp>
      <p:cxnSp>
        <p:nvCxnSpPr>
          <p:cNvPr id="40" name="Gerade Verbindung 8">
            <a:extLst>
              <a:ext uri="{FF2B5EF4-FFF2-40B4-BE49-F238E27FC236}">
                <a16:creationId xmlns:a16="http://schemas.microsoft.com/office/drawing/2014/main" id="{BF463A18-C969-4E38-BBE0-BED7CB564AA7}"/>
              </a:ext>
            </a:extLst>
          </p:cNvPr>
          <p:cNvCxnSpPr>
            <a:cxnSpLocks/>
          </p:cNvCxnSpPr>
          <p:nvPr/>
        </p:nvCxnSpPr>
        <p:spPr>
          <a:xfrm>
            <a:off x="457200" y="3008203"/>
            <a:ext cx="9148471" cy="5157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18">
            <a:extLst>
              <a:ext uri="{FF2B5EF4-FFF2-40B4-BE49-F238E27FC236}">
                <a16:creationId xmlns:a16="http://schemas.microsoft.com/office/drawing/2014/main" id="{E5C39D46-F3D1-4A2C-9714-01AB72DED4EB}"/>
              </a:ext>
            </a:extLst>
          </p:cNvPr>
          <p:cNvCxnSpPr>
            <a:cxnSpLocks/>
          </p:cNvCxnSpPr>
          <p:nvPr/>
        </p:nvCxnSpPr>
        <p:spPr>
          <a:xfrm flipV="1">
            <a:off x="132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19">
            <a:extLst>
              <a:ext uri="{FF2B5EF4-FFF2-40B4-BE49-F238E27FC236}">
                <a16:creationId xmlns:a16="http://schemas.microsoft.com/office/drawing/2014/main" id="{FBB1214B-993D-4B65-9741-A56234026E00}"/>
              </a:ext>
            </a:extLst>
          </p:cNvPr>
          <p:cNvCxnSpPr>
            <a:cxnSpLocks/>
          </p:cNvCxnSpPr>
          <p:nvPr/>
        </p:nvCxnSpPr>
        <p:spPr>
          <a:xfrm flipV="1">
            <a:off x="204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20">
            <a:extLst>
              <a:ext uri="{FF2B5EF4-FFF2-40B4-BE49-F238E27FC236}">
                <a16:creationId xmlns:a16="http://schemas.microsoft.com/office/drawing/2014/main" id="{0821056D-D27A-4F90-B0A6-A1A2C8E90608}"/>
              </a:ext>
            </a:extLst>
          </p:cNvPr>
          <p:cNvCxnSpPr>
            <a:cxnSpLocks/>
          </p:cNvCxnSpPr>
          <p:nvPr/>
        </p:nvCxnSpPr>
        <p:spPr>
          <a:xfrm flipV="1">
            <a:off x="276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21">
            <a:extLst>
              <a:ext uri="{FF2B5EF4-FFF2-40B4-BE49-F238E27FC236}">
                <a16:creationId xmlns:a16="http://schemas.microsoft.com/office/drawing/2014/main" id="{B757FA7F-2FC9-48BE-82A3-0016C18B2554}"/>
              </a:ext>
            </a:extLst>
          </p:cNvPr>
          <p:cNvCxnSpPr>
            <a:cxnSpLocks/>
          </p:cNvCxnSpPr>
          <p:nvPr/>
        </p:nvCxnSpPr>
        <p:spPr>
          <a:xfrm flipV="1">
            <a:off x="348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22">
            <a:extLst>
              <a:ext uri="{FF2B5EF4-FFF2-40B4-BE49-F238E27FC236}">
                <a16:creationId xmlns:a16="http://schemas.microsoft.com/office/drawing/2014/main" id="{4777E057-6B1B-436D-A177-DBEFD1F98126}"/>
              </a:ext>
            </a:extLst>
          </p:cNvPr>
          <p:cNvCxnSpPr>
            <a:cxnSpLocks/>
          </p:cNvCxnSpPr>
          <p:nvPr/>
        </p:nvCxnSpPr>
        <p:spPr>
          <a:xfrm flipV="1">
            <a:off x="420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23">
            <a:extLst>
              <a:ext uri="{FF2B5EF4-FFF2-40B4-BE49-F238E27FC236}">
                <a16:creationId xmlns:a16="http://schemas.microsoft.com/office/drawing/2014/main" id="{675028D1-439E-48E0-822B-532C695F04A7}"/>
              </a:ext>
            </a:extLst>
          </p:cNvPr>
          <p:cNvCxnSpPr>
            <a:cxnSpLocks/>
          </p:cNvCxnSpPr>
          <p:nvPr/>
        </p:nvCxnSpPr>
        <p:spPr>
          <a:xfrm flipV="1">
            <a:off x="492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0">
            <a:extLst>
              <a:ext uri="{FF2B5EF4-FFF2-40B4-BE49-F238E27FC236}">
                <a16:creationId xmlns:a16="http://schemas.microsoft.com/office/drawing/2014/main" id="{EDC8FC2C-42BF-486D-A75A-DD1873289B2E}"/>
              </a:ext>
            </a:extLst>
          </p:cNvPr>
          <p:cNvCxnSpPr>
            <a:cxnSpLocks/>
          </p:cNvCxnSpPr>
          <p:nvPr/>
        </p:nvCxnSpPr>
        <p:spPr>
          <a:xfrm flipV="1">
            <a:off x="564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1">
            <a:extLst>
              <a:ext uri="{FF2B5EF4-FFF2-40B4-BE49-F238E27FC236}">
                <a16:creationId xmlns:a16="http://schemas.microsoft.com/office/drawing/2014/main" id="{44A9906A-A0F7-434B-92BA-069BB15E5A88}"/>
              </a:ext>
            </a:extLst>
          </p:cNvPr>
          <p:cNvCxnSpPr>
            <a:cxnSpLocks/>
          </p:cNvCxnSpPr>
          <p:nvPr/>
        </p:nvCxnSpPr>
        <p:spPr>
          <a:xfrm flipV="1">
            <a:off x="636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2">
            <a:extLst>
              <a:ext uri="{FF2B5EF4-FFF2-40B4-BE49-F238E27FC236}">
                <a16:creationId xmlns:a16="http://schemas.microsoft.com/office/drawing/2014/main" id="{75E43126-96AE-4F15-A00C-0A9D7BD87FF3}"/>
              </a:ext>
            </a:extLst>
          </p:cNvPr>
          <p:cNvCxnSpPr>
            <a:cxnSpLocks/>
          </p:cNvCxnSpPr>
          <p:nvPr/>
        </p:nvCxnSpPr>
        <p:spPr>
          <a:xfrm flipV="1">
            <a:off x="708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3">
            <a:extLst>
              <a:ext uri="{FF2B5EF4-FFF2-40B4-BE49-F238E27FC236}">
                <a16:creationId xmlns:a16="http://schemas.microsoft.com/office/drawing/2014/main" id="{ACD22846-F077-4FB2-B68C-77552CB62504}"/>
              </a:ext>
            </a:extLst>
          </p:cNvPr>
          <p:cNvCxnSpPr>
            <a:cxnSpLocks/>
          </p:cNvCxnSpPr>
          <p:nvPr/>
        </p:nvCxnSpPr>
        <p:spPr>
          <a:xfrm flipV="1">
            <a:off x="780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4">
            <a:extLst>
              <a:ext uri="{FF2B5EF4-FFF2-40B4-BE49-F238E27FC236}">
                <a16:creationId xmlns:a16="http://schemas.microsoft.com/office/drawing/2014/main" id="{1F35C123-B2EF-418F-9077-B994A39E917C}"/>
              </a:ext>
            </a:extLst>
          </p:cNvPr>
          <p:cNvCxnSpPr>
            <a:cxnSpLocks/>
          </p:cNvCxnSpPr>
          <p:nvPr/>
        </p:nvCxnSpPr>
        <p:spPr>
          <a:xfrm flipV="1">
            <a:off x="852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5">
            <a:extLst>
              <a:ext uri="{FF2B5EF4-FFF2-40B4-BE49-F238E27FC236}">
                <a16:creationId xmlns:a16="http://schemas.microsoft.com/office/drawing/2014/main" id="{C8A7E94D-AA0E-467D-9D0B-086EAC303C75}"/>
              </a:ext>
            </a:extLst>
          </p:cNvPr>
          <p:cNvCxnSpPr>
            <a:cxnSpLocks/>
          </p:cNvCxnSpPr>
          <p:nvPr/>
        </p:nvCxnSpPr>
        <p:spPr>
          <a:xfrm flipV="1">
            <a:off x="924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hteck 54">
            <a:extLst>
              <a:ext uri="{FF2B5EF4-FFF2-40B4-BE49-F238E27FC236}">
                <a16:creationId xmlns:a16="http://schemas.microsoft.com/office/drawing/2014/main" id="{F0D0D649-6347-4D6E-AA31-42DD8DC31861}"/>
              </a:ext>
            </a:extLst>
          </p:cNvPr>
          <p:cNvSpPr/>
          <p:nvPr/>
        </p:nvSpPr>
        <p:spPr>
          <a:xfrm>
            <a:off x="2037649" y="1610581"/>
            <a:ext cx="3669363" cy="1399343"/>
          </a:xfrm>
          <a:prstGeom prst="rect">
            <a:avLst/>
          </a:prstGeom>
          <a:solidFill>
            <a:srgbClr val="009FE3"/>
          </a:solidFill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Patient treatment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2F5943C1-1F47-4CA3-B873-FB5B0209ACF0}"/>
              </a:ext>
            </a:extLst>
          </p:cNvPr>
          <p:cNvSpPr/>
          <p:nvPr/>
        </p:nvSpPr>
        <p:spPr>
          <a:xfrm>
            <a:off x="1272209" y="1610580"/>
            <a:ext cx="758609" cy="13993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A6F"/>
                </a:solidFill>
              </a:rPr>
              <a:t>Med. Phys.QA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E11E4BAC-27BA-4F5F-B1A5-0F8CAFB5B19E}"/>
              </a:ext>
            </a:extLst>
          </p:cNvPr>
          <p:cNvSpPr/>
          <p:nvPr/>
        </p:nvSpPr>
        <p:spPr>
          <a:xfrm>
            <a:off x="589623" y="1610579"/>
            <a:ext cx="704494" cy="1402781"/>
          </a:xfrm>
          <a:prstGeom prst="rect">
            <a:avLst/>
          </a:prstGeom>
          <a:solidFill>
            <a:srgbClr val="004A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</a:t>
            </a:r>
            <a:br>
              <a:rPr lang="en-US" dirty="0"/>
            </a:br>
            <a:r>
              <a:rPr lang="en-US" dirty="0"/>
              <a:t>QA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FDA9E533-7290-4F9B-B774-D2A5485B0BB3}"/>
              </a:ext>
            </a:extLst>
          </p:cNvPr>
          <p:cNvSpPr/>
          <p:nvPr/>
        </p:nvSpPr>
        <p:spPr>
          <a:xfrm>
            <a:off x="7435883" y="1610579"/>
            <a:ext cx="1801095" cy="1402781"/>
          </a:xfrm>
          <a:prstGeom prst="rect">
            <a:avLst/>
          </a:prstGeom>
          <a:pattFill prst="wdUpDiag">
            <a:fgClr>
              <a:srgbClr val="7030A0"/>
            </a:fgClr>
            <a:bgClr>
              <a:srgbClr val="004A6F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 &amp; D </a:t>
            </a:r>
          </a:p>
          <a:p>
            <a:pPr algn="ctr"/>
            <a:r>
              <a:rPr lang="en-US" dirty="0"/>
              <a:t>or </a:t>
            </a:r>
          </a:p>
          <a:p>
            <a:pPr algn="ctr"/>
            <a:r>
              <a:rPr lang="en-US" dirty="0"/>
              <a:t>Beam adjustment</a:t>
            </a:r>
          </a:p>
        </p:txBody>
      </p:sp>
      <p:pic>
        <p:nvPicPr>
          <p:cNvPr id="73" name="Picture 2" descr="R:\Daten\Betriebsdaten\png\2018\11\TT_OP_2018-11-15.png">
            <a:extLst>
              <a:ext uri="{FF2B5EF4-FFF2-40B4-BE49-F238E27FC236}">
                <a16:creationId xmlns:a16="http://schemas.microsoft.com/office/drawing/2014/main" id="{935689B2-7480-45A8-BB90-D67997EB6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52358" r="4768" b="34278"/>
          <a:stretch/>
        </p:blipFill>
        <p:spPr bwMode="auto">
          <a:xfrm>
            <a:off x="280675" y="4030895"/>
            <a:ext cx="8814390" cy="225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AD6D6A03-6A09-4BF4-A07F-5FF002C86C10}"/>
              </a:ext>
            </a:extLst>
          </p:cNvPr>
          <p:cNvGrpSpPr/>
          <p:nvPr/>
        </p:nvGrpSpPr>
        <p:grpSpPr>
          <a:xfrm>
            <a:off x="9251235" y="4250696"/>
            <a:ext cx="1033157" cy="830997"/>
            <a:chOff x="1083137" y="2467468"/>
            <a:chExt cx="1033157" cy="830997"/>
          </a:xfrm>
        </p:grpSpPr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E6FA5A04-A488-4BF7-B8DD-AFED68FB2AD9}"/>
                </a:ext>
              </a:extLst>
            </p:cNvPr>
            <p:cNvSpPr txBox="1"/>
            <p:nvPr/>
          </p:nvSpPr>
          <p:spPr>
            <a:xfrm>
              <a:off x="1116478" y="2467468"/>
              <a:ext cx="99981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dirty="0"/>
                <a:t>      H1</a:t>
              </a:r>
            </a:p>
            <a:p>
              <a:r>
                <a:rPr lang="de-DE" dirty="0"/>
                <a:t>      H2</a:t>
              </a:r>
            </a:p>
            <a:p>
              <a:r>
                <a:rPr lang="de-DE" dirty="0"/>
                <a:t>      Gantry</a:t>
              </a:r>
            </a:p>
          </p:txBody>
        </p:sp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id="{26ABD0E1-031A-423C-96B7-AAA689D451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137" y="2467468"/>
              <a:ext cx="234696" cy="730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BBC2821A-BCF3-4BE9-932E-C109FBD60804}"/>
              </a:ext>
            </a:extLst>
          </p:cNvPr>
          <p:cNvCxnSpPr>
            <a:cxnSpLocks/>
          </p:cNvCxnSpPr>
          <p:nvPr/>
        </p:nvCxnSpPr>
        <p:spPr>
          <a:xfrm flipH="1">
            <a:off x="949841" y="3008203"/>
            <a:ext cx="1080977" cy="12424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4F12FE90-45EB-4FDC-9088-2F69015AAB10}"/>
              </a:ext>
            </a:extLst>
          </p:cNvPr>
          <p:cNvCxnSpPr>
            <a:cxnSpLocks/>
          </p:cNvCxnSpPr>
          <p:nvPr/>
        </p:nvCxnSpPr>
        <p:spPr>
          <a:xfrm>
            <a:off x="7081986" y="3008203"/>
            <a:ext cx="1754938" cy="12674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hteck 80">
            <a:extLst>
              <a:ext uri="{FF2B5EF4-FFF2-40B4-BE49-F238E27FC236}">
                <a16:creationId xmlns:a16="http://schemas.microsoft.com/office/drawing/2014/main" id="{DF9052CB-527F-4797-914B-7DC7BBDDF0B9}"/>
              </a:ext>
            </a:extLst>
          </p:cNvPr>
          <p:cNvSpPr/>
          <p:nvPr/>
        </p:nvSpPr>
        <p:spPr>
          <a:xfrm>
            <a:off x="5707013" y="1609200"/>
            <a:ext cx="1732711" cy="1400400"/>
          </a:xfrm>
          <a:prstGeom prst="rect">
            <a:avLst/>
          </a:prstGeom>
          <a:gradFill flip="none" rotWithShape="1">
            <a:gsLst>
              <a:gs pos="0">
                <a:srgbClr val="009FE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QA,</a:t>
            </a:r>
          </a:p>
          <a:p>
            <a:pPr algn="ctr"/>
            <a:r>
              <a:rPr lang="en-US" dirty="0"/>
              <a:t>Plan </a:t>
            </a:r>
            <a:r>
              <a:rPr lang="en-US" dirty="0" err="1"/>
              <a:t>Verific</a:t>
            </a:r>
            <a:r>
              <a:rPr lang="en-US" dirty="0"/>
              <a:t>.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AA52B6A-EEFF-49B0-95A3-9696AD3FDBE9}"/>
              </a:ext>
            </a:extLst>
          </p:cNvPr>
          <p:cNvSpPr/>
          <p:nvPr/>
        </p:nvSpPr>
        <p:spPr>
          <a:xfrm>
            <a:off x="9233526" y="5081693"/>
            <a:ext cx="22122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535355"/>
                </a:solidFill>
              </a:rPr>
              <a:t>Room activity </a:t>
            </a:r>
            <a:br>
              <a:rPr lang="en-US" sz="2400" dirty="0">
                <a:solidFill>
                  <a:srgbClr val="535355"/>
                </a:solidFill>
              </a:rPr>
            </a:br>
            <a:r>
              <a:rPr lang="en-US" sz="2400" dirty="0">
                <a:solidFill>
                  <a:srgbClr val="535355"/>
                </a:solidFill>
              </a:rPr>
              <a:t>(15</a:t>
            </a:r>
            <a:r>
              <a:rPr lang="en-US" sz="2400" baseline="30000" dirty="0">
                <a:solidFill>
                  <a:srgbClr val="535355"/>
                </a:solidFill>
              </a:rPr>
              <a:t>th</a:t>
            </a:r>
            <a:r>
              <a:rPr lang="en-US" sz="2400" dirty="0">
                <a:solidFill>
                  <a:srgbClr val="535355"/>
                </a:solidFill>
              </a:rPr>
              <a:t> Nov. 2018) </a:t>
            </a:r>
            <a:br>
              <a:rPr lang="en-US" sz="2400" dirty="0">
                <a:solidFill>
                  <a:srgbClr val="535355"/>
                </a:solidFill>
              </a:rPr>
            </a:br>
            <a:r>
              <a:rPr lang="en-US" sz="2400" dirty="0">
                <a:solidFill>
                  <a:srgbClr val="535355"/>
                </a:solidFill>
              </a:rPr>
              <a:t>71 patients</a:t>
            </a:r>
          </a:p>
        </p:txBody>
      </p:sp>
      <p:cxnSp>
        <p:nvCxnSpPr>
          <p:cNvPr id="30" name="Gerade Verbindung 19">
            <a:extLst>
              <a:ext uri="{FF2B5EF4-FFF2-40B4-BE49-F238E27FC236}">
                <a16:creationId xmlns:a16="http://schemas.microsoft.com/office/drawing/2014/main" id="{769E5A68-C9FD-4616-A537-B9C9072609FA}"/>
              </a:ext>
            </a:extLst>
          </p:cNvPr>
          <p:cNvCxnSpPr>
            <a:cxnSpLocks/>
          </p:cNvCxnSpPr>
          <p:nvPr/>
        </p:nvCxnSpPr>
        <p:spPr>
          <a:xfrm flipV="1">
            <a:off x="588862" y="287985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633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>
            <a:extLst>
              <a:ext uri="{FF2B5EF4-FFF2-40B4-BE49-F238E27FC236}">
                <a16:creationId xmlns:a16="http://schemas.microsoft.com/office/drawing/2014/main" id="{CE8AF73D-8389-4932-952C-B3B2526A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8" y="4352925"/>
            <a:ext cx="2592388" cy="223043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16" y="1600203"/>
            <a:ext cx="7243891" cy="442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What are medical facilities?</a:t>
            </a:r>
            <a:br>
              <a:rPr lang="en-US" dirty="0"/>
            </a:br>
            <a:r>
              <a:rPr lang="en-US" sz="2400" dirty="0"/>
              <a:t>In the accelerator context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379" y="1600203"/>
            <a:ext cx="10972800" cy="4525963"/>
          </a:xfrm>
        </p:spPr>
        <p:txBody>
          <a:bodyPr/>
          <a:lstStyle/>
          <a:p>
            <a:r>
              <a:rPr lang="en-US" dirty="0"/>
              <a:t>Particle Therapy Centers </a:t>
            </a:r>
            <a:br>
              <a:rPr lang="en-US" dirty="0"/>
            </a:br>
            <a:r>
              <a:rPr lang="en-US" dirty="0"/>
              <a:t>doing patient treatment </a:t>
            </a:r>
            <a:br>
              <a:rPr lang="en-US" dirty="0"/>
            </a:br>
            <a:r>
              <a:rPr lang="en-US" dirty="0"/>
              <a:t>with </a:t>
            </a:r>
            <a:r>
              <a:rPr lang="en-US" b="1" dirty="0"/>
              <a:t>protons</a:t>
            </a:r>
            <a:r>
              <a:rPr lang="en-US" dirty="0"/>
              <a:t> or </a:t>
            </a:r>
            <a:r>
              <a:rPr lang="en-US" b="1" dirty="0"/>
              <a:t>heavier ions</a:t>
            </a:r>
          </a:p>
          <a:p>
            <a:r>
              <a:rPr lang="en-US" dirty="0"/>
              <a:t>109 Protons</a:t>
            </a:r>
          </a:p>
          <a:p>
            <a:r>
              <a:rPr lang="en-US" dirty="0"/>
              <a:t>15 Carbon (+ p)</a:t>
            </a:r>
          </a:p>
          <a:p>
            <a:r>
              <a:rPr lang="en-US" dirty="0"/>
              <a:t>ptcog.ch/ (Sept. 2024)</a:t>
            </a:r>
            <a:br>
              <a:rPr lang="en-US" dirty="0"/>
            </a:br>
            <a:r>
              <a:rPr lang="en-US" sz="1800" dirty="0"/>
              <a:t>Facilities in operation only.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lussdiagramm: Verbindungsstelle 4"/>
          <p:cNvSpPr>
            <a:spLocks noChangeAspect="1"/>
          </p:cNvSpPr>
          <p:nvPr/>
        </p:nvSpPr>
        <p:spPr>
          <a:xfrm>
            <a:off x="8304160" y="2645525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lussdiagramm: Verbindungsstelle 6"/>
          <p:cNvSpPr>
            <a:spLocks noChangeAspect="1"/>
          </p:cNvSpPr>
          <p:nvPr/>
        </p:nvSpPr>
        <p:spPr>
          <a:xfrm>
            <a:off x="8304160" y="2501525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ussdiagramm: Verbindungsstelle 7"/>
          <p:cNvSpPr>
            <a:spLocks noChangeAspect="1"/>
          </p:cNvSpPr>
          <p:nvPr/>
        </p:nvSpPr>
        <p:spPr>
          <a:xfrm>
            <a:off x="8448160" y="2501525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lussdiagramm: Verbindungsstelle 8"/>
          <p:cNvSpPr>
            <a:spLocks noChangeAspect="1"/>
          </p:cNvSpPr>
          <p:nvPr/>
        </p:nvSpPr>
        <p:spPr>
          <a:xfrm>
            <a:off x="8448160" y="2645525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lussdiagramm: Verbindungsstelle 9"/>
          <p:cNvSpPr>
            <a:spLocks noChangeAspect="1"/>
          </p:cNvSpPr>
          <p:nvPr/>
        </p:nvSpPr>
        <p:spPr>
          <a:xfrm>
            <a:off x="10667564" y="2634153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lussdiagramm: Verbindungsstelle 10"/>
          <p:cNvSpPr>
            <a:spLocks noChangeAspect="1"/>
          </p:cNvSpPr>
          <p:nvPr/>
        </p:nvSpPr>
        <p:spPr>
          <a:xfrm>
            <a:off x="10666375" y="2775450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lussdiagramm: Verbindungsstelle 11"/>
          <p:cNvSpPr>
            <a:spLocks noChangeAspect="1"/>
          </p:cNvSpPr>
          <p:nvPr/>
        </p:nvSpPr>
        <p:spPr>
          <a:xfrm>
            <a:off x="10666376" y="2919451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lussdiagramm: Verbindungsstelle 12"/>
          <p:cNvSpPr>
            <a:spLocks noChangeAspect="1"/>
          </p:cNvSpPr>
          <p:nvPr/>
        </p:nvSpPr>
        <p:spPr>
          <a:xfrm>
            <a:off x="10810375" y="2921761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lussdiagramm: Verbindungsstelle 13"/>
          <p:cNvSpPr>
            <a:spLocks noChangeAspect="1"/>
          </p:cNvSpPr>
          <p:nvPr/>
        </p:nvSpPr>
        <p:spPr>
          <a:xfrm>
            <a:off x="10810374" y="2775450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lussdiagramm: Verbindungsstelle 14"/>
          <p:cNvSpPr>
            <a:spLocks noChangeAspect="1"/>
          </p:cNvSpPr>
          <p:nvPr/>
        </p:nvSpPr>
        <p:spPr>
          <a:xfrm>
            <a:off x="10281719" y="2921761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lussdiagramm: Verbindungsstelle 15"/>
          <p:cNvSpPr>
            <a:spLocks noChangeAspect="1"/>
          </p:cNvSpPr>
          <p:nvPr/>
        </p:nvSpPr>
        <p:spPr>
          <a:xfrm>
            <a:off x="10281719" y="3063052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lussdiagramm: Verbindungsstelle 17"/>
          <p:cNvSpPr/>
          <p:nvPr/>
        </p:nvSpPr>
        <p:spPr>
          <a:xfrm>
            <a:off x="554925" y="3241493"/>
            <a:ext cx="124691" cy="124691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lussdiagramm: Verbindungsstelle 18"/>
          <p:cNvSpPr/>
          <p:nvPr/>
        </p:nvSpPr>
        <p:spPr>
          <a:xfrm>
            <a:off x="552885" y="2856391"/>
            <a:ext cx="124691" cy="124691"/>
          </a:xfrm>
          <a:prstGeom prst="flowChartConnector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lussdiagramm: Verbindungsstelle 20"/>
          <p:cNvSpPr>
            <a:spLocks noChangeAspect="1"/>
          </p:cNvSpPr>
          <p:nvPr/>
        </p:nvSpPr>
        <p:spPr>
          <a:xfrm>
            <a:off x="5976840" y="2401050"/>
            <a:ext cx="748800" cy="748800"/>
          </a:xfrm>
          <a:prstGeom prst="flowChartConnector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4800" dirty="0"/>
              <a:t>48</a:t>
            </a:r>
          </a:p>
        </p:txBody>
      </p:sp>
      <p:sp>
        <p:nvSpPr>
          <p:cNvPr id="22" name="Flussdiagramm: Verbindungsstelle 21"/>
          <p:cNvSpPr>
            <a:spLocks noChangeAspect="1"/>
          </p:cNvSpPr>
          <p:nvPr/>
        </p:nvSpPr>
        <p:spPr>
          <a:xfrm>
            <a:off x="7685957" y="2334422"/>
            <a:ext cx="588990" cy="590400"/>
          </a:xfrm>
          <a:prstGeom prst="flowChartConnector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000" dirty="0"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Flussdiagramm: Verbindungsstelle 23"/>
          <p:cNvSpPr>
            <a:spLocks noChangeAspect="1"/>
          </p:cNvSpPr>
          <p:nvPr/>
        </p:nvSpPr>
        <p:spPr>
          <a:xfrm>
            <a:off x="10157817" y="3241493"/>
            <a:ext cx="601200" cy="601200"/>
          </a:xfrm>
          <a:prstGeom prst="flowChartConnector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28</a:t>
            </a:r>
          </a:p>
        </p:txBody>
      </p:sp>
      <p:sp>
        <p:nvSpPr>
          <p:cNvPr id="26" name="Flussdiagramm: Verbindungsstelle 11">
            <a:extLst>
              <a:ext uri="{FF2B5EF4-FFF2-40B4-BE49-F238E27FC236}">
                <a16:creationId xmlns:a16="http://schemas.microsoft.com/office/drawing/2014/main" id="{5ABF6F71-1411-41E4-B0A5-36AEE27B005C}"/>
              </a:ext>
            </a:extLst>
          </p:cNvPr>
          <p:cNvSpPr>
            <a:spLocks noChangeAspect="1"/>
          </p:cNvSpPr>
          <p:nvPr/>
        </p:nvSpPr>
        <p:spPr>
          <a:xfrm>
            <a:off x="10666375" y="3063451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lussdiagramm: Verbindungsstelle 12">
            <a:extLst>
              <a:ext uri="{FF2B5EF4-FFF2-40B4-BE49-F238E27FC236}">
                <a16:creationId xmlns:a16="http://schemas.microsoft.com/office/drawing/2014/main" id="{F5FB5F96-459B-404D-9A01-E9EAB4FFB735}"/>
              </a:ext>
            </a:extLst>
          </p:cNvPr>
          <p:cNvSpPr>
            <a:spLocks noChangeAspect="1"/>
          </p:cNvSpPr>
          <p:nvPr/>
        </p:nvSpPr>
        <p:spPr>
          <a:xfrm>
            <a:off x="10810374" y="3063452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lussdiagramm: Verbindungsstelle 15">
            <a:extLst>
              <a:ext uri="{FF2B5EF4-FFF2-40B4-BE49-F238E27FC236}">
                <a16:creationId xmlns:a16="http://schemas.microsoft.com/office/drawing/2014/main" id="{E3DCF3D4-8B35-4F1C-9A7E-3F56455BFB8F}"/>
              </a:ext>
            </a:extLst>
          </p:cNvPr>
          <p:cNvSpPr>
            <a:spLocks noChangeAspect="1"/>
          </p:cNvSpPr>
          <p:nvPr/>
        </p:nvSpPr>
        <p:spPr>
          <a:xfrm>
            <a:off x="10485332" y="3073306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lussdiagramm: Verbindungsstelle 8">
            <a:extLst>
              <a:ext uri="{FF2B5EF4-FFF2-40B4-BE49-F238E27FC236}">
                <a16:creationId xmlns:a16="http://schemas.microsoft.com/office/drawing/2014/main" id="{B0D74980-B1DB-4BBD-8C39-FC2EF82842A1}"/>
              </a:ext>
            </a:extLst>
          </p:cNvPr>
          <p:cNvSpPr>
            <a:spLocks noChangeAspect="1"/>
          </p:cNvSpPr>
          <p:nvPr/>
        </p:nvSpPr>
        <p:spPr>
          <a:xfrm>
            <a:off x="9038734" y="3164677"/>
            <a:ext cx="108000" cy="108000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lussdiagramm: Verbindungsstelle 8">
            <a:extLst>
              <a:ext uri="{FF2B5EF4-FFF2-40B4-BE49-F238E27FC236}">
                <a16:creationId xmlns:a16="http://schemas.microsoft.com/office/drawing/2014/main" id="{B00034AD-6C7C-4EE5-9A49-AC8B9D866915}"/>
              </a:ext>
            </a:extLst>
          </p:cNvPr>
          <p:cNvSpPr>
            <a:spLocks noChangeAspect="1"/>
          </p:cNvSpPr>
          <p:nvPr/>
        </p:nvSpPr>
        <p:spPr>
          <a:xfrm>
            <a:off x="9659188" y="3269855"/>
            <a:ext cx="151200" cy="151200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36" name="Flussdiagramm: Verbindungsstelle 15">
            <a:extLst>
              <a:ext uri="{FF2B5EF4-FFF2-40B4-BE49-F238E27FC236}">
                <a16:creationId xmlns:a16="http://schemas.microsoft.com/office/drawing/2014/main" id="{73F7956F-E311-47A0-AC7F-7B739A7262F0}"/>
              </a:ext>
            </a:extLst>
          </p:cNvPr>
          <p:cNvSpPr>
            <a:spLocks noChangeAspect="1"/>
          </p:cNvSpPr>
          <p:nvPr/>
        </p:nvSpPr>
        <p:spPr>
          <a:xfrm>
            <a:off x="10485332" y="2829450"/>
            <a:ext cx="108000" cy="108000"/>
          </a:xfrm>
          <a:prstGeom prst="flowChartConnector">
            <a:avLst/>
          </a:prstGeom>
          <a:solidFill>
            <a:srgbClr val="E6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06754ED0-18E1-4674-8EB8-0B43ED38BB43}"/>
              </a:ext>
            </a:extLst>
          </p:cNvPr>
          <p:cNvSpPr/>
          <p:nvPr/>
        </p:nvSpPr>
        <p:spPr>
          <a:xfrm>
            <a:off x="1356881" y="4532315"/>
            <a:ext cx="1862667" cy="1851427"/>
          </a:xfrm>
          <a:custGeom>
            <a:avLst/>
            <a:gdLst>
              <a:gd name="connsiteX0" fmla="*/ 0 w 1862667"/>
              <a:gd name="connsiteY0" fmla="*/ 0 h 1851427"/>
              <a:gd name="connsiteX1" fmla="*/ 56444 w 1862667"/>
              <a:gd name="connsiteY1" fmla="*/ 22578 h 1851427"/>
              <a:gd name="connsiteX2" fmla="*/ 169333 w 1862667"/>
              <a:gd name="connsiteY2" fmla="*/ 146756 h 1851427"/>
              <a:gd name="connsiteX3" fmla="*/ 248356 w 1862667"/>
              <a:gd name="connsiteY3" fmla="*/ 225778 h 1851427"/>
              <a:gd name="connsiteX4" fmla="*/ 372533 w 1862667"/>
              <a:gd name="connsiteY4" fmla="*/ 372534 h 1851427"/>
              <a:gd name="connsiteX5" fmla="*/ 643467 w 1862667"/>
              <a:gd name="connsiteY5" fmla="*/ 643467 h 1851427"/>
              <a:gd name="connsiteX6" fmla="*/ 756356 w 1862667"/>
              <a:gd name="connsiteY6" fmla="*/ 733778 h 1851427"/>
              <a:gd name="connsiteX7" fmla="*/ 835378 w 1862667"/>
              <a:gd name="connsiteY7" fmla="*/ 824089 h 1851427"/>
              <a:gd name="connsiteX8" fmla="*/ 1004711 w 1862667"/>
              <a:gd name="connsiteY8" fmla="*/ 982134 h 1851427"/>
              <a:gd name="connsiteX9" fmla="*/ 1106311 w 1862667"/>
              <a:gd name="connsiteY9" fmla="*/ 1061156 h 1851427"/>
              <a:gd name="connsiteX10" fmla="*/ 1365956 w 1862667"/>
              <a:gd name="connsiteY10" fmla="*/ 1298223 h 1851427"/>
              <a:gd name="connsiteX11" fmla="*/ 1512711 w 1862667"/>
              <a:gd name="connsiteY11" fmla="*/ 1422400 h 1851427"/>
              <a:gd name="connsiteX12" fmla="*/ 1828800 w 1862667"/>
              <a:gd name="connsiteY12" fmla="*/ 1806223 h 1851427"/>
              <a:gd name="connsiteX13" fmla="*/ 1862667 w 1862667"/>
              <a:gd name="connsiteY13" fmla="*/ 1851378 h 185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2667" h="1851427">
                <a:moveTo>
                  <a:pt x="0" y="0"/>
                </a:moveTo>
                <a:cubicBezTo>
                  <a:pt x="18815" y="7526"/>
                  <a:pt x="40056" y="10659"/>
                  <a:pt x="56444" y="22578"/>
                </a:cubicBezTo>
                <a:cubicBezTo>
                  <a:pt x="115390" y="65448"/>
                  <a:pt x="123720" y="96997"/>
                  <a:pt x="169333" y="146756"/>
                </a:cubicBezTo>
                <a:cubicBezTo>
                  <a:pt x="194505" y="174216"/>
                  <a:pt x="223436" y="198089"/>
                  <a:pt x="248356" y="225778"/>
                </a:cubicBezTo>
                <a:cubicBezTo>
                  <a:pt x="291224" y="273409"/>
                  <a:pt x="328497" y="325981"/>
                  <a:pt x="372533" y="372534"/>
                </a:cubicBezTo>
                <a:cubicBezTo>
                  <a:pt x="460302" y="465318"/>
                  <a:pt x="543735" y="563682"/>
                  <a:pt x="643467" y="643467"/>
                </a:cubicBezTo>
                <a:cubicBezTo>
                  <a:pt x="681097" y="673571"/>
                  <a:pt x="721264" y="700751"/>
                  <a:pt x="756356" y="733778"/>
                </a:cubicBezTo>
                <a:cubicBezTo>
                  <a:pt x="785485" y="761193"/>
                  <a:pt x="808085" y="794846"/>
                  <a:pt x="835378" y="824089"/>
                </a:cubicBezTo>
                <a:cubicBezTo>
                  <a:pt x="888880" y="881412"/>
                  <a:pt x="944143" y="932254"/>
                  <a:pt x="1004711" y="982134"/>
                </a:cubicBezTo>
                <a:cubicBezTo>
                  <a:pt x="1037830" y="1009409"/>
                  <a:pt x="1074022" y="1032903"/>
                  <a:pt x="1106311" y="1061156"/>
                </a:cubicBezTo>
                <a:cubicBezTo>
                  <a:pt x="1194511" y="1138331"/>
                  <a:pt x="1278362" y="1220362"/>
                  <a:pt x="1365956" y="1298223"/>
                </a:cubicBezTo>
                <a:cubicBezTo>
                  <a:pt x="1413850" y="1340796"/>
                  <a:pt x="1469107" y="1375442"/>
                  <a:pt x="1512711" y="1422400"/>
                </a:cubicBezTo>
                <a:cubicBezTo>
                  <a:pt x="1606217" y="1523098"/>
                  <a:pt x="1769778" y="1688181"/>
                  <a:pt x="1828800" y="1806223"/>
                </a:cubicBezTo>
                <a:cubicBezTo>
                  <a:pt x="1853061" y="1854744"/>
                  <a:pt x="1834550" y="1851378"/>
                  <a:pt x="1862667" y="1851378"/>
                </a:cubicBezTo>
              </a:path>
            </a:pathLst>
          </a:custGeom>
          <a:noFill/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id="{2B6319FF-0886-4D88-8CB1-B1C8541ACF87}"/>
              </a:ext>
            </a:extLst>
          </p:cNvPr>
          <p:cNvSpPr/>
          <p:nvPr/>
        </p:nvSpPr>
        <p:spPr>
          <a:xfrm rot="5400000">
            <a:off x="1490818" y="4526695"/>
            <a:ext cx="1862667" cy="1851427"/>
          </a:xfrm>
          <a:custGeom>
            <a:avLst/>
            <a:gdLst>
              <a:gd name="connsiteX0" fmla="*/ 0 w 1862667"/>
              <a:gd name="connsiteY0" fmla="*/ 0 h 1851427"/>
              <a:gd name="connsiteX1" fmla="*/ 56444 w 1862667"/>
              <a:gd name="connsiteY1" fmla="*/ 22578 h 1851427"/>
              <a:gd name="connsiteX2" fmla="*/ 169333 w 1862667"/>
              <a:gd name="connsiteY2" fmla="*/ 146756 h 1851427"/>
              <a:gd name="connsiteX3" fmla="*/ 248356 w 1862667"/>
              <a:gd name="connsiteY3" fmla="*/ 225778 h 1851427"/>
              <a:gd name="connsiteX4" fmla="*/ 372533 w 1862667"/>
              <a:gd name="connsiteY4" fmla="*/ 372534 h 1851427"/>
              <a:gd name="connsiteX5" fmla="*/ 643467 w 1862667"/>
              <a:gd name="connsiteY5" fmla="*/ 643467 h 1851427"/>
              <a:gd name="connsiteX6" fmla="*/ 756356 w 1862667"/>
              <a:gd name="connsiteY6" fmla="*/ 733778 h 1851427"/>
              <a:gd name="connsiteX7" fmla="*/ 835378 w 1862667"/>
              <a:gd name="connsiteY7" fmla="*/ 824089 h 1851427"/>
              <a:gd name="connsiteX8" fmla="*/ 1004711 w 1862667"/>
              <a:gd name="connsiteY8" fmla="*/ 982134 h 1851427"/>
              <a:gd name="connsiteX9" fmla="*/ 1106311 w 1862667"/>
              <a:gd name="connsiteY9" fmla="*/ 1061156 h 1851427"/>
              <a:gd name="connsiteX10" fmla="*/ 1365956 w 1862667"/>
              <a:gd name="connsiteY10" fmla="*/ 1298223 h 1851427"/>
              <a:gd name="connsiteX11" fmla="*/ 1512711 w 1862667"/>
              <a:gd name="connsiteY11" fmla="*/ 1422400 h 1851427"/>
              <a:gd name="connsiteX12" fmla="*/ 1828800 w 1862667"/>
              <a:gd name="connsiteY12" fmla="*/ 1806223 h 1851427"/>
              <a:gd name="connsiteX13" fmla="*/ 1862667 w 1862667"/>
              <a:gd name="connsiteY13" fmla="*/ 1851378 h 185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2667" h="1851427">
                <a:moveTo>
                  <a:pt x="0" y="0"/>
                </a:moveTo>
                <a:cubicBezTo>
                  <a:pt x="18815" y="7526"/>
                  <a:pt x="40056" y="10659"/>
                  <a:pt x="56444" y="22578"/>
                </a:cubicBezTo>
                <a:cubicBezTo>
                  <a:pt x="115390" y="65448"/>
                  <a:pt x="123720" y="96997"/>
                  <a:pt x="169333" y="146756"/>
                </a:cubicBezTo>
                <a:cubicBezTo>
                  <a:pt x="194505" y="174216"/>
                  <a:pt x="223436" y="198089"/>
                  <a:pt x="248356" y="225778"/>
                </a:cubicBezTo>
                <a:cubicBezTo>
                  <a:pt x="291224" y="273409"/>
                  <a:pt x="328497" y="325981"/>
                  <a:pt x="372533" y="372534"/>
                </a:cubicBezTo>
                <a:cubicBezTo>
                  <a:pt x="460302" y="465318"/>
                  <a:pt x="543735" y="563682"/>
                  <a:pt x="643467" y="643467"/>
                </a:cubicBezTo>
                <a:cubicBezTo>
                  <a:pt x="681097" y="673571"/>
                  <a:pt x="721264" y="700751"/>
                  <a:pt x="756356" y="733778"/>
                </a:cubicBezTo>
                <a:cubicBezTo>
                  <a:pt x="785485" y="761193"/>
                  <a:pt x="808085" y="794846"/>
                  <a:pt x="835378" y="824089"/>
                </a:cubicBezTo>
                <a:cubicBezTo>
                  <a:pt x="888880" y="881412"/>
                  <a:pt x="944143" y="932254"/>
                  <a:pt x="1004711" y="982134"/>
                </a:cubicBezTo>
                <a:cubicBezTo>
                  <a:pt x="1037830" y="1009409"/>
                  <a:pt x="1074022" y="1032903"/>
                  <a:pt x="1106311" y="1061156"/>
                </a:cubicBezTo>
                <a:cubicBezTo>
                  <a:pt x="1194511" y="1138331"/>
                  <a:pt x="1278362" y="1220362"/>
                  <a:pt x="1365956" y="1298223"/>
                </a:cubicBezTo>
                <a:cubicBezTo>
                  <a:pt x="1413850" y="1340796"/>
                  <a:pt x="1469107" y="1375442"/>
                  <a:pt x="1512711" y="1422400"/>
                </a:cubicBezTo>
                <a:cubicBezTo>
                  <a:pt x="1606217" y="1523098"/>
                  <a:pt x="1769778" y="1688181"/>
                  <a:pt x="1828800" y="1806223"/>
                </a:cubicBezTo>
                <a:cubicBezTo>
                  <a:pt x="1853061" y="1854744"/>
                  <a:pt x="1834550" y="1851378"/>
                  <a:pt x="1862667" y="1851378"/>
                </a:cubicBezTo>
              </a:path>
            </a:pathLst>
          </a:custGeom>
          <a:noFill/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24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D17CB-E7F8-4B1C-B856-B5DCFEAEC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therapy day @HIT</a:t>
            </a:r>
            <a:endParaRPr lang="en-GB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16831C3-8C1E-42AD-AA52-46598B1822F8}"/>
              </a:ext>
            </a:extLst>
          </p:cNvPr>
          <p:cNvSpPr txBox="1"/>
          <p:nvPr/>
        </p:nvSpPr>
        <p:spPr>
          <a:xfrm>
            <a:off x="457200" y="3086096"/>
            <a:ext cx="915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35355"/>
                </a:solidFill>
              </a:rPr>
              <a:t>4h     6h      8h    10h     12h    14h   16h    18h    20h    22h   24h    2h      4h </a:t>
            </a:r>
          </a:p>
        </p:txBody>
      </p:sp>
      <p:cxnSp>
        <p:nvCxnSpPr>
          <p:cNvPr id="40" name="Gerade Verbindung 8">
            <a:extLst>
              <a:ext uri="{FF2B5EF4-FFF2-40B4-BE49-F238E27FC236}">
                <a16:creationId xmlns:a16="http://schemas.microsoft.com/office/drawing/2014/main" id="{BF463A18-C969-4E38-BBE0-BED7CB564AA7}"/>
              </a:ext>
            </a:extLst>
          </p:cNvPr>
          <p:cNvCxnSpPr>
            <a:cxnSpLocks/>
          </p:cNvCxnSpPr>
          <p:nvPr/>
        </p:nvCxnSpPr>
        <p:spPr>
          <a:xfrm>
            <a:off x="457200" y="3008203"/>
            <a:ext cx="9148471" cy="5157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18">
            <a:extLst>
              <a:ext uri="{FF2B5EF4-FFF2-40B4-BE49-F238E27FC236}">
                <a16:creationId xmlns:a16="http://schemas.microsoft.com/office/drawing/2014/main" id="{E5C39D46-F3D1-4A2C-9714-01AB72DED4EB}"/>
              </a:ext>
            </a:extLst>
          </p:cNvPr>
          <p:cNvCxnSpPr>
            <a:cxnSpLocks/>
          </p:cNvCxnSpPr>
          <p:nvPr/>
        </p:nvCxnSpPr>
        <p:spPr>
          <a:xfrm flipV="1">
            <a:off x="132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19">
            <a:extLst>
              <a:ext uri="{FF2B5EF4-FFF2-40B4-BE49-F238E27FC236}">
                <a16:creationId xmlns:a16="http://schemas.microsoft.com/office/drawing/2014/main" id="{FBB1214B-993D-4B65-9741-A56234026E00}"/>
              </a:ext>
            </a:extLst>
          </p:cNvPr>
          <p:cNvCxnSpPr>
            <a:cxnSpLocks/>
          </p:cNvCxnSpPr>
          <p:nvPr/>
        </p:nvCxnSpPr>
        <p:spPr>
          <a:xfrm flipV="1">
            <a:off x="204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20">
            <a:extLst>
              <a:ext uri="{FF2B5EF4-FFF2-40B4-BE49-F238E27FC236}">
                <a16:creationId xmlns:a16="http://schemas.microsoft.com/office/drawing/2014/main" id="{0821056D-D27A-4F90-B0A6-A1A2C8E90608}"/>
              </a:ext>
            </a:extLst>
          </p:cNvPr>
          <p:cNvCxnSpPr>
            <a:cxnSpLocks/>
          </p:cNvCxnSpPr>
          <p:nvPr/>
        </p:nvCxnSpPr>
        <p:spPr>
          <a:xfrm flipV="1">
            <a:off x="276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21">
            <a:extLst>
              <a:ext uri="{FF2B5EF4-FFF2-40B4-BE49-F238E27FC236}">
                <a16:creationId xmlns:a16="http://schemas.microsoft.com/office/drawing/2014/main" id="{B757FA7F-2FC9-48BE-82A3-0016C18B2554}"/>
              </a:ext>
            </a:extLst>
          </p:cNvPr>
          <p:cNvCxnSpPr>
            <a:cxnSpLocks/>
          </p:cNvCxnSpPr>
          <p:nvPr/>
        </p:nvCxnSpPr>
        <p:spPr>
          <a:xfrm flipV="1">
            <a:off x="348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22">
            <a:extLst>
              <a:ext uri="{FF2B5EF4-FFF2-40B4-BE49-F238E27FC236}">
                <a16:creationId xmlns:a16="http://schemas.microsoft.com/office/drawing/2014/main" id="{4777E057-6B1B-436D-A177-DBEFD1F98126}"/>
              </a:ext>
            </a:extLst>
          </p:cNvPr>
          <p:cNvCxnSpPr>
            <a:cxnSpLocks/>
          </p:cNvCxnSpPr>
          <p:nvPr/>
        </p:nvCxnSpPr>
        <p:spPr>
          <a:xfrm flipV="1">
            <a:off x="420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23">
            <a:extLst>
              <a:ext uri="{FF2B5EF4-FFF2-40B4-BE49-F238E27FC236}">
                <a16:creationId xmlns:a16="http://schemas.microsoft.com/office/drawing/2014/main" id="{675028D1-439E-48E0-822B-532C695F04A7}"/>
              </a:ext>
            </a:extLst>
          </p:cNvPr>
          <p:cNvCxnSpPr>
            <a:cxnSpLocks/>
          </p:cNvCxnSpPr>
          <p:nvPr/>
        </p:nvCxnSpPr>
        <p:spPr>
          <a:xfrm flipV="1">
            <a:off x="492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0">
            <a:extLst>
              <a:ext uri="{FF2B5EF4-FFF2-40B4-BE49-F238E27FC236}">
                <a16:creationId xmlns:a16="http://schemas.microsoft.com/office/drawing/2014/main" id="{EDC8FC2C-42BF-486D-A75A-DD1873289B2E}"/>
              </a:ext>
            </a:extLst>
          </p:cNvPr>
          <p:cNvCxnSpPr>
            <a:cxnSpLocks/>
          </p:cNvCxnSpPr>
          <p:nvPr/>
        </p:nvCxnSpPr>
        <p:spPr>
          <a:xfrm flipV="1">
            <a:off x="564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1">
            <a:extLst>
              <a:ext uri="{FF2B5EF4-FFF2-40B4-BE49-F238E27FC236}">
                <a16:creationId xmlns:a16="http://schemas.microsoft.com/office/drawing/2014/main" id="{44A9906A-A0F7-434B-92BA-069BB15E5A88}"/>
              </a:ext>
            </a:extLst>
          </p:cNvPr>
          <p:cNvCxnSpPr>
            <a:cxnSpLocks/>
          </p:cNvCxnSpPr>
          <p:nvPr/>
        </p:nvCxnSpPr>
        <p:spPr>
          <a:xfrm flipV="1">
            <a:off x="636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2">
            <a:extLst>
              <a:ext uri="{FF2B5EF4-FFF2-40B4-BE49-F238E27FC236}">
                <a16:creationId xmlns:a16="http://schemas.microsoft.com/office/drawing/2014/main" id="{75E43126-96AE-4F15-A00C-0A9D7BD87FF3}"/>
              </a:ext>
            </a:extLst>
          </p:cNvPr>
          <p:cNvCxnSpPr>
            <a:cxnSpLocks/>
          </p:cNvCxnSpPr>
          <p:nvPr/>
        </p:nvCxnSpPr>
        <p:spPr>
          <a:xfrm flipV="1">
            <a:off x="708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3">
            <a:extLst>
              <a:ext uri="{FF2B5EF4-FFF2-40B4-BE49-F238E27FC236}">
                <a16:creationId xmlns:a16="http://schemas.microsoft.com/office/drawing/2014/main" id="{ACD22846-F077-4FB2-B68C-77552CB62504}"/>
              </a:ext>
            </a:extLst>
          </p:cNvPr>
          <p:cNvCxnSpPr>
            <a:cxnSpLocks/>
          </p:cNvCxnSpPr>
          <p:nvPr/>
        </p:nvCxnSpPr>
        <p:spPr>
          <a:xfrm flipV="1">
            <a:off x="780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4">
            <a:extLst>
              <a:ext uri="{FF2B5EF4-FFF2-40B4-BE49-F238E27FC236}">
                <a16:creationId xmlns:a16="http://schemas.microsoft.com/office/drawing/2014/main" id="{1F35C123-B2EF-418F-9077-B994A39E917C}"/>
              </a:ext>
            </a:extLst>
          </p:cNvPr>
          <p:cNvCxnSpPr>
            <a:cxnSpLocks/>
          </p:cNvCxnSpPr>
          <p:nvPr/>
        </p:nvCxnSpPr>
        <p:spPr>
          <a:xfrm flipV="1">
            <a:off x="852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5">
            <a:extLst>
              <a:ext uri="{FF2B5EF4-FFF2-40B4-BE49-F238E27FC236}">
                <a16:creationId xmlns:a16="http://schemas.microsoft.com/office/drawing/2014/main" id="{C8A7E94D-AA0E-467D-9D0B-086EAC303C75}"/>
              </a:ext>
            </a:extLst>
          </p:cNvPr>
          <p:cNvCxnSpPr>
            <a:cxnSpLocks/>
          </p:cNvCxnSpPr>
          <p:nvPr/>
        </p:nvCxnSpPr>
        <p:spPr>
          <a:xfrm flipV="1">
            <a:off x="9241986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hteck 54">
            <a:extLst>
              <a:ext uri="{FF2B5EF4-FFF2-40B4-BE49-F238E27FC236}">
                <a16:creationId xmlns:a16="http://schemas.microsoft.com/office/drawing/2014/main" id="{F0D0D649-6347-4D6E-AA31-42DD8DC31861}"/>
              </a:ext>
            </a:extLst>
          </p:cNvPr>
          <p:cNvSpPr/>
          <p:nvPr/>
        </p:nvSpPr>
        <p:spPr>
          <a:xfrm>
            <a:off x="2037649" y="1610581"/>
            <a:ext cx="3669363" cy="1399343"/>
          </a:xfrm>
          <a:prstGeom prst="rect">
            <a:avLst/>
          </a:prstGeom>
          <a:solidFill>
            <a:srgbClr val="009FE3"/>
          </a:solidFill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Patient treatment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2F5943C1-1F47-4CA3-B873-FB5B0209ACF0}"/>
              </a:ext>
            </a:extLst>
          </p:cNvPr>
          <p:cNvSpPr/>
          <p:nvPr/>
        </p:nvSpPr>
        <p:spPr>
          <a:xfrm>
            <a:off x="1272209" y="1610580"/>
            <a:ext cx="758609" cy="13993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A6F"/>
                </a:solidFill>
              </a:rPr>
              <a:t>Med. Phys.QA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E11E4BAC-27BA-4F5F-B1A5-0F8CAFB5B19E}"/>
              </a:ext>
            </a:extLst>
          </p:cNvPr>
          <p:cNvSpPr/>
          <p:nvPr/>
        </p:nvSpPr>
        <p:spPr>
          <a:xfrm>
            <a:off x="589623" y="1610579"/>
            <a:ext cx="704494" cy="1402781"/>
          </a:xfrm>
          <a:prstGeom prst="rect">
            <a:avLst/>
          </a:prstGeom>
          <a:solidFill>
            <a:srgbClr val="004A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</a:t>
            </a:r>
            <a:br>
              <a:rPr lang="en-US" dirty="0"/>
            </a:br>
            <a:r>
              <a:rPr lang="en-US" dirty="0"/>
              <a:t>QA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FDA9E533-7290-4F9B-B774-D2A5485B0BB3}"/>
              </a:ext>
            </a:extLst>
          </p:cNvPr>
          <p:cNvSpPr/>
          <p:nvPr/>
        </p:nvSpPr>
        <p:spPr>
          <a:xfrm>
            <a:off x="7435883" y="1610579"/>
            <a:ext cx="1801095" cy="1402781"/>
          </a:xfrm>
          <a:prstGeom prst="rect">
            <a:avLst/>
          </a:prstGeom>
          <a:pattFill prst="wdUpDiag">
            <a:fgClr>
              <a:srgbClr val="7030A0"/>
            </a:fgClr>
            <a:bgClr>
              <a:srgbClr val="004A6F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 &amp; D </a:t>
            </a:r>
          </a:p>
          <a:p>
            <a:pPr algn="ctr"/>
            <a:r>
              <a:rPr lang="en-US" dirty="0"/>
              <a:t>or </a:t>
            </a:r>
          </a:p>
          <a:p>
            <a:pPr algn="ctr"/>
            <a:r>
              <a:rPr lang="en-US" dirty="0"/>
              <a:t>Beam adjustment</a:t>
            </a: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DF9052CB-527F-4797-914B-7DC7BBDDF0B9}"/>
              </a:ext>
            </a:extLst>
          </p:cNvPr>
          <p:cNvSpPr/>
          <p:nvPr/>
        </p:nvSpPr>
        <p:spPr>
          <a:xfrm>
            <a:off x="5707013" y="1609200"/>
            <a:ext cx="1732711" cy="1400400"/>
          </a:xfrm>
          <a:prstGeom prst="rect">
            <a:avLst/>
          </a:prstGeom>
          <a:gradFill flip="none" rotWithShape="1">
            <a:gsLst>
              <a:gs pos="0">
                <a:srgbClr val="009FE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QA,</a:t>
            </a:r>
          </a:p>
          <a:p>
            <a:pPr algn="ctr"/>
            <a:r>
              <a:rPr lang="en-US" dirty="0"/>
              <a:t>Plan </a:t>
            </a:r>
            <a:r>
              <a:rPr lang="en-US" dirty="0" err="1"/>
              <a:t>Verific</a:t>
            </a:r>
            <a:r>
              <a:rPr lang="en-US" dirty="0"/>
              <a:t>.</a:t>
            </a:r>
          </a:p>
        </p:txBody>
      </p:sp>
      <p:cxnSp>
        <p:nvCxnSpPr>
          <p:cNvPr id="30" name="Gerade Verbindung 19">
            <a:extLst>
              <a:ext uri="{FF2B5EF4-FFF2-40B4-BE49-F238E27FC236}">
                <a16:creationId xmlns:a16="http://schemas.microsoft.com/office/drawing/2014/main" id="{769E5A68-C9FD-4616-A537-B9C9072609FA}"/>
              </a:ext>
            </a:extLst>
          </p:cNvPr>
          <p:cNvCxnSpPr>
            <a:cxnSpLocks/>
          </p:cNvCxnSpPr>
          <p:nvPr/>
        </p:nvCxnSpPr>
        <p:spPr>
          <a:xfrm flipV="1">
            <a:off x="588862" y="287985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E37B4442-723A-487D-AD1F-2DC79CA03F30}"/>
              </a:ext>
            </a:extLst>
          </p:cNvPr>
          <p:cNvSpPr txBox="1">
            <a:spLocks/>
          </p:cNvSpPr>
          <p:nvPr/>
        </p:nvSpPr>
        <p:spPr bwMode="auto">
          <a:xfrm>
            <a:off x="457617" y="3751118"/>
            <a:ext cx="8229600" cy="246264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2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18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16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kern="0" dirty="0"/>
              <a:t>R &amp; D</a:t>
            </a:r>
          </a:p>
          <a:p>
            <a:pPr lvl="1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Bio-physics experiments</a:t>
            </a:r>
          </a:p>
          <a:p>
            <a:pPr lvl="1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Detector development</a:t>
            </a:r>
          </a:p>
          <a:p>
            <a:pPr lvl="1"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535355"/>
                </a:solidFill>
              </a:rPr>
              <a:t>Accelerator R &amp; D</a:t>
            </a:r>
          </a:p>
          <a:p>
            <a:pPr defTabSz="214313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535355"/>
                </a:solidFill>
              </a:rPr>
              <a:t>Accelerator beam adjustment</a:t>
            </a:r>
          </a:p>
        </p:txBody>
      </p:sp>
      <p:sp>
        <p:nvSpPr>
          <p:cNvPr id="32" name="Nach oben gebogener Pfeil 25">
            <a:extLst>
              <a:ext uri="{FF2B5EF4-FFF2-40B4-BE49-F238E27FC236}">
                <a16:creationId xmlns:a16="http://schemas.microsoft.com/office/drawing/2014/main" id="{7538EEC3-01E5-46AC-972A-93011571841A}"/>
              </a:ext>
            </a:extLst>
          </p:cNvPr>
          <p:cNvSpPr/>
          <p:nvPr/>
        </p:nvSpPr>
        <p:spPr>
          <a:xfrm rot="5400000" flipV="1">
            <a:off x="8087589" y="3339488"/>
            <a:ext cx="1255243" cy="623975"/>
          </a:xfrm>
          <a:prstGeom prst="bentUpArrow">
            <a:avLst>
              <a:gd name="adj1" fmla="val 25000"/>
              <a:gd name="adj2" fmla="val 25725"/>
              <a:gd name="adj3" fmla="val 25000"/>
            </a:avLst>
          </a:prstGeom>
          <a:pattFill prst="wdUpDiag">
            <a:fgClr>
              <a:srgbClr val="004A6F"/>
            </a:fgClr>
            <a:bgClr>
              <a:srgbClr val="7030A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D610907A-70FE-4735-80ED-DCB58696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15" y="3751118"/>
            <a:ext cx="3386034" cy="253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371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BDDFB-C3DD-4429-99B7-FA883EFE1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380655"/>
            <a:ext cx="10972800" cy="1143000"/>
          </a:xfrm>
        </p:spPr>
        <p:txBody>
          <a:bodyPr/>
          <a:lstStyle/>
          <a:p>
            <a:r>
              <a:rPr lang="en-US" dirty="0"/>
              <a:t>Other particle therapy facilities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1FCA6F6-E7FB-4640-A3E1-F9EE20C4F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Overview of therapy accelerators in the world</a:t>
            </a:r>
          </a:p>
          <a:p>
            <a:pPr lvl="1"/>
            <a:r>
              <a:rPr lang="en-US" dirty="0"/>
              <a:t>Rationales for particle therapy (PT): biological / physical / technical aspects </a:t>
            </a:r>
          </a:p>
          <a:p>
            <a:pPr lvl="1"/>
            <a:r>
              <a:rPr lang="en-US" dirty="0"/>
              <a:t>Clinical examples</a:t>
            </a:r>
          </a:p>
          <a:p>
            <a:endParaRPr lang="en-US" dirty="0"/>
          </a:p>
          <a:p>
            <a:r>
              <a:rPr lang="en-US" dirty="0">
                <a:solidFill>
                  <a:srgbClr val="E67900"/>
                </a:solidFill>
              </a:rPr>
              <a:t>The accelerator</a:t>
            </a:r>
          </a:p>
          <a:p>
            <a:pPr lvl="1"/>
            <a:r>
              <a:rPr lang="en-US" dirty="0"/>
              <a:t>Cyclotron and examples</a:t>
            </a:r>
          </a:p>
          <a:p>
            <a:pPr lvl="1"/>
            <a:r>
              <a:rPr lang="en-US" dirty="0"/>
              <a:t>Synchrotron, example facility in Heidelberg: HIT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Comparison to other accelerators for PT in the world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Recent developments in PT (very limited and personal choice)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46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703BB-8BCC-48E1-AE37-594C08D9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chemeClr val="tx1"/>
                </a:solidFill>
              </a:rPr>
              <a:t>Synchrotron ion-beam therapy facilities around the world</a:t>
            </a:r>
            <a:br>
              <a:rPr lang="en-US" altLang="en-US" sz="3200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7DB3E87-2430-4B72-B1AE-9A7953304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97" y="1445206"/>
            <a:ext cx="5751343" cy="3732622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563175AF-59CC-4591-8D48-C78186D41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90" y="1178722"/>
            <a:ext cx="4382832" cy="312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Example Chiba, Japan: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HIMAC (Heavy-Ion Medical </a:t>
            </a:r>
            <a:br>
              <a:rPr lang="en-US" altLang="en-US" sz="2000" dirty="0">
                <a:solidFill>
                  <a:srgbClr val="333333"/>
                </a:solidFill>
                <a:latin typeface="+mn-lt"/>
              </a:rPr>
            </a:b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Accelerator in Chiba, NIRS, 1994)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Two 800 MeV/u synchrotrons, for ions up to </a:t>
            </a:r>
            <a:r>
              <a:rPr lang="en-US" altLang="en-US" sz="2000" baseline="33000" dirty="0">
                <a:solidFill>
                  <a:srgbClr val="333333"/>
                </a:solidFill>
                <a:latin typeface="+mn-lt"/>
              </a:rPr>
              <a:t>40</a:t>
            </a: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Ar</a:t>
            </a:r>
            <a:r>
              <a:rPr lang="en-US" altLang="en-US" sz="2000" baseline="33000" dirty="0">
                <a:solidFill>
                  <a:srgbClr val="333333"/>
                </a:solidFill>
                <a:latin typeface="+mn-lt"/>
              </a:rPr>
              <a:t>18+</a:t>
            </a: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, mostly </a:t>
            </a:r>
            <a:r>
              <a:rPr lang="en-US" altLang="en-US" sz="2000" baseline="33000" dirty="0">
                <a:solidFill>
                  <a:srgbClr val="333333"/>
                </a:solidFill>
                <a:latin typeface="+mn-lt"/>
              </a:rPr>
              <a:t>12</a:t>
            </a: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C</a:t>
            </a:r>
            <a:r>
              <a:rPr lang="en-US" altLang="en-US" sz="2000" baseline="33000" dirty="0">
                <a:solidFill>
                  <a:srgbClr val="333333"/>
                </a:solidFill>
                <a:latin typeface="+mn-lt"/>
              </a:rPr>
              <a:t>6+</a:t>
            </a: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.</a:t>
            </a:r>
            <a:br>
              <a:rPr lang="en-US" altLang="en-US" dirty="0">
                <a:solidFill>
                  <a:srgbClr val="333333"/>
                </a:solidFill>
              </a:rPr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587F800-7BB3-485C-A07A-6FE13323E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233" y="4583276"/>
            <a:ext cx="5486400" cy="1554167"/>
          </a:xfrm>
        </p:spPr>
        <p:txBody>
          <a:bodyPr/>
          <a:lstStyle/>
          <a:p>
            <a:pPr marL="0" indent="0">
              <a:buNone/>
            </a:pPr>
            <a:r>
              <a:rPr lang="de-DE" sz="2000" kern="1200" dirty="0" err="1">
                <a:solidFill>
                  <a:schemeClr val="tx1"/>
                </a:solidFill>
              </a:rPr>
              <a:t>Example</a:t>
            </a:r>
            <a:r>
              <a:rPr lang="de-DE" sz="2000" kern="1200" dirty="0">
                <a:solidFill>
                  <a:schemeClr val="tx1"/>
                </a:solidFill>
              </a:rPr>
              <a:t>: CNAO, Pavia, </a:t>
            </a:r>
            <a:r>
              <a:rPr lang="de-DE" sz="2000" kern="1200" dirty="0" err="1">
                <a:solidFill>
                  <a:schemeClr val="tx1"/>
                </a:solidFill>
              </a:rPr>
              <a:t>Italy</a:t>
            </a:r>
            <a:r>
              <a:rPr lang="de-DE" sz="2000" kern="1200" dirty="0">
                <a:solidFill>
                  <a:schemeClr val="tx1"/>
                </a:solidFill>
              </a:rPr>
              <a:t>, </a:t>
            </a:r>
            <a:r>
              <a:rPr lang="de-DE" sz="2000" dirty="0" err="1"/>
              <a:t>cortesy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M. Pullia</a:t>
            </a:r>
            <a:endParaRPr lang="de-DE" sz="2000" kern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2000" kern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000" kern="1200" dirty="0">
                <a:solidFill>
                  <a:srgbClr val="333333"/>
                </a:solidFill>
              </a:rPr>
              <a:t>National Center </a:t>
            </a:r>
            <a:r>
              <a:rPr lang="de-DE" sz="2000" kern="1200" dirty="0" err="1">
                <a:solidFill>
                  <a:srgbClr val="333333"/>
                </a:solidFill>
              </a:rPr>
              <a:t>for</a:t>
            </a:r>
            <a:r>
              <a:rPr lang="de-DE" sz="2000" kern="1200" dirty="0">
                <a:solidFill>
                  <a:srgbClr val="333333"/>
                </a:solidFill>
              </a:rPr>
              <a:t> </a:t>
            </a:r>
            <a:r>
              <a:rPr lang="de-DE" sz="2000" kern="1200" dirty="0" err="1">
                <a:solidFill>
                  <a:srgbClr val="333333"/>
                </a:solidFill>
              </a:rPr>
              <a:t>Oncological</a:t>
            </a:r>
            <a:r>
              <a:rPr lang="de-DE" sz="2000" kern="1200" dirty="0">
                <a:solidFill>
                  <a:srgbClr val="333333"/>
                </a:solidFill>
              </a:rPr>
              <a:t> </a:t>
            </a:r>
            <a:r>
              <a:rPr lang="de-DE" sz="2000" kern="1200" dirty="0" err="1">
                <a:solidFill>
                  <a:srgbClr val="333333"/>
                </a:solidFill>
              </a:rPr>
              <a:t>Hadrontherapy</a:t>
            </a:r>
            <a:endParaRPr lang="de-DE" sz="2000" kern="1200" dirty="0">
              <a:solidFill>
                <a:srgbClr val="333333"/>
              </a:solidFill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FAC5665A-94B6-4DE3-BEAC-E877E066A1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4586" y="2758277"/>
            <a:ext cx="5825067" cy="4049889"/>
            <a:chOff x="109" y="898"/>
            <a:chExt cx="3669" cy="2870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508CBB75-72BC-4C1C-A25D-78EAFBB0E52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9" y="898"/>
              <a:ext cx="3669" cy="2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663B7769-05C7-42D5-951B-75C5D797D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" y="945"/>
              <a:ext cx="3459" cy="2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9A88F462-F5CA-44D9-9FA7-2D85446FB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911"/>
              <a:ext cx="628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33E5C4B8-A822-497E-B58B-C37DAE54E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6" y="910"/>
              <a:ext cx="49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Ion Source</a:t>
              </a:r>
              <a:endParaRPr lang="ja-JP" altLang="ja-JP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9065DB7C-C4D2-458D-B972-C2F587277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945"/>
              <a:ext cx="680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9F24311F-1D99-45EA-9DA4-2779AF3E8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" y="945"/>
              <a:ext cx="23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Linac</a:t>
              </a:r>
              <a:endParaRPr lang="ja-JP" altLang="ja-JP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22D8A920-365A-4F09-8C76-06C5007DD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" y="1073"/>
              <a:ext cx="717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BB643E3D-1287-4ABC-978E-B57682B1F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" y="1072"/>
              <a:ext cx="555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Synchrotron</a:t>
              </a:r>
              <a:endParaRPr lang="ja-JP" altLang="ja-JP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7E51058C-1A11-4E26-88AB-0844AB2CC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2395"/>
              <a:ext cx="517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DA4DF5AC-9C92-43BC-8D39-0DAB91F27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" y="2394"/>
              <a:ext cx="35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Room E</a:t>
              </a:r>
              <a:endParaRPr lang="ja-JP" altLang="ja-JP">
                <a:solidFill>
                  <a:srgbClr val="FF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E5CD5E6F-9161-4474-9FEB-783E8AFFC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2557"/>
              <a:ext cx="1678" cy="10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A008E9C3-84F6-4DE8-B754-84EF77A2E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" y="3166"/>
              <a:ext cx="21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S.C. </a:t>
              </a:r>
              <a:endParaRPr lang="ja-JP" altLang="ja-JP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E65A79C5-636B-4A4B-9C3B-8A7166194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3290"/>
              <a:ext cx="30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Gantry</a:t>
              </a:r>
              <a:endParaRPr lang="ja-JP" altLang="ja-JP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2161579C-F418-4990-A983-8DBACBA9E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940"/>
              <a:ext cx="34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Room F</a:t>
              </a:r>
              <a:endParaRPr lang="ja-JP" altLang="ja-JP">
                <a:solidFill>
                  <a:srgbClr val="FF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689E2D2D-1151-417E-8545-2003D8530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" y="3073"/>
              <a:ext cx="935" cy="4"/>
            </a:xfrm>
            <a:prstGeom prst="rect">
              <a:avLst/>
            </a:prstGeom>
            <a:solidFill>
              <a:srgbClr val="262626"/>
            </a:solidFill>
            <a:ln w="0">
              <a:solidFill>
                <a:srgbClr val="262626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id="{C6428DBA-CA43-4C5D-BA7D-F7E524092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975"/>
              <a:ext cx="777" cy="1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1D378964-7AA9-4BE8-89BC-1086C2B0C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1" y="970"/>
              <a:ext cx="36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244" b="1" dirty="0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HIMAC</a:t>
              </a:r>
              <a:endParaRPr lang="ja-JP" altLang="ja-JP" dirty="0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BA3249F9-73D1-4BA4-800F-41B38D6A5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" y="2297"/>
              <a:ext cx="828" cy="1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id="{145ED49A-9815-44CC-9D90-A414C7745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" y="2292"/>
              <a:ext cx="63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244" b="1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New Facility</a:t>
              </a:r>
              <a:endParaRPr lang="ja-JP" altLang="ja-JP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A7BC8ABF-D3DF-4E94-BB25-D3BCB316B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3393"/>
              <a:ext cx="948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8E5C4335-B507-429D-B67C-068B58C98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7" y="3392"/>
              <a:ext cx="2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Room </a:t>
              </a:r>
              <a:endParaRPr lang="ja-JP" altLang="ja-JP">
                <a:solidFill>
                  <a:srgbClr val="FF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C666F2D5-1492-4742-89B4-C88BFE59C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7" y="3392"/>
              <a:ext cx="9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G </a:t>
              </a:r>
              <a:endParaRPr lang="ja-JP" altLang="ja-JP">
                <a:solidFill>
                  <a:srgbClr val="FF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8148F5FA-C798-4A84-8CA0-A634614FE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9" y="3519"/>
              <a:ext cx="71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889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(</a:t>
              </a:r>
              <a:r>
                <a:rPr lang="en-US" altLang="ja-JP" sz="889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under construction</a:t>
              </a:r>
              <a:r>
                <a:rPr lang="ja-JP" altLang="ja-JP" sz="889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)</a:t>
              </a:r>
              <a:endParaRPr lang="ja-JP" altLang="ja-JP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F096BE4-C838-4EC6-9C45-D984AE601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" y="3474"/>
              <a:ext cx="935" cy="47"/>
            </a:xfrm>
            <a:custGeom>
              <a:avLst/>
              <a:gdLst>
                <a:gd name="T0" fmla="*/ 935 w 935"/>
                <a:gd name="T1" fmla="*/ 4 h 47"/>
                <a:gd name="T2" fmla="*/ 0 w 935"/>
                <a:gd name="T3" fmla="*/ 47 h 47"/>
                <a:gd name="T4" fmla="*/ 0 w 935"/>
                <a:gd name="T5" fmla="*/ 42 h 47"/>
                <a:gd name="T6" fmla="*/ 935 w 935"/>
                <a:gd name="T7" fmla="*/ 0 h 47"/>
                <a:gd name="T8" fmla="*/ 935 w 935"/>
                <a:gd name="T9" fmla="*/ 4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35" h="47">
                  <a:moveTo>
                    <a:pt x="935" y="4"/>
                  </a:moveTo>
                  <a:lnTo>
                    <a:pt x="0" y="47"/>
                  </a:lnTo>
                  <a:lnTo>
                    <a:pt x="0" y="42"/>
                  </a:lnTo>
                  <a:lnTo>
                    <a:pt x="935" y="0"/>
                  </a:lnTo>
                  <a:lnTo>
                    <a:pt x="935" y="4"/>
                  </a:lnTo>
                  <a:close/>
                </a:path>
              </a:pathLst>
            </a:custGeom>
            <a:solidFill>
              <a:srgbClr val="262626"/>
            </a:solidFill>
            <a:ln w="0">
              <a:solidFill>
                <a:srgbClr val="262626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5" name="Rectangle 30">
              <a:extLst>
                <a:ext uri="{FF2B5EF4-FFF2-40B4-BE49-F238E27FC236}">
                  <a16:creationId xmlns:a16="http://schemas.microsoft.com/office/drawing/2014/main" id="{1DE67C4C-F563-4818-ACC0-6C8BCE8CD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1" y="2327"/>
              <a:ext cx="517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6" name="Rectangle 31">
              <a:extLst>
                <a:ext uri="{FF2B5EF4-FFF2-40B4-BE49-F238E27FC236}">
                  <a16:creationId xmlns:a16="http://schemas.microsoft.com/office/drawing/2014/main" id="{50F89C33-CA57-4410-8650-5C38EDDB3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1" y="2326"/>
              <a:ext cx="2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Room </a:t>
              </a:r>
              <a:endParaRPr lang="ja-JP" altLang="ja-JP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37" name="Rectangle 32">
              <a:extLst>
                <a:ext uri="{FF2B5EF4-FFF2-40B4-BE49-F238E27FC236}">
                  <a16:creationId xmlns:a16="http://schemas.microsoft.com/office/drawing/2014/main" id="{D57B89B8-4F9C-4D70-89F3-FC9846E5E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2" y="2326"/>
              <a:ext cx="6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B</a:t>
              </a:r>
              <a:endParaRPr lang="ja-JP" altLang="ja-JP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435255D8-3CDF-4C14-A1C0-8F24E96E6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2041"/>
              <a:ext cx="188" cy="290"/>
            </a:xfrm>
            <a:custGeom>
              <a:avLst/>
              <a:gdLst>
                <a:gd name="T0" fmla="*/ 184 w 188"/>
                <a:gd name="T1" fmla="*/ 290 h 290"/>
                <a:gd name="T2" fmla="*/ 0 w 188"/>
                <a:gd name="T3" fmla="*/ 0 h 290"/>
                <a:gd name="T4" fmla="*/ 0 w 188"/>
                <a:gd name="T5" fmla="*/ 0 h 290"/>
                <a:gd name="T6" fmla="*/ 188 w 188"/>
                <a:gd name="T7" fmla="*/ 286 h 290"/>
                <a:gd name="T8" fmla="*/ 184 w 188"/>
                <a:gd name="T9" fmla="*/ 290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8" h="290">
                  <a:moveTo>
                    <a:pt x="184" y="290"/>
                  </a:moveTo>
                  <a:lnTo>
                    <a:pt x="0" y="0"/>
                  </a:lnTo>
                  <a:lnTo>
                    <a:pt x="188" y="286"/>
                  </a:lnTo>
                  <a:lnTo>
                    <a:pt x="184" y="290"/>
                  </a:lnTo>
                  <a:close/>
                </a:path>
              </a:pathLst>
            </a:custGeom>
            <a:solidFill>
              <a:srgbClr val="262626"/>
            </a:solidFill>
            <a:ln w="0">
              <a:solidFill>
                <a:srgbClr val="262626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9" name="Rectangle 34">
              <a:extLst>
                <a:ext uri="{FF2B5EF4-FFF2-40B4-BE49-F238E27FC236}">
                  <a16:creationId xmlns:a16="http://schemas.microsoft.com/office/drawing/2014/main" id="{B8DC4436-B1F6-4093-BA4E-FF3FB11E8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0" y="2194"/>
              <a:ext cx="517" cy="1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0" name="Rectangle 35">
              <a:extLst>
                <a:ext uri="{FF2B5EF4-FFF2-40B4-BE49-F238E27FC236}">
                  <a16:creationId xmlns:a16="http://schemas.microsoft.com/office/drawing/2014/main" id="{782E3350-70CD-432B-9929-6C794561F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0" y="2194"/>
              <a:ext cx="2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Room </a:t>
              </a:r>
              <a:endParaRPr lang="ja-JP" altLang="ja-JP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3C28D91A-1DA7-4B62-BAD2-E899D2C20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0" y="2194"/>
              <a:ext cx="6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C</a:t>
              </a:r>
              <a:endParaRPr lang="ja-JP" altLang="ja-JP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0A642B58-09FF-49DD-A0E7-1B35068F6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1934"/>
              <a:ext cx="146" cy="260"/>
            </a:xfrm>
            <a:custGeom>
              <a:avLst/>
              <a:gdLst>
                <a:gd name="T0" fmla="*/ 141 w 146"/>
                <a:gd name="T1" fmla="*/ 260 h 260"/>
                <a:gd name="T2" fmla="*/ 0 w 146"/>
                <a:gd name="T3" fmla="*/ 0 h 260"/>
                <a:gd name="T4" fmla="*/ 0 w 146"/>
                <a:gd name="T5" fmla="*/ 0 h 260"/>
                <a:gd name="T6" fmla="*/ 146 w 146"/>
                <a:gd name="T7" fmla="*/ 260 h 260"/>
                <a:gd name="T8" fmla="*/ 141 w 146"/>
                <a:gd name="T9" fmla="*/ 260 h 2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" h="260">
                  <a:moveTo>
                    <a:pt x="141" y="260"/>
                  </a:moveTo>
                  <a:lnTo>
                    <a:pt x="0" y="0"/>
                  </a:lnTo>
                  <a:lnTo>
                    <a:pt x="146" y="260"/>
                  </a:lnTo>
                  <a:lnTo>
                    <a:pt x="141" y="260"/>
                  </a:lnTo>
                  <a:close/>
                </a:path>
              </a:pathLst>
            </a:custGeom>
            <a:solidFill>
              <a:srgbClr val="262626"/>
            </a:solidFill>
            <a:ln w="0">
              <a:solidFill>
                <a:srgbClr val="262626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43" name="Rectangle 38">
              <a:extLst>
                <a:ext uri="{FF2B5EF4-FFF2-40B4-BE49-F238E27FC236}">
                  <a16:creationId xmlns:a16="http://schemas.microsoft.com/office/drawing/2014/main" id="{5BE1B90F-3781-409E-91BE-301BA3BF2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3" y="2152"/>
              <a:ext cx="517" cy="1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4" name="Rectangle 39">
              <a:extLst>
                <a:ext uri="{FF2B5EF4-FFF2-40B4-BE49-F238E27FC236}">
                  <a16:creationId xmlns:a16="http://schemas.microsoft.com/office/drawing/2014/main" id="{5C3667F4-89EF-403C-9795-15913DADC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" y="2147"/>
              <a:ext cx="29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Room </a:t>
              </a:r>
              <a:endParaRPr lang="ja-JP" altLang="ja-JP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45" name="Rectangle 40">
              <a:extLst>
                <a:ext uri="{FF2B5EF4-FFF2-40B4-BE49-F238E27FC236}">
                  <a16:creationId xmlns:a16="http://schemas.microsoft.com/office/drawing/2014/main" id="{9046AE7F-A8D5-4B55-B6A4-208432C42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" y="2147"/>
              <a:ext cx="6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pPr eaLnBrk="1" hangingPunct="1"/>
              <a:r>
                <a:rPr lang="ja-JP" altLang="ja-JP" sz="1156">
                  <a:solidFill>
                    <a:srgbClr val="002060"/>
                  </a:solidFill>
                  <a:latin typeface="メイリオ" pitchFamily="50" charset="-128"/>
                  <a:ea typeface="メイリオ" pitchFamily="50" charset="-128"/>
                  <a:cs typeface="ＭＳ Ｐゴシック" pitchFamily="50" charset="-128"/>
                </a:rPr>
                <a:t>A</a:t>
              </a:r>
              <a:endParaRPr lang="ja-JP" altLang="ja-JP">
                <a:solidFill>
                  <a:srgbClr val="000000"/>
                </a:solidFill>
                <a:latin typeface="Arial" pitchFamily="34" charset="0"/>
                <a:ea typeface="メイリオ" pitchFamily="50" charset="-128"/>
                <a:cs typeface="ＭＳ Ｐゴシック" pitchFamily="50" charset="-128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49175926-318E-44C1-96F8-0602E7D71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1990"/>
              <a:ext cx="277" cy="162"/>
            </a:xfrm>
            <a:custGeom>
              <a:avLst/>
              <a:gdLst>
                <a:gd name="T0" fmla="*/ 273 w 277"/>
                <a:gd name="T1" fmla="*/ 162 h 162"/>
                <a:gd name="T2" fmla="*/ 0 w 277"/>
                <a:gd name="T3" fmla="*/ 0 h 162"/>
                <a:gd name="T4" fmla="*/ 0 w 277"/>
                <a:gd name="T5" fmla="*/ 0 h 162"/>
                <a:gd name="T6" fmla="*/ 277 w 277"/>
                <a:gd name="T7" fmla="*/ 157 h 162"/>
                <a:gd name="T8" fmla="*/ 273 w 277"/>
                <a:gd name="T9" fmla="*/ 162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" h="162">
                  <a:moveTo>
                    <a:pt x="273" y="162"/>
                  </a:moveTo>
                  <a:lnTo>
                    <a:pt x="0" y="0"/>
                  </a:lnTo>
                  <a:lnTo>
                    <a:pt x="277" y="157"/>
                  </a:lnTo>
                  <a:lnTo>
                    <a:pt x="273" y="162"/>
                  </a:lnTo>
                  <a:close/>
                </a:path>
              </a:pathLst>
            </a:custGeom>
            <a:solidFill>
              <a:srgbClr val="262626"/>
            </a:solidFill>
            <a:ln w="0">
              <a:solidFill>
                <a:srgbClr val="262626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</p:grpSp>
      <p:sp>
        <p:nvSpPr>
          <p:cNvPr id="47" name="Textfeld 46">
            <a:extLst>
              <a:ext uri="{FF2B5EF4-FFF2-40B4-BE49-F238E27FC236}">
                <a16:creationId xmlns:a16="http://schemas.microsoft.com/office/drawing/2014/main" id="{3ECC2950-BE8D-4D5B-87A3-6ADB0F4880DC}"/>
              </a:ext>
            </a:extLst>
          </p:cNvPr>
          <p:cNvSpPr txBox="1"/>
          <p:nvPr/>
        </p:nvSpPr>
        <p:spPr>
          <a:xfrm>
            <a:off x="2783708" y="1241332"/>
            <a:ext cx="2033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rgbClr val="333333"/>
                </a:solidFill>
              </a:rPr>
              <a:t>cortesy</a:t>
            </a:r>
            <a:r>
              <a:rPr lang="de-DE" sz="1400" dirty="0">
                <a:solidFill>
                  <a:srgbClr val="333333"/>
                </a:solidFill>
              </a:rPr>
              <a:t> </a:t>
            </a:r>
            <a:r>
              <a:rPr lang="de-DE" sz="1400" dirty="0" err="1">
                <a:solidFill>
                  <a:srgbClr val="333333"/>
                </a:solidFill>
              </a:rPr>
              <a:t>of</a:t>
            </a:r>
            <a:r>
              <a:rPr lang="de-DE" sz="1400" dirty="0">
                <a:solidFill>
                  <a:srgbClr val="333333"/>
                </a:solidFill>
              </a:rPr>
              <a:t> K. </a:t>
            </a:r>
            <a:r>
              <a:rPr lang="de-DE" sz="1400" dirty="0" err="1">
                <a:solidFill>
                  <a:srgbClr val="333333"/>
                </a:solidFill>
              </a:rPr>
              <a:t>Noda</a:t>
            </a:r>
            <a:endParaRPr lang="en-GB" sz="14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53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3FBF-CEA5-46E0-A0E5-3ED5B482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chemeClr val="tx1"/>
                </a:solidFill>
              </a:rPr>
              <a:t>Synchrotron ion-beam therapy facilities around the world</a:t>
            </a:r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A6DD333-DAB1-4E39-B6BF-48DF584C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3" y="887391"/>
            <a:ext cx="7808442" cy="305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311AC95-209D-49ED-A934-38BF915C535C}"/>
              </a:ext>
            </a:extLst>
          </p:cNvPr>
          <p:cNvSpPr txBox="1"/>
          <p:nvPr/>
        </p:nvSpPr>
        <p:spPr>
          <a:xfrm>
            <a:off x="2478136" y="2298813"/>
            <a:ext cx="30324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MIT (Marburg) Layout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cortesy</a:t>
            </a:r>
            <a:r>
              <a:rPr lang="en-US" dirty="0"/>
              <a:t> of C. Krantz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BF02E86-A071-474E-944F-DD38F0BA0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774" y="3634023"/>
            <a:ext cx="6747107" cy="269350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5B124FC-19F4-4DF2-A0FE-43CCCDDDFDA0}"/>
              </a:ext>
            </a:extLst>
          </p:cNvPr>
          <p:cNvSpPr txBox="1"/>
          <p:nvPr/>
        </p:nvSpPr>
        <p:spPr>
          <a:xfrm>
            <a:off x="6796925" y="2803026"/>
            <a:ext cx="5235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MedAustron</a:t>
            </a:r>
            <a:r>
              <a:rPr lang="en-US" sz="2400" dirty="0"/>
              <a:t> (Wiener Neustadt, Austria) </a:t>
            </a:r>
            <a:br>
              <a:rPr lang="en-US" sz="2400" dirty="0"/>
            </a:br>
            <a:r>
              <a:rPr lang="en-US" sz="2400" dirty="0"/>
              <a:t>Layout</a:t>
            </a:r>
            <a:r>
              <a:rPr lang="en-US" dirty="0"/>
              <a:t>, courtesy of M. </a:t>
            </a:r>
            <a:r>
              <a:rPr lang="en-US" dirty="0" err="1"/>
              <a:t>Kronberger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035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CFC9A-66BD-4CE0-8CF3-353EFB1BE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chemeClr val="tx1"/>
                </a:solidFill>
              </a:rPr>
              <a:t>Synchrotron proton-beam therapy facilities</a:t>
            </a:r>
            <a:br>
              <a:rPr lang="en-US" altLang="en-US" sz="3200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535521A-8AA2-46B2-A2E5-2B248FB1D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2" y="1049514"/>
            <a:ext cx="6091238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FF58691D-D90A-44D5-AA93-78223BA3D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622" y="3988904"/>
            <a:ext cx="5861050" cy="210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marL="342900" indent="-342900" hangingPunct="1">
              <a:spcBef>
                <a:spcPts val="1513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1</a:t>
            </a:r>
            <a:r>
              <a:rPr lang="en-US" altLang="en-US" sz="2400" baseline="30000" dirty="0">
                <a:solidFill>
                  <a:srgbClr val="004A6F"/>
                </a:solidFill>
                <a:latin typeface="+mn-lt"/>
              </a:rPr>
              <a:t>st</a:t>
            </a:r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 hospital-based proton therapy </a:t>
            </a:r>
            <a:r>
              <a:rPr lang="en-US" altLang="en-US" sz="2400" dirty="0" err="1">
                <a:solidFill>
                  <a:srgbClr val="004A6F"/>
                </a:solidFill>
                <a:latin typeface="+mn-lt"/>
              </a:rPr>
              <a:t>centre</a:t>
            </a:r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 (since 1990)</a:t>
            </a:r>
          </a:p>
          <a:p>
            <a:pPr marL="342900" indent="-342900" hangingPunct="1">
              <a:spcBef>
                <a:spcPts val="1513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Proton synchrotron designed by Fermilab                    </a:t>
            </a:r>
          </a:p>
          <a:p>
            <a:pPr marL="342900" indent="-342900" hangingPunct="1">
              <a:spcBef>
                <a:spcPts val="1513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&gt; 20000 patients treated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DE7BFAD-7808-48A7-A762-1E33564DF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1959063"/>
            <a:ext cx="19685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2400" dirty="0">
                <a:solidFill>
                  <a:srgbClr val="004A6F"/>
                </a:solidFill>
                <a:latin typeface="+mn-lt"/>
              </a:rPr>
              <a:t>Loma Linda, USA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1D4ADE5-0808-469C-9A0A-EC514B1FE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60" y="2510014"/>
            <a:ext cx="3743325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49C00B29-5AB1-4B24-9E5F-1FF99749D5F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909490" y="3956183"/>
            <a:ext cx="4368889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389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en-US" altLang="en-US" sz="1600" dirty="0">
                <a:solidFill>
                  <a:srgbClr val="666666"/>
                </a:solidFill>
              </a:rPr>
              <a:t>Endo, M. </a:t>
            </a:r>
            <a:r>
              <a:rPr lang="en-US" altLang="en-US" sz="1600" dirty="0" err="1">
                <a:solidFill>
                  <a:srgbClr val="666666"/>
                </a:solidFill>
              </a:rPr>
              <a:t>Radiol</a:t>
            </a:r>
            <a:r>
              <a:rPr lang="en-US" altLang="en-US" sz="1600" dirty="0">
                <a:solidFill>
                  <a:srgbClr val="666666"/>
                </a:solidFill>
              </a:rPr>
              <a:t> Phys Technol (2018) 11: 1</a:t>
            </a:r>
          </a:p>
        </p:txBody>
      </p:sp>
    </p:spTree>
    <p:extLst>
      <p:ext uri="{BB962C8B-B14F-4D97-AF65-F5344CB8AC3E}">
        <p14:creationId xmlns:p14="http://schemas.microsoft.com/office/powerpoint/2010/main" val="2213256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EA38B-5148-4010-B716-F089F7EE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148700"/>
          </a:xfrm>
        </p:spPr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6C673D-F2DA-4F2B-8946-2004C454D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Overview of therapy accelerators in the world</a:t>
            </a:r>
          </a:p>
          <a:p>
            <a:pPr lvl="1"/>
            <a:r>
              <a:rPr lang="en-US" dirty="0"/>
              <a:t>Rationales for particle therapy (PT): biological / physical / technical aspects </a:t>
            </a:r>
          </a:p>
          <a:p>
            <a:pPr lvl="1"/>
            <a:r>
              <a:rPr lang="en-US" dirty="0"/>
              <a:t>Clinical examples</a:t>
            </a:r>
          </a:p>
          <a:p>
            <a:endParaRPr lang="en-US" dirty="0"/>
          </a:p>
          <a:p>
            <a:r>
              <a:rPr lang="en-US" dirty="0"/>
              <a:t>The accelerator</a:t>
            </a:r>
          </a:p>
          <a:p>
            <a:pPr lvl="1"/>
            <a:r>
              <a:rPr lang="en-US" dirty="0"/>
              <a:t>Cyclotron and examples</a:t>
            </a:r>
          </a:p>
          <a:p>
            <a:pPr lvl="1"/>
            <a:r>
              <a:rPr lang="en-US" dirty="0"/>
              <a:t>Synchrotron, example facility in Heidelberg: HIT</a:t>
            </a:r>
          </a:p>
          <a:p>
            <a:pPr lvl="1"/>
            <a:r>
              <a:rPr lang="en-US" dirty="0"/>
              <a:t>Comparison to other accelerators for PT in the world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Recent developments in PT (very limited and personal choice)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16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9C133-263A-4AC6-AFE4-6CE40BF6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</a:rPr>
              <a:t>Reduce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size</a:t>
            </a:r>
            <a:r>
              <a:rPr lang="de-DE" dirty="0">
                <a:solidFill>
                  <a:schemeClr val="tx1"/>
                </a:solidFill>
              </a:rPr>
              <a:t> and </a:t>
            </a:r>
            <a:r>
              <a:rPr lang="de-DE" dirty="0" err="1">
                <a:solidFill>
                  <a:schemeClr val="tx1"/>
                </a:solidFill>
              </a:rPr>
              <a:t>costs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 err="1">
                <a:solidFill>
                  <a:schemeClr val="tx1"/>
                </a:solidFill>
              </a:rPr>
              <a:t>Cyclotrons</a:t>
            </a:r>
            <a:r>
              <a:rPr lang="de-DE" dirty="0">
                <a:solidFill>
                  <a:schemeClr val="tx1"/>
                </a:solidFill>
              </a:rPr>
              <a:t> - </a:t>
            </a:r>
            <a:r>
              <a:rPr lang="en-US" altLang="en-US" sz="3200" dirty="0">
                <a:solidFill>
                  <a:schemeClr val="tx1"/>
                </a:solidFill>
              </a:rPr>
              <a:t>Single-room solutions</a:t>
            </a:r>
            <a:br>
              <a:rPr lang="en-US" altLang="en-US" sz="3200" dirty="0">
                <a:solidFill>
                  <a:srgbClr val="004586"/>
                </a:solidFill>
              </a:rPr>
            </a:br>
            <a:endParaRPr lang="en-GB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C6D36A4D-F299-4E12-A60A-E70D83740777}"/>
              </a:ext>
            </a:extLst>
          </p:cNvPr>
          <p:cNvGrpSpPr>
            <a:grpSpLocks/>
          </p:cNvGrpSpPr>
          <p:nvPr/>
        </p:nvGrpSpPr>
        <p:grpSpPr bwMode="auto">
          <a:xfrm>
            <a:off x="6294186" y="2922404"/>
            <a:ext cx="5053012" cy="3741738"/>
            <a:chOff x="3175" y="2132"/>
            <a:chExt cx="3183" cy="235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27D1AD8-B499-4304-A05F-331836BB4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" y="2247"/>
              <a:ext cx="3084" cy="2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5780C363-8613-47C1-8532-8E8565F72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2132"/>
              <a:ext cx="3162" cy="15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7BC7FBCA-1456-4F41-A84C-40D5A19D4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4451"/>
              <a:ext cx="3162" cy="38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8F9789D2-C2FF-43CF-B979-509974AC1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4136"/>
              <a:ext cx="510" cy="15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F4BAB52-3961-4EE6-944D-2212E0B1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2" y="731834"/>
            <a:ext cx="3563938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B799410D-CE1A-414B-B537-CD41D9D10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7118" y="3192461"/>
            <a:ext cx="1871665" cy="182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335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Proteus ONE  single-room solution by IBA:</a:t>
            </a:r>
          </a:p>
          <a:p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40 installations  world-wide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4E6E9835-6AE1-4AC6-9451-F2C58662C95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658476" y="1655759"/>
            <a:ext cx="220821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 dirty="0">
                <a:solidFill>
                  <a:srgbClr val="333333"/>
                </a:solidFill>
              </a:rPr>
              <a:t>iba-worldwide.com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410B2808-2B04-425B-A4D5-3A7D9F859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22404"/>
            <a:ext cx="5288216" cy="297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DCAD4BF2-7F37-4E3D-B812-8A39D0054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1842052"/>
            <a:ext cx="5830958" cy="125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8335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S250 system by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</a:rPr>
              <a:t>Mevion</a:t>
            </a:r>
            <a:endParaRPr lang="en-US" altLang="en-US" sz="2000" dirty="0">
              <a:solidFill>
                <a:srgbClr val="80000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Gantry-mounted superconducting cyclotron.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Installed at 15 sites.</a:t>
            </a:r>
          </a:p>
          <a:p>
            <a:endParaRPr lang="en-US" altLang="en-US" sz="1500" dirty="0">
              <a:solidFill>
                <a:srgbClr val="333333"/>
              </a:solidFill>
            </a:endParaRPr>
          </a:p>
          <a:p>
            <a:endParaRPr lang="en-US" altLang="en-US" sz="1500" dirty="0">
              <a:solidFill>
                <a:srgbClr val="333333"/>
              </a:solidFill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845A7DE6-5D1A-4C22-B343-C44682CB786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565061" y="4754114"/>
            <a:ext cx="19778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 dirty="0">
                <a:solidFill>
                  <a:srgbClr val="333333"/>
                </a:solidFill>
              </a:rPr>
              <a:t>mevion.com</a:t>
            </a:r>
          </a:p>
        </p:txBody>
      </p:sp>
    </p:spTree>
    <p:extLst>
      <p:ext uri="{BB962C8B-B14F-4D97-AF65-F5344CB8AC3E}">
        <p14:creationId xmlns:p14="http://schemas.microsoft.com/office/powerpoint/2010/main" val="42669092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50A39-2A9B-4E68-837D-79CC5450F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</a:rPr>
              <a:t>Reduce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size</a:t>
            </a:r>
            <a:r>
              <a:rPr lang="de-DE" dirty="0">
                <a:solidFill>
                  <a:schemeClr val="tx1"/>
                </a:solidFill>
              </a:rPr>
              <a:t> and </a:t>
            </a:r>
            <a:r>
              <a:rPr lang="de-DE" dirty="0" err="1">
                <a:solidFill>
                  <a:schemeClr val="tx1"/>
                </a:solidFill>
              </a:rPr>
              <a:t>costs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Synchrotrons - s</a:t>
            </a:r>
            <a:r>
              <a:rPr lang="en-US" altLang="en-US" sz="3200" dirty="0">
                <a:solidFill>
                  <a:schemeClr val="tx1"/>
                </a:solidFill>
              </a:rPr>
              <a:t>ingle-room solutions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B59A338-84DC-4594-8776-BC635E26C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435" y="2261393"/>
            <a:ext cx="38322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8D14783-7432-44A0-B131-16500096C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028" y="1768475"/>
            <a:ext cx="3024188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A8F145BB-0EA0-4B28-A78E-30FB7D21B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435" y="1838325"/>
            <a:ext cx="3314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6557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300" dirty="0" err="1">
                <a:solidFill>
                  <a:srgbClr val="666666"/>
                </a:solidFill>
              </a:rPr>
              <a:t>Umezava</a:t>
            </a:r>
            <a:r>
              <a:rPr lang="en-US" altLang="en-US" sz="1300" dirty="0">
                <a:solidFill>
                  <a:srgbClr val="666666"/>
                </a:solidFill>
              </a:rPr>
              <a:t> et al., Hitachi Rev. 64 (2015) 508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2DDC0D4A-4043-4EC9-AEC6-2D15418C4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774" y="4959488"/>
            <a:ext cx="404566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Hitachi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</a:rPr>
              <a:t>ProBeat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 V System</a:t>
            </a:r>
            <a:endParaRPr lang="en-US" altLang="en-US" sz="2000" dirty="0">
              <a:solidFill>
                <a:srgbClr val="004586"/>
              </a:solidFill>
              <a:latin typeface="+mn-lt"/>
            </a:endParaRPr>
          </a:p>
          <a:p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Compact p-synchrotron (250 MeV)</a:t>
            </a:r>
            <a:br>
              <a:rPr lang="en-US" altLang="en-US" sz="2000" dirty="0">
                <a:solidFill>
                  <a:srgbClr val="333333"/>
                </a:solidFill>
                <a:latin typeface="+mn-lt"/>
              </a:rPr>
            </a:b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with single-room solution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FC9CE7A-7F12-4CBB-B547-F082BA396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2" y="1605101"/>
            <a:ext cx="4489450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64ACA610-1C00-4860-872F-B37F22A80C9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50912" y="5043939"/>
            <a:ext cx="1556228" cy="28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 dirty="0">
                <a:solidFill>
                  <a:srgbClr val="333333"/>
                </a:solidFill>
              </a:rPr>
              <a:t>hitachi.com</a:t>
            </a:r>
          </a:p>
        </p:txBody>
      </p:sp>
      <p:sp>
        <p:nvSpPr>
          <p:cNvPr id="10" name="Line 4">
            <a:extLst>
              <a:ext uri="{FF2B5EF4-FFF2-40B4-BE49-F238E27FC236}">
                <a16:creationId xmlns:a16="http://schemas.microsoft.com/office/drawing/2014/main" id="{AA78B811-E92F-417C-BB6F-F9D9545C0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333" y="4046891"/>
            <a:ext cx="2519363" cy="1587"/>
          </a:xfrm>
          <a:prstGeom prst="line">
            <a:avLst/>
          </a:prstGeom>
          <a:noFill/>
          <a:ln w="29160" cap="flat">
            <a:solidFill>
              <a:srgbClr val="000000"/>
            </a:solidFill>
            <a:round/>
            <a:headEnd type="oval" w="lg" len="sm"/>
            <a:tailEnd type="oval" w="lg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6676FE2A-CFFA-4B3F-8431-2E61F8861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5521" y="4061178"/>
            <a:ext cx="9302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/>
              <a:t>ca. 5 m</a:t>
            </a:r>
          </a:p>
        </p:txBody>
      </p:sp>
    </p:spTree>
    <p:extLst>
      <p:ext uri="{BB962C8B-B14F-4D97-AF65-F5344CB8AC3E}">
        <p14:creationId xmlns:p14="http://schemas.microsoft.com/office/powerpoint/2010/main" val="38179520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2725B-39CB-4C80-9D2C-68BDF4A84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</a:rPr>
              <a:t>Reduce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size</a:t>
            </a:r>
            <a:r>
              <a:rPr lang="de-DE" dirty="0">
                <a:solidFill>
                  <a:schemeClr val="tx1"/>
                </a:solidFill>
              </a:rPr>
              <a:t> and </a:t>
            </a:r>
            <a:r>
              <a:rPr lang="de-DE" dirty="0" err="1">
                <a:solidFill>
                  <a:schemeClr val="tx1"/>
                </a:solidFill>
              </a:rPr>
              <a:t>costs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Synchrotrons – State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the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art</a:t>
            </a:r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2E5AFC4-D60B-4C5D-AA9B-B69D3E41D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950" y="2495377"/>
            <a:ext cx="7887874" cy="430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C4C7D23-2EED-4394-B88E-B0EC8D506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600203"/>
            <a:ext cx="42227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B3DB376A-FA4B-491A-B8AA-5E88FE74E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392" y="1762539"/>
            <a:ext cx="4529712" cy="143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Toshiba Heavy Ion (</a:t>
            </a:r>
            <a:r>
              <a:rPr lang="en-US" altLang="en-US" sz="2000" baseline="33000" dirty="0">
                <a:solidFill>
                  <a:schemeClr val="tx1"/>
                </a:solidFill>
                <a:latin typeface="+mn-lt"/>
              </a:rPr>
              <a:t>12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C</a:t>
            </a:r>
            <a:r>
              <a:rPr lang="en-US" altLang="en-US" sz="2000" baseline="33000" dirty="0">
                <a:solidFill>
                  <a:schemeClr val="tx1"/>
                </a:solidFill>
                <a:latin typeface="+mn-lt"/>
              </a:rPr>
              <a:t>6+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) Therapy System</a:t>
            </a:r>
            <a:endParaRPr lang="en-US" altLang="en-US" sz="2000" dirty="0">
              <a:solidFill>
                <a:srgbClr val="800000"/>
              </a:solidFill>
              <a:latin typeface="+mn-lt"/>
            </a:endParaRPr>
          </a:p>
          <a:p>
            <a:endParaRPr lang="en-US" altLang="en-US" sz="2000" dirty="0">
              <a:solidFill>
                <a:srgbClr val="333333"/>
              </a:solidFill>
              <a:latin typeface="+mn-lt"/>
            </a:endParaRPr>
          </a:p>
          <a:p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Installed at multiple sites in </a:t>
            </a:r>
            <a:br>
              <a:rPr lang="en-US" altLang="en-US" sz="2000" dirty="0">
                <a:solidFill>
                  <a:srgbClr val="333333"/>
                </a:solidFill>
                <a:latin typeface="+mn-lt"/>
              </a:rPr>
            </a:br>
            <a:r>
              <a:rPr lang="en-US" altLang="en-US" sz="2000" dirty="0">
                <a:solidFill>
                  <a:srgbClr val="333333"/>
                </a:solidFill>
                <a:latin typeface="+mn-lt"/>
              </a:rPr>
              <a:t>Japan and South Korea.</a:t>
            </a:r>
            <a:endParaRPr lang="en-US" altLang="en-US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EFBF13F-6C56-43BF-AE81-5E29C0EAE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4" y="4114803"/>
            <a:ext cx="1678747" cy="37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4779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dirty="0" err="1">
                <a:solidFill>
                  <a:srgbClr val="333333"/>
                </a:solidFill>
              </a:rPr>
              <a:t>global.toshiba</a:t>
            </a:r>
            <a:endParaRPr lang="en-US" altLang="en-US" dirty="0">
              <a:solidFill>
                <a:srgbClr val="333333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D2D961A1-6475-4154-A806-5C7471CEA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9619" y="6398860"/>
            <a:ext cx="2808287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4779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600" dirty="0">
                <a:solidFill>
                  <a:srgbClr val="333333"/>
                </a:solidFill>
              </a:rPr>
              <a:t>www.toshiba.com/heavy-ion/</a:t>
            </a:r>
          </a:p>
        </p:txBody>
      </p:sp>
    </p:spTree>
    <p:extLst>
      <p:ext uri="{BB962C8B-B14F-4D97-AF65-F5344CB8AC3E}">
        <p14:creationId xmlns:p14="http://schemas.microsoft.com/office/powerpoint/2010/main" val="17329944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33">
            <a:extLst>
              <a:ext uri="{FF2B5EF4-FFF2-40B4-BE49-F238E27FC236}">
                <a16:creationId xmlns:a16="http://schemas.microsoft.com/office/drawing/2014/main" id="{4D6E38EE-99CE-49BD-B0D3-02A327B019E9}"/>
              </a:ext>
            </a:extLst>
          </p:cNvPr>
          <p:cNvSpPr/>
          <p:nvPr/>
        </p:nvSpPr>
        <p:spPr>
          <a:xfrm>
            <a:off x="11162007" y="6123418"/>
            <a:ext cx="496711" cy="674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6FF95B-1BB3-4B49-8F15-C9283AAA4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“Plan of Miniaturizing”, the Japanese way 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4" name="グループ化 13">
            <a:extLst>
              <a:ext uri="{FF2B5EF4-FFF2-40B4-BE49-F238E27FC236}">
                <a16:creationId xmlns:a16="http://schemas.microsoft.com/office/drawing/2014/main" id="{4672E88B-6530-4D8F-8807-5D5C96DE159B}"/>
              </a:ext>
            </a:extLst>
          </p:cNvPr>
          <p:cNvGrpSpPr/>
          <p:nvPr/>
        </p:nvGrpSpPr>
        <p:grpSpPr>
          <a:xfrm>
            <a:off x="8995964" y="4513869"/>
            <a:ext cx="3196036" cy="2153954"/>
            <a:chOff x="6020230" y="3440793"/>
            <a:chExt cx="2728234" cy="1776801"/>
          </a:xfrm>
        </p:grpSpPr>
        <p:pic>
          <p:nvPicPr>
            <p:cNvPr id="5" name="図 14">
              <a:extLst>
                <a:ext uri="{FF2B5EF4-FFF2-40B4-BE49-F238E27FC236}">
                  <a16:creationId xmlns:a16="http://schemas.microsoft.com/office/drawing/2014/main" id="{6736B50B-EC31-49AF-8C19-D616994B4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" r="3638" b="4183"/>
            <a:stretch/>
          </p:blipFill>
          <p:spPr>
            <a:xfrm>
              <a:off x="6212116" y="3440793"/>
              <a:ext cx="2272973" cy="1536463"/>
            </a:xfrm>
            <a:prstGeom prst="rect">
              <a:avLst/>
            </a:prstGeom>
          </p:spPr>
        </p:pic>
        <p:grpSp>
          <p:nvGrpSpPr>
            <p:cNvPr id="6" name="グループ化 15">
              <a:extLst>
                <a:ext uri="{FF2B5EF4-FFF2-40B4-BE49-F238E27FC236}">
                  <a16:creationId xmlns:a16="http://schemas.microsoft.com/office/drawing/2014/main" id="{43A20D25-1BDA-427D-9B32-E975E0104B44}"/>
                </a:ext>
              </a:extLst>
            </p:cNvPr>
            <p:cNvGrpSpPr/>
            <p:nvPr/>
          </p:nvGrpSpPr>
          <p:grpSpPr>
            <a:xfrm>
              <a:off x="6020230" y="4555976"/>
              <a:ext cx="2728234" cy="661618"/>
              <a:chOff x="6020230" y="4731011"/>
              <a:chExt cx="2728234" cy="756583"/>
            </a:xfrm>
          </p:grpSpPr>
          <p:sp>
            <p:nvSpPr>
              <p:cNvPr id="7" name="テキスト ボックス 16">
                <a:extLst>
                  <a:ext uri="{FF2B5EF4-FFF2-40B4-BE49-F238E27FC236}">
                    <a16:creationId xmlns:a16="http://schemas.microsoft.com/office/drawing/2014/main" id="{BE4D97AC-6BB9-431C-AEC3-259ECAB15A64}"/>
                  </a:ext>
                </a:extLst>
              </p:cNvPr>
              <p:cNvSpPr txBox="1"/>
              <p:nvPr/>
            </p:nvSpPr>
            <p:spPr>
              <a:xfrm>
                <a:off x="6020230" y="5092928"/>
                <a:ext cx="522993" cy="319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10 m</a:t>
                </a:r>
                <a:endPara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" name="円/楕円 27">
                <a:extLst>
                  <a:ext uri="{FF2B5EF4-FFF2-40B4-BE49-F238E27FC236}">
                    <a16:creationId xmlns:a16="http://schemas.microsoft.com/office/drawing/2014/main" id="{C64A7E5A-DBF7-4D38-AA33-9447ABCCDF4C}"/>
                  </a:ext>
                </a:extLst>
              </p:cNvPr>
              <p:cNvSpPr/>
              <p:nvPr/>
            </p:nvSpPr>
            <p:spPr bwMode="auto">
              <a:xfrm>
                <a:off x="8460432" y="5277459"/>
                <a:ext cx="288032" cy="16776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PGothic" pitchFamily="50" charset="-128"/>
                  <a:cs typeface="+mn-cs"/>
                </a:endParaRPr>
              </a:p>
            </p:txBody>
          </p:sp>
          <p:cxnSp>
            <p:nvCxnSpPr>
              <p:cNvPr id="9" name="直線矢印コネクタ 18">
                <a:extLst>
                  <a:ext uri="{FF2B5EF4-FFF2-40B4-BE49-F238E27FC236}">
                    <a16:creationId xmlns:a16="http://schemas.microsoft.com/office/drawing/2014/main" id="{4C48EF30-9780-42E3-9137-A08E1D089205}"/>
                  </a:ext>
                </a:extLst>
              </p:cNvPr>
              <p:cNvCxnSpPr/>
              <p:nvPr/>
            </p:nvCxnSpPr>
            <p:spPr bwMode="auto">
              <a:xfrm flipV="1">
                <a:off x="7111155" y="4762755"/>
                <a:ext cx="1529619" cy="58197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0" name="テキスト ボックス 19">
                <a:extLst>
                  <a:ext uri="{FF2B5EF4-FFF2-40B4-BE49-F238E27FC236}">
                    <a16:creationId xmlns:a16="http://schemas.microsoft.com/office/drawing/2014/main" id="{4222F984-A21A-4D2A-BB1F-D6BF0B2B83C7}"/>
                  </a:ext>
                </a:extLst>
              </p:cNvPr>
              <p:cNvSpPr txBox="1"/>
              <p:nvPr/>
            </p:nvSpPr>
            <p:spPr>
              <a:xfrm>
                <a:off x="7716930" y="5168232"/>
                <a:ext cx="522993" cy="319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rPr>
                  <a:t>10 m</a:t>
                </a:r>
                <a:endPara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cxnSp>
            <p:nvCxnSpPr>
              <p:cNvPr id="11" name="直線矢印コネクタ 21">
                <a:extLst>
                  <a:ext uri="{FF2B5EF4-FFF2-40B4-BE49-F238E27FC236}">
                    <a16:creationId xmlns:a16="http://schemas.microsoft.com/office/drawing/2014/main" id="{185C2035-914F-4C36-802C-D18C51FAC4A8}"/>
                  </a:ext>
                </a:extLst>
              </p:cNvPr>
              <p:cNvCxnSpPr/>
              <p:nvPr/>
            </p:nvCxnSpPr>
            <p:spPr bwMode="auto">
              <a:xfrm>
                <a:off x="6101431" y="4731011"/>
                <a:ext cx="806097" cy="63353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" name="グループ化 2">
            <a:extLst>
              <a:ext uri="{FF2B5EF4-FFF2-40B4-BE49-F238E27FC236}">
                <a16:creationId xmlns:a16="http://schemas.microsoft.com/office/drawing/2014/main" id="{C120C4CC-D454-4AB2-827F-9D7B5230E1F4}"/>
              </a:ext>
            </a:extLst>
          </p:cNvPr>
          <p:cNvGrpSpPr/>
          <p:nvPr/>
        </p:nvGrpSpPr>
        <p:grpSpPr>
          <a:xfrm>
            <a:off x="6277471" y="1328778"/>
            <a:ext cx="4277538" cy="2513490"/>
            <a:chOff x="4759200" y="3966138"/>
            <a:chExt cx="4277538" cy="2513490"/>
          </a:xfrm>
        </p:grpSpPr>
        <p:pic>
          <p:nvPicPr>
            <p:cNvPr id="13" name="図 25">
              <a:extLst>
                <a:ext uri="{FF2B5EF4-FFF2-40B4-BE49-F238E27FC236}">
                  <a16:creationId xmlns:a16="http://schemas.microsoft.com/office/drawing/2014/main" id="{32B5F6D4-20EA-470B-8701-B99B19A11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9200" y="4285571"/>
              <a:ext cx="4277538" cy="2194057"/>
            </a:xfrm>
            <a:prstGeom prst="rect">
              <a:avLst/>
            </a:prstGeom>
          </p:spPr>
        </p:pic>
        <p:sp>
          <p:nvSpPr>
            <p:cNvPr id="14" name="テキスト ボックス 20">
              <a:extLst>
                <a:ext uri="{FF2B5EF4-FFF2-40B4-BE49-F238E27FC236}">
                  <a16:creationId xmlns:a16="http://schemas.microsoft.com/office/drawing/2014/main" id="{6669229F-C028-4590-8354-25D5A1F7D523}"/>
                </a:ext>
              </a:extLst>
            </p:cNvPr>
            <p:cNvSpPr txBox="1"/>
            <p:nvPr/>
          </p:nvSpPr>
          <p:spPr>
            <a:xfrm>
              <a:off x="5546694" y="3966138"/>
              <a:ext cx="2781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400" dirty="0"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1st Generation Quantum Scalpel</a:t>
              </a:r>
            </a:p>
          </p:txBody>
        </p:sp>
      </p:grpSp>
      <p:sp>
        <p:nvSpPr>
          <p:cNvPr id="15" name="テキスト ボックス 12">
            <a:extLst>
              <a:ext uri="{FF2B5EF4-FFF2-40B4-BE49-F238E27FC236}">
                <a16:creationId xmlns:a16="http://schemas.microsoft.com/office/drawing/2014/main" id="{D3152477-3423-4E57-B141-3FA3D06CFC47}"/>
              </a:ext>
            </a:extLst>
          </p:cNvPr>
          <p:cNvSpPr txBox="1"/>
          <p:nvPr/>
        </p:nvSpPr>
        <p:spPr>
          <a:xfrm>
            <a:off x="9260424" y="4156880"/>
            <a:ext cx="2850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ja-JP" sz="1400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2nd  generation Quantum Scalpel</a:t>
            </a:r>
          </a:p>
        </p:txBody>
      </p:sp>
      <p:grpSp>
        <p:nvGrpSpPr>
          <p:cNvPr id="16" name="グループ化 21">
            <a:extLst>
              <a:ext uri="{FF2B5EF4-FFF2-40B4-BE49-F238E27FC236}">
                <a16:creationId xmlns:a16="http://schemas.microsoft.com/office/drawing/2014/main" id="{E430324A-1030-4E78-8A1D-92775DF54BC4}"/>
              </a:ext>
            </a:extLst>
          </p:cNvPr>
          <p:cNvGrpSpPr/>
          <p:nvPr/>
        </p:nvGrpSpPr>
        <p:grpSpPr>
          <a:xfrm>
            <a:off x="3473080" y="4038450"/>
            <a:ext cx="4627946" cy="2946139"/>
            <a:chOff x="323528" y="4128797"/>
            <a:chExt cx="4176463" cy="2367972"/>
          </a:xfrm>
        </p:grpSpPr>
        <p:grpSp>
          <p:nvGrpSpPr>
            <p:cNvPr id="17" name="グループ化 10">
              <a:extLst>
                <a:ext uri="{FF2B5EF4-FFF2-40B4-BE49-F238E27FC236}">
                  <a16:creationId xmlns:a16="http://schemas.microsoft.com/office/drawing/2014/main" id="{B8CC8E63-A019-4411-809C-A470BDF5066A}"/>
                </a:ext>
              </a:extLst>
            </p:cNvPr>
            <p:cNvGrpSpPr/>
            <p:nvPr/>
          </p:nvGrpSpPr>
          <p:grpSpPr>
            <a:xfrm>
              <a:off x="323528" y="4369742"/>
              <a:ext cx="4176463" cy="2127027"/>
              <a:chOff x="467544" y="3942184"/>
              <a:chExt cx="4176463" cy="2127027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25DA4377-7AB3-415C-B9E7-00D104A9E5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30" r="3977"/>
              <a:stretch/>
            </p:blipFill>
            <p:spPr bwMode="auto">
              <a:xfrm>
                <a:off x="467544" y="3942184"/>
                <a:ext cx="3888432" cy="180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0" name="直線矢印コネクタ 12">
                <a:extLst>
                  <a:ext uri="{FF2B5EF4-FFF2-40B4-BE49-F238E27FC236}">
                    <a16:creationId xmlns:a16="http://schemas.microsoft.com/office/drawing/2014/main" id="{F253F15B-0E80-4260-AD34-DFE6EDD239EE}"/>
                  </a:ext>
                </a:extLst>
              </p:cNvPr>
              <p:cNvCxnSpPr/>
              <p:nvPr/>
            </p:nvCxnSpPr>
            <p:spPr>
              <a:xfrm>
                <a:off x="502920" y="5780782"/>
                <a:ext cx="3772447" cy="0"/>
              </a:xfrm>
              <a:prstGeom prst="straightConnector1">
                <a:avLst/>
              </a:prstGeom>
              <a:ln w="25400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14">
                <a:extLst>
                  <a:ext uri="{FF2B5EF4-FFF2-40B4-BE49-F238E27FC236}">
                    <a16:creationId xmlns:a16="http://schemas.microsoft.com/office/drawing/2014/main" id="{58B03E07-D65F-49B6-AA37-A2DC80788461}"/>
                  </a:ext>
                </a:extLst>
              </p:cNvPr>
              <p:cNvSpPr txBox="1"/>
              <p:nvPr/>
            </p:nvSpPr>
            <p:spPr>
              <a:xfrm>
                <a:off x="2225355" y="5792212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r>
                  <a:rPr lang="en-US" altLang="ja-JP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メイリオ" panose="020B0604030504040204" pitchFamily="50" charset="-128"/>
                    <a:cs typeface="Arial" panose="020B0604020202020204" pitchFamily="34" charset="0"/>
                  </a:rPr>
                  <a:t>23 m</a:t>
                </a:r>
              </a:p>
            </p:txBody>
          </p:sp>
          <p:cxnSp>
            <p:nvCxnSpPr>
              <p:cNvPr id="22" name="直線矢印コネクタ 15">
                <a:extLst>
                  <a:ext uri="{FF2B5EF4-FFF2-40B4-BE49-F238E27FC236}">
                    <a16:creationId xmlns:a16="http://schemas.microsoft.com/office/drawing/2014/main" id="{1FF38610-6B1C-4812-BA43-DE7070BB6D14}"/>
                  </a:ext>
                </a:extLst>
              </p:cNvPr>
              <p:cNvCxnSpPr/>
              <p:nvPr/>
            </p:nvCxnSpPr>
            <p:spPr>
              <a:xfrm>
                <a:off x="4370309" y="4017946"/>
                <a:ext cx="0" cy="1643714"/>
              </a:xfrm>
              <a:prstGeom prst="straightConnector1">
                <a:avLst/>
              </a:prstGeom>
              <a:ln w="25400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テキスト ボックス 17">
                <a:extLst>
                  <a:ext uri="{FF2B5EF4-FFF2-40B4-BE49-F238E27FC236}">
                    <a16:creationId xmlns:a16="http://schemas.microsoft.com/office/drawing/2014/main" id="{96BEC23D-10DA-4965-90D0-5C4A19B070BB}"/>
                  </a:ext>
                </a:extLst>
              </p:cNvPr>
              <p:cNvSpPr txBox="1"/>
              <p:nvPr/>
            </p:nvSpPr>
            <p:spPr>
              <a:xfrm rot="5400000">
                <a:off x="4242455" y="4689951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  <a:cs typeface="+mn-cs"/>
                  </a:defRPr>
                </a:lvl9pPr>
              </a:lstStyle>
              <a:p>
                <a:r>
                  <a:rPr lang="en-US" altLang="ja-JP" sz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メイリオ" panose="020B0604030504040204" pitchFamily="50" charset="-128"/>
                    <a:cs typeface="Arial" panose="020B0604020202020204" pitchFamily="34" charset="0"/>
                  </a:rPr>
                  <a:t>10 m</a:t>
                </a:r>
              </a:p>
            </p:txBody>
          </p:sp>
        </p:grpSp>
        <p:sp>
          <p:nvSpPr>
            <p:cNvPr id="18" name="テキスト ボックス 19">
              <a:extLst>
                <a:ext uri="{FF2B5EF4-FFF2-40B4-BE49-F238E27FC236}">
                  <a16:creationId xmlns:a16="http://schemas.microsoft.com/office/drawing/2014/main" id="{BD39F557-A9B4-4344-A820-3549EF05C103}"/>
                </a:ext>
              </a:extLst>
            </p:cNvPr>
            <p:cNvSpPr txBox="1"/>
            <p:nvPr/>
          </p:nvSpPr>
          <p:spPr>
            <a:xfrm>
              <a:off x="1535874" y="4128797"/>
              <a:ext cx="1154693" cy="247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  <a:cs typeface="+mn-cs"/>
                </a:defRPr>
              </a:lvl9pPr>
            </a:lstStyle>
            <a:p>
              <a:r>
                <a:rPr lang="en-US" altLang="ja-JP" sz="1400" dirty="0"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4</a:t>
              </a:r>
              <a:r>
                <a:rPr lang="en-US" altLang="ja-JP" sz="1400" baseline="30000" dirty="0"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th</a:t>
              </a:r>
              <a:r>
                <a:rPr lang="en-US" altLang="ja-JP" sz="1400" dirty="0"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 generation</a:t>
              </a:r>
            </a:p>
          </p:txBody>
        </p:sp>
      </p:grpSp>
      <p:pic>
        <p:nvPicPr>
          <p:cNvPr id="24" name="Picture 3">
            <a:extLst>
              <a:ext uri="{FF2B5EF4-FFF2-40B4-BE49-F238E27FC236}">
                <a16:creationId xmlns:a16="http://schemas.microsoft.com/office/drawing/2014/main" id="{A76D84D1-B1AB-4DC2-ABA7-32DBB0540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159"/>
            <a:ext cx="4191536" cy="327814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テキスト ボックス 19">
            <a:extLst>
              <a:ext uri="{FF2B5EF4-FFF2-40B4-BE49-F238E27FC236}">
                <a16:creationId xmlns:a16="http://schemas.microsoft.com/office/drawing/2014/main" id="{83476F39-C28B-4CAE-885E-CFE5C40D31DA}"/>
              </a:ext>
            </a:extLst>
          </p:cNvPr>
          <p:cNvSpPr txBox="1"/>
          <p:nvPr/>
        </p:nvSpPr>
        <p:spPr>
          <a:xfrm>
            <a:off x="551600" y="3956243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400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3</a:t>
            </a:r>
            <a:r>
              <a:rPr lang="en-US" altLang="ja-JP" sz="1400" baseline="30000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rd</a:t>
            </a:r>
            <a:r>
              <a:rPr lang="en-US" altLang="ja-JP" sz="1400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generation</a:t>
            </a:r>
          </a:p>
        </p:txBody>
      </p:sp>
      <p:sp>
        <p:nvSpPr>
          <p:cNvPr id="27" name="Pfeil: gestreift nach rechts 26">
            <a:extLst>
              <a:ext uri="{FF2B5EF4-FFF2-40B4-BE49-F238E27FC236}">
                <a16:creationId xmlns:a16="http://schemas.microsoft.com/office/drawing/2014/main" id="{38E0D353-1B9A-4F56-92D3-674AB9095B40}"/>
              </a:ext>
            </a:extLst>
          </p:cNvPr>
          <p:cNvSpPr/>
          <p:nvPr/>
        </p:nvSpPr>
        <p:spPr>
          <a:xfrm rot="2529994">
            <a:off x="2820804" y="4125120"/>
            <a:ext cx="765261" cy="4262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feil: gestreift nach rechts 27">
            <a:extLst>
              <a:ext uri="{FF2B5EF4-FFF2-40B4-BE49-F238E27FC236}">
                <a16:creationId xmlns:a16="http://schemas.microsoft.com/office/drawing/2014/main" id="{856EB7A0-31F9-4F25-8FCD-86F4D9F58100}"/>
              </a:ext>
            </a:extLst>
          </p:cNvPr>
          <p:cNvSpPr/>
          <p:nvPr/>
        </p:nvSpPr>
        <p:spPr>
          <a:xfrm rot="18624166">
            <a:off x="5713369" y="3470187"/>
            <a:ext cx="765261" cy="4262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feil: gestreift nach rechts 30">
            <a:extLst>
              <a:ext uri="{FF2B5EF4-FFF2-40B4-BE49-F238E27FC236}">
                <a16:creationId xmlns:a16="http://schemas.microsoft.com/office/drawing/2014/main" id="{8E693FF2-0537-4793-AE3D-EEEEACA2F329}"/>
              </a:ext>
            </a:extLst>
          </p:cNvPr>
          <p:cNvSpPr/>
          <p:nvPr/>
        </p:nvSpPr>
        <p:spPr>
          <a:xfrm rot="2529994">
            <a:off x="8756186" y="3682858"/>
            <a:ext cx="765261" cy="4262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EB7D658-A724-4C05-83D0-152DADCA789B}"/>
              </a:ext>
            </a:extLst>
          </p:cNvPr>
          <p:cNvSpPr txBox="1"/>
          <p:nvPr/>
        </p:nvSpPr>
        <p:spPr>
          <a:xfrm>
            <a:off x="188809" y="4387389"/>
            <a:ext cx="37225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i="1" dirty="0">
                <a:solidFill>
                  <a:srgbClr val="333333"/>
                </a:solidFill>
              </a:rPr>
              <a:t>Ion Therapy in Japan</a:t>
            </a:r>
          </a:p>
          <a:p>
            <a:r>
              <a:rPr lang="en-US" altLang="ja-JP" dirty="0">
                <a:solidFill>
                  <a:srgbClr val="333333"/>
                </a:solidFill>
              </a:rPr>
              <a:t>Koji Noda</a:t>
            </a:r>
            <a:endParaRPr lang="de-DE" altLang="ja-JP" dirty="0">
              <a:solidFill>
                <a:srgbClr val="333333"/>
              </a:solidFill>
            </a:endParaRPr>
          </a:p>
          <a:p>
            <a:r>
              <a:rPr lang="en-US" altLang="ja-JP" dirty="0">
                <a:solidFill>
                  <a:srgbClr val="333333"/>
                </a:solidFill>
              </a:rPr>
              <a:t>National Institute of </a:t>
            </a:r>
          </a:p>
          <a:p>
            <a:r>
              <a:rPr lang="en-US" altLang="ja-JP" dirty="0">
                <a:solidFill>
                  <a:srgbClr val="333333"/>
                </a:solidFill>
              </a:rPr>
              <a:t>Radiological Sciences QST</a:t>
            </a:r>
            <a:br>
              <a:rPr lang="en-US" altLang="ja-JP" dirty="0">
                <a:solidFill>
                  <a:srgbClr val="333333"/>
                </a:solidFill>
              </a:rPr>
            </a:br>
            <a:r>
              <a:rPr lang="en-US" altLang="ja-JP" dirty="0">
                <a:solidFill>
                  <a:srgbClr val="333333"/>
                </a:solidFill>
              </a:rPr>
              <a:t>Workshop on Ion Beam Therapy, </a:t>
            </a:r>
          </a:p>
          <a:p>
            <a:r>
              <a:rPr lang="en-US" altLang="ja-JP" dirty="0" err="1">
                <a:solidFill>
                  <a:srgbClr val="333333"/>
                </a:solidFill>
              </a:rPr>
              <a:t>Archamps</a:t>
            </a:r>
            <a:r>
              <a:rPr lang="en-US" altLang="ja-JP" dirty="0">
                <a:solidFill>
                  <a:srgbClr val="333333"/>
                </a:solidFill>
              </a:rPr>
              <a:t>, 2018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935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988" y="1063832"/>
            <a:ext cx="5497603" cy="430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Rationales for proton and ion beam therapy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288461" y="5529110"/>
            <a:ext cx="322644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r>
              <a:rPr lang="en-GB" altLang="de-DE" sz="1200" dirty="0" err="1">
                <a:solidFill>
                  <a:srgbClr val="666666"/>
                </a:solidFill>
              </a:rPr>
              <a:t>Krämer</a:t>
            </a:r>
            <a:r>
              <a:rPr lang="en-GB" altLang="de-DE" sz="1200" dirty="0">
                <a:solidFill>
                  <a:srgbClr val="666666"/>
                </a:solidFill>
              </a:rPr>
              <a:t> &amp; Durante, Eur. Phys. J. D 60 (2010</a:t>
            </a:r>
            <a:r>
              <a:rPr lang="en-GB" altLang="de-DE" sz="1100" dirty="0">
                <a:solidFill>
                  <a:srgbClr val="666666"/>
                </a:solidFill>
              </a:rPr>
              <a:t>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0A00B02-8509-454E-A1DC-1EBF3C17D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282" y="1138451"/>
            <a:ext cx="6186194" cy="431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CBC9D2C5-AB15-47DA-A052-143CC5F1BFE9}"/>
              </a:ext>
            </a:extLst>
          </p:cNvPr>
          <p:cNvSpPr txBox="1">
            <a:spLocks/>
          </p:cNvSpPr>
          <p:nvPr/>
        </p:nvSpPr>
        <p:spPr bwMode="auto">
          <a:xfrm>
            <a:off x="609600" y="1628702"/>
            <a:ext cx="4724873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Depth-dose profile: </a:t>
            </a:r>
            <a:br>
              <a:rPr lang="en-US" kern="0" dirty="0"/>
            </a:br>
            <a:r>
              <a:rPr lang="en-US" kern="0" dirty="0"/>
              <a:t>Bethe-Bloch</a:t>
            </a:r>
            <a:endParaRPr lang="en-GB" altLang="de-DE" kern="0" dirty="0">
              <a:solidFill>
                <a:srgbClr val="535355"/>
              </a:solidFill>
            </a:endParaRPr>
          </a:p>
          <a:p>
            <a:endParaRPr lang="en-GB" altLang="de-DE" kern="0" dirty="0">
              <a:solidFill>
                <a:srgbClr val="535355"/>
              </a:solidFill>
            </a:endParaRPr>
          </a:p>
          <a:p>
            <a:r>
              <a:rPr lang="en-GB" altLang="de-DE" kern="0" dirty="0">
                <a:solidFill>
                  <a:srgbClr val="535355"/>
                </a:solidFill>
              </a:rPr>
              <a:t>Range defined by starting energy (</a:t>
            </a:r>
            <a:r>
              <a:rPr lang="en-GB" altLang="de-DE" i="1" kern="0" dirty="0">
                <a:solidFill>
                  <a:srgbClr val="535355"/>
                </a:solidFill>
              </a:rPr>
              <a:t>Bragg peak</a:t>
            </a:r>
            <a:r>
              <a:rPr lang="en-US" kern="0" dirty="0"/>
              <a:t>)</a:t>
            </a:r>
          </a:p>
          <a:p>
            <a:endParaRPr lang="en-US" kern="0" dirty="0"/>
          </a:p>
          <a:p>
            <a:r>
              <a:rPr lang="en-US" kern="0" dirty="0"/>
              <a:t>Higher biological effectiveness </a:t>
            </a:r>
          </a:p>
          <a:p>
            <a:endParaRPr lang="en-US" kern="0" dirty="0"/>
          </a:p>
          <a:p>
            <a:r>
              <a:rPr lang="en-US" kern="0" dirty="0"/>
              <a:t>Less lateral scattering</a:t>
            </a:r>
          </a:p>
          <a:p>
            <a:pPr marL="0" indent="0">
              <a:buFont typeface="Arial"/>
              <a:buNone/>
            </a:pPr>
            <a:endParaRPr lang="en-US" kern="0" dirty="0"/>
          </a:p>
          <a:p>
            <a:r>
              <a:rPr lang="en-US" kern="0" dirty="0"/>
              <a:t>Possibility of lateral </a:t>
            </a:r>
            <a:br>
              <a:rPr lang="en-US" kern="0" dirty="0"/>
            </a:br>
            <a:r>
              <a:rPr lang="en-US" kern="0" dirty="0"/>
              <a:t>guidance (scanning)</a:t>
            </a:r>
          </a:p>
          <a:p>
            <a:endParaRPr lang="en-US" kern="0" dirty="0"/>
          </a:p>
        </p:txBody>
      </p:sp>
      <p:cxnSp>
        <p:nvCxnSpPr>
          <p:cNvPr id="7" name="Gerade Verbindung 13">
            <a:extLst>
              <a:ext uri="{FF2B5EF4-FFF2-40B4-BE49-F238E27FC236}">
                <a16:creationId xmlns:a16="http://schemas.microsoft.com/office/drawing/2014/main" id="{2385FA39-FA66-4E87-8F3E-3C31817649BE}"/>
              </a:ext>
            </a:extLst>
          </p:cNvPr>
          <p:cNvCxnSpPr>
            <a:cxnSpLocks/>
          </p:cNvCxnSpPr>
          <p:nvPr/>
        </p:nvCxnSpPr>
        <p:spPr>
          <a:xfrm>
            <a:off x="3536576" y="2043953"/>
            <a:ext cx="2017059" cy="1344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3">
            <a:extLst>
              <a:ext uri="{FF2B5EF4-FFF2-40B4-BE49-F238E27FC236}">
                <a16:creationId xmlns:a16="http://schemas.microsoft.com/office/drawing/2014/main" id="{8C5DAE61-1FA7-42CB-A66E-9EC72CD7A35E}"/>
              </a:ext>
            </a:extLst>
          </p:cNvPr>
          <p:cNvCxnSpPr>
            <a:cxnSpLocks/>
          </p:cNvCxnSpPr>
          <p:nvPr/>
        </p:nvCxnSpPr>
        <p:spPr>
          <a:xfrm>
            <a:off x="5185598" y="3042237"/>
            <a:ext cx="480684" cy="16632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8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C16BC-4195-436C-8E19-4FDBE280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– current projects</a:t>
            </a:r>
            <a:br>
              <a:rPr lang="en-US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130B83-A973-4387-AC59-260C6EB19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825" y="1523094"/>
            <a:ext cx="6042847" cy="3223256"/>
          </a:xfrm>
        </p:spPr>
        <p:txBody>
          <a:bodyPr/>
          <a:lstStyle/>
          <a:p>
            <a:r>
              <a:rPr lang="en-US" dirty="0"/>
              <a:t>Control system upgrade to allow for multi energy operation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New RFQ</a:t>
            </a:r>
          </a:p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6821E43-43F1-4F5C-8592-5848833B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 b="4578"/>
          <a:stretch/>
        </p:blipFill>
        <p:spPr>
          <a:xfrm>
            <a:off x="472270" y="3633722"/>
            <a:ext cx="3962570" cy="2473025"/>
          </a:xfrm>
          <a:prstGeom prst="rect">
            <a:avLst/>
          </a:prstGeom>
        </p:spPr>
      </p:pic>
      <p:pic>
        <p:nvPicPr>
          <p:cNvPr id="7" name="Grafik 1" descr="Grafik 1">
            <a:extLst>
              <a:ext uri="{FF2B5EF4-FFF2-40B4-BE49-F238E27FC236}">
                <a16:creationId xmlns:a16="http://schemas.microsoft.com/office/drawing/2014/main" id="{0FEBF3F9-6E07-4A16-A5B4-43A570CCE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40" y="5729884"/>
            <a:ext cx="900000" cy="37686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7900E44-457C-48F9-B241-5A477483A844}"/>
              </a:ext>
            </a:extLst>
          </p:cNvPr>
          <p:cNvSpPr/>
          <p:nvPr/>
        </p:nvSpPr>
        <p:spPr>
          <a:xfrm>
            <a:off x="4449811" y="56458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333333"/>
                </a:solidFill>
              </a:rPr>
              <a:t>H. </a:t>
            </a:r>
            <a:r>
              <a:rPr lang="en-GB" sz="1200" dirty="0" err="1">
                <a:solidFill>
                  <a:srgbClr val="333333"/>
                </a:solidFill>
              </a:rPr>
              <a:t>Höltermann</a:t>
            </a:r>
            <a:r>
              <a:rPr lang="en-GB" sz="1200" dirty="0">
                <a:solidFill>
                  <a:srgbClr val="333333"/>
                </a:solidFill>
              </a:rPr>
              <a:t>, H. </a:t>
            </a:r>
            <a:r>
              <a:rPr lang="en-GB" sz="1200" dirty="0" err="1">
                <a:solidFill>
                  <a:srgbClr val="333333"/>
                </a:solidFill>
              </a:rPr>
              <a:t>Hähnel</a:t>
            </a:r>
            <a:r>
              <a:rPr lang="en-GB" sz="1200" dirty="0">
                <a:solidFill>
                  <a:srgbClr val="333333"/>
                </a:solidFill>
              </a:rPr>
              <a:t>, B. </a:t>
            </a:r>
            <a:r>
              <a:rPr lang="en-GB" sz="1200" dirty="0" err="1">
                <a:solidFill>
                  <a:srgbClr val="333333"/>
                </a:solidFill>
              </a:rPr>
              <a:t>Koubek</a:t>
            </a:r>
            <a:r>
              <a:rPr lang="en-GB" sz="1200" dirty="0">
                <a:solidFill>
                  <a:srgbClr val="333333"/>
                </a:solidFill>
              </a:rPr>
              <a:t>, H. </a:t>
            </a:r>
            <a:r>
              <a:rPr lang="en-GB" sz="1200" dirty="0" err="1">
                <a:solidFill>
                  <a:srgbClr val="333333"/>
                </a:solidFill>
              </a:rPr>
              <a:t>Podlech</a:t>
            </a:r>
            <a:r>
              <a:rPr lang="en-GB" sz="1200" dirty="0">
                <a:solidFill>
                  <a:srgbClr val="333333"/>
                </a:solidFill>
              </a:rPr>
              <a:t>, U. Ratzinger TUNING AND RF MEASUREMENTS OF THE LILAC RFQ </a:t>
            </a:r>
            <a:r>
              <a:rPr lang="en-GB" sz="1200" i="1" dirty="0">
                <a:solidFill>
                  <a:srgbClr val="333333"/>
                </a:solidFill>
              </a:rPr>
              <a:t>Proc. of 15th Int. Conf. on Heavy Ion Acc. Technology HIAT2022</a:t>
            </a:r>
            <a:r>
              <a:rPr lang="en-GB" sz="1200" dirty="0">
                <a:solidFill>
                  <a:srgbClr val="333333"/>
                </a:solidFill>
              </a:rPr>
              <a:t>, Darmstadt, Germany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1C84857-AEA5-43F2-9859-DF9F97CF1567}"/>
              </a:ext>
            </a:extLst>
          </p:cNvPr>
          <p:cNvGrpSpPr>
            <a:grpSpLocks noChangeAspect="1"/>
          </p:cNvGrpSpPr>
          <p:nvPr/>
        </p:nvGrpSpPr>
        <p:grpSpPr>
          <a:xfrm>
            <a:off x="5633628" y="701177"/>
            <a:ext cx="6352692" cy="2484000"/>
            <a:chOff x="395288" y="1557338"/>
            <a:chExt cx="7808912" cy="2241550"/>
          </a:xfrm>
        </p:grpSpPr>
        <p:sp>
          <p:nvSpPr>
            <p:cNvPr id="38" name="Rechteck 50">
              <a:extLst>
                <a:ext uri="{FF2B5EF4-FFF2-40B4-BE49-F238E27FC236}">
                  <a16:creationId xmlns:a16="http://schemas.microsoft.com/office/drawing/2014/main" id="{FDEAF0BB-E737-48C0-B7D3-ECFBD71AE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7050" y="1773238"/>
              <a:ext cx="574675" cy="165735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39" name="Rechteck 49">
              <a:extLst>
                <a:ext uri="{FF2B5EF4-FFF2-40B4-BE49-F238E27FC236}">
                  <a16:creationId xmlns:a16="http://schemas.microsoft.com/office/drawing/2014/main" id="{B2779D38-B94C-416C-A855-DB639A853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550" y="1773238"/>
              <a:ext cx="828675" cy="165735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40" name="Rechteck 48">
              <a:extLst>
                <a:ext uri="{FF2B5EF4-FFF2-40B4-BE49-F238E27FC236}">
                  <a16:creationId xmlns:a16="http://schemas.microsoft.com/office/drawing/2014/main" id="{035A79C6-987E-4A86-84B6-F0DB2F005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1773238"/>
              <a:ext cx="1655762" cy="165735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41" name="Rechteck 7">
              <a:extLst>
                <a:ext uri="{FF2B5EF4-FFF2-40B4-BE49-F238E27FC236}">
                  <a16:creationId xmlns:a16="http://schemas.microsoft.com/office/drawing/2014/main" id="{D3C32E29-1199-42E5-BBFD-63E932919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1413" y="1773238"/>
              <a:ext cx="1655762" cy="165735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42" name="Line 4">
              <a:extLst>
                <a:ext uri="{FF2B5EF4-FFF2-40B4-BE49-F238E27FC236}">
                  <a16:creationId xmlns:a16="http://schemas.microsoft.com/office/drawing/2014/main" id="{C830EA2D-F700-49A2-86E7-2BBA490A0C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963" y="3286125"/>
              <a:ext cx="288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5">
              <a:extLst>
                <a:ext uri="{FF2B5EF4-FFF2-40B4-BE49-F238E27FC236}">
                  <a16:creationId xmlns:a16="http://schemas.microsoft.com/office/drawing/2014/main" id="{3AE020DE-E903-40DE-804D-E1F48AC405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8888" y="2565400"/>
              <a:ext cx="431800" cy="7207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3171A44D-C0FF-49A7-8639-15EA6444D7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0688" y="2565400"/>
              <a:ext cx="7207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7">
              <a:extLst>
                <a:ext uri="{FF2B5EF4-FFF2-40B4-BE49-F238E27FC236}">
                  <a16:creationId xmlns:a16="http://schemas.microsoft.com/office/drawing/2014/main" id="{FEE844AB-4E14-4DD4-96D5-D0B68E0AF4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1413" y="2133600"/>
              <a:ext cx="215900" cy="4318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8">
              <a:extLst>
                <a:ext uri="{FF2B5EF4-FFF2-40B4-BE49-F238E27FC236}">
                  <a16:creationId xmlns:a16="http://schemas.microsoft.com/office/drawing/2014/main" id="{497ADBEC-A6A8-4BFF-ACC2-9526AF149F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7313" y="2133600"/>
              <a:ext cx="360362" cy="11525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9">
              <a:extLst>
                <a:ext uri="{FF2B5EF4-FFF2-40B4-BE49-F238E27FC236}">
                  <a16:creationId xmlns:a16="http://schemas.microsoft.com/office/drawing/2014/main" id="{B22EF017-4E5A-4A04-9A27-B73541B49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675" y="3286125"/>
              <a:ext cx="1428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10">
              <a:extLst>
                <a:ext uri="{FF2B5EF4-FFF2-40B4-BE49-F238E27FC236}">
                  <a16:creationId xmlns:a16="http://schemas.microsoft.com/office/drawing/2014/main" id="{752917DE-DE83-4216-94F0-FC8E3F92C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0550" y="3286125"/>
              <a:ext cx="288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Line 11">
              <a:extLst>
                <a:ext uri="{FF2B5EF4-FFF2-40B4-BE49-F238E27FC236}">
                  <a16:creationId xmlns:a16="http://schemas.microsoft.com/office/drawing/2014/main" id="{113A935A-A0A6-4AD2-A56B-938C35349C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9475" y="2422525"/>
              <a:ext cx="504825" cy="8636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Line 12">
              <a:extLst>
                <a:ext uri="{FF2B5EF4-FFF2-40B4-BE49-F238E27FC236}">
                  <a16:creationId xmlns:a16="http://schemas.microsoft.com/office/drawing/2014/main" id="{D99C64B9-DDDF-4B3B-BFBD-EB442466A0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2713" y="2422525"/>
              <a:ext cx="7207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Line 13">
              <a:extLst>
                <a:ext uri="{FF2B5EF4-FFF2-40B4-BE49-F238E27FC236}">
                  <a16:creationId xmlns:a16="http://schemas.microsoft.com/office/drawing/2014/main" id="{FFFF7A66-C4D3-466D-BD0D-1013FE6DB7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3438" y="2133600"/>
              <a:ext cx="144462" cy="2889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14">
              <a:extLst>
                <a:ext uri="{FF2B5EF4-FFF2-40B4-BE49-F238E27FC236}">
                  <a16:creationId xmlns:a16="http://schemas.microsoft.com/office/drawing/2014/main" id="{6371918C-EF10-436B-912E-BC2F90FC5B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900" y="2133600"/>
              <a:ext cx="360363" cy="11525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Line 15">
              <a:extLst>
                <a:ext uri="{FF2B5EF4-FFF2-40B4-BE49-F238E27FC236}">
                  <a16:creationId xmlns:a16="http://schemas.microsoft.com/office/drawing/2014/main" id="{8F642C4D-D7F2-44F0-8841-19646E553D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8263" y="3286125"/>
              <a:ext cx="1428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Line 16">
              <a:extLst>
                <a:ext uri="{FF2B5EF4-FFF2-40B4-BE49-F238E27FC236}">
                  <a16:creationId xmlns:a16="http://schemas.microsoft.com/office/drawing/2014/main" id="{5F7FAE6A-763D-4AE2-8473-C1A1F864A3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1138" y="3286125"/>
              <a:ext cx="288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Line 17">
              <a:extLst>
                <a:ext uri="{FF2B5EF4-FFF2-40B4-BE49-F238E27FC236}">
                  <a16:creationId xmlns:a16="http://schemas.microsoft.com/office/drawing/2014/main" id="{D84357FD-5577-49D0-972B-1B0FD4ECCD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80063" y="2278063"/>
              <a:ext cx="576262" cy="10080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Line 18">
              <a:extLst>
                <a:ext uri="{FF2B5EF4-FFF2-40B4-BE49-F238E27FC236}">
                  <a16:creationId xmlns:a16="http://schemas.microsoft.com/office/drawing/2014/main" id="{1A5977D1-F0CB-42B6-B2E6-A10F0F9B36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6325" y="2278063"/>
              <a:ext cx="7207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Line 19">
              <a:extLst>
                <a:ext uri="{FF2B5EF4-FFF2-40B4-BE49-F238E27FC236}">
                  <a16:creationId xmlns:a16="http://schemas.microsoft.com/office/drawing/2014/main" id="{4D21F333-B46D-43BF-A16A-035E1B79F2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77050" y="2133600"/>
              <a:ext cx="71438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Line 20">
              <a:extLst>
                <a:ext uri="{FF2B5EF4-FFF2-40B4-BE49-F238E27FC236}">
                  <a16:creationId xmlns:a16="http://schemas.microsoft.com/office/drawing/2014/main" id="{415A7486-A9A6-4E83-9AB6-B1583A74A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8488" y="2133600"/>
              <a:ext cx="360362" cy="11525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Line 21">
              <a:extLst>
                <a:ext uri="{FF2B5EF4-FFF2-40B4-BE49-F238E27FC236}">
                  <a16:creationId xmlns:a16="http://schemas.microsoft.com/office/drawing/2014/main" id="{DB40BC9A-8A86-47FE-86CF-4718CA92FB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8850" y="3286125"/>
              <a:ext cx="1428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Text Box 40">
              <a:extLst>
                <a:ext uri="{FF2B5EF4-FFF2-40B4-BE49-F238E27FC236}">
                  <a16:creationId xmlns:a16="http://schemas.microsoft.com/office/drawing/2014/main" id="{C072648E-F803-4734-8013-7D853E86BA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106" y="2308363"/>
              <a:ext cx="1219749" cy="442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400" dirty="0">
                  <a:solidFill>
                    <a:schemeClr val="tx1"/>
                  </a:solidFill>
                </a:rPr>
                <a:t>IES #1</a:t>
              </a:r>
            </a:p>
          </p:txBody>
        </p:sp>
        <p:sp>
          <p:nvSpPr>
            <p:cNvPr id="61" name="Text Box 41">
              <a:extLst>
                <a:ext uri="{FF2B5EF4-FFF2-40B4-BE49-F238E27FC236}">
                  <a16:creationId xmlns:a16="http://schemas.microsoft.com/office/drawing/2014/main" id="{942A26D0-399A-4B23-988B-FE8AAC175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0266" y="2163316"/>
              <a:ext cx="1219749" cy="442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400" dirty="0">
                  <a:solidFill>
                    <a:schemeClr val="tx1"/>
                  </a:solidFill>
                </a:rPr>
                <a:t>IES #2</a:t>
              </a: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id="{542C7455-B28F-4384-8E8A-C046691D42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6038" y="2030133"/>
              <a:ext cx="1219749" cy="442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400" dirty="0">
                  <a:solidFill>
                    <a:schemeClr val="tx1"/>
                  </a:solidFill>
                </a:rPr>
                <a:t>IES #3</a:t>
              </a:r>
            </a:p>
          </p:txBody>
        </p:sp>
        <p:cxnSp>
          <p:nvCxnSpPr>
            <p:cNvPr id="63" name="Gerade Verbindung mit Pfeil 2">
              <a:extLst>
                <a:ext uri="{FF2B5EF4-FFF2-40B4-BE49-F238E27FC236}">
                  <a16:creationId xmlns:a16="http://schemas.microsoft.com/office/drawing/2014/main" id="{1EF9E496-F28C-4F60-9019-1EF9AB0D1C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69963" y="1557338"/>
              <a:ext cx="0" cy="19446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mit Pfeil 5">
              <a:extLst>
                <a:ext uri="{FF2B5EF4-FFF2-40B4-BE49-F238E27FC236}">
                  <a16:creationId xmlns:a16="http://schemas.microsoft.com/office/drawing/2014/main" id="{6111C812-A004-4661-9C52-5B98A1BC62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7088" y="3430588"/>
              <a:ext cx="7129462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5" name="Textfeld 6">
              <a:extLst>
                <a:ext uri="{FF2B5EF4-FFF2-40B4-BE49-F238E27FC236}">
                  <a16:creationId xmlns:a16="http://schemas.microsoft.com/office/drawing/2014/main" id="{4C43F8D9-FEAB-4023-AAB7-A6BEB10EA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88" y="1773238"/>
              <a:ext cx="674688" cy="92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de-DE" altLang="en-US" dirty="0">
                  <a:solidFill>
                    <a:schemeClr val="tx1"/>
                  </a:solidFill>
                </a:rPr>
                <a:t>   B</a:t>
              </a:r>
            </a:p>
          </p:txBody>
        </p:sp>
        <p:sp>
          <p:nvSpPr>
            <p:cNvPr id="66" name="Textfeld 46">
              <a:extLst>
                <a:ext uri="{FF2B5EF4-FFF2-40B4-BE49-F238E27FC236}">
                  <a16:creationId xmlns:a16="http://schemas.microsoft.com/office/drawing/2014/main" id="{1EB67124-89C9-4C49-B0CC-017496BCB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963" y="3430588"/>
              <a:ext cx="2492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>
                  <a:solidFill>
                    <a:schemeClr val="tx1"/>
                  </a:solidFill>
                </a:rPr>
                <a:t>t</a:t>
              </a:r>
              <a:endParaRPr lang="en-US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976A6E8D-56FF-455E-84B6-F42F430670E4}"/>
              </a:ext>
            </a:extLst>
          </p:cNvPr>
          <p:cNvGrpSpPr>
            <a:grpSpLocks noChangeAspect="1"/>
          </p:cNvGrpSpPr>
          <p:nvPr/>
        </p:nvGrpSpPr>
        <p:grpSpPr>
          <a:xfrm>
            <a:off x="5704013" y="2908797"/>
            <a:ext cx="6050886" cy="2484000"/>
            <a:chOff x="468313" y="1547813"/>
            <a:chExt cx="7735893" cy="2241548"/>
          </a:xfrm>
        </p:grpSpPr>
        <p:sp>
          <p:nvSpPr>
            <p:cNvPr id="67" name="Rechteck 46">
              <a:extLst>
                <a:ext uri="{FF2B5EF4-FFF2-40B4-BE49-F238E27FC236}">
                  <a16:creationId xmlns:a16="http://schemas.microsoft.com/office/drawing/2014/main" id="{DC187CC6-E99D-4FC9-94E3-61A10D903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916" y="1763713"/>
              <a:ext cx="574676" cy="165576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68" name="Rechteck 55">
              <a:extLst>
                <a:ext uri="{FF2B5EF4-FFF2-40B4-BE49-F238E27FC236}">
                  <a16:creationId xmlns:a16="http://schemas.microsoft.com/office/drawing/2014/main" id="{8F855917-1708-46E2-934E-971A51BF3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838" y="1763713"/>
              <a:ext cx="777875" cy="165576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69" name="Rechteck 56">
              <a:extLst>
                <a:ext uri="{FF2B5EF4-FFF2-40B4-BE49-F238E27FC236}">
                  <a16:creationId xmlns:a16="http://schemas.microsoft.com/office/drawing/2014/main" id="{ED234FBD-339E-4D6F-9FD2-93B74FDE5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264" y="1763713"/>
              <a:ext cx="209551" cy="165576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70" name="Rechteck 57">
              <a:extLst>
                <a:ext uri="{FF2B5EF4-FFF2-40B4-BE49-F238E27FC236}">
                  <a16:creationId xmlns:a16="http://schemas.microsoft.com/office/drawing/2014/main" id="{EA1D9766-FE40-4F39-BD67-27405B959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790" y="1763713"/>
              <a:ext cx="209551" cy="165576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71" name="Line 22">
              <a:extLst>
                <a:ext uri="{FF2B5EF4-FFF2-40B4-BE49-F238E27FC236}">
                  <a16:creationId xmlns:a16="http://schemas.microsoft.com/office/drawing/2014/main" id="{426EF7BF-9318-400E-9F38-A62C54FF19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1551" y="3276599"/>
              <a:ext cx="288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Line 23">
              <a:extLst>
                <a:ext uri="{FF2B5EF4-FFF2-40B4-BE49-F238E27FC236}">
                  <a16:creationId xmlns:a16="http://schemas.microsoft.com/office/drawing/2014/main" id="{B68ADAF8-254A-400E-B572-53B7120AE9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60476" y="2555874"/>
              <a:ext cx="431800" cy="7207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Line 24">
              <a:extLst>
                <a:ext uri="{FF2B5EF4-FFF2-40B4-BE49-F238E27FC236}">
                  <a16:creationId xmlns:a16="http://schemas.microsoft.com/office/drawing/2014/main" id="{A79F14B7-6E4B-42B1-BC0D-3852DCCA44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2275" y="2555874"/>
              <a:ext cx="720726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Line 29">
              <a:extLst>
                <a:ext uri="{FF2B5EF4-FFF2-40B4-BE49-F238E27FC236}">
                  <a16:creationId xmlns:a16="http://schemas.microsoft.com/office/drawing/2014/main" id="{0613A3FE-B56C-4FDA-9D04-24B3E07076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1415" y="2411413"/>
              <a:ext cx="73025" cy="14446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Line 30">
              <a:extLst>
                <a:ext uri="{FF2B5EF4-FFF2-40B4-BE49-F238E27FC236}">
                  <a16:creationId xmlns:a16="http://schemas.microsoft.com/office/drawing/2014/main" id="{1DD28048-581F-473E-936B-6C8D626149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4440" y="2411413"/>
              <a:ext cx="720726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Line 31">
              <a:extLst>
                <a:ext uri="{FF2B5EF4-FFF2-40B4-BE49-F238E27FC236}">
                  <a16:creationId xmlns:a16="http://schemas.microsoft.com/office/drawing/2014/main" id="{9D657642-A734-4FEB-A96C-8BF26646AD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3578" y="2268538"/>
              <a:ext cx="73025" cy="14287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Line 36">
              <a:extLst>
                <a:ext uri="{FF2B5EF4-FFF2-40B4-BE49-F238E27FC236}">
                  <a16:creationId xmlns:a16="http://schemas.microsoft.com/office/drawing/2014/main" id="{60B317FF-3DB7-431A-A620-8B1F5491EC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603" y="2268538"/>
              <a:ext cx="720726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Line 38">
              <a:extLst>
                <a:ext uri="{FF2B5EF4-FFF2-40B4-BE49-F238E27FC236}">
                  <a16:creationId xmlns:a16="http://schemas.microsoft.com/office/drawing/2014/main" id="{B26988AE-4532-4EA5-AFED-4439F0129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7179" y="2124075"/>
              <a:ext cx="360363" cy="115252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Line 39">
              <a:extLst>
                <a:ext uri="{FF2B5EF4-FFF2-40B4-BE49-F238E27FC236}">
                  <a16:creationId xmlns:a16="http://schemas.microsoft.com/office/drawing/2014/main" id="{B273A25F-5B18-41F4-B293-4D4A2E143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7542" y="3276599"/>
              <a:ext cx="1428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Line 37">
              <a:extLst>
                <a:ext uri="{FF2B5EF4-FFF2-40B4-BE49-F238E27FC236}">
                  <a16:creationId xmlns:a16="http://schemas.microsoft.com/office/drawing/2014/main" id="{8E156D82-1A76-4939-A723-A80DC376F6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5740" y="2124075"/>
              <a:ext cx="71436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cxnSp>
          <p:nvCxnSpPr>
            <p:cNvPr id="81" name="Gerade Verbindung mit Pfeil 47">
              <a:extLst>
                <a:ext uri="{FF2B5EF4-FFF2-40B4-BE49-F238E27FC236}">
                  <a16:creationId xmlns:a16="http://schemas.microsoft.com/office/drawing/2014/main" id="{C47BCBFA-639B-4D4F-92F4-3026FE98F9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69964" y="1547813"/>
              <a:ext cx="0" cy="194468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mit Pfeil 48">
              <a:extLst>
                <a:ext uri="{FF2B5EF4-FFF2-40B4-BE49-F238E27FC236}">
                  <a16:creationId xmlns:a16="http://schemas.microsoft.com/office/drawing/2014/main" id="{C3A73A2C-A07F-4933-BC94-0BD6715313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7087" y="3419473"/>
              <a:ext cx="712946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3" name="Textfeld 50">
              <a:extLst>
                <a:ext uri="{FF2B5EF4-FFF2-40B4-BE49-F238E27FC236}">
                  <a16:creationId xmlns:a16="http://schemas.microsoft.com/office/drawing/2014/main" id="{B4EFA74C-8E40-4C17-B30A-77E4F291C5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969" y="3419473"/>
              <a:ext cx="2492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>
                  <a:solidFill>
                    <a:schemeClr val="tx1"/>
                  </a:solidFill>
                </a:rPr>
                <a:t>t</a:t>
              </a:r>
              <a:endParaRPr lang="en-US" altLang="en-US">
                <a:solidFill>
                  <a:schemeClr val="tx1"/>
                </a:solidFill>
              </a:endParaRPr>
            </a:p>
          </p:txBody>
        </p:sp>
        <p:sp>
          <p:nvSpPr>
            <p:cNvPr id="84" name="Text Box 40">
              <a:extLst>
                <a:ext uri="{FF2B5EF4-FFF2-40B4-BE49-F238E27FC236}">
                  <a16:creationId xmlns:a16="http://schemas.microsoft.com/office/drawing/2014/main" id="{BBA0BB66-96F8-44B3-B03E-FE88B5974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630" y="2294258"/>
              <a:ext cx="1150670" cy="433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400" dirty="0">
                  <a:solidFill>
                    <a:schemeClr val="tx1"/>
                  </a:solidFill>
                </a:rPr>
                <a:t>IES #1</a:t>
              </a:r>
            </a:p>
          </p:txBody>
        </p:sp>
        <p:sp>
          <p:nvSpPr>
            <p:cNvPr id="85" name="Text Box 41">
              <a:extLst>
                <a:ext uri="{FF2B5EF4-FFF2-40B4-BE49-F238E27FC236}">
                  <a16:creationId xmlns:a16="http://schemas.microsoft.com/office/drawing/2014/main" id="{5666BFE8-B4BE-4052-8952-8E1109C19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511" y="2153583"/>
              <a:ext cx="1150670" cy="433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400" dirty="0">
                  <a:solidFill>
                    <a:schemeClr val="tx1"/>
                  </a:solidFill>
                </a:rPr>
                <a:t>IES #2</a:t>
              </a:r>
            </a:p>
          </p:txBody>
        </p:sp>
        <p:sp>
          <p:nvSpPr>
            <p:cNvPr id="86" name="Text Box 42">
              <a:extLst>
                <a:ext uri="{FF2B5EF4-FFF2-40B4-BE49-F238E27FC236}">
                  <a16:creationId xmlns:a16="http://schemas.microsoft.com/office/drawing/2014/main" id="{FC07788E-DD89-43FA-8C27-B119DCDAC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6362" y="2004834"/>
              <a:ext cx="1150670" cy="433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400" dirty="0">
                  <a:solidFill>
                    <a:schemeClr val="tx1"/>
                  </a:solidFill>
                </a:rPr>
                <a:t>IES #3</a:t>
              </a:r>
            </a:p>
          </p:txBody>
        </p:sp>
        <p:sp>
          <p:nvSpPr>
            <p:cNvPr id="87" name="Textfeld 6">
              <a:extLst>
                <a:ext uri="{FF2B5EF4-FFF2-40B4-BE49-F238E27FC236}">
                  <a16:creationId xmlns:a16="http://schemas.microsoft.com/office/drawing/2014/main" id="{A33C6570-7D56-4B9C-B0BA-6F71C05678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313" y="1773237"/>
              <a:ext cx="674687" cy="911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de-DE" altLang="en-US" dirty="0">
                  <a:solidFill>
                    <a:schemeClr val="tx1"/>
                  </a:solidFill>
                </a:rPr>
                <a:t>   B</a:t>
              </a: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3EDD511D-68BA-469C-9FF2-7266934014F9}"/>
              </a:ext>
            </a:extLst>
          </p:cNvPr>
          <p:cNvSpPr txBox="1"/>
          <p:nvPr/>
        </p:nvSpPr>
        <p:spPr>
          <a:xfrm>
            <a:off x="9616491" y="3134721"/>
            <a:ext cx="23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Phases without beam availability at target (Injection, acceleration, reset, …)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FC0FA1C0-4C4B-4D85-BC66-1ABE9254917A}"/>
              </a:ext>
            </a:extLst>
          </p:cNvPr>
          <p:cNvCxnSpPr/>
          <p:nvPr/>
        </p:nvCxnSpPr>
        <p:spPr>
          <a:xfrm flipH="1" flipV="1">
            <a:off x="9319392" y="2712855"/>
            <a:ext cx="316523" cy="51776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E44E138C-D307-498F-8F66-367FF2821C6C}"/>
              </a:ext>
            </a:extLst>
          </p:cNvPr>
          <p:cNvCxnSpPr>
            <a:cxnSpLocks/>
          </p:cNvCxnSpPr>
          <p:nvPr/>
        </p:nvCxnSpPr>
        <p:spPr>
          <a:xfrm flipH="1">
            <a:off x="8751973" y="3336469"/>
            <a:ext cx="848043" cy="787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">
            <a:extLst>
              <a:ext uri="{FF2B5EF4-FFF2-40B4-BE49-F238E27FC236}">
                <a16:creationId xmlns:a16="http://schemas.microsoft.com/office/drawing/2014/main" id="{59F6EE1B-2AA8-4713-884C-CA74F74D5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0672" y="5063826"/>
            <a:ext cx="2649397" cy="120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200" dirty="0">
                <a:solidFill>
                  <a:srgbClr val="333333"/>
                </a:solidFill>
              </a:rPr>
              <a:t>C. Schoemers et al. </a:t>
            </a:r>
          </a:p>
          <a:p>
            <a:r>
              <a:rPr lang="en-US" sz="1200" dirty="0">
                <a:solidFill>
                  <a:srgbClr val="333333"/>
                </a:solidFill>
              </a:rPr>
              <a:t>"Reacceleration of ion beams for particle therapy." </a:t>
            </a:r>
          </a:p>
          <a:p>
            <a:r>
              <a:rPr lang="en-US" sz="1200" dirty="0">
                <a:solidFill>
                  <a:srgbClr val="333333"/>
                </a:solidFill>
              </a:rPr>
              <a:t>Proc. of IPAC2014, Dresden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52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9E95A-1382-4F03-BBC1-F53879AC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“FLASH-effect” – </a:t>
            </a:r>
            <a:r>
              <a:rPr lang="en-US" b="1" dirty="0"/>
              <a:t>U</a:t>
            </a:r>
            <a:r>
              <a:rPr lang="en-US" dirty="0"/>
              <a:t>ltra </a:t>
            </a:r>
            <a:r>
              <a:rPr lang="en-US" b="1" dirty="0"/>
              <a:t>H</a:t>
            </a:r>
            <a:r>
              <a:rPr lang="en-US" dirty="0"/>
              <a:t>igh </a:t>
            </a:r>
            <a:r>
              <a:rPr lang="en-US" b="1" dirty="0"/>
              <a:t>D</a:t>
            </a:r>
            <a:r>
              <a:rPr lang="en-US" dirty="0"/>
              <a:t>ose </a:t>
            </a:r>
            <a:r>
              <a:rPr lang="en-US" b="1" dirty="0"/>
              <a:t>R</a:t>
            </a:r>
            <a:r>
              <a:rPr lang="en-US" dirty="0"/>
              <a:t>ate (UHDR) Irradiations </a:t>
            </a:r>
            <a:br>
              <a:rPr lang="en-US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F93BBE-6950-4EAF-A5F1-C67A17085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4"/>
            <a:ext cx="6145530" cy="3863336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uHDR</a:t>
            </a:r>
            <a:r>
              <a:rPr lang="en-US" dirty="0"/>
              <a:t>: dose rates &gt; 40Gy/s (while standard dose rates (SDR) are &lt;&lt; 1Gy/s)</a:t>
            </a:r>
          </a:p>
          <a:p>
            <a:r>
              <a:rPr lang="en-US" dirty="0"/>
              <a:t>Under investigation: are there </a:t>
            </a:r>
            <a:r>
              <a:rPr lang="en-GB" dirty="0"/>
              <a:t>biologic benefits when applying </a:t>
            </a:r>
            <a:r>
              <a:rPr lang="en-GB" dirty="0" err="1"/>
              <a:t>uHDR</a:t>
            </a:r>
            <a:r>
              <a:rPr lang="en-GB" dirty="0"/>
              <a:t>? </a:t>
            </a:r>
          </a:p>
          <a:p>
            <a:r>
              <a:rPr lang="en-GB" dirty="0"/>
              <a:t>“FLASH effect”: normal tissue sparing without sacrificing tumour control?</a:t>
            </a:r>
          </a:p>
          <a:p>
            <a:r>
              <a:rPr lang="en-US" dirty="0">
                <a:solidFill>
                  <a:schemeClr val="accent5"/>
                </a:solidFill>
              </a:rPr>
              <a:t>Example helium: 3.5e10 particles in 90ms </a:t>
            </a:r>
            <a:r>
              <a:rPr lang="de-DE" dirty="0">
                <a:solidFill>
                  <a:schemeClr val="accent5"/>
                </a:solidFill>
                <a:sym typeface="Wingdings" panose="05000000000000000000" pitchFamily="2" charset="2"/>
              </a:rPr>
              <a:t></a:t>
            </a:r>
            <a:br>
              <a:rPr lang="de-DE" dirty="0">
                <a:solidFill>
                  <a:schemeClr val="accent5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schemeClr val="accent5"/>
                </a:solidFill>
                <a:sym typeface="Wingdings" panose="05000000000000000000" pitchFamily="2" charset="2"/>
              </a:rPr>
              <a:t>3.9e10 part./s. </a:t>
            </a:r>
            <a:r>
              <a:rPr lang="en-GB" dirty="0"/>
              <a:t>&gt; 50 times higher than therapy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054A0E7-F996-4F6E-9957-0ED847EB9288}"/>
              </a:ext>
            </a:extLst>
          </p:cNvPr>
          <p:cNvSpPr txBox="1">
            <a:spLocks/>
          </p:cNvSpPr>
          <p:nvPr/>
        </p:nvSpPr>
        <p:spPr bwMode="auto">
          <a:xfrm>
            <a:off x="428296" y="5467721"/>
            <a:ext cx="11335407" cy="864181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1200" dirty="0"/>
              <a:t>T. Tessonnier, S. Mein, D.W.M. Walsh, N. </a:t>
            </a:r>
            <a:r>
              <a:rPr lang="en-GB" sz="1200" dirty="0" err="1"/>
              <a:t>Schuhmacher</a:t>
            </a:r>
            <a:r>
              <a:rPr lang="en-GB" sz="1200" dirty="0"/>
              <a:t>, H. Liew, U. Weber, R. Cee, M. Galonska, C. Schömers, S. Scheloske, S. Brons, J. Debus, T. Haberer, A. </a:t>
            </a:r>
            <a:r>
              <a:rPr lang="en-GB" sz="1200" dirty="0" err="1"/>
              <a:t>Abdollahi</a:t>
            </a:r>
            <a:r>
              <a:rPr lang="en-GB" sz="1200" dirty="0"/>
              <a:t>, A. Mairani, and I. </a:t>
            </a:r>
            <a:r>
              <a:rPr lang="en-GB" sz="1200" dirty="0" err="1"/>
              <a:t>Dokic</a:t>
            </a:r>
            <a:r>
              <a:rPr lang="en-GB" sz="1200" dirty="0"/>
              <a:t>. FLASH dose-rate helium ion beams in vitro. </a:t>
            </a:r>
            <a:r>
              <a:rPr lang="en-GB" sz="1200" i="1" dirty="0"/>
              <a:t>International Journal of Radiation Oncology, Biology, Physics, </a:t>
            </a:r>
            <a:r>
              <a:rPr lang="en-GB" sz="1200" dirty="0"/>
              <a:t>2021.</a:t>
            </a:r>
          </a:p>
          <a:p>
            <a:r>
              <a:rPr lang="en-GB" sz="1200" dirty="0">
                <a:solidFill>
                  <a:srgbClr val="545455"/>
                </a:solidFill>
              </a:rPr>
              <a:t>C. Schömers, S. Brons, R. Cee, A. Peters, S. Scheloske, T. Haberer, “BEAM PROPERTIES BEYOND THE THERAPEUTIC RANGE AT HIT”, in Proc. IPAC’23, Venice, Italy, May 2023, paper THPM064, </a:t>
            </a:r>
            <a:r>
              <a:rPr lang="en-GB" sz="1200" dirty="0">
                <a:solidFill>
                  <a:srgbClr val="54545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http://doi/jacow-ipac2023-thpm064/index.html</a:t>
            </a:r>
            <a:r>
              <a:rPr lang="en-GB" sz="1200" dirty="0">
                <a:solidFill>
                  <a:srgbClr val="545455"/>
                </a:solidFill>
              </a:rPr>
              <a:t> </a:t>
            </a:r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6" name="Inhaltsplatzhalter 7">
            <a:extLst>
              <a:ext uri="{FF2B5EF4-FFF2-40B4-BE49-F238E27FC236}">
                <a16:creationId xmlns:a16="http://schemas.microsoft.com/office/drawing/2014/main" id="{D49D14A7-159F-4669-9CB6-82D83BEC8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7533" y="1417638"/>
            <a:ext cx="5013649" cy="37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034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34891-CB1E-4566-BF00-33693EC2F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iRAD</a:t>
            </a:r>
            <a:r>
              <a:rPr lang="en-US" dirty="0"/>
              <a:t> – Ion Beam Radiography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04A506-4A21-405A-A390-8A47D8F86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85175"/>
            <a:ext cx="10972800" cy="2040991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Idea of ion beam radiography: use particle beams also for imaging</a:t>
            </a:r>
          </a:p>
          <a:p>
            <a:r>
              <a:rPr lang="en-US" dirty="0">
                <a:solidFill>
                  <a:schemeClr val="accent5"/>
                </a:solidFill>
              </a:rPr>
              <a:t>Good for treatment planning – same radiation for image and treatment</a:t>
            </a:r>
          </a:p>
          <a:p>
            <a:r>
              <a:rPr lang="en-US" dirty="0">
                <a:solidFill>
                  <a:schemeClr val="accent5"/>
                </a:solidFill>
              </a:rPr>
              <a:t>Possibility of in situ monitoring</a:t>
            </a:r>
          </a:p>
          <a:p>
            <a:endParaRPr lang="en-US" dirty="0">
              <a:solidFill>
                <a:schemeClr val="accent5"/>
              </a:solidFill>
            </a:endParaRPr>
          </a:p>
          <a:p>
            <a:endParaRPr lang="en-US" dirty="0">
              <a:solidFill>
                <a:schemeClr val="accent5"/>
              </a:solidFill>
            </a:endParaRPr>
          </a:p>
          <a:p>
            <a:endParaRPr lang="en-US" dirty="0">
              <a:solidFill>
                <a:schemeClr val="accent5"/>
              </a:solidFill>
            </a:endParaRPr>
          </a:p>
          <a:p>
            <a:endParaRPr lang="en-US" dirty="0">
              <a:solidFill>
                <a:schemeClr val="accent5"/>
              </a:solidFill>
            </a:endParaRPr>
          </a:p>
          <a:p>
            <a:endParaRPr lang="en-US" dirty="0">
              <a:solidFill>
                <a:schemeClr val="accent5"/>
              </a:solidFill>
            </a:endParaRPr>
          </a:p>
          <a:p>
            <a:endParaRPr lang="en-US" dirty="0">
              <a:solidFill>
                <a:schemeClr val="accent5"/>
              </a:solidFill>
            </a:endParaRPr>
          </a:p>
          <a:p>
            <a:endParaRPr lang="en-US" dirty="0">
              <a:solidFill>
                <a:schemeClr val="accent5"/>
              </a:solidFill>
            </a:endParaRPr>
          </a:p>
          <a:p>
            <a:endParaRPr lang="en-GB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7486ACD-9676-4A90-A050-347BE22873FA}"/>
              </a:ext>
            </a:extLst>
          </p:cNvPr>
          <p:cNvSpPr/>
          <p:nvPr/>
        </p:nvSpPr>
        <p:spPr>
          <a:xfrm>
            <a:off x="493986" y="5354624"/>
            <a:ext cx="11088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1400" dirty="0">
                <a:solidFill>
                  <a:srgbClr val="545455"/>
                </a:solidFill>
              </a:rPr>
              <a:t>T. </a:t>
            </a:r>
            <a:r>
              <a:rPr lang="en-GB" sz="1400" dirty="0" err="1">
                <a:solidFill>
                  <a:srgbClr val="545455"/>
                </a:solidFill>
              </a:rPr>
              <a:t>Gehrke</a:t>
            </a:r>
            <a:r>
              <a:rPr lang="en-GB" sz="1400" dirty="0">
                <a:solidFill>
                  <a:srgbClr val="545455"/>
                </a:solidFill>
              </a:rPr>
              <a:t> et al., “Theoretical and experimental comparison of proton and helium-beam radiography using silicon pixel detectors”, Phys. Med. Biol., vol. 63, no. 3, p. 035037, Feb. 2018. </a:t>
            </a:r>
            <a:r>
              <a:rPr lang="en-GB" sz="1400" dirty="0">
                <a:solidFill>
                  <a:srgbClr val="54545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https://doi:10.1088/1361-6560/aaa60f</a:t>
            </a:r>
            <a:r>
              <a:rPr lang="en-GB" sz="1400" dirty="0">
                <a:solidFill>
                  <a:srgbClr val="545455"/>
                </a:solidFill>
              </a:rPr>
              <a:t>  </a:t>
            </a:r>
          </a:p>
          <a:p>
            <a:pPr marL="342900" indent="-342900">
              <a:buFont typeface="Arial"/>
              <a:buChar char="•"/>
            </a:pPr>
            <a:r>
              <a:rPr lang="en-GB" sz="1400" dirty="0">
                <a:solidFill>
                  <a:srgbClr val="545455"/>
                </a:solidFill>
              </a:rPr>
              <a:t>A. </a:t>
            </a:r>
            <a:r>
              <a:rPr lang="en-GB" sz="1400" dirty="0" err="1">
                <a:solidFill>
                  <a:srgbClr val="545455"/>
                </a:solidFill>
              </a:rPr>
              <a:t>Burker</a:t>
            </a:r>
            <a:r>
              <a:rPr lang="en-GB" sz="1400" dirty="0">
                <a:solidFill>
                  <a:srgbClr val="545455"/>
                </a:solidFill>
              </a:rPr>
              <a:t> et al., “Imaging with Ion Beams at </a:t>
            </a:r>
            <a:r>
              <a:rPr lang="en-GB" sz="1400" dirty="0" err="1">
                <a:solidFill>
                  <a:srgbClr val="545455"/>
                </a:solidFill>
              </a:rPr>
              <a:t>MedAustron</a:t>
            </a:r>
            <a:r>
              <a:rPr lang="en-GB" sz="1400" dirty="0">
                <a:solidFill>
                  <a:srgbClr val="545455"/>
                </a:solidFill>
              </a:rPr>
              <a:t>”, Nuclear Inst. and Methods in Physics Research, A 958 (2020) 162246, </a:t>
            </a:r>
            <a:r>
              <a:rPr lang="en-GB" sz="1400" dirty="0">
                <a:solidFill>
                  <a:srgbClr val="54545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https://doi.org/10.1016/j.nima.2019.05.087</a:t>
            </a:r>
            <a:r>
              <a:rPr lang="en-GB" sz="1400" dirty="0">
                <a:solidFill>
                  <a:srgbClr val="545455"/>
                </a:solidFill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423646-5F64-4578-81BE-491BC463BD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7" t="30268" r="16080" b="51111"/>
          <a:stretch/>
        </p:blipFill>
        <p:spPr>
          <a:xfrm>
            <a:off x="861849" y="1532618"/>
            <a:ext cx="7680432" cy="2410752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96FC897-D2D3-44CF-8CE5-3F96E5EE2750}"/>
              </a:ext>
            </a:extLst>
          </p:cNvPr>
          <p:cNvSpPr/>
          <p:nvPr/>
        </p:nvSpPr>
        <p:spPr>
          <a:xfrm>
            <a:off x="4708634" y="2351696"/>
            <a:ext cx="1891862" cy="11666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Object</a:t>
            </a:r>
            <a:r>
              <a:rPr lang="de-DE" dirty="0"/>
              <a:t> / </a:t>
            </a:r>
          </a:p>
          <a:p>
            <a:pPr algn="ctr"/>
            <a:r>
              <a:rPr lang="de-DE" dirty="0"/>
              <a:t>Patient</a:t>
            </a:r>
            <a:endParaRPr lang="en-GB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0DB73E9-7444-446B-AC3E-EF74BE99902F}"/>
              </a:ext>
            </a:extLst>
          </p:cNvPr>
          <p:cNvSpPr/>
          <p:nvPr/>
        </p:nvSpPr>
        <p:spPr>
          <a:xfrm>
            <a:off x="7421614" y="1529990"/>
            <a:ext cx="1090448" cy="2410752"/>
          </a:xfrm>
          <a:prstGeom prst="rect">
            <a:avLst/>
          </a:prstGeom>
          <a:noFill/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0F9440B-7B4A-4DF6-9046-10071ABB8941}"/>
              </a:ext>
            </a:extLst>
          </p:cNvPr>
          <p:cNvSpPr/>
          <p:nvPr/>
        </p:nvSpPr>
        <p:spPr>
          <a:xfrm>
            <a:off x="7546424" y="1899752"/>
            <a:ext cx="262758" cy="204099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9855DCE-5F62-4F97-9485-06927DE29CF1}"/>
              </a:ext>
            </a:extLst>
          </p:cNvPr>
          <p:cNvSpPr/>
          <p:nvPr/>
        </p:nvSpPr>
        <p:spPr>
          <a:xfrm>
            <a:off x="7835459" y="1902380"/>
            <a:ext cx="262758" cy="204099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BCD9615-9566-4E94-9BDC-83820FFAC998}"/>
              </a:ext>
            </a:extLst>
          </p:cNvPr>
          <p:cNvSpPr/>
          <p:nvPr/>
        </p:nvSpPr>
        <p:spPr>
          <a:xfrm>
            <a:off x="8124494" y="1902380"/>
            <a:ext cx="262758" cy="204099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FAEC16C-3536-4D3B-8324-6EC9D8E3ECD4}"/>
              </a:ext>
            </a:extLst>
          </p:cNvPr>
          <p:cNvCxnSpPr>
            <a:cxnSpLocks/>
          </p:cNvCxnSpPr>
          <p:nvPr/>
        </p:nvCxnSpPr>
        <p:spPr>
          <a:xfrm>
            <a:off x="3626069" y="2776721"/>
            <a:ext cx="4464269" cy="397410"/>
          </a:xfrm>
          <a:prstGeom prst="line">
            <a:avLst/>
          </a:prstGeom>
          <a:ln w="38100">
            <a:solidFill>
              <a:srgbClr val="E6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B58B1AE-7B9B-4BAE-B255-B2F9C4FCB399}"/>
              </a:ext>
            </a:extLst>
          </p:cNvPr>
          <p:cNvSpPr txBox="1"/>
          <p:nvPr/>
        </p:nvSpPr>
        <p:spPr>
          <a:xfrm>
            <a:off x="7494129" y="1529106"/>
            <a:ext cx="100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Detector</a:t>
            </a: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65224D8-1CB9-4DF1-93F8-49145FCAD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674" y="2426902"/>
            <a:ext cx="2682240" cy="151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839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04F4CFEC-00E8-4CD8-8B5A-01EE2FB51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633" y="1331122"/>
            <a:ext cx="6771057" cy="301160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4AA7EB-AAAD-4050-99A2-1C86B52E3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iRAD</a:t>
            </a:r>
            <a:r>
              <a:rPr lang="en-US" dirty="0"/>
              <a:t> – Ion Beam Radiography</a:t>
            </a:r>
            <a:br>
              <a:rPr lang="en-US" sz="2800" dirty="0"/>
            </a:br>
            <a:r>
              <a:rPr lang="en-US" sz="2800" dirty="0"/>
              <a:t>Carbon – Helium mixed beam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B6A2E1-EFA1-4785-84B8-1EFE2B81B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41" y="5150913"/>
            <a:ext cx="11340662" cy="1570820"/>
          </a:xfrm>
        </p:spPr>
        <p:txBody>
          <a:bodyPr/>
          <a:lstStyle/>
          <a:p>
            <a:r>
              <a:rPr lang="en-GB" sz="1400" dirty="0"/>
              <a:t>L. Volz, L. Kelleter, S. Brons, L. </a:t>
            </a:r>
            <a:r>
              <a:rPr lang="en-GB" sz="1400" dirty="0" err="1"/>
              <a:t>Burigo</a:t>
            </a:r>
            <a:r>
              <a:rPr lang="en-GB" sz="1400" dirty="0"/>
              <a:t>, C. </a:t>
            </a:r>
            <a:r>
              <a:rPr lang="en-GB" sz="1400" dirty="0" err="1"/>
              <a:t>Graeff</a:t>
            </a:r>
            <a:r>
              <a:rPr lang="en-GB" sz="1400" dirty="0"/>
              <a:t>, N. I. Niebuhr, R. </a:t>
            </a:r>
            <a:r>
              <a:rPr lang="en-GB" sz="1400" dirty="0" err="1"/>
              <a:t>Radogna</a:t>
            </a:r>
            <a:r>
              <a:rPr lang="en-GB" sz="1400" dirty="0"/>
              <a:t>, S. Scheloske, C. Schömers, S. Jolly, and J. </a:t>
            </a:r>
            <a:r>
              <a:rPr lang="en-GB" sz="1400" dirty="0" err="1"/>
              <a:t>Seco</a:t>
            </a:r>
            <a:r>
              <a:rPr lang="en-GB" sz="1400" dirty="0"/>
              <a:t>. Experimental exploration of a mixed helium/carbon beam for online treatment monitoring in carbon ion beam therapy. Physics in Medicine &amp; Biology, 65(5):055002, </a:t>
            </a:r>
            <a:r>
              <a:rPr lang="en-GB" sz="1400" dirty="0" err="1"/>
              <a:t>feb</a:t>
            </a:r>
            <a:r>
              <a:rPr lang="en-GB" sz="1400" dirty="0"/>
              <a:t> 2020.</a:t>
            </a:r>
          </a:p>
          <a:p>
            <a:r>
              <a:rPr lang="en-GB" sz="1400" dirty="0"/>
              <a:t>C. Knobloch, M. </a:t>
            </a:r>
            <a:r>
              <a:rPr lang="en-GB" sz="1400" dirty="0" err="1"/>
              <a:t>Metzner</a:t>
            </a:r>
            <a:r>
              <a:rPr lang="en-GB" sz="1400" dirty="0"/>
              <a:t>, F. </a:t>
            </a:r>
            <a:r>
              <a:rPr lang="en-GB" sz="1400" dirty="0" err="1"/>
              <a:t>Kehrein</a:t>
            </a:r>
            <a:r>
              <a:rPr lang="en-GB" sz="1400" dirty="0"/>
              <a:t>, C. Schömers, S. Scheloske, S. Brons, R. Hermann, A. Peters, O. </a:t>
            </a:r>
            <a:r>
              <a:rPr lang="en-GB" sz="1400" dirty="0" err="1"/>
              <a:t>Jäkel</a:t>
            </a:r>
            <a:r>
              <a:rPr lang="en-GB" sz="1400" dirty="0"/>
              <a:t>, M. </a:t>
            </a:r>
            <a:r>
              <a:rPr lang="en-GB" sz="1400" dirty="0" err="1"/>
              <a:t>Martisikova</a:t>
            </a:r>
            <a:r>
              <a:rPr lang="en-GB" sz="1400" dirty="0"/>
              <a:t> and T. </a:t>
            </a:r>
            <a:r>
              <a:rPr lang="en-GB" sz="1400" dirty="0" err="1"/>
              <a:t>Gehrke</a:t>
            </a:r>
            <a:r>
              <a:rPr lang="en-GB" sz="1400" dirty="0"/>
              <a:t>. Establishment and evaluation of a water-equivalent thickness calibration for helium-beam radiography with high-energy beams and thin silicon pixel detectors. </a:t>
            </a:r>
            <a:r>
              <a:rPr lang="en-GB" sz="1400" i="1" dirty="0"/>
              <a:t>Medical Physics</a:t>
            </a:r>
            <a:r>
              <a:rPr lang="en-GB" sz="1400" dirty="0"/>
              <a:t>, to be published 2022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68EF89D-895E-402C-8608-087BDABDF85A}"/>
              </a:ext>
            </a:extLst>
          </p:cNvPr>
          <p:cNvSpPr txBox="1"/>
          <p:nvPr/>
        </p:nvSpPr>
        <p:spPr>
          <a:xfrm>
            <a:off x="420413" y="1597573"/>
            <a:ext cx="47927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35355"/>
                </a:solidFill>
              </a:rPr>
              <a:t>Treatment and online monitoring</a:t>
            </a:r>
            <a:br>
              <a:rPr lang="en-US" sz="2400" dirty="0">
                <a:solidFill>
                  <a:srgbClr val="535355"/>
                </a:solidFill>
              </a:rPr>
            </a:br>
            <a:r>
              <a:rPr lang="en-US" sz="2400" dirty="0">
                <a:solidFill>
                  <a:srgbClr val="535355"/>
                </a:solidFill>
              </a:rPr>
              <a:t>at the same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35355"/>
                </a:solidFill>
              </a:rPr>
              <a:t>Accelerate 2 ions with same a/q </a:t>
            </a:r>
            <a:br>
              <a:rPr lang="en-US" sz="2400" dirty="0">
                <a:solidFill>
                  <a:srgbClr val="535355"/>
                </a:solidFill>
              </a:rPr>
            </a:br>
            <a:r>
              <a:rPr lang="en-US" sz="2400" dirty="0">
                <a:solidFill>
                  <a:srgbClr val="535355"/>
                </a:solidFill>
              </a:rPr>
              <a:t>to same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35355"/>
                </a:solidFill>
              </a:rPr>
              <a:t>Carbon ions stop in the patient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35355"/>
                </a:solidFill>
              </a:rPr>
              <a:t>Helium ions stop in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35355"/>
                </a:solidFill>
              </a:rPr>
              <a:t>Simultaneous extraction!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3535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3535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353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83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E93F3-213D-476F-85F5-B97E584F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treatment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3CBFAC-E691-4FF3-B5E4-DD381882A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6390290" cy="4525963"/>
          </a:xfrm>
        </p:spPr>
        <p:txBody>
          <a:bodyPr/>
          <a:lstStyle/>
          <a:p>
            <a:r>
              <a:rPr lang="en-US" dirty="0"/>
              <a:t>What is multi ion treatment: treating the patient with more than one ion type.</a:t>
            </a:r>
          </a:p>
          <a:p>
            <a:r>
              <a:rPr lang="en-US" dirty="0"/>
              <a:t>Why? </a:t>
            </a:r>
            <a:r>
              <a:rPr lang="en-GB" dirty="0"/>
              <a:t>Maximize the therapeutic effects;</a:t>
            </a:r>
            <a:br>
              <a:rPr lang="en-GB" dirty="0"/>
            </a:br>
            <a:r>
              <a:rPr lang="en-GB" dirty="0"/>
              <a:t>m</a:t>
            </a:r>
            <a:r>
              <a:rPr lang="en-US" dirty="0" err="1"/>
              <a:t>ake</a:t>
            </a:r>
            <a:r>
              <a:rPr lang="en-US" dirty="0"/>
              <a:t> use of different LETs (=</a:t>
            </a:r>
            <a:r>
              <a:rPr lang="en-GB" dirty="0"/>
              <a:t>linear energy transfer, “</a:t>
            </a:r>
            <a:r>
              <a:rPr lang="en-GB" dirty="0" err="1"/>
              <a:t>severeness</a:t>
            </a:r>
            <a:r>
              <a:rPr lang="en-GB" dirty="0"/>
              <a:t>” of damage)</a:t>
            </a:r>
            <a:endParaRPr lang="en-US" dirty="0"/>
          </a:p>
          <a:p>
            <a:endParaRPr lang="en-US" dirty="0"/>
          </a:p>
          <a:p>
            <a:r>
              <a:rPr lang="en-US" dirty="0"/>
              <a:t>Two ions </a:t>
            </a:r>
            <a:r>
              <a:rPr lang="en-US" dirty="0">
                <a:sym typeface="Wingdings" panose="05000000000000000000" pitchFamily="2" charset="2"/>
              </a:rPr>
              <a:t> twice the number of slices  double irradiation time</a:t>
            </a:r>
            <a:endParaRPr lang="en-US" dirty="0"/>
          </a:p>
          <a:p>
            <a:r>
              <a:rPr lang="en-US" dirty="0"/>
              <a:t>To be comparably fast as now: increase the speed of dose application e.g. </a:t>
            </a:r>
            <a:r>
              <a:rPr lang="en-US" b="1" dirty="0"/>
              <a:t>higher intensity</a:t>
            </a:r>
            <a:r>
              <a:rPr lang="en-US" dirty="0"/>
              <a:t>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3F3D774-1887-47F0-87B1-EDF0A81C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704" y="274638"/>
            <a:ext cx="4736470" cy="558624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581DA8C-05E4-46D8-B09C-CE0D5DE1A1CB}"/>
              </a:ext>
            </a:extLst>
          </p:cNvPr>
          <p:cNvSpPr/>
          <p:nvPr/>
        </p:nvSpPr>
        <p:spPr>
          <a:xfrm>
            <a:off x="430926" y="5839865"/>
            <a:ext cx="10731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545455"/>
                </a:solidFill>
              </a:rPr>
              <a:t>Taku</a:t>
            </a:r>
            <a:r>
              <a:rPr lang="en-GB" sz="1400" dirty="0">
                <a:solidFill>
                  <a:srgbClr val="545455"/>
                </a:solidFill>
              </a:rPr>
              <a:t> </a:t>
            </a:r>
            <a:r>
              <a:rPr lang="en-GB" sz="1400" dirty="0" err="1">
                <a:solidFill>
                  <a:srgbClr val="545455"/>
                </a:solidFill>
              </a:rPr>
              <a:t>Inaniwa</a:t>
            </a:r>
            <a:r>
              <a:rPr lang="en-GB" sz="1400" dirty="0">
                <a:solidFill>
                  <a:srgbClr val="545455"/>
                </a:solidFill>
              </a:rPr>
              <a:t> et al, Adaptation of stochastic </a:t>
            </a:r>
            <a:r>
              <a:rPr lang="en-GB" sz="1400" dirty="0" err="1">
                <a:solidFill>
                  <a:srgbClr val="545455"/>
                </a:solidFill>
              </a:rPr>
              <a:t>microdosimetric</a:t>
            </a:r>
            <a:r>
              <a:rPr lang="en-GB" sz="1400" dirty="0">
                <a:solidFill>
                  <a:srgbClr val="545455"/>
                </a:solidFill>
              </a:rPr>
              <a:t> kinetic model to hypoxia for hypo-fractionated multi-ion therapy treatment planning, 2021 Phys. Med. Biol. 66 205007</a:t>
            </a:r>
          </a:p>
        </p:txBody>
      </p:sp>
    </p:spTree>
    <p:extLst>
      <p:ext uri="{BB962C8B-B14F-4D97-AF65-F5344CB8AC3E}">
        <p14:creationId xmlns:p14="http://schemas.microsoft.com/office/powerpoint/2010/main" val="40904654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8F693-CE4B-46E0-8222-58A7FB85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Particle</a:t>
            </a:r>
            <a:r>
              <a:rPr lang="de-DE" dirty="0"/>
              <a:t> ARC </a:t>
            </a:r>
            <a:r>
              <a:rPr lang="en-US" dirty="0"/>
              <a:t>therapy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7C94CC-2AD5-49DC-972F-747F0D654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7998372" cy="4525963"/>
          </a:xfrm>
        </p:spPr>
        <p:txBody>
          <a:bodyPr/>
          <a:lstStyle/>
          <a:p>
            <a:r>
              <a:rPr lang="en-US" dirty="0"/>
              <a:t>What is ARC-therapy</a:t>
            </a:r>
            <a:r>
              <a:rPr lang="de-DE" dirty="0"/>
              <a:t>: </a:t>
            </a:r>
            <a:r>
              <a:rPr lang="en-GB" dirty="0"/>
              <a:t>delivery </a:t>
            </a:r>
            <a:br>
              <a:rPr lang="en-GB" dirty="0"/>
            </a:br>
            <a:r>
              <a:rPr lang="en-GB" dirty="0"/>
              <a:t>technique with dosimetric </a:t>
            </a:r>
            <a:br>
              <a:rPr lang="en-GB" dirty="0"/>
            </a:br>
            <a:r>
              <a:rPr lang="en-GB" dirty="0"/>
              <a:t>advantages (dose conformity, </a:t>
            </a:r>
            <a:br>
              <a:rPr lang="en-GB" dirty="0"/>
            </a:br>
            <a:r>
              <a:rPr lang="en-GB" dirty="0"/>
              <a:t>treatment time)</a:t>
            </a:r>
          </a:p>
          <a:p>
            <a:r>
              <a:rPr lang="en-GB" dirty="0"/>
              <a:t>Live/dynamic gantry rotation </a:t>
            </a:r>
            <a:br>
              <a:rPr lang="en-GB" dirty="0"/>
            </a:br>
            <a:r>
              <a:rPr lang="en-GB" dirty="0"/>
              <a:t>during irradiation instead of </a:t>
            </a:r>
            <a:br>
              <a:rPr lang="en-GB" dirty="0"/>
            </a:br>
            <a:r>
              <a:rPr lang="en-GB" dirty="0"/>
              <a:t>2-3 fields “step and shoot”.</a:t>
            </a:r>
          </a:p>
          <a:p>
            <a:r>
              <a:rPr lang="en-GB" dirty="0"/>
              <a:t>Already used in standard photon therapy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What about particle-therapy: spot-scanning hadron arc (</a:t>
            </a:r>
            <a:r>
              <a:rPr lang="en-GB" dirty="0" err="1"/>
              <a:t>SHArc</a:t>
            </a:r>
            <a:r>
              <a:rPr lang="en-GB" dirty="0"/>
              <a:t>)?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B674C7A-3145-4475-9C98-8AD845BFAF0A}"/>
              </a:ext>
            </a:extLst>
          </p:cNvPr>
          <p:cNvGrpSpPr/>
          <p:nvPr/>
        </p:nvGrpSpPr>
        <p:grpSpPr>
          <a:xfrm>
            <a:off x="8488101" y="4006250"/>
            <a:ext cx="3420120" cy="2284534"/>
            <a:chOff x="6977942" y="903010"/>
            <a:chExt cx="3420120" cy="2284534"/>
          </a:xfrm>
        </p:grpSpPr>
        <p:pic>
          <p:nvPicPr>
            <p:cNvPr id="4" name="Picture 21" descr="patient_room_gantry">
              <a:extLst>
                <a:ext uri="{FF2B5EF4-FFF2-40B4-BE49-F238E27FC236}">
                  <a16:creationId xmlns:a16="http://schemas.microsoft.com/office/drawing/2014/main" id="{BF787FA9-2968-4F5F-A797-F51BFA8A9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77942" y="903010"/>
              <a:ext cx="3420120" cy="2284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A0AF8F25-63C4-484B-9AC3-7F131EFBC74E}"/>
                </a:ext>
              </a:extLst>
            </p:cNvPr>
            <p:cNvSpPr txBox="1"/>
            <p:nvPr/>
          </p:nvSpPr>
          <p:spPr>
            <a:xfrm rot="1699408">
              <a:off x="7866326" y="1485449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</a:t>
              </a:r>
            </a:p>
          </p:txBody>
        </p:sp>
        <p:sp>
          <p:nvSpPr>
            <p:cNvPr id="6" name="Pfeil nach rechts 5">
              <a:extLst>
                <a:ext uri="{FF2B5EF4-FFF2-40B4-BE49-F238E27FC236}">
                  <a16:creationId xmlns:a16="http://schemas.microsoft.com/office/drawing/2014/main" id="{7285310E-C65D-4575-B3EB-CE86DBEA4DDD}"/>
                </a:ext>
              </a:extLst>
            </p:cNvPr>
            <p:cNvSpPr/>
            <p:nvPr/>
          </p:nvSpPr>
          <p:spPr>
            <a:xfrm rot="1701950">
              <a:off x="7718753" y="1754986"/>
              <a:ext cx="864096" cy="1716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C804A15C-7528-4904-8A7C-D0C60F035E24}"/>
              </a:ext>
            </a:extLst>
          </p:cNvPr>
          <p:cNvSpPr/>
          <p:nvPr/>
        </p:nvSpPr>
        <p:spPr>
          <a:xfrm>
            <a:off x="399392" y="5354624"/>
            <a:ext cx="7998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545455"/>
                </a:solidFill>
              </a:rPr>
              <a:t>Stewart Mein, Thomas Tessonnier, Benedikt Kopp, Christian Schömers, Semi </a:t>
            </a:r>
            <a:r>
              <a:rPr lang="en-GB" sz="1400" dirty="0" err="1">
                <a:solidFill>
                  <a:srgbClr val="545455"/>
                </a:solidFill>
              </a:rPr>
              <a:t>Harrabi</a:t>
            </a:r>
            <a:r>
              <a:rPr lang="en-GB" sz="1400" dirty="0">
                <a:solidFill>
                  <a:srgbClr val="545455"/>
                </a:solidFill>
              </a:rPr>
              <a:t>, Amir Abdollahi, Jürgen Debus, Thomas Haberer, Andrea Mairani, Biological Dose Optimization for Particle Arc Therapy Using Helium and Carbon Ions International Journal of Radiation Oncology*Biology*Physics, Volume 114, Issue 2, 2022, Pages 334-348, </a:t>
            </a:r>
            <a:r>
              <a:rPr lang="en-GB" sz="1400" dirty="0">
                <a:solidFill>
                  <a:srgbClr val="54545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https://doi.org/10.1016/j.ijrobp.2022.04.025</a:t>
            </a:r>
            <a:endParaRPr lang="en-GB" sz="1400" dirty="0">
              <a:solidFill>
                <a:srgbClr val="545455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0BA2943-2134-44A3-B526-A0F98B274C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66" t="20671" r="5719" b="18467"/>
          <a:stretch/>
        </p:blipFill>
        <p:spPr>
          <a:xfrm>
            <a:off x="5022199" y="131572"/>
            <a:ext cx="7141477" cy="37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48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7382B-8E1D-47D6-9E04-381372BBD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Take-home messages</a:t>
            </a:r>
            <a:br>
              <a:rPr lang="en-US" altLang="en-US" sz="3200" dirty="0">
                <a:solidFill>
                  <a:srgbClr val="004586"/>
                </a:solidFill>
              </a:rPr>
            </a:br>
            <a:endParaRPr lang="en-GB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798AB5C-30B4-4C0C-8D3E-82A039A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Overview of therapy accelerators in the world</a:t>
            </a:r>
          </a:p>
          <a:p>
            <a:pPr lvl="1"/>
            <a:r>
              <a:rPr lang="en-US" dirty="0"/>
              <a:t>Rationales for particle therapy (PT): biological / physical / technical aspects </a:t>
            </a:r>
          </a:p>
          <a:p>
            <a:pPr lvl="1"/>
            <a:r>
              <a:rPr lang="en-US" dirty="0"/>
              <a:t>Clinical examples</a:t>
            </a:r>
          </a:p>
          <a:p>
            <a:endParaRPr lang="en-US" dirty="0"/>
          </a:p>
          <a:p>
            <a:r>
              <a:rPr lang="en-US" dirty="0"/>
              <a:t>The accelerator</a:t>
            </a:r>
          </a:p>
          <a:p>
            <a:pPr lvl="1"/>
            <a:r>
              <a:rPr lang="en-US" dirty="0"/>
              <a:t>Cyclotron and examples</a:t>
            </a:r>
          </a:p>
          <a:p>
            <a:pPr lvl="1"/>
            <a:r>
              <a:rPr lang="en-US" dirty="0"/>
              <a:t>Synchrotron, example facility in Heidelberg: HIT</a:t>
            </a:r>
          </a:p>
          <a:p>
            <a:pPr lvl="1"/>
            <a:r>
              <a:rPr lang="en-US" dirty="0"/>
              <a:t>Comparison to other accelerators for PT in the world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Recent developments in PT (very limited and personal choice)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094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9F07BE8-9172-4D65-8E01-6F2820183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10140442-6613-4E65-87E3-17748EB01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29" y="143313"/>
            <a:ext cx="11521440" cy="196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>
                  <a:lumMod val="85000"/>
                </a:scheme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4B83F25-7CBA-4718-9CDD-35A12B4BA7A0}"/>
              </a:ext>
            </a:extLst>
          </p:cNvPr>
          <p:cNvSpPr txBox="1"/>
          <p:nvPr/>
        </p:nvSpPr>
        <p:spPr>
          <a:xfrm>
            <a:off x="239633" y="82807"/>
            <a:ext cx="113586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…and all </a:t>
            </a:r>
            <a:r>
              <a:rPr lang="de-DE" alt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people</a:t>
            </a:r>
            <a:r>
              <a:rPr lang="de-DE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alt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for</a:t>
            </a:r>
            <a:r>
              <a:rPr lang="de-DE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alt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the</a:t>
            </a:r>
            <a:r>
              <a:rPr lang="de-DE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alt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discussions</a:t>
            </a:r>
            <a:r>
              <a:rPr lang="de-DE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de-DE" alt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that</a:t>
            </a:r>
            <a:r>
              <a:rPr lang="de-DE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alt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gave</a:t>
            </a:r>
            <a:r>
              <a:rPr lang="de-DE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alt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input</a:t>
            </a:r>
            <a:r>
              <a:rPr lang="de-DE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and </a:t>
            </a:r>
            <a:r>
              <a:rPr lang="de-DE" alt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contributed</a:t>
            </a:r>
            <a:r>
              <a:rPr lang="de-DE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alt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to</a:t>
            </a:r>
            <a:r>
              <a:rPr lang="de-DE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alt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this</a:t>
            </a:r>
            <a:r>
              <a:rPr lang="de-DE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alt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talk</a:t>
            </a:r>
            <a:r>
              <a:rPr lang="de-DE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de-DE" alt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especially</a:t>
            </a:r>
            <a:r>
              <a:rPr lang="de-DE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: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HIT: Thomas Tessonnier, Malte Ellerbrock, Rainer Cee, Andreas Peters, Thomas Haberer and the entire accelerator team</a:t>
            </a:r>
            <a:b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Siemens Health Systems: Abel Robin</a:t>
            </a:r>
            <a:b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GSI: Claude Krantz, Michael Galonska</a:t>
            </a:r>
            <a:b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MIT: Alexander Schottelius</a:t>
            </a:r>
            <a:b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CNAO: Marco Pullia</a:t>
            </a:r>
            <a:b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MedAustron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: Matthias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Kronberger-Mayerhofer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HIMAC: Koji Noda</a:t>
            </a:r>
            <a:endParaRPr lang="en-GB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6CC03B6-0CFB-4CD2-9B07-26FC1A6657B4}"/>
              </a:ext>
            </a:extLst>
          </p:cNvPr>
          <p:cNvGrpSpPr/>
          <p:nvPr/>
        </p:nvGrpSpPr>
        <p:grpSpPr>
          <a:xfrm>
            <a:off x="5384543" y="1609102"/>
            <a:ext cx="6469127" cy="4976893"/>
            <a:chOff x="5384543" y="1609102"/>
            <a:chExt cx="6469127" cy="4976893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18E9C40A-AFE2-4AEC-B55F-758DE014DEEB}"/>
                </a:ext>
              </a:extLst>
            </p:cNvPr>
            <p:cNvSpPr/>
            <p:nvPr/>
          </p:nvSpPr>
          <p:spPr>
            <a:xfrm>
              <a:off x="5384543" y="1609102"/>
              <a:ext cx="6469127" cy="4976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55BECC7-81A4-43BA-8422-3A54A7262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201" y="1969863"/>
              <a:ext cx="5694312" cy="4270734"/>
            </a:xfrm>
            <a:prstGeom prst="rect">
              <a:avLst/>
            </a:prstGeom>
          </p:spPr>
        </p:pic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773AFCE9-3656-419D-8B52-132BD4AD1F11}"/>
              </a:ext>
            </a:extLst>
          </p:cNvPr>
          <p:cNvSpPr txBox="1"/>
          <p:nvPr/>
        </p:nvSpPr>
        <p:spPr>
          <a:xfrm>
            <a:off x="1467092" y="6115610"/>
            <a:ext cx="61750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en-US" sz="4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Thank</a:t>
            </a:r>
            <a:r>
              <a:rPr lang="de-DE" alt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de-DE" altLang="en-US" sz="4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you</a:t>
            </a:r>
            <a:r>
              <a:rPr lang="de-DE" alt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!</a:t>
            </a:r>
            <a:endParaRPr lang="en-GB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6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7572A-CAE5-4830-8CDA-F0636E82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0"/>
            <a:ext cx="10972800" cy="1143000"/>
          </a:xfrm>
        </p:spPr>
        <p:txBody>
          <a:bodyPr/>
          <a:lstStyle/>
          <a:p>
            <a:pPr algn="ctr"/>
            <a:r>
              <a:rPr lang="de-DE" dirty="0"/>
              <a:t>Backup-</a:t>
            </a:r>
            <a:r>
              <a:rPr lang="de-DE" dirty="0" err="1"/>
              <a:t>Slides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2182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52DA3-90F3-40E4-AD04-57F8F2092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Spillpause – </a:t>
            </a:r>
            <a:r>
              <a:rPr lang="en-US" dirty="0"/>
              <a:t>mechanism to spare healthy tissue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F8420F-BA81-4385-839E-DC07F0E9D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r>
              <a:rPr lang="en-GB" dirty="0"/>
              <a:t>Spill pause is a fast beam-off mechanism</a:t>
            </a:r>
          </a:p>
          <a:p>
            <a:r>
              <a:rPr lang="en-GB" dirty="0"/>
              <a:t>Pause and resume the beam extraction </a:t>
            </a:r>
            <a:br>
              <a:rPr lang="en-GB" dirty="0"/>
            </a:br>
            <a:r>
              <a:rPr lang="en-GB" dirty="0"/>
              <a:t>several times on flattop </a:t>
            </a:r>
          </a:p>
          <a:p>
            <a:r>
              <a:rPr lang="en-GB" dirty="0"/>
              <a:t>RF-KO allows spill pause</a:t>
            </a:r>
          </a:p>
          <a:p>
            <a:r>
              <a:rPr lang="de-DE" dirty="0" err="1"/>
              <a:t>Us</a:t>
            </a:r>
            <a:r>
              <a:rPr lang="en-GB" dirty="0"/>
              <a:t>ed for: </a:t>
            </a:r>
          </a:p>
          <a:p>
            <a:pPr lvl="1"/>
            <a:r>
              <a:rPr lang="de-DE" dirty="0"/>
              <a:t>Scanning </a:t>
            </a:r>
            <a:r>
              <a:rPr lang="en-US" dirty="0"/>
              <a:t>without</a:t>
            </a:r>
            <a:r>
              <a:rPr lang="de-DE" dirty="0"/>
              <a:t> dose </a:t>
            </a:r>
            <a:r>
              <a:rPr lang="en-US" dirty="0"/>
              <a:t>deposition</a:t>
            </a:r>
          </a:p>
          <a:p>
            <a:pPr lvl="1"/>
            <a:r>
              <a:rPr lang="en-US" dirty="0"/>
              <a:t>Respiratory gating</a:t>
            </a:r>
            <a:endParaRPr lang="en-GB" dirty="0"/>
          </a:p>
          <a:p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FFE27A-3291-470A-A15B-F9C709814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828" y="1494944"/>
            <a:ext cx="5166692" cy="3868112"/>
          </a:xfrm>
          <a:prstGeom prst="rect">
            <a:avLst/>
          </a:prstGeom>
        </p:spPr>
      </p:pic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96E13F59-6B12-40B6-8758-A8C8ACD72694}"/>
              </a:ext>
            </a:extLst>
          </p:cNvPr>
          <p:cNvGrpSpPr/>
          <p:nvPr/>
        </p:nvGrpSpPr>
        <p:grpSpPr>
          <a:xfrm>
            <a:off x="16901" y="4221614"/>
            <a:ext cx="4471465" cy="2105594"/>
            <a:chOff x="16901" y="4221614"/>
            <a:chExt cx="4471465" cy="2105594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A6417A9E-A36B-490C-B9C7-34D76908FB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159" y="4221614"/>
              <a:ext cx="3570288" cy="1751012"/>
              <a:chOff x="-35" y="561"/>
              <a:chExt cx="2249" cy="1103"/>
            </a:xfrm>
          </p:grpSpPr>
          <p:grpSp>
            <p:nvGrpSpPr>
              <p:cNvPr id="7" name="Group 5">
                <a:extLst>
                  <a:ext uri="{FF2B5EF4-FFF2-40B4-BE49-F238E27FC236}">
                    <a16:creationId xmlns:a16="http://schemas.microsoft.com/office/drawing/2014/main" id="{F0610110-5D5E-4705-BF99-54ACFC0178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1" y="757"/>
                <a:ext cx="1973" cy="907"/>
                <a:chOff x="235" y="835"/>
                <a:chExt cx="1973" cy="907"/>
              </a:xfrm>
            </p:grpSpPr>
            <p:grpSp>
              <p:nvGrpSpPr>
                <p:cNvPr id="9" name="Group 6">
                  <a:extLst>
                    <a:ext uri="{FF2B5EF4-FFF2-40B4-BE49-F238E27FC236}">
                      <a16:creationId xmlns:a16="http://schemas.microsoft.com/office/drawing/2014/main" id="{586D02D9-0BDE-46FB-B78F-B825FA1887F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67" y="835"/>
                  <a:ext cx="1941" cy="907"/>
                  <a:chOff x="739" y="1152"/>
                  <a:chExt cx="3914" cy="1829"/>
                </a:xfrm>
              </p:grpSpPr>
              <p:pic>
                <p:nvPicPr>
                  <p:cNvPr id="17" name="Picture 7" descr="fullexample">
                    <a:extLst>
                      <a:ext uri="{FF2B5EF4-FFF2-40B4-BE49-F238E27FC236}">
                        <a16:creationId xmlns:a16="http://schemas.microsoft.com/office/drawing/2014/main" id="{F8A5201C-3DEC-4A14-B650-91CD6227A3D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34" r="2362" b="62993"/>
                  <a:stretch>
                    <a:fillRect/>
                  </a:stretch>
                </p:blipFill>
                <p:spPr bwMode="auto">
                  <a:xfrm>
                    <a:off x="739" y="1152"/>
                    <a:ext cx="3914" cy="11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8" name="Picture 8" descr="fullexample">
                    <a:extLst>
                      <a:ext uri="{FF2B5EF4-FFF2-40B4-BE49-F238E27FC236}">
                        <a16:creationId xmlns:a16="http://schemas.microsoft.com/office/drawing/2014/main" id="{46B70849-0F99-49D0-84FA-DCFF210FC75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34" t="74803" r="2362" b="3937"/>
                  <a:stretch>
                    <a:fillRect/>
                  </a:stretch>
                </p:blipFill>
                <p:spPr bwMode="auto">
                  <a:xfrm>
                    <a:off x="739" y="2314"/>
                    <a:ext cx="3914" cy="6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0" name="Line 9">
                  <a:extLst>
                    <a:ext uri="{FF2B5EF4-FFF2-40B4-BE49-F238E27FC236}">
                      <a16:creationId xmlns:a16="http://schemas.microsoft.com/office/drawing/2014/main" id="{4CB1C389-244E-4389-A3C6-7A7163F74F4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235" y="885"/>
                  <a:ext cx="0" cy="4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14CD5AD-2024-43DE-B918-2F2A77942F4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98" y="1262"/>
                  <a:ext cx="1889" cy="83"/>
                </a:xfrm>
                <a:prstGeom prst="rect">
                  <a:avLst/>
                </a:prstGeom>
                <a:solidFill>
                  <a:srgbClr val="6666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de-DE" sz="4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Text Box 12">
                  <a:extLst>
                    <a:ext uri="{FF2B5EF4-FFF2-40B4-BE49-F238E27FC236}">
                      <a16:creationId xmlns:a16="http://schemas.microsoft.com/office/drawing/2014/main" id="{3F2705A2-69D7-4F2E-8D4F-CF65D1CAC035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82" y="1342"/>
                  <a:ext cx="762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de-DE" sz="1000" b="0" dirty="0">
                      <a:solidFill>
                        <a:srgbClr val="003366"/>
                      </a:solidFill>
                    </a:rPr>
                    <a:t>Irradiation window</a:t>
                  </a:r>
                  <a:endParaRPr lang="de-DE" altLang="de-DE" sz="1000" b="0" dirty="0">
                    <a:solidFill>
                      <a:srgbClr val="003366"/>
                    </a:solidFill>
                  </a:endParaRPr>
                </a:p>
              </p:txBody>
            </p:sp>
            <p:sp>
              <p:nvSpPr>
                <p:cNvPr id="15" name="Line 14">
                  <a:extLst>
                    <a:ext uri="{FF2B5EF4-FFF2-40B4-BE49-F238E27FC236}">
                      <a16:creationId xmlns:a16="http://schemas.microsoft.com/office/drawing/2014/main" id="{ADF01612-8B91-435D-B6A9-2997585C471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02" y="1143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" name="Line 15">
                  <a:extLst>
                    <a:ext uri="{FF2B5EF4-FFF2-40B4-BE49-F238E27FC236}">
                      <a16:creationId xmlns:a16="http://schemas.microsoft.com/office/drawing/2014/main" id="{CC28BFB9-5DAF-490D-894E-1A1DFD9C980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02" y="1349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8" name="Text Box 16">
                <a:extLst>
                  <a:ext uri="{FF2B5EF4-FFF2-40B4-BE49-F238E27FC236}">
                    <a16:creationId xmlns:a16="http://schemas.microsoft.com/office/drawing/2014/main" id="{B33E6526-69B7-4DAC-AFA7-9948C073C0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5" y="561"/>
                <a:ext cx="57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de-DE" altLang="de-DE" sz="1800"/>
                  <a:t>Gating</a:t>
                </a:r>
              </a:p>
            </p:txBody>
          </p:sp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3919D7A-F22B-46EB-B6C3-421B8F22B4BD}"/>
                </a:ext>
              </a:extLst>
            </p:cNvPr>
            <p:cNvSpPr txBox="1"/>
            <p:nvPr/>
          </p:nvSpPr>
          <p:spPr>
            <a:xfrm rot="16200000">
              <a:off x="-210085" y="4686413"/>
              <a:ext cx="9771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Target </a:t>
              </a:r>
              <a:br>
                <a:rPr lang="de-DE" sz="1400" dirty="0"/>
              </a:br>
              <a:r>
                <a:rPr lang="de-DE" sz="1400" dirty="0" err="1"/>
                <a:t>movement</a:t>
              </a:r>
              <a:endParaRPr lang="en-GB" sz="1400" dirty="0"/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3C8AEBC6-CDD4-400C-B9C8-C5D2E79E9064}"/>
                </a:ext>
              </a:extLst>
            </p:cNvPr>
            <p:cNvCxnSpPr>
              <a:cxnSpLocks/>
            </p:cNvCxnSpPr>
            <p:nvPr/>
          </p:nvCxnSpPr>
          <p:spPr>
            <a:xfrm>
              <a:off x="583309" y="5925014"/>
              <a:ext cx="3468301" cy="0"/>
            </a:xfrm>
            <a:prstGeom prst="straightConnector1">
              <a:avLst/>
            </a:prstGeom>
            <a:ln w="38100">
              <a:solidFill>
                <a:srgbClr val="3333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12">
              <a:extLst>
                <a:ext uri="{FF2B5EF4-FFF2-40B4-BE49-F238E27FC236}">
                  <a16:creationId xmlns:a16="http://schemas.microsoft.com/office/drawing/2014/main" id="{DBACDB59-A90B-43F6-8D88-495E076D39C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278691" y="5883280"/>
              <a:ext cx="120967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de-DE" sz="1000" b="0" dirty="0">
                  <a:solidFill>
                    <a:srgbClr val="003366"/>
                  </a:solidFill>
                </a:rPr>
                <a:t>Time</a:t>
              </a:r>
              <a:endParaRPr lang="de-DE" altLang="de-DE" sz="1000" b="0" dirty="0">
                <a:solidFill>
                  <a:srgbClr val="003366"/>
                </a:solidFill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8A9EB922-FE5E-4ED0-ABC2-6271C1B6CCAA}"/>
                </a:ext>
              </a:extLst>
            </p:cNvPr>
            <p:cNvSpPr txBox="1"/>
            <p:nvPr/>
          </p:nvSpPr>
          <p:spPr>
            <a:xfrm>
              <a:off x="428279" y="6019431"/>
              <a:ext cx="39716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de-DE" sz="1400" dirty="0" err="1">
                  <a:solidFill>
                    <a:srgbClr val="545455"/>
                  </a:solidFill>
                </a:rPr>
                <a:t>Courtesy</a:t>
              </a:r>
              <a:r>
                <a:rPr lang="de-DE" sz="1400" dirty="0">
                  <a:solidFill>
                    <a:srgbClr val="545455"/>
                  </a:solidFill>
                </a:rPr>
                <a:t> </a:t>
              </a:r>
              <a:r>
                <a:rPr lang="de-DE" sz="1400" dirty="0" err="1">
                  <a:solidFill>
                    <a:srgbClr val="545455"/>
                  </a:solidFill>
                </a:rPr>
                <a:t>of</a:t>
              </a:r>
              <a:r>
                <a:rPr lang="de-DE" sz="1400" dirty="0">
                  <a:solidFill>
                    <a:srgbClr val="545455"/>
                  </a:solidFill>
                </a:rPr>
                <a:t> </a:t>
              </a:r>
              <a:r>
                <a:rPr lang="de-DE" altLang="de-DE" sz="1400" dirty="0">
                  <a:solidFill>
                    <a:srgbClr val="545455"/>
                  </a:solidFill>
                </a:rPr>
                <a:t>S. </a:t>
              </a:r>
              <a:r>
                <a:rPr lang="de-DE" altLang="de-DE" sz="1400" dirty="0" err="1">
                  <a:solidFill>
                    <a:srgbClr val="545455"/>
                  </a:solidFill>
                </a:rPr>
                <a:t>Nill</a:t>
              </a:r>
              <a:r>
                <a:rPr lang="de-DE" altLang="de-DE" sz="1400" dirty="0">
                  <a:solidFill>
                    <a:srgbClr val="545455"/>
                  </a:solidFill>
                </a:rPr>
                <a:t> &amp; U. </a:t>
              </a:r>
              <a:r>
                <a:rPr lang="de-DE" altLang="de-DE" sz="1400" dirty="0" err="1">
                  <a:solidFill>
                    <a:srgbClr val="545455"/>
                  </a:solidFill>
                </a:rPr>
                <a:t>Oelfke</a:t>
              </a:r>
              <a:r>
                <a:rPr lang="de-DE" altLang="de-DE" sz="1400" dirty="0">
                  <a:solidFill>
                    <a:srgbClr val="545455"/>
                  </a:solidFill>
                </a:rPr>
                <a:t>, DKFZ, C.  Bert et al</a:t>
              </a: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33AF92A9-841A-43B3-BC21-83F2798AE456}"/>
              </a:ext>
            </a:extLst>
          </p:cNvPr>
          <p:cNvGrpSpPr/>
          <p:nvPr/>
        </p:nvGrpSpPr>
        <p:grpSpPr>
          <a:xfrm>
            <a:off x="4453054" y="3977811"/>
            <a:ext cx="1452448" cy="1783813"/>
            <a:chOff x="4453054" y="3977811"/>
            <a:chExt cx="1452448" cy="1783813"/>
          </a:xfrm>
        </p:grpSpPr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2F20FFA6-EBFB-4B1D-820E-41324445BAC5}"/>
                </a:ext>
              </a:extLst>
            </p:cNvPr>
            <p:cNvSpPr/>
            <p:nvPr/>
          </p:nvSpPr>
          <p:spPr>
            <a:xfrm>
              <a:off x="4453054" y="4609171"/>
              <a:ext cx="721112" cy="760997"/>
            </a:xfrm>
            <a:custGeom>
              <a:avLst/>
              <a:gdLst>
                <a:gd name="connsiteX0" fmla="*/ 200722 w 721112"/>
                <a:gd name="connsiteY0" fmla="*/ 52039 h 760997"/>
                <a:gd name="connsiteX1" fmla="*/ 200722 w 721112"/>
                <a:gd name="connsiteY1" fmla="*/ 52039 h 760997"/>
                <a:gd name="connsiteX2" fmla="*/ 148683 w 721112"/>
                <a:gd name="connsiteY2" fmla="*/ 96644 h 760997"/>
                <a:gd name="connsiteX3" fmla="*/ 133814 w 721112"/>
                <a:gd name="connsiteY3" fmla="*/ 111512 h 760997"/>
                <a:gd name="connsiteX4" fmla="*/ 96644 w 721112"/>
                <a:gd name="connsiteY4" fmla="*/ 156117 h 760997"/>
                <a:gd name="connsiteX5" fmla="*/ 37170 w 721112"/>
                <a:gd name="connsiteY5" fmla="*/ 200722 h 760997"/>
                <a:gd name="connsiteX6" fmla="*/ 29736 w 721112"/>
                <a:gd name="connsiteY6" fmla="*/ 237892 h 760997"/>
                <a:gd name="connsiteX7" fmla="*/ 14868 w 721112"/>
                <a:gd name="connsiteY7" fmla="*/ 260195 h 760997"/>
                <a:gd name="connsiteX8" fmla="*/ 7434 w 721112"/>
                <a:gd name="connsiteY8" fmla="*/ 297366 h 760997"/>
                <a:gd name="connsiteX9" fmla="*/ 0 w 721112"/>
                <a:gd name="connsiteY9" fmla="*/ 319668 h 760997"/>
                <a:gd name="connsiteX10" fmla="*/ 7434 w 721112"/>
                <a:gd name="connsiteY10" fmla="*/ 423746 h 760997"/>
                <a:gd name="connsiteX11" fmla="*/ 22302 w 721112"/>
                <a:gd name="connsiteY11" fmla="*/ 446049 h 760997"/>
                <a:gd name="connsiteX12" fmla="*/ 29736 w 721112"/>
                <a:gd name="connsiteY12" fmla="*/ 483219 h 760997"/>
                <a:gd name="connsiteX13" fmla="*/ 59473 w 721112"/>
                <a:gd name="connsiteY13" fmla="*/ 557561 h 760997"/>
                <a:gd name="connsiteX14" fmla="*/ 66907 w 721112"/>
                <a:gd name="connsiteY14" fmla="*/ 579863 h 760997"/>
                <a:gd name="connsiteX15" fmla="*/ 81775 w 721112"/>
                <a:gd name="connsiteY15" fmla="*/ 602166 h 760997"/>
                <a:gd name="connsiteX16" fmla="*/ 96644 w 721112"/>
                <a:gd name="connsiteY16" fmla="*/ 631902 h 760997"/>
                <a:gd name="connsiteX17" fmla="*/ 156117 w 721112"/>
                <a:gd name="connsiteY17" fmla="*/ 691375 h 760997"/>
                <a:gd name="connsiteX18" fmla="*/ 178419 w 721112"/>
                <a:gd name="connsiteY18" fmla="*/ 698809 h 760997"/>
                <a:gd name="connsiteX19" fmla="*/ 200722 w 721112"/>
                <a:gd name="connsiteY19" fmla="*/ 713678 h 760997"/>
                <a:gd name="connsiteX20" fmla="*/ 267629 w 721112"/>
                <a:gd name="connsiteY20" fmla="*/ 735980 h 760997"/>
                <a:gd name="connsiteX21" fmla="*/ 297366 w 721112"/>
                <a:gd name="connsiteY21" fmla="*/ 750849 h 760997"/>
                <a:gd name="connsiteX22" fmla="*/ 564995 w 721112"/>
                <a:gd name="connsiteY22" fmla="*/ 721112 h 760997"/>
                <a:gd name="connsiteX23" fmla="*/ 579863 w 721112"/>
                <a:gd name="connsiteY23" fmla="*/ 698809 h 760997"/>
                <a:gd name="connsiteX24" fmla="*/ 587297 w 721112"/>
                <a:gd name="connsiteY24" fmla="*/ 676507 h 760997"/>
                <a:gd name="connsiteX25" fmla="*/ 602166 w 721112"/>
                <a:gd name="connsiteY25" fmla="*/ 609600 h 760997"/>
                <a:gd name="connsiteX26" fmla="*/ 639336 w 721112"/>
                <a:gd name="connsiteY26" fmla="*/ 572429 h 760997"/>
                <a:gd name="connsiteX27" fmla="*/ 654205 w 721112"/>
                <a:gd name="connsiteY27" fmla="*/ 557561 h 760997"/>
                <a:gd name="connsiteX28" fmla="*/ 691375 w 721112"/>
                <a:gd name="connsiteY28" fmla="*/ 512956 h 760997"/>
                <a:gd name="connsiteX29" fmla="*/ 721112 w 721112"/>
                <a:gd name="connsiteY29" fmla="*/ 475785 h 760997"/>
                <a:gd name="connsiteX30" fmla="*/ 713678 w 721112"/>
                <a:gd name="connsiteY30" fmla="*/ 364273 h 760997"/>
                <a:gd name="connsiteX31" fmla="*/ 683941 w 721112"/>
                <a:gd name="connsiteY31" fmla="*/ 289931 h 760997"/>
                <a:gd name="connsiteX32" fmla="*/ 669073 w 721112"/>
                <a:gd name="connsiteY32" fmla="*/ 267629 h 760997"/>
                <a:gd name="connsiteX33" fmla="*/ 661639 w 721112"/>
                <a:gd name="connsiteY33" fmla="*/ 245327 h 760997"/>
                <a:gd name="connsiteX34" fmla="*/ 654205 w 721112"/>
                <a:gd name="connsiteY34" fmla="*/ 215590 h 760997"/>
                <a:gd name="connsiteX35" fmla="*/ 631902 w 721112"/>
                <a:gd name="connsiteY35" fmla="*/ 185853 h 760997"/>
                <a:gd name="connsiteX36" fmla="*/ 587297 w 721112"/>
                <a:gd name="connsiteY36" fmla="*/ 118946 h 760997"/>
                <a:gd name="connsiteX37" fmla="*/ 527824 w 721112"/>
                <a:gd name="connsiteY37" fmla="*/ 59473 h 760997"/>
                <a:gd name="connsiteX38" fmla="*/ 468351 w 721112"/>
                <a:gd name="connsiteY38" fmla="*/ 29736 h 760997"/>
                <a:gd name="connsiteX39" fmla="*/ 401444 w 721112"/>
                <a:gd name="connsiteY39" fmla="*/ 0 h 760997"/>
                <a:gd name="connsiteX40" fmla="*/ 245326 w 721112"/>
                <a:gd name="connsiteY40" fmla="*/ 14868 h 760997"/>
                <a:gd name="connsiteX41" fmla="*/ 223024 w 721112"/>
                <a:gd name="connsiteY41" fmla="*/ 29736 h 760997"/>
                <a:gd name="connsiteX42" fmla="*/ 200722 w 721112"/>
                <a:gd name="connsiteY42" fmla="*/ 52039 h 76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21112" h="760997">
                  <a:moveTo>
                    <a:pt x="200722" y="52039"/>
                  </a:moveTo>
                  <a:lnTo>
                    <a:pt x="200722" y="52039"/>
                  </a:lnTo>
                  <a:cubicBezTo>
                    <a:pt x="183376" y="66907"/>
                    <a:pt x="165759" y="81466"/>
                    <a:pt x="148683" y="96644"/>
                  </a:cubicBezTo>
                  <a:cubicBezTo>
                    <a:pt x="143444" y="101301"/>
                    <a:pt x="138193" y="106039"/>
                    <a:pt x="133814" y="111512"/>
                  </a:cubicBezTo>
                  <a:cubicBezTo>
                    <a:pt x="113601" y="136777"/>
                    <a:pt x="124691" y="134303"/>
                    <a:pt x="96644" y="156117"/>
                  </a:cubicBezTo>
                  <a:cubicBezTo>
                    <a:pt x="20984" y="214964"/>
                    <a:pt x="74568" y="163324"/>
                    <a:pt x="37170" y="200722"/>
                  </a:cubicBezTo>
                  <a:cubicBezTo>
                    <a:pt x="34692" y="213112"/>
                    <a:pt x="34173" y="226061"/>
                    <a:pt x="29736" y="237892"/>
                  </a:cubicBezTo>
                  <a:cubicBezTo>
                    <a:pt x="26599" y="246258"/>
                    <a:pt x="18005" y="251829"/>
                    <a:pt x="14868" y="260195"/>
                  </a:cubicBezTo>
                  <a:cubicBezTo>
                    <a:pt x="10431" y="272026"/>
                    <a:pt x="10499" y="285108"/>
                    <a:pt x="7434" y="297366"/>
                  </a:cubicBezTo>
                  <a:cubicBezTo>
                    <a:pt x="5533" y="304968"/>
                    <a:pt x="2478" y="312234"/>
                    <a:pt x="0" y="319668"/>
                  </a:cubicBezTo>
                  <a:cubicBezTo>
                    <a:pt x="2478" y="354361"/>
                    <a:pt x="1390" y="389494"/>
                    <a:pt x="7434" y="423746"/>
                  </a:cubicBezTo>
                  <a:cubicBezTo>
                    <a:pt x="8987" y="432545"/>
                    <a:pt x="19165" y="437683"/>
                    <a:pt x="22302" y="446049"/>
                  </a:cubicBezTo>
                  <a:cubicBezTo>
                    <a:pt x="26739" y="457880"/>
                    <a:pt x="26411" y="471029"/>
                    <a:pt x="29736" y="483219"/>
                  </a:cubicBezTo>
                  <a:cubicBezTo>
                    <a:pt x="46657" y="545259"/>
                    <a:pt x="38624" y="508912"/>
                    <a:pt x="59473" y="557561"/>
                  </a:cubicBezTo>
                  <a:cubicBezTo>
                    <a:pt x="62560" y="564764"/>
                    <a:pt x="63403" y="572854"/>
                    <a:pt x="66907" y="579863"/>
                  </a:cubicBezTo>
                  <a:cubicBezTo>
                    <a:pt x="70903" y="587855"/>
                    <a:pt x="77342" y="594408"/>
                    <a:pt x="81775" y="602166"/>
                  </a:cubicBezTo>
                  <a:cubicBezTo>
                    <a:pt x="87273" y="611788"/>
                    <a:pt x="91146" y="622280"/>
                    <a:pt x="96644" y="631902"/>
                  </a:cubicBezTo>
                  <a:cubicBezTo>
                    <a:pt x="112686" y="659974"/>
                    <a:pt x="125360" y="670871"/>
                    <a:pt x="156117" y="691375"/>
                  </a:cubicBezTo>
                  <a:cubicBezTo>
                    <a:pt x="162637" y="695722"/>
                    <a:pt x="170985" y="696331"/>
                    <a:pt x="178419" y="698809"/>
                  </a:cubicBezTo>
                  <a:cubicBezTo>
                    <a:pt x="185853" y="703765"/>
                    <a:pt x="192474" y="710241"/>
                    <a:pt x="200722" y="713678"/>
                  </a:cubicBezTo>
                  <a:cubicBezTo>
                    <a:pt x="222422" y="722720"/>
                    <a:pt x="246602" y="725466"/>
                    <a:pt x="267629" y="735980"/>
                  </a:cubicBezTo>
                  <a:lnTo>
                    <a:pt x="297366" y="750849"/>
                  </a:lnTo>
                  <a:cubicBezTo>
                    <a:pt x="393610" y="747841"/>
                    <a:pt x="495844" y="790263"/>
                    <a:pt x="564995" y="721112"/>
                  </a:cubicBezTo>
                  <a:cubicBezTo>
                    <a:pt x="571313" y="714794"/>
                    <a:pt x="575867" y="706801"/>
                    <a:pt x="579863" y="698809"/>
                  </a:cubicBezTo>
                  <a:cubicBezTo>
                    <a:pt x="583367" y="691800"/>
                    <a:pt x="584819" y="683941"/>
                    <a:pt x="587297" y="676507"/>
                  </a:cubicBezTo>
                  <a:cubicBezTo>
                    <a:pt x="587639" y="674456"/>
                    <a:pt x="594321" y="620061"/>
                    <a:pt x="602166" y="609600"/>
                  </a:cubicBezTo>
                  <a:cubicBezTo>
                    <a:pt x="612679" y="595582"/>
                    <a:pt x="626946" y="584819"/>
                    <a:pt x="639336" y="572429"/>
                  </a:cubicBezTo>
                  <a:cubicBezTo>
                    <a:pt x="644292" y="567473"/>
                    <a:pt x="650317" y="563393"/>
                    <a:pt x="654205" y="557561"/>
                  </a:cubicBezTo>
                  <a:cubicBezTo>
                    <a:pt x="684632" y="511919"/>
                    <a:pt x="651310" y="558745"/>
                    <a:pt x="691375" y="512956"/>
                  </a:cubicBezTo>
                  <a:cubicBezTo>
                    <a:pt x="701824" y="501015"/>
                    <a:pt x="711200" y="488175"/>
                    <a:pt x="721112" y="475785"/>
                  </a:cubicBezTo>
                  <a:cubicBezTo>
                    <a:pt x="718634" y="438614"/>
                    <a:pt x="718947" y="401152"/>
                    <a:pt x="713678" y="364273"/>
                  </a:cubicBezTo>
                  <a:cubicBezTo>
                    <a:pt x="710777" y="343968"/>
                    <a:pt x="694877" y="309069"/>
                    <a:pt x="683941" y="289931"/>
                  </a:cubicBezTo>
                  <a:cubicBezTo>
                    <a:pt x="679508" y="282174"/>
                    <a:pt x="673069" y="275620"/>
                    <a:pt x="669073" y="267629"/>
                  </a:cubicBezTo>
                  <a:cubicBezTo>
                    <a:pt x="665569" y="260620"/>
                    <a:pt x="663792" y="252862"/>
                    <a:pt x="661639" y="245327"/>
                  </a:cubicBezTo>
                  <a:cubicBezTo>
                    <a:pt x="658832" y="235503"/>
                    <a:pt x="658774" y="224729"/>
                    <a:pt x="654205" y="215590"/>
                  </a:cubicBezTo>
                  <a:cubicBezTo>
                    <a:pt x="648664" y="204508"/>
                    <a:pt x="638469" y="196360"/>
                    <a:pt x="631902" y="185853"/>
                  </a:cubicBezTo>
                  <a:cubicBezTo>
                    <a:pt x="601191" y="136716"/>
                    <a:pt x="636480" y="172228"/>
                    <a:pt x="587297" y="118946"/>
                  </a:cubicBezTo>
                  <a:cubicBezTo>
                    <a:pt x="568281" y="98345"/>
                    <a:pt x="553855" y="69885"/>
                    <a:pt x="527824" y="59473"/>
                  </a:cubicBezTo>
                  <a:cubicBezTo>
                    <a:pt x="454631" y="30197"/>
                    <a:pt x="520320" y="59433"/>
                    <a:pt x="468351" y="29736"/>
                  </a:cubicBezTo>
                  <a:cubicBezTo>
                    <a:pt x="444047" y="15848"/>
                    <a:pt x="427989" y="10618"/>
                    <a:pt x="401444" y="0"/>
                  </a:cubicBezTo>
                  <a:cubicBezTo>
                    <a:pt x="349405" y="4956"/>
                    <a:pt x="296890" y="6274"/>
                    <a:pt x="245326" y="14868"/>
                  </a:cubicBezTo>
                  <a:cubicBezTo>
                    <a:pt x="236513" y="16337"/>
                    <a:pt x="229888" y="24016"/>
                    <a:pt x="223024" y="29736"/>
                  </a:cubicBezTo>
                  <a:cubicBezTo>
                    <a:pt x="214947" y="36467"/>
                    <a:pt x="204439" y="48322"/>
                    <a:pt x="200722" y="5203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7AE824D9-3968-4E29-B312-DCE69ACCC692}"/>
                </a:ext>
              </a:extLst>
            </p:cNvPr>
            <p:cNvSpPr/>
            <p:nvPr/>
          </p:nvSpPr>
          <p:spPr>
            <a:xfrm>
              <a:off x="5325638" y="4372828"/>
              <a:ext cx="579864" cy="855208"/>
            </a:xfrm>
            <a:custGeom>
              <a:avLst/>
              <a:gdLst>
                <a:gd name="connsiteX0" fmla="*/ 0 w 579864"/>
                <a:gd name="connsiteY0" fmla="*/ 44887 h 855208"/>
                <a:gd name="connsiteX1" fmla="*/ 0 w 579864"/>
                <a:gd name="connsiteY1" fmla="*/ 44887 h 855208"/>
                <a:gd name="connsiteX2" fmla="*/ 66907 w 579864"/>
                <a:gd name="connsiteY2" fmla="*/ 74623 h 855208"/>
                <a:gd name="connsiteX3" fmla="*/ 118946 w 579864"/>
                <a:gd name="connsiteY3" fmla="*/ 119228 h 855208"/>
                <a:gd name="connsiteX4" fmla="*/ 163551 w 579864"/>
                <a:gd name="connsiteY4" fmla="*/ 156399 h 855208"/>
                <a:gd name="connsiteX5" fmla="*/ 170986 w 579864"/>
                <a:gd name="connsiteY5" fmla="*/ 178701 h 855208"/>
                <a:gd name="connsiteX6" fmla="*/ 178420 w 579864"/>
                <a:gd name="connsiteY6" fmla="*/ 208438 h 855208"/>
                <a:gd name="connsiteX7" fmla="*/ 193288 w 579864"/>
                <a:gd name="connsiteY7" fmla="*/ 253043 h 855208"/>
                <a:gd name="connsiteX8" fmla="*/ 200722 w 579864"/>
                <a:gd name="connsiteY8" fmla="*/ 342252 h 855208"/>
                <a:gd name="connsiteX9" fmla="*/ 208156 w 579864"/>
                <a:gd name="connsiteY9" fmla="*/ 394291 h 855208"/>
                <a:gd name="connsiteX10" fmla="*/ 223025 w 579864"/>
                <a:gd name="connsiteY10" fmla="*/ 520672 h 855208"/>
                <a:gd name="connsiteX11" fmla="*/ 237893 w 579864"/>
                <a:gd name="connsiteY11" fmla="*/ 728828 h 855208"/>
                <a:gd name="connsiteX12" fmla="*/ 245327 w 579864"/>
                <a:gd name="connsiteY12" fmla="*/ 751130 h 855208"/>
                <a:gd name="connsiteX13" fmla="*/ 275064 w 579864"/>
                <a:gd name="connsiteY13" fmla="*/ 788301 h 855208"/>
                <a:gd name="connsiteX14" fmla="*/ 289932 w 579864"/>
                <a:gd name="connsiteY14" fmla="*/ 810604 h 855208"/>
                <a:gd name="connsiteX15" fmla="*/ 312234 w 579864"/>
                <a:gd name="connsiteY15" fmla="*/ 818038 h 855208"/>
                <a:gd name="connsiteX16" fmla="*/ 356839 w 579864"/>
                <a:gd name="connsiteY16" fmla="*/ 847774 h 855208"/>
                <a:gd name="connsiteX17" fmla="*/ 446049 w 579864"/>
                <a:gd name="connsiteY17" fmla="*/ 855208 h 855208"/>
                <a:gd name="connsiteX18" fmla="*/ 557561 w 579864"/>
                <a:gd name="connsiteY18" fmla="*/ 840340 h 855208"/>
                <a:gd name="connsiteX19" fmla="*/ 564995 w 579864"/>
                <a:gd name="connsiteY19" fmla="*/ 803169 h 855208"/>
                <a:gd name="connsiteX20" fmla="*/ 572429 w 579864"/>
                <a:gd name="connsiteY20" fmla="*/ 780867 h 855208"/>
                <a:gd name="connsiteX21" fmla="*/ 579864 w 579864"/>
                <a:gd name="connsiteY21" fmla="*/ 751130 h 855208"/>
                <a:gd name="connsiteX22" fmla="*/ 572429 w 579864"/>
                <a:gd name="connsiteY22" fmla="*/ 669355 h 855208"/>
                <a:gd name="connsiteX23" fmla="*/ 557561 w 579864"/>
                <a:gd name="connsiteY23" fmla="*/ 639618 h 855208"/>
                <a:gd name="connsiteX24" fmla="*/ 550127 w 579864"/>
                <a:gd name="connsiteY24" fmla="*/ 609882 h 855208"/>
                <a:gd name="connsiteX25" fmla="*/ 557561 w 579864"/>
                <a:gd name="connsiteY25" fmla="*/ 550408 h 855208"/>
                <a:gd name="connsiteX26" fmla="*/ 535259 w 579864"/>
                <a:gd name="connsiteY26" fmla="*/ 364555 h 855208"/>
                <a:gd name="connsiteX27" fmla="*/ 520390 w 579864"/>
                <a:gd name="connsiteY27" fmla="*/ 327384 h 855208"/>
                <a:gd name="connsiteX28" fmla="*/ 512956 w 579864"/>
                <a:gd name="connsiteY28" fmla="*/ 305082 h 855208"/>
                <a:gd name="connsiteX29" fmla="*/ 498088 w 579864"/>
                <a:gd name="connsiteY29" fmla="*/ 290213 h 855208"/>
                <a:gd name="connsiteX30" fmla="*/ 490654 w 579864"/>
                <a:gd name="connsiteY30" fmla="*/ 260477 h 855208"/>
                <a:gd name="connsiteX31" fmla="*/ 431181 w 579864"/>
                <a:gd name="connsiteY31" fmla="*/ 193569 h 855208"/>
                <a:gd name="connsiteX32" fmla="*/ 416312 w 579864"/>
                <a:gd name="connsiteY32" fmla="*/ 178701 h 855208"/>
                <a:gd name="connsiteX33" fmla="*/ 401444 w 579864"/>
                <a:gd name="connsiteY33" fmla="*/ 156399 h 855208"/>
                <a:gd name="connsiteX34" fmla="*/ 379142 w 579864"/>
                <a:gd name="connsiteY34" fmla="*/ 141530 h 855208"/>
                <a:gd name="connsiteX35" fmla="*/ 349405 w 579864"/>
                <a:gd name="connsiteY35" fmla="*/ 119228 h 855208"/>
                <a:gd name="connsiteX36" fmla="*/ 327103 w 579864"/>
                <a:gd name="connsiteY36" fmla="*/ 89491 h 855208"/>
                <a:gd name="connsiteX37" fmla="*/ 297366 w 579864"/>
                <a:gd name="connsiteY37" fmla="*/ 74623 h 855208"/>
                <a:gd name="connsiteX38" fmla="*/ 252761 w 579864"/>
                <a:gd name="connsiteY38" fmla="*/ 52321 h 855208"/>
                <a:gd name="connsiteX39" fmla="*/ 223025 w 579864"/>
                <a:gd name="connsiteY39" fmla="*/ 37452 h 855208"/>
                <a:gd name="connsiteX40" fmla="*/ 208156 w 579864"/>
                <a:gd name="connsiteY40" fmla="*/ 22584 h 855208"/>
                <a:gd name="connsiteX41" fmla="*/ 178420 w 579864"/>
                <a:gd name="connsiteY41" fmla="*/ 15150 h 855208"/>
                <a:gd name="connsiteX42" fmla="*/ 148683 w 579864"/>
                <a:gd name="connsiteY42" fmla="*/ 282 h 855208"/>
                <a:gd name="connsiteX43" fmla="*/ 0 w 579864"/>
                <a:gd name="connsiteY43" fmla="*/ 44887 h 85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79864" h="855208">
                  <a:moveTo>
                    <a:pt x="0" y="44887"/>
                  </a:moveTo>
                  <a:lnTo>
                    <a:pt x="0" y="44887"/>
                  </a:lnTo>
                  <a:cubicBezTo>
                    <a:pt x="22302" y="54799"/>
                    <a:pt x="46211" y="61688"/>
                    <a:pt x="66907" y="74623"/>
                  </a:cubicBezTo>
                  <a:cubicBezTo>
                    <a:pt x="86281" y="86732"/>
                    <a:pt x="101264" y="104761"/>
                    <a:pt x="118946" y="119228"/>
                  </a:cubicBezTo>
                  <a:cubicBezTo>
                    <a:pt x="167542" y="158988"/>
                    <a:pt x="132425" y="125271"/>
                    <a:pt x="163551" y="156399"/>
                  </a:cubicBezTo>
                  <a:cubicBezTo>
                    <a:pt x="166029" y="163833"/>
                    <a:pt x="168833" y="171166"/>
                    <a:pt x="170986" y="178701"/>
                  </a:cubicBezTo>
                  <a:cubicBezTo>
                    <a:pt x="173793" y="188525"/>
                    <a:pt x="175484" y="198652"/>
                    <a:pt x="178420" y="208438"/>
                  </a:cubicBezTo>
                  <a:cubicBezTo>
                    <a:pt x="182923" y="223450"/>
                    <a:pt x="193288" y="253043"/>
                    <a:pt x="193288" y="253043"/>
                  </a:cubicBezTo>
                  <a:cubicBezTo>
                    <a:pt x="195766" y="282779"/>
                    <a:pt x="197598" y="312577"/>
                    <a:pt x="200722" y="342252"/>
                  </a:cubicBezTo>
                  <a:cubicBezTo>
                    <a:pt x="202556" y="359678"/>
                    <a:pt x="206322" y="376865"/>
                    <a:pt x="208156" y="394291"/>
                  </a:cubicBezTo>
                  <a:cubicBezTo>
                    <a:pt x="221352" y="519652"/>
                    <a:pt x="207742" y="444265"/>
                    <a:pt x="223025" y="520672"/>
                  </a:cubicBezTo>
                  <a:cubicBezTo>
                    <a:pt x="227776" y="634706"/>
                    <a:pt x="216556" y="654147"/>
                    <a:pt x="237893" y="728828"/>
                  </a:cubicBezTo>
                  <a:cubicBezTo>
                    <a:pt x="240046" y="736363"/>
                    <a:pt x="241823" y="744121"/>
                    <a:pt x="245327" y="751130"/>
                  </a:cubicBezTo>
                  <a:cubicBezTo>
                    <a:pt x="260585" y="781646"/>
                    <a:pt x="256621" y="765248"/>
                    <a:pt x="275064" y="788301"/>
                  </a:cubicBezTo>
                  <a:cubicBezTo>
                    <a:pt x="280646" y="795278"/>
                    <a:pt x="282955" y="805022"/>
                    <a:pt x="289932" y="810604"/>
                  </a:cubicBezTo>
                  <a:cubicBezTo>
                    <a:pt x="296051" y="815499"/>
                    <a:pt x="305384" y="814232"/>
                    <a:pt x="312234" y="818038"/>
                  </a:cubicBezTo>
                  <a:cubicBezTo>
                    <a:pt x="327855" y="826716"/>
                    <a:pt x="339031" y="846290"/>
                    <a:pt x="356839" y="847774"/>
                  </a:cubicBezTo>
                  <a:lnTo>
                    <a:pt x="446049" y="855208"/>
                  </a:lnTo>
                  <a:cubicBezTo>
                    <a:pt x="483220" y="850252"/>
                    <a:pt x="523205" y="855371"/>
                    <a:pt x="557561" y="840340"/>
                  </a:cubicBezTo>
                  <a:cubicBezTo>
                    <a:pt x="569137" y="835275"/>
                    <a:pt x="561930" y="815427"/>
                    <a:pt x="564995" y="803169"/>
                  </a:cubicBezTo>
                  <a:cubicBezTo>
                    <a:pt x="566896" y="795567"/>
                    <a:pt x="570276" y="788402"/>
                    <a:pt x="572429" y="780867"/>
                  </a:cubicBezTo>
                  <a:cubicBezTo>
                    <a:pt x="575236" y="771043"/>
                    <a:pt x="577386" y="761042"/>
                    <a:pt x="579864" y="751130"/>
                  </a:cubicBezTo>
                  <a:cubicBezTo>
                    <a:pt x="577386" y="723872"/>
                    <a:pt x="577797" y="696194"/>
                    <a:pt x="572429" y="669355"/>
                  </a:cubicBezTo>
                  <a:cubicBezTo>
                    <a:pt x="570256" y="658488"/>
                    <a:pt x="561452" y="649995"/>
                    <a:pt x="557561" y="639618"/>
                  </a:cubicBezTo>
                  <a:cubicBezTo>
                    <a:pt x="553974" y="630051"/>
                    <a:pt x="552605" y="619794"/>
                    <a:pt x="550127" y="609882"/>
                  </a:cubicBezTo>
                  <a:cubicBezTo>
                    <a:pt x="552605" y="590057"/>
                    <a:pt x="557561" y="570387"/>
                    <a:pt x="557561" y="550408"/>
                  </a:cubicBezTo>
                  <a:cubicBezTo>
                    <a:pt x="557561" y="457496"/>
                    <a:pt x="558993" y="435757"/>
                    <a:pt x="535259" y="364555"/>
                  </a:cubicBezTo>
                  <a:cubicBezTo>
                    <a:pt x="531039" y="351895"/>
                    <a:pt x="525076" y="339879"/>
                    <a:pt x="520390" y="327384"/>
                  </a:cubicBezTo>
                  <a:cubicBezTo>
                    <a:pt x="517638" y="320047"/>
                    <a:pt x="516988" y="311801"/>
                    <a:pt x="512956" y="305082"/>
                  </a:cubicBezTo>
                  <a:cubicBezTo>
                    <a:pt x="509350" y="299072"/>
                    <a:pt x="503044" y="295169"/>
                    <a:pt x="498088" y="290213"/>
                  </a:cubicBezTo>
                  <a:cubicBezTo>
                    <a:pt x="495610" y="280301"/>
                    <a:pt x="494679" y="269868"/>
                    <a:pt x="490654" y="260477"/>
                  </a:cubicBezTo>
                  <a:cubicBezTo>
                    <a:pt x="480704" y="237259"/>
                    <a:pt x="443082" y="205470"/>
                    <a:pt x="431181" y="193569"/>
                  </a:cubicBezTo>
                  <a:cubicBezTo>
                    <a:pt x="426225" y="188613"/>
                    <a:pt x="420200" y="184533"/>
                    <a:pt x="416312" y="178701"/>
                  </a:cubicBezTo>
                  <a:cubicBezTo>
                    <a:pt x="411356" y="171267"/>
                    <a:pt x="407762" y="162717"/>
                    <a:pt x="401444" y="156399"/>
                  </a:cubicBezTo>
                  <a:cubicBezTo>
                    <a:pt x="395126" y="150081"/>
                    <a:pt x="386412" y="146723"/>
                    <a:pt x="379142" y="141530"/>
                  </a:cubicBezTo>
                  <a:cubicBezTo>
                    <a:pt x="369060" y="134328"/>
                    <a:pt x="358166" y="127989"/>
                    <a:pt x="349405" y="119228"/>
                  </a:cubicBezTo>
                  <a:cubicBezTo>
                    <a:pt x="340644" y="110467"/>
                    <a:pt x="336510" y="97554"/>
                    <a:pt x="327103" y="89491"/>
                  </a:cubicBezTo>
                  <a:cubicBezTo>
                    <a:pt x="318689" y="82279"/>
                    <a:pt x="306988" y="80121"/>
                    <a:pt x="297366" y="74623"/>
                  </a:cubicBezTo>
                  <a:cubicBezTo>
                    <a:pt x="225919" y="33797"/>
                    <a:pt x="320926" y="81535"/>
                    <a:pt x="252761" y="52321"/>
                  </a:cubicBezTo>
                  <a:cubicBezTo>
                    <a:pt x="242575" y="47955"/>
                    <a:pt x="232246" y="43599"/>
                    <a:pt x="223025" y="37452"/>
                  </a:cubicBezTo>
                  <a:cubicBezTo>
                    <a:pt x="217193" y="33564"/>
                    <a:pt x="214425" y="25718"/>
                    <a:pt x="208156" y="22584"/>
                  </a:cubicBezTo>
                  <a:cubicBezTo>
                    <a:pt x="199018" y="18015"/>
                    <a:pt x="187987" y="18737"/>
                    <a:pt x="178420" y="15150"/>
                  </a:cubicBezTo>
                  <a:cubicBezTo>
                    <a:pt x="168043" y="11259"/>
                    <a:pt x="159724" y="1242"/>
                    <a:pt x="148683" y="282"/>
                  </a:cubicBezTo>
                  <a:cubicBezTo>
                    <a:pt x="101777" y="-3797"/>
                    <a:pt x="24780" y="37453"/>
                    <a:pt x="0" y="4488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151D518-3301-44D9-BA55-514030E0E36E}"/>
                </a:ext>
              </a:extLst>
            </p:cNvPr>
            <p:cNvSpPr/>
            <p:nvPr/>
          </p:nvSpPr>
          <p:spPr>
            <a:xfrm>
              <a:off x="5325638" y="4369652"/>
              <a:ext cx="104078" cy="1292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0C7EC6CD-CCA6-4D7D-8F40-205865C2E2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3180" y="4471447"/>
              <a:ext cx="289932" cy="234367"/>
            </a:xfrm>
            <a:prstGeom prst="straightConnector1">
              <a:avLst/>
            </a:prstGeom>
            <a:ln w="28575">
              <a:solidFill>
                <a:srgbClr val="E67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7E8C4902-56E1-4A92-92C6-1CB8AD85E4E3}"/>
                </a:ext>
              </a:extLst>
            </p:cNvPr>
            <p:cNvCxnSpPr>
              <a:stCxn id="28" idx="6"/>
              <a:endCxn id="26" idx="32"/>
            </p:cNvCxnSpPr>
            <p:nvPr/>
          </p:nvCxnSpPr>
          <p:spPr>
            <a:xfrm>
              <a:off x="5429716" y="4434278"/>
              <a:ext cx="312234" cy="117251"/>
            </a:xfrm>
            <a:prstGeom prst="line">
              <a:avLst/>
            </a:prstGeom>
            <a:ln w="38100">
              <a:solidFill>
                <a:srgbClr val="E67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76B6E614-C9EA-4548-BEA2-863E7DF61245}"/>
                </a:ext>
              </a:extLst>
            </p:cNvPr>
            <p:cNvCxnSpPr>
              <a:cxnSpLocks/>
              <a:endCxn id="26" idx="31"/>
            </p:cNvCxnSpPr>
            <p:nvPr/>
          </p:nvCxnSpPr>
          <p:spPr>
            <a:xfrm flipV="1">
              <a:off x="5504988" y="4566397"/>
              <a:ext cx="251831" cy="31766"/>
            </a:xfrm>
            <a:prstGeom prst="line">
              <a:avLst/>
            </a:prstGeom>
            <a:ln w="38100">
              <a:solidFill>
                <a:srgbClr val="E67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D2802F67-9B64-4B27-B21E-9396A348418E}"/>
                </a:ext>
              </a:extLst>
            </p:cNvPr>
            <p:cNvCxnSpPr>
              <a:cxnSpLocks/>
              <a:stCxn id="26" idx="7"/>
              <a:endCxn id="26" idx="27"/>
            </p:cNvCxnSpPr>
            <p:nvPr/>
          </p:nvCxnSpPr>
          <p:spPr>
            <a:xfrm>
              <a:off x="5518926" y="4625871"/>
              <a:ext cx="327102" cy="74341"/>
            </a:xfrm>
            <a:prstGeom prst="line">
              <a:avLst/>
            </a:prstGeom>
            <a:ln w="38100">
              <a:solidFill>
                <a:srgbClr val="E67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BE4442BC-4BE8-40F7-B39E-2BBC179BD99D}"/>
                </a:ext>
              </a:extLst>
            </p:cNvPr>
            <p:cNvCxnSpPr>
              <a:cxnSpLocks/>
              <a:stCxn id="26" idx="9"/>
            </p:cNvCxnSpPr>
            <p:nvPr/>
          </p:nvCxnSpPr>
          <p:spPr>
            <a:xfrm flipV="1">
              <a:off x="5533794" y="4729215"/>
              <a:ext cx="303870" cy="37904"/>
            </a:xfrm>
            <a:prstGeom prst="line">
              <a:avLst/>
            </a:prstGeom>
            <a:ln w="38100">
              <a:solidFill>
                <a:srgbClr val="E67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FF3E553B-483F-44DA-AA24-BA845A7862FE}"/>
                </a:ext>
              </a:extLst>
            </p:cNvPr>
            <p:cNvCxnSpPr>
              <a:cxnSpLocks/>
              <a:stCxn id="26" idx="9"/>
              <a:endCxn id="26" idx="25"/>
            </p:cNvCxnSpPr>
            <p:nvPr/>
          </p:nvCxnSpPr>
          <p:spPr>
            <a:xfrm>
              <a:off x="5533794" y="4767119"/>
              <a:ext cx="349405" cy="156117"/>
            </a:xfrm>
            <a:prstGeom prst="line">
              <a:avLst/>
            </a:prstGeom>
            <a:ln w="38100">
              <a:solidFill>
                <a:srgbClr val="E67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19E51A12-F1E3-47C8-AD18-C89FF6C81548}"/>
                </a:ext>
              </a:extLst>
            </p:cNvPr>
            <p:cNvCxnSpPr>
              <a:cxnSpLocks/>
              <a:stCxn id="26" idx="10"/>
            </p:cNvCxnSpPr>
            <p:nvPr/>
          </p:nvCxnSpPr>
          <p:spPr>
            <a:xfrm>
              <a:off x="5548663" y="4893500"/>
              <a:ext cx="334071" cy="27990"/>
            </a:xfrm>
            <a:prstGeom prst="line">
              <a:avLst/>
            </a:prstGeom>
            <a:ln w="38100">
              <a:solidFill>
                <a:srgbClr val="E67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0EB488E8-328F-472B-A899-2C2EE6ECE2CE}"/>
                </a:ext>
              </a:extLst>
            </p:cNvPr>
            <p:cNvCxnSpPr>
              <a:cxnSpLocks/>
              <a:endCxn id="26" idx="21"/>
            </p:cNvCxnSpPr>
            <p:nvPr/>
          </p:nvCxnSpPr>
          <p:spPr>
            <a:xfrm>
              <a:off x="5538907" y="4937373"/>
              <a:ext cx="366595" cy="186585"/>
            </a:xfrm>
            <a:prstGeom prst="line">
              <a:avLst/>
            </a:prstGeom>
            <a:ln w="38100">
              <a:solidFill>
                <a:srgbClr val="E67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FBBF4AC6-FC4A-4BEE-B587-7D0C0E1529E9}"/>
                </a:ext>
              </a:extLst>
            </p:cNvPr>
            <p:cNvCxnSpPr>
              <a:cxnSpLocks/>
              <a:stCxn id="26" idx="12"/>
            </p:cNvCxnSpPr>
            <p:nvPr/>
          </p:nvCxnSpPr>
          <p:spPr>
            <a:xfrm flipV="1">
              <a:off x="5570965" y="5121784"/>
              <a:ext cx="330627" cy="2174"/>
            </a:xfrm>
            <a:prstGeom prst="line">
              <a:avLst/>
            </a:prstGeom>
            <a:ln w="38100">
              <a:solidFill>
                <a:srgbClr val="E67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DC4ABF34-1E84-4120-9A8F-4DC7ADEB86AE}"/>
                </a:ext>
              </a:extLst>
            </p:cNvPr>
            <p:cNvSpPr txBox="1"/>
            <p:nvPr/>
          </p:nvSpPr>
          <p:spPr>
            <a:xfrm>
              <a:off x="4970176" y="5392292"/>
              <a:ext cx="912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Tumour</a:t>
              </a:r>
              <a:endParaRPr lang="en-GB" dirty="0"/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F32FDEB2-C389-4DA6-8D3B-78CE8A0837EA}"/>
                </a:ext>
              </a:extLst>
            </p:cNvPr>
            <p:cNvSpPr txBox="1"/>
            <p:nvPr/>
          </p:nvSpPr>
          <p:spPr>
            <a:xfrm>
              <a:off x="4656068" y="3977811"/>
              <a:ext cx="110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E67900"/>
                  </a:solidFill>
                </a:rPr>
                <a:t>Scan </a:t>
              </a:r>
              <a:r>
                <a:rPr lang="de-DE" dirty="0" err="1">
                  <a:solidFill>
                    <a:srgbClr val="E67900"/>
                  </a:solidFill>
                </a:rPr>
                <a:t>path</a:t>
              </a:r>
              <a:endParaRPr lang="en-GB" dirty="0">
                <a:solidFill>
                  <a:srgbClr val="E67900"/>
                </a:solidFill>
              </a:endParaRPr>
            </a:p>
          </p:txBody>
        </p: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FBE06939-2395-4FB7-BE26-31D31ED1F5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8889" y="5246148"/>
              <a:ext cx="216749" cy="214509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6F002028-8C70-47FE-9AA0-51B0CC328822}"/>
                </a:ext>
              </a:extLst>
            </p:cNvPr>
            <p:cNvCxnSpPr>
              <a:cxnSpLocks/>
              <a:stCxn id="26" idx="16"/>
            </p:cNvCxnSpPr>
            <p:nvPr/>
          </p:nvCxnSpPr>
          <p:spPr>
            <a:xfrm flipH="1">
              <a:off x="5533794" y="5220602"/>
              <a:ext cx="148683" cy="226935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1325DA65-30FC-4C2D-B40E-ED9CC053F3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3180" y="4292607"/>
              <a:ext cx="144966" cy="258922"/>
            </a:xfrm>
            <a:prstGeom prst="line">
              <a:avLst/>
            </a:prstGeom>
            <a:ln w="127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029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Rationales for proton and ion beam therapy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44" y="2228933"/>
            <a:ext cx="6931482" cy="332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288461" y="5787079"/>
            <a:ext cx="30956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r>
              <a:rPr lang="en-GB" altLang="de-DE" sz="1200" dirty="0" err="1">
                <a:solidFill>
                  <a:srgbClr val="535355"/>
                </a:solidFill>
              </a:rPr>
              <a:t>Amaldi</a:t>
            </a:r>
            <a:r>
              <a:rPr lang="en-GB" altLang="de-DE" sz="1200" dirty="0">
                <a:solidFill>
                  <a:srgbClr val="535355"/>
                </a:solidFill>
              </a:rPr>
              <a:t> &amp; Kraft, Rep. </a:t>
            </a:r>
            <a:r>
              <a:rPr lang="en-GB" altLang="de-DE" sz="1200" dirty="0" err="1">
                <a:solidFill>
                  <a:srgbClr val="535355"/>
                </a:solidFill>
              </a:rPr>
              <a:t>Prog</a:t>
            </a:r>
            <a:r>
              <a:rPr lang="en-GB" altLang="de-DE" sz="1200" dirty="0">
                <a:solidFill>
                  <a:srgbClr val="535355"/>
                </a:solidFill>
              </a:rPr>
              <a:t>. Phys. 68 (2005)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25C90E8-8C4E-43D5-8CE8-0C4B52A8B2FC}"/>
              </a:ext>
            </a:extLst>
          </p:cNvPr>
          <p:cNvSpPr txBox="1">
            <a:spLocks/>
          </p:cNvSpPr>
          <p:nvPr/>
        </p:nvSpPr>
        <p:spPr bwMode="auto">
          <a:xfrm>
            <a:off x="609600" y="1628702"/>
            <a:ext cx="4724873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Depth-dose profile: </a:t>
            </a:r>
            <a:br>
              <a:rPr lang="en-US" kern="0" dirty="0"/>
            </a:br>
            <a:r>
              <a:rPr lang="en-US" kern="0" dirty="0"/>
              <a:t>Bethe-Bloch</a:t>
            </a:r>
            <a:endParaRPr lang="en-GB" altLang="de-DE" kern="0" dirty="0">
              <a:solidFill>
                <a:srgbClr val="535355"/>
              </a:solidFill>
            </a:endParaRPr>
          </a:p>
          <a:p>
            <a:endParaRPr lang="en-GB" altLang="de-DE" kern="0" dirty="0">
              <a:solidFill>
                <a:srgbClr val="535355"/>
              </a:solidFill>
            </a:endParaRPr>
          </a:p>
          <a:p>
            <a:r>
              <a:rPr lang="en-GB" altLang="de-DE" kern="0" dirty="0">
                <a:solidFill>
                  <a:srgbClr val="535355"/>
                </a:solidFill>
              </a:rPr>
              <a:t>Range defined by starting energy (</a:t>
            </a:r>
            <a:r>
              <a:rPr lang="en-GB" altLang="de-DE" i="1" kern="0" dirty="0">
                <a:solidFill>
                  <a:srgbClr val="535355"/>
                </a:solidFill>
              </a:rPr>
              <a:t>Bragg peak</a:t>
            </a:r>
            <a:r>
              <a:rPr lang="en-US" kern="0" dirty="0"/>
              <a:t>)</a:t>
            </a:r>
          </a:p>
          <a:p>
            <a:endParaRPr lang="en-US" kern="0" dirty="0"/>
          </a:p>
          <a:p>
            <a:r>
              <a:rPr lang="en-US" kern="0" dirty="0"/>
              <a:t>Higher biological effectiveness </a:t>
            </a:r>
          </a:p>
          <a:p>
            <a:endParaRPr lang="en-US" kern="0" dirty="0"/>
          </a:p>
          <a:p>
            <a:r>
              <a:rPr lang="en-US" kern="0" dirty="0"/>
              <a:t>Less lateral scattering</a:t>
            </a:r>
          </a:p>
          <a:p>
            <a:pPr marL="0" indent="0">
              <a:buFont typeface="Arial"/>
              <a:buNone/>
            </a:pPr>
            <a:endParaRPr lang="en-US" kern="0" dirty="0"/>
          </a:p>
          <a:p>
            <a:r>
              <a:rPr lang="en-US" kern="0" dirty="0"/>
              <a:t>Possibility of lateral </a:t>
            </a:r>
            <a:br>
              <a:rPr lang="en-US" kern="0" dirty="0"/>
            </a:br>
            <a:r>
              <a:rPr lang="en-US" kern="0" dirty="0"/>
              <a:t>guidance (scanning)</a:t>
            </a:r>
          </a:p>
          <a:p>
            <a:endParaRPr lang="en-US" kern="0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9BF9D9CB-20D2-410C-965F-EFE69FEA63B2}"/>
              </a:ext>
            </a:extLst>
          </p:cNvPr>
          <p:cNvCxnSpPr>
            <a:cxnSpLocks/>
          </p:cNvCxnSpPr>
          <p:nvPr/>
        </p:nvCxnSpPr>
        <p:spPr>
          <a:xfrm>
            <a:off x="4894729" y="4114800"/>
            <a:ext cx="538119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1983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41346-7F4F-47BD-A147-8F75ECD5B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– Operating concept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CECA2A-471B-4A41-8F7E-937CC7D85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Accelerator team: ~20 people</a:t>
            </a:r>
          </a:p>
          <a:p>
            <a:pPr lvl="1"/>
            <a:r>
              <a:rPr lang="en-US" dirty="0"/>
              <a:t>Physicists, engineers, technicians</a:t>
            </a:r>
          </a:p>
          <a:p>
            <a:pPr lvl="1"/>
            <a:r>
              <a:rPr lang="en-US" dirty="0"/>
              <a:t>2 accelerator operators on-site, 24/7</a:t>
            </a:r>
          </a:p>
          <a:p>
            <a:pPr lvl="1"/>
            <a:r>
              <a:rPr lang="en-US" dirty="0"/>
              <a:t>On-call duty for each maintenance group</a:t>
            </a:r>
          </a:p>
          <a:p>
            <a:endParaRPr lang="en-US" dirty="0"/>
          </a:p>
          <a:p>
            <a:r>
              <a:rPr lang="en-US" dirty="0"/>
              <a:t>Availability of accelerator:</a:t>
            </a:r>
          </a:p>
          <a:p>
            <a:pPr lvl="1"/>
            <a:r>
              <a:rPr lang="en-US" dirty="0"/>
              <a:t>&gt; 330 days of operation per year</a:t>
            </a:r>
          </a:p>
          <a:p>
            <a:pPr lvl="1"/>
            <a:r>
              <a:rPr lang="en-US" dirty="0"/>
              <a:t>1 shutdown Christmas – 1</a:t>
            </a:r>
            <a:r>
              <a:rPr lang="en-US" baseline="30000" dirty="0"/>
              <a:t>st</a:t>
            </a:r>
            <a:r>
              <a:rPr lang="en-US" dirty="0"/>
              <a:t> week in January</a:t>
            </a:r>
          </a:p>
          <a:p>
            <a:pPr lvl="1"/>
            <a:r>
              <a:rPr lang="en-US" dirty="0"/>
              <a:t>5  maintenance blocks 2 days each</a:t>
            </a:r>
          </a:p>
          <a:p>
            <a:pPr lvl="1"/>
            <a:r>
              <a:rPr lang="en-US" dirty="0"/>
              <a:t>12 single maintenance days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EE9E3B-0D80-44AC-9938-71E843E86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51914" y="1600203"/>
            <a:ext cx="4430486" cy="190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602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9AC702-A134-4214-8518-83B6CAC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chemeClr val="tx1"/>
                </a:solidFill>
              </a:rPr>
              <a:t>Requirements from dose distribution techniques</a:t>
            </a:r>
            <a:br>
              <a:rPr lang="en-US" altLang="en-US" sz="3200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A5CD833-3F3F-46A9-AA8A-1395B1363D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513" y="1519177"/>
            <a:ext cx="67374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CC45DDCD-A3AD-4FB9-8F4E-3D75C59DC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552" y="5829240"/>
            <a:ext cx="20320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4779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100">
                <a:solidFill>
                  <a:srgbClr val="666666"/>
                </a:solidFill>
              </a:rPr>
              <a:t>Durante and  Paganetti, </a:t>
            </a:r>
            <a:br>
              <a:rPr lang="en-US" altLang="en-US" sz="1100">
                <a:solidFill>
                  <a:srgbClr val="666666"/>
                </a:solidFill>
              </a:rPr>
            </a:br>
            <a:r>
              <a:rPr lang="en-US" altLang="en-US" sz="1100">
                <a:solidFill>
                  <a:srgbClr val="666666"/>
                </a:solidFill>
              </a:rPr>
              <a:t>Rep. Prog. Phys. 79 (2016)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937E0FD0-4716-4450-8624-42EAC69EB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18" y="1303277"/>
            <a:ext cx="4311650" cy="461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endParaRPr lang="en-US" altLang="en-US" dirty="0">
              <a:solidFill>
                <a:srgbClr val="800000"/>
              </a:solidFill>
            </a:endParaRPr>
          </a:p>
          <a:p>
            <a:endParaRPr lang="en-US" altLang="en-US" dirty="0">
              <a:solidFill>
                <a:srgbClr val="800000"/>
              </a:solidFill>
            </a:endParaRPr>
          </a:p>
          <a:p>
            <a:endParaRPr lang="en-US" altLang="en-US" dirty="0">
              <a:solidFill>
                <a:srgbClr val="800000"/>
              </a:solidFill>
            </a:endParaRPr>
          </a:p>
          <a:p>
            <a:endParaRPr lang="en-US" altLang="en-US" dirty="0">
              <a:solidFill>
                <a:srgbClr val="800000"/>
              </a:solidFill>
            </a:endParaRPr>
          </a:p>
          <a:p>
            <a:endParaRPr lang="en-US" altLang="en-US" dirty="0">
              <a:solidFill>
                <a:srgbClr val="800000"/>
              </a:solidFill>
            </a:endParaRPr>
          </a:p>
          <a:p>
            <a:endParaRPr lang="en-US" altLang="en-US" dirty="0">
              <a:solidFill>
                <a:srgbClr val="800000"/>
              </a:solidFill>
            </a:endParaRPr>
          </a:p>
          <a:p>
            <a:endParaRPr lang="en-US" altLang="en-US" dirty="0">
              <a:solidFill>
                <a:srgbClr val="800000"/>
              </a:solidFill>
            </a:endParaRPr>
          </a:p>
          <a:p>
            <a:endParaRPr lang="en-US" altLang="en-US" dirty="0">
              <a:solidFill>
                <a:srgbClr val="800000"/>
              </a:solidFill>
            </a:endParaRPr>
          </a:p>
          <a:p>
            <a:r>
              <a:rPr lang="en-US" altLang="en-US" dirty="0">
                <a:solidFill>
                  <a:srgbClr val="800000"/>
                </a:solidFill>
              </a:rPr>
              <a:t>State of the art:</a:t>
            </a:r>
          </a:p>
          <a:p>
            <a:r>
              <a:rPr lang="en-US" altLang="en-US" dirty="0">
                <a:solidFill>
                  <a:srgbClr val="800000"/>
                </a:solidFill>
              </a:rPr>
              <a:t>Pencil-beam scanning</a:t>
            </a:r>
            <a:br>
              <a:rPr lang="en-US" altLang="en-US" dirty="0">
                <a:solidFill>
                  <a:srgbClr val="333333"/>
                </a:solidFill>
              </a:rPr>
            </a:br>
            <a:endParaRPr lang="en-US" altLang="en-US" dirty="0">
              <a:solidFill>
                <a:srgbClr val="333333"/>
              </a:solidFill>
            </a:endParaRPr>
          </a:p>
          <a:p>
            <a:endParaRPr lang="en-US" altLang="en-US" dirty="0">
              <a:solidFill>
                <a:srgbClr val="333333"/>
              </a:solidFill>
            </a:endParaRPr>
          </a:p>
          <a:p>
            <a:r>
              <a:rPr lang="en-US" altLang="en-US" dirty="0">
                <a:solidFill>
                  <a:srgbClr val="333333"/>
                </a:solidFill>
              </a:rPr>
              <a:t>	”Paint” iso-energetic slice of the</a:t>
            </a:r>
          </a:p>
          <a:p>
            <a:r>
              <a:rPr lang="en-US" altLang="en-US" dirty="0">
                <a:solidFill>
                  <a:srgbClr val="333333"/>
                </a:solidFill>
              </a:rPr>
              <a:t>	target volume.</a:t>
            </a:r>
          </a:p>
          <a:p>
            <a:endParaRPr lang="en-US" altLang="en-US" dirty="0">
              <a:solidFill>
                <a:srgbClr val="333333"/>
              </a:solidFill>
            </a:endParaRPr>
          </a:p>
          <a:p>
            <a:r>
              <a:rPr lang="en-US" altLang="en-US" dirty="0">
                <a:solidFill>
                  <a:srgbClr val="800000"/>
                </a:solidFill>
              </a:rPr>
              <a:t>Requires beam size, energy, and intensity to be </a:t>
            </a:r>
            <a:r>
              <a:rPr lang="en-US" altLang="en-US" b="1" dirty="0">
                <a:solidFill>
                  <a:srgbClr val="800000"/>
                </a:solidFill>
              </a:rPr>
              <a:t>stable</a:t>
            </a:r>
            <a:r>
              <a:rPr lang="en-US" altLang="en-US" dirty="0">
                <a:solidFill>
                  <a:srgbClr val="800000"/>
                </a:solidFill>
              </a:rPr>
              <a:t> over several</a:t>
            </a:r>
            <a:r>
              <a:rPr lang="en-US" altLang="en-US" b="1" dirty="0">
                <a:solidFill>
                  <a:srgbClr val="800000"/>
                </a:solidFill>
              </a:rPr>
              <a:t> seconds</a:t>
            </a:r>
            <a:r>
              <a:rPr lang="en-US" altLang="en-US" dirty="0">
                <a:solidFill>
                  <a:srgbClr val="800000"/>
                </a:solidFill>
              </a:rPr>
              <a:t>!</a:t>
            </a:r>
          </a:p>
          <a:p>
            <a:endParaRPr lang="en-US" altLang="en-US" dirty="0">
              <a:solidFill>
                <a:srgbClr val="333333"/>
              </a:solidFill>
            </a:endParaRPr>
          </a:p>
          <a:p>
            <a:endParaRPr lang="en-US" altLang="en-US" dirty="0">
              <a:solidFill>
                <a:srgbClr val="333333"/>
              </a:solidFill>
            </a:endParaRPr>
          </a:p>
          <a:p>
            <a:endParaRPr lang="en-US" altLang="en-US" dirty="0">
              <a:solidFill>
                <a:srgbClr val="333333"/>
              </a:solidFill>
            </a:endParaRPr>
          </a:p>
          <a:p>
            <a:endParaRPr lang="en-US" altLang="en-US" dirty="0">
              <a:solidFill>
                <a:srgbClr val="333333"/>
              </a:solidFill>
            </a:endParaRPr>
          </a:p>
          <a:p>
            <a:endParaRPr lang="en-US" alt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380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/>
        </p:nvSpPr>
        <p:spPr>
          <a:xfrm flipH="1">
            <a:off x="4656514" y="2390776"/>
            <a:ext cx="2406782" cy="3543673"/>
          </a:xfrm>
          <a:prstGeom prst="rect">
            <a:avLst/>
          </a:prstGeom>
          <a:solidFill>
            <a:schemeClr val="bg1"/>
          </a:solidFill>
          <a:ln>
            <a:solidFill>
              <a:srgbClr val="E6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1: Intensity control system of a slowly extracted ion beam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4223793" y="3685321"/>
            <a:ext cx="2860955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3426672" y="3681602"/>
            <a:ext cx="797121" cy="1723032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V="1">
            <a:off x="7082960" y="2884355"/>
            <a:ext cx="309184" cy="797248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7392145" y="2884355"/>
            <a:ext cx="936799" cy="288032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8328943" y="5764675"/>
            <a:ext cx="491514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 rot="16200000">
            <a:off x="2705689" y="3378892"/>
            <a:ext cx="178027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latin typeface="+mn-lt"/>
                <a:ea typeface="ＭＳ Ｐゴシック" pitchFamily="34" charset="-128"/>
              </a:rPr>
              <a:t>Acceleration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 rot="16200000">
            <a:off x="2562278" y="4541322"/>
            <a:ext cx="127500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latin typeface="+mn-lt"/>
                <a:ea typeface="ＭＳ Ｐゴシック" pitchFamily="34" charset="-128"/>
              </a:rPr>
              <a:t>Injection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031986" y="3087431"/>
            <a:ext cx="144434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solidFill>
                  <a:srgbClr val="E67900"/>
                </a:solidFill>
                <a:latin typeface="+mn-lt"/>
                <a:ea typeface="ＭＳ Ｐゴシック" pitchFamily="34" charset="-128"/>
              </a:rPr>
              <a:t>Extraction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661397" y="3245841"/>
            <a:ext cx="89868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latin typeface="+mn-lt"/>
                <a:ea typeface="ＭＳ Ｐゴシック" pitchFamily="34" charset="-128"/>
              </a:rPr>
              <a:t>Reset</a:t>
            </a: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2822576" y="5944535"/>
            <a:ext cx="6657801" cy="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2809876" y="1948251"/>
            <a:ext cx="0" cy="399945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8" name="Line 4"/>
          <p:cNvSpPr>
            <a:spLocks noChangeShapeType="1"/>
          </p:cNvSpPr>
          <p:nvPr/>
        </p:nvSpPr>
        <p:spPr bwMode="auto">
          <a:xfrm>
            <a:off x="2999657" y="5404635"/>
            <a:ext cx="427015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2822575" y="5404635"/>
            <a:ext cx="177081" cy="36004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488954" y="1948251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B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9319915" y="5934448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33127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2E854-154A-41F4-9726-0644FAFD3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Intensity control system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92A6DB-632B-4169-8911-7112A1F3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4082509" cy="4525963"/>
          </a:xfrm>
        </p:spPr>
        <p:txBody>
          <a:bodyPr/>
          <a:lstStyle/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dirty="0"/>
              <a:t>Use intensity signal</a:t>
            </a: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dirty="0"/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dirty="0"/>
              <a:t>Add feedback loop</a:t>
            </a:r>
            <a:endParaRPr lang="en-US" altLang="en-US" dirty="0">
              <a:solidFill>
                <a:srgbClr val="FF0000"/>
              </a:solidFill>
            </a:endParaRP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altLang="en-US" dirty="0"/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dirty="0"/>
              <a:t>Position and intensity is measured, the scanning velocity </a:t>
            </a:r>
            <a:r>
              <a:rPr lang="en-US" dirty="0">
                <a:solidFill>
                  <a:srgbClr val="FF0000"/>
                </a:solidFill>
              </a:rPr>
              <a:t>and the intensity</a:t>
            </a:r>
            <a:r>
              <a:rPr lang="en-US" dirty="0"/>
              <a:t> are adapted</a:t>
            </a:r>
          </a:p>
          <a:p>
            <a:pPr marL="0" indent="0">
              <a:spcBef>
                <a:spcPts val="600"/>
              </a:spcBef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altLang="en-US" dirty="0"/>
          </a:p>
        </p:txBody>
      </p:sp>
      <p:sp>
        <p:nvSpPr>
          <p:cNvPr id="4" name="Line 11">
            <a:extLst>
              <a:ext uri="{FF2B5EF4-FFF2-40B4-BE49-F238E27FC236}">
                <a16:creationId xmlns:a16="http://schemas.microsoft.com/office/drawing/2014/main" id="{2685A42C-1EEE-4B76-9D51-5BC57D3A5C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65776" y="4651375"/>
            <a:ext cx="1609515" cy="0"/>
          </a:xfrm>
          <a:prstGeom prst="line">
            <a:avLst/>
          </a:prstGeom>
          <a:noFill/>
          <a:ln w="2232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5F3FB0B-3171-4B46-B46E-7ED6F3D1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1417638"/>
            <a:ext cx="5976937" cy="42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Line 11">
            <a:extLst>
              <a:ext uri="{FF2B5EF4-FFF2-40B4-BE49-F238E27FC236}">
                <a16:creationId xmlns:a16="http://schemas.microsoft.com/office/drawing/2014/main" id="{87A985E8-16C2-40EE-834C-C2F0DFB3CF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40991" y="5652529"/>
            <a:ext cx="2226722" cy="15679"/>
          </a:xfrm>
          <a:prstGeom prst="line">
            <a:avLst/>
          </a:prstGeom>
          <a:noFill/>
          <a:ln w="22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63E46E00-6379-415A-A0ED-3E3F8826C6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6660" y="3629308"/>
            <a:ext cx="1586" cy="1657349"/>
          </a:xfrm>
          <a:prstGeom prst="line">
            <a:avLst/>
          </a:prstGeom>
          <a:noFill/>
          <a:ln w="1908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98C9B3F7-4C32-4B3C-9F87-8D4A954AF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4688" y="2705100"/>
            <a:ext cx="215900" cy="1225550"/>
          </a:xfrm>
          <a:prstGeom prst="rect">
            <a:avLst/>
          </a:prstGeom>
          <a:solidFill>
            <a:srgbClr val="C0C0C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835D315-DDB5-48E5-A1B1-67877ED8B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4325" y="2705100"/>
            <a:ext cx="215900" cy="12255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2CCFABD3-2FDE-472A-BD4F-F19FAD11A9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72120" y="3958186"/>
            <a:ext cx="1586" cy="682799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0FD40FB5-1870-47B1-9298-3091365AF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67713" y="4000500"/>
            <a:ext cx="0" cy="1657350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2D677C31-8891-459F-8960-3477EA7B52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64190" y="4260410"/>
            <a:ext cx="1587" cy="390966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Abgerundetes Rechteck 19">
            <a:extLst>
              <a:ext uri="{FF2B5EF4-FFF2-40B4-BE49-F238E27FC236}">
                <a16:creationId xmlns:a16="http://schemas.microsoft.com/office/drawing/2014/main" id="{31F5B5A9-7542-4F35-8693-1616EF6797CB}"/>
              </a:ext>
            </a:extLst>
          </p:cNvPr>
          <p:cNvSpPr/>
          <p:nvPr/>
        </p:nvSpPr>
        <p:spPr>
          <a:xfrm>
            <a:off x="6781801" y="4360912"/>
            <a:ext cx="1279525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Therapy- Control- System</a:t>
            </a:r>
          </a:p>
        </p:txBody>
      </p:sp>
      <p:sp>
        <p:nvSpPr>
          <p:cNvPr id="15" name="Abgerundetes Rechteck 20">
            <a:extLst>
              <a:ext uri="{FF2B5EF4-FFF2-40B4-BE49-F238E27FC236}">
                <a16:creationId xmlns:a16="http://schemas.microsoft.com/office/drawing/2014/main" id="{0049BB6B-4439-43D1-99F7-4C01C9322936}"/>
              </a:ext>
            </a:extLst>
          </p:cNvPr>
          <p:cNvSpPr/>
          <p:nvPr/>
        </p:nvSpPr>
        <p:spPr>
          <a:xfrm>
            <a:off x="6726410" y="5297016"/>
            <a:ext cx="1448881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Intensity feedback loop</a:t>
            </a:r>
          </a:p>
        </p:txBody>
      </p:sp>
      <p:sp>
        <p:nvSpPr>
          <p:cNvPr id="16" name="Abgerundetes Rechteck 20">
            <a:extLst>
              <a:ext uri="{FF2B5EF4-FFF2-40B4-BE49-F238E27FC236}">
                <a16:creationId xmlns:a16="http://schemas.microsoft.com/office/drawing/2014/main" id="{FB00A608-B06A-4937-A6BB-7D3CA3336890}"/>
              </a:ext>
            </a:extLst>
          </p:cNvPr>
          <p:cNvSpPr/>
          <p:nvPr/>
        </p:nvSpPr>
        <p:spPr>
          <a:xfrm>
            <a:off x="4692110" y="5297016"/>
            <a:ext cx="1448881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RF-KO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exciter</a:t>
            </a:r>
          </a:p>
        </p:txBody>
      </p:sp>
    </p:spTree>
    <p:extLst>
      <p:ext uri="{BB962C8B-B14F-4D97-AF65-F5344CB8AC3E}">
        <p14:creationId xmlns:p14="http://schemas.microsoft.com/office/powerpoint/2010/main" val="13921080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1: Intensity control system</a:t>
            </a:r>
            <a:br>
              <a:rPr lang="en-US" dirty="0"/>
            </a:br>
            <a:r>
              <a:rPr lang="en-US" dirty="0"/>
              <a:t>Setup "</a:t>
            </a:r>
            <a:r>
              <a:rPr lang="en-US" b="1" dirty="0"/>
              <a:t>D</a:t>
            </a:r>
            <a:r>
              <a:rPr lang="en-US" dirty="0"/>
              <a:t>ynamic </a:t>
            </a:r>
            <a:r>
              <a:rPr lang="en-US" b="1" dirty="0"/>
              <a:t>I</a:t>
            </a:r>
            <a:r>
              <a:rPr lang="en-US" dirty="0"/>
              <a:t>ntensity </a:t>
            </a:r>
            <a:r>
              <a:rPr lang="en-US" b="1" dirty="0"/>
              <a:t>C</a:t>
            </a:r>
            <a:r>
              <a:rPr lang="en-US" dirty="0"/>
              <a:t>ontrol"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50372"/>
            <a:ext cx="6476708" cy="417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3227806" cy="4525963"/>
          </a:xfrm>
          <a:ln/>
        </p:spPr>
        <p:txBody>
          <a:bodyPr/>
          <a:lstStyle/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/>
              <a:t>Intensity is monitored →</a:t>
            </a:r>
          </a:p>
          <a:p>
            <a:pPr lvl="1" indent="-342900">
              <a:spcBef>
                <a:spcPts val="600"/>
              </a:spcBef>
              <a:buFont typeface="Corbel" panose="020B0503020204020204" pitchFamily="34" charset="0"/>
              <a:buChar char="−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>
                <a:solidFill>
                  <a:srgbClr val="009FE3"/>
                </a:solidFill>
              </a:rPr>
              <a:t>Scanning velocity is adapted</a:t>
            </a:r>
          </a:p>
          <a:p>
            <a:pPr marL="400050" lvl="1" indent="0">
              <a:spcBef>
                <a:spcPts val="600"/>
              </a:spcBef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/>
              <a:t>AND</a:t>
            </a:r>
          </a:p>
          <a:p>
            <a:pPr lvl="1" indent="-342900">
              <a:spcBef>
                <a:spcPts val="600"/>
              </a:spcBef>
              <a:buFont typeface="Corbel" panose="020B0503020204020204" pitchFamily="34" charset="0"/>
              <a:buChar char="−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b="1" dirty="0">
                <a:solidFill>
                  <a:srgbClr val="E67900"/>
                </a:solidFill>
              </a:rPr>
              <a:t>Beam intensity </a:t>
            </a:r>
            <a:r>
              <a:rPr lang="en-US" sz="2000" dirty="0"/>
              <a:t>is adapted</a:t>
            </a:r>
          </a:p>
          <a:p>
            <a:pPr marL="0" indent="0">
              <a:spcBef>
                <a:spcPts val="600"/>
              </a:spcBef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sz="2000" dirty="0"/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sz="2000" dirty="0"/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sz="2000" dirty="0"/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sz="2000" dirty="0"/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/>
              <a:t>Fast response due to RF-KO extraction (~ms)!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5209007" y="2870961"/>
            <a:ext cx="1279525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Therapy control system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7104479" y="1513797"/>
            <a:ext cx="1279527" cy="873150"/>
          </a:xfrm>
          <a:prstGeom prst="roundRect">
            <a:avLst/>
          </a:prstGeom>
          <a:solidFill>
            <a:srgbClr val="E67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Intensity feedback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"DIC"</a:t>
            </a:r>
          </a:p>
        </p:txBody>
      </p:sp>
      <p:sp>
        <p:nvSpPr>
          <p:cNvPr id="9" name="Ellipse 8"/>
          <p:cNvSpPr/>
          <p:nvPr/>
        </p:nvSpPr>
        <p:spPr>
          <a:xfrm>
            <a:off x="6686551" y="3629026"/>
            <a:ext cx="400050" cy="388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Gewinkelte Verbindung 10"/>
          <p:cNvCxnSpPr>
            <a:stCxn id="9" idx="2"/>
            <a:endCxn id="7" idx="3"/>
          </p:cNvCxnSpPr>
          <p:nvPr/>
        </p:nvCxnSpPr>
        <p:spPr>
          <a:xfrm rot="10800000">
            <a:off x="6488531" y="3303011"/>
            <a:ext cx="198020" cy="520345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winkelte Verbindung 15"/>
          <p:cNvCxnSpPr>
            <a:stCxn id="7" idx="2"/>
          </p:cNvCxnSpPr>
          <p:nvPr/>
        </p:nvCxnSpPr>
        <p:spPr>
          <a:xfrm rot="16200000" flipH="1">
            <a:off x="6310566" y="3273261"/>
            <a:ext cx="398793" cy="1322384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winkelte Verbindung 17"/>
          <p:cNvCxnSpPr>
            <a:stCxn id="9" idx="0"/>
            <a:endCxn id="8" idx="1"/>
          </p:cNvCxnSpPr>
          <p:nvPr/>
        </p:nvCxnSpPr>
        <p:spPr>
          <a:xfrm rot="5400000" flipH="1" flipV="1">
            <a:off x="6156202" y="2680748"/>
            <a:ext cx="1678653" cy="217902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winkelte Verbindung 19"/>
          <p:cNvCxnSpPr>
            <a:stCxn id="8" idx="3"/>
          </p:cNvCxnSpPr>
          <p:nvPr/>
        </p:nvCxnSpPr>
        <p:spPr>
          <a:xfrm>
            <a:off x="8384005" y="1950373"/>
            <a:ext cx="178970" cy="839327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8326284" y="3155401"/>
            <a:ext cx="1348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RF-knockout</a:t>
            </a:r>
          </a:p>
          <a:p>
            <a:pPr algn="r"/>
            <a:r>
              <a:rPr lang="en-US" dirty="0"/>
              <a:t>exciter</a:t>
            </a:r>
          </a:p>
        </p:txBody>
      </p:sp>
      <p:cxnSp>
        <p:nvCxnSpPr>
          <p:cNvPr id="25" name="Gerade Verbindung mit Pfeil 24"/>
          <p:cNvCxnSpPr>
            <a:endCxn id="23" idx="0"/>
          </p:cNvCxnSpPr>
          <p:nvPr/>
        </p:nvCxnSpPr>
        <p:spPr>
          <a:xfrm>
            <a:off x="8562975" y="3058838"/>
            <a:ext cx="437660" cy="96563"/>
          </a:xfrm>
          <a:prstGeom prst="straightConnector1">
            <a:avLst/>
          </a:prstGeom>
          <a:ln w="19050">
            <a:solidFill>
              <a:srgbClr val="004A6F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16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ADB1E-60C2-4862-BB00-5B81C0E2E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Extraction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: RF knock-out</a:t>
            </a:r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AE64918-1C6B-494A-A599-1A5F93327648}"/>
              </a:ext>
            </a:extLst>
          </p:cNvPr>
          <p:cNvSpPr txBox="1"/>
          <p:nvPr/>
        </p:nvSpPr>
        <p:spPr>
          <a:xfrm>
            <a:off x="7393354" y="196125"/>
            <a:ext cx="41890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More Details about the particular excitation, frequencies, hardware and </a:t>
            </a:r>
            <a:br>
              <a:rPr lang="en-US" sz="2400" dirty="0">
                <a:sym typeface="Wingdings" panose="05000000000000000000" pitchFamily="2" charset="2"/>
              </a:rPr>
            </a:br>
            <a:r>
              <a:rPr lang="en-US" sz="2400" dirty="0">
                <a:sym typeface="Wingdings" panose="05000000000000000000" pitchFamily="2" charset="2"/>
              </a:rPr>
              <a:t>recent improvements achieved in the spill structure in the talks of </a:t>
            </a: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Eike Feldmeier </a:t>
            </a:r>
            <a:r>
              <a:rPr lang="en-US" sz="2400" dirty="0">
                <a:sym typeface="Wingdings" panose="05000000000000000000" pitchFamily="2" charset="2"/>
              </a:rPr>
              <a:t>and </a:t>
            </a: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Cristopher Cortés </a:t>
            </a:r>
            <a:r>
              <a:rPr lang="en-US" sz="2400" dirty="0">
                <a:sym typeface="Wingdings" panose="05000000000000000000" pitchFamily="2" charset="2"/>
              </a:rPr>
              <a:t>this afternoon.</a:t>
            </a:r>
            <a:endParaRPr lang="en-US" sz="2400" dirty="0"/>
          </a:p>
          <a:p>
            <a:endParaRPr lang="en-GB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E665DBE-5A0E-4C87-A7A0-365D2D6C6A58}"/>
              </a:ext>
            </a:extLst>
          </p:cNvPr>
          <p:cNvGrpSpPr/>
          <p:nvPr/>
        </p:nvGrpSpPr>
        <p:grpSpPr>
          <a:xfrm>
            <a:off x="719274" y="3905301"/>
            <a:ext cx="10390676" cy="2820582"/>
            <a:chOff x="-187287" y="2063455"/>
            <a:chExt cx="13081018" cy="4000000"/>
          </a:xfrm>
        </p:grpSpPr>
        <p:pic>
          <p:nvPicPr>
            <p:cNvPr id="5" name="Inhaltsplatzhalter 3">
              <a:extLst>
                <a:ext uri="{FF2B5EF4-FFF2-40B4-BE49-F238E27FC236}">
                  <a16:creationId xmlns:a16="http://schemas.microsoft.com/office/drawing/2014/main" id="{E6256691-3C80-4BCB-A173-09F90B30A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87287" y="2063455"/>
              <a:ext cx="5342857" cy="4000000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957C102-900A-4336-A355-06ED370BF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166" y="2063455"/>
              <a:ext cx="5342857" cy="4000000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6A3E583-45F7-4648-AA24-AA1C7C876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874" y="2063455"/>
              <a:ext cx="5342857" cy="40000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0057585-2E60-4521-821C-7742C58367CD}"/>
                </a:ext>
              </a:extLst>
            </p:cNvPr>
            <p:cNvSpPr txBox="1"/>
            <p:nvPr/>
          </p:nvSpPr>
          <p:spPr>
            <a:xfrm>
              <a:off x="1510660" y="2527165"/>
              <a:ext cx="1946962" cy="52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Ideal - flat</a:t>
              </a:r>
              <a:endParaRPr lang="en-GB" sz="1100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87FEEF2-01EF-4A37-9AF9-D4DB75B59070}"/>
                </a:ext>
              </a:extLst>
            </p:cNvPr>
            <p:cNvSpPr txBox="1"/>
            <p:nvPr/>
          </p:nvSpPr>
          <p:spPr>
            <a:xfrm>
              <a:off x="5155568" y="2527165"/>
              <a:ext cx="2510821" cy="52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Typical RF-KO</a:t>
              </a:r>
              <a:endParaRPr lang="en-US" sz="1100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E67D8AD-D033-4A10-81A6-653FAC06D66D}"/>
                </a:ext>
              </a:extLst>
            </p:cNvPr>
            <p:cNvSpPr txBox="1"/>
            <p:nvPr/>
          </p:nvSpPr>
          <p:spPr>
            <a:xfrm>
              <a:off x="9083566" y="2527165"/>
              <a:ext cx="3459298" cy="52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Intensity controlled</a:t>
              </a:r>
              <a:endParaRPr lang="en-US" sz="1100" dirty="0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253F6E-8F3F-4E8C-AC50-632620B66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u="sng" dirty="0"/>
              <a:t>RF-Knockout-Exciter </a:t>
            </a:r>
            <a:r>
              <a:rPr lang="de-DE" u="sng" dirty="0" err="1"/>
              <a:t>parameters</a:t>
            </a:r>
            <a:endParaRPr lang="en-US" u="sng" dirty="0"/>
          </a:p>
          <a:p>
            <a:r>
              <a:rPr lang="en-US" sz="2000" dirty="0"/>
              <a:t>Horizontal resonance tune: 		1.67 </a:t>
            </a:r>
          </a:p>
          <a:p>
            <a:r>
              <a:rPr lang="en-US" sz="2000" dirty="0"/>
              <a:t>RF-KO electrode length: 		0.7 m </a:t>
            </a:r>
          </a:p>
          <a:p>
            <a:r>
              <a:rPr lang="en-US" sz="2000" dirty="0"/>
              <a:t>RF-KO electrode distance: 		0.15 m </a:t>
            </a:r>
          </a:p>
          <a:p>
            <a:r>
              <a:rPr lang="en-US" sz="2000" dirty="0"/>
              <a:t>Maximum exciter power:	 	400 W </a:t>
            </a:r>
            <a:endParaRPr lang="de-DE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Intensity feedback system</a:t>
            </a:r>
            <a:r>
              <a:rPr lang="en-US" dirty="0"/>
              <a:t> implemented (dose delivery system ↔ RF-KO exciter)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884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1: Intensity control system</a:t>
            </a:r>
            <a:br>
              <a:rPr lang="en-US" dirty="0"/>
            </a:br>
            <a:r>
              <a:rPr lang="en-US" dirty="0"/>
              <a:t>Spill with intensity control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>
          <a:xfrm>
            <a:off x="1981201" y="1600201"/>
            <a:ext cx="3819832" cy="4525963"/>
          </a:xfrm>
          <a:ln/>
        </p:spPr>
        <p:txBody>
          <a:bodyPr/>
          <a:lstStyle/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/>
              <a:t>Intensity is monitored →</a:t>
            </a:r>
          </a:p>
          <a:p>
            <a:pPr lvl="1" indent="-342900">
              <a:spcBef>
                <a:spcPts val="600"/>
              </a:spcBef>
              <a:buFont typeface="Corbel" panose="020B0503020204020204" pitchFamily="34" charset="0"/>
              <a:buChar char="−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/>
              <a:t>Scanning velocity AND</a:t>
            </a:r>
          </a:p>
          <a:p>
            <a:pPr lvl="1" indent="-342900">
              <a:spcBef>
                <a:spcPts val="600"/>
              </a:spcBef>
              <a:buFont typeface="Corbel" panose="020B0503020204020204" pitchFamily="34" charset="0"/>
              <a:buChar char="−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b="1" dirty="0">
                <a:solidFill>
                  <a:srgbClr val="E67900"/>
                </a:solidFill>
              </a:rPr>
              <a:t>Beam intensity </a:t>
            </a:r>
            <a:r>
              <a:rPr lang="en-US" sz="2000" dirty="0"/>
              <a:t>is adapted</a:t>
            </a: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sz="2000" dirty="0"/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/>
              <a:t>Typical spill shape at HIT after April 2013</a:t>
            </a:r>
          </a:p>
          <a:p>
            <a:pPr marL="739775" lvl="1" indent="-282575">
              <a:lnSpc>
                <a:spcPct val="90000"/>
              </a:lnSpc>
              <a:spcBef>
                <a:spcPts val="600"/>
              </a:spcBef>
              <a:buFont typeface="Arial" charset="0"/>
              <a:buChar char="–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>
                <a:solidFill>
                  <a:srgbClr val="E67900"/>
                </a:solidFill>
              </a:rPr>
              <a:t>With feedback</a:t>
            </a:r>
          </a:p>
          <a:p>
            <a:pPr marL="739775" lvl="1" indent="-282575">
              <a:lnSpc>
                <a:spcPct val="90000"/>
              </a:lnSpc>
              <a:spcBef>
                <a:spcPts val="600"/>
              </a:spcBef>
              <a:buFont typeface="Arial" charset="0"/>
              <a:buChar char="–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>
                <a:solidFill>
                  <a:srgbClr val="535355"/>
                </a:solidFill>
              </a:rPr>
              <a:t>Reference value</a:t>
            </a:r>
          </a:p>
          <a:p>
            <a:pPr marL="739775" lvl="1" indent="-282575">
              <a:lnSpc>
                <a:spcPct val="90000"/>
              </a:lnSpc>
              <a:spcBef>
                <a:spcPts val="600"/>
              </a:spcBef>
              <a:buFont typeface="Arial" charset="0"/>
              <a:buChar char="–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>
                <a:solidFill>
                  <a:srgbClr val="004A6F"/>
                </a:solidFill>
              </a:rPr>
              <a:t>Without feedback</a:t>
            </a:r>
          </a:p>
          <a:p>
            <a:pPr marL="0" indent="0">
              <a:spcBef>
                <a:spcPts val="600"/>
              </a:spcBef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sz="2000" dirty="0"/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/>
              <a:t>Higher average intensity</a:t>
            </a: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sz="2000" dirty="0"/>
              <a:t>Less treatment time</a:t>
            </a: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sz="2000" dirty="0"/>
          </a:p>
        </p:txBody>
      </p:sp>
      <p:pic>
        <p:nvPicPr>
          <p:cNvPr id="3074" name="Picture 2" descr="E:\Dienstreisen\2018-06_Archamps_2ndGeneration\Bilder\Spill_geregelt_ungeregelt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71" y="2018686"/>
            <a:ext cx="534352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 flipV="1">
            <a:off x="4473678" y="3529781"/>
            <a:ext cx="2684207" cy="314632"/>
          </a:xfrm>
          <a:prstGeom prst="straightConnector1">
            <a:avLst/>
          </a:prstGeom>
          <a:ln w="19050">
            <a:solidFill>
              <a:srgbClr val="E67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4734233" y="4395019"/>
            <a:ext cx="2689123" cy="98324"/>
          </a:xfrm>
          <a:prstGeom prst="straightConnector1">
            <a:avLst/>
          </a:prstGeom>
          <a:ln w="19050">
            <a:solidFill>
              <a:srgbClr val="004A6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4630994" y="3844414"/>
            <a:ext cx="2379408" cy="334296"/>
          </a:xfrm>
          <a:prstGeom prst="straightConnector1">
            <a:avLst/>
          </a:prstGeom>
          <a:ln w="19050">
            <a:solidFill>
              <a:srgbClr val="5353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9633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B6834D-F0C4-45AE-A442-B0026CA8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raster-point-individual intensity makes sense</a:t>
            </a:r>
            <a:br>
              <a:rPr lang="en-US" dirty="0"/>
            </a:br>
            <a:r>
              <a:rPr lang="en-US" sz="2400" dirty="0"/>
              <a:t>…if you have an intensity control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5" descr="E:\Praesentationen\PaperSpillregelung\Bilder\png\IESFluenceVariationNew.png">
            <a:extLst>
              <a:ext uri="{FF2B5EF4-FFF2-40B4-BE49-F238E27FC236}">
                <a16:creationId xmlns:a16="http://schemas.microsoft.com/office/drawing/2014/main" id="{4FEC7CD8-D67F-403B-ACB4-171489CC9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606" y="1272783"/>
            <a:ext cx="531333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E04D0BF-C2C0-4666-A49D-046670760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65" y="1030358"/>
            <a:ext cx="5940403" cy="4525963"/>
          </a:xfrm>
          <a:prstGeom prst="rect">
            <a:avLst/>
          </a:prstGeom>
          <a:ln/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GB" kern="0" dirty="0">
              <a:latin typeface="+mj-lt"/>
            </a:endParaRP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de-DE" kern="0" dirty="0">
                <a:latin typeface="+mj-lt"/>
              </a:rPr>
              <a:t>Dose </a:t>
            </a:r>
            <a:r>
              <a:rPr lang="en-GB" kern="0" dirty="0">
                <a:latin typeface="+mj-lt"/>
              </a:rPr>
              <a:t>in each voxel ≠ dose per raster-point</a:t>
            </a: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GB" kern="0" dirty="0">
                <a:latin typeface="+mj-lt"/>
              </a:rPr>
              <a:t>Example of dose distribution of one slice</a:t>
            </a: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GB" kern="0" dirty="0">
                <a:latin typeface="+mj-lt"/>
              </a:rPr>
              <a:t>Fixed intensity:  irradiation time per raster point can vary by a factor of 2000!</a:t>
            </a: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de-DE" kern="0" dirty="0">
              <a:latin typeface="+mj-lt"/>
            </a:endParaRP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GB" kern="0" dirty="0">
              <a:latin typeface="+mj-lt"/>
            </a:endParaRP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de-DE" kern="0" dirty="0">
              <a:latin typeface="+mj-lt"/>
            </a:endParaRP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GB" kern="0" dirty="0">
              <a:latin typeface="+mj-lt"/>
            </a:endParaRPr>
          </a:p>
          <a:p>
            <a:pPr marL="0" indent="0">
              <a:spcBef>
                <a:spcPts val="600"/>
              </a:spcBef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GB" kern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69DD4A0-9423-44D5-8354-585B0B5E0FD0}"/>
              </a:ext>
            </a:extLst>
          </p:cNvPr>
          <p:cNvSpPr txBox="1"/>
          <p:nvPr/>
        </p:nvSpPr>
        <p:spPr>
          <a:xfrm rot="16200000">
            <a:off x="9862554" y="1088114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ions</a:t>
            </a:r>
            <a:endParaRPr lang="en-GB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8F46ABA-C626-4755-8207-75168C3372E5}"/>
              </a:ext>
            </a:extLst>
          </p:cNvPr>
          <p:cNvCxnSpPr>
            <a:cxnSpLocks/>
          </p:cNvCxnSpPr>
          <p:nvPr/>
        </p:nvCxnSpPr>
        <p:spPr>
          <a:xfrm>
            <a:off x="9944592" y="251376"/>
            <a:ext cx="0" cy="20428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8735D0A4-1BCC-4365-B050-184C8D2FE9AF}"/>
              </a:ext>
            </a:extLst>
          </p:cNvPr>
          <p:cNvCxnSpPr>
            <a:cxnSpLocks/>
          </p:cNvCxnSpPr>
          <p:nvPr/>
        </p:nvCxnSpPr>
        <p:spPr>
          <a:xfrm flipV="1">
            <a:off x="5241851" y="2120559"/>
            <a:ext cx="2602159" cy="2121832"/>
          </a:xfrm>
          <a:prstGeom prst="line">
            <a:avLst/>
          </a:prstGeom>
          <a:ln w="190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51A8C477-1B53-4A17-851E-09DAC4781D35}"/>
              </a:ext>
            </a:extLst>
          </p:cNvPr>
          <p:cNvCxnSpPr>
            <a:cxnSpLocks/>
          </p:cNvCxnSpPr>
          <p:nvPr/>
        </p:nvCxnSpPr>
        <p:spPr>
          <a:xfrm flipV="1">
            <a:off x="5124893" y="3912927"/>
            <a:ext cx="3975040" cy="1672290"/>
          </a:xfrm>
          <a:prstGeom prst="line">
            <a:avLst/>
          </a:prstGeom>
          <a:ln w="190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3C43F239-37C7-4A1A-B7F0-B6E634E6A049}"/>
              </a:ext>
            </a:extLst>
          </p:cNvPr>
          <p:cNvSpPr/>
          <p:nvPr/>
        </p:nvSpPr>
        <p:spPr>
          <a:xfrm>
            <a:off x="7028030" y="5171232"/>
            <a:ext cx="49523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Schoemers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et al, Nuclear Instruments and Methods in Physics Research Section A: Accelerators, Spectrometers, Detectors and Associated Equipment, Volume 795, 21 September 2015, Pages 92-99, ISSN 0168-9002,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http://dx.doi.org/10.1016/j.nima.2015.05.054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3" descr="E:\Dienstreisen\2018-06_Archamps_2ndGeneration\Bilder\Spill_DIC2_Soll_Ist.png">
            <a:extLst>
              <a:ext uri="{FF2B5EF4-FFF2-40B4-BE49-F238E27FC236}">
                <a16:creationId xmlns:a16="http://schemas.microsoft.com/office/drawing/2014/main" id="{C6AA57CA-67E1-4DA2-ABAB-4D5C201F9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72" y="2905047"/>
            <a:ext cx="4631770" cy="346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/>
        </p:nvSpPr>
        <p:spPr>
          <a:xfrm>
            <a:off x="2825462" y="2390776"/>
            <a:ext cx="1398330" cy="3543673"/>
          </a:xfrm>
          <a:prstGeom prst="rect">
            <a:avLst/>
          </a:prstGeom>
          <a:solidFill>
            <a:schemeClr val="bg1"/>
          </a:solidFill>
          <a:ln>
            <a:solidFill>
              <a:srgbClr val="E6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7084749" y="2404037"/>
            <a:ext cx="1244195" cy="3543673"/>
          </a:xfrm>
          <a:prstGeom prst="rect">
            <a:avLst/>
          </a:prstGeom>
          <a:solidFill>
            <a:schemeClr val="bg1"/>
          </a:solidFill>
          <a:ln>
            <a:solidFill>
              <a:srgbClr val="E6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Topic 3: </a:t>
            </a:r>
            <a:r>
              <a:rPr lang="en-US" dirty="0"/>
              <a:t>Multi-energy operation of a synchrotron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4223793" y="3685321"/>
            <a:ext cx="2860955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3426672" y="3681602"/>
            <a:ext cx="797121" cy="1723032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V="1">
            <a:off x="7082960" y="2884355"/>
            <a:ext cx="309184" cy="797248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7392145" y="2884355"/>
            <a:ext cx="936799" cy="288032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8328943" y="5764675"/>
            <a:ext cx="491514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 rot="16200000">
            <a:off x="2705689" y="3378892"/>
            <a:ext cx="178027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solidFill>
                  <a:srgbClr val="E67900"/>
                </a:solidFill>
                <a:latin typeface="+mn-lt"/>
                <a:ea typeface="ＭＳ Ｐゴシック" pitchFamily="34" charset="-128"/>
              </a:rPr>
              <a:t>Acceleration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 rot="16200000">
            <a:off x="2562278" y="4541322"/>
            <a:ext cx="127500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solidFill>
                  <a:srgbClr val="E67900"/>
                </a:solidFill>
                <a:latin typeface="+mn-lt"/>
                <a:ea typeface="ＭＳ Ｐゴシック" pitchFamily="34" charset="-128"/>
              </a:rPr>
              <a:t>Injection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031986" y="3087431"/>
            <a:ext cx="144434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latin typeface="+mn-lt"/>
                <a:ea typeface="ＭＳ Ｐゴシック" pitchFamily="34" charset="-128"/>
              </a:rPr>
              <a:t>Extraction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430259" y="2623585"/>
            <a:ext cx="89868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solidFill>
                  <a:srgbClr val="E67900"/>
                </a:solidFill>
                <a:latin typeface="+mn-lt"/>
                <a:ea typeface="ＭＳ Ｐゴシック" pitchFamily="34" charset="-128"/>
              </a:rPr>
              <a:t>Reset</a:t>
            </a: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2822576" y="5944535"/>
            <a:ext cx="6657801" cy="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2809876" y="1948251"/>
            <a:ext cx="0" cy="399945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Line 4"/>
          <p:cNvSpPr>
            <a:spLocks noChangeShapeType="1"/>
          </p:cNvSpPr>
          <p:nvPr/>
        </p:nvSpPr>
        <p:spPr bwMode="auto">
          <a:xfrm>
            <a:off x="2999657" y="5404635"/>
            <a:ext cx="427015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2822575" y="5404635"/>
            <a:ext cx="177081" cy="36004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2488954" y="1948251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B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9319915" y="5934448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3861774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Topic 3: </a:t>
            </a:r>
            <a:r>
              <a:rPr lang="en-US" dirty="0"/>
              <a:t>Multi-energy operation </a:t>
            </a:r>
            <a:br>
              <a:rPr lang="en-US" dirty="0"/>
            </a:br>
            <a:r>
              <a:rPr lang="en-US" dirty="0"/>
              <a:t>Present situation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3181759" y="3685320"/>
            <a:ext cx="1042912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2384638" y="3681602"/>
            <a:ext cx="797121" cy="1723032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V="1">
            <a:off x="4240081" y="2884353"/>
            <a:ext cx="334319" cy="806828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4574400" y="2884355"/>
            <a:ext cx="936799" cy="288032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5500565" y="5764675"/>
            <a:ext cx="491514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1780541" y="5944535"/>
            <a:ext cx="8787266" cy="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1767842" y="1948251"/>
            <a:ext cx="0" cy="399945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Line 4"/>
          <p:cNvSpPr>
            <a:spLocks noChangeShapeType="1"/>
          </p:cNvSpPr>
          <p:nvPr/>
        </p:nvSpPr>
        <p:spPr bwMode="auto">
          <a:xfrm>
            <a:off x="1957623" y="5404635"/>
            <a:ext cx="427015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1780541" y="5404635"/>
            <a:ext cx="177081" cy="36004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 flipV="1">
            <a:off x="7459763" y="3433666"/>
            <a:ext cx="1430477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6577577" y="3434317"/>
            <a:ext cx="900656" cy="1963223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flipV="1">
            <a:off x="8892364" y="2877259"/>
            <a:ext cx="247131" cy="557057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9139495" y="2877260"/>
            <a:ext cx="936799" cy="288032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10076293" y="5757580"/>
            <a:ext cx="491514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" name="Line 4"/>
          <p:cNvSpPr>
            <a:spLocks noChangeShapeType="1"/>
          </p:cNvSpPr>
          <p:nvPr/>
        </p:nvSpPr>
        <p:spPr bwMode="auto">
          <a:xfrm>
            <a:off x="6150563" y="5397540"/>
            <a:ext cx="427015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" name="Line 7"/>
          <p:cNvSpPr>
            <a:spLocks noChangeShapeType="1"/>
          </p:cNvSpPr>
          <p:nvPr/>
        </p:nvSpPr>
        <p:spPr bwMode="auto">
          <a:xfrm flipV="1">
            <a:off x="5984114" y="5397540"/>
            <a:ext cx="177081" cy="36004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2758286" y="3227336"/>
            <a:ext cx="141344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latin typeface="+mn-lt"/>
                <a:ea typeface="ＭＳ Ｐゴシック" pitchFamily="34" charset="-128"/>
              </a:rPr>
              <a:t>Energy #1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7389209" y="2955349"/>
            <a:ext cx="141344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latin typeface="+mn-lt"/>
                <a:ea typeface="ＭＳ Ｐゴシック" pitchFamily="34" charset="-128"/>
              </a:rPr>
              <a:t>Energy #2</a:t>
            </a:r>
          </a:p>
        </p:txBody>
      </p:sp>
      <p:sp>
        <p:nvSpPr>
          <p:cNvPr id="31" name="Line 6"/>
          <p:cNvSpPr>
            <a:spLocks noChangeShapeType="1"/>
          </p:cNvSpPr>
          <p:nvPr/>
        </p:nvSpPr>
        <p:spPr bwMode="auto">
          <a:xfrm>
            <a:off x="4248598" y="3688858"/>
            <a:ext cx="911738" cy="2324"/>
          </a:xfrm>
          <a:prstGeom prst="line">
            <a:avLst/>
          </a:prstGeom>
          <a:noFill/>
          <a:ln w="19050">
            <a:solidFill>
              <a:srgbClr val="009FE3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>
            <a:off x="6964613" y="3439528"/>
            <a:ext cx="506532" cy="0"/>
          </a:xfrm>
          <a:prstGeom prst="line">
            <a:avLst/>
          </a:prstGeom>
          <a:noFill/>
          <a:ln w="19050">
            <a:solidFill>
              <a:srgbClr val="009FE3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5082069" y="3284836"/>
            <a:ext cx="188254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latin typeface="+mn-lt"/>
                <a:ea typeface="ＭＳ Ｐゴシック" pitchFamily="34" charset="-128"/>
              </a:rPr>
              <a:t>∆E &lt; 4 MeV/u</a:t>
            </a: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3192392" y="3713649"/>
            <a:ext cx="1" cy="393516"/>
          </a:xfrm>
          <a:prstGeom prst="line">
            <a:avLst/>
          </a:prstGeom>
          <a:noFill/>
          <a:ln w="19050">
            <a:solidFill>
              <a:srgbClr val="009FE3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" name="Line 6"/>
          <p:cNvSpPr>
            <a:spLocks noChangeShapeType="1"/>
          </p:cNvSpPr>
          <p:nvPr/>
        </p:nvSpPr>
        <p:spPr bwMode="auto">
          <a:xfrm>
            <a:off x="4216698" y="3727820"/>
            <a:ext cx="1" cy="393516"/>
          </a:xfrm>
          <a:prstGeom prst="line">
            <a:avLst/>
          </a:prstGeom>
          <a:noFill/>
          <a:ln w="19050">
            <a:solidFill>
              <a:srgbClr val="009FE3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6"/>
              <p:cNvSpPr txBox="1">
                <a:spLocks noChangeArrowheads="1"/>
              </p:cNvSpPr>
              <p:nvPr/>
            </p:nvSpPr>
            <p:spPr bwMode="auto">
              <a:xfrm>
                <a:off x="2959142" y="4121213"/>
                <a:ext cx="1570856" cy="802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pitchFamily="49" charset="-128"/>
                  </a:defRPr>
                </a:lvl9pPr>
              </a:lstStyle>
              <a:p>
                <a:pPr eaLnBrk="0" hangingPunct="0"/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de-DE" sz="2400" i="1"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accPr>
                      <m:e>
                        <m:r>
                          <a:rPr lang="de-DE" sz="2400" i="1">
                            <a:latin typeface="Cambria Math"/>
                            <a:ea typeface="ＭＳ Ｐゴシック" pitchFamily="34" charset="-128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GB" sz="2400" baseline="-25000" dirty="0" err="1">
                    <a:latin typeface="+mn-lt"/>
                    <a:ea typeface="ＭＳ Ｐゴシック" pitchFamily="34" charset="-128"/>
                  </a:rPr>
                  <a:t>Extr</a:t>
                </a:r>
                <a:r>
                  <a:rPr lang="en-GB" sz="2400" dirty="0">
                    <a:latin typeface="+mn-lt"/>
                    <a:ea typeface="ＭＳ Ｐゴシック" pitchFamily="34" charset="-128"/>
                  </a:rPr>
                  <a:t> = 1.5 s</a:t>
                </a:r>
              </a:p>
              <a:p>
                <a:pPr eaLnBrk="0" hangingPunct="0"/>
                <a:r>
                  <a:rPr lang="en-GB" sz="2000" dirty="0">
                    <a:latin typeface="+mn-lt"/>
                    <a:ea typeface="ＭＳ Ｐゴシック" pitchFamily="34" charset="-128"/>
                  </a:rPr>
                  <a:t>(5 s possible)</a:t>
                </a:r>
                <a:endParaRPr lang="de-DE" sz="2000" dirty="0">
                  <a:latin typeface="+mn-lt"/>
                  <a:ea typeface="ＭＳ Ｐゴシック" pitchFamily="34" charset="-128"/>
                </a:endParaRPr>
              </a:p>
            </p:txBody>
          </p:sp>
        </mc:Choice>
        <mc:Fallback xmlns="">
          <p:sp>
            <p:nvSpPr>
              <p:cNvPr id="3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9142" y="4121213"/>
                <a:ext cx="1570856" cy="802400"/>
              </a:xfrm>
              <a:prstGeom prst="rect">
                <a:avLst/>
              </a:prstGeom>
              <a:blipFill>
                <a:blip r:embed="rId3"/>
                <a:stretch>
                  <a:fillRect l="-3876" t="-2273" r="-5426" b="-1212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feld 36"/>
          <p:cNvSpPr txBox="1"/>
          <p:nvPr/>
        </p:nvSpPr>
        <p:spPr>
          <a:xfrm>
            <a:off x="1469587" y="1852558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B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10403184" y="5947709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t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6911449" y="4795284"/>
            <a:ext cx="2966745" cy="120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C. Schoemers et al. </a:t>
            </a:r>
          </a:p>
          <a:p>
            <a:r>
              <a:rPr lang="en-US" dirty="0"/>
              <a:t>"Reacceleration of ion beams for particle therapy." </a:t>
            </a:r>
          </a:p>
          <a:p>
            <a:r>
              <a:rPr lang="en-US" dirty="0"/>
              <a:t>Proc. of IPAC2014, Dresden.</a:t>
            </a: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598" y="745981"/>
            <a:ext cx="3481122" cy="209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8"/>
          <p:cNvSpPr>
            <a:spLocks noChangeArrowheads="1"/>
          </p:cNvSpPr>
          <p:nvPr/>
        </p:nvSpPr>
        <p:spPr bwMode="auto">
          <a:xfrm>
            <a:off x="2351316" y="1393370"/>
            <a:ext cx="4716598" cy="150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HIMAC approach: Y. Iwata et al. </a:t>
            </a:r>
          </a:p>
          <a:p>
            <a:r>
              <a:rPr lang="en-US" dirty="0"/>
              <a:t>"MULTIPLE-ENERGY OPERATION WITH QUASI-DC EXTENSION OF</a:t>
            </a:r>
          </a:p>
          <a:p>
            <a:r>
              <a:rPr lang="en-US" dirty="0"/>
              <a:t>FLATTOPS AT HIMAC." </a:t>
            </a:r>
          </a:p>
          <a:p>
            <a:r>
              <a:rPr lang="en-US" dirty="0"/>
              <a:t>Proc. of IPAC10, Kyoto.</a:t>
            </a:r>
          </a:p>
        </p:txBody>
      </p:sp>
      <p:sp>
        <p:nvSpPr>
          <p:cNvPr id="47" name="Pfeil nach unten 46"/>
          <p:cNvSpPr/>
          <p:nvPr/>
        </p:nvSpPr>
        <p:spPr>
          <a:xfrm rot="16200000">
            <a:off x="6234791" y="1894795"/>
            <a:ext cx="280987" cy="487363"/>
          </a:xfrm>
          <a:prstGeom prst="downArrow">
            <a:avLst/>
          </a:prstGeom>
          <a:solidFill>
            <a:srgbClr val="E67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56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 animBg="1"/>
      <p:bldP spid="34" grpId="1" animBg="1"/>
      <p:bldP spid="35" grpId="0" animBg="1"/>
      <p:bldP spid="35" grpId="1" animBg="1"/>
      <p:bldP spid="36" grpId="0"/>
      <p:bldP spid="36" grpId="1"/>
      <p:bldP spid="37" grpId="0"/>
      <p:bldP spid="38" grpId="0"/>
      <p:bldP spid="39" grpId="0"/>
      <p:bldP spid="46" grpId="0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Rationales for proton and ion beam therapy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25C90E8-8C4E-43D5-8CE8-0C4B52A8B2FC}"/>
              </a:ext>
            </a:extLst>
          </p:cNvPr>
          <p:cNvSpPr txBox="1">
            <a:spLocks/>
          </p:cNvSpPr>
          <p:nvPr/>
        </p:nvSpPr>
        <p:spPr bwMode="auto">
          <a:xfrm>
            <a:off x="609600" y="1628702"/>
            <a:ext cx="4724873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Depth-dose profile: </a:t>
            </a:r>
            <a:br>
              <a:rPr lang="en-US" kern="0" dirty="0"/>
            </a:br>
            <a:r>
              <a:rPr lang="en-US" kern="0" dirty="0"/>
              <a:t>Bethe-Bloch</a:t>
            </a:r>
            <a:endParaRPr lang="en-GB" altLang="de-DE" kern="0" dirty="0">
              <a:solidFill>
                <a:srgbClr val="535355"/>
              </a:solidFill>
            </a:endParaRPr>
          </a:p>
          <a:p>
            <a:endParaRPr lang="en-GB" altLang="de-DE" kern="0" dirty="0">
              <a:solidFill>
                <a:srgbClr val="535355"/>
              </a:solidFill>
            </a:endParaRPr>
          </a:p>
          <a:p>
            <a:r>
              <a:rPr lang="en-GB" altLang="de-DE" kern="0" dirty="0">
                <a:solidFill>
                  <a:srgbClr val="535355"/>
                </a:solidFill>
              </a:rPr>
              <a:t>Range defined by starting energy (</a:t>
            </a:r>
            <a:r>
              <a:rPr lang="en-GB" altLang="de-DE" i="1" kern="0" dirty="0">
                <a:solidFill>
                  <a:srgbClr val="535355"/>
                </a:solidFill>
              </a:rPr>
              <a:t>Bragg peak</a:t>
            </a:r>
            <a:r>
              <a:rPr lang="en-US" kern="0" dirty="0"/>
              <a:t>)</a:t>
            </a:r>
          </a:p>
          <a:p>
            <a:endParaRPr lang="en-US" kern="0" dirty="0"/>
          </a:p>
          <a:p>
            <a:r>
              <a:rPr lang="en-US" kern="0" dirty="0"/>
              <a:t>Higher biological effectiveness </a:t>
            </a:r>
          </a:p>
          <a:p>
            <a:endParaRPr lang="en-US" kern="0" dirty="0"/>
          </a:p>
          <a:p>
            <a:r>
              <a:rPr lang="en-US" kern="0" dirty="0"/>
              <a:t>Less lateral scattering</a:t>
            </a:r>
          </a:p>
          <a:p>
            <a:pPr marL="0" indent="0">
              <a:buFont typeface="Arial"/>
              <a:buNone/>
            </a:pPr>
            <a:endParaRPr lang="en-US" kern="0" dirty="0"/>
          </a:p>
          <a:p>
            <a:r>
              <a:rPr lang="en-US" kern="0" dirty="0"/>
              <a:t>Possibility of lateral </a:t>
            </a:r>
            <a:br>
              <a:rPr lang="en-US" kern="0" dirty="0"/>
            </a:br>
            <a:r>
              <a:rPr lang="en-US" kern="0" dirty="0"/>
              <a:t>guidance (scanning)</a:t>
            </a:r>
          </a:p>
          <a:p>
            <a:endParaRPr lang="en-US" kern="0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9BF9D9CB-20D2-410C-965F-EFE69FEA63B2}"/>
              </a:ext>
            </a:extLst>
          </p:cNvPr>
          <p:cNvCxnSpPr>
            <a:cxnSpLocks/>
          </p:cNvCxnSpPr>
          <p:nvPr/>
        </p:nvCxnSpPr>
        <p:spPr>
          <a:xfrm flipV="1">
            <a:off x="3765176" y="4666129"/>
            <a:ext cx="1569297" cy="17481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D6B0F5E8-D988-4AD5-BF4D-FF6778ACF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552" y="1763078"/>
            <a:ext cx="3416949" cy="360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838FA9D-A79F-43FE-86FC-8C55EFFD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050" y="1763078"/>
            <a:ext cx="3416950" cy="3600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9103F3B-9B12-4698-BE7D-374F52FBBEE0}"/>
              </a:ext>
            </a:extLst>
          </p:cNvPr>
          <p:cNvSpPr txBox="1"/>
          <p:nvPr/>
        </p:nvSpPr>
        <p:spPr>
          <a:xfrm>
            <a:off x="6599925" y="5389539"/>
            <a:ext cx="1151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Protons</a:t>
            </a:r>
            <a:endParaRPr lang="en-GB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BF18371-577E-4E2A-8D9E-6AE4553D57EA}"/>
              </a:ext>
            </a:extLst>
          </p:cNvPr>
          <p:cNvSpPr txBox="1"/>
          <p:nvPr/>
        </p:nvSpPr>
        <p:spPr>
          <a:xfrm>
            <a:off x="9910147" y="5387674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Carbon </a:t>
            </a:r>
            <a:r>
              <a:rPr lang="de-DE" sz="2400" dirty="0" err="1"/>
              <a:t>ions</a:t>
            </a:r>
            <a:endParaRPr lang="en-GB" sz="2400" dirty="0"/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8499D338-5E4E-4D9D-A2ED-04CE7DBD13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5080" y="5218328"/>
            <a:ext cx="2519363" cy="1587"/>
          </a:xfrm>
          <a:prstGeom prst="line">
            <a:avLst/>
          </a:prstGeom>
          <a:noFill/>
          <a:ln w="29160" cap="flat">
            <a:solidFill>
              <a:srgbClr val="000000"/>
            </a:solidFill>
            <a:round/>
            <a:headEnd type="oval" w="lg" len="sm"/>
            <a:tailEnd type="oval" w="lg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045DB99B-B791-4CB0-91B4-65DF160EA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2034" y="4805065"/>
            <a:ext cx="1268625" cy="38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dirty="0"/>
              <a:t>ca. 30 cm</a:t>
            </a:r>
          </a:p>
        </p:txBody>
      </p:sp>
      <p:sp>
        <p:nvSpPr>
          <p:cNvPr id="18" name="Line 4">
            <a:extLst>
              <a:ext uri="{FF2B5EF4-FFF2-40B4-BE49-F238E27FC236}">
                <a16:creationId xmlns:a16="http://schemas.microsoft.com/office/drawing/2014/main" id="{AE022073-ABF7-4F2E-8100-4537D2E5B511}"/>
              </a:ext>
            </a:extLst>
          </p:cNvPr>
          <p:cNvSpPr>
            <a:spLocks noChangeShapeType="1"/>
          </p:cNvSpPr>
          <p:nvPr/>
        </p:nvSpPr>
        <p:spPr bwMode="auto">
          <a:xfrm>
            <a:off x="9510950" y="5244789"/>
            <a:ext cx="2519363" cy="1587"/>
          </a:xfrm>
          <a:prstGeom prst="line">
            <a:avLst/>
          </a:prstGeom>
          <a:noFill/>
          <a:ln w="29160" cap="flat">
            <a:solidFill>
              <a:srgbClr val="000000"/>
            </a:solidFill>
            <a:round/>
            <a:headEnd type="oval" w="lg" len="sm"/>
            <a:tailEnd type="oval" w="lg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B1B33BFF-4268-4EBC-B1A9-DD8663437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7904" y="4831526"/>
            <a:ext cx="1268625" cy="38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dirty="0"/>
              <a:t>ca. 30 cm</a:t>
            </a:r>
          </a:p>
        </p:txBody>
      </p:sp>
    </p:spTree>
    <p:extLst>
      <p:ext uri="{BB962C8B-B14F-4D97-AF65-F5344CB8AC3E}">
        <p14:creationId xmlns:p14="http://schemas.microsoft.com/office/powerpoint/2010/main" val="21400825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Topic 3: </a:t>
            </a:r>
            <a:r>
              <a:rPr lang="en-US" dirty="0"/>
              <a:t>Multi-energy operation </a:t>
            </a:r>
            <a:br>
              <a:rPr lang="en-US" dirty="0"/>
            </a:br>
            <a:r>
              <a:rPr lang="en-US" dirty="0"/>
              <a:t>Concept</a:t>
            </a:r>
            <a:br>
              <a:rPr lang="en-US" dirty="0">
                <a:solidFill>
                  <a:srgbClr val="333333"/>
                </a:solidFill>
              </a:rPr>
            </a:br>
            <a:r>
              <a:rPr lang="de-DE" dirty="0"/>
              <a:t> </a:t>
            </a:r>
            <a:endParaRPr lang="en-US" dirty="0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 flipV="1">
            <a:off x="2916333" y="4227603"/>
            <a:ext cx="1042912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V="1">
            <a:off x="2382375" y="4221126"/>
            <a:ext cx="545124" cy="1183508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1955360" y="5404635"/>
            <a:ext cx="427015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1778278" y="5404635"/>
            <a:ext cx="177081" cy="36004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4118738" y="3975949"/>
            <a:ext cx="1134973" cy="65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3948617" y="3976599"/>
            <a:ext cx="170121" cy="247286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9003032" y="2877258"/>
            <a:ext cx="123566" cy="321999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9126599" y="2877260"/>
            <a:ext cx="936799" cy="288032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10063397" y="5757580"/>
            <a:ext cx="491514" cy="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064381" y="3839606"/>
            <a:ext cx="71074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latin typeface="+mn-lt"/>
                <a:ea typeface="ＭＳ Ｐゴシック" pitchFamily="34" charset="-128"/>
              </a:rPr>
              <a:t>E #1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329605" y="3605481"/>
            <a:ext cx="71074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latin typeface="+mn-lt"/>
                <a:ea typeface="ＭＳ Ｐゴシック" pitchFamily="34" charset="-128"/>
              </a:rPr>
              <a:t>E #2</a:t>
            </a:r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>
            <a:off x="1778279" y="5944535"/>
            <a:ext cx="8776633" cy="3174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 flipV="1">
            <a:off x="1765579" y="1948251"/>
            <a:ext cx="0" cy="399945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>
            <a:off x="7781896" y="3199257"/>
            <a:ext cx="1221136" cy="65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 flipV="1">
            <a:off x="7611776" y="3199907"/>
            <a:ext cx="170121" cy="247286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7886719" y="3140839"/>
            <a:ext cx="71716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latin typeface="+mn-lt"/>
                <a:ea typeface="ＭＳ Ｐゴシック" pitchFamily="34" charset="-128"/>
              </a:rPr>
              <a:t>E #n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594504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5099336" y="3720015"/>
            <a:ext cx="44785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b="1" dirty="0">
                <a:latin typeface="+mn-lt"/>
                <a:ea typeface="ＭＳ Ｐゴシック" pitchFamily="34" charset="-128"/>
              </a:rPr>
              <a:t>//</a:t>
            </a: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6652729" y="3446543"/>
            <a:ext cx="959047" cy="65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1444657" y="1948251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B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9497110" y="5933902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t</a:t>
            </a:r>
          </a:p>
        </p:txBody>
      </p:sp>
      <p:sp>
        <p:nvSpPr>
          <p:cNvPr id="26" name="Textfeld 5"/>
          <p:cNvSpPr txBox="1">
            <a:spLocks noChangeArrowheads="1"/>
          </p:cNvSpPr>
          <p:nvPr/>
        </p:nvSpPr>
        <p:spPr bwMode="auto">
          <a:xfrm>
            <a:off x="2095144" y="1625086"/>
            <a:ext cx="821401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</a:defRPr>
            </a:lvl1pPr>
            <a:lvl2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</a:defRPr>
            </a:lvl2pPr>
            <a:lvl3pPr eaLnBrk="0" hangingPunct="0">
              <a:spcBef>
                <a:spcPts val="450"/>
              </a:spcBef>
              <a:defRPr>
                <a:solidFill>
                  <a:srgbClr val="000000"/>
                </a:solidFill>
                <a:latin typeface="Arial" charset="0"/>
              </a:defRPr>
            </a:lvl3pPr>
            <a:lvl4pPr eaLnBrk="0" hangingPunct="0">
              <a:spcBef>
                <a:spcPts val="400"/>
              </a:spcBef>
              <a:defRPr sz="1600">
                <a:solidFill>
                  <a:srgbClr val="000000"/>
                </a:solidFill>
                <a:latin typeface="Arial" charset="0"/>
              </a:defRPr>
            </a:lvl4pPr>
            <a:lvl5pPr eaLnBrk="0" hangingPunct="0">
              <a:spcBef>
                <a:spcPts val="350"/>
              </a:spcBef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535355"/>
                </a:solidFill>
                <a:latin typeface="+mn-lt"/>
              </a:rPr>
              <a:t>Accelerate (or decelerate) n times according to the </a:t>
            </a:r>
            <a:r>
              <a:rPr lang="en-GB" sz="2000" kern="0" dirty="0">
                <a:solidFill>
                  <a:srgbClr val="535355"/>
                </a:solidFill>
                <a:latin typeface="+mn-lt"/>
              </a:rPr>
              <a:t>patient-specific treatment plan</a:t>
            </a:r>
            <a:endParaRPr lang="en-US" altLang="en-US" sz="2000" dirty="0">
              <a:solidFill>
                <a:srgbClr val="535355"/>
              </a:solidFill>
              <a:latin typeface="+mn-lt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535355"/>
                </a:solidFill>
                <a:latin typeface="+mn-lt"/>
                <a:ea typeface="ＭＳ Ｐゴシック" pitchFamily="34" charset="-128"/>
              </a:rPr>
              <a:t>Iso energy slices irradiated with short interruptions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535355"/>
                </a:solidFill>
                <a:latin typeface="+mn-lt"/>
                <a:ea typeface="ＭＳ Ｐゴシック" pitchFamily="34" charset="-128"/>
              </a:rPr>
              <a:t>HIT test system with </a:t>
            </a:r>
            <a:r>
              <a:rPr lang="en-US" altLang="en-US" sz="2000" b="1" dirty="0">
                <a:solidFill>
                  <a:srgbClr val="535355"/>
                </a:solidFill>
                <a:latin typeface="+mn-lt"/>
                <a:ea typeface="ＭＳ Ｐゴシック" pitchFamily="34" charset="-128"/>
              </a:rPr>
              <a:t>2</a:t>
            </a:r>
            <a:r>
              <a:rPr lang="en-US" altLang="en-US" sz="2000" dirty="0">
                <a:solidFill>
                  <a:srgbClr val="535355"/>
                </a:solidFill>
                <a:latin typeface="+mn-lt"/>
                <a:ea typeface="ＭＳ Ｐゴシック" pitchFamily="34" charset="-128"/>
              </a:rPr>
              <a:t> extraction flattops available now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2700654" y="5029200"/>
            <a:ext cx="6796456" cy="90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M. Galonska et al. "Multi-Energy Trial Operation of the HIT Medical Synchrotron: Accelerator Model and Data Supply." </a:t>
            </a:r>
          </a:p>
          <a:p>
            <a:r>
              <a:rPr lang="en-US" dirty="0"/>
              <a:t>Proc. of IPAC2017, Copenhagen.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6616998" y="3406706"/>
            <a:ext cx="118647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latin typeface="+mn-lt"/>
                <a:ea typeface="ＭＳ Ｐゴシック" pitchFamily="34" charset="-128"/>
              </a:rPr>
              <a:t>E #n-1</a:t>
            </a:r>
          </a:p>
        </p:txBody>
      </p:sp>
      <p:sp>
        <p:nvSpPr>
          <p:cNvPr id="38" name="Line 7"/>
          <p:cNvSpPr>
            <a:spLocks noChangeShapeType="1"/>
          </p:cNvSpPr>
          <p:nvPr/>
        </p:nvSpPr>
        <p:spPr bwMode="auto">
          <a:xfrm flipV="1">
            <a:off x="6502489" y="3446543"/>
            <a:ext cx="170121" cy="247286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" name="Line 6"/>
          <p:cNvSpPr>
            <a:spLocks noChangeShapeType="1"/>
          </p:cNvSpPr>
          <p:nvPr/>
        </p:nvSpPr>
        <p:spPr bwMode="auto">
          <a:xfrm>
            <a:off x="5529512" y="3698317"/>
            <a:ext cx="959047" cy="650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 flipV="1">
            <a:off x="5359391" y="3698967"/>
            <a:ext cx="170121" cy="247286"/>
          </a:xfrm>
          <a:prstGeom prst="line">
            <a:avLst/>
          </a:prstGeom>
          <a:noFill/>
          <a:ln w="19050">
            <a:solidFill>
              <a:srgbClr val="009FE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5476350" y="3630149"/>
            <a:ext cx="118647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0" hangingPunct="0"/>
            <a:r>
              <a:rPr lang="en-GB" sz="2400" dirty="0">
                <a:latin typeface="+mn-lt"/>
                <a:ea typeface="ＭＳ Ｐゴシック" pitchFamily="34" charset="-128"/>
              </a:rPr>
              <a:t>E #n-2</a:t>
            </a:r>
          </a:p>
        </p:txBody>
      </p:sp>
    </p:spTree>
    <p:extLst>
      <p:ext uri="{BB962C8B-B14F-4D97-AF65-F5344CB8AC3E}">
        <p14:creationId xmlns:p14="http://schemas.microsoft.com/office/powerpoint/2010/main" val="37037598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Topic 3: </a:t>
            </a:r>
            <a:r>
              <a:rPr lang="en-US" dirty="0"/>
              <a:t>Multi-energy</a:t>
            </a:r>
            <a:br>
              <a:rPr lang="en-US" dirty="0"/>
            </a:br>
            <a:r>
              <a:rPr lang="en-US" dirty="0"/>
              <a:t>Test-system results: Spill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248525" y="1631448"/>
            <a:ext cx="3311525" cy="431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</a:defRPr>
            </a:lvl1pPr>
            <a:lvl2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</a:defRPr>
            </a:lvl2pPr>
            <a:lvl3pPr eaLnBrk="0" hangingPunct="0">
              <a:spcBef>
                <a:spcPts val="450"/>
              </a:spcBef>
              <a:defRPr>
                <a:solidFill>
                  <a:srgbClr val="000000"/>
                </a:solidFill>
                <a:latin typeface="Arial" charset="0"/>
              </a:defRPr>
            </a:lvl3pPr>
            <a:lvl4pPr eaLnBrk="0" hangingPunct="0">
              <a:spcBef>
                <a:spcPts val="400"/>
              </a:spcBef>
              <a:defRPr sz="1600">
                <a:solidFill>
                  <a:srgbClr val="000000"/>
                </a:solidFill>
                <a:latin typeface="Arial" charset="0"/>
              </a:defRPr>
            </a:lvl4pPr>
            <a:lvl5pPr eaLnBrk="0" hangingPunct="0">
              <a:spcBef>
                <a:spcPts val="350"/>
              </a:spcBef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2000" dirty="0" err="1">
                <a:solidFill>
                  <a:srgbClr val="535355"/>
                </a:solidFill>
                <a:latin typeface="+mn-lt"/>
              </a:rPr>
              <a:t>Interspilltime</a:t>
            </a:r>
            <a:r>
              <a:rPr lang="en-US" altLang="en-US" sz="2000" dirty="0">
                <a:solidFill>
                  <a:srgbClr val="535355"/>
                </a:solidFill>
                <a:latin typeface="+mn-lt"/>
              </a:rPr>
              <a:t> &lt; 300ms (TCS dominated)</a:t>
            </a:r>
          </a:p>
          <a:p>
            <a:pPr marL="0" indent="0"/>
            <a:endParaRPr lang="en-US" altLang="en-US" sz="2000" dirty="0">
              <a:solidFill>
                <a:srgbClr val="535355"/>
              </a:solidFill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altLang="en-US" sz="2000" dirty="0">
                <a:solidFill>
                  <a:srgbClr val="535355"/>
                </a:solidFill>
                <a:latin typeface="+mn-lt"/>
              </a:rPr>
              <a:t>Energy verified  </a:t>
            </a:r>
            <a:r>
              <a:rPr lang="en-US" altLang="en-US" sz="2000" dirty="0">
                <a:solidFill>
                  <a:srgbClr val="535355"/>
                </a:solidFill>
                <a:latin typeface="Wingdings" panose="05000000000000000000" pitchFamily="2" charset="2"/>
              </a:rPr>
              <a:t>ü</a:t>
            </a:r>
            <a:br>
              <a:rPr lang="en-US" altLang="en-US" sz="2000" dirty="0">
                <a:solidFill>
                  <a:srgbClr val="535355"/>
                </a:solidFill>
                <a:latin typeface="+mn-lt"/>
              </a:rPr>
            </a:br>
            <a:r>
              <a:rPr lang="en-US" altLang="en-US" sz="2000" dirty="0">
                <a:solidFill>
                  <a:srgbClr val="535355"/>
                </a:solidFill>
                <a:latin typeface="+mn-lt"/>
              </a:rPr>
              <a:t>(PTW </a:t>
            </a:r>
            <a:r>
              <a:rPr lang="en-US" altLang="en-US" sz="2000" dirty="0" err="1">
                <a:solidFill>
                  <a:srgbClr val="535355"/>
                </a:solidFill>
                <a:latin typeface="+mn-lt"/>
              </a:rPr>
              <a:t>Peakfinder</a:t>
            </a:r>
            <a:r>
              <a:rPr lang="en-US" altLang="en-US" sz="2000" dirty="0">
                <a:solidFill>
                  <a:srgbClr val="535355"/>
                </a:solidFill>
                <a:latin typeface="+mn-lt"/>
              </a:rPr>
              <a:t> </a:t>
            </a:r>
            <a:br>
              <a:rPr lang="en-US" altLang="en-US" sz="2000" dirty="0">
                <a:solidFill>
                  <a:srgbClr val="535355"/>
                </a:solidFill>
                <a:latin typeface="+mn-lt"/>
              </a:rPr>
            </a:br>
            <a:r>
              <a:rPr lang="en-US" altLang="en-US" sz="2000" dirty="0">
                <a:solidFill>
                  <a:srgbClr val="535355"/>
                </a:solidFill>
                <a:latin typeface="+mn-lt"/>
              </a:rPr>
              <a:t>water column)</a:t>
            </a:r>
          </a:p>
          <a:p>
            <a:pPr marL="339725" indent="-339725"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altLang="en-US" sz="2000" b="1" dirty="0">
              <a:solidFill>
                <a:srgbClr val="E67900"/>
              </a:solidFill>
              <a:latin typeface="+mn-lt"/>
            </a:endParaRPr>
          </a:p>
          <a:p>
            <a:pPr marL="339725" indent="-339725"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altLang="en-US" sz="2000" b="1" dirty="0">
                <a:solidFill>
                  <a:srgbClr val="E67900"/>
                </a:solidFill>
                <a:latin typeface="+mn-lt"/>
              </a:rPr>
              <a:t>Next step: control system upgrade!</a:t>
            </a:r>
          </a:p>
        </p:txBody>
      </p:sp>
      <p:pic>
        <p:nvPicPr>
          <p:cNvPr id="5" name="Picture 71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600200"/>
            <a:ext cx="6027738" cy="452278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739"/>
          <p:cNvSpPr txBox="1">
            <a:spLocks noChangeArrowheads="1"/>
          </p:cNvSpPr>
          <p:nvPr/>
        </p:nvSpPr>
        <p:spPr bwMode="auto">
          <a:xfrm>
            <a:off x="2352584" y="4654123"/>
            <a:ext cx="18781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</a:defRPr>
            </a:lvl1pPr>
            <a:lvl2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</a:defRPr>
            </a:lvl2pPr>
            <a:lvl3pPr eaLnBrk="0" hangingPunct="0">
              <a:spcBef>
                <a:spcPts val="450"/>
              </a:spcBef>
              <a:defRPr>
                <a:solidFill>
                  <a:srgbClr val="000000"/>
                </a:solidFill>
                <a:latin typeface="Arial" charset="0"/>
              </a:defRPr>
            </a:lvl3pPr>
            <a:lvl4pPr eaLnBrk="0" hangingPunct="0">
              <a:spcBef>
                <a:spcPts val="400"/>
              </a:spcBef>
              <a:defRPr sz="1600">
                <a:solidFill>
                  <a:srgbClr val="000000"/>
                </a:solidFill>
                <a:latin typeface="Arial" charset="0"/>
              </a:defRPr>
            </a:lvl4pPr>
            <a:lvl5pPr eaLnBrk="0" hangingPunct="0">
              <a:spcBef>
                <a:spcPts val="350"/>
              </a:spcBef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1st Extraction @</a:t>
            </a:r>
          </a:p>
          <a:p>
            <a:pPr algn="r"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E</a:t>
            </a:r>
            <a:r>
              <a:rPr lang="en-US" altLang="en-US" sz="1800" baseline="-250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1</a:t>
            </a:r>
            <a:r>
              <a:rPr lang="en-US" altLang="en-US" sz="18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= </a:t>
            </a:r>
            <a:r>
              <a:rPr lang="de-DE" altLang="en-US" sz="18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352 </a:t>
            </a:r>
            <a:r>
              <a:rPr lang="de-DE" altLang="en-US" sz="180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MeV</a:t>
            </a:r>
            <a:r>
              <a:rPr lang="de-DE" altLang="en-US" sz="18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/u</a:t>
            </a:r>
            <a:endParaRPr lang="en-US" altLang="en-US" sz="180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7" name="Textfeld 740"/>
          <p:cNvSpPr txBox="1">
            <a:spLocks noChangeArrowheads="1"/>
          </p:cNvSpPr>
          <p:nvPr/>
        </p:nvSpPr>
        <p:spPr bwMode="auto">
          <a:xfrm>
            <a:off x="4408147" y="4675364"/>
            <a:ext cx="18582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</a:defRPr>
            </a:lvl1pPr>
            <a:lvl2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</a:defRPr>
            </a:lvl2pPr>
            <a:lvl3pPr eaLnBrk="0" hangingPunct="0">
              <a:spcBef>
                <a:spcPts val="450"/>
              </a:spcBef>
              <a:defRPr>
                <a:solidFill>
                  <a:srgbClr val="000000"/>
                </a:solidFill>
                <a:latin typeface="Arial" charset="0"/>
              </a:defRPr>
            </a:lvl3pPr>
            <a:lvl4pPr eaLnBrk="0" hangingPunct="0">
              <a:spcBef>
                <a:spcPts val="400"/>
              </a:spcBef>
              <a:defRPr sz="1600">
                <a:solidFill>
                  <a:srgbClr val="000000"/>
                </a:solidFill>
                <a:latin typeface="Arial" charset="0"/>
              </a:defRPr>
            </a:lvl4pPr>
            <a:lvl5pPr eaLnBrk="0" hangingPunct="0">
              <a:spcBef>
                <a:spcPts val="350"/>
              </a:spcBef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2nd Extraction @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E</a:t>
            </a:r>
            <a:r>
              <a:rPr lang="en-US" altLang="en-US" sz="1800" baseline="-250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2</a:t>
            </a:r>
            <a:r>
              <a:rPr lang="en-US" altLang="en-US" sz="18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= 358 </a:t>
            </a:r>
            <a:r>
              <a:rPr lang="de-DE" altLang="en-US" sz="180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MeV</a:t>
            </a:r>
            <a:r>
              <a:rPr lang="de-DE" altLang="en-US" sz="18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/u</a:t>
            </a:r>
            <a:endParaRPr lang="en-US" altLang="en-US" sz="180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24759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A6D583-E076-4BF5-B406-212E3CD9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Particle</a:t>
            </a:r>
            <a:r>
              <a:rPr lang="de-DE" dirty="0"/>
              <a:t> ARC </a:t>
            </a:r>
            <a:r>
              <a:rPr lang="en-US" dirty="0"/>
              <a:t>therapy</a:t>
            </a:r>
            <a:br>
              <a:rPr lang="en-US" dirty="0"/>
            </a:br>
            <a:r>
              <a:rPr lang="en-US" sz="2800" dirty="0"/>
              <a:t>What the accelerator has to provide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D12D16-2AEF-4C68-B3F5-185854234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5070006" cy="4525963"/>
          </a:xfrm>
        </p:spPr>
        <p:txBody>
          <a:bodyPr/>
          <a:lstStyle/>
          <a:p>
            <a:r>
              <a:rPr lang="en-US" dirty="0"/>
              <a:t>Intensity range comparable to today</a:t>
            </a:r>
          </a:p>
          <a:p>
            <a:r>
              <a:rPr lang="en-US" dirty="0"/>
              <a:t>But: </a:t>
            </a:r>
            <a:r>
              <a:rPr lang="en-US" b="1" dirty="0"/>
              <a:t>Stability of intensity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Apart from SX: Multi-energy mode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fast energy switching mandatory, more degrees of freedom, robust optimization, better coverage, faster irradiation time!</a:t>
            </a:r>
          </a:p>
          <a:p>
            <a:r>
              <a:rPr lang="de-DE" dirty="0"/>
              <a:t>M</a:t>
            </a:r>
            <a:r>
              <a:rPr lang="en-GB" dirty="0" err="1"/>
              <a:t>ulti</a:t>
            </a:r>
            <a:r>
              <a:rPr lang="en-GB" dirty="0"/>
              <a:t>-energy mode requires beam off / on spill pause mechanism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674A4C-A623-4740-8A0A-5FA6E7258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941" y="1866852"/>
            <a:ext cx="5416180" cy="40294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F9C0732-EF72-45F7-B671-171C14E76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8121" y="2075793"/>
            <a:ext cx="800399" cy="382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63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Rationales for proton and ion beam therapy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25C90E8-8C4E-43D5-8CE8-0C4B52A8B2FC}"/>
              </a:ext>
            </a:extLst>
          </p:cNvPr>
          <p:cNvSpPr txBox="1">
            <a:spLocks/>
          </p:cNvSpPr>
          <p:nvPr/>
        </p:nvSpPr>
        <p:spPr bwMode="auto">
          <a:xfrm>
            <a:off x="609600" y="1628702"/>
            <a:ext cx="4724873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Depth-dose profile: </a:t>
            </a:r>
            <a:br>
              <a:rPr lang="en-US" kern="0" dirty="0"/>
            </a:br>
            <a:r>
              <a:rPr lang="en-US" kern="0" dirty="0"/>
              <a:t>Bethe-Bloch</a:t>
            </a:r>
            <a:endParaRPr lang="en-GB" altLang="de-DE" kern="0" dirty="0">
              <a:solidFill>
                <a:srgbClr val="535355"/>
              </a:solidFill>
            </a:endParaRPr>
          </a:p>
          <a:p>
            <a:endParaRPr lang="en-GB" altLang="de-DE" kern="0" dirty="0">
              <a:solidFill>
                <a:srgbClr val="535355"/>
              </a:solidFill>
            </a:endParaRPr>
          </a:p>
          <a:p>
            <a:r>
              <a:rPr lang="en-GB" altLang="de-DE" kern="0" dirty="0">
                <a:solidFill>
                  <a:srgbClr val="535355"/>
                </a:solidFill>
              </a:rPr>
              <a:t>Range defined by starting energy (</a:t>
            </a:r>
            <a:r>
              <a:rPr lang="en-GB" altLang="de-DE" i="1" kern="0" dirty="0">
                <a:solidFill>
                  <a:srgbClr val="535355"/>
                </a:solidFill>
              </a:rPr>
              <a:t>Bragg peak</a:t>
            </a:r>
            <a:r>
              <a:rPr lang="en-US" kern="0" dirty="0"/>
              <a:t>)</a:t>
            </a:r>
          </a:p>
          <a:p>
            <a:endParaRPr lang="en-US" kern="0" dirty="0"/>
          </a:p>
          <a:p>
            <a:r>
              <a:rPr lang="en-US" kern="0" dirty="0"/>
              <a:t>Higher biological effectiveness </a:t>
            </a:r>
          </a:p>
          <a:p>
            <a:endParaRPr lang="en-US" kern="0" dirty="0"/>
          </a:p>
          <a:p>
            <a:r>
              <a:rPr lang="en-US" kern="0" dirty="0"/>
              <a:t>Less lateral scattering</a:t>
            </a:r>
          </a:p>
          <a:p>
            <a:pPr marL="0" indent="0">
              <a:buFont typeface="Arial"/>
              <a:buNone/>
            </a:pPr>
            <a:endParaRPr lang="en-US" kern="0" dirty="0"/>
          </a:p>
          <a:p>
            <a:r>
              <a:rPr lang="en-US" kern="0" dirty="0"/>
              <a:t>Possibility of lateral </a:t>
            </a:r>
            <a:br>
              <a:rPr lang="en-US" kern="0" dirty="0"/>
            </a:br>
            <a:r>
              <a:rPr lang="en-US" kern="0" dirty="0"/>
              <a:t>guidance (scanning)</a:t>
            </a:r>
          </a:p>
          <a:p>
            <a:endParaRPr lang="en-US" kern="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E33A54C-6EE8-4BC6-B9CB-34935AEA5A23}"/>
              </a:ext>
            </a:extLst>
          </p:cNvPr>
          <p:cNvGrpSpPr/>
          <p:nvPr/>
        </p:nvGrpSpPr>
        <p:grpSpPr>
          <a:xfrm>
            <a:off x="5795293" y="1628702"/>
            <a:ext cx="5976937" cy="4240212"/>
            <a:chOff x="5186364" y="1484313"/>
            <a:chExt cx="5976937" cy="4240212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D244461-546E-4EF5-9236-B37D5D9BD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6364" y="1484313"/>
              <a:ext cx="5976937" cy="4240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16253395-64CF-4680-9B67-675169B1CF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90092" y="4074058"/>
              <a:ext cx="13377" cy="9392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D10B2FCD-9ECB-4C6C-8BA4-BBB8BA9B86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31261" y="5011739"/>
              <a:ext cx="1876549" cy="0"/>
            </a:xfrm>
            <a:prstGeom prst="line">
              <a:avLst/>
            </a:prstGeom>
            <a:noFill/>
            <a:ln w="2232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6D3FA0B4-58AC-40C0-966D-87EC4F8D5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6263" y="2781300"/>
              <a:ext cx="215900" cy="1225550"/>
            </a:xfrm>
            <a:prstGeom prst="rect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altLang="en-US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A44DC121-DAD1-4FE8-AD09-AAC8C1877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4463" y="2781300"/>
              <a:ext cx="215900" cy="122555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775DE201-2B6A-4CD7-9C2A-436846B786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28506" y="4291346"/>
              <a:ext cx="0" cy="718808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bgerundetes Rechteck 13">
              <a:extLst>
                <a:ext uri="{FF2B5EF4-FFF2-40B4-BE49-F238E27FC236}">
                  <a16:creationId xmlns:a16="http://schemas.microsoft.com/office/drawing/2014/main" id="{2AAE1089-CADD-4B2E-90F8-0A4B8B67DFE2}"/>
                </a:ext>
              </a:extLst>
            </p:cNvPr>
            <p:cNvSpPr/>
            <p:nvPr/>
          </p:nvSpPr>
          <p:spPr>
            <a:xfrm>
              <a:off x="6591301" y="4509120"/>
              <a:ext cx="1279525" cy="8640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Dose-delivery system</a:t>
              </a:r>
            </a:p>
          </p:txBody>
        </p:sp>
      </p:grp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36D415DE-610E-4C89-9FBF-264F3CA49075}"/>
              </a:ext>
            </a:extLst>
          </p:cNvPr>
          <p:cNvCxnSpPr/>
          <p:nvPr/>
        </p:nvCxnSpPr>
        <p:spPr>
          <a:xfrm flipV="1">
            <a:off x="3635188" y="4961965"/>
            <a:ext cx="2460812" cy="72614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7">
            <a:extLst>
              <a:ext uri="{FF2B5EF4-FFF2-40B4-BE49-F238E27FC236}">
                <a16:creationId xmlns:a16="http://schemas.microsoft.com/office/drawing/2014/main" id="{5A9B048A-D9EC-43F4-9A62-564674798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898" y="5757230"/>
            <a:ext cx="237648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r>
              <a:rPr lang="en-US" altLang="en-US" sz="1100" dirty="0">
                <a:solidFill>
                  <a:srgbClr val="666666"/>
                </a:solidFill>
              </a:rPr>
              <a:t>Haberer et al., NIM A 330 (1993)</a:t>
            </a:r>
          </a:p>
        </p:txBody>
      </p:sp>
    </p:spTree>
    <p:extLst>
      <p:ext uri="{BB962C8B-B14F-4D97-AF65-F5344CB8AC3E}">
        <p14:creationId xmlns:p14="http://schemas.microsoft.com/office/powerpoint/2010/main" val="292754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Bilder\pic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6" y="1248364"/>
            <a:ext cx="8251903" cy="50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do therapy</a:t>
            </a:r>
            <a:br>
              <a:rPr lang="en-US" dirty="0"/>
            </a:br>
            <a:r>
              <a:rPr lang="en-US" sz="2400" dirty="0"/>
              <a:t>State of the art: raster-scanning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14403" y="1600201"/>
            <a:ext cx="8035140" cy="4525963"/>
          </a:xfrm>
        </p:spPr>
        <p:txBody>
          <a:bodyPr/>
          <a:lstStyle/>
          <a:p>
            <a:pPr marL="0" indent="0">
              <a:buNone/>
            </a:pPr>
            <a:endParaRPr lang="en-GB" altLang="de-DE" sz="1800" dirty="0">
              <a:solidFill>
                <a:srgbClr val="292929"/>
              </a:solidFill>
            </a:endParaRPr>
          </a:p>
          <a:p>
            <a:pPr marL="0" indent="0">
              <a:buNone/>
            </a:pPr>
            <a:endParaRPr lang="en-GB" altLang="de-DE" sz="1800" dirty="0">
              <a:solidFill>
                <a:srgbClr val="292929"/>
              </a:solidFill>
            </a:endParaRPr>
          </a:p>
          <a:p>
            <a:pPr marL="0" indent="0">
              <a:buNone/>
            </a:pPr>
            <a:endParaRPr lang="en-GB" altLang="de-DE" sz="1800" dirty="0">
              <a:solidFill>
                <a:srgbClr val="292929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rgbClr val="292929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rgbClr val="292929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292929"/>
                </a:solidFill>
              </a:rPr>
              <a:t>Pencil beam is </a:t>
            </a:r>
          </a:p>
          <a:p>
            <a:r>
              <a:rPr lang="en-GB" sz="1800" dirty="0">
                <a:solidFill>
                  <a:srgbClr val="292929"/>
                </a:solidFill>
              </a:rPr>
              <a:t>guided by </a:t>
            </a:r>
          </a:p>
          <a:p>
            <a:pPr lvl="1"/>
            <a:r>
              <a:rPr lang="en-GB" sz="1600" dirty="0">
                <a:solidFill>
                  <a:srgbClr val="292929"/>
                </a:solidFill>
              </a:rPr>
              <a:t>scanning magnets</a:t>
            </a:r>
          </a:p>
          <a:p>
            <a:r>
              <a:rPr lang="en-GB" sz="1800" dirty="0">
                <a:solidFill>
                  <a:srgbClr val="292929"/>
                </a:solidFill>
              </a:rPr>
              <a:t>monitored by</a:t>
            </a:r>
          </a:p>
          <a:p>
            <a:pPr lvl="1"/>
            <a:r>
              <a:rPr lang="en-GB" sz="1600" dirty="0">
                <a:solidFill>
                  <a:srgbClr val="292929"/>
                </a:solidFill>
              </a:rPr>
              <a:t>multi-wire chambers</a:t>
            </a:r>
          </a:p>
          <a:p>
            <a:endParaRPr lang="en-GB" sz="1800" dirty="0">
              <a:solidFill>
                <a:srgbClr val="292929"/>
              </a:solidFill>
            </a:endParaRPr>
          </a:p>
          <a:p>
            <a:pPr lvl="1"/>
            <a:r>
              <a:rPr lang="en-GB" sz="1600" dirty="0">
                <a:solidFill>
                  <a:srgbClr val="292929"/>
                </a:solidFill>
              </a:rPr>
              <a:t>ionization chambers</a:t>
            </a:r>
            <a:endParaRPr lang="en-US" dirty="0"/>
          </a:p>
          <a:p>
            <a:pPr marL="0" indent="0">
              <a:buNone/>
            </a:pPr>
            <a:endParaRPr lang="en-US" sz="1800" dirty="0">
              <a:solidFill>
                <a:srgbClr val="292929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292929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292929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06051" y="5682346"/>
            <a:ext cx="127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Spread out </a:t>
            </a:r>
            <a:br>
              <a:rPr lang="en-US" dirty="0">
                <a:solidFill>
                  <a:srgbClr val="292929"/>
                </a:solidFill>
              </a:rPr>
            </a:br>
            <a:r>
              <a:rPr lang="en-US" dirty="0">
                <a:solidFill>
                  <a:srgbClr val="292929"/>
                </a:solidFill>
              </a:rPr>
              <a:t>Bragg Peak</a:t>
            </a:r>
          </a:p>
        </p:txBody>
      </p:sp>
      <p:sp>
        <p:nvSpPr>
          <p:cNvPr id="13" name="Rechteck 12"/>
          <p:cNvSpPr/>
          <p:nvPr/>
        </p:nvSpPr>
        <p:spPr>
          <a:xfrm>
            <a:off x="7902498" y="1248362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de-DE" dirty="0">
                <a:solidFill>
                  <a:srgbClr val="292929"/>
                </a:solidFill>
              </a:rPr>
              <a:t>Accelerator </a:t>
            </a:r>
            <a:br>
              <a:rPr lang="en-GB" altLang="de-DE" dirty="0">
                <a:solidFill>
                  <a:srgbClr val="292929"/>
                </a:solidFill>
              </a:rPr>
            </a:br>
            <a:r>
              <a:rPr lang="en-GB" altLang="de-DE" dirty="0">
                <a:solidFill>
                  <a:srgbClr val="292929"/>
                </a:solidFill>
              </a:rPr>
              <a:t>delivers a spectrum </a:t>
            </a:r>
            <a:br>
              <a:rPr lang="en-GB" altLang="de-DE" dirty="0">
                <a:solidFill>
                  <a:srgbClr val="292929"/>
                </a:solidFill>
              </a:rPr>
            </a:br>
            <a:r>
              <a:rPr lang="en-GB" altLang="de-DE" dirty="0">
                <a:solidFill>
                  <a:srgbClr val="292929"/>
                </a:solidFill>
              </a:rPr>
              <a:t>of ion energies</a:t>
            </a:r>
          </a:p>
        </p:txBody>
      </p:sp>
      <p:cxnSp>
        <p:nvCxnSpPr>
          <p:cNvPr id="16" name="Gerade Verbindung 15"/>
          <p:cNvCxnSpPr/>
          <p:nvPr/>
        </p:nvCxnSpPr>
        <p:spPr>
          <a:xfrm flipV="1">
            <a:off x="4345259" y="3311912"/>
            <a:ext cx="133814" cy="345688"/>
          </a:xfrm>
          <a:prstGeom prst="line">
            <a:avLst/>
          </a:prstGeom>
          <a:ln>
            <a:solidFill>
              <a:srgbClr val="004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V="1">
            <a:off x="4345259" y="3484756"/>
            <a:ext cx="624468" cy="172844"/>
          </a:xfrm>
          <a:prstGeom prst="line">
            <a:avLst/>
          </a:prstGeom>
          <a:ln>
            <a:solidFill>
              <a:srgbClr val="004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936596" y="6044026"/>
            <a:ext cx="2843561" cy="28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r>
              <a:rPr lang="en-GB" altLang="de-DE" sz="1200" dirty="0">
                <a:solidFill>
                  <a:srgbClr val="666666"/>
                </a:solidFill>
              </a:rPr>
              <a:t>courtesy of Siemens Health Care</a:t>
            </a:r>
            <a:endParaRPr lang="en-GB" altLang="de-DE" sz="11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9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Folgeseiten">
  <a:themeElements>
    <a:clrScheme name="UKHD 2018">
      <a:dk1>
        <a:srgbClr val="004A6F"/>
      </a:dk1>
      <a:lt1>
        <a:srgbClr val="FFFFFF"/>
      </a:lt1>
      <a:dk2>
        <a:srgbClr val="002C43"/>
      </a:dk2>
      <a:lt2>
        <a:srgbClr val="FFFFFF"/>
      </a:lt2>
      <a:accent1>
        <a:srgbClr val="009FE3"/>
      </a:accent1>
      <a:accent2>
        <a:srgbClr val="E67900"/>
      </a:accent2>
      <a:accent3>
        <a:srgbClr val="00A295"/>
      </a:accent3>
      <a:accent4>
        <a:srgbClr val="C7BDAD"/>
      </a:accent4>
      <a:accent5>
        <a:srgbClr val="545455"/>
      </a:accent5>
      <a:accent6>
        <a:srgbClr val="5F497A"/>
      </a:accent6>
      <a:hlink>
        <a:srgbClr val="009FE3"/>
      </a:hlink>
      <a:folHlink>
        <a:srgbClr val="009FE3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KHD 2018">
    <a:dk1>
      <a:srgbClr val="004A6F"/>
    </a:dk1>
    <a:lt1>
      <a:srgbClr val="FFFFFF"/>
    </a:lt1>
    <a:dk2>
      <a:srgbClr val="002C43"/>
    </a:dk2>
    <a:lt2>
      <a:srgbClr val="FFFFFF"/>
    </a:lt2>
    <a:accent1>
      <a:srgbClr val="009FE3"/>
    </a:accent1>
    <a:accent2>
      <a:srgbClr val="E67900"/>
    </a:accent2>
    <a:accent3>
      <a:srgbClr val="00A295"/>
    </a:accent3>
    <a:accent4>
      <a:srgbClr val="C7BDAD"/>
    </a:accent4>
    <a:accent5>
      <a:srgbClr val="545455"/>
    </a:accent5>
    <a:accent6>
      <a:srgbClr val="5F497A"/>
    </a:accent6>
    <a:hlink>
      <a:srgbClr val="009FE3"/>
    </a:hlink>
    <a:folHlink>
      <a:srgbClr val="009FE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5227</Words>
  <Application>Microsoft Office PowerPoint</Application>
  <PresentationFormat>Breitbild</PresentationFormat>
  <Paragraphs>867</Paragraphs>
  <Slides>72</Slides>
  <Notes>56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72</vt:i4>
      </vt:variant>
    </vt:vector>
  </HeadingPairs>
  <TitlesOfParts>
    <vt:vector size="84" baseType="lpstr">
      <vt:lpstr>メイリオ</vt:lpstr>
      <vt:lpstr>Arial</vt:lpstr>
      <vt:lpstr>Calibri</vt:lpstr>
      <vt:lpstr>Cambria Math</vt:lpstr>
      <vt:lpstr>Corbel</vt:lpstr>
      <vt:lpstr>Palatino Linotype</vt:lpstr>
      <vt:lpstr>Roboto</vt:lpstr>
      <vt:lpstr>Tahoma</vt:lpstr>
      <vt:lpstr>Times New Roman</vt:lpstr>
      <vt:lpstr>Wingdings</vt:lpstr>
      <vt:lpstr>Folgeseiten</vt:lpstr>
      <vt:lpstr>Equation</vt:lpstr>
      <vt:lpstr>PowerPoint-Präsentation</vt:lpstr>
      <vt:lpstr>Outline</vt:lpstr>
      <vt:lpstr>Outline</vt:lpstr>
      <vt:lpstr>What are medical facilities? In the accelerator context</vt:lpstr>
      <vt:lpstr>Rationales for proton and ion beam therapy</vt:lpstr>
      <vt:lpstr>Rationales for proton and ion beam therapy</vt:lpstr>
      <vt:lpstr>Rationales for proton and ion beam therapy</vt:lpstr>
      <vt:lpstr>Rationales for proton and ion beam therapy</vt:lpstr>
      <vt:lpstr>How we do therapy State of the art: raster-scanning  </vt:lpstr>
      <vt:lpstr>Clinical examples Photons vs. ions I</vt:lpstr>
      <vt:lpstr>Further examples of tumours treated with ions Skull</vt:lpstr>
      <vt:lpstr>Clinical examples  Photons vs. ions II</vt:lpstr>
      <vt:lpstr>What makes a medical facility special? </vt:lpstr>
      <vt:lpstr>PowerPoint-Präsentation</vt:lpstr>
      <vt:lpstr>Beam requirements </vt:lpstr>
      <vt:lpstr>Cyclotrons </vt:lpstr>
      <vt:lpstr>Cyclotrons for ion-beam therapy </vt:lpstr>
      <vt:lpstr>Cyclotrons for ion-beam therapy </vt:lpstr>
      <vt:lpstr>Cyclotrons for ion-beam therapy: Energy selection </vt:lpstr>
      <vt:lpstr>Cyclotrons for ion-beam therapy: 12C6+ ? </vt:lpstr>
      <vt:lpstr>Synchrotrons</vt:lpstr>
      <vt:lpstr>Cyclotron beam vs. Synchrotron beam </vt:lpstr>
      <vt:lpstr>PowerPoint-Präsentation</vt:lpstr>
      <vt:lpstr>PowerPoint-Präsentation</vt:lpstr>
      <vt:lpstr>HIT History – beam parameters – patients</vt:lpstr>
      <vt:lpstr>Facility design Accelerator layout</vt:lpstr>
      <vt:lpstr>Ion Sources</vt:lpstr>
      <vt:lpstr>Injector-LINAC (LINear ACcelerator)</vt:lpstr>
      <vt:lpstr>What is part of the LINAC? RFQ (Radio-Frequency-Quadrupole)</vt:lpstr>
      <vt:lpstr>What is part of the LINAC? IH Drift Tube Linac</vt:lpstr>
      <vt:lpstr>Medium Energy Beam Transport (MEBT)</vt:lpstr>
      <vt:lpstr>Synchrotron</vt:lpstr>
      <vt:lpstr>High Energy Beam Transport (HEBT)</vt:lpstr>
      <vt:lpstr>Horizontal Treatment Rooms</vt:lpstr>
      <vt:lpstr>Heavy-ion Gantry</vt:lpstr>
      <vt:lpstr>Experimental Room</vt:lpstr>
      <vt:lpstr>Typical therapy day @HIT</vt:lpstr>
      <vt:lpstr>Typical therapy day @HIT</vt:lpstr>
      <vt:lpstr>Typical therapy day @HIT</vt:lpstr>
      <vt:lpstr>Typical therapy day @HIT</vt:lpstr>
      <vt:lpstr>Other particle therapy facilities</vt:lpstr>
      <vt:lpstr>Synchrotron ion-beam therapy facilities around the world </vt:lpstr>
      <vt:lpstr>Synchrotron ion-beam therapy facilities around the world</vt:lpstr>
      <vt:lpstr>Synchrotron proton-beam therapy facilities </vt:lpstr>
      <vt:lpstr>    </vt:lpstr>
      <vt:lpstr>Reduce size and costs Cyclotrons - Single-room solutions </vt:lpstr>
      <vt:lpstr>Reduce size and costs Synchrotrons - single-room solutions</vt:lpstr>
      <vt:lpstr>Reduce size and costs Synchrotrons – State of the art</vt:lpstr>
      <vt:lpstr>“Plan of Miniaturizing”, the Japanese way </vt:lpstr>
      <vt:lpstr>HIT – current projects </vt:lpstr>
      <vt:lpstr>“FLASH-effect” – Ultra High Dose Rate (UHDR) Irradiations  </vt:lpstr>
      <vt:lpstr>iRAD – Ion Beam Radiography</vt:lpstr>
      <vt:lpstr>iRAD – Ion Beam Radiography Carbon – Helium mixed beam</vt:lpstr>
      <vt:lpstr>Multi ion treatment</vt:lpstr>
      <vt:lpstr>Particle ARC therapy</vt:lpstr>
      <vt:lpstr>Take-home messages </vt:lpstr>
      <vt:lpstr>PowerPoint-Präsentation</vt:lpstr>
      <vt:lpstr>Backup-Slides</vt:lpstr>
      <vt:lpstr>Spillpause – mechanism to spare healthy tissue</vt:lpstr>
      <vt:lpstr>HIT – Operating concept</vt:lpstr>
      <vt:lpstr>Requirements from dose distribution techniques </vt:lpstr>
      <vt:lpstr>Topic 1: Intensity control system of a slowly extracted ion beam</vt:lpstr>
      <vt:lpstr>Intensity control system</vt:lpstr>
      <vt:lpstr>Topic 1: Intensity control system Setup "Dynamic Intensity Control" </vt:lpstr>
      <vt:lpstr>Extraction system: RF knock-out</vt:lpstr>
      <vt:lpstr>Topic 1: Intensity control system Spill with intensity control</vt:lpstr>
      <vt:lpstr>Why a raster-point-individual intensity makes sense …if you have an intensity control </vt:lpstr>
      <vt:lpstr>Topic 3: Multi-energy operation of a synchrotron</vt:lpstr>
      <vt:lpstr>Topic 3: Multi-energy operation  Present situation</vt:lpstr>
      <vt:lpstr>Topic 3: Multi-energy operation  Concept  </vt:lpstr>
      <vt:lpstr>Topic 3: Multi-energy Test-system results: Spill</vt:lpstr>
      <vt:lpstr>Particle ARC therapy What the accelerator has to provide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N.Grau</dc:creator>
  <cp:lastModifiedBy>Schömers, Christian</cp:lastModifiedBy>
  <cp:revision>449</cp:revision>
  <cp:lastPrinted>2018-02-21T08:54:56Z</cp:lastPrinted>
  <dcterms:created xsi:type="dcterms:W3CDTF">2018-02-15T17:39:40Z</dcterms:created>
  <dcterms:modified xsi:type="dcterms:W3CDTF">2024-09-30T11:51:13Z</dcterms:modified>
</cp:coreProperties>
</file>