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38" r:id="rId2"/>
    <p:sldId id="756" r:id="rId3"/>
    <p:sldId id="428" r:id="rId4"/>
    <p:sldId id="344" r:id="rId5"/>
    <p:sldId id="357" r:id="rId6"/>
    <p:sldId id="299" r:id="rId7"/>
    <p:sldId id="393" r:id="rId8"/>
    <p:sldId id="380" r:id="rId9"/>
    <p:sldId id="424" r:id="rId10"/>
    <p:sldId id="407" r:id="rId11"/>
    <p:sldId id="757" r:id="rId12"/>
    <p:sldId id="409" r:id="rId13"/>
    <p:sldId id="408" r:id="rId14"/>
    <p:sldId id="744" r:id="rId15"/>
    <p:sldId id="754" r:id="rId16"/>
    <p:sldId id="750" r:id="rId17"/>
    <p:sldId id="758" r:id="rId18"/>
    <p:sldId id="346" r:id="rId19"/>
    <p:sldId id="745" r:id="rId20"/>
    <p:sldId id="376" r:id="rId21"/>
    <p:sldId id="728" r:id="rId22"/>
    <p:sldId id="361" r:id="rId23"/>
    <p:sldId id="415" r:id="rId24"/>
    <p:sldId id="423" r:id="rId25"/>
    <p:sldId id="414" r:id="rId26"/>
    <p:sldId id="429" r:id="rId27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5FF"/>
    <a:srgbClr val="F6E73E"/>
    <a:srgbClr val="843490"/>
    <a:srgbClr val="F47498"/>
    <a:srgbClr val="A6A6A6"/>
    <a:srgbClr val="C65001"/>
    <a:srgbClr val="C75000"/>
    <a:srgbClr val="C09AEA"/>
    <a:srgbClr val="13B01A"/>
    <a:srgbClr val="034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4" autoAdjust="0"/>
    <p:restoredTop sz="94375"/>
  </p:normalViewPr>
  <p:slideViewPr>
    <p:cSldViewPr snapToObjects="1">
      <p:cViewPr>
        <p:scale>
          <a:sx n="110" d="100"/>
          <a:sy n="110" d="100"/>
        </p:scale>
        <p:origin x="184" y="144"/>
      </p:cViewPr>
      <p:guideLst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00"/>
              </a:lnSpc>
              <a:defRPr sz="10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290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51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06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16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18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92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72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55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03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34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55305-20A5-1454-B3C1-E67E5396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C2BA99-99FB-CEC5-7AB0-958E5DC38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D7A19-1A90-70C6-628B-B61A8C282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1F4AA-FCD8-9C88-CCE7-D90B8A3C537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AAB9F-7C1D-5318-D5DB-4C479634F7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2F70-B400-3B1B-1E1A-06737C441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28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21. Januar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05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F45A7C92-3572-D640-A8C4-73D7AC5D6B89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TUDa Hintergrundmotiv ">
            <a:extLst>
              <a:ext uri="{FF2B5EF4-FFF2-40B4-BE49-F238E27FC236}">
                <a16:creationId xmlns:a16="http://schemas.microsoft.com/office/drawing/2014/main" id="{143BFA90-65D7-1441-BBB5-66FACD4F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25" name="TU Da Logo">
            <a:extLst>
              <a:ext uri="{FF2B5EF4-FFF2-40B4-BE49-F238E27FC236}">
                <a16:creationId xmlns:a16="http://schemas.microsoft.com/office/drawing/2014/main" id="{503C6CF5-22B1-1445-8B63-8870CE528245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7FFD4ED-B749-5E44-9C2C-F3FE65402A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DB8BC31-FC5E-E145-AB52-3F047A248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28BBA1C-1DE0-D248-BB00-FDB0CD947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350330A-6B17-C54B-B285-F71BB5F4B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2EED2DF5-BA08-AE4B-A725-2DC2D00AC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916D5CB-98CE-8241-B5CE-B75B023897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E0C8DFCE-492C-DF4D-BC45-A3592BB63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6DD2FB1-260B-BB44-882C-B6D58B3C7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B2150D36-64C6-284F-A421-F2F59D6C51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0A92D65-9DD0-7243-95D7-6F350EB2F6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2B33F51-1B97-3D49-8871-FC004D2AC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202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A305794-074A-AF49-8CD8-BE20D68E65A1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8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A7EF7D30-0BA4-114E-B802-6C1F082D23D5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</p:spTree>
    <p:extLst>
      <p:ext uri="{BB962C8B-B14F-4D97-AF65-F5344CB8AC3E}">
        <p14:creationId xmlns:p14="http://schemas.microsoft.com/office/powerpoint/2010/main" val="12268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FE00BB7-FEF8-6548-930E-00A27AA886B8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4525419-5BF6-D842-81BA-0C3CB5DF4044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245ED-6833-0748-9DAD-DF2E2787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40000"/>
            <a:ext cx="9390634" cy="6252597"/>
          </a:xfrm>
          <a:prstGeom prst="rect">
            <a:avLst/>
          </a:prstGeom>
        </p:spPr>
      </p:pic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24DB34E-A066-934E-B16A-AA4C92222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566" y="1714176"/>
            <a:ext cx="5535233" cy="312452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284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306921" y="3801685"/>
            <a:ext cx="55415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1" y="1604798"/>
            <a:ext cx="5545138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92AAA69-468A-9440-9BB6-CCA958B542C4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64FD7D7-3BF9-0641-B90E-D7D24F15975E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34962" y="1604963"/>
            <a:ext cx="568903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1FCC726F-E193-F94F-8201-525E01F62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008" y="1604963"/>
            <a:ext cx="5689030" cy="225608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B85BD1D8-7EB2-9E4D-B9CB-36ACC967C5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08" y="4007912"/>
            <a:ext cx="5689030" cy="230081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2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inverti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97880D43-ACF9-1240-BBA0-34C2C3C1C018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91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itel / Inhal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l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2255837" y="5134075"/>
            <a:ext cx="7679795" cy="9515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/>
            </a:lvl1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AB095E4-9FFE-4542-8643-40CBEB026F9B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2255838" y="1604963"/>
            <a:ext cx="7680326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48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5691DD1-19DF-1645-AD54-9CF1E3DF43D8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604963"/>
            <a:ext cx="9721080" cy="37687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58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Überschrift">
            <a:extLst>
              <a:ext uri="{FF2B5EF4-FFF2-40B4-BE49-F238E27FC236}">
                <a16:creationId xmlns:a16="http://schemas.microsoft.com/office/drawing/2014/main" id="{D1730AEA-8C9A-2D4C-9C6B-677859981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3088B3E8-E60B-6F42-BEE4-F838A682B1A3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2947988"/>
            <a:ext cx="12192000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6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16D54C2C-C1BA-5A49-B1F6-3EFEF00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0870"/>
          <a:stretch/>
        </p:blipFill>
        <p:spPr>
          <a:xfrm>
            <a:off x="0" y="0"/>
            <a:ext cx="12194117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0"/>
                </a:schemeClr>
              </a:gs>
              <a:gs pos="9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37" name="TU Da Logo">
            <a:extLst>
              <a:ext uri="{FF2B5EF4-FFF2-40B4-BE49-F238E27FC236}">
                <a16:creationId xmlns:a16="http://schemas.microsoft.com/office/drawing/2014/main" id="{EAA66300-6AAB-754F-8BB2-1546FA7BF970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88A9D315-D5F1-434E-9D9F-7DD811A40D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C30205E-33B3-0945-9A01-0401BCC449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C7F08C4-12F6-5B45-86F9-73FB3C1B0A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A0BEBE8-6577-4141-B011-92AC0BF02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BCBB143F-9833-F04C-86D0-D3DA70F16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7EA41C8-81C0-DE43-BE0B-E818FB82CA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4B789B-A76E-5842-AFD2-45E44F4305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6749FFF-AF73-AE46-8051-4ACEF85547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1A5CD2E-02AD-C64B-A65F-D7CC904CAF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EF9AB83-0096-9D4F-ACD1-6EA4F2B0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A8B2D96-1101-E343-8AEA-5FCEC2F5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38714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13DB074A-2E86-C84E-886A-0F46B905883C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38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40C8D0A-2826-334F-AC7B-3C502487EC04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Mengentext"/>
          <p:cNvSpPr>
            <a:spLocks noGrp="1"/>
          </p:cNvSpPr>
          <p:nvPr>
            <p:ph type="body" sz="quarter" idx="12" hasCustomPrompt="1"/>
          </p:nvPr>
        </p:nvSpPr>
        <p:spPr>
          <a:xfrm>
            <a:off x="4292250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Mengentext"/>
          <p:cNvSpPr>
            <a:spLocks noGrp="1"/>
          </p:cNvSpPr>
          <p:nvPr>
            <p:ph type="body" sz="quarter" idx="13" hasCustomPrompt="1"/>
          </p:nvPr>
        </p:nvSpPr>
        <p:spPr>
          <a:xfrm>
            <a:off x="8248497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 hasCustomPrompt="1"/>
          </p:nvPr>
        </p:nvSpPr>
        <p:spPr>
          <a:xfrm>
            <a:off x="6293867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1452342-A80E-5445-A934-373EC6DCFFC2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88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2555A729-F7CB-C54F-B1CE-6B88A50C74FC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98FB-6C64-8B44-93CB-335C802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2EFE214-D270-6B4C-92C0-CC06527E3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018" y="2020493"/>
            <a:ext cx="2687637" cy="2687637"/>
          </a:xfrm>
          <a:prstGeom prst="ellipse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BF83B9-2515-454D-A89F-2608B1EDE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713" y="313555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1F841205-6AE5-5D48-90B6-2AF9DE19B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713" y="352163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62238B2-8177-9D46-ACCD-E279BB0EB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713" y="390771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2974F0-5D4E-6244-B854-C9036906AD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713" y="429379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FE42D87B-A787-C742-975C-9BD6E3CC9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12F9227-B5EE-894C-AE26-030FC59C4FF6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288379A2-EC9C-0E42-8EC5-77D6C95C3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54AADC4-3D1D-554C-9B75-50BDACB2B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5238371-880F-3F4E-A94E-5EB32911D6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6810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5400"/>
            </a:lvl1pPr>
          </a:lstStyle>
          <a:p>
            <a:pPr lvl="0"/>
            <a:r>
              <a:rPr lang="de-DE" dirty="0"/>
              <a:t>Mastertext</a:t>
            </a:r>
          </a:p>
        </p:txBody>
      </p:sp>
    </p:spTree>
    <p:extLst>
      <p:ext uri="{BB962C8B-B14F-4D97-AF65-F5344CB8AC3E}">
        <p14:creationId xmlns:p14="http://schemas.microsoft.com/office/powerpoint/2010/main" val="22174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553560-BCAE-D548-9152-407AB22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-6965" y="5081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028F6B8A-4351-C14D-81EE-80408041AAA1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AA3C96EC-094A-E747-BBAA-F0886BC8E1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C2D0020-DB1A-9048-B235-09A7E7CD1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77EA0DE-6387-DC42-920F-1E924DE8BC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694ADC-4575-6A41-8B4B-DF5DC6F6C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81E4571-E534-FB4B-82D6-A5370FB4F9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8E4006C-1546-4C48-A332-B5F5A5234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041117F-7AEA-5F49-AC6F-31F9E336B7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6AAC073-D207-7045-B2CE-E3A302D7AB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CECEE48-6642-7749-BF65-F58DF7E66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EA088E1-A54D-7B4D-88AA-66731A362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73F31D7-C0EE-E34D-88C1-2532080200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249410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E11BAB0-E48E-C841-9D73-2787C12B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11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CDD0BF59-DD3C-A540-8751-47F0864916DC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D07020F-1CA0-C84A-A40F-4A77C5D4C47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5E59EB5-6520-764D-8B47-9ADD117B8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8809F3F-51C3-1F49-8066-D1705F901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660E5BA-C1CC-8941-A24B-9D69F25F15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351B9CA-F707-874A-B9BE-572135B61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877424B-7D82-F246-90B6-1FEA894D2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9CE5708-FBF2-4944-BE58-56E57D631D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8867F45-B2F5-4849-A54C-69D80BAB50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C244DD00-9B38-7E4A-9828-D9FB7D52B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5202579-3B45-AA42-ABA7-06BCCBEBA6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B1CC9F3-93E3-684F-A5CE-51F70608C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715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AE648A0-3EE0-EB44-9250-0C1D3491ECFD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561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84799" y="4296400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8676051-F2ED-BD4F-A174-41616750C208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8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8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-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Trennfolie mit Hintergrundbild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CE22A32B-3F26-9049-974C-F0B8BC9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99" y="4293096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F9EB321-22C6-324C-AA30-60E6C10D803B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</p:spTree>
    <p:extLst>
      <p:ext uri="{BB962C8B-B14F-4D97-AF65-F5344CB8AC3E}">
        <p14:creationId xmlns:p14="http://schemas.microsoft.com/office/powerpoint/2010/main" val="371656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04962"/>
            <a:ext cx="12194117" cy="47053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5DBD53-E1DF-6B40-A001-6647133B4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9CAFEA9-A594-1A47-BA6E-D2D088442907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80163E4-B142-714C-95DC-48069CF69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55B7F97-6A52-164E-9108-387425B0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bg2"/>
                </a:solidFill>
              </a:defRPr>
            </a:lvl1pPr>
          </a:lstStyle>
          <a:p>
            <a:fld id="{7EB2EB25-F097-A74B-A96B-01944B99B827}" type="datetime1">
              <a:rPr lang="de-DE" smtClean="0"/>
              <a:t>21.01.24</a:t>
            </a:fld>
            <a:endParaRPr lang="de-DE" dirty="0"/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</a:t>
            </a:r>
            <a:r>
              <a:rPr lang="de-DE" dirty="0"/>
              <a:t>durch Klicken bearbeiten</a:t>
            </a:r>
            <a:endParaRPr lang="de-DE" altLang="de-DE" dirty="0"/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51" r:id="rId2"/>
    <p:sldLayoutId id="2147484252" r:id="rId3"/>
    <p:sldLayoutId id="2147484253" r:id="rId4"/>
    <p:sldLayoutId id="2147484246" r:id="rId5"/>
    <p:sldLayoutId id="2147484226" r:id="rId6"/>
    <p:sldLayoutId id="2147484228" r:id="rId7"/>
    <p:sldLayoutId id="2147484236" r:id="rId8"/>
    <p:sldLayoutId id="2147484239" r:id="rId9"/>
    <p:sldLayoutId id="2147484196" r:id="rId10"/>
    <p:sldLayoutId id="2147484244" r:id="rId11"/>
    <p:sldLayoutId id="2147484237" r:id="rId12"/>
    <p:sldLayoutId id="2147484248" r:id="rId13"/>
    <p:sldLayoutId id="2147484238" r:id="rId14"/>
    <p:sldLayoutId id="2147484242" r:id="rId15"/>
    <p:sldLayoutId id="2147484234" r:id="rId16"/>
    <p:sldLayoutId id="2147484235" r:id="rId17"/>
    <p:sldLayoutId id="2147484241" r:id="rId18"/>
    <p:sldLayoutId id="2147484240" r:id="rId19"/>
    <p:sldLayoutId id="2147484229" r:id="rId20"/>
    <p:sldLayoutId id="2147484232" r:id="rId21"/>
    <p:sldLayoutId id="2147484230" r:id="rId22"/>
    <p:sldLayoutId id="2147484231" r:id="rId23"/>
    <p:sldLayoutId id="2147484243" r:id="rId24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0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6259" userDrawn="1">
          <p15:clr>
            <a:srgbClr val="F26B43"/>
          </p15:clr>
        </p15:guide>
        <p15:guide id="6" orient="horz" pos="2296" userDrawn="1">
          <p15:clr>
            <a:srgbClr val="F26B43"/>
          </p15:clr>
        </p15:guide>
        <p15:guide id="7" pos="5049" userDrawn="1">
          <p15:clr>
            <a:srgbClr val="F26B43"/>
          </p15:clr>
        </p15:guide>
        <p15:guide id="8" pos="1421" userDrawn="1">
          <p15:clr>
            <a:srgbClr val="F26B43"/>
          </p15:clr>
        </p15:guide>
        <p15:guide id="9" pos="2631" userDrawn="1">
          <p15:clr>
            <a:srgbClr val="F26B43"/>
          </p15:clr>
        </p15:guide>
        <p15:guide id="10" orient="horz" pos="3975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3128" userDrawn="1">
          <p15:clr>
            <a:srgbClr val="F26B43"/>
          </p15:clr>
        </p15:guide>
        <p15:guide id="13" orient="horz" pos="588" userDrawn="1">
          <p15:clr>
            <a:srgbClr val="F26B43"/>
          </p15:clr>
        </p15:guide>
        <p15:guide id="14" orient="horz" pos="1435" userDrawn="1">
          <p15:clr>
            <a:srgbClr val="F26B43"/>
          </p15:clr>
        </p15:guide>
        <p15:guide id="15" orient="horz" pos="1857" userDrawn="1">
          <p15:clr>
            <a:srgbClr val="F26B43"/>
          </p15:clr>
        </p15:guide>
        <p15:guide id="16" orient="horz" pos="2704" userDrawn="1">
          <p15:clr>
            <a:srgbClr val="F26B43"/>
          </p15:clr>
        </p15:guide>
        <p15:guide id="1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0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3715AF-902D-CA4C-AA7B-B385B1CEE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20BAA8-A5A3-0E49-BA51-146E6B0C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4D66C-6235-1247-9BDB-7E2A8BD6C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873867-4E88-E648-8CDB-B45C5FCC6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7568" y="3573016"/>
            <a:ext cx="7679795" cy="1215717"/>
          </a:xfrm>
        </p:spPr>
        <p:txBody>
          <a:bodyPr/>
          <a:lstStyle/>
          <a:p>
            <a:r>
              <a:rPr lang="de-DE" dirty="0"/>
              <a:t>60th International Winter Meeting on </a:t>
            </a:r>
            <a:r>
              <a:rPr lang="de-DE" dirty="0" err="1"/>
              <a:t>Nuclear</a:t>
            </a:r>
            <a:r>
              <a:rPr lang="de-DE" dirty="0"/>
              <a:t> Physics</a:t>
            </a:r>
          </a:p>
          <a:p>
            <a:r>
              <a:rPr lang="de-DE" dirty="0"/>
              <a:t>22 – 26 </a:t>
            </a:r>
            <a:r>
              <a:rPr lang="de-DE" dirty="0" err="1"/>
              <a:t>January</a:t>
            </a:r>
            <a:r>
              <a:rPr lang="de-DE" dirty="0"/>
              <a:t> 2024</a:t>
            </a:r>
          </a:p>
          <a:p>
            <a:endParaRPr lang="de-DE" dirty="0"/>
          </a:p>
          <a:p>
            <a:r>
              <a:rPr lang="de-DE" dirty="0"/>
              <a:t>Alexandre Obertelli, TU Darmstadt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A2FE0A-A053-EF44-B613-4DE6DB362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1544" y="1772816"/>
            <a:ext cx="8208912" cy="2014537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excess</a:t>
            </a:r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nuclei</a:t>
            </a:r>
            <a:endParaRPr lang="de-D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7B7471-0836-E8F9-7DAE-B48E4D64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085" y="5222005"/>
            <a:ext cx="871291" cy="871291"/>
          </a:xfrm>
          <a:prstGeom prst="rect">
            <a:avLst/>
          </a:prstGeom>
        </p:spPr>
      </p:pic>
      <p:pic>
        <p:nvPicPr>
          <p:cNvPr id="9" name="Image 8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E2450CE6-7BE9-3351-BBF0-0F09EEC62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75" y="5013176"/>
            <a:ext cx="1249197" cy="1249197"/>
          </a:xfrm>
          <a:prstGeom prst="rect">
            <a:avLst/>
          </a:prstGeom>
        </p:spPr>
      </p:pic>
      <p:pic>
        <p:nvPicPr>
          <p:cNvPr id="11" name="Image 10" descr="Une image contenant dessin humoristique, Graphique, illustration, clipart&#10;&#10;Description générée automatiquement">
            <a:extLst>
              <a:ext uri="{FF2B5EF4-FFF2-40B4-BE49-F238E27FC236}">
                <a16:creationId xmlns:a16="http://schemas.microsoft.com/office/drawing/2014/main" id="{8B76571B-45CE-CB39-C040-F0527A57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050820"/>
            <a:ext cx="2519336" cy="1186492"/>
          </a:xfrm>
          <a:prstGeom prst="rect">
            <a:avLst/>
          </a:prstGeom>
        </p:spPr>
      </p:pic>
      <p:pic>
        <p:nvPicPr>
          <p:cNvPr id="10" name="Image 9" descr="Une image contenant logo, Police, symbole, Graphique&#10;&#10;Description générée automatiquement">
            <a:extLst>
              <a:ext uri="{FF2B5EF4-FFF2-40B4-BE49-F238E27FC236}">
                <a16:creationId xmlns:a16="http://schemas.microsoft.com/office/drawing/2014/main" id="{AE1A1291-27E5-8F9C-0127-30A2E2C7F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04" y="5455797"/>
            <a:ext cx="1395158" cy="4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7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35360" y="1136357"/>
            <a:ext cx="8878814" cy="49244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oxygen</a:t>
            </a:r>
            <a:r>
              <a:rPr lang="de-DE" dirty="0"/>
              <a:t> </a:t>
            </a:r>
            <a:r>
              <a:rPr lang="de-DE" dirty="0" err="1"/>
              <a:t>dripline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10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BC533C4-B9FE-4C4F-5DBA-9C62703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</a:t>
            </a:r>
            <a:r>
              <a:rPr lang="de-DE" baseline="30000" dirty="0"/>
              <a:t>28</a:t>
            </a:r>
            <a:r>
              <a:rPr lang="de-DE" dirty="0"/>
              <a:t>O</a:t>
            </a:r>
          </a:p>
        </p:txBody>
      </p:sp>
      <p:pic>
        <p:nvPicPr>
          <p:cNvPr id="4" name="Picture 3" descr="A graph of a graph with different colored squares&#10;&#10;Description automatically generated">
            <a:extLst>
              <a:ext uri="{FF2B5EF4-FFF2-40B4-BE49-F238E27FC236}">
                <a16:creationId xmlns:a16="http://schemas.microsoft.com/office/drawing/2014/main" id="{2A1794A2-E629-E46C-B037-E9B1D997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3" y="2780928"/>
            <a:ext cx="5396057" cy="3047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E20D0-DDCD-AD70-672F-1C14DD3F9939}"/>
              </a:ext>
            </a:extLst>
          </p:cNvPr>
          <p:cNvSpPr txBox="1"/>
          <p:nvPr/>
        </p:nvSpPr>
        <p:spPr>
          <a:xfrm>
            <a:off x="241522" y="1628800"/>
            <a:ext cx="8950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/>
              <a:t>Oxygen </a:t>
            </a:r>
            <a:r>
              <a:rPr lang="de-DE" sz="1800" dirty="0" err="1"/>
              <a:t>anomaly</a:t>
            </a:r>
            <a:r>
              <a:rPr lang="de-DE" sz="1800" dirty="0"/>
              <a:t>: </a:t>
            </a:r>
            <a:r>
              <a:rPr lang="de-DE" sz="1800" dirty="0" err="1"/>
              <a:t>dripline</a:t>
            </a:r>
            <a:r>
              <a:rPr lang="de-DE" sz="1800" dirty="0"/>
              <a:t> at </a:t>
            </a:r>
            <a:r>
              <a:rPr lang="de-DE" sz="1800" baseline="30000" dirty="0"/>
              <a:t>24</a:t>
            </a:r>
            <a:r>
              <a:rPr lang="de-DE" sz="1800" dirty="0"/>
              <a:t>O (N=16)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 err="1"/>
              <a:t>Dripline</a:t>
            </a:r>
            <a:r>
              <a:rPr lang="de-DE" sz="1800" dirty="0"/>
              <a:t> not </a:t>
            </a:r>
            <a:r>
              <a:rPr lang="en-DE" sz="1800" dirty="0"/>
              <a:t>reproduced without 3N forces</a:t>
            </a: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Benchmark for modern theories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9880CD9C-B9C0-8F2D-0B22-B2D180B2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2443011"/>
            <a:ext cx="2664296" cy="48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Otsuka et al., PRL (2010)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067E8-CC0D-49C5-1D75-8714019E14E4}"/>
              </a:ext>
            </a:extLst>
          </p:cNvPr>
          <p:cNvGrpSpPr/>
          <p:nvPr/>
        </p:nvGrpSpPr>
        <p:grpSpPr>
          <a:xfrm>
            <a:off x="7033019" y="2765440"/>
            <a:ext cx="3701378" cy="3331531"/>
            <a:chOff x="7655548" y="3070417"/>
            <a:chExt cx="2970720" cy="2754010"/>
          </a:xfrm>
        </p:grpSpPr>
        <p:pic>
          <p:nvPicPr>
            <p:cNvPr id="11" name="Picture 10" descr="A graph of energy and energy&#10;&#10;Description automatically generated">
              <a:extLst>
                <a:ext uri="{FF2B5EF4-FFF2-40B4-BE49-F238E27FC236}">
                  <a16:creationId xmlns:a16="http://schemas.microsoft.com/office/drawing/2014/main" id="{C9B32171-91DC-701D-ABBE-A5FC2806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9"/>
            <a:stretch/>
          </p:blipFill>
          <p:spPr>
            <a:xfrm>
              <a:off x="8237731" y="3111668"/>
              <a:ext cx="2388537" cy="2712759"/>
            </a:xfrm>
            <a:prstGeom prst="rect">
              <a:avLst/>
            </a:prstGeom>
          </p:spPr>
        </p:pic>
        <p:pic>
          <p:nvPicPr>
            <p:cNvPr id="14" name="Picture 13" descr="A measuring tape with text and numbers&#10;&#10;Description automatically generated">
              <a:extLst>
                <a:ext uri="{FF2B5EF4-FFF2-40B4-BE49-F238E27FC236}">
                  <a16:creationId xmlns:a16="http://schemas.microsoft.com/office/drawing/2014/main" id="{25AAE1DE-8136-7441-82FC-AB910FF7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5548" y="3070417"/>
              <a:ext cx="848385" cy="2551807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EE5D5E-F04F-E097-88FE-9476657B14E5}"/>
              </a:ext>
            </a:extLst>
          </p:cNvPr>
          <p:cNvCxnSpPr/>
          <p:nvPr/>
        </p:nvCxnSpPr>
        <p:spPr>
          <a:xfrm>
            <a:off x="3724279" y="4168800"/>
            <a:ext cx="936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8B8F8D-F913-FD39-4579-1CE1410710E2}"/>
              </a:ext>
            </a:extLst>
          </p:cNvPr>
          <p:cNvSpPr txBox="1"/>
          <p:nvPr/>
        </p:nvSpPr>
        <p:spPr>
          <a:xfrm>
            <a:off x="3487651" y="37656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/>
              <a:t>+6 neutrons</a:t>
            </a:r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5D190948-B8CD-0F59-92E5-6A640FB18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CE0ED8A2-2A73-B1C1-04C5-134B5621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3429576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35360" y="1136357"/>
            <a:ext cx="8878814" cy="49244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oxygen</a:t>
            </a:r>
            <a:r>
              <a:rPr lang="de-DE" dirty="0"/>
              <a:t> </a:t>
            </a:r>
            <a:r>
              <a:rPr lang="de-DE" dirty="0" err="1"/>
              <a:t>dripline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11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BC533C4-B9FE-4C4F-5DBA-9C62703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</a:t>
            </a:r>
            <a:r>
              <a:rPr lang="de-DE" baseline="30000" dirty="0"/>
              <a:t>28</a:t>
            </a:r>
            <a:r>
              <a:rPr lang="de-DE" dirty="0"/>
              <a:t>O</a:t>
            </a:r>
          </a:p>
        </p:txBody>
      </p:sp>
      <p:pic>
        <p:nvPicPr>
          <p:cNvPr id="4" name="Picture 3" descr="A graph of a graph with different colored squares&#10;&#10;Description automatically generated">
            <a:extLst>
              <a:ext uri="{FF2B5EF4-FFF2-40B4-BE49-F238E27FC236}">
                <a16:creationId xmlns:a16="http://schemas.microsoft.com/office/drawing/2014/main" id="{2A1794A2-E629-E46C-B037-E9B1D997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3" y="2780928"/>
            <a:ext cx="5396057" cy="3047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E20D0-DDCD-AD70-672F-1C14DD3F9939}"/>
              </a:ext>
            </a:extLst>
          </p:cNvPr>
          <p:cNvSpPr txBox="1"/>
          <p:nvPr/>
        </p:nvSpPr>
        <p:spPr>
          <a:xfrm>
            <a:off x="241522" y="1628800"/>
            <a:ext cx="8950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/>
              <a:t>Oxygen </a:t>
            </a:r>
            <a:r>
              <a:rPr lang="de-DE" sz="1800" dirty="0" err="1"/>
              <a:t>anomaly</a:t>
            </a:r>
            <a:r>
              <a:rPr lang="de-DE" sz="1800" dirty="0"/>
              <a:t>: </a:t>
            </a:r>
            <a:r>
              <a:rPr lang="de-DE" sz="1800" dirty="0" err="1"/>
              <a:t>dripline</a:t>
            </a:r>
            <a:r>
              <a:rPr lang="de-DE" sz="1800" dirty="0"/>
              <a:t> at </a:t>
            </a:r>
            <a:r>
              <a:rPr lang="de-DE" sz="1800" baseline="30000" dirty="0"/>
              <a:t>24</a:t>
            </a:r>
            <a:r>
              <a:rPr lang="de-DE" sz="1800" dirty="0"/>
              <a:t>O (N=16)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 err="1"/>
              <a:t>Dripline</a:t>
            </a:r>
            <a:r>
              <a:rPr lang="de-DE" sz="1800" dirty="0"/>
              <a:t> not </a:t>
            </a:r>
            <a:r>
              <a:rPr lang="en-DE" sz="1800" dirty="0"/>
              <a:t>reproduced without 3N forces</a:t>
            </a: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Benchmark for modern theories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EE5D5E-F04F-E097-88FE-9476657B14E5}"/>
              </a:ext>
            </a:extLst>
          </p:cNvPr>
          <p:cNvCxnSpPr/>
          <p:nvPr/>
        </p:nvCxnSpPr>
        <p:spPr>
          <a:xfrm>
            <a:off x="3724279" y="4168800"/>
            <a:ext cx="936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8B8F8D-F913-FD39-4579-1CE1410710E2}"/>
              </a:ext>
            </a:extLst>
          </p:cNvPr>
          <p:cNvSpPr txBox="1"/>
          <p:nvPr/>
        </p:nvSpPr>
        <p:spPr>
          <a:xfrm>
            <a:off x="3487651" y="37656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/>
              <a:t>+6 neutrons</a:t>
            </a:r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5D190948-B8CD-0F59-92E5-6A640FB18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CE0ED8A2-2A73-B1C1-04C5-134B5621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pic>
        <p:nvPicPr>
          <p:cNvPr id="2" name="Image 9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A0C6A63C-BE13-BF78-A411-E857F8495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65514"/>
            <a:ext cx="5160373" cy="2645342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C2524F53-1A04-53FF-D8C3-4FC4A737A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224" y="2780928"/>
            <a:ext cx="2880320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Hergert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Front. Phys. (2020)</a:t>
            </a:r>
          </a:p>
        </p:txBody>
      </p:sp>
    </p:spTree>
    <p:extLst>
      <p:ext uri="{BB962C8B-B14F-4D97-AF65-F5344CB8AC3E}">
        <p14:creationId xmlns:p14="http://schemas.microsoft.com/office/powerpoint/2010/main" val="190322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1006" y="1136357"/>
            <a:ext cx="10127482" cy="49244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12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BC533C4-B9FE-4C4F-5DBA-9C62703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</a:t>
            </a:r>
            <a:r>
              <a:rPr lang="de-DE" baseline="30000" dirty="0"/>
              <a:t>28</a:t>
            </a:r>
            <a:r>
              <a:rPr lang="de-DE" dirty="0"/>
              <a:t>O</a:t>
            </a:r>
          </a:p>
        </p:txBody>
      </p:sp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EC8A11AD-7C38-764C-F3DD-ABCDA5661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889115"/>
            <a:ext cx="8752689" cy="305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BFCFAA-6201-0645-B8DE-19C52C9003AA}"/>
                  </a:ext>
                </a:extLst>
              </p:cNvPr>
              <p:cNvSpPr txBox="1"/>
              <p:nvPr/>
            </p:nvSpPr>
            <p:spPr>
              <a:xfrm>
                <a:off x="229146" y="5313982"/>
                <a:ext cx="106193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Quasifree scattering </a:t>
                </a:r>
                <a:r>
                  <a:rPr lang="en-DE" sz="1800" baseline="30000" dirty="0"/>
                  <a:t>29</a:t>
                </a:r>
                <a:r>
                  <a:rPr lang="en-DE" sz="1800" dirty="0"/>
                  <a:t>F(p,2p)</a:t>
                </a:r>
                <a:r>
                  <a:rPr lang="en-DE" sz="1800" baseline="30000" dirty="0"/>
                  <a:t>28</a:t>
                </a:r>
                <a:r>
                  <a:rPr lang="en-DE" sz="1800" dirty="0"/>
                  <a:t>O</a:t>
                </a:r>
                <a14:m>
                  <m:oMath xmlns:m="http://schemas.openxmlformats.org/officeDocument/2006/math">
                    <m:r>
                      <a:rPr lang="en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DE" sz="1800" baseline="30000" dirty="0"/>
                  <a:t>24</a:t>
                </a:r>
                <a:r>
                  <a:rPr lang="en-DE" sz="1800" dirty="0"/>
                  <a:t>O+4n, </a:t>
                </a:r>
                <a:r>
                  <a:rPr lang="en-DE" sz="1800" baseline="30000" dirty="0"/>
                  <a:t>29</a:t>
                </a:r>
                <a:r>
                  <a:rPr lang="en-DE" sz="1800" dirty="0"/>
                  <a:t>F beam at 235 MeV / nucleon (</a:t>
                </a:r>
                <a14:m>
                  <m:oMath xmlns:m="http://schemas.openxmlformats.org/officeDocument/2006/math">
                    <m:r>
                      <a:rPr lang="en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sz="1800" dirty="0"/>
                  <a:t>=0.6), 90 pps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First </a:t>
                </a:r>
                <a:r>
                  <a:rPr lang="en-DE" sz="1800" b="1" dirty="0"/>
                  <a:t>detection of 4 neutrons </a:t>
                </a:r>
                <a:r>
                  <a:rPr lang="en-DE" sz="1800" dirty="0"/>
                  <a:t>(</a:t>
                </a:r>
                <a14:m>
                  <m:oMath xmlns:m="http://schemas.openxmlformats.org/officeDocument/2006/math">
                    <m:r>
                      <a:rPr lang="en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de-DE" sz="18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de-DE" sz="18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sz="1800" dirty="0"/>
                  <a:t>=0.3%) in inver</a:t>
                </a:r>
                <a:r>
                  <a:rPr lang="de-DE" sz="1800" dirty="0"/>
                  <a:t>se</a:t>
                </a:r>
                <a:r>
                  <a:rPr lang="en-DE" sz="1800" dirty="0"/>
                  <a:t> kinematics in coincidence for </a:t>
                </a:r>
                <a:r>
                  <a:rPr lang="en-DE" sz="1800" b="1" dirty="0"/>
                  <a:t>invariant mass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Key role of MINOS hydrogen target (1 g.cm</a:t>
                </a:r>
                <a:r>
                  <a:rPr lang="en-DE" sz="1800" baseline="30000" dirty="0"/>
                  <a:t>-2</a:t>
                </a:r>
                <a:r>
                  <a:rPr lang="en-DE" sz="1800" dirty="0"/>
                  <a:t>) and tracker &amp; NeuLAND demonstrator (FAIR-0)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BFCFAA-6201-0645-B8DE-19C52C900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46" y="5313982"/>
                <a:ext cx="10619382" cy="923330"/>
              </a:xfrm>
              <a:prstGeom prst="rect">
                <a:avLst/>
              </a:prstGeom>
              <a:blipFill>
                <a:blip r:embed="rId4"/>
                <a:stretch>
                  <a:fillRect l="-478" t="-2703" b="-9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A31A7536-C10C-E991-58B7-35E1CD8EB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056E5C02-6E41-FA9D-262A-E8DDF7C29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C9C142-4B6C-ED55-BF1D-A05FD49941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9" r="22944"/>
          <a:stretch/>
        </p:blipFill>
        <p:spPr>
          <a:xfrm>
            <a:off x="512704" y="1891995"/>
            <a:ext cx="2695417" cy="2557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A6F15-E8CB-2B8A-2EA0-9F7590F16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80" y="1904102"/>
            <a:ext cx="707386" cy="716455"/>
          </a:xfrm>
          <a:prstGeom prst="rect">
            <a:avLst/>
          </a:prstGeom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188ACCD4-2714-485D-A91F-57CACD5AD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4454793"/>
            <a:ext cx="2880320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AO et al., EPJA (2014)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A626-50DF-A3E6-EF2F-84E3E29FF4A2}"/>
              </a:ext>
            </a:extLst>
          </p:cNvPr>
          <p:cNvSpPr/>
          <p:nvPr/>
        </p:nvSpPr>
        <p:spPr>
          <a:xfrm>
            <a:off x="9432000" y="3407075"/>
            <a:ext cx="2496648" cy="1462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02D2805-2038-F2EA-3784-4017DD13A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3457291"/>
            <a:ext cx="933450" cy="933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4D4ABA8-9FDF-A5BE-6497-6D060A7ECF47}"/>
              </a:ext>
            </a:extLst>
          </p:cNvPr>
          <p:cNvSpPr txBox="1"/>
          <p:nvPr/>
        </p:nvSpPr>
        <p:spPr>
          <a:xfrm>
            <a:off x="521855" y="4129335"/>
            <a:ext cx="204575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1400" dirty="0"/>
              <a:t>MINOS target &amp; tracker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B129D6-C95C-0D0B-3D0B-24DBCF42AC05}"/>
              </a:ext>
            </a:extLst>
          </p:cNvPr>
          <p:cNvCxnSpPr>
            <a:cxnSpLocks/>
          </p:cNvCxnSpPr>
          <p:nvPr/>
        </p:nvCxnSpPr>
        <p:spPr>
          <a:xfrm>
            <a:off x="448667" y="3197824"/>
            <a:ext cx="1012884" cy="183817"/>
          </a:xfrm>
          <a:prstGeom prst="straightConnector1">
            <a:avLst/>
          </a:prstGeom>
          <a:ln w="28575">
            <a:solidFill>
              <a:srgbClr val="84349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7B7DCB-E216-DC1F-AF79-7126F2445A95}"/>
              </a:ext>
            </a:extLst>
          </p:cNvPr>
          <p:cNvCxnSpPr>
            <a:cxnSpLocks/>
          </p:cNvCxnSpPr>
          <p:nvPr/>
        </p:nvCxnSpPr>
        <p:spPr>
          <a:xfrm>
            <a:off x="1631504" y="3388812"/>
            <a:ext cx="618689" cy="145795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0C2DB1-DC7B-42AF-65C1-A3417659B240}"/>
              </a:ext>
            </a:extLst>
          </p:cNvPr>
          <p:cNvCxnSpPr>
            <a:cxnSpLocks/>
          </p:cNvCxnSpPr>
          <p:nvPr/>
        </p:nvCxnSpPr>
        <p:spPr>
          <a:xfrm>
            <a:off x="1544731" y="3415141"/>
            <a:ext cx="351999" cy="61752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E6F15E-7AC5-E929-6975-BFE87BA45C68}"/>
              </a:ext>
            </a:extLst>
          </p:cNvPr>
          <p:cNvCxnSpPr>
            <a:cxnSpLocks/>
          </p:cNvCxnSpPr>
          <p:nvPr/>
        </p:nvCxnSpPr>
        <p:spPr>
          <a:xfrm flipV="1">
            <a:off x="1543267" y="2850808"/>
            <a:ext cx="706926" cy="5380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16738E0-F764-DE70-CE4D-28B997A51600}"/>
              </a:ext>
            </a:extLst>
          </p:cNvPr>
          <p:cNvSpPr txBox="1"/>
          <p:nvPr/>
        </p:nvSpPr>
        <p:spPr>
          <a:xfrm>
            <a:off x="576490" y="2784204"/>
            <a:ext cx="49564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1800" baseline="30000" dirty="0">
                <a:solidFill>
                  <a:srgbClr val="843490"/>
                </a:solidFill>
              </a:rPr>
              <a:t>29</a:t>
            </a:r>
            <a:r>
              <a:rPr lang="en-DE" sz="1800" dirty="0">
                <a:solidFill>
                  <a:srgbClr val="843490"/>
                </a:solidFill>
              </a:rPr>
              <a:t>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FD85F-3073-CB6C-5E14-E31CCC9B481E}"/>
              </a:ext>
            </a:extLst>
          </p:cNvPr>
          <p:cNvSpPr txBox="1"/>
          <p:nvPr/>
        </p:nvSpPr>
        <p:spPr>
          <a:xfrm>
            <a:off x="1940848" y="2487940"/>
            <a:ext cx="766557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proton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A71F21-1B36-B7C3-688C-192E92FB58DD}"/>
              </a:ext>
            </a:extLst>
          </p:cNvPr>
          <p:cNvSpPr txBox="1"/>
          <p:nvPr/>
        </p:nvSpPr>
        <p:spPr>
          <a:xfrm>
            <a:off x="1969336" y="3664357"/>
            <a:ext cx="843501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baseline="30000" dirty="0">
                <a:solidFill>
                  <a:srgbClr val="FFC000"/>
                </a:solidFill>
              </a:rPr>
              <a:t>24</a:t>
            </a:r>
            <a:r>
              <a:rPr lang="en-DE" sz="1600" dirty="0">
                <a:solidFill>
                  <a:srgbClr val="FFC000"/>
                </a:solidFill>
              </a:rPr>
              <a:t>O+4n</a:t>
            </a:r>
          </a:p>
        </p:txBody>
      </p:sp>
    </p:spTree>
    <p:extLst>
      <p:ext uri="{BB962C8B-B14F-4D97-AF65-F5344CB8AC3E}">
        <p14:creationId xmlns:p14="http://schemas.microsoft.com/office/powerpoint/2010/main" val="197436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1006" y="1052736"/>
            <a:ext cx="10127482" cy="492443"/>
          </a:xfrm>
        </p:spPr>
        <p:txBody>
          <a:bodyPr/>
          <a:lstStyle/>
          <a:p>
            <a:r>
              <a:rPr lang="de-DE" dirty="0"/>
              <a:t>Ground-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28</a:t>
            </a:r>
            <a:r>
              <a:rPr lang="de-DE" dirty="0"/>
              <a:t>O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13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BC533C4-B9FE-4C4F-5DBA-9C62703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</a:t>
            </a:r>
            <a:r>
              <a:rPr lang="de-DE" baseline="30000" dirty="0"/>
              <a:t>28</a:t>
            </a:r>
            <a:r>
              <a:rPr lang="de-DE" dirty="0"/>
              <a:t>O</a:t>
            </a:r>
          </a:p>
        </p:txBody>
      </p:sp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CE8A6854-5107-21AF-FBC6-52F4128EF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91087"/>
            <a:ext cx="5118596" cy="3262149"/>
          </a:xfrm>
          <a:prstGeom prst="rect">
            <a:avLst/>
          </a:prstGeom>
        </p:spPr>
      </p:pic>
      <p:pic>
        <p:nvPicPr>
          <p:cNvPr id="6" name="Picture 5" descr="A graph of numbers and lines&#10;&#10;Description automatically generated">
            <a:extLst>
              <a:ext uri="{FF2B5EF4-FFF2-40B4-BE49-F238E27FC236}">
                <a16:creationId xmlns:a16="http://schemas.microsoft.com/office/drawing/2014/main" id="{3A225D24-CAE9-7F46-1959-4D28188A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76" y="2105761"/>
            <a:ext cx="4060156" cy="4078866"/>
          </a:xfrm>
          <a:prstGeom prst="rect">
            <a:avLst/>
          </a:prstGeom>
        </p:spPr>
      </p:pic>
      <p:pic>
        <p:nvPicPr>
          <p:cNvPr id="11" name="Picture 10" descr="A diagram of a circle with circles and lines&#10;&#10;Description automatically generated">
            <a:extLst>
              <a:ext uri="{FF2B5EF4-FFF2-40B4-BE49-F238E27FC236}">
                <a16:creationId xmlns:a16="http://schemas.microsoft.com/office/drawing/2014/main" id="{407C2DAF-2260-8350-E103-02F53289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53" y="1556792"/>
            <a:ext cx="1772414" cy="1417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76D859-0C86-D206-9E5D-CB385859126F}"/>
              </a:ext>
            </a:extLst>
          </p:cNvPr>
          <p:cNvSpPr/>
          <p:nvPr/>
        </p:nvSpPr>
        <p:spPr>
          <a:xfrm>
            <a:off x="407368" y="1591087"/>
            <a:ext cx="251566" cy="23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3B32B2-A7A8-2E42-5F82-C7817354D2AE}"/>
                  </a:ext>
                </a:extLst>
              </p:cNvPr>
              <p:cNvSpPr txBox="1"/>
              <p:nvPr/>
            </p:nvSpPr>
            <p:spPr>
              <a:xfrm>
                <a:off x="1637532" y="1556792"/>
                <a:ext cx="3888432" cy="1485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01234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sup>
                            <m:e>
                              <m:r>
                                <m:rPr>
                                  <m:nor/>
                                </m:rPr>
                                <a:rPr lang="de-DE" sz="1800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</m:sPre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  <m:e>
                              <m:r>
                                <m:rPr>
                                  <m:nor/>
                                </m:rPr>
                                <a:rPr lang="de-DE" sz="1800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</m:sPre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−4</m:t>
                      </m:r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m:rPr>
                              <m:nor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sPre>
                    </m:oMath>
                  </m:oMathPara>
                </a14:m>
                <a:endParaRPr lang="en-DE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3B32B2-A7A8-2E42-5F82-C7817354D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532" y="1556792"/>
                <a:ext cx="3888432" cy="1485856"/>
              </a:xfrm>
              <a:prstGeom prst="rect">
                <a:avLst/>
              </a:prstGeom>
              <a:blipFill>
                <a:blip r:embed="rId5"/>
                <a:stretch>
                  <a:fillRect t="-22881" b="-796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306BA13-43E9-B613-E90C-7DCCCD2283C3}"/>
              </a:ext>
            </a:extLst>
          </p:cNvPr>
          <p:cNvSpPr txBox="1"/>
          <p:nvPr/>
        </p:nvSpPr>
        <p:spPr>
          <a:xfrm>
            <a:off x="4802846" y="6064012"/>
            <a:ext cx="266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accent5"/>
                </a:solidFill>
              </a:rPr>
              <a:t>Kondo et al., Nature (2023)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68AF83A-D4FD-DFC0-43BD-6495A77E9911}"/>
              </a:ext>
            </a:extLst>
          </p:cNvPr>
          <p:cNvSpPr txBox="1"/>
          <p:nvPr/>
        </p:nvSpPr>
        <p:spPr>
          <a:xfrm>
            <a:off x="191344" y="4942909"/>
            <a:ext cx="781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baseline="30000" dirty="0"/>
              <a:t>28</a:t>
            </a:r>
            <a:r>
              <a:rPr lang="de-DE" sz="1800" dirty="0"/>
              <a:t>O </a:t>
            </a:r>
            <a:r>
              <a:rPr lang="de-DE" sz="1800" dirty="0" err="1"/>
              <a:t>unbound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0.46(6) MeV, </a:t>
            </a:r>
            <a:r>
              <a:rPr lang="de-DE" sz="1800" dirty="0" err="1"/>
              <a:t>overestimated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1 MeV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theory</a:t>
            </a: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baseline="30000" dirty="0"/>
              <a:t>29</a:t>
            </a:r>
            <a:r>
              <a:rPr lang="de-DE" sz="1800" dirty="0"/>
              <a:t>F(p,2p)</a:t>
            </a:r>
            <a:r>
              <a:rPr lang="de-DE" sz="1800" baseline="30000" dirty="0"/>
              <a:t>28</a:t>
            </a:r>
            <a:r>
              <a:rPr lang="de-DE" sz="1800" dirty="0"/>
              <a:t>O </a:t>
            </a:r>
            <a:r>
              <a:rPr lang="de-DE" sz="1800" dirty="0" err="1"/>
              <a:t>cross</a:t>
            </a:r>
            <a:r>
              <a:rPr lang="de-DE" sz="1800" dirty="0"/>
              <a:t> </a:t>
            </a:r>
            <a:r>
              <a:rPr lang="de-DE" sz="1800" dirty="0" err="1"/>
              <a:t>section</a:t>
            </a:r>
            <a:r>
              <a:rPr lang="de-DE" sz="1800" dirty="0"/>
              <a:t> </a:t>
            </a:r>
            <a:r>
              <a:rPr lang="de-DE" sz="1800" dirty="0" err="1"/>
              <a:t>consistent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deformed</a:t>
            </a:r>
            <a:r>
              <a:rPr lang="de-DE" sz="1800" dirty="0"/>
              <a:t> </a:t>
            </a:r>
            <a:r>
              <a:rPr lang="de-DE" sz="1800" baseline="30000" dirty="0"/>
              <a:t>28</a:t>
            </a:r>
            <a:r>
              <a:rPr lang="de-DE" sz="1800" dirty="0"/>
              <a:t>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 err="1"/>
              <a:t>Role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interactions</a:t>
            </a:r>
            <a:r>
              <a:rPr lang="de-DE" sz="1800" dirty="0"/>
              <a:t>, </a:t>
            </a:r>
            <a:r>
              <a:rPr lang="de-DE" sz="1800" dirty="0" err="1"/>
              <a:t>deformation</a:t>
            </a:r>
            <a:r>
              <a:rPr lang="de-DE" sz="1800" dirty="0"/>
              <a:t> and </a:t>
            </a:r>
            <a:r>
              <a:rPr lang="de-DE" sz="1800" dirty="0" err="1"/>
              <a:t>continuum</a:t>
            </a:r>
            <a:r>
              <a:rPr lang="de-DE" sz="1800" dirty="0"/>
              <a:t> still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investigated</a:t>
            </a:r>
            <a:endParaRPr lang="en-DE" sz="1800" dirty="0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3FB4538A-B01C-4109-6982-280DB6962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7D28F9FD-6637-7635-1661-C4C647A2A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8661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8D98EA9A-961A-274E-9608-4244CDD98E60}"/>
              </a:ext>
            </a:extLst>
          </p:cNvPr>
          <p:cNvSpPr txBox="1"/>
          <p:nvPr/>
        </p:nvSpPr>
        <p:spPr>
          <a:xfrm rot="16200000">
            <a:off x="7418667" y="252639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607310-0C0A-E369-BB23-ABF077A86366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6724163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Neutron </a:t>
            </a:r>
            <a:r>
              <a:rPr lang="de-DE" kern="0" dirty="0" err="1"/>
              <a:t>skin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baseline="30000" dirty="0"/>
              <a:t>208</a:t>
            </a:r>
            <a:r>
              <a:rPr lang="de-DE" kern="0" dirty="0"/>
              <a:t>Pb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47BBFDF-7A85-9738-29D9-E9E44C9F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D2B508E3-E80D-66DC-62B2-C53054210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CD9D2E2E-C88F-749D-6A14-8EA494D51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513FB895-D363-1635-EF8A-6621DD53A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10" name="ZoneTexte 22">
            <a:extLst>
              <a:ext uri="{FF2B5EF4-FFF2-40B4-BE49-F238E27FC236}">
                <a16:creationId xmlns:a16="http://schemas.microsoft.com/office/drawing/2014/main" id="{498C8EAE-F57D-E0DB-37CE-AADA4F327928}"/>
              </a:ext>
            </a:extLst>
          </p:cNvPr>
          <p:cNvSpPr txBox="1"/>
          <p:nvPr/>
        </p:nvSpPr>
        <p:spPr>
          <a:xfrm>
            <a:off x="263352" y="5169966"/>
            <a:ext cx="901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Charge radius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electron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elastic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scattering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(Coulomb)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Matter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or neutron radius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experimentally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challenging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access</a:t>
            </a: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Neutron skin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thickness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linked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quation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state (EOS)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around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saturation</a:t>
            </a:r>
          </a:p>
        </p:txBody>
      </p:sp>
      <p:pic>
        <p:nvPicPr>
          <p:cNvPr id="11" name="Image 21">
            <a:extLst>
              <a:ext uri="{FF2B5EF4-FFF2-40B4-BE49-F238E27FC236}">
                <a16:creationId xmlns:a16="http://schemas.microsoft.com/office/drawing/2014/main" id="{3EC5B788-B4F2-EA21-8A4A-0532F3F19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9"/>
          <a:stretch/>
        </p:blipFill>
        <p:spPr>
          <a:xfrm>
            <a:off x="1044993" y="2544407"/>
            <a:ext cx="4978999" cy="1748689"/>
          </a:xfrm>
          <a:prstGeom prst="rect">
            <a:avLst/>
          </a:prstGeom>
        </p:spPr>
      </p:pic>
      <p:sp>
        <p:nvSpPr>
          <p:cNvPr id="14" name="ZoneTexte 25">
            <a:extLst>
              <a:ext uri="{FF2B5EF4-FFF2-40B4-BE49-F238E27FC236}">
                <a16:creationId xmlns:a16="http://schemas.microsoft.com/office/drawing/2014/main" id="{A660457D-3B08-79C9-BA05-725135DCB095}"/>
              </a:ext>
            </a:extLst>
          </p:cNvPr>
          <p:cNvSpPr txBox="1"/>
          <p:nvPr/>
        </p:nvSpPr>
        <p:spPr>
          <a:xfrm>
            <a:off x="4655840" y="201049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C09AEA"/>
                </a:solidFill>
              </a:rPr>
              <a:t>Electroweak</a:t>
            </a:r>
            <a:endParaRPr lang="fr-FR" sz="1400" dirty="0">
              <a:solidFill>
                <a:srgbClr val="C09AEA"/>
              </a:solidFill>
            </a:endParaRPr>
          </a:p>
        </p:txBody>
      </p:sp>
      <p:sp>
        <p:nvSpPr>
          <p:cNvPr id="15" name="ZoneTexte 26">
            <a:extLst>
              <a:ext uri="{FF2B5EF4-FFF2-40B4-BE49-F238E27FC236}">
                <a16:creationId xmlns:a16="http://schemas.microsoft.com/office/drawing/2014/main" id="{ECA716F4-6A3D-CF9C-A602-93F6252AFE90}"/>
              </a:ext>
            </a:extLst>
          </p:cNvPr>
          <p:cNvSpPr txBox="1"/>
          <p:nvPr/>
        </p:nvSpPr>
        <p:spPr>
          <a:xfrm>
            <a:off x="2567608" y="2010494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75000"/>
                </a:solidFill>
              </a:rPr>
              <a:t>Proton </a:t>
            </a:r>
            <a:r>
              <a:rPr lang="fr-FR" sz="1400" dirty="0" err="1">
                <a:solidFill>
                  <a:srgbClr val="C75000"/>
                </a:solidFill>
              </a:rPr>
              <a:t>elastic</a:t>
            </a:r>
            <a:r>
              <a:rPr lang="fr-FR" sz="1400" dirty="0">
                <a:solidFill>
                  <a:srgbClr val="C75000"/>
                </a:solidFill>
              </a:rPr>
              <a:t> </a:t>
            </a:r>
            <a:r>
              <a:rPr lang="fr-FR" sz="1400" dirty="0" err="1">
                <a:solidFill>
                  <a:srgbClr val="C75000"/>
                </a:solidFill>
              </a:rPr>
              <a:t>scattering</a:t>
            </a:r>
            <a:endParaRPr lang="fr-FR" sz="1400" dirty="0">
              <a:solidFill>
                <a:srgbClr val="C75000"/>
              </a:solidFill>
            </a:endParaRPr>
          </a:p>
        </p:txBody>
      </p:sp>
      <p:sp>
        <p:nvSpPr>
          <p:cNvPr id="16" name="ZoneTexte 27">
            <a:extLst>
              <a:ext uri="{FF2B5EF4-FFF2-40B4-BE49-F238E27FC236}">
                <a16:creationId xmlns:a16="http://schemas.microsoft.com/office/drawing/2014/main" id="{5A70C031-6EB6-8C3D-A6E3-2DBCC1163B3E}"/>
              </a:ext>
            </a:extLst>
          </p:cNvPr>
          <p:cNvSpPr txBox="1"/>
          <p:nvPr/>
        </p:nvSpPr>
        <p:spPr>
          <a:xfrm>
            <a:off x="2557365" y="2249485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C65001"/>
                </a:solidFill>
              </a:rPr>
              <a:t>Antiprotonic</a:t>
            </a:r>
            <a:r>
              <a:rPr lang="fr-FR" sz="1400" dirty="0">
                <a:solidFill>
                  <a:srgbClr val="C65001"/>
                </a:solidFill>
              </a:rPr>
              <a:t> </a:t>
            </a:r>
            <a:r>
              <a:rPr lang="fr-FR" sz="1400" dirty="0" err="1">
                <a:solidFill>
                  <a:srgbClr val="C65001"/>
                </a:solidFill>
              </a:rPr>
              <a:t>atoms</a:t>
            </a:r>
            <a:endParaRPr lang="fr-FR" sz="1400" dirty="0">
              <a:solidFill>
                <a:srgbClr val="C65001"/>
              </a:solidFill>
            </a:endParaRPr>
          </a:p>
        </p:txBody>
      </p:sp>
      <p:sp>
        <p:nvSpPr>
          <p:cNvPr id="17" name="ZoneTexte 28">
            <a:extLst>
              <a:ext uri="{FF2B5EF4-FFF2-40B4-BE49-F238E27FC236}">
                <a16:creationId xmlns:a16="http://schemas.microsoft.com/office/drawing/2014/main" id="{9248A69D-DDA2-E567-DF47-AF12A6052C01}"/>
              </a:ext>
            </a:extLst>
          </p:cNvPr>
          <p:cNvSpPr txBox="1"/>
          <p:nvPr/>
        </p:nvSpPr>
        <p:spPr>
          <a:xfrm>
            <a:off x="835663" y="1987909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13B01A"/>
                </a:solidFill>
              </a:rPr>
              <a:t>𝜋</a:t>
            </a:r>
            <a:r>
              <a:rPr lang="fr-FR" sz="1400" baseline="30000" dirty="0">
                <a:solidFill>
                  <a:srgbClr val="13B01A"/>
                </a:solidFill>
              </a:rPr>
              <a:t>0</a:t>
            </a:r>
            <a:r>
              <a:rPr lang="fr-FR" sz="1400" dirty="0">
                <a:solidFill>
                  <a:srgbClr val="13B01A"/>
                </a:solidFill>
              </a:rPr>
              <a:t> </a:t>
            </a:r>
            <a:r>
              <a:rPr lang="fr-FR" sz="1400" dirty="0" err="1">
                <a:solidFill>
                  <a:srgbClr val="13B01A"/>
                </a:solidFill>
              </a:rPr>
              <a:t>photoproduction</a:t>
            </a:r>
            <a:endParaRPr lang="fr-FR" sz="1400" dirty="0">
              <a:solidFill>
                <a:srgbClr val="13B01A"/>
              </a:solidFill>
            </a:endParaRPr>
          </a:p>
        </p:txBody>
      </p:sp>
      <p:sp>
        <p:nvSpPr>
          <p:cNvPr id="18" name="ZoneTexte 29">
            <a:extLst>
              <a:ext uri="{FF2B5EF4-FFF2-40B4-BE49-F238E27FC236}">
                <a16:creationId xmlns:a16="http://schemas.microsoft.com/office/drawing/2014/main" id="{2D0DD92E-6F61-41CB-E8BB-31A182380321}"/>
              </a:ext>
            </a:extLst>
          </p:cNvPr>
          <p:cNvSpPr txBox="1"/>
          <p:nvPr/>
        </p:nvSpPr>
        <p:spPr>
          <a:xfrm>
            <a:off x="835663" y="2278781"/>
            <a:ext cx="1781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0343DF"/>
                </a:solidFill>
              </a:rPr>
              <a:t>Gravitational</a:t>
            </a:r>
            <a:r>
              <a:rPr lang="fr-FR" sz="1400" dirty="0">
                <a:solidFill>
                  <a:srgbClr val="0343DF"/>
                </a:solidFill>
              </a:rPr>
              <a:t> Waves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D5F6BB-A48D-81F8-019E-D1E6005BBEC0}"/>
              </a:ext>
            </a:extLst>
          </p:cNvPr>
          <p:cNvSpPr/>
          <p:nvPr/>
        </p:nvSpPr>
        <p:spPr>
          <a:xfrm>
            <a:off x="10560496" y="1916832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4AEAB801-FFB3-D232-73D9-21E938B10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581215"/>
            <a:ext cx="3600400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From Hu et al., Nature Phys. (2022)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DF3AAE-8A92-2307-DC72-8917918E9224}"/>
              </a:ext>
            </a:extLst>
          </p:cNvPr>
          <p:cNvGrpSpPr/>
          <p:nvPr/>
        </p:nvGrpSpPr>
        <p:grpSpPr>
          <a:xfrm>
            <a:off x="1559496" y="4238409"/>
            <a:ext cx="3861763" cy="568035"/>
            <a:chOff x="1559496" y="4238409"/>
            <a:chExt cx="3861763" cy="568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DE3B417-5224-6BDD-5DFB-1B9F98F3048C}"/>
                    </a:ext>
                  </a:extLst>
                </p:cNvPr>
                <p:cNvSpPr txBox="1"/>
                <p:nvPr/>
              </p:nvSpPr>
              <p:spPr>
                <a:xfrm>
                  <a:off x="1559496" y="4238409"/>
                  <a:ext cx="3861763" cy="5587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a14:m>
                  <a:r>
                    <a:rPr lang="en-DE" sz="2400" dirty="0"/>
                    <a:t> (fm)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DE3B417-5224-6BDD-5DFB-1B9F98F304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496" y="4238409"/>
                  <a:ext cx="3861763" cy="558743"/>
                </a:xfrm>
                <a:prstGeom prst="rect">
                  <a:avLst/>
                </a:prstGeom>
                <a:blipFill>
                  <a:blip r:embed="rId4"/>
                  <a:stretch>
                    <a:fillRect l="-328" r="-1639" b="-1555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9A0787-D935-3D1E-FA16-1CF8B8E85AD4}"/>
                </a:ext>
              </a:extLst>
            </p:cNvPr>
            <p:cNvSpPr/>
            <p:nvPr/>
          </p:nvSpPr>
          <p:spPr>
            <a:xfrm>
              <a:off x="4252392" y="4594092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8094DF2-57ED-D050-B0DC-7429FD51E53E}"/>
                    </a:ext>
                  </a:extLst>
                </p:cNvPr>
                <p:cNvSpPr txBox="1"/>
                <p:nvPr/>
              </p:nvSpPr>
              <p:spPr>
                <a:xfrm>
                  <a:off x="4137432" y="4437112"/>
                  <a:ext cx="351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DE" sz="1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8094DF2-57ED-D050-B0DC-7429FD51E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432" y="4437112"/>
                  <a:ext cx="351163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2CAB9B43-ADBC-125C-C214-BC274FF85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64" y="1628800"/>
            <a:ext cx="4741044" cy="35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8D98EA9A-961A-274E-9608-4244CDD98E60}"/>
              </a:ext>
            </a:extLst>
          </p:cNvPr>
          <p:cNvSpPr txBox="1"/>
          <p:nvPr/>
        </p:nvSpPr>
        <p:spPr>
          <a:xfrm rot="16200000">
            <a:off x="7418667" y="252639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B87CCF3-D061-7F82-29F4-707BFDEF3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66" y="2240384"/>
            <a:ext cx="4165600" cy="2844800"/>
          </a:xfrm>
          <a:prstGeom prst="rect">
            <a:avLst/>
          </a:prstGeom>
        </p:spPr>
      </p:pic>
      <p:sp>
        <p:nvSpPr>
          <p:cNvPr id="5" name="ZoneTexte 30">
            <a:extLst>
              <a:ext uri="{FF2B5EF4-FFF2-40B4-BE49-F238E27FC236}">
                <a16:creationId xmlns:a16="http://schemas.microsoft.com/office/drawing/2014/main" id="{B2740966-9F13-5B0A-B551-FD4460FE943B}"/>
              </a:ext>
            </a:extLst>
          </p:cNvPr>
          <p:cNvSpPr txBox="1"/>
          <p:nvPr/>
        </p:nvSpPr>
        <p:spPr>
          <a:xfrm>
            <a:off x="8244037" y="5106670"/>
            <a:ext cx="2892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Roca-Maza et al., PRL (2021)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B947D99-B9EE-A13E-891B-2D6CB9D71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66" y="1515950"/>
            <a:ext cx="4355691" cy="688914"/>
          </a:xfrm>
          <a:prstGeom prst="rect">
            <a:avLst/>
          </a:prstGeom>
        </p:spPr>
      </p:pic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4B870A97-5EDC-AE2B-55FE-176632221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76CB56-9CB7-09DC-F915-6B616C2C8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B6B8A81-532E-7C88-EF91-E450A0616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838F7C21-E07D-5150-F05B-6732DDC0CF2A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6724163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Neutron </a:t>
            </a:r>
            <a:r>
              <a:rPr lang="de-DE" kern="0" dirty="0" err="1"/>
              <a:t>skin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baseline="30000" dirty="0"/>
              <a:t>208</a:t>
            </a:r>
            <a:r>
              <a:rPr lang="de-DE" kern="0" dirty="0"/>
              <a:t>Pb</a:t>
            </a:r>
          </a:p>
        </p:txBody>
      </p:sp>
      <p:sp>
        <p:nvSpPr>
          <p:cNvPr id="43" name="Titel 3">
            <a:extLst>
              <a:ext uri="{FF2B5EF4-FFF2-40B4-BE49-F238E27FC236}">
                <a16:creationId xmlns:a16="http://schemas.microsoft.com/office/drawing/2014/main" id="{068C7E84-711F-6E0C-0264-3E6EE1E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pic>
        <p:nvPicPr>
          <p:cNvPr id="48" name="Image 21">
            <a:extLst>
              <a:ext uri="{FF2B5EF4-FFF2-40B4-BE49-F238E27FC236}">
                <a16:creationId xmlns:a16="http://schemas.microsoft.com/office/drawing/2014/main" id="{80880374-6FB2-0459-6AFD-466DC7663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2"/>
          <a:stretch/>
        </p:blipFill>
        <p:spPr>
          <a:xfrm>
            <a:off x="1044993" y="2544407"/>
            <a:ext cx="4978999" cy="1820697"/>
          </a:xfrm>
          <a:prstGeom prst="rect">
            <a:avLst/>
          </a:prstGeom>
        </p:spPr>
      </p:pic>
      <p:sp>
        <p:nvSpPr>
          <p:cNvPr id="50" name="ZoneTexte 25">
            <a:extLst>
              <a:ext uri="{FF2B5EF4-FFF2-40B4-BE49-F238E27FC236}">
                <a16:creationId xmlns:a16="http://schemas.microsoft.com/office/drawing/2014/main" id="{33809D9D-5691-D44E-BEA5-DCED788042CE}"/>
              </a:ext>
            </a:extLst>
          </p:cNvPr>
          <p:cNvSpPr txBox="1"/>
          <p:nvPr/>
        </p:nvSpPr>
        <p:spPr>
          <a:xfrm>
            <a:off x="4655840" y="201049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C09AEA"/>
                </a:solidFill>
              </a:rPr>
              <a:t>Electroweak</a:t>
            </a:r>
            <a:endParaRPr lang="fr-FR" sz="1400" dirty="0">
              <a:solidFill>
                <a:srgbClr val="C09AEA"/>
              </a:solidFill>
            </a:endParaRPr>
          </a:p>
        </p:txBody>
      </p:sp>
      <p:sp>
        <p:nvSpPr>
          <p:cNvPr id="51" name="ZoneTexte 26">
            <a:extLst>
              <a:ext uri="{FF2B5EF4-FFF2-40B4-BE49-F238E27FC236}">
                <a16:creationId xmlns:a16="http://schemas.microsoft.com/office/drawing/2014/main" id="{615D02CD-D5F4-1812-DC89-AC170D38DD9F}"/>
              </a:ext>
            </a:extLst>
          </p:cNvPr>
          <p:cNvSpPr txBox="1"/>
          <p:nvPr/>
        </p:nvSpPr>
        <p:spPr>
          <a:xfrm>
            <a:off x="2567608" y="2010494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75000"/>
                </a:solidFill>
              </a:rPr>
              <a:t>Proton </a:t>
            </a:r>
            <a:r>
              <a:rPr lang="fr-FR" sz="1400" dirty="0" err="1">
                <a:solidFill>
                  <a:srgbClr val="C75000"/>
                </a:solidFill>
              </a:rPr>
              <a:t>elastic</a:t>
            </a:r>
            <a:r>
              <a:rPr lang="fr-FR" sz="1400" dirty="0">
                <a:solidFill>
                  <a:srgbClr val="C75000"/>
                </a:solidFill>
              </a:rPr>
              <a:t> </a:t>
            </a:r>
            <a:r>
              <a:rPr lang="fr-FR" sz="1400" dirty="0" err="1">
                <a:solidFill>
                  <a:srgbClr val="C75000"/>
                </a:solidFill>
              </a:rPr>
              <a:t>scattering</a:t>
            </a:r>
            <a:endParaRPr lang="fr-FR" sz="1400" dirty="0">
              <a:solidFill>
                <a:srgbClr val="C75000"/>
              </a:solidFill>
            </a:endParaRPr>
          </a:p>
        </p:txBody>
      </p:sp>
      <p:sp>
        <p:nvSpPr>
          <p:cNvPr id="52" name="ZoneTexte 27">
            <a:extLst>
              <a:ext uri="{FF2B5EF4-FFF2-40B4-BE49-F238E27FC236}">
                <a16:creationId xmlns:a16="http://schemas.microsoft.com/office/drawing/2014/main" id="{32582F91-1822-C6D5-9980-815DFECBAEDC}"/>
              </a:ext>
            </a:extLst>
          </p:cNvPr>
          <p:cNvSpPr txBox="1"/>
          <p:nvPr/>
        </p:nvSpPr>
        <p:spPr>
          <a:xfrm>
            <a:off x="2557365" y="2249485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C65001"/>
                </a:solidFill>
              </a:rPr>
              <a:t>Antiprotonic</a:t>
            </a:r>
            <a:r>
              <a:rPr lang="fr-FR" sz="1400" dirty="0">
                <a:solidFill>
                  <a:srgbClr val="C65001"/>
                </a:solidFill>
              </a:rPr>
              <a:t> </a:t>
            </a:r>
            <a:r>
              <a:rPr lang="fr-FR" sz="1400" dirty="0" err="1">
                <a:solidFill>
                  <a:srgbClr val="C65001"/>
                </a:solidFill>
              </a:rPr>
              <a:t>atoms</a:t>
            </a:r>
            <a:endParaRPr lang="fr-FR" sz="1400" dirty="0">
              <a:solidFill>
                <a:srgbClr val="C65001"/>
              </a:solidFill>
            </a:endParaRPr>
          </a:p>
        </p:txBody>
      </p:sp>
      <p:sp>
        <p:nvSpPr>
          <p:cNvPr id="53" name="ZoneTexte 28">
            <a:extLst>
              <a:ext uri="{FF2B5EF4-FFF2-40B4-BE49-F238E27FC236}">
                <a16:creationId xmlns:a16="http://schemas.microsoft.com/office/drawing/2014/main" id="{5C164BED-EF8A-9EE5-6BCD-90F0742DA27A}"/>
              </a:ext>
            </a:extLst>
          </p:cNvPr>
          <p:cNvSpPr txBox="1"/>
          <p:nvPr/>
        </p:nvSpPr>
        <p:spPr>
          <a:xfrm>
            <a:off x="835663" y="1987909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13B01A"/>
                </a:solidFill>
              </a:rPr>
              <a:t>𝜋</a:t>
            </a:r>
            <a:r>
              <a:rPr lang="fr-FR" sz="1400" baseline="30000" dirty="0">
                <a:solidFill>
                  <a:srgbClr val="13B01A"/>
                </a:solidFill>
              </a:rPr>
              <a:t>0</a:t>
            </a:r>
            <a:r>
              <a:rPr lang="fr-FR" sz="1400" dirty="0">
                <a:solidFill>
                  <a:srgbClr val="13B01A"/>
                </a:solidFill>
              </a:rPr>
              <a:t> </a:t>
            </a:r>
            <a:r>
              <a:rPr lang="fr-FR" sz="1400" dirty="0" err="1">
                <a:solidFill>
                  <a:srgbClr val="13B01A"/>
                </a:solidFill>
              </a:rPr>
              <a:t>photoproduction</a:t>
            </a:r>
            <a:endParaRPr lang="fr-FR" sz="1400" dirty="0">
              <a:solidFill>
                <a:srgbClr val="13B01A"/>
              </a:solidFill>
            </a:endParaRPr>
          </a:p>
        </p:txBody>
      </p:sp>
      <p:sp>
        <p:nvSpPr>
          <p:cNvPr id="54" name="ZoneTexte 29">
            <a:extLst>
              <a:ext uri="{FF2B5EF4-FFF2-40B4-BE49-F238E27FC236}">
                <a16:creationId xmlns:a16="http://schemas.microsoft.com/office/drawing/2014/main" id="{4F99E8B8-FD06-79E3-B161-9C4EF2EF5107}"/>
              </a:ext>
            </a:extLst>
          </p:cNvPr>
          <p:cNvSpPr txBox="1"/>
          <p:nvPr/>
        </p:nvSpPr>
        <p:spPr>
          <a:xfrm>
            <a:off x="835663" y="2278781"/>
            <a:ext cx="1781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0343DF"/>
                </a:solidFill>
              </a:rPr>
              <a:t>Gravitational</a:t>
            </a:r>
            <a:r>
              <a:rPr lang="fr-FR" sz="1400" dirty="0">
                <a:solidFill>
                  <a:srgbClr val="0343DF"/>
                </a:solidFill>
              </a:rPr>
              <a:t> Waves</a:t>
            </a:r>
          </a:p>
        </p:txBody>
      </p:sp>
      <p:sp>
        <p:nvSpPr>
          <p:cNvPr id="55" name="Text Box 15">
            <a:extLst>
              <a:ext uri="{FF2B5EF4-FFF2-40B4-BE49-F238E27FC236}">
                <a16:creationId xmlns:a16="http://schemas.microsoft.com/office/drawing/2014/main" id="{B70D9AC4-5C48-6325-6479-09DF4FF3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581215"/>
            <a:ext cx="3600400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From Hu et al., Nature Phys. (2022)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F52810-E807-0517-AE24-081AD2158BE9}"/>
              </a:ext>
            </a:extLst>
          </p:cNvPr>
          <p:cNvGrpSpPr/>
          <p:nvPr/>
        </p:nvGrpSpPr>
        <p:grpSpPr>
          <a:xfrm>
            <a:off x="1559496" y="4238409"/>
            <a:ext cx="3861763" cy="568035"/>
            <a:chOff x="1559496" y="4238409"/>
            <a:chExt cx="3861763" cy="568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8FF063A-B371-B273-8C1C-1703393DB89C}"/>
                    </a:ext>
                  </a:extLst>
                </p:cNvPr>
                <p:cNvSpPr txBox="1"/>
                <p:nvPr/>
              </p:nvSpPr>
              <p:spPr>
                <a:xfrm>
                  <a:off x="1559496" y="4238409"/>
                  <a:ext cx="3861763" cy="5587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a14:m>
                  <a:r>
                    <a:rPr lang="en-DE" sz="2400" dirty="0"/>
                    <a:t> (fm)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8FF063A-B371-B273-8C1C-1703393DB8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496" y="4238409"/>
                  <a:ext cx="3861763" cy="558743"/>
                </a:xfrm>
                <a:prstGeom prst="rect">
                  <a:avLst/>
                </a:prstGeom>
                <a:blipFill>
                  <a:blip r:embed="rId5"/>
                  <a:stretch>
                    <a:fillRect l="-328" r="-1639" b="-1555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E94454B-AE8E-AAE4-5944-D6D514FD7868}"/>
                </a:ext>
              </a:extLst>
            </p:cNvPr>
            <p:cNvSpPr/>
            <p:nvPr/>
          </p:nvSpPr>
          <p:spPr>
            <a:xfrm>
              <a:off x="4252392" y="4594092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BBBD2FC-2B87-6D2B-7F81-1DDF7172C7B4}"/>
                    </a:ext>
                  </a:extLst>
                </p:cNvPr>
                <p:cNvSpPr txBox="1"/>
                <p:nvPr/>
              </p:nvSpPr>
              <p:spPr>
                <a:xfrm>
                  <a:off x="4137432" y="4437112"/>
                  <a:ext cx="351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DE" sz="18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BBBD2FC-2B87-6D2B-7F81-1DDF7172C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432" y="4437112"/>
                  <a:ext cx="35116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ZoneTexte 22">
            <a:extLst>
              <a:ext uri="{FF2B5EF4-FFF2-40B4-BE49-F238E27FC236}">
                <a16:creationId xmlns:a16="http://schemas.microsoft.com/office/drawing/2014/main" id="{FCCFF2F4-A4D1-AD31-347B-3A01AE3B5539}"/>
              </a:ext>
            </a:extLst>
          </p:cNvPr>
          <p:cNvSpPr txBox="1"/>
          <p:nvPr/>
        </p:nvSpPr>
        <p:spPr>
          <a:xfrm>
            <a:off x="263352" y="5169966"/>
            <a:ext cx="901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Charge radius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electron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elastic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scattering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(Coulomb)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Matter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or neutron radius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experimentally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challenging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access</a:t>
            </a: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Neutron skin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thickness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linked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quation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state (EOS)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around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saturation</a:t>
            </a:r>
          </a:p>
        </p:txBody>
      </p:sp>
    </p:spTree>
    <p:extLst>
      <p:ext uri="{BB962C8B-B14F-4D97-AF65-F5344CB8AC3E}">
        <p14:creationId xmlns:p14="http://schemas.microsoft.com/office/powerpoint/2010/main" val="120338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8D98EA9A-961A-274E-9608-4244CDD98E60}"/>
              </a:ext>
            </a:extLst>
          </p:cNvPr>
          <p:cNvSpPr txBox="1"/>
          <p:nvPr/>
        </p:nvSpPr>
        <p:spPr>
          <a:xfrm rot="16200000">
            <a:off x="7418667" y="252639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6A1AF90-B642-F7D3-510C-E192B9DA6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1700"/>
          <a:stretch/>
        </p:blipFill>
        <p:spPr>
          <a:xfrm>
            <a:off x="8250434" y="2132856"/>
            <a:ext cx="3534198" cy="379319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0438621-7EA4-2CDD-3CBD-2017C032C2CF}"/>
              </a:ext>
            </a:extLst>
          </p:cNvPr>
          <p:cNvSpPr txBox="1"/>
          <p:nvPr/>
        </p:nvSpPr>
        <p:spPr>
          <a:xfrm>
            <a:off x="9136341" y="5970766"/>
            <a:ext cx="2504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Tanaka et al., PRL (2020)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3534F4-46A8-7CCF-37E5-4D25FBC79A55}"/>
              </a:ext>
            </a:extLst>
          </p:cNvPr>
          <p:cNvSpPr txBox="1"/>
          <p:nvPr/>
        </p:nvSpPr>
        <p:spPr>
          <a:xfrm>
            <a:off x="9491608" y="3132257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DDFA69-A159-722C-EB40-7B86EB869DD3}"/>
              </a:ext>
            </a:extLst>
          </p:cNvPr>
          <p:cNvSpPr txBox="1"/>
          <p:nvPr/>
        </p:nvSpPr>
        <p:spPr>
          <a:xfrm>
            <a:off x="9004577" y="177281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/>
              <a:t>Interaction cross sections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E135B03-AC91-B9C3-E7E6-DADC9C7C26E0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71428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Neutron </a:t>
            </a:r>
            <a:r>
              <a:rPr lang="de-DE" kern="0" dirty="0" err="1"/>
              <a:t>skins</a:t>
            </a:r>
            <a:r>
              <a:rPr lang="de-DE" kern="0" dirty="0"/>
              <a:t> in rare isotopes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F790C953-0036-02F3-C606-24EF5B873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25537F-9B22-652B-F527-149DC5AFB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BB31B5C0-5E65-3C0D-4E31-43D01AB78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33" name="Titel 3">
            <a:extLst>
              <a:ext uri="{FF2B5EF4-FFF2-40B4-BE49-F238E27FC236}">
                <a16:creationId xmlns:a16="http://schemas.microsoft.com/office/drawing/2014/main" id="{61442014-4207-9A82-7593-3993A101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pic>
        <p:nvPicPr>
          <p:cNvPr id="39" name="Picture 38" descr="A diagram of a graph&#10;&#10;Description automatically generated">
            <a:extLst>
              <a:ext uri="{FF2B5EF4-FFF2-40B4-BE49-F238E27FC236}">
                <a16:creationId xmlns:a16="http://schemas.microsoft.com/office/drawing/2014/main" id="{7FE7E24E-EF41-FBB1-569C-E47EBFAC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02" y="1982369"/>
            <a:ext cx="5271346" cy="3826720"/>
          </a:xfrm>
          <a:prstGeom prst="rect">
            <a:avLst/>
          </a:prstGeom>
        </p:spPr>
      </p:pic>
      <p:sp>
        <p:nvSpPr>
          <p:cNvPr id="40" name="ZoneTexte 16">
            <a:extLst>
              <a:ext uri="{FF2B5EF4-FFF2-40B4-BE49-F238E27FC236}">
                <a16:creationId xmlns:a16="http://schemas.microsoft.com/office/drawing/2014/main" id="{AE6FB842-E122-BDF4-C2B7-B5E8F5202F20}"/>
              </a:ext>
            </a:extLst>
          </p:cNvPr>
          <p:cNvSpPr txBox="1"/>
          <p:nvPr/>
        </p:nvSpPr>
        <p:spPr>
          <a:xfrm>
            <a:off x="4079776" y="5970766"/>
            <a:ext cx="382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Arthuis,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Hebeler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Schwenk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arXiv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(2024)</a:t>
            </a:r>
          </a:p>
        </p:txBody>
      </p:sp>
      <p:pic>
        <p:nvPicPr>
          <p:cNvPr id="42" name="Picture 41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549C375-1411-7A34-D0A6-84F649D1F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4" y="2866519"/>
            <a:ext cx="2881228" cy="1930633"/>
          </a:xfrm>
          <a:prstGeom prst="rect">
            <a:avLst/>
          </a:prstGeom>
        </p:spPr>
      </p:pic>
      <p:sp>
        <p:nvSpPr>
          <p:cNvPr id="43" name="ZoneTexte 16">
            <a:extLst>
              <a:ext uri="{FF2B5EF4-FFF2-40B4-BE49-F238E27FC236}">
                <a16:creationId xmlns:a16="http://schemas.microsoft.com/office/drawing/2014/main" id="{66FA36EF-2405-B49A-8D19-902B06D46B6A}"/>
              </a:ext>
            </a:extLst>
          </p:cNvPr>
          <p:cNvSpPr txBox="1"/>
          <p:nvPr/>
        </p:nvSpPr>
        <p:spPr>
          <a:xfrm>
            <a:off x="360538" y="5970766"/>
            <a:ext cx="278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Rotival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Duguet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PRC (2009)</a:t>
            </a:r>
          </a:p>
        </p:txBody>
      </p:sp>
    </p:spTree>
    <p:extLst>
      <p:ext uri="{BB962C8B-B14F-4D97-AF65-F5344CB8AC3E}">
        <p14:creationId xmlns:p14="http://schemas.microsoft.com/office/powerpoint/2010/main" val="253005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E9C33-6BC3-6A3F-CD0F-D4CC83F8B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0AC6581A-5C0A-B54D-60CC-BB24463472DE}"/>
              </a:ext>
            </a:extLst>
          </p:cNvPr>
          <p:cNvSpPr txBox="1"/>
          <p:nvPr/>
        </p:nvSpPr>
        <p:spPr>
          <a:xfrm rot="16200000">
            <a:off x="7418667" y="252639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CBA7FE-E424-6F7E-6269-C011F913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1700"/>
          <a:stretch/>
        </p:blipFill>
        <p:spPr>
          <a:xfrm>
            <a:off x="8250434" y="2132856"/>
            <a:ext cx="3534198" cy="379319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7361B42-86BF-3D37-AA03-8E2EEF7AA18B}"/>
              </a:ext>
            </a:extLst>
          </p:cNvPr>
          <p:cNvSpPr txBox="1"/>
          <p:nvPr/>
        </p:nvSpPr>
        <p:spPr>
          <a:xfrm>
            <a:off x="9136341" y="5970766"/>
            <a:ext cx="2504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Tanaka et al., PRL (2020)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0A994F-2F87-D937-2E34-CC427719E72E}"/>
              </a:ext>
            </a:extLst>
          </p:cNvPr>
          <p:cNvSpPr txBox="1"/>
          <p:nvPr/>
        </p:nvSpPr>
        <p:spPr>
          <a:xfrm>
            <a:off x="9491608" y="3132257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44AFDD0-1EEE-61AD-B383-B1B3CC637CCA}"/>
              </a:ext>
            </a:extLst>
          </p:cNvPr>
          <p:cNvSpPr txBox="1"/>
          <p:nvPr/>
        </p:nvSpPr>
        <p:spPr>
          <a:xfrm>
            <a:off x="9004577" y="177281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/>
              <a:t>Interaction cross sections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DF9E22D0-9916-4496-0FE0-DA4CAF17DDE7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71428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Neutron </a:t>
            </a:r>
            <a:r>
              <a:rPr lang="de-DE" kern="0" dirty="0" err="1"/>
              <a:t>skins</a:t>
            </a:r>
            <a:r>
              <a:rPr lang="de-DE" kern="0" dirty="0"/>
              <a:t> in rare isotopes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5DA4D47F-9088-972A-77F7-E6A347447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701AFC-9CDE-3E3F-61DD-B40C58D48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BE8F685-E8DC-95AB-696A-9A9208880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33" name="Titel 3">
            <a:extLst>
              <a:ext uri="{FF2B5EF4-FFF2-40B4-BE49-F238E27FC236}">
                <a16:creationId xmlns:a16="http://schemas.microsoft.com/office/drawing/2014/main" id="{066AF7EA-29BD-4995-6B41-7C9F5C25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pic>
        <p:nvPicPr>
          <p:cNvPr id="39" name="Picture 38" descr="A diagram of a graph&#10;&#10;Description automatically generated">
            <a:extLst>
              <a:ext uri="{FF2B5EF4-FFF2-40B4-BE49-F238E27FC236}">
                <a16:creationId xmlns:a16="http://schemas.microsoft.com/office/drawing/2014/main" id="{103C3BC0-A4D8-9548-9BBA-9CABF29C8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02" y="1982369"/>
            <a:ext cx="5271346" cy="3826720"/>
          </a:xfrm>
          <a:prstGeom prst="rect">
            <a:avLst/>
          </a:prstGeom>
        </p:spPr>
      </p:pic>
      <p:sp>
        <p:nvSpPr>
          <p:cNvPr id="40" name="ZoneTexte 16">
            <a:extLst>
              <a:ext uri="{FF2B5EF4-FFF2-40B4-BE49-F238E27FC236}">
                <a16:creationId xmlns:a16="http://schemas.microsoft.com/office/drawing/2014/main" id="{CB2150DA-D87C-363B-1EE2-CE6E0315CC04}"/>
              </a:ext>
            </a:extLst>
          </p:cNvPr>
          <p:cNvSpPr txBox="1"/>
          <p:nvPr/>
        </p:nvSpPr>
        <p:spPr>
          <a:xfrm>
            <a:off x="4079776" y="5970766"/>
            <a:ext cx="382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Arthuis,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Hebeler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Schwenk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arXiv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(2024)</a:t>
            </a:r>
          </a:p>
        </p:txBody>
      </p:sp>
      <p:pic>
        <p:nvPicPr>
          <p:cNvPr id="42" name="Picture 41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98A4C56A-8060-6CE8-ABB8-3091C7542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4" y="2866519"/>
            <a:ext cx="2881228" cy="1930633"/>
          </a:xfrm>
          <a:prstGeom prst="rect">
            <a:avLst/>
          </a:prstGeom>
        </p:spPr>
      </p:pic>
      <p:sp>
        <p:nvSpPr>
          <p:cNvPr id="43" name="ZoneTexte 16">
            <a:extLst>
              <a:ext uri="{FF2B5EF4-FFF2-40B4-BE49-F238E27FC236}">
                <a16:creationId xmlns:a16="http://schemas.microsoft.com/office/drawing/2014/main" id="{462CCCA8-08E5-616C-2AA2-B5E06DD18A21}"/>
              </a:ext>
            </a:extLst>
          </p:cNvPr>
          <p:cNvSpPr txBox="1"/>
          <p:nvPr/>
        </p:nvSpPr>
        <p:spPr>
          <a:xfrm>
            <a:off x="360538" y="5970766"/>
            <a:ext cx="278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Rotival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Duguet</a:t>
            </a:r>
            <a:r>
              <a:rPr lang="fr-FR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PRC (2009)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23FCBC6-7523-34DF-0A7A-FCECC82018BB}"/>
              </a:ext>
            </a:extLst>
          </p:cNvPr>
          <p:cNvCxnSpPr>
            <a:cxnSpLocks/>
          </p:cNvCxnSpPr>
          <p:nvPr/>
        </p:nvCxnSpPr>
        <p:spPr>
          <a:xfrm flipV="1">
            <a:off x="5707407" y="2780928"/>
            <a:ext cx="748633" cy="1511672"/>
          </a:xfrm>
          <a:prstGeom prst="line">
            <a:avLst/>
          </a:prstGeom>
          <a:ln w="38100">
            <a:solidFill>
              <a:srgbClr val="060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83356F-0C32-65CF-4719-AD63F58F331E}"/>
              </a:ext>
            </a:extLst>
          </p:cNvPr>
          <p:cNvCxnSpPr>
            <a:cxnSpLocks/>
          </p:cNvCxnSpPr>
          <p:nvPr/>
        </p:nvCxnSpPr>
        <p:spPr>
          <a:xfrm flipV="1">
            <a:off x="3791744" y="3895729"/>
            <a:ext cx="2651673" cy="136947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49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4DE753-00AB-1750-013D-BF6A1705D0A3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35424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Low </a:t>
            </a:r>
            <a:r>
              <a:rPr lang="de-DE" kern="0" dirty="0" err="1"/>
              <a:t>energy</a:t>
            </a:r>
            <a:r>
              <a:rPr lang="de-DE" kern="0" dirty="0"/>
              <a:t> </a:t>
            </a:r>
            <a:r>
              <a:rPr lang="de-DE" kern="0" dirty="0" err="1"/>
              <a:t>antiprotons</a:t>
            </a:r>
            <a:r>
              <a:rPr lang="de-DE" kern="0" dirty="0"/>
              <a:t> </a:t>
            </a:r>
            <a:r>
              <a:rPr lang="de-DE" kern="0" dirty="0" err="1"/>
              <a:t>as</a:t>
            </a:r>
            <a:r>
              <a:rPr lang="de-DE" kern="0" dirty="0"/>
              <a:t> probe </a:t>
            </a:r>
          </a:p>
        </p:txBody>
      </p:sp>
      <p:pic>
        <p:nvPicPr>
          <p:cNvPr id="4" name="Image 6" descr="Image 6">
            <a:extLst>
              <a:ext uri="{FF2B5EF4-FFF2-40B4-BE49-F238E27FC236}">
                <a16:creationId xmlns:a16="http://schemas.microsoft.com/office/drawing/2014/main" id="{EA28DFC1-E77C-730F-8E8D-2E31C101F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39518"/>
            <a:ext cx="4539692" cy="31336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D1973-F6CB-8F70-D71B-7CD55B3E0CE9}"/>
              </a:ext>
            </a:extLst>
          </p:cNvPr>
          <p:cNvSpPr txBox="1"/>
          <p:nvPr/>
        </p:nvSpPr>
        <p:spPr>
          <a:xfrm>
            <a:off x="7824192" y="1988840"/>
            <a:ext cx="2725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29333" dirty="0"/>
              <a:t>172</a:t>
            </a:r>
            <a:r>
              <a:rPr lang="en-GB" sz="2000" dirty="0"/>
              <a:t>Yb @ LEAR, CERN</a:t>
            </a:r>
            <a:endParaRPr lang="en-D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8F09E-939B-9B2C-D86A-11CE8568A38A}"/>
              </a:ext>
            </a:extLst>
          </p:cNvPr>
          <p:cNvSpPr txBox="1"/>
          <p:nvPr/>
        </p:nvSpPr>
        <p:spPr>
          <a:xfrm>
            <a:off x="7718432" y="5466710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Schmidt et al., PRC (1998)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DC8A8986-F90F-1B49-6B74-804749DBD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7CC5B7CC-8208-62B8-F5F0-2FB882DC6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D8A3138-273D-E6C0-61A4-E11BCEDB2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1B6A3C42-128B-CD5A-140D-3C16DC91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pic>
        <p:nvPicPr>
          <p:cNvPr id="2" name="Grafik 8">
            <a:extLst>
              <a:ext uri="{FF2B5EF4-FFF2-40B4-BE49-F238E27FC236}">
                <a16:creationId xmlns:a16="http://schemas.microsoft.com/office/drawing/2014/main" id="{9C456031-CFF3-F83B-2241-617D5E9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685172"/>
            <a:ext cx="2942418" cy="2607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3">
                <a:extLst>
                  <a:ext uri="{FF2B5EF4-FFF2-40B4-BE49-F238E27FC236}">
                    <a16:creationId xmlns:a16="http://schemas.microsoft.com/office/drawing/2014/main" id="{94DBF5B5-959A-4C56-29DB-8A996C9E0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4077072"/>
                <a:ext cx="5464629" cy="136370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Arial Black"/>
                  </a:defRPr>
                </a:lvl1pPr>
                <a:lvl2pPr marL="2117" indent="-2117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2pPr>
                <a:lvl3pPr marL="0" indent="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None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3pPr>
                <a:lvl4pPr marL="247650" indent="-24765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Char char="§"/>
                  <a:tabLst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4pPr>
                <a:lvl5pPr marL="534988" indent="-277813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Char char="§"/>
                  <a:tabLst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5pPr>
                <a:lvl6pPr marL="1820288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6pPr>
                <a:lvl7pPr marL="2429873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7pPr>
                <a:lvl8pPr marL="3039457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8pPr>
                <a:lvl9pPr marL="3649042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de-DE" sz="1800" kern="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 kern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1800" i="1" kern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captured in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antiprotonic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orbital (</a:t>
                </a:r>
                <a14:m>
                  <m:oMath xmlns:m="http://schemas.openxmlformats.org/officeDocument/2006/math">
                    <m:r>
                      <a:rPr lang="de-DE" sz="18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~</m:t>
                    </m:r>
                  </m:oMath>
                </a14:m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QED)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then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annihilate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in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tail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sz="1800" dirty="0"/>
                  <a:t> 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(QCD)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Conservation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of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total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charge</a:t>
                </a:r>
                <a:endParaRPr lang="de-DE" sz="1800" kern="0" dirty="0"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 Placeholder 23">
                <a:extLst>
                  <a:ext uri="{FF2B5EF4-FFF2-40B4-BE49-F238E27FC236}">
                    <a16:creationId xmlns:a16="http://schemas.microsoft.com/office/drawing/2014/main" id="{94DBF5B5-959A-4C56-29DB-8A996C9E0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4077072"/>
                <a:ext cx="5464629" cy="1363707"/>
              </a:xfrm>
              <a:prstGeom prst="rect">
                <a:avLst/>
              </a:prstGeom>
              <a:blipFill>
                <a:blip r:embed="rId5"/>
                <a:stretch>
                  <a:fillRect l="-2320" b="-92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23">
                <a:extLst>
                  <a:ext uri="{FF2B5EF4-FFF2-40B4-BE49-F238E27FC236}">
                    <a16:creationId xmlns:a16="http://schemas.microsoft.com/office/drawing/2014/main" id="{50B8F17A-9937-999B-BCF8-B318D757217D}"/>
                  </a:ext>
                </a:extLst>
              </p:cNvPr>
              <p:cNvSpPr txBox="1"/>
              <p:nvPr/>
            </p:nvSpPr>
            <p:spPr>
              <a:xfrm>
                <a:off x="1271464" y="5634457"/>
                <a:ext cx="1232395" cy="7468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/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de-DE" sz="2000" b="0" i="1" baseline="-2500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nary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0" name="Textfeld 23">
                <a:extLst>
                  <a:ext uri="{FF2B5EF4-FFF2-40B4-BE49-F238E27FC236}">
                    <a16:creationId xmlns:a16="http://schemas.microsoft.com/office/drawing/2014/main" id="{50B8F17A-9937-999B-BCF8-B318D7572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5634457"/>
                <a:ext cx="1232395" cy="746871"/>
              </a:xfrm>
              <a:prstGeom prst="rect">
                <a:avLst/>
              </a:prstGeom>
              <a:blipFill>
                <a:blip r:embed="rId6"/>
                <a:stretch>
                  <a:fillRect l="-66327" t="-145000" b="-20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eschweifte Klammer links 24">
            <a:extLst>
              <a:ext uri="{FF2B5EF4-FFF2-40B4-BE49-F238E27FC236}">
                <a16:creationId xmlns:a16="http://schemas.microsoft.com/office/drawing/2014/main" id="{97EDCFD1-E310-7DF6-2C74-66F6E4378357}"/>
              </a:ext>
            </a:extLst>
          </p:cNvPr>
          <p:cNvSpPr/>
          <p:nvPr/>
        </p:nvSpPr>
        <p:spPr>
          <a:xfrm>
            <a:off x="2369184" y="5634457"/>
            <a:ext cx="122575" cy="626503"/>
          </a:xfrm>
          <a:prstGeom prst="leftBrace">
            <a:avLst>
              <a:gd name="adj1" fmla="val 631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25">
                <a:extLst>
                  <a:ext uri="{FF2B5EF4-FFF2-40B4-BE49-F238E27FC236}">
                    <a16:creationId xmlns:a16="http://schemas.microsoft.com/office/drawing/2014/main" id="{F6CBADBC-1E59-6F85-F216-61EF093D3BE2}"/>
                  </a:ext>
                </a:extLst>
              </p:cNvPr>
              <p:cNvSpPr txBox="1"/>
              <p:nvPr/>
            </p:nvSpPr>
            <p:spPr>
              <a:xfrm>
                <a:off x="2445359" y="5569734"/>
                <a:ext cx="14306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  0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  <m:r>
                      <a:rPr lang="de-DE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𝑝</m:t>
                    </m:r>
                  </m:oMath>
                </a14:m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4" name="Textfeld 25">
                <a:extLst>
                  <a:ext uri="{FF2B5EF4-FFF2-40B4-BE49-F238E27FC236}">
                    <a16:creationId xmlns:a16="http://schemas.microsoft.com/office/drawing/2014/main" id="{F6CBADBC-1E59-6F85-F216-61EF093D3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359" y="5569734"/>
                <a:ext cx="1430653" cy="400110"/>
              </a:xfrm>
              <a:prstGeom prst="rect">
                <a:avLst/>
              </a:prstGeom>
              <a:blipFill>
                <a:blip r:embed="rId7"/>
                <a:stretch>
                  <a:fillRect l="-2632" t="-9375" b="-28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6">
                <a:extLst>
                  <a:ext uri="{FF2B5EF4-FFF2-40B4-BE49-F238E27FC236}">
                    <a16:creationId xmlns:a16="http://schemas.microsoft.com/office/drawing/2014/main" id="{342D483E-9450-61D1-2CDD-53A6F8EC24DF}"/>
                  </a:ext>
                </a:extLst>
              </p:cNvPr>
              <p:cNvSpPr txBox="1"/>
              <p:nvPr/>
            </p:nvSpPr>
            <p:spPr>
              <a:xfrm>
                <a:off x="2416330" y="5896643"/>
                <a:ext cx="14306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  <m:r>
                      <a:rPr lang="de-DE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feld 26">
                <a:extLst>
                  <a:ext uri="{FF2B5EF4-FFF2-40B4-BE49-F238E27FC236}">
                    <a16:creationId xmlns:a16="http://schemas.microsoft.com/office/drawing/2014/main" id="{342D483E-9450-61D1-2CDD-53A6F8EC2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330" y="5896643"/>
                <a:ext cx="1430653" cy="400110"/>
              </a:xfrm>
              <a:prstGeom prst="rect">
                <a:avLst/>
              </a:prstGeom>
              <a:blipFill>
                <a:blip r:embed="rId8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750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7038843-5671-7A5C-A3FB-897A68B4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685172"/>
            <a:ext cx="2942418" cy="260792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4DE753-00AB-1750-013D-BF6A1705D0A3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35424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Low </a:t>
            </a:r>
            <a:r>
              <a:rPr lang="de-DE" kern="0" dirty="0" err="1"/>
              <a:t>energy</a:t>
            </a:r>
            <a:r>
              <a:rPr lang="de-DE" kern="0" dirty="0"/>
              <a:t> </a:t>
            </a:r>
            <a:r>
              <a:rPr lang="de-DE" kern="0" dirty="0" err="1"/>
              <a:t>antiprotons</a:t>
            </a:r>
            <a:r>
              <a:rPr lang="de-DE" kern="0" dirty="0"/>
              <a:t> </a:t>
            </a:r>
            <a:r>
              <a:rPr lang="de-DE" kern="0" dirty="0" err="1"/>
              <a:t>as</a:t>
            </a:r>
            <a:r>
              <a:rPr lang="de-DE" kern="0" dirty="0"/>
              <a:t> probe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3">
                <a:extLst>
                  <a:ext uri="{FF2B5EF4-FFF2-40B4-BE49-F238E27FC236}">
                    <a16:creationId xmlns:a16="http://schemas.microsoft.com/office/drawing/2014/main" id="{598E7CAB-2ED6-FCDA-B3FE-0703A5630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4077072"/>
                <a:ext cx="5464629" cy="136370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Arial Black"/>
                  </a:defRPr>
                </a:lvl1pPr>
                <a:lvl2pPr marL="2117" indent="-2117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2pPr>
                <a:lvl3pPr marL="0" indent="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None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3pPr>
                <a:lvl4pPr marL="247650" indent="-247650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Char char="§"/>
                  <a:tabLst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4pPr>
                <a:lvl5pPr marL="534988" indent="-277813" algn="l" rtl="0" eaLnBrk="0" fontAlgn="base" hangingPunct="0">
                  <a:lnSpc>
                    <a:spcPct val="100000"/>
                  </a:lnSpc>
                  <a:spcBef>
                    <a:spcPts val="267"/>
                  </a:spcBef>
                  <a:spcAft>
                    <a:spcPts val="300"/>
                  </a:spcAft>
                  <a:buFont typeface="Wingdings" charset="0"/>
                  <a:buChar char="§"/>
                  <a:tabLst/>
                  <a:defRPr sz="1600" cap="none" spc="40" baseline="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Tahoma" pitchFamily="34" charset="0"/>
                  </a:defRPr>
                </a:lvl5pPr>
                <a:lvl6pPr marL="1820288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6pPr>
                <a:lvl7pPr marL="2429873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7pPr>
                <a:lvl8pPr marL="3039457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8pPr>
                <a:lvl9pPr marL="3649042" indent="-25187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133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de-DE" sz="1800" kern="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 kern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1800" i="1" kern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captured in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antiprotonic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orbital (</a:t>
                </a:r>
                <a14:m>
                  <m:oMath xmlns:m="http://schemas.openxmlformats.org/officeDocument/2006/math">
                    <m:r>
                      <a:rPr lang="de-DE" sz="18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~</m:t>
                    </m:r>
                  </m:oMath>
                </a14:m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QED)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then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annihilate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in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</a:rPr>
                  <a:t>tail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sz="1800" dirty="0"/>
                  <a:t> 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</a:rPr>
                  <a:t>(QCD)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Conservation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of</a:t>
                </a:r>
                <a:r>
                  <a:rPr lang="de-DE" sz="1800" kern="0" dirty="0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total </a:t>
                </a:r>
                <a:r>
                  <a:rPr lang="de-DE" sz="1800" kern="0" dirty="0" err="1"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charge</a:t>
                </a:r>
                <a:endParaRPr lang="de-DE" sz="1800" kern="0" dirty="0"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 Placeholder 23">
                <a:extLst>
                  <a:ext uri="{FF2B5EF4-FFF2-40B4-BE49-F238E27FC236}">
                    <a16:creationId xmlns:a16="http://schemas.microsoft.com/office/drawing/2014/main" id="{598E7CAB-2ED6-FCDA-B3FE-0703A5630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4077072"/>
                <a:ext cx="5464629" cy="1363707"/>
              </a:xfrm>
              <a:prstGeom prst="rect">
                <a:avLst/>
              </a:prstGeom>
              <a:blipFill>
                <a:blip r:embed="rId4"/>
                <a:stretch>
                  <a:fillRect l="-2320" b="-92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D52469A4-F59F-226B-B1B0-E9243AF3D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861308D8-0C97-EED3-7BD3-6003AB14E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F357455D-DE13-77FB-1464-90897069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CD1E98F3-0ACB-E1ED-35B7-EA64231D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3">
                <a:extLst>
                  <a:ext uri="{FF2B5EF4-FFF2-40B4-BE49-F238E27FC236}">
                    <a16:creationId xmlns:a16="http://schemas.microsoft.com/office/drawing/2014/main" id="{7B000B7B-F65D-32B1-AB11-48DDBF90EFD7}"/>
                  </a:ext>
                </a:extLst>
              </p:cNvPr>
              <p:cNvSpPr txBox="1"/>
              <p:nvPr/>
            </p:nvSpPr>
            <p:spPr>
              <a:xfrm>
                <a:off x="1271464" y="5634457"/>
                <a:ext cx="1232395" cy="7468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/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de-DE" sz="2000" b="0" i="1" baseline="-2500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nary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5" name="Textfeld 23">
                <a:extLst>
                  <a:ext uri="{FF2B5EF4-FFF2-40B4-BE49-F238E27FC236}">
                    <a16:creationId xmlns:a16="http://schemas.microsoft.com/office/drawing/2014/main" id="{7B000B7B-F65D-32B1-AB11-48DDBF90E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5634457"/>
                <a:ext cx="1232395" cy="746871"/>
              </a:xfrm>
              <a:prstGeom prst="rect">
                <a:avLst/>
              </a:prstGeom>
              <a:blipFill>
                <a:blip r:embed="rId5"/>
                <a:stretch>
                  <a:fillRect l="-66327" t="-145000" b="-201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eschweifte Klammer links 24">
            <a:extLst>
              <a:ext uri="{FF2B5EF4-FFF2-40B4-BE49-F238E27FC236}">
                <a16:creationId xmlns:a16="http://schemas.microsoft.com/office/drawing/2014/main" id="{E6533920-E5C7-FE08-09E2-7F7F89C5782D}"/>
              </a:ext>
            </a:extLst>
          </p:cNvPr>
          <p:cNvSpPr/>
          <p:nvPr/>
        </p:nvSpPr>
        <p:spPr>
          <a:xfrm>
            <a:off x="2369184" y="5634457"/>
            <a:ext cx="122575" cy="626503"/>
          </a:xfrm>
          <a:prstGeom prst="leftBrace">
            <a:avLst>
              <a:gd name="adj1" fmla="val 631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25">
                <a:extLst>
                  <a:ext uri="{FF2B5EF4-FFF2-40B4-BE49-F238E27FC236}">
                    <a16:creationId xmlns:a16="http://schemas.microsoft.com/office/drawing/2014/main" id="{EA33433E-9569-2E8D-AAD2-350CB5F6B492}"/>
                  </a:ext>
                </a:extLst>
              </p:cNvPr>
              <p:cNvSpPr txBox="1"/>
              <p:nvPr/>
            </p:nvSpPr>
            <p:spPr>
              <a:xfrm>
                <a:off x="2445359" y="5569734"/>
                <a:ext cx="14306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  0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  <m:r>
                      <a:rPr lang="de-DE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𝑝</m:t>
                    </m:r>
                  </m:oMath>
                </a14:m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7" name="Textfeld 25">
                <a:extLst>
                  <a:ext uri="{FF2B5EF4-FFF2-40B4-BE49-F238E27FC236}">
                    <a16:creationId xmlns:a16="http://schemas.microsoft.com/office/drawing/2014/main" id="{EA33433E-9569-2E8D-AAD2-350CB5F6B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359" y="5569734"/>
                <a:ext cx="1430653" cy="400110"/>
              </a:xfrm>
              <a:prstGeom prst="rect">
                <a:avLst/>
              </a:prstGeom>
              <a:blipFill>
                <a:blip r:embed="rId6"/>
                <a:stretch>
                  <a:fillRect l="-2632" t="-9375" b="-28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26">
                <a:extLst>
                  <a:ext uri="{FF2B5EF4-FFF2-40B4-BE49-F238E27FC236}">
                    <a16:creationId xmlns:a16="http://schemas.microsoft.com/office/drawing/2014/main" id="{10976B0B-F5E7-225F-BE3C-076F9F8470DE}"/>
                  </a:ext>
                </a:extLst>
              </p:cNvPr>
              <p:cNvSpPr txBox="1"/>
              <p:nvPr/>
            </p:nvSpPr>
            <p:spPr>
              <a:xfrm>
                <a:off x="2416330" y="5896643"/>
                <a:ext cx="14306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fr-CH" sz="2000" i="1" kern="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  <m:r>
                      <a:rPr lang="de-DE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r>
                  <a:rPr lang="de-DE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Textfeld 26">
                <a:extLst>
                  <a:ext uri="{FF2B5EF4-FFF2-40B4-BE49-F238E27FC236}">
                    <a16:creationId xmlns:a16="http://schemas.microsoft.com/office/drawing/2014/main" id="{10976B0B-F5E7-225F-BE3C-076F9F84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330" y="5896643"/>
                <a:ext cx="1430653" cy="400110"/>
              </a:xfrm>
              <a:prstGeom prst="rect">
                <a:avLst/>
              </a:prstGeom>
              <a:blipFill>
                <a:blip r:embed="rId7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ABCCC0B-5E48-E9F8-4AA2-DE025D3B7D7E}"/>
              </a:ext>
            </a:extLst>
          </p:cNvPr>
          <p:cNvSpPr txBox="1"/>
          <p:nvPr/>
        </p:nvSpPr>
        <p:spPr>
          <a:xfrm>
            <a:off x="5973876" y="4869160"/>
            <a:ext cx="5617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/>
              <a:t>F</a:t>
            </a:r>
            <a:r>
              <a:rPr lang="en-DE" sz="1800" dirty="0"/>
              <a:t>irst application of method: </a:t>
            </a:r>
            <a:r>
              <a:rPr lang="en-DE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Bugg et al., PRL (1973)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Application to rare isotopes first proposed by: </a:t>
            </a:r>
          </a:p>
          <a:p>
            <a:r>
              <a:rPr lang="en-DE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</a:t>
            </a:r>
            <a:r>
              <a:rPr lang="en-DE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Wada and Yamazaki, NIM B (2004)</a:t>
            </a:r>
            <a:endParaRPr lang="en-DE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b="1" dirty="0"/>
              <a:t>Expected sensitivity</a:t>
            </a:r>
            <a:r>
              <a:rPr lang="en-DE" sz="1800" b="1"/>
              <a:t>: 10</a:t>
            </a:r>
            <a:r>
              <a:rPr lang="en-DE" sz="1800" b="1" dirty="0"/>
              <a:t>%, </a:t>
            </a:r>
            <a:r>
              <a:rPr lang="en-DE" sz="1800" dirty="0"/>
              <a:t>dominated by FSI</a:t>
            </a:r>
          </a:p>
        </p:txBody>
      </p:sp>
      <p:pic>
        <p:nvPicPr>
          <p:cNvPr id="25" name="Picture 2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9B4763C-5B19-5A5E-E780-7983749C3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62" y="1484784"/>
            <a:ext cx="6639378" cy="331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9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14DCB-4903-444C-AFC7-52C7A602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C75571-6968-E47D-2650-3873E1B1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44" y="332656"/>
            <a:ext cx="2029120" cy="975032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9E9F301-22B5-63BF-97F2-1B1C3389226C}"/>
              </a:ext>
            </a:extLst>
          </p:cNvPr>
          <p:cNvSpPr txBox="1">
            <a:spLocks/>
          </p:cNvSpPr>
          <p:nvPr/>
        </p:nvSpPr>
        <p:spPr>
          <a:xfrm>
            <a:off x="362251" y="764704"/>
            <a:ext cx="9190133" cy="3856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/>
              <a:t>nuclear</a:t>
            </a:r>
            <a:r>
              <a:rPr lang="de-DE" kern="0" dirty="0"/>
              <a:t> </a:t>
            </a:r>
            <a:r>
              <a:rPr lang="de-DE" kern="0" dirty="0" err="1"/>
              <a:t>forces</a:t>
            </a:r>
            <a:r>
              <a:rPr lang="de-DE" kern="0" dirty="0"/>
              <a:t>, Nuclei &amp; STARS</a:t>
            </a:r>
          </a:p>
        </p:txBody>
      </p:sp>
      <p:pic>
        <p:nvPicPr>
          <p:cNvPr id="3" name="Picture 2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E78C9C34-8919-EBD8-11FA-E7E7FC023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39317"/>
            <a:ext cx="7772400" cy="3774127"/>
          </a:xfrm>
          <a:prstGeom prst="rect">
            <a:avLst/>
          </a:prstGeom>
        </p:spPr>
      </p:pic>
      <p:pic>
        <p:nvPicPr>
          <p:cNvPr id="5" name="Picture 4" descr="A diagram of the earth's core&#10;&#10;Description automatically generated">
            <a:extLst>
              <a:ext uri="{FF2B5EF4-FFF2-40B4-BE49-F238E27FC236}">
                <a16:creationId xmlns:a16="http://schemas.microsoft.com/office/drawing/2014/main" id="{8FE3C6A2-A0AD-6FE2-EAD9-0B8F78791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r="43109"/>
          <a:stretch/>
        </p:blipFill>
        <p:spPr>
          <a:xfrm>
            <a:off x="8472264" y="1909290"/>
            <a:ext cx="2376264" cy="3127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436F7E-A785-5813-5571-992152E99B35}"/>
              </a:ext>
            </a:extLst>
          </p:cNvPr>
          <p:cNvSpPr/>
          <p:nvPr/>
        </p:nvSpPr>
        <p:spPr>
          <a:xfrm>
            <a:off x="5231904" y="3456993"/>
            <a:ext cx="3096344" cy="1444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31F3A-AFE3-988C-6871-2B732BFB98D5}"/>
              </a:ext>
            </a:extLst>
          </p:cNvPr>
          <p:cNvSpPr txBox="1"/>
          <p:nvPr/>
        </p:nvSpPr>
        <p:spPr>
          <a:xfrm>
            <a:off x="3431704" y="5686993"/>
            <a:ext cx="2880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Erler</a:t>
            </a:r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 et al., Nature (2012)</a:t>
            </a:r>
            <a:endParaRPr lang="en-DE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2B7085-098E-CE59-9395-C466F23AB597}"/>
              </a:ext>
            </a:extLst>
          </p:cNvPr>
          <p:cNvSpPr txBox="1"/>
          <p:nvPr/>
        </p:nvSpPr>
        <p:spPr>
          <a:xfrm>
            <a:off x="8179890" y="5686993"/>
            <a:ext cx="3028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From Watts et al., RMP (2016)</a:t>
            </a:r>
            <a:endParaRPr lang="en-DE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1F85FC-CD45-BE0E-F0E2-3C5C4A8CD325}"/>
                  </a:ext>
                </a:extLst>
              </p:cNvPr>
              <p:cNvSpPr txBox="1"/>
              <p:nvPr/>
            </p:nvSpPr>
            <p:spPr>
              <a:xfrm>
                <a:off x="8803208" y="4531808"/>
                <a:ext cx="1930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800" dirty="0">
                    <a:solidFill>
                      <a:schemeClr val="bg1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DE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E" sz="1800" dirty="0">
                    <a:solidFill>
                      <a:schemeClr val="bg1"/>
                    </a:solidFill>
                  </a:rPr>
                  <a:t> 10</a:t>
                </a:r>
                <a:r>
                  <a:rPr lang="en-DE" sz="1800" baseline="30000" dirty="0">
                    <a:solidFill>
                      <a:schemeClr val="bg1"/>
                    </a:solidFill>
                  </a:rPr>
                  <a:t>57</a:t>
                </a:r>
                <a:r>
                  <a:rPr lang="en-DE" sz="1800" dirty="0">
                    <a:solidFill>
                      <a:schemeClr val="bg1"/>
                    </a:solidFill>
                  </a:rPr>
                  <a:t> baryons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1F85FC-CD45-BE0E-F0E2-3C5C4A8CD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208" y="4531808"/>
                <a:ext cx="1930400" cy="369332"/>
              </a:xfrm>
              <a:prstGeom prst="rect">
                <a:avLst/>
              </a:prstGeom>
              <a:blipFill>
                <a:blip r:embed="rId5"/>
                <a:stretch>
                  <a:fillRect l="-2614" t="-6667" r="-130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close-up of a sphere&#10;&#10;Description automatically generated">
            <a:extLst>
              <a:ext uri="{FF2B5EF4-FFF2-40B4-BE49-F238E27FC236}">
                <a16:creationId xmlns:a16="http://schemas.microsoft.com/office/drawing/2014/main" id="{1A408716-FF3D-9717-DA31-BDDC0F431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216518"/>
            <a:ext cx="1944216" cy="1771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76D7AC-D270-2C93-47D3-C54D137861B4}"/>
                  </a:ext>
                </a:extLst>
              </p:cNvPr>
              <p:cNvSpPr txBox="1"/>
              <p:nvPr/>
            </p:nvSpPr>
            <p:spPr>
              <a:xfrm rot="19864156">
                <a:off x="3507997" y="2761934"/>
                <a:ext cx="2517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E" sz="1800" dirty="0"/>
                  <a:t>4000 nuclei unknown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76D7AC-D270-2C93-47D3-C54D13786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64156">
                <a:off x="3507997" y="2761934"/>
                <a:ext cx="2517036" cy="369332"/>
              </a:xfrm>
              <a:prstGeom prst="rect">
                <a:avLst/>
              </a:prstGeom>
              <a:blipFill>
                <a:blip r:embed="rId7"/>
                <a:stretch>
                  <a:fillRect t="-1626" r="-2646" b="-24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E502C4-05E9-0B89-A586-2DFADA274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F33A48-3A56-13F8-B9A0-9BD5A6811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224972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828B193-F395-CEAB-8FF5-EF29F3572A89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35424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The Antimatter </a:t>
            </a:r>
            <a:r>
              <a:rPr lang="de-DE" kern="0" dirty="0" err="1"/>
              <a:t>factory</a:t>
            </a:r>
            <a:r>
              <a:rPr lang="de-DE" kern="0" dirty="0"/>
              <a:t> at CERN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0C3BED-84DA-DD9E-21AC-0F26993C53F3}"/>
              </a:ext>
            </a:extLst>
          </p:cNvPr>
          <p:cNvSpPr/>
          <p:nvPr/>
        </p:nvSpPr>
        <p:spPr>
          <a:xfrm>
            <a:off x="10365498" y="3650548"/>
            <a:ext cx="327071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AE2302-3E1A-BCB3-2876-B2969EB45889}"/>
              </a:ext>
            </a:extLst>
          </p:cNvPr>
          <p:cNvSpPr/>
          <p:nvPr/>
        </p:nvSpPr>
        <p:spPr>
          <a:xfrm>
            <a:off x="8556785" y="1705414"/>
            <a:ext cx="327071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8C622-B4B6-BD88-77AE-6FF12C8604F7}"/>
              </a:ext>
            </a:extLst>
          </p:cNvPr>
          <p:cNvSpPr/>
          <p:nvPr/>
        </p:nvSpPr>
        <p:spPr>
          <a:xfrm>
            <a:off x="5519936" y="5897970"/>
            <a:ext cx="1152128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48974DF7-E6CE-D4FF-8C31-A325F9C4E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794564"/>
            <a:ext cx="4241989" cy="2730780"/>
          </a:xfrm>
          <a:prstGeom prst="rect">
            <a:avLst/>
          </a:prstGeom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52556134-1D9A-14E0-F467-E40A5DFC1389}"/>
              </a:ext>
            </a:extLst>
          </p:cNvPr>
          <p:cNvSpPr/>
          <p:nvPr/>
        </p:nvSpPr>
        <p:spPr>
          <a:xfrm>
            <a:off x="8256240" y="5157192"/>
            <a:ext cx="792088" cy="54914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A097A2CE-89DE-3E0A-0C39-B7875AE6D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F2092D-37F6-8231-46A2-F041FB12F5C9}"/>
              </a:ext>
            </a:extLst>
          </p:cNvPr>
          <p:cNvSpPr txBox="1"/>
          <p:nvPr/>
        </p:nvSpPr>
        <p:spPr>
          <a:xfrm>
            <a:off x="1415480" y="4869160"/>
            <a:ext cx="5795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1.5 10</a:t>
            </a:r>
            <a:r>
              <a:rPr lang="en-DE" sz="1800" baseline="30000" dirty="0"/>
              <a:t>13</a:t>
            </a:r>
            <a:r>
              <a:rPr lang="en-DE" sz="1800" dirty="0"/>
              <a:t> protons at 26 GeV/c from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3. 10</a:t>
            </a:r>
            <a:r>
              <a:rPr lang="en-DE" sz="1800" baseline="30000" dirty="0"/>
              <a:t>7</a:t>
            </a:r>
            <a:r>
              <a:rPr lang="en-DE" sz="1800" dirty="0"/>
              <a:t> antiprotons at 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Deceleration: 5.3 MeV (AD), 100 keV (ELENA)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Experiments: 4. 10</a:t>
            </a:r>
            <a:r>
              <a:rPr lang="en-DE" sz="1800" baseline="30000" dirty="0"/>
              <a:t>6</a:t>
            </a:r>
            <a:r>
              <a:rPr lang="en-DE" sz="1800" dirty="0"/>
              <a:t> antiprotons every 110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Low energy radioactive beams produced at ISOLDE</a:t>
            </a:r>
          </a:p>
        </p:txBody>
      </p:sp>
      <p:sp>
        <p:nvSpPr>
          <p:cNvPr id="20" name="Datumsplatzhalter 1">
            <a:extLst>
              <a:ext uri="{FF2B5EF4-FFF2-40B4-BE49-F238E27FC236}">
                <a16:creationId xmlns:a16="http://schemas.microsoft.com/office/drawing/2014/main" id="{FC82D1EF-70D4-E501-16CB-40C8E981C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5D632E1-9171-E5A4-1CA1-6168B97C6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46F11-0C2F-8ECA-507D-B060B1E9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605" y="1196752"/>
            <a:ext cx="5208451" cy="3724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FFF5C-8099-D559-01E8-FE398C173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40"/>
          <a:stretch/>
        </p:blipFill>
        <p:spPr>
          <a:xfrm>
            <a:off x="7320136" y="1284610"/>
            <a:ext cx="3744416" cy="2452484"/>
          </a:xfrm>
          <a:prstGeom prst="rect">
            <a:avLst/>
          </a:prstGeom>
        </p:spPr>
      </p:pic>
      <p:sp>
        <p:nvSpPr>
          <p:cNvPr id="24" name="Titel 3">
            <a:extLst>
              <a:ext uri="{FF2B5EF4-FFF2-40B4-BE49-F238E27FC236}">
                <a16:creationId xmlns:a16="http://schemas.microsoft.com/office/drawing/2014/main" id="{5F782A6A-36EF-258E-664A-06414A7A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</p:spTree>
    <p:extLst>
      <p:ext uri="{BB962C8B-B14F-4D97-AF65-F5344CB8AC3E}">
        <p14:creationId xmlns:p14="http://schemas.microsoft.com/office/powerpoint/2010/main" val="2343679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D4624A0-0C76-DE7A-04FC-B8F108AEE2E4}"/>
              </a:ext>
            </a:extLst>
          </p:cNvPr>
          <p:cNvSpPr txBox="1">
            <a:spLocks/>
          </p:cNvSpPr>
          <p:nvPr/>
        </p:nvSpPr>
        <p:spPr>
          <a:xfrm>
            <a:off x="350263" y="764704"/>
            <a:ext cx="1035424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The </a:t>
            </a:r>
            <a:r>
              <a:rPr lang="de-DE" kern="0" dirty="0" err="1"/>
              <a:t>puma</a:t>
            </a:r>
            <a:r>
              <a:rPr lang="de-DE" kern="0" dirty="0"/>
              <a:t> </a:t>
            </a:r>
            <a:r>
              <a:rPr lang="de-DE" kern="0" dirty="0" err="1"/>
              <a:t>experiment</a:t>
            </a:r>
            <a:endParaRPr lang="de-DE" kern="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CB055F-783D-2659-CDA5-B9A82C9AE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824" y="1266919"/>
            <a:ext cx="5035096" cy="4099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E80AE-8A13-A8D6-9447-8A5FAF474E1E}"/>
              </a:ext>
            </a:extLst>
          </p:cNvPr>
          <p:cNvSpPr txBox="1"/>
          <p:nvPr/>
        </p:nvSpPr>
        <p:spPr>
          <a:xfrm>
            <a:off x="3647728" y="3131676"/>
            <a:ext cx="576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B4F62-DD2B-7649-685B-47111494BE35}"/>
              </a:ext>
            </a:extLst>
          </p:cNvPr>
          <p:cNvSpPr txBox="1"/>
          <p:nvPr/>
        </p:nvSpPr>
        <p:spPr>
          <a:xfrm>
            <a:off x="4223792" y="2348880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ISOLDE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0F08E-EE0C-2839-C037-7B84BC3448F0}"/>
              </a:ext>
            </a:extLst>
          </p:cNvPr>
          <p:cNvSpPr txBox="1"/>
          <p:nvPr/>
        </p:nvSpPr>
        <p:spPr>
          <a:xfrm>
            <a:off x="976151" y="5457998"/>
            <a:ext cx="10232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First measurements with stable ion at AD/ELENA from 2024, rare isotopes at ISOLDE from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Long antiproton trapping time already achieved. </a:t>
            </a:r>
            <a:r>
              <a:rPr lang="en-DE" sz="1800" i="1" dirty="0"/>
              <a:t>Record:</a:t>
            </a:r>
            <a:r>
              <a:rPr lang="en-DE" sz="1800" dirty="0"/>
              <a:t> BASE: &gt; 50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Transportation of antiprotons is also a core component of BASE-STEP (PI: C. Smorra)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89C287B4-EE38-C7DC-A1D6-71F8BDEAB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AC5E5-4F09-B075-4112-08346B47D470}"/>
              </a:ext>
            </a:extLst>
          </p:cNvPr>
          <p:cNvSpPr txBox="1"/>
          <p:nvPr/>
        </p:nvSpPr>
        <p:spPr>
          <a:xfrm>
            <a:off x="644898" y="5003884"/>
            <a:ext cx="4370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Transportation: AD </a:t>
            </a:r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sym typeface="Wingdings" panose="05000000000000000000" pitchFamily="2" charset="2"/>
              </a:rPr>
              <a:t> ISOLDE</a:t>
            </a:r>
            <a:endParaRPr lang="en-GB" sz="18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416F2944-87E9-70F5-DA59-DE6DF0D0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0AAA2906-6080-B618-1550-8F36D558C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0261B46A-4227-2157-3E78-D42B8342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04664"/>
            <a:ext cx="9096000" cy="144000"/>
          </a:xfrm>
        </p:spPr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skins</a:t>
            </a:r>
            <a:r>
              <a:rPr lang="de-DE" dirty="0"/>
              <a:t> in rare isotopes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30E0A4-EAB7-BE21-422A-7142B722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663886" y="1598045"/>
            <a:ext cx="805049" cy="3400556"/>
          </a:xfrm>
          <a:prstGeom prst="rect">
            <a:avLst/>
          </a:prstGeom>
        </p:spPr>
      </p:pic>
      <p:pic>
        <p:nvPicPr>
          <p:cNvPr id="21" name="Picture 20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6465BE94-220D-08A5-A4F0-8B5F68EAF6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26660"/>
          <a:stretch/>
        </p:blipFill>
        <p:spPr>
          <a:xfrm rot="16200000">
            <a:off x="5881587" y="835103"/>
            <a:ext cx="1944214" cy="2811530"/>
          </a:xfrm>
          <a:prstGeom prst="rect">
            <a:avLst/>
          </a:prstGeom>
        </p:spPr>
      </p:pic>
      <p:pic>
        <p:nvPicPr>
          <p:cNvPr id="22" name="Picture 21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A8C21A82-0941-D839-03C3-11F8DF1C0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46" y="2365839"/>
            <a:ext cx="1550258" cy="77512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3" name="Picture 22" descr="A large metal machine in a factory&#10;&#10;Description automatically generated">
            <a:extLst>
              <a:ext uri="{FF2B5EF4-FFF2-40B4-BE49-F238E27FC236}">
                <a16:creationId xmlns:a16="http://schemas.microsoft.com/office/drawing/2014/main" id="{CC599A6B-046E-CBDF-8F6C-BA37A1F984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 b="4491"/>
          <a:stretch/>
        </p:blipFill>
        <p:spPr>
          <a:xfrm>
            <a:off x="8380678" y="3778626"/>
            <a:ext cx="3432485" cy="1594590"/>
          </a:xfrm>
          <a:prstGeom prst="rect">
            <a:avLst/>
          </a:prstGeom>
        </p:spPr>
      </p:pic>
      <p:pic>
        <p:nvPicPr>
          <p:cNvPr id="24" name="Grafik 12290">
            <a:extLst>
              <a:ext uri="{FF2B5EF4-FFF2-40B4-BE49-F238E27FC236}">
                <a16:creationId xmlns:a16="http://schemas.microsoft.com/office/drawing/2014/main" id="{540341BD-F444-109B-2451-C23EADFFB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8981" y="1266919"/>
            <a:ext cx="1937659" cy="1601303"/>
          </a:xfrm>
          <a:prstGeom prst="rect">
            <a:avLst/>
          </a:prstGeom>
        </p:spPr>
      </p:pic>
      <p:pic>
        <p:nvPicPr>
          <p:cNvPr id="25" name="Picture 24" descr="A blue wires in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9CD7B2D8-D0D5-2E9C-12CD-299A248E8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84" y="1272568"/>
            <a:ext cx="1503100" cy="15946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CF5C23-B589-3951-09E6-A4F36AD8E279}"/>
              </a:ext>
            </a:extLst>
          </p:cNvPr>
          <p:cNvSpPr txBox="1"/>
          <p:nvPr/>
        </p:nvSpPr>
        <p:spPr>
          <a:xfrm>
            <a:off x="5361584" y="3700848"/>
            <a:ext cx="324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Slowed down antiprotons at ELENA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85EBF-0B37-6DD3-1BFA-3F146A8C7D52}"/>
              </a:ext>
            </a:extLst>
          </p:cNvPr>
          <p:cNvSpPr txBox="1"/>
          <p:nvPr/>
        </p:nvSpPr>
        <p:spPr>
          <a:xfrm>
            <a:off x="8302698" y="3356992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Ion and antiproton trap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58CCD-44EB-23F7-53FB-FDE63FC993B8}"/>
              </a:ext>
            </a:extLst>
          </p:cNvPr>
          <p:cNvSpPr txBox="1"/>
          <p:nvPr/>
        </p:nvSpPr>
        <p:spPr>
          <a:xfrm>
            <a:off x="8380679" y="5013176"/>
            <a:ext cx="3187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Offline ion source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418FB53B-008A-6FE3-9BB2-9D0DF1441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056" y="593581"/>
            <a:ext cx="874854" cy="597088"/>
          </a:xfrm>
          <a:prstGeom prst="rect">
            <a:avLst/>
          </a:prstGeom>
        </p:spPr>
      </p:pic>
      <p:pic>
        <p:nvPicPr>
          <p:cNvPr id="30" name="Grafik 11" descr="Ein Bild, das blau, draußen enthält.&#10;&#10;Automatisch generierte Beschreibung">
            <a:extLst>
              <a:ext uri="{FF2B5EF4-FFF2-40B4-BE49-F238E27FC236}">
                <a16:creationId xmlns:a16="http://schemas.microsoft.com/office/drawing/2014/main" id="{84FCD4EA-8184-6ED4-066A-4EC1518316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6520"/>
          <a:stretch/>
        </p:blipFill>
        <p:spPr>
          <a:xfrm>
            <a:off x="5453384" y="3302890"/>
            <a:ext cx="2871658" cy="20639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66CE86-D9C8-463C-7D04-24F7DA7DF29C}"/>
              </a:ext>
            </a:extLst>
          </p:cNvPr>
          <p:cNvSpPr txBox="1"/>
          <p:nvPr/>
        </p:nvSpPr>
        <p:spPr>
          <a:xfrm>
            <a:off x="8328248" y="2564904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Tracker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743524-AF45-76D1-1A2A-AEB1E1BFC054}"/>
              </a:ext>
            </a:extLst>
          </p:cNvPr>
          <p:cNvSpPr txBox="1"/>
          <p:nvPr/>
        </p:nvSpPr>
        <p:spPr>
          <a:xfrm>
            <a:off x="5375920" y="1268760"/>
            <a:ext cx="3556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Slow antiprotons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2067C2-1DDD-9562-3FEA-6D2625AAAA97}"/>
              </a:ext>
            </a:extLst>
          </p:cNvPr>
          <p:cNvSpPr txBox="1"/>
          <p:nvPr/>
        </p:nvSpPr>
        <p:spPr>
          <a:xfrm>
            <a:off x="5375920" y="4997463"/>
            <a:ext cx="3556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Transportable magnet</a:t>
            </a:r>
          </a:p>
        </p:txBody>
      </p:sp>
    </p:spTree>
    <p:extLst>
      <p:ext uri="{BB962C8B-B14F-4D97-AF65-F5344CB8AC3E}">
        <p14:creationId xmlns:p14="http://schemas.microsoft.com/office/powerpoint/2010/main" val="3704590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8C5A2-3EAB-A379-67C4-E8B37994C871}"/>
              </a:ext>
            </a:extLst>
          </p:cNvPr>
          <p:cNvSpPr txBox="1"/>
          <p:nvPr/>
        </p:nvSpPr>
        <p:spPr>
          <a:xfrm>
            <a:off x="334435" y="3557915"/>
            <a:ext cx="11514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PUMA 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T.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Aumann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N.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Azaryan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W.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Bartmann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A.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Bouvard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O.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Boine-Frankenheim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A. Broche, F.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Butin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D.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Calvet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J.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Carbonell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P.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Chiggiato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H. De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Gersem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R. De Oliveira, T.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Dobers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F.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Ehm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J. Ferreira Somoza, J. Fischer, M. Fraser, E. Friedrich, M. Gomez-Ramos, J.-L. Grenard, G.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Hupin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K. Johnston, C. Klink, M. Kowalska, Y. Kubota, P. Indelicato, R.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Lazauskas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S.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Malbrunot-Ettenauer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N.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Marsic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W. Müller, S.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Naimi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N. Nakatsuka, R.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Necca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D.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Neidherr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A.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Obertelli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Y. Ono, S.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Pasinelli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N. Paul, E. C.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Pollacco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L.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Riik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D. Rossi, H.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Scheit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M. Schlaich, A. Schmidt, L.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Schweikhard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S.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Sels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E.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Siesling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T.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Uesaka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M. Wada, F.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Wienholtz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S.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Wycech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C. </a:t>
            </a:r>
            <a:r>
              <a:rPr lang="en-US" sz="1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Xanthopoulou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S. Zacarias, with contribution from B. Loeher, GSI</a:t>
            </a:r>
            <a:endParaRPr lang="en-DE" sz="18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pieren 2">
            <a:extLst>
              <a:ext uri="{FF2B5EF4-FFF2-40B4-BE49-F238E27FC236}">
                <a16:creationId xmlns:a16="http://schemas.microsoft.com/office/drawing/2014/main" id="{DCD4156A-0AC0-5655-B42B-C71DA76AB1C0}"/>
              </a:ext>
            </a:extLst>
          </p:cNvPr>
          <p:cNvGrpSpPr/>
          <p:nvPr/>
        </p:nvGrpSpPr>
        <p:grpSpPr>
          <a:xfrm>
            <a:off x="2707641" y="5661248"/>
            <a:ext cx="6412695" cy="703597"/>
            <a:chOff x="281240" y="3100707"/>
            <a:chExt cx="8572935" cy="939983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5B2E06EF-65F0-EA21-BD0E-24F95242D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7279" y="3213905"/>
              <a:ext cx="682057" cy="6820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D1E849A4-2705-44A8-5FD6-F873F525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991" y="3100707"/>
              <a:ext cx="928230" cy="9282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8D4FB860-522B-67AA-4A05-CB318D08A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240" y="3189934"/>
              <a:ext cx="1751991" cy="7299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D28B0EEE-850E-A417-F42E-8ACA82349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3411" y="3189934"/>
              <a:ext cx="1341122" cy="8382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JClab_logo.png" descr="IJClab_logo.png">
              <a:extLst>
                <a:ext uri="{FF2B5EF4-FFF2-40B4-BE49-F238E27FC236}">
                  <a16:creationId xmlns:a16="http://schemas.microsoft.com/office/drawing/2014/main" id="{38238C35-0D85-241A-5D41-4BA4B0D3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1604" b="21604"/>
            <a:stretch>
              <a:fillRect/>
            </a:stretch>
          </p:blipFill>
          <p:spPr>
            <a:xfrm>
              <a:off x="2783384" y="3202427"/>
              <a:ext cx="1476031" cy="8382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TRIUMF_logo.png" descr="TRIUMF_logo.png">
              <a:extLst>
                <a:ext uri="{FF2B5EF4-FFF2-40B4-BE49-F238E27FC236}">
                  <a16:creationId xmlns:a16="http://schemas.microsoft.com/office/drawing/2014/main" id="{0182D382-2A7E-2D7F-BA62-CAE6ECD5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0381" y="3231337"/>
              <a:ext cx="2053794" cy="72999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9E8B477-CBFE-9F57-98BC-CBDFEC715E91}"/>
              </a:ext>
            </a:extLst>
          </p:cNvPr>
          <p:cNvSpPr txBox="1"/>
          <p:nvPr/>
        </p:nvSpPr>
        <p:spPr>
          <a:xfrm>
            <a:off x="1394677" y="5958124"/>
            <a:ext cx="98762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600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6682110-1C84-E2B4-13DF-FB62756DF1FE}"/>
              </a:ext>
            </a:extLst>
          </p:cNvPr>
          <p:cNvSpPr txBox="1">
            <a:spLocks/>
          </p:cNvSpPr>
          <p:nvPr/>
        </p:nvSpPr>
        <p:spPr>
          <a:xfrm>
            <a:off x="335360" y="793181"/>
            <a:ext cx="9743649" cy="40357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4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CH" sz="3200" kern="0" dirty="0"/>
              <a:t>collaborations</a:t>
            </a:r>
            <a:endParaRPr lang="de-DE" sz="3200" kern="0" dirty="0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98EA6D9F-6F3C-F55A-B572-D569C6883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2BEB0-EF4E-8660-9187-ACB4A0AF4225}"/>
              </a:ext>
            </a:extLst>
          </p:cNvPr>
          <p:cNvSpPr txBox="1"/>
          <p:nvPr/>
        </p:nvSpPr>
        <p:spPr>
          <a:xfrm>
            <a:off x="334435" y="126876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b="1" dirty="0"/>
              <a:t>SAMURAI</a:t>
            </a:r>
          </a:p>
        </p:txBody>
      </p: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DCE7DC5A-1976-4ADC-5DAD-A9D6D118B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F35B889B-F7FA-4182-5C77-90F370CBF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pic>
        <p:nvPicPr>
          <p:cNvPr id="20" name="Image 3">
            <a:extLst>
              <a:ext uri="{FF2B5EF4-FFF2-40B4-BE49-F238E27FC236}">
                <a16:creationId xmlns:a16="http://schemas.microsoft.com/office/drawing/2014/main" id="{335642F9-E48E-E751-685C-8EB5EC123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48" y="1258130"/>
            <a:ext cx="5832648" cy="18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1006" y="1136357"/>
            <a:ext cx="10127482" cy="492443"/>
          </a:xfrm>
        </p:spPr>
        <p:txBody>
          <a:bodyPr/>
          <a:lstStyle/>
          <a:p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9E81113-1EFE-8DAA-E876-1638F5C3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0D9DB0-FD41-9066-BFF9-34150702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037" y="5412968"/>
            <a:ext cx="871291" cy="871291"/>
          </a:xfrm>
          <a:prstGeom prst="rect">
            <a:avLst/>
          </a:prstGeom>
        </p:spPr>
      </p:pic>
      <p:pic>
        <p:nvPicPr>
          <p:cNvPr id="10" name="Image 9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6C5378AB-FC73-F54A-7A7F-1720794E2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27" y="5204139"/>
            <a:ext cx="1249197" cy="1249197"/>
          </a:xfrm>
          <a:prstGeom prst="rect">
            <a:avLst/>
          </a:prstGeom>
        </p:spPr>
      </p:pic>
      <p:pic>
        <p:nvPicPr>
          <p:cNvPr id="11" name="Image 10" descr="Une image contenant dessin humoristique, Graphique, illustration, clipart&#10;&#10;Description générée automatiquement">
            <a:extLst>
              <a:ext uri="{FF2B5EF4-FFF2-40B4-BE49-F238E27FC236}">
                <a16:creationId xmlns:a16="http://schemas.microsoft.com/office/drawing/2014/main" id="{8C350386-CFF0-3EB8-3307-F502409B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28" y="5241783"/>
            <a:ext cx="2519336" cy="11864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2EC0593-4661-0A7C-91D9-E3E9B024DA49}"/>
                  </a:ext>
                </a:extLst>
              </p:cNvPr>
              <p:cNvSpPr txBox="1"/>
              <p:nvPr/>
            </p:nvSpPr>
            <p:spPr>
              <a:xfrm>
                <a:off x="263352" y="1628800"/>
                <a:ext cx="1029714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1800" dirty="0"/>
                  <a:t>Most neutron-</a:t>
                </a:r>
                <a:r>
                  <a:rPr lang="fr-FR" sz="1800" dirty="0" err="1"/>
                  <a:t>rich</a:t>
                </a:r>
                <a:r>
                  <a:rPr lang="fr-FR" sz="1800" dirty="0"/>
                  <a:t> light </a:t>
                </a:r>
                <a:r>
                  <a:rPr lang="fr-FR" sz="1800" dirty="0" err="1"/>
                  <a:t>systems</a:t>
                </a:r>
                <a:r>
                  <a:rPr lang="fr-FR" sz="1800" dirty="0"/>
                  <a:t>: 4n, </a:t>
                </a:r>
                <a:r>
                  <a:rPr lang="fr-FR" sz="1800" baseline="30000" dirty="0"/>
                  <a:t>28</a:t>
                </a:r>
                <a:r>
                  <a:rPr lang="fr-FR" sz="1800" dirty="0"/>
                  <a:t>O </a:t>
                </a:r>
              </a:p>
              <a:p>
                <a:r>
                  <a:rPr lang="fr-FR" sz="1800" dirty="0">
                    <a:solidFill>
                      <a:srgbClr val="A6A6A6"/>
                    </a:solidFill>
                  </a:rPr>
                  <a:t>       </a:t>
                </a:r>
                <a:r>
                  <a:rPr lang="fr-FR" sz="1800" dirty="0" err="1">
                    <a:solidFill>
                      <a:srgbClr val="A6A6A6"/>
                    </a:solidFill>
                  </a:rPr>
                  <a:t>Duer</a:t>
                </a:r>
                <a:r>
                  <a:rPr lang="fr-FR" sz="1800" dirty="0">
                    <a:solidFill>
                      <a:srgbClr val="A6A6A6"/>
                    </a:solidFill>
                  </a:rPr>
                  <a:t> et al., Nature (2022); Kondo et al., Nature (2023) </a:t>
                </a:r>
              </a:p>
              <a:p>
                <a:pPr>
                  <a:buClr>
                    <a:schemeClr val="tx1"/>
                  </a:buClr>
                </a:pP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      Is the « 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tetraneutron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 » a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resonance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of a final state interaction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effect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? </a:t>
                </a:r>
              </a:p>
              <a:p>
                <a:r>
                  <a:rPr lang="fr-FR" sz="1800" dirty="0"/>
                  <a:t>      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Role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of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deformation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and / or continuum in the binding of </a:t>
                </a:r>
                <a:r>
                  <a:rPr lang="fr-FR" sz="1800" baseline="30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28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O </a:t>
                </a:r>
              </a:p>
              <a:p>
                <a:endParaRPr lang="fr-FR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800" dirty="0"/>
                  <a:t>  </a:t>
                </a:r>
                <a:r>
                  <a:rPr lang="fr-FR" sz="1800" dirty="0" err="1"/>
                  <a:t>Going</a:t>
                </a:r>
                <a:r>
                  <a:rPr lang="fr-FR" sz="1800" dirty="0"/>
                  <a:t> more neutron </a:t>
                </a:r>
                <a:r>
                  <a:rPr lang="fr-FR" sz="1800" dirty="0" err="1"/>
                  <a:t>rich</a:t>
                </a:r>
                <a:r>
                  <a:rPr lang="fr-FR" sz="1800" dirty="0"/>
                  <a:t> </a:t>
                </a:r>
                <a:r>
                  <a:rPr lang="fr-FR" sz="1800" dirty="0" err="1"/>
                  <a:t>with</a:t>
                </a:r>
                <a:r>
                  <a:rPr lang="fr-FR" sz="1800" dirty="0"/>
                  <a:t> </a:t>
                </a:r>
                <a:r>
                  <a:rPr lang="fr-FR" sz="1800" b="1" dirty="0"/>
                  <a:t>new machines </a:t>
                </a:r>
                <a:r>
                  <a:rPr lang="fr-FR" sz="1800" dirty="0"/>
                  <a:t>and upgrades: FRIB (US), FAIR</a:t>
                </a:r>
              </a:p>
              <a:p>
                <a:pPr>
                  <a:buClr>
                    <a:schemeClr val="tx1"/>
                  </a:buClr>
                </a:pP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     Shell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evolution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and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deformation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at the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driplines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; </a:t>
                </a:r>
                <a:r>
                  <a:rPr lang="fr-FR" sz="1800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Ex.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spectroscopy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of </a:t>
                </a:r>
                <a:r>
                  <a:rPr lang="fr-FR" sz="1800" baseline="30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60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Ca</a:t>
                </a:r>
              </a:p>
              <a:p>
                <a:pPr>
                  <a:buClr>
                    <a:schemeClr val="tx1"/>
                  </a:buClr>
                </a:pPr>
                <a:endParaRPr lang="fr-FR" sz="1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fr-FR" sz="1800" b="1" dirty="0"/>
                  <a:t>Neutron skins </a:t>
                </a:r>
                <a:r>
                  <a:rPr lang="fr-FR" sz="1800" dirty="0"/>
                  <a:t>and </a:t>
                </a:r>
                <a:r>
                  <a:rPr lang="fr-FR" sz="1800" dirty="0" err="1"/>
                  <a:t>densities</a:t>
                </a:r>
                <a:r>
                  <a:rPr lang="fr-FR" sz="1800" dirty="0"/>
                  <a:t> </a:t>
                </a:r>
                <a:r>
                  <a:rPr lang="fr-FR" sz="1800" dirty="0" err="1"/>
                  <a:t>towards</a:t>
                </a:r>
                <a:r>
                  <a:rPr lang="fr-FR" sz="1800" dirty="0"/>
                  <a:t> the </a:t>
                </a:r>
                <a:r>
                  <a:rPr lang="fr-FR" sz="1800" dirty="0" err="1"/>
                  <a:t>dripline</a:t>
                </a:r>
                <a:r>
                  <a:rPr lang="fr-FR" sz="1800" dirty="0"/>
                  <a:t> </a:t>
                </a:r>
              </a:p>
              <a:p>
                <a:pPr>
                  <a:buClr>
                    <a:schemeClr val="tx1"/>
                  </a:buClr>
                </a:pPr>
                <a:r>
                  <a:rPr lang="fr-FR" sz="1800" dirty="0">
                    <a:solidFill>
                      <a:srgbClr val="A6A6A6"/>
                    </a:solidFill>
                  </a:rPr>
                  <a:t>       PUMA collab., EPJA (2022)</a:t>
                </a:r>
              </a:p>
              <a:p>
                <a:pPr>
                  <a:buClr>
                    <a:schemeClr val="tx1"/>
                  </a:buClr>
                </a:pP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      First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measurements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with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antiprotons at ELENA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from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2024, ISOLDE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from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2025</a:t>
                </a:r>
              </a:p>
              <a:p>
                <a:pPr>
                  <a:buClr>
                    <a:schemeClr val="tx1"/>
                  </a:buClr>
                </a:pP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     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Dedicated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programs of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reaction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studies</a:t>
                </a: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at R3B, FAIR</a:t>
                </a:r>
              </a:p>
              <a:p>
                <a:pPr>
                  <a:buClr>
                    <a:schemeClr val="tx1"/>
                  </a:buClr>
                </a:pPr>
                <a:endParaRPr lang="fr-FR" sz="1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fr-FR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 </a:t>
                </a:r>
                <a:r>
                  <a:rPr lang="fr-FR" sz="1800" dirty="0"/>
                  <a:t>Beyond </a:t>
                </a:r>
                <a:r>
                  <a:rPr lang="fr-FR" sz="1800" dirty="0" err="1"/>
                  <a:t>nuclei</a:t>
                </a:r>
                <a:r>
                  <a:rPr lang="fr-FR" sz="1800" dirty="0"/>
                  <a:t>: </a:t>
                </a:r>
                <a:r>
                  <a:rPr lang="fr-FR" sz="1800" b="1" dirty="0" err="1"/>
                  <a:t>hypernuclei</a:t>
                </a:r>
                <a:r>
                  <a:rPr lang="fr-FR" sz="1800" dirty="0"/>
                  <a:t> </a:t>
                </a:r>
                <a:r>
                  <a:rPr lang="fr-FR" sz="1800" dirty="0" err="1"/>
                  <a:t>towards</a:t>
                </a:r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800" dirty="0"/>
                  <a:t> interactions</a:t>
                </a:r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2EC0593-4661-0A7C-91D9-E3E9B024D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628800"/>
                <a:ext cx="10297144" cy="3970318"/>
              </a:xfrm>
              <a:prstGeom prst="rect">
                <a:avLst/>
              </a:prstGeom>
              <a:blipFill>
                <a:blip r:embed="rId6"/>
                <a:stretch>
                  <a:fillRect l="-369" t="-639" b="-12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F036F40E-5D5C-1C44-2204-6CF6D5A78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196541E-F060-7FCA-6DCF-57EAC6A97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BA9D630A-C172-8FD5-B964-6C0F58D70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  <p:pic>
        <p:nvPicPr>
          <p:cNvPr id="8" name="Image 7" descr="Une image contenant logo, Police, symbole, Graphique&#10;&#10;Description générée automatiquement">
            <a:extLst>
              <a:ext uri="{FF2B5EF4-FFF2-40B4-BE49-F238E27FC236}">
                <a16:creationId xmlns:a16="http://schemas.microsoft.com/office/drawing/2014/main" id="{8B23B623-8573-6DE0-CBA4-88BB1B0BF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87" y="5661248"/>
            <a:ext cx="1395158" cy="4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79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1006" y="1052736"/>
            <a:ext cx="10127482" cy="492443"/>
          </a:xfrm>
        </p:spPr>
        <p:txBody>
          <a:bodyPr/>
          <a:lstStyle/>
          <a:p>
            <a:r>
              <a:rPr lang="de-DE" dirty="0" err="1"/>
              <a:t>Tetraneutron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AB359BA6-A78B-F58A-467B-499799E2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</a:t>
            </a:r>
            <a:r>
              <a:rPr lang="de-DE" dirty="0" err="1"/>
              <a:t>neutron-rich</a:t>
            </a:r>
            <a:r>
              <a:rPr lang="de-DE" dirty="0"/>
              <a:t> Calcium isotopes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32AD9-9977-0A67-B595-91F1F514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6" y="1693972"/>
            <a:ext cx="4032448" cy="4039473"/>
          </a:xfrm>
          <a:prstGeom prst="rect">
            <a:avLst/>
          </a:prstGeom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BBFC4B1A-17B8-3933-09B1-D5D0FBC0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5730741"/>
            <a:ext cx="3214613" cy="33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CE181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3001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400" dirty="0" err="1">
                <a:solidFill>
                  <a:schemeClr val="bg2"/>
                </a:solidFill>
                <a:ea typeface="Microsoft YaHei" panose="020B0503020204020204" pitchFamily="34" charset="-122"/>
              </a:rPr>
              <a:t>Kisamori</a:t>
            </a:r>
            <a:r>
              <a:rPr lang="en-US" altLang="en-DE" sz="1400" dirty="0">
                <a:solidFill>
                  <a:schemeClr val="bg2"/>
                </a:solidFill>
                <a:ea typeface="Microsoft YaHei" panose="020B0503020204020204" pitchFamily="34" charset="-122"/>
              </a:rPr>
              <a:t> et al., PRL (2016)</a:t>
            </a:r>
          </a:p>
        </p:txBody>
      </p:sp>
      <p:pic>
        <p:nvPicPr>
          <p:cNvPr id="12" name="Picture 27">
            <a:extLst>
              <a:ext uri="{FF2B5EF4-FFF2-40B4-BE49-F238E27FC236}">
                <a16:creationId xmlns:a16="http://schemas.microsoft.com/office/drawing/2014/main" id="{F3647C34-817B-573A-23C3-6B1232B8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56461" r="37405" b="21718"/>
          <a:stretch>
            <a:fillRect/>
          </a:stretch>
        </p:blipFill>
        <p:spPr bwMode="auto">
          <a:xfrm>
            <a:off x="1991544" y="4221088"/>
            <a:ext cx="2059885" cy="54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33" t="56461" r="37405" b="217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23">
            <a:extLst>
              <a:ext uri="{FF2B5EF4-FFF2-40B4-BE49-F238E27FC236}">
                <a16:creationId xmlns:a16="http://schemas.microsoft.com/office/drawing/2014/main" id="{EBA9847D-2F77-FC2E-5FED-4BAFA4329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096" y="5730741"/>
            <a:ext cx="3214613" cy="33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CE181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3001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400" dirty="0" err="1">
                <a:solidFill>
                  <a:schemeClr val="bg2"/>
                </a:solidFill>
                <a:ea typeface="Microsoft YaHei" panose="020B0503020204020204" pitchFamily="34" charset="-122"/>
              </a:rPr>
              <a:t>Faestermann</a:t>
            </a:r>
            <a:r>
              <a:rPr lang="en-US" altLang="en-DE" sz="1400" dirty="0">
                <a:solidFill>
                  <a:schemeClr val="bg2"/>
                </a:solidFill>
                <a:ea typeface="Microsoft YaHei" panose="020B0503020204020204" pitchFamily="34" charset="-122"/>
              </a:rPr>
              <a:t> et al., PLB (2022)</a:t>
            </a:r>
          </a:p>
        </p:txBody>
      </p:sp>
      <p:pic>
        <p:nvPicPr>
          <p:cNvPr id="15" name="Picture 14" descr="A graph of energy and energy&#10;&#10;Description automatically generated">
            <a:extLst>
              <a:ext uri="{FF2B5EF4-FFF2-40B4-BE49-F238E27FC236}">
                <a16:creationId xmlns:a16="http://schemas.microsoft.com/office/drawing/2014/main" id="{D7FB4D07-8554-7B73-7F7C-A49101928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94" y="2265412"/>
            <a:ext cx="4233332" cy="3539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69F286-94E6-0CB4-3A23-74E9DBE5214E}"/>
                  </a:ext>
                </a:extLst>
              </p:cNvPr>
              <p:cNvSpPr txBox="1"/>
              <p:nvPr/>
            </p:nvSpPr>
            <p:spPr>
              <a:xfrm>
                <a:off x="7264096" y="1761905"/>
                <a:ext cx="2606611" cy="399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DE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m:rPr>
                            <m:nor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Li</m:t>
                        </m:r>
                      </m:e>
                    </m:sPre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m:rPr>
                            <m:nor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Li</m:t>
                        </m:r>
                      </m:e>
                    </m:sPre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  <m:e>
                        <m:r>
                          <m:rPr>
                            <m:nor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DE" sz="1800" dirty="0"/>
                  <a:t>at 46 MeV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69F286-94E6-0CB4-3A23-74E9DBE5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096" y="1761905"/>
                <a:ext cx="2606611" cy="399276"/>
              </a:xfrm>
              <a:prstGeom prst="rect">
                <a:avLst/>
              </a:prstGeom>
              <a:blipFill>
                <a:blip r:embed="rId5"/>
                <a:stretch>
                  <a:fillRect t="-3030" r="-971" b="-181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71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14DCB-4903-444C-AFC7-52C7A602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C75571-6968-E47D-2650-3873E1B1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44" y="332656"/>
            <a:ext cx="2029120" cy="975032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9E9F301-22B5-63BF-97F2-1B1C3389226C}"/>
              </a:ext>
            </a:extLst>
          </p:cNvPr>
          <p:cNvSpPr txBox="1">
            <a:spLocks/>
          </p:cNvSpPr>
          <p:nvPr/>
        </p:nvSpPr>
        <p:spPr>
          <a:xfrm>
            <a:off x="362251" y="764704"/>
            <a:ext cx="9190133" cy="3856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/>
              <a:t>nuclear</a:t>
            </a:r>
            <a:r>
              <a:rPr lang="de-DE" kern="0" dirty="0"/>
              <a:t> </a:t>
            </a:r>
            <a:r>
              <a:rPr lang="de-DE" kern="0" dirty="0" err="1"/>
              <a:t>forces</a:t>
            </a:r>
            <a:r>
              <a:rPr lang="de-DE" kern="0" dirty="0"/>
              <a:t>, Nuclei &amp; STARS</a:t>
            </a:r>
          </a:p>
        </p:txBody>
      </p:sp>
      <p:pic>
        <p:nvPicPr>
          <p:cNvPr id="13" name="Screen Shot 2020-04-06 at 15.22.08.png" descr="Screen Shot 2020-04-06 at 15.22.08.png">
            <a:extLst>
              <a:ext uri="{FF2B5EF4-FFF2-40B4-BE49-F238E27FC236}">
                <a16:creationId xmlns:a16="http://schemas.microsoft.com/office/drawing/2014/main" id="{F54EB2AF-0640-B7DD-BBDB-886EAF30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975" y="1686785"/>
            <a:ext cx="4616665" cy="39838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D4289-51CF-0EBE-C34E-51B1B83BC09D}"/>
              </a:ext>
            </a:extLst>
          </p:cNvPr>
          <p:cNvSpPr txBox="1"/>
          <p:nvPr/>
        </p:nvSpPr>
        <p:spPr>
          <a:xfrm>
            <a:off x="2421360" y="5855625"/>
            <a:ext cx="2880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Leonhardt et al., PRL (2020)</a:t>
            </a:r>
            <a:endParaRPr lang="en-DE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D16C816-64B1-0469-0997-E134A4CC3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2" y="1844824"/>
            <a:ext cx="5330824" cy="3866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AB248-91F0-0967-94DD-44939CE1A02E}"/>
              </a:ext>
            </a:extLst>
          </p:cNvPr>
          <p:cNvSpPr txBox="1"/>
          <p:nvPr/>
        </p:nvSpPr>
        <p:spPr>
          <a:xfrm>
            <a:off x="335360" y="1268760"/>
            <a:ext cx="938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/>
              <a:t>EFT interactions used from few-body systems to infinite nuclear matter EOS up to 1.5-2 n</a:t>
            </a:r>
            <a:r>
              <a:rPr lang="en-DE" sz="1800" baseline="-25000" dirty="0"/>
              <a:t>0</a:t>
            </a:r>
            <a:r>
              <a:rPr lang="en-DE" sz="1800" dirty="0"/>
              <a:t>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07813B-15EB-6BFA-E8AA-BAD5F45EE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3BC3874-B183-3DBB-E1DE-6977AA389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11658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14DCB-4903-444C-AFC7-52C7A602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C75571-6968-E47D-2650-3873E1B1C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44" y="332656"/>
            <a:ext cx="2029120" cy="975032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9E9F301-22B5-63BF-97F2-1B1C3389226C}"/>
              </a:ext>
            </a:extLst>
          </p:cNvPr>
          <p:cNvSpPr txBox="1">
            <a:spLocks/>
          </p:cNvSpPr>
          <p:nvPr/>
        </p:nvSpPr>
        <p:spPr>
          <a:xfrm>
            <a:off x="362251" y="764704"/>
            <a:ext cx="9190133" cy="3856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/>
              <a:t>nuclear</a:t>
            </a:r>
            <a:r>
              <a:rPr lang="de-DE" kern="0" dirty="0"/>
              <a:t> </a:t>
            </a:r>
            <a:r>
              <a:rPr lang="de-DE" kern="0" dirty="0" err="1"/>
              <a:t>forces</a:t>
            </a:r>
            <a:r>
              <a:rPr lang="de-DE" kern="0" dirty="0"/>
              <a:t>, Nuclei &amp; STARS</a:t>
            </a:r>
          </a:p>
        </p:txBody>
      </p:sp>
      <p:pic>
        <p:nvPicPr>
          <p:cNvPr id="13" name="Screen Shot 2020-04-06 at 15.22.08.png" descr="Screen Shot 2020-04-06 at 15.22.08.png">
            <a:extLst>
              <a:ext uri="{FF2B5EF4-FFF2-40B4-BE49-F238E27FC236}">
                <a16:creationId xmlns:a16="http://schemas.microsoft.com/office/drawing/2014/main" id="{F54EB2AF-0640-B7DD-BBDB-886EAF30E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5" y="1686785"/>
            <a:ext cx="4616665" cy="398385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8330C5-62DE-F6DE-FACC-D50608069276}"/>
              </a:ext>
            </a:extLst>
          </p:cNvPr>
          <p:cNvSpPr txBox="1"/>
          <p:nvPr/>
        </p:nvSpPr>
        <p:spPr>
          <a:xfrm>
            <a:off x="1127448" y="5610726"/>
            <a:ext cx="4752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Stroberg</a:t>
            </a:r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, Holt, </a:t>
            </a:r>
            <a:r>
              <a:rPr lang="en-GB" sz="16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Schwenk</a:t>
            </a:r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GB" sz="16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Simonis</a:t>
            </a:r>
            <a:r>
              <a:rPr lang="en-GB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, PRL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0BB1E-B632-E563-B7F3-05793D38CE1E}"/>
              </a:ext>
            </a:extLst>
          </p:cNvPr>
          <p:cNvSpPr txBox="1"/>
          <p:nvPr/>
        </p:nvSpPr>
        <p:spPr>
          <a:xfrm>
            <a:off x="263352" y="1268760"/>
            <a:ext cx="922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/>
              <a:t>Modern theory : effective field theory (</a:t>
            </a:r>
            <a:r>
              <a:rPr lang="en-DE" sz="1800" b="1" dirty="0"/>
              <a:t>EFT</a:t>
            </a:r>
            <a:r>
              <a:rPr lang="en-DE" sz="1800" dirty="0"/>
              <a:t>) from QCD and many-body </a:t>
            </a:r>
            <a:r>
              <a:rPr lang="en-DE" sz="1800" b="1" dirty="0"/>
              <a:t>ab initio </a:t>
            </a:r>
            <a:r>
              <a:rPr lang="en-DE" sz="1800" dirty="0"/>
              <a:t>methods</a:t>
            </a:r>
          </a:p>
        </p:txBody>
      </p:sp>
      <p:pic>
        <p:nvPicPr>
          <p:cNvPr id="2" name="Picture 9" descr="A graph of a number of water&#10;&#10;Description automatically generated">
            <a:extLst>
              <a:ext uri="{FF2B5EF4-FFF2-40B4-BE49-F238E27FC236}">
                <a16:creationId xmlns:a16="http://schemas.microsoft.com/office/drawing/2014/main" id="{E0621559-0535-4ABF-DD65-EC02395BB7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-760" r="155" b="2135"/>
          <a:stretch/>
        </p:blipFill>
        <p:spPr>
          <a:xfrm>
            <a:off x="263352" y="1844824"/>
            <a:ext cx="6048672" cy="3645072"/>
          </a:xfrm>
          <a:prstGeom prst="rect">
            <a:avLst/>
          </a:prstGeom>
        </p:spPr>
      </p:pic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F514B919-4713-88D7-86BB-02B140EE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819DD4-03C4-6B4D-43C9-E3B76516D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209251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 graph of a number of water&#10;&#10;Description automatically generated">
            <a:extLst>
              <a:ext uri="{FF2B5EF4-FFF2-40B4-BE49-F238E27FC236}">
                <a16:creationId xmlns:a16="http://schemas.microsoft.com/office/drawing/2014/main" id="{06281D96-F064-1C81-C9E2-3F1701094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2526" r="2992" b="13806"/>
          <a:stretch/>
        </p:blipFill>
        <p:spPr>
          <a:xfrm>
            <a:off x="0" y="0"/>
            <a:ext cx="12192000" cy="6984445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14DCB-4903-444C-AFC7-52C7A602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C75571-6968-E47D-2650-3873E1B1C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44" y="332656"/>
            <a:ext cx="2029120" cy="9750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B2B87CD-2DE0-643E-FD65-A36452C8FCE8}"/>
              </a:ext>
            </a:extLst>
          </p:cNvPr>
          <p:cNvSpPr txBox="1"/>
          <p:nvPr/>
        </p:nvSpPr>
        <p:spPr>
          <a:xfrm>
            <a:off x="205158" y="2348880"/>
            <a:ext cx="1013931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Most neutron-</a:t>
            </a:r>
            <a:r>
              <a:rPr lang="fr-FR" sz="2400" b="1" dirty="0" err="1"/>
              <a:t>rich</a:t>
            </a:r>
            <a:r>
              <a:rPr lang="fr-FR" sz="2400" b="1" dirty="0"/>
              <a:t> </a:t>
            </a:r>
            <a:r>
              <a:rPr lang="fr-FR" sz="2400" b="1" dirty="0" err="1"/>
              <a:t>systems</a:t>
            </a:r>
            <a:r>
              <a:rPr lang="fr-FR" sz="2400" b="1" dirty="0"/>
              <a:t>: the </a:t>
            </a:r>
            <a:r>
              <a:rPr lang="fr-FR" sz="2400" b="1" dirty="0" err="1"/>
              <a:t>tetraneutron</a:t>
            </a:r>
            <a:r>
              <a:rPr lang="fr-FR" sz="2400" b="1" dirty="0"/>
              <a:t> and the </a:t>
            </a:r>
            <a:r>
              <a:rPr lang="fr-FR" sz="2400" b="1" dirty="0" err="1"/>
              <a:t>unbound</a:t>
            </a:r>
            <a:r>
              <a:rPr lang="fr-FR" sz="2400" b="1" dirty="0"/>
              <a:t> </a:t>
            </a:r>
            <a:r>
              <a:rPr lang="fr-FR" sz="2400" b="1" baseline="30000" dirty="0"/>
              <a:t>28</a:t>
            </a:r>
            <a:r>
              <a:rPr lang="fr-FR" sz="2400" b="1" dirty="0"/>
              <a:t>O</a:t>
            </a:r>
          </a:p>
          <a:p>
            <a:r>
              <a:rPr lang="fr-FR" sz="2000" dirty="0"/>
              <a:t>	</a:t>
            </a:r>
            <a:r>
              <a:rPr lang="fr-FR" sz="1800" dirty="0" err="1"/>
              <a:t>Duer</a:t>
            </a:r>
            <a:r>
              <a:rPr lang="fr-FR" sz="1800" dirty="0"/>
              <a:t> et al., Nature (2022); Kondo et al., Nature (2023) </a:t>
            </a:r>
          </a:p>
          <a:p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Neutron skins in rare isotopes</a:t>
            </a:r>
          </a:p>
          <a:p>
            <a:r>
              <a:rPr lang="fr-FR" sz="1800" dirty="0"/>
              <a:t>              PUMA collaboration, EPJA (2022)</a:t>
            </a:r>
            <a:r>
              <a:rPr lang="fr-FR" sz="2400" dirty="0"/>
              <a:t>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454A4E-4A69-BCCA-429C-F380706B2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5E7490-ADD7-B2D8-F1C2-5AE074BC5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189251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9" name="Bildnachweis">
            <a:extLst>
              <a:ext uri="{FF2B5EF4-FFF2-40B4-BE49-F238E27FC236}">
                <a16:creationId xmlns:a16="http://schemas.microsoft.com/office/drawing/2014/main" id="{8D98EA9A-961A-274E-9608-4244CDD98E60}"/>
              </a:ext>
            </a:extLst>
          </p:cNvPr>
          <p:cNvSpPr txBox="1"/>
          <p:nvPr/>
        </p:nvSpPr>
        <p:spPr>
          <a:xfrm rot="16200000">
            <a:off x="7837081" y="288643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pic>
        <p:nvPicPr>
          <p:cNvPr id="2" name="図 424959">
            <a:extLst>
              <a:ext uri="{FF2B5EF4-FFF2-40B4-BE49-F238E27FC236}">
                <a16:creationId xmlns:a16="http://schemas.microsoft.com/office/drawing/2014/main" id="{89175997-6A0C-D5ED-3C8A-AF9CAD70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026361"/>
            <a:ext cx="5587789" cy="320725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FD50CF1-CE9A-C397-E4CE-CB25709705C3}"/>
              </a:ext>
            </a:extLst>
          </p:cNvPr>
          <p:cNvGrpSpPr/>
          <p:nvPr/>
        </p:nvGrpSpPr>
        <p:grpSpPr>
          <a:xfrm>
            <a:off x="5693064" y="1556792"/>
            <a:ext cx="6134182" cy="4067326"/>
            <a:chOff x="1342854" y="1027113"/>
            <a:chExt cx="8986986" cy="5706458"/>
          </a:xfrm>
        </p:grpSpPr>
        <p:sp>
          <p:nvSpPr>
            <p:cNvPr id="10" name="Bildnachweis">
              <a:extLst>
                <a:ext uri="{FF2B5EF4-FFF2-40B4-BE49-F238E27FC236}">
                  <a16:creationId xmlns:a16="http://schemas.microsoft.com/office/drawing/2014/main" id="{B353A410-69FA-5DE8-524C-9FB43F19235F}"/>
                </a:ext>
              </a:extLst>
            </p:cNvPr>
            <p:cNvSpPr txBox="1"/>
            <p:nvPr/>
          </p:nvSpPr>
          <p:spPr>
            <a:xfrm rot="16200000">
              <a:off x="7837081" y="2886432"/>
              <a:ext cx="384174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© Thomas Ott</a:t>
              </a:r>
            </a:p>
          </p:txBody>
        </p:sp>
        <p:pic>
          <p:nvPicPr>
            <p:cNvPr id="11" name="図 4" descr="図 4">
              <a:extLst>
                <a:ext uri="{FF2B5EF4-FFF2-40B4-BE49-F238E27FC236}">
                  <a16:creationId xmlns:a16="http://schemas.microsoft.com/office/drawing/2014/main" id="{57092C3C-FF75-F649-301A-BB6AD2658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7058" y="1132196"/>
              <a:ext cx="8402782" cy="5329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テキスト ボックス 5">
              <a:extLst>
                <a:ext uri="{FF2B5EF4-FFF2-40B4-BE49-F238E27FC236}">
                  <a16:creationId xmlns:a16="http://schemas.microsoft.com/office/drawing/2014/main" id="{9F0C29CA-6551-7B28-23F4-2590335748A6}"/>
                </a:ext>
              </a:extLst>
            </p:cNvPr>
            <p:cNvSpPr txBox="1"/>
            <p:nvPr/>
          </p:nvSpPr>
          <p:spPr>
            <a:xfrm>
              <a:off x="5596039" y="6258583"/>
              <a:ext cx="2197260" cy="474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sz="1600" kern="0" dirty="0">
                  <a:solidFill>
                    <a:prstClr val="black"/>
                  </a:solidFill>
                </a:rPr>
                <a:t>Neutron number</a:t>
              </a:r>
            </a:p>
          </p:txBody>
        </p:sp>
        <p:sp>
          <p:nvSpPr>
            <p:cNvPr id="13" name="テキスト ボックス 7">
              <a:extLst>
                <a:ext uri="{FF2B5EF4-FFF2-40B4-BE49-F238E27FC236}">
                  <a16:creationId xmlns:a16="http://schemas.microsoft.com/office/drawing/2014/main" id="{05883338-5301-F7A8-8B89-C289FE2EA326}"/>
                </a:ext>
              </a:extLst>
            </p:cNvPr>
            <p:cNvSpPr txBox="1"/>
            <p:nvPr/>
          </p:nvSpPr>
          <p:spPr>
            <a:xfrm rot="16200000">
              <a:off x="628729" y="3786218"/>
              <a:ext cx="1924252" cy="496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sz="1600" kern="0" dirty="0">
                  <a:solidFill>
                    <a:prstClr val="black"/>
                  </a:solidFill>
                </a:rPr>
                <a:t>Proton number</a:t>
              </a:r>
            </a:p>
          </p:txBody>
        </p:sp>
        <p:sp>
          <p:nvSpPr>
            <p:cNvPr id="17" name="星 7 13">
              <a:extLst>
                <a:ext uri="{FF2B5EF4-FFF2-40B4-BE49-F238E27FC236}">
                  <a16:creationId xmlns:a16="http://schemas.microsoft.com/office/drawing/2014/main" id="{E6B53CA6-732C-5FBD-9CF4-41C44416E11A}"/>
                </a:ext>
              </a:extLst>
            </p:cNvPr>
            <p:cNvSpPr/>
            <p:nvPr/>
          </p:nvSpPr>
          <p:spPr>
            <a:xfrm>
              <a:off x="9739745" y="1514274"/>
              <a:ext cx="121745" cy="121744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星 7 14">
              <a:extLst>
                <a:ext uri="{FF2B5EF4-FFF2-40B4-BE49-F238E27FC236}">
                  <a16:creationId xmlns:a16="http://schemas.microsoft.com/office/drawing/2014/main" id="{D61FBD27-AC35-B342-456A-F14B9085554B}"/>
                </a:ext>
              </a:extLst>
            </p:cNvPr>
            <p:cNvSpPr/>
            <p:nvPr/>
          </p:nvSpPr>
          <p:spPr>
            <a:xfrm>
              <a:off x="5841165" y="3370027"/>
              <a:ext cx="121743" cy="121743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1700F8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星 7 20">
              <a:extLst>
                <a:ext uri="{FF2B5EF4-FFF2-40B4-BE49-F238E27FC236}">
                  <a16:creationId xmlns:a16="http://schemas.microsoft.com/office/drawing/2014/main" id="{4613A52C-9FDF-2344-AC96-5DA22380961B}"/>
                </a:ext>
              </a:extLst>
            </p:cNvPr>
            <p:cNvSpPr/>
            <p:nvPr/>
          </p:nvSpPr>
          <p:spPr>
            <a:xfrm>
              <a:off x="4434929" y="4256717"/>
              <a:ext cx="121743" cy="121744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23CC32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星 7 26">
              <a:extLst>
                <a:ext uri="{FF2B5EF4-FFF2-40B4-BE49-F238E27FC236}">
                  <a16:creationId xmlns:a16="http://schemas.microsoft.com/office/drawing/2014/main" id="{93966437-2FCE-6521-CFD0-E6ADEB999725}"/>
                </a:ext>
              </a:extLst>
            </p:cNvPr>
            <p:cNvSpPr/>
            <p:nvPr/>
          </p:nvSpPr>
          <p:spPr>
            <a:xfrm>
              <a:off x="3712605" y="5046144"/>
              <a:ext cx="121744" cy="121743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FF2F92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星 7 28">
              <a:extLst>
                <a:ext uri="{FF2B5EF4-FFF2-40B4-BE49-F238E27FC236}">
                  <a16:creationId xmlns:a16="http://schemas.microsoft.com/office/drawing/2014/main" id="{86D8901D-983B-5622-F2B6-5007414DE7A0}"/>
                </a:ext>
              </a:extLst>
            </p:cNvPr>
            <p:cNvSpPr/>
            <p:nvPr/>
          </p:nvSpPr>
          <p:spPr>
            <a:xfrm>
              <a:off x="2788959" y="5618673"/>
              <a:ext cx="121743" cy="121743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4871C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星 7 31">
              <a:extLst>
                <a:ext uri="{FF2B5EF4-FFF2-40B4-BE49-F238E27FC236}">
                  <a16:creationId xmlns:a16="http://schemas.microsoft.com/office/drawing/2014/main" id="{5364602D-8DFC-CCD5-1ADC-E900954C9014}"/>
                </a:ext>
              </a:extLst>
            </p:cNvPr>
            <p:cNvSpPr/>
            <p:nvPr/>
          </p:nvSpPr>
          <p:spPr>
            <a:xfrm>
              <a:off x="4320112" y="4545771"/>
              <a:ext cx="121744" cy="121744"/>
            </a:xfrm>
            <a:prstGeom prst="star7">
              <a:avLst>
                <a:gd name="adj" fmla="val 34601"/>
                <a:gd name="hf" fmla="val 102572"/>
                <a:gd name="vf" fmla="val 105210"/>
              </a:avLst>
            </a:prstGeom>
            <a:solidFill>
              <a:srgbClr val="2CCCFB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テキスト ボックス 42">
              <a:extLst>
                <a:ext uri="{FF2B5EF4-FFF2-40B4-BE49-F238E27FC236}">
                  <a16:creationId xmlns:a16="http://schemas.microsoft.com/office/drawing/2014/main" id="{EBFC5A60-D5B5-0109-D9A9-B7DEDABCDE5C}"/>
                </a:ext>
              </a:extLst>
            </p:cNvPr>
            <p:cNvSpPr txBox="1"/>
            <p:nvPr/>
          </p:nvSpPr>
          <p:spPr>
            <a:xfrm>
              <a:off x="7446712" y="4134090"/>
              <a:ext cx="1901994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sz="1200" kern="0" dirty="0">
                  <a:solidFill>
                    <a:prstClr val="black"/>
                  </a:solidFill>
                </a:rPr>
                <a:t>Isotopes produced (1460)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31" name="正方形/長方形 43">
              <a:extLst>
                <a:ext uri="{FF2B5EF4-FFF2-40B4-BE49-F238E27FC236}">
                  <a16:creationId xmlns:a16="http://schemas.microsoft.com/office/drawing/2014/main" id="{D0794CA6-0B5F-9910-1036-ED7618277980}"/>
                </a:ext>
              </a:extLst>
            </p:cNvPr>
            <p:cNvSpPr/>
            <p:nvPr/>
          </p:nvSpPr>
          <p:spPr>
            <a:xfrm>
              <a:off x="7286719" y="4211407"/>
              <a:ext cx="118801" cy="118801"/>
            </a:xfrm>
            <a:prstGeom prst="rect">
              <a:avLst/>
            </a:prstGeom>
            <a:solidFill>
              <a:srgbClr val="FDCCCD"/>
            </a:solidFill>
            <a:ln w="12700">
              <a:miter lim="400000"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正方形/長方形 44">
              <a:extLst>
                <a:ext uri="{FF2B5EF4-FFF2-40B4-BE49-F238E27FC236}">
                  <a16:creationId xmlns:a16="http://schemas.microsoft.com/office/drawing/2014/main" id="{3EFC5221-5F12-1BF6-45B8-8AB53F570438}"/>
                </a:ext>
              </a:extLst>
            </p:cNvPr>
            <p:cNvSpPr/>
            <p:nvPr/>
          </p:nvSpPr>
          <p:spPr>
            <a:xfrm>
              <a:off x="7293806" y="4809303"/>
              <a:ext cx="118801" cy="11880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正方形/長方形 45">
              <a:extLst>
                <a:ext uri="{FF2B5EF4-FFF2-40B4-BE49-F238E27FC236}">
                  <a16:creationId xmlns:a16="http://schemas.microsoft.com/office/drawing/2014/main" id="{5C594A4E-A9D4-0A1D-3A02-17D40E6CAD24}"/>
                </a:ext>
              </a:extLst>
            </p:cNvPr>
            <p:cNvSpPr/>
            <p:nvPr/>
          </p:nvSpPr>
          <p:spPr>
            <a:xfrm>
              <a:off x="7293806" y="5036898"/>
              <a:ext cx="118801" cy="117290"/>
            </a:xfrm>
            <a:prstGeom prst="rect">
              <a:avLst/>
            </a:prstGeom>
            <a:solidFill>
              <a:srgbClr val="1700F8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正方形/長方形 46">
              <a:extLst>
                <a:ext uri="{FF2B5EF4-FFF2-40B4-BE49-F238E27FC236}">
                  <a16:creationId xmlns:a16="http://schemas.microsoft.com/office/drawing/2014/main" id="{DDFAADED-E049-067E-3B96-3CF8B42C8F19}"/>
                </a:ext>
              </a:extLst>
            </p:cNvPr>
            <p:cNvSpPr/>
            <p:nvPr/>
          </p:nvSpPr>
          <p:spPr>
            <a:xfrm>
              <a:off x="7293519" y="5262687"/>
              <a:ext cx="118801" cy="118801"/>
            </a:xfrm>
            <a:prstGeom prst="rect">
              <a:avLst/>
            </a:prstGeom>
            <a:solidFill>
              <a:srgbClr val="23CC32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正方形/長方形 47">
              <a:extLst>
                <a:ext uri="{FF2B5EF4-FFF2-40B4-BE49-F238E27FC236}">
                  <a16:creationId xmlns:a16="http://schemas.microsoft.com/office/drawing/2014/main" id="{6476C467-B2AA-D733-5925-8C1BD936BB25}"/>
                </a:ext>
              </a:extLst>
            </p:cNvPr>
            <p:cNvSpPr/>
            <p:nvPr/>
          </p:nvSpPr>
          <p:spPr>
            <a:xfrm>
              <a:off x="7293805" y="5488741"/>
              <a:ext cx="118801" cy="118801"/>
            </a:xfrm>
            <a:prstGeom prst="rect">
              <a:avLst/>
            </a:prstGeom>
            <a:solidFill>
              <a:srgbClr val="2CCCFB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テキスト ボックス 53">
              <a:extLst>
                <a:ext uri="{FF2B5EF4-FFF2-40B4-BE49-F238E27FC236}">
                  <a16:creationId xmlns:a16="http://schemas.microsoft.com/office/drawing/2014/main" id="{8438C39E-A626-0872-0F6D-28A94DF38258}"/>
                </a:ext>
              </a:extLst>
            </p:cNvPr>
            <p:cNvSpPr txBox="1"/>
            <p:nvPr/>
          </p:nvSpPr>
          <p:spPr>
            <a:xfrm>
              <a:off x="9668997" y="1677579"/>
              <a:ext cx="326369" cy="22223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/>
            <a:p>
              <a:pPr defTabSz="914367">
                <a:defRPr sz="1800" b="1" baseline="30444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66" b="1" baseline="30444">
                  <a:solidFill>
                    <a:srgbClr val="FF0000"/>
                  </a:solidFill>
                  <a:ea typeface="Calibri"/>
                  <a:cs typeface="Calibri"/>
                  <a:sym typeface="Calibri"/>
                </a:rPr>
                <a:t>238U</a:t>
              </a:r>
            </a:p>
          </p:txBody>
        </p:sp>
        <p:sp>
          <p:nvSpPr>
            <p:cNvPr id="37" name="テキスト ボックス 54">
              <a:extLst>
                <a:ext uri="{FF2B5EF4-FFF2-40B4-BE49-F238E27FC236}">
                  <a16:creationId xmlns:a16="http://schemas.microsoft.com/office/drawing/2014/main" id="{5ED3A8EF-D4D8-D90D-CC0B-147A0FC2B9E0}"/>
                </a:ext>
              </a:extLst>
            </p:cNvPr>
            <p:cNvSpPr txBox="1"/>
            <p:nvPr/>
          </p:nvSpPr>
          <p:spPr>
            <a:xfrm>
              <a:off x="6828307" y="4457547"/>
              <a:ext cx="1875704" cy="287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8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sz="1266" kern="0">
                  <a:solidFill>
                    <a:prstClr val="black"/>
                  </a:solidFill>
                </a:rPr>
                <a:t>New isotopes (2007–2019)</a:t>
              </a:r>
            </a:p>
          </p:txBody>
        </p:sp>
        <p:sp>
          <p:nvSpPr>
            <p:cNvPr id="38" name="正方形">
              <a:extLst>
                <a:ext uri="{FF2B5EF4-FFF2-40B4-BE49-F238E27FC236}">
                  <a16:creationId xmlns:a16="http://schemas.microsoft.com/office/drawing/2014/main" id="{1E47220A-FBDC-165B-0B32-286519FDE6CE}"/>
                </a:ext>
              </a:extLst>
            </p:cNvPr>
            <p:cNvSpPr/>
            <p:nvPr/>
          </p:nvSpPr>
          <p:spPr>
            <a:xfrm>
              <a:off x="3999572" y="4349252"/>
              <a:ext cx="47363" cy="47363"/>
            </a:xfrm>
            <a:prstGeom prst="rect">
              <a:avLst/>
            </a:prstGeom>
            <a:solidFill>
              <a:srgbClr val="00CC00"/>
            </a:solidFill>
            <a:ln w="635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91440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47" kern="0">
                <a:solidFill>
                  <a:srgbClr val="FFFFFF"/>
                </a:solidFill>
                <a:latin typeface="Calibri" panose="020F0502020204030204"/>
                <a:sym typeface="ヒラギノ角ゴ ProN W3"/>
              </a:endParaRPr>
            </a:p>
          </p:txBody>
        </p:sp>
        <p:sp>
          <p:nvSpPr>
            <p:cNvPr id="39" name="正方形/長方形 47">
              <a:extLst>
                <a:ext uri="{FF2B5EF4-FFF2-40B4-BE49-F238E27FC236}">
                  <a16:creationId xmlns:a16="http://schemas.microsoft.com/office/drawing/2014/main" id="{6E06BD93-81DF-9840-9448-3003AEC3DED7}"/>
                </a:ext>
              </a:extLst>
            </p:cNvPr>
            <p:cNvSpPr/>
            <p:nvPr/>
          </p:nvSpPr>
          <p:spPr>
            <a:xfrm>
              <a:off x="7293806" y="5716040"/>
              <a:ext cx="118801" cy="118801"/>
            </a:xfrm>
            <a:prstGeom prst="rect">
              <a:avLst/>
            </a:prstGeom>
            <a:solidFill>
              <a:srgbClr val="FF2F92"/>
            </a:solidFill>
            <a:ln w="12700">
              <a:solidFill>
                <a:srgbClr val="000000"/>
              </a:solidFill>
              <a:miter/>
            </a:ln>
          </p:spPr>
          <p:txBody>
            <a:bodyPr lIns="45719" tIns="45719" rIns="45719" bIns="45719" anchor="ctr"/>
            <a:lstStyle/>
            <a:p>
              <a:pPr defTabSz="914367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正方形">
              <a:extLst>
                <a:ext uri="{FF2B5EF4-FFF2-40B4-BE49-F238E27FC236}">
                  <a16:creationId xmlns:a16="http://schemas.microsoft.com/office/drawing/2014/main" id="{8931EE7C-C9A8-F8E1-952F-84D4CC7B2894}"/>
                </a:ext>
              </a:extLst>
            </p:cNvPr>
            <p:cNvSpPr/>
            <p:nvPr/>
          </p:nvSpPr>
          <p:spPr>
            <a:xfrm>
              <a:off x="3749796" y="5518743"/>
              <a:ext cx="47363" cy="47363"/>
            </a:xfrm>
            <a:prstGeom prst="rect">
              <a:avLst/>
            </a:prstGeom>
            <a:solidFill>
              <a:srgbClr val="EA4690"/>
            </a:solidFill>
            <a:ln w="635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91440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47" kern="0">
                <a:solidFill>
                  <a:srgbClr val="FFFFFF"/>
                </a:solidFill>
                <a:latin typeface="Calibri" panose="020F0502020204030204"/>
                <a:sym typeface="ヒラギノ角ゴ ProN W3"/>
              </a:endParaRPr>
            </a:p>
          </p:txBody>
        </p:sp>
        <p:sp>
          <p:nvSpPr>
            <p:cNvPr id="44" name="テキスト ボックス 42">
              <a:extLst>
                <a:ext uri="{FF2B5EF4-FFF2-40B4-BE49-F238E27FC236}">
                  <a16:creationId xmlns:a16="http://schemas.microsoft.com/office/drawing/2014/main" id="{730451A4-141A-71A8-643C-22611D39EAD8}"/>
                </a:ext>
              </a:extLst>
            </p:cNvPr>
            <p:cNvSpPr txBox="1"/>
            <p:nvPr/>
          </p:nvSpPr>
          <p:spPr>
            <a:xfrm>
              <a:off x="7459275" y="4738988"/>
              <a:ext cx="1875511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lang="en-US" sz="1200" kern="0" baseline="30000" dirty="0">
                  <a:solidFill>
                    <a:prstClr val="black"/>
                  </a:solidFill>
                </a:rPr>
                <a:t>238</a:t>
              </a:r>
              <a:r>
                <a:rPr lang="en-US" sz="1200" kern="0" dirty="0">
                  <a:solidFill>
                    <a:prstClr val="black"/>
                  </a:solidFill>
                </a:rPr>
                <a:t>U in-flight fission</a:t>
              </a:r>
              <a:r>
                <a:rPr sz="1200" kern="0" dirty="0">
                  <a:solidFill>
                    <a:prstClr val="black"/>
                  </a:solidFill>
                </a:rPr>
                <a:t> (</a:t>
              </a:r>
              <a:r>
                <a:rPr lang="en-US" sz="1200" kern="0" dirty="0">
                  <a:solidFill>
                    <a:prstClr val="black"/>
                  </a:solidFill>
                </a:rPr>
                <a:t>119</a:t>
              </a:r>
              <a:r>
                <a:rPr sz="1200" kern="0" dirty="0">
                  <a:solidFill>
                    <a:prstClr val="black"/>
                  </a:solidFill>
                </a:rPr>
                <a:t>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45" name="テキスト ボックス 42">
              <a:extLst>
                <a:ext uri="{FF2B5EF4-FFF2-40B4-BE49-F238E27FC236}">
                  <a16:creationId xmlns:a16="http://schemas.microsoft.com/office/drawing/2014/main" id="{77107E07-FDDA-CAB7-2D26-3910C9B09017}"/>
                </a:ext>
              </a:extLst>
            </p:cNvPr>
            <p:cNvSpPr txBox="1"/>
            <p:nvPr/>
          </p:nvSpPr>
          <p:spPr>
            <a:xfrm>
              <a:off x="7459274" y="5192047"/>
              <a:ext cx="991616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lang="en-US" sz="1200" kern="0" baseline="30000" dirty="0">
                  <a:solidFill>
                    <a:prstClr val="black"/>
                  </a:solidFill>
                </a:rPr>
                <a:t>78</a:t>
              </a:r>
              <a:r>
                <a:rPr lang="en-US" sz="1200" kern="0" dirty="0">
                  <a:solidFill>
                    <a:prstClr val="black"/>
                  </a:solidFill>
                </a:rPr>
                <a:t>Kr P.F.</a:t>
              </a:r>
              <a:r>
                <a:rPr sz="1200" kern="0" dirty="0">
                  <a:solidFill>
                    <a:prstClr val="black"/>
                  </a:solidFill>
                </a:rPr>
                <a:t> (</a:t>
              </a:r>
              <a:r>
                <a:rPr lang="en-US" sz="1200" kern="0" dirty="0">
                  <a:solidFill>
                    <a:prstClr val="black"/>
                  </a:solidFill>
                </a:rPr>
                <a:t>4</a:t>
              </a:r>
              <a:r>
                <a:rPr sz="1200" kern="0" dirty="0">
                  <a:solidFill>
                    <a:prstClr val="black"/>
                  </a:solidFill>
                </a:rPr>
                <a:t>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46" name="テキスト ボックス 42">
              <a:extLst>
                <a:ext uri="{FF2B5EF4-FFF2-40B4-BE49-F238E27FC236}">
                  <a16:creationId xmlns:a16="http://schemas.microsoft.com/office/drawing/2014/main" id="{7CAB655C-E779-1B96-E82E-61402F32883F}"/>
                </a:ext>
              </a:extLst>
            </p:cNvPr>
            <p:cNvSpPr txBox="1"/>
            <p:nvPr/>
          </p:nvSpPr>
          <p:spPr>
            <a:xfrm>
              <a:off x="7459275" y="4975517"/>
              <a:ext cx="1143901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lang="en-US" sz="1200" kern="0" baseline="30000" dirty="0">
                  <a:solidFill>
                    <a:prstClr val="black"/>
                  </a:solidFill>
                </a:rPr>
                <a:t>124</a:t>
              </a:r>
              <a:r>
                <a:rPr lang="en-US" sz="1200" kern="0" dirty="0">
                  <a:solidFill>
                    <a:prstClr val="black"/>
                  </a:solidFill>
                </a:rPr>
                <a:t>Xe P.F.</a:t>
              </a:r>
              <a:r>
                <a:rPr sz="1200" kern="0" dirty="0">
                  <a:solidFill>
                    <a:prstClr val="black"/>
                  </a:solidFill>
                </a:rPr>
                <a:t> (</a:t>
              </a:r>
              <a:r>
                <a:rPr lang="en-US" sz="1200" kern="0" dirty="0">
                  <a:solidFill>
                    <a:prstClr val="black"/>
                  </a:solidFill>
                </a:rPr>
                <a:t>10</a:t>
              </a:r>
              <a:r>
                <a:rPr sz="1200" kern="0" dirty="0">
                  <a:solidFill>
                    <a:prstClr val="black"/>
                  </a:solidFill>
                </a:rPr>
                <a:t>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47" name="テキスト ボックス 42">
              <a:extLst>
                <a:ext uri="{FF2B5EF4-FFF2-40B4-BE49-F238E27FC236}">
                  <a16:creationId xmlns:a16="http://schemas.microsoft.com/office/drawing/2014/main" id="{5F9CD267-CA6D-ED72-63A4-02999AC61BED}"/>
                </a:ext>
              </a:extLst>
            </p:cNvPr>
            <p:cNvSpPr txBox="1"/>
            <p:nvPr/>
          </p:nvSpPr>
          <p:spPr>
            <a:xfrm>
              <a:off x="7459275" y="5419200"/>
              <a:ext cx="1009249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lang="en-US" sz="1200" kern="0" baseline="30000" dirty="0">
                  <a:solidFill>
                    <a:prstClr val="black"/>
                  </a:solidFill>
                </a:rPr>
                <a:t>70</a:t>
              </a:r>
              <a:r>
                <a:rPr lang="en-US" sz="1200" kern="0" dirty="0">
                  <a:solidFill>
                    <a:prstClr val="black"/>
                  </a:solidFill>
                </a:rPr>
                <a:t>Zn P.F.</a:t>
              </a:r>
              <a:r>
                <a:rPr sz="1200" kern="0" dirty="0">
                  <a:solidFill>
                    <a:prstClr val="black"/>
                  </a:solidFill>
                </a:rPr>
                <a:t> (</a:t>
              </a:r>
              <a:r>
                <a:rPr lang="en-US" sz="1200" kern="0" dirty="0">
                  <a:solidFill>
                    <a:prstClr val="black"/>
                  </a:solidFill>
                </a:rPr>
                <a:t>8</a:t>
              </a:r>
              <a:r>
                <a:rPr sz="1200" kern="0" dirty="0">
                  <a:solidFill>
                    <a:prstClr val="black"/>
                  </a:solidFill>
                </a:rPr>
                <a:t>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48" name="テキスト ボックス 42">
              <a:extLst>
                <a:ext uri="{FF2B5EF4-FFF2-40B4-BE49-F238E27FC236}">
                  <a16:creationId xmlns:a16="http://schemas.microsoft.com/office/drawing/2014/main" id="{ECE0487C-DFC7-6B4A-F4C6-F69F3005A98C}"/>
                </a:ext>
              </a:extLst>
            </p:cNvPr>
            <p:cNvSpPr txBox="1"/>
            <p:nvPr/>
          </p:nvSpPr>
          <p:spPr>
            <a:xfrm>
              <a:off x="7459275" y="5635760"/>
              <a:ext cx="1009249" cy="27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>
              <a:spAutoFit/>
            </a:bodyPr>
            <a:lstStyle>
              <a:lvl1pPr algn="l" defTabSz="1300480">
                <a:defRPr sz="1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/>
              </a:pPr>
              <a:r>
                <a:rPr lang="en-US" sz="1200" kern="0" baseline="30000" dirty="0">
                  <a:solidFill>
                    <a:prstClr val="black"/>
                  </a:solidFill>
                </a:rPr>
                <a:t>48</a:t>
              </a:r>
              <a:r>
                <a:rPr lang="en-US" sz="1200" kern="0" dirty="0">
                  <a:solidFill>
                    <a:prstClr val="black"/>
                  </a:solidFill>
                </a:rPr>
                <a:t>Ca P.F.</a:t>
              </a:r>
              <a:r>
                <a:rPr sz="1200" kern="0" dirty="0">
                  <a:solidFill>
                    <a:prstClr val="black"/>
                  </a:solidFill>
                </a:rPr>
                <a:t> (</a:t>
              </a:r>
              <a:r>
                <a:rPr lang="en-US" sz="1200" kern="0" dirty="0">
                  <a:solidFill>
                    <a:prstClr val="black"/>
                  </a:solidFill>
                </a:rPr>
                <a:t>1</a:t>
              </a:r>
              <a:r>
                <a:rPr sz="1200" kern="0" dirty="0">
                  <a:solidFill>
                    <a:prstClr val="black"/>
                  </a:solidFill>
                </a:rPr>
                <a:t>)</a:t>
              </a:r>
              <a:r>
                <a:rPr lang="en-US" sz="1200" kern="0" dirty="0">
                  <a:solidFill>
                    <a:prstClr val="black"/>
                  </a:solidFill>
                </a:rPr>
                <a:t>     </a:t>
              </a:r>
              <a:endParaRPr sz="12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0FE41219-65C2-F983-BE11-BFC5DD4045F5}"/>
              </a:ext>
            </a:extLst>
          </p:cNvPr>
          <p:cNvSpPr txBox="1">
            <a:spLocks/>
          </p:cNvSpPr>
          <p:nvPr/>
        </p:nvSpPr>
        <p:spPr>
          <a:xfrm>
            <a:off x="362251" y="1120901"/>
            <a:ext cx="3141461" cy="3856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RIBF, RIKEN</a:t>
            </a:r>
          </a:p>
        </p:txBody>
      </p:sp>
      <p:sp>
        <p:nvSpPr>
          <p:cNvPr id="56" name="Textplatzhalter 1">
            <a:extLst>
              <a:ext uri="{FF2B5EF4-FFF2-40B4-BE49-F238E27FC236}">
                <a16:creationId xmlns:a16="http://schemas.microsoft.com/office/drawing/2014/main" id="{4CACFA20-C206-278A-97C7-DAAFE096DC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842" y="5390346"/>
            <a:ext cx="5468126" cy="630942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800" dirty="0"/>
              <a:t>Primary </a:t>
            </a:r>
            <a:r>
              <a:rPr lang="de-DE" sz="1800" dirty="0" err="1"/>
              <a:t>stable</a:t>
            </a:r>
            <a:r>
              <a:rPr lang="de-DE" sz="1800" dirty="0"/>
              <a:t> </a:t>
            </a:r>
            <a:r>
              <a:rPr lang="de-DE" sz="1800" dirty="0" err="1"/>
              <a:t>beams</a:t>
            </a:r>
            <a:r>
              <a:rPr lang="de-DE" sz="1800" dirty="0"/>
              <a:t> </a:t>
            </a:r>
            <a:r>
              <a:rPr lang="de-DE" sz="1800" dirty="0" err="1"/>
              <a:t>up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345 MeV/</a:t>
            </a:r>
            <a:r>
              <a:rPr lang="de-DE" sz="1800" dirty="0" err="1"/>
              <a:t>nucleon</a:t>
            </a:r>
            <a:endParaRPr lang="de-DE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800" dirty="0"/>
              <a:t>1 p𝜇A </a:t>
            </a:r>
            <a:r>
              <a:rPr lang="de-DE" sz="1800" dirty="0" err="1"/>
              <a:t>for</a:t>
            </a:r>
            <a:r>
              <a:rPr lang="de-DE" sz="1800" dirty="0"/>
              <a:t> light </a:t>
            </a:r>
            <a:r>
              <a:rPr lang="de-DE" sz="1800" dirty="0" err="1"/>
              <a:t>beams</a:t>
            </a:r>
            <a:r>
              <a:rPr lang="de-DE" sz="1800" dirty="0"/>
              <a:t>, 100 </a:t>
            </a:r>
            <a:r>
              <a:rPr lang="de-DE" sz="1800" dirty="0" err="1"/>
              <a:t>pnA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baseline="30000" dirty="0"/>
              <a:t>238</a:t>
            </a:r>
            <a:r>
              <a:rPr lang="de-DE" sz="1800" dirty="0"/>
              <a:t>U</a:t>
            </a:r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AD89916E-7767-8B7B-44A3-41D94E20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84FDF829-61CE-91C8-ACF4-ACE76CA47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BC1296CC-03FF-642A-542B-7023F11ED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379860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13DABEEE-26CE-9B09-E8CD-81EC2902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The </a:t>
            </a:r>
            <a:r>
              <a:rPr lang="de-DE" dirty="0" err="1"/>
              <a:t>tetraneutron</a:t>
            </a:r>
            <a:r>
              <a:rPr lang="de-DE" dirty="0"/>
              <a:t> </a:t>
            </a:r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963D8860-BA71-DFF9-9711-0FFC9838AF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708" r="3708"/>
          <a:stretch>
            <a:fillRect/>
          </a:stretch>
        </p:blipFill>
        <p:spPr>
          <a:xfrm>
            <a:off x="623392" y="1779116"/>
            <a:ext cx="4896544" cy="3779519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631F758D-F4EF-B097-A871-9ED2FD216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360" y="953733"/>
            <a:ext cx="9211403" cy="531051"/>
          </a:xfrm>
        </p:spPr>
        <p:txBody>
          <a:bodyPr/>
          <a:lstStyle/>
          <a:p>
            <a:r>
              <a:rPr lang="de-DE" sz="3200" dirty="0" err="1"/>
              <a:t>tetraneutron</a:t>
            </a:r>
            <a:r>
              <a:rPr lang="de-DE" sz="3200" dirty="0"/>
              <a:t>: a 60-year quest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66267D-176B-BD05-E989-B6510F3F106E}"/>
              </a:ext>
            </a:extLst>
          </p:cNvPr>
          <p:cNvSpPr txBox="1"/>
          <p:nvPr/>
        </p:nvSpPr>
        <p:spPr>
          <a:xfrm>
            <a:off x="1401064" y="1628800"/>
            <a:ext cx="4334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accent3">
                    <a:lumMod val="85000"/>
                  </a:schemeClr>
                </a:solidFill>
              </a:rPr>
              <a:t>Modified</a:t>
            </a:r>
            <a:r>
              <a:rPr lang="fr-FR" sz="1600" dirty="0">
                <a:solidFill>
                  <a:schemeClr val="accent3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3">
                    <a:lumMod val="85000"/>
                  </a:schemeClr>
                </a:solidFill>
              </a:rPr>
              <a:t>from</a:t>
            </a:r>
            <a:r>
              <a:rPr lang="fr-FR" sz="1600" dirty="0">
                <a:solidFill>
                  <a:schemeClr val="accent3">
                    <a:lumMod val="85000"/>
                  </a:schemeClr>
                </a:solidFill>
              </a:rPr>
              <a:t> Marques, </a:t>
            </a:r>
            <a:r>
              <a:rPr lang="fr-FR" sz="1600" dirty="0" err="1">
                <a:solidFill>
                  <a:schemeClr val="accent3">
                    <a:lumMod val="85000"/>
                  </a:schemeClr>
                </a:solidFill>
              </a:rPr>
              <a:t>EPJPlus</a:t>
            </a:r>
            <a:r>
              <a:rPr lang="fr-FR" sz="1600" dirty="0">
                <a:solidFill>
                  <a:schemeClr val="accent3">
                    <a:lumMod val="85000"/>
                  </a:schemeClr>
                </a:solidFill>
              </a:rPr>
              <a:t> (2021)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0427014-D5A6-314D-C221-2B9BA271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33" y="1806370"/>
            <a:ext cx="4257643" cy="318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BAD1D0D6-268B-9558-0537-7B762EC8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21" y="2183378"/>
            <a:ext cx="5635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02225D2-8390-1EED-CB28-AE972238AA5A}"/>
              </a:ext>
            </a:extLst>
          </p:cNvPr>
          <p:cNvSpPr txBox="1"/>
          <p:nvPr/>
        </p:nvSpPr>
        <p:spPr>
          <a:xfrm>
            <a:off x="7276794" y="1547500"/>
            <a:ext cx="443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Quantum Monte Carlo + N2LO chiral EFT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6F05EF05-1C84-5658-64E4-27BBD1DF543D}"/>
              </a:ext>
            </a:extLst>
          </p:cNvPr>
          <p:cNvSpPr txBox="1">
            <a:spLocks/>
          </p:cNvSpPr>
          <p:nvPr/>
        </p:nvSpPr>
        <p:spPr>
          <a:xfrm>
            <a:off x="334435" y="5684803"/>
            <a:ext cx="576156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247650" indent="-24765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534988" indent="-277813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kern="0" dirty="0" err="1"/>
              <a:t>No</a:t>
            </a:r>
            <a:r>
              <a:rPr lang="de-DE" sz="1800" kern="0" dirty="0"/>
              <a:t> </a:t>
            </a:r>
            <a:r>
              <a:rPr lang="de-DE" sz="1800" kern="0" dirty="0" err="1"/>
              <a:t>bound</a:t>
            </a:r>
            <a:r>
              <a:rPr lang="de-DE" sz="1800" kern="0" dirty="0"/>
              <a:t> </a:t>
            </a:r>
            <a:r>
              <a:rPr lang="de-DE" sz="1800" kern="0" dirty="0" err="1"/>
              <a:t>tetraneutron</a:t>
            </a:r>
            <a:r>
              <a:rPr lang="de-DE" sz="1800" kern="0" dirty="0"/>
              <a:t> </a:t>
            </a:r>
            <a:r>
              <a:rPr lang="de-DE" sz="1800" kern="0" dirty="0" err="1"/>
              <a:t>compatible</a:t>
            </a:r>
            <a:r>
              <a:rPr lang="de-DE" sz="1800" kern="0" dirty="0"/>
              <a:t> </a:t>
            </a:r>
            <a:r>
              <a:rPr lang="de-DE" sz="1800" kern="0" dirty="0" err="1"/>
              <a:t>with</a:t>
            </a:r>
            <a:r>
              <a:rPr lang="de-DE" sz="1800" kern="0" dirty="0"/>
              <a:t> </a:t>
            </a:r>
            <a:r>
              <a:rPr lang="de-DE" sz="1800" kern="0" dirty="0" err="1"/>
              <a:t>theory</a:t>
            </a:r>
            <a:endParaRPr lang="de-DE" sz="1800" kern="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kern="0" dirty="0" err="1"/>
              <a:t>Debate</a:t>
            </a:r>
            <a:r>
              <a:rPr lang="de-DE" sz="1800" kern="0" dirty="0"/>
              <a:t> </a:t>
            </a:r>
            <a:r>
              <a:rPr lang="de-DE" sz="1800" kern="0" dirty="0" err="1"/>
              <a:t>if</a:t>
            </a:r>
            <a:r>
              <a:rPr lang="de-DE" sz="1800" kern="0" dirty="0"/>
              <a:t> a </a:t>
            </a:r>
            <a:r>
              <a:rPr lang="de-DE" sz="1800" kern="0" dirty="0" err="1"/>
              <a:t>low-energy</a:t>
            </a:r>
            <a:r>
              <a:rPr lang="de-DE" sz="1800" kern="0" dirty="0"/>
              <a:t> </a:t>
            </a:r>
            <a:r>
              <a:rPr lang="de-DE" sz="1800" kern="0" dirty="0" err="1"/>
              <a:t>resonance</a:t>
            </a:r>
            <a:r>
              <a:rPr lang="de-DE" sz="1800" kern="0" dirty="0"/>
              <a:t> </a:t>
            </a:r>
            <a:r>
              <a:rPr lang="de-DE" sz="1800" kern="0" dirty="0" err="1"/>
              <a:t>exists</a:t>
            </a:r>
            <a:endParaRPr lang="de-DE" sz="1800" kern="0" dirty="0"/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C4ABAAB3-33B5-C8B4-B4C9-A8442B7A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12" y="5157192"/>
            <a:ext cx="4464496" cy="87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Gandolfi et al., PRL  (2017)</a:t>
            </a:r>
          </a:p>
          <a:p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Deltuva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</a:t>
            </a:r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Lazauskas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PRL Comment (2019)</a:t>
            </a:r>
          </a:p>
          <a:p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Gandolfi et al., PRL Reply (2019)</a:t>
            </a: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29052A2E-92CE-0FDC-7B27-5FA61FCCD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4A9B21-B538-ED54-68C4-DCD0DCDA0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292031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D3693-6935-F245-99A8-2537178C2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360" y="1124744"/>
            <a:ext cx="9787343" cy="404534"/>
          </a:xfrm>
        </p:spPr>
        <p:txBody>
          <a:bodyPr/>
          <a:lstStyle/>
          <a:p>
            <a:r>
              <a:rPr lang="de-DE" sz="3200" baseline="30000" dirty="0"/>
              <a:t>8</a:t>
            </a:r>
            <a:r>
              <a:rPr lang="de-DE" sz="3200" dirty="0"/>
              <a:t>He(</a:t>
            </a:r>
            <a:r>
              <a:rPr lang="de-DE" sz="3200" dirty="0" err="1"/>
              <a:t>p,p</a:t>
            </a:r>
            <a:r>
              <a:rPr lang="de-DE" sz="3200" dirty="0"/>
              <a:t>𝛼)4n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698B4-AFC0-7142-A8AE-86B8B200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04DB06D-FAB7-8EED-AC0C-37CF530A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3" y="1892830"/>
            <a:ext cx="11270321" cy="312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>
                <a:extLst>
                  <a:ext uri="{FF2B5EF4-FFF2-40B4-BE49-F238E27FC236}">
                    <a16:creationId xmlns:a16="http://schemas.microsoft.com/office/drawing/2014/main" id="{52BA68A2-9C8C-BEF6-9C64-A4026464667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5360" y="5301208"/>
                <a:ext cx="11126305" cy="830997"/>
              </a:xfrm>
            </p:spPr>
            <p:txBody>
              <a:bodyPr/>
              <a:lstStyle/>
              <a:p>
                <a:pPr marL="285750" indent="-28575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baseline="30000" dirty="0"/>
                  <a:t>8</a:t>
                </a:r>
                <a:r>
                  <a:rPr lang="de-DE" sz="1800" dirty="0"/>
                  <a:t>He beam at 156 MeV / </a:t>
                </a:r>
                <a:r>
                  <a:rPr lang="de-DE" sz="1800" dirty="0" err="1"/>
                  <a:t>nucleon</a:t>
                </a:r>
                <a:r>
                  <a:rPr lang="de-DE" sz="1800" dirty="0"/>
                  <a:t> </a:t>
                </a:r>
                <a:r>
                  <a:rPr lang="en-DE" sz="1800" dirty="0"/>
                  <a:t>(</a:t>
                </a:r>
                <a14:m>
                  <m:oMath xmlns:m="http://schemas.openxmlformats.org/officeDocument/2006/math">
                    <m:r>
                      <a:rPr lang="en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sz="1800" dirty="0"/>
                  <a:t>=0.5), 10</a:t>
                </a:r>
                <a:r>
                  <a:rPr lang="en-DE" sz="1800" baseline="30000" dirty="0"/>
                  <a:t>5</a:t>
                </a:r>
                <a:r>
                  <a:rPr lang="en-DE" sz="1800" dirty="0"/>
                  <a:t> pps</a:t>
                </a:r>
                <a:endParaRPr lang="de-DE" sz="1800" dirty="0"/>
              </a:p>
              <a:p>
                <a:pPr marL="285750" indent="-28575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dirty="0"/>
                  <a:t>Selected </a:t>
                </a:r>
                <a:r>
                  <a:rPr lang="de-DE" sz="1800" dirty="0" err="1"/>
                  <a:t>kinematic</a:t>
                </a:r>
                <a:r>
                  <a:rPr lang="de-DE" sz="1800" dirty="0"/>
                  <a:t> </a:t>
                </a:r>
                <a:r>
                  <a:rPr lang="de-DE" sz="1800" dirty="0" err="1"/>
                  <a:t>region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:r>
                  <a:rPr lang="de-DE" sz="1800" dirty="0" err="1"/>
                  <a:t>largest</a:t>
                </a:r>
                <a:r>
                  <a:rPr lang="de-DE" sz="1800" dirty="0"/>
                  <a:t> </a:t>
                </a:r>
                <a:r>
                  <a:rPr lang="de-DE" sz="1800" dirty="0" err="1"/>
                  <a:t>momentum</a:t>
                </a:r>
                <a:r>
                  <a:rPr lang="de-DE" sz="1800" dirty="0"/>
                  <a:t> </a:t>
                </a:r>
                <a:r>
                  <a:rPr lang="de-DE" sz="1800" dirty="0" err="1"/>
                  <a:t>transfer</a:t>
                </a:r>
                <a:r>
                  <a:rPr lang="de-DE" sz="1800" dirty="0"/>
                  <a:t> </a:t>
                </a:r>
                <a:r>
                  <a:rPr lang="de-DE" sz="1800" dirty="0" err="1"/>
                  <a:t>to</a:t>
                </a:r>
                <a:r>
                  <a:rPr lang="de-DE" sz="1800" dirty="0"/>
                  <a:t> </a:t>
                </a:r>
                <a:r>
                  <a:rPr lang="de-DE" sz="1800" dirty="0" err="1"/>
                  <a:t>minimize</a:t>
                </a:r>
                <a:r>
                  <a:rPr lang="de-DE" sz="1800" dirty="0"/>
                  <a:t> final </a:t>
                </a:r>
                <a:r>
                  <a:rPr lang="de-DE" sz="1800" dirty="0" err="1"/>
                  <a:t>state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interactions</a:t>
                </a:r>
                <a:r>
                  <a:rPr lang="de-DE" sz="1800" dirty="0"/>
                  <a:t> (FSI)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dirty="0" err="1"/>
                  <a:t>Missing</a:t>
                </a:r>
                <a:r>
                  <a:rPr lang="de-DE" sz="1800" dirty="0"/>
                  <a:t> </a:t>
                </a:r>
                <a:r>
                  <a:rPr lang="de-DE" sz="1800" dirty="0" err="1"/>
                  <a:t>mass</a:t>
                </a:r>
                <a:r>
                  <a:rPr lang="de-DE" sz="1800" dirty="0"/>
                  <a:t> </a:t>
                </a:r>
                <a:r>
                  <a:rPr lang="de-DE" sz="1800" dirty="0" err="1"/>
                  <a:t>measurement</a:t>
                </a:r>
                <a:r>
                  <a:rPr lang="de-DE" sz="1800" dirty="0"/>
                  <a:t> </a:t>
                </a:r>
                <a:r>
                  <a:rPr lang="de-DE" sz="1800" dirty="0" err="1"/>
                  <a:t>from</a:t>
                </a:r>
                <a:r>
                  <a:rPr lang="de-DE" sz="1800" dirty="0"/>
                  <a:t> </a:t>
                </a:r>
                <a:r>
                  <a:rPr lang="de-DE" sz="1800" dirty="0" err="1"/>
                  <a:t>detection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:r>
                  <a:rPr lang="de-DE" sz="1800" dirty="0" err="1"/>
                  <a:t>alpha</a:t>
                </a:r>
                <a:r>
                  <a:rPr lang="de-DE" sz="1800" dirty="0"/>
                  <a:t> and </a:t>
                </a:r>
                <a:r>
                  <a:rPr lang="de-DE" sz="1800" dirty="0" err="1"/>
                  <a:t>proton</a:t>
                </a:r>
                <a:r>
                  <a:rPr lang="de-DE" sz="1800" dirty="0"/>
                  <a:t>, </a:t>
                </a:r>
                <a:r>
                  <a:rPr lang="de-DE" sz="1800" dirty="0" err="1"/>
                  <a:t>i.e</a:t>
                </a:r>
                <a:r>
                  <a:rPr lang="de-DE" sz="1800" dirty="0"/>
                  <a:t>, </a:t>
                </a:r>
                <a:r>
                  <a:rPr lang="de-DE" sz="1800" dirty="0" err="1"/>
                  <a:t>no</a:t>
                </a:r>
                <a:r>
                  <a:rPr lang="de-DE" sz="1800" dirty="0"/>
                  <a:t> </a:t>
                </a:r>
                <a:r>
                  <a:rPr lang="de-DE" sz="1800" dirty="0" err="1"/>
                  <a:t>neutron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detection</a:t>
                </a:r>
                <a:endParaRPr lang="de-DE" sz="1800" dirty="0"/>
              </a:p>
            </p:txBody>
          </p:sp>
        </mc:Choice>
        <mc:Fallback xmlns="">
          <p:sp>
            <p:nvSpPr>
              <p:cNvPr id="2" name="Textplatzhalter 1">
                <a:extLst>
                  <a:ext uri="{FF2B5EF4-FFF2-40B4-BE49-F238E27FC236}">
                    <a16:creationId xmlns:a16="http://schemas.microsoft.com/office/drawing/2014/main" id="{52BA68A2-9C8C-BEF6-9C64-A4026464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5360" y="5301208"/>
                <a:ext cx="11126305" cy="830997"/>
              </a:xfrm>
              <a:blipFill>
                <a:blip r:embed="rId3"/>
                <a:stretch>
                  <a:fillRect l="-1140" t="-9091"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2">
            <a:extLst>
              <a:ext uri="{FF2B5EF4-FFF2-40B4-BE49-F238E27FC236}">
                <a16:creationId xmlns:a16="http://schemas.microsoft.com/office/drawing/2014/main" id="{D0FF92C0-6D4F-45FB-8B10-D533E751A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132" y="2231467"/>
            <a:ext cx="817747" cy="36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668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200" b="1" dirty="0">
                <a:solidFill>
                  <a:srgbClr val="FFFFFF"/>
                </a:solidFill>
                <a:ea typeface="Microsoft YaHei" panose="020B0503020204020204" pitchFamily="34" charset="-122"/>
              </a:rPr>
              <a:t>1.25 T</a:t>
            </a:r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C0940918-81D0-DF9C-CAE5-B719881B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The </a:t>
            </a:r>
            <a:r>
              <a:rPr lang="de-DE" dirty="0" err="1"/>
              <a:t>tetraneutron</a:t>
            </a:r>
            <a:r>
              <a:rPr lang="de-DE" dirty="0"/>
              <a:t> </a:t>
            </a:r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8C98D670-A223-844D-0EBE-481B651AB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ABD0DBF0-BB31-54EE-A5DA-994D1103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311528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D3693-6935-F245-99A8-2537178C2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35" y="1114370"/>
            <a:ext cx="17867401" cy="874470"/>
          </a:xfrm>
        </p:spPr>
        <p:txBody>
          <a:bodyPr/>
          <a:lstStyle/>
          <a:p>
            <a:r>
              <a:rPr lang="de-DE" sz="3200" dirty="0" err="1"/>
              <a:t>Evidence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correlated</a:t>
            </a:r>
            <a:r>
              <a:rPr lang="de-DE" sz="3200" dirty="0"/>
              <a:t> </a:t>
            </a:r>
          </a:p>
          <a:p>
            <a:r>
              <a:rPr lang="de-DE" sz="3200" dirty="0" err="1"/>
              <a:t>free</a:t>
            </a:r>
            <a:r>
              <a:rPr lang="de-DE" sz="3200" dirty="0"/>
              <a:t> 4 </a:t>
            </a:r>
            <a:r>
              <a:rPr lang="de-DE" sz="3200" dirty="0" err="1"/>
              <a:t>neutrons</a:t>
            </a:r>
            <a:endParaRPr lang="de-DE" sz="32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698B4-AFC0-7142-A8AE-86B8B200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8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C1B61194-C417-9873-7598-64759A18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/>
          <a:stretch>
            <a:fillRect/>
          </a:stretch>
        </p:blipFill>
        <p:spPr bwMode="auto">
          <a:xfrm>
            <a:off x="401855" y="2060848"/>
            <a:ext cx="5400600" cy="38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99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43117257-5636-4C2A-BE72-4141FE00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916832"/>
            <a:ext cx="4037961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557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endParaRPr lang="en-US" altLang="en-DE" sz="300" b="1" dirty="0">
              <a:solidFill>
                <a:srgbClr val="EE75AD"/>
              </a:solidFill>
              <a:ea typeface="Microsoft YaHei" panose="020B0503020204020204" pitchFamily="34" charset="-122"/>
            </a:endParaRPr>
          </a:p>
          <a:p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		E</a:t>
            </a:r>
            <a:r>
              <a:rPr lang="en-US" altLang="en-DE" sz="1300" b="1" baseline="-8000" dirty="0">
                <a:solidFill>
                  <a:srgbClr val="EE75AD"/>
                </a:solidFill>
                <a:ea typeface="Microsoft YaHei" panose="020B0503020204020204" pitchFamily="34" charset="-122"/>
              </a:rPr>
              <a:t>r</a:t>
            </a:r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 = 2.37</a:t>
            </a:r>
            <a:r>
              <a:rPr lang="en-US" altLang="en-DE" sz="1300" b="1" dirty="0">
                <a:solidFill>
                  <a:srgbClr val="EE75AD"/>
                </a:solidFill>
                <a:ea typeface="MS PGothic" panose="020B0600070205080204" pitchFamily="34" charset="-128"/>
              </a:rPr>
              <a:t>±0.38(stat.)±0.44(sys.) MeV </a:t>
            </a:r>
          </a:p>
          <a:p>
            <a:r>
              <a:rPr lang="en-US" altLang="en-DE" sz="1300" b="1" dirty="0">
                <a:solidFill>
                  <a:srgbClr val="EE75AD"/>
                </a:solidFill>
                <a:cs typeface="Arial" panose="020B0604020202020204" pitchFamily="34" charset="0"/>
              </a:rPr>
              <a:t>		</a:t>
            </a:r>
            <a:r>
              <a:rPr lang="en-US" altLang="en-DE" sz="1300" b="1" dirty="0" err="1">
                <a:solidFill>
                  <a:srgbClr val="EE75AD"/>
                </a:solidFill>
                <a:cs typeface="Arial" panose="020B0604020202020204" pitchFamily="34" charset="0"/>
              </a:rPr>
              <a:t>Γ</a:t>
            </a:r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  = 1.75</a:t>
            </a:r>
            <a:r>
              <a:rPr lang="en-US" altLang="en-DE" sz="1300" b="1" dirty="0">
                <a:solidFill>
                  <a:srgbClr val="EE75AD"/>
                </a:solidFill>
                <a:ea typeface="MS PGothic" panose="020B0600070205080204" pitchFamily="34" charset="-128"/>
              </a:rPr>
              <a:t>±0.22(stat.)±0.30(sys.) MeV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C16E97B1-E571-3C97-3127-2009285E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The </a:t>
            </a:r>
            <a:r>
              <a:rPr lang="de-DE" dirty="0" err="1"/>
              <a:t>tetraneutron</a:t>
            </a:r>
            <a:r>
              <a:rPr lang="de-DE" dirty="0"/>
              <a:t> 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F639BD0E-273F-35A0-67B4-063DAF1BB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242" y="6038969"/>
            <a:ext cx="2586638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Duer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 et al., Nature (2022)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787897E3-932A-13F3-C8D3-10B7EAFA7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A89A11AF-CB2E-29C8-99EE-A1469518F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269760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D3693-6935-F245-99A8-2537178C2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35" y="1114370"/>
            <a:ext cx="17867401" cy="874470"/>
          </a:xfrm>
        </p:spPr>
        <p:txBody>
          <a:bodyPr/>
          <a:lstStyle/>
          <a:p>
            <a:r>
              <a:rPr lang="de-DE" sz="3200" dirty="0" err="1"/>
              <a:t>Evidence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correlated</a:t>
            </a:r>
            <a:r>
              <a:rPr lang="de-DE" sz="3200" dirty="0"/>
              <a:t> </a:t>
            </a:r>
          </a:p>
          <a:p>
            <a:r>
              <a:rPr lang="de-DE" sz="3200" dirty="0" err="1"/>
              <a:t>free</a:t>
            </a:r>
            <a:r>
              <a:rPr lang="de-DE" sz="3200" dirty="0"/>
              <a:t> 4 </a:t>
            </a:r>
            <a:r>
              <a:rPr lang="de-DE" sz="3200" dirty="0" err="1"/>
              <a:t>neutrons</a:t>
            </a:r>
            <a:endParaRPr lang="de-DE" sz="32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698B4-AFC0-7142-A8AE-86B8B200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C1B61194-C417-9873-7598-64759A18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/>
          <a:stretch>
            <a:fillRect/>
          </a:stretch>
        </p:blipFill>
        <p:spPr bwMode="auto">
          <a:xfrm>
            <a:off x="401855" y="2060848"/>
            <a:ext cx="5400600" cy="38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99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15">
            <a:extLst>
              <a:ext uri="{FF2B5EF4-FFF2-40B4-BE49-F238E27FC236}">
                <a16:creationId xmlns:a16="http://schemas.microsoft.com/office/drawing/2014/main" id="{A0303AB6-E2A5-E43B-A178-3781376B7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6038967"/>
            <a:ext cx="2592288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Duer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 et al., Nature (2022)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3117257-5636-4C2A-BE72-4141FE00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916832"/>
            <a:ext cx="4037961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557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endParaRPr lang="en-US" altLang="en-DE" sz="300" b="1" dirty="0">
              <a:solidFill>
                <a:srgbClr val="EE75AD"/>
              </a:solidFill>
              <a:ea typeface="Microsoft YaHei" panose="020B0503020204020204" pitchFamily="34" charset="-122"/>
            </a:endParaRPr>
          </a:p>
          <a:p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		E</a:t>
            </a:r>
            <a:r>
              <a:rPr lang="en-US" altLang="en-DE" sz="1300" b="1" baseline="-8000" dirty="0">
                <a:solidFill>
                  <a:srgbClr val="EE75AD"/>
                </a:solidFill>
                <a:ea typeface="Microsoft YaHei" panose="020B0503020204020204" pitchFamily="34" charset="-122"/>
              </a:rPr>
              <a:t>r</a:t>
            </a:r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 = 2.37</a:t>
            </a:r>
            <a:r>
              <a:rPr lang="en-US" altLang="en-DE" sz="1300" b="1" dirty="0">
                <a:solidFill>
                  <a:srgbClr val="EE75AD"/>
                </a:solidFill>
                <a:ea typeface="MS PGothic" panose="020B0600070205080204" pitchFamily="34" charset="-128"/>
              </a:rPr>
              <a:t>±0.38(stat.)±0.44(sys.) MeV </a:t>
            </a:r>
          </a:p>
          <a:p>
            <a:r>
              <a:rPr lang="en-US" altLang="en-DE" sz="1300" b="1" dirty="0">
                <a:solidFill>
                  <a:srgbClr val="EE75AD"/>
                </a:solidFill>
                <a:cs typeface="Arial" panose="020B0604020202020204" pitchFamily="34" charset="0"/>
              </a:rPr>
              <a:t>		</a:t>
            </a:r>
            <a:r>
              <a:rPr lang="en-US" altLang="en-DE" sz="1300" b="1" dirty="0" err="1">
                <a:solidFill>
                  <a:srgbClr val="EE75AD"/>
                </a:solidFill>
                <a:cs typeface="Arial" panose="020B0604020202020204" pitchFamily="34" charset="0"/>
              </a:rPr>
              <a:t>Γ</a:t>
            </a:r>
            <a:r>
              <a:rPr lang="en-US" altLang="en-DE" sz="1300" b="1" dirty="0">
                <a:solidFill>
                  <a:srgbClr val="EE75AD"/>
                </a:solidFill>
                <a:ea typeface="Microsoft YaHei" panose="020B0503020204020204" pitchFamily="34" charset="-122"/>
              </a:rPr>
              <a:t>  = 1.75</a:t>
            </a:r>
            <a:r>
              <a:rPr lang="en-US" altLang="en-DE" sz="1300" b="1" dirty="0">
                <a:solidFill>
                  <a:srgbClr val="EE75AD"/>
                </a:solidFill>
                <a:ea typeface="MS PGothic" panose="020B0600070205080204" pitchFamily="34" charset="-128"/>
              </a:rPr>
              <a:t>±0.22(stat.)±0.30(sys.) MeV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C16E97B1-E571-3C97-3127-2009285E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neutron-rich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| The </a:t>
            </a:r>
            <a:r>
              <a:rPr lang="de-DE" dirty="0" err="1"/>
              <a:t>tetraneutron</a:t>
            </a:r>
            <a:r>
              <a:rPr lang="de-DE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C4B48F-4545-7335-1E21-D8C9E40B71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56040" y="2410514"/>
            <a:ext cx="4541540" cy="3466758"/>
          </a:xfrm>
          <a:prstGeom prst="rect">
            <a:avLst/>
          </a:prstGeom>
          <a:ln w="0">
            <a:noFill/>
          </a:ln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FDFDCB5E-763A-2D34-47E4-83DB394A1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6038968"/>
            <a:ext cx="4313178" cy="4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Laszauskas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</a:t>
            </a:r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Hiyama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</a:t>
            </a:r>
            <a:r>
              <a:rPr lang="en-US" altLang="en-DE" sz="1600" dirty="0" err="1">
                <a:solidFill>
                  <a:schemeClr val="accent5"/>
                </a:solidFill>
                <a:ea typeface="Microsoft YaHei" panose="020B0503020204020204" pitchFamily="34" charset="-122"/>
              </a:rPr>
              <a:t>Carbonell</a:t>
            </a:r>
            <a:r>
              <a:rPr lang="en-US" altLang="en-DE" sz="1600" dirty="0">
                <a:solidFill>
                  <a:schemeClr val="accent5"/>
                </a:solidFill>
                <a:ea typeface="Microsoft YaHei" panose="020B0503020204020204" pitchFamily="34" charset="-122"/>
              </a:rPr>
              <a:t>, PRL (2023)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219FFF-F404-EA1D-8E24-8C8C77876DE8}"/>
              </a:ext>
            </a:extLst>
          </p:cNvPr>
          <p:cNvSpPr txBox="1"/>
          <p:nvPr/>
        </p:nvSpPr>
        <p:spPr>
          <a:xfrm>
            <a:off x="6600056" y="1569566"/>
            <a:ext cx="5591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6470" indent="-285750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b="1" spc="-1" dirty="0">
                <a:latin typeface="Arial"/>
                <a:ea typeface="Microsoft YaHei"/>
              </a:rPr>
              <a:t>R</a:t>
            </a:r>
            <a:r>
              <a:rPr lang="en" sz="1800" b="1" strike="noStrike" spc="-1" dirty="0">
                <a:latin typeface="Arial"/>
                <a:ea typeface="Microsoft YaHei"/>
              </a:rPr>
              <a:t>esonance </a:t>
            </a:r>
            <a:r>
              <a:rPr lang="en" sz="1800" strike="noStrike" spc="-1" dirty="0">
                <a:latin typeface="Arial"/>
                <a:ea typeface="Microsoft YaHei"/>
              </a:rPr>
              <a:t>or</a:t>
            </a:r>
            <a:r>
              <a:rPr lang="en" sz="1800" b="1" strike="noStrike" spc="-1" dirty="0">
                <a:latin typeface="Arial"/>
                <a:ea typeface="Microsoft YaHei"/>
              </a:rPr>
              <a:t> non-resonant FSI </a:t>
            </a:r>
            <a:r>
              <a:rPr lang="en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among the neutrons and reaction mechanism?</a:t>
            </a: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spc="-1" dirty="0">
                <a:solidFill>
                  <a:srgbClr val="000000"/>
                </a:solidFill>
                <a:latin typeface="Arial"/>
                <a:ea typeface="Microsoft YaHei"/>
              </a:rPr>
              <a:t>New experiments and predictions in preparation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4B47AC0E-9AF6-2FE7-BB1D-265339542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22.01.2024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D22FC740-795D-5510-2888-F64286EA3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>
                <a:effectLst/>
                <a:latin typeface="Helvetica" pitchFamily="2" charset="0"/>
              </a:rPr>
              <a:t>Physics Department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3051309194"/>
      </p:ext>
    </p:extLst>
  </p:cSld>
  <p:clrMapOvr>
    <a:masterClrMapping/>
  </p:clrMapOvr>
</p:sld>
</file>

<file path=ppt/theme/theme1.xml><?xml version="1.0" encoding="utf-8"?>
<a:theme xmlns:a="http://schemas.openxmlformats.org/drawingml/2006/main" name="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18555</TotalTime>
  <Words>1968</Words>
  <Application>Microsoft Macintosh PowerPoint</Application>
  <PresentationFormat>Grand écran</PresentationFormat>
  <Paragraphs>327</Paragraphs>
  <Slides>26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Microsoft YaHei</vt:lpstr>
      <vt:lpstr>MS PGothic</vt:lpstr>
      <vt:lpstr>Arial</vt:lpstr>
      <vt:lpstr>Arial Black</vt:lpstr>
      <vt:lpstr>Bitstream Charter</vt:lpstr>
      <vt:lpstr>Calibri</vt:lpstr>
      <vt:lpstr>Cambria Math</vt:lpstr>
      <vt:lpstr>Helvetica</vt:lpstr>
      <vt:lpstr>Stafford</vt:lpstr>
      <vt:lpstr>Tahoma</vt:lpstr>
      <vt:lpstr>Wingdings</vt:lpstr>
      <vt:lpstr>TUDa Präsentationsvorlage</vt:lpstr>
      <vt:lpstr>Présentation PowerPoint</vt:lpstr>
      <vt:lpstr>Présentation PowerPoint</vt:lpstr>
      <vt:lpstr>Présentation PowerPoint</vt:lpstr>
      <vt:lpstr>Présentation PowerPoint</vt:lpstr>
      <vt:lpstr>Structure of neutron-rich systems </vt:lpstr>
      <vt:lpstr>Structure of neutron-rich systems | The tetraneutron </vt:lpstr>
      <vt:lpstr>Structure of neutron-rich systems | The tetraneutron </vt:lpstr>
      <vt:lpstr>Structure of neutron-rich systems | The tetraneutron </vt:lpstr>
      <vt:lpstr>Structure of neutron-rich systems | The tetraneutron </vt:lpstr>
      <vt:lpstr>Structure of neutron-rich systems | 28O</vt:lpstr>
      <vt:lpstr>Structure of neutron-rich systems | 28O</vt:lpstr>
      <vt:lpstr>Structure of neutron-rich systems | 28O</vt:lpstr>
      <vt:lpstr>Structure of neutron-rich systems | 28O</vt:lpstr>
      <vt:lpstr>Neutron skins in rare isotopes</vt:lpstr>
      <vt:lpstr>Neutron skins in rare isotopes</vt:lpstr>
      <vt:lpstr>Neutron skins in rare isotopes</vt:lpstr>
      <vt:lpstr>Neutron skins in rare isotopes</vt:lpstr>
      <vt:lpstr>Neutron skins in rare isotopes</vt:lpstr>
      <vt:lpstr>Neutron skins in rare isotopes</vt:lpstr>
      <vt:lpstr>Neutron skins in rare isotopes</vt:lpstr>
      <vt:lpstr>Neutron skins in rare isotopes</vt:lpstr>
      <vt:lpstr>Présentation PowerPoint</vt:lpstr>
      <vt:lpstr>Structure of neutron-rich systems</vt:lpstr>
      <vt:lpstr>Présentation PowerPoint</vt:lpstr>
      <vt:lpstr>Structure of neutron-rich systems | neutron-rich Calcium isotopes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Alexandre Obertelli</cp:lastModifiedBy>
  <cp:revision>614</cp:revision>
  <dcterms:created xsi:type="dcterms:W3CDTF">2009-12-23T09:42:49Z</dcterms:created>
  <dcterms:modified xsi:type="dcterms:W3CDTF">2024-01-22T06:37:26Z</dcterms:modified>
</cp:coreProperties>
</file>