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1"/>
  </p:notesMasterIdLst>
  <p:sldIdLst>
    <p:sldId id="256" r:id="rId2"/>
    <p:sldId id="257" r:id="rId3"/>
    <p:sldId id="258" r:id="rId4"/>
    <p:sldId id="259" r:id="rId5"/>
    <p:sldId id="261" r:id="rId6"/>
    <p:sldId id="266" r:id="rId7"/>
    <p:sldId id="263" r:id="rId8"/>
    <p:sldId id="262" r:id="rId9"/>
    <p:sldId id="265" r:id="rId10"/>
    <p:sldId id="267" r:id="rId11"/>
    <p:sldId id="268" r:id="rId12"/>
    <p:sldId id="269" r:id="rId13"/>
    <p:sldId id="271" r:id="rId14"/>
    <p:sldId id="272" r:id="rId15"/>
    <p:sldId id="318" r:id="rId16"/>
    <p:sldId id="273" r:id="rId17"/>
    <p:sldId id="270" r:id="rId18"/>
    <p:sldId id="274" r:id="rId19"/>
    <p:sldId id="275" r:id="rId20"/>
    <p:sldId id="276" r:id="rId21"/>
    <p:sldId id="277" r:id="rId22"/>
    <p:sldId id="279" r:id="rId23"/>
    <p:sldId id="316" r:id="rId24"/>
    <p:sldId id="280" r:id="rId25"/>
    <p:sldId id="281" r:id="rId26"/>
    <p:sldId id="282" r:id="rId27"/>
    <p:sldId id="284" r:id="rId28"/>
    <p:sldId id="283" r:id="rId29"/>
    <p:sldId id="287" r:id="rId30"/>
    <p:sldId id="278" r:id="rId31"/>
    <p:sldId id="292" r:id="rId32"/>
    <p:sldId id="293" r:id="rId33"/>
    <p:sldId id="295" r:id="rId34"/>
    <p:sldId id="285" r:id="rId35"/>
    <p:sldId id="291" r:id="rId36"/>
    <p:sldId id="315" r:id="rId37"/>
    <p:sldId id="311" r:id="rId38"/>
    <p:sldId id="314" r:id="rId39"/>
    <p:sldId id="313" r:id="rId40"/>
    <p:sldId id="312" r:id="rId41"/>
    <p:sldId id="317" r:id="rId42"/>
    <p:sldId id="288" r:id="rId43"/>
    <p:sldId id="289" r:id="rId44"/>
    <p:sldId id="290" r:id="rId45"/>
    <p:sldId id="307" r:id="rId46"/>
    <p:sldId id="308" r:id="rId47"/>
    <p:sldId id="309" r:id="rId48"/>
    <p:sldId id="310" r:id="rId49"/>
    <p:sldId id="296" r:id="rId50"/>
    <p:sldId id="297" r:id="rId51"/>
    <p:sldId id="298" r:id="rId52"/>
    <p:sldId id="299" r:id="rId53"/>
    <p:sldId id="300" r:id="rId54"/>
    <p:sldId id="301" r:id="rId55"/>
    <p:sldId id="302" r:id="rId56"/>
    <p:sldId id="303" r:id="rId57"/>
    <p:sldId id="304" r:id="rId58"/>
    <p:sldId id="305" r:id="rId59"/>
    <p:sldId id="306" r:id="rId60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972F680-E65E-40EA-B7BF-9AE199BCE645}">
          <p14:sldIdLst>
            <p14:sldId id="256"/>
            <p14:sldId id="257"/>
            <p14:sldId id="258"/>
            <p14:sldId id="259"/>
            <p14:sldId id="261"/>
            <p14:sldId id="266"/>
            <p14:sldId id="263"/>
            <p14:sldId id="262"/>
            <p14:sldId id="265"/>
            <p14:sldId id="267"/>
            <p14:sldId id="268"/>
            <p14:sldId id="269"/>
            <p14:sldId id="271"/>
            <p14:sldId id="272"/>
            <p14:sldId id="318"/>
            <p14:sldId id="273"/>
            <p14:sldId id="270"/>
            <p14:sldId id="274"/>
            <p14:sldId id="275"/>
            <p14:sldId id="276"/>
            <p14:sldId id="277"/>
            <p14:sldId id="279"/>
            <p14:sldId id="316"/>
            <p14:sldId id="280"/>
            <p14:sldId id="281"/>
            <p14:sldId id="282"/>
            <p14:sldId id="284"/>
            <p14:sldId id="283"/>
            <p14:sldId id="287"/>
            <p14:sldId id="278"/>
            <p14:sldId id="292"/>
            <p14:sldId id="293"/>
            <p14:sldId id="295"/>
            <p14:sldId id="285"/>
            <p14:sldId id="291"/>
            <p14:sldId id="315"/>
            <p14:sldId id="311"/>
            <p14:sldId id="314"/>
            <p14:sldId id="313"/>
            <p14:sldId id="312"/>
            <p14:sldId id="317"/>
            <p14:sldId id="288"/>
            <p14:sldId id="289"/>
            <p14:sldId id="290"/>
            <p14:sldId id="307"/>
            <p14:sldId id="308"/>
            <p14:sldId id="309"/>
            <p14:sldId id="310"/>
            <p14:sldId id="296"/>
            <p14:sldId id="297"/>
            <p14:sldId id="298"/>
            <p14:sldId id="299"/>
            <p14:sldId id="300"/>
            <p14:sldId id="301"/>
            <p14:sldId id="302"/>
            <p14:sldId id="303"/>
            <p14:sldId id="304"/>
            <p14:sldId id="305"/>
            <p14:sldId id="306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F81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2664" y="-1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image" Target="../media/image16.wmf"/><Relationship Id="rId1" Type="http://schemas.openxmlformats.org/officeDocument/2006/relationships/image" Target="../media/image15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32A437-FCE1-4CBB-BD2B-3A3446B08559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C64139-360F-4FEE-926B-557EEE5B04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2022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13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eaLnBrk="1" hangingPunct="1"/>
            <a:fld id="{227EA6CC-E5EC-450E-9CDB-8B9FEEF3D1E1}" type="slidenum">
              <a:rPr lang="en-US" smtClean="0">
                <a:solidFill>
                  <a:srgbClr val="000000"/>
                </a:solidFill>
                <a:latin typeface="Calibri" pitchFamily="34" charset="0"/>
              </a:rPr>
              <a:pPr eaLnBrk="1" hangingPunct="1"/>
              <a:t>5</a:t>
            </a:fld>
            <a:endParaRPr lang="en-US" smtClean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50531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Perpetua" pitchFamily="18" charset="0"/>
              <a:buNone/>
            </a:pPr>
            <a:endParaRPr lang="en-US"/>
          </a:p>
        </p:txBody>
      </p:sp>
      <p:sp>
        <p:nvSpPr>
          <p:cNvPr id="150532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76875" cy="41068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 u="sng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 b="1" u="sng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 b="1" u="sng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 b="1" u="sng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 b="1" u="sng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u="sng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u="sng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u="sng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u="sng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C90A62A6-FFAF-4029-BA4A-7562ED14BF6B}" type="slidenum">
              <a:rPr lang="it-IT" sz="1200" b="0" u="none" smtClean="0">
                <a:solidFill>
                  <a:prstClr val="black"/>
                </a:solidFill>
              </a:rPr>
              <a:pPr eaLnBrk="1" hangingPunct="1"/>
              <a:t>49</a:t>
            </a:fld>
            <a:endParaRPr lang="it-IT" sz="1200" b="0" u="none" smtClean="0">
              <a:solidFill>
                <a:prstClr val="black"/>
              </a:solidFill>
            </a:endParaRPr>
          </a:p>
        </p:txBody>
      </p:sp>
      <p:sp>
        <p:nvSpPr>
          <p:cNvPr id="120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208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480" y="4343144"/>
            <a:ext cx="5487041" cy="4115019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AT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 u="sng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 b="1" u="sng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 b="1" u="sng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 b="1" u="sng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 b="1" u="sng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u="sng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u="sng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u="sng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u="sng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02A86868-F15B-4226-AE76-E76F375C35B4}" type="slidenum">
              <a:rPr lang="it-IT" sz="1200" b="0" u="none" smtClean="0">
                <a:solidFill>
                  <a:prstClr val="black"/>
                </a:solidFill>
              </a:rPr>
              <a:pPr eaLnBrk="1" hangingPunct="1"/>
              <a:t>50</a:t>
            </a:fld>
            <a:endParaRPr lang="it-IT" sz="1200" b="0" u="none" smtClean="0">
              <a:solidFill>
                <a:prstClr val="black"/>
              </a:solidFill>
            </a:endParaRPr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480" y="4343144"/>
            <a:ext cx="5487041" cy="4115019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AT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 u="sng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 b="1" u="sng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 b="1" u="sng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 b="1" u="sng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 b="1" u="sng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u="sng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u="sng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u="sng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u="sng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CAF5B85A-DBF4-4432-8522-B018B5B936B1}" type="slidenum">
              <a:rPr lang="it-IT" sz="1200" b="0" u="none" smtClean="0">
                <a:solidFill>
                  <a:prstClr val="black"/>
                </a:solidFill>
              </a:rPr>
              <a:pPr eaLnBrk="1" hangingPunct="1"/>
              <a:t>51</a:t>
            </a:fld>
            <a:endParaRPr lang="it-IT" sz="1200" b="0" u="none" smtClean="0">
              <a:solidFill>
                <a:prstClr val="black"/>
              </a:solidFill>
            </a:endParaRPr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480" y="4343144"/>
            <a:ext cx="5487041" cy="4115019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AT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 u="sng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 b="1" u="sng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 b="1" u="sng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 b="1" u="sng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 b="1" u="sng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u="sng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u="sng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u="sng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u="sng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CEF14844-FD5F-45F4-A13A-BDCD3F93EFB6}" type="slidenum">
              <a:rPr lang="it-IT" sz="1200" b="0" u="none" smtClean="0">
                <a:solidFill>
                  <a:prstClr val="black"/>
                </a:solidFill>
              </a:rPr>
              <a:pPr eaLnBrk="1" hangingPunct="1"/>
              <a:t>52</a:t>
            </a:fld>
            <a:endParaRPr lang="it-IT" sz="1200" b="0" u="none" smtClean="0">
              <a:solidFill>
                <a:prstClr val="black"/>
              </a:solidFill>
            </a:endParaRPr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480" y="4343144"/>
            <a:ext cx="5487041" cy="4115019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AT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 u="sng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 b="1" u="sng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 b="1" u="sng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 b="1" u="sng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 b="1" u="sng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u="sng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u="sng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u="sng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u="sng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B9951C67-D467-414E-9C05-9AC9145A2725}" type="slidenum">
              <a:rPr lang="it-IT" sz="1200" b="0" u="none" smtClean="0">
                <a:solidFill>
                  <a:prstClr val="black"/>
                </a:solidFill>
              </a:rPr>
              <a:pPr eaLnBrk="1" hangingPunct="1"/>
              <a:t>53</a:t>
            </a:fld>
            <a:endParaRPr lang="it-IT" sz="1200" b="0" u="none" smtClean="0">
              <a:solidFill>
                <a:prstClr val="black"/>
              </a:solidFill>
            </a:endParaRPr>
          </a:p>
        </p:txBody>
      </p:sp>
      <p:sp>
        <p:nvSpPr>
          <p:cNvPr id="128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280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480" y="4343144"/>
            <a:ext cx="5487041" cy="4115019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AT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 u="sng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 b="1" u="sng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 b="1" u="sng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 b="1" u="sng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 b="1" u="sng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u="sng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u="sng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u="sng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u="sng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3804AE32-EC0B-498C-8447-93C25EA77FA1}" type="slidenum">
              <a:rPr lang="it-IT" sz="1200" b="0" u="none" smtClean="0">
                <a:solidFill>
                  <a:prstClr val="black"/>
                </a:solidFill>
              </a:rPr>
              <a:pPr eaLnBrk="1" hangingPunct="1"/>
              <a:t>54</a:t>
            </a:fld>
            <a:endParaRPr lang="it-IT" sz="1200" b="0" u="none" smtClean="0">
              <a:solidFill>
                <a:prstClr val="black"/>
              </a:solidFill>
            </a:endParaRPr>
          </a:p>
        </p:txBody>
      </p:sp>
      <p:sp>
        <p:nvSpPr>
          <p:cNvPr id="1290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5719" y="685838"/>
            <a:ext cx="5006564" cy="3429182"/>
          </a:xfrm>
          <a:ln/>
        </p:spPr>
      </p:sp>
      <p:sp>
        <p:nvSpPr>
          <p:cNvPr id="1290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480" y="4343144"/>
            <a:ext cx="5487041" cy="4115019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AT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 u="sng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 b="1" u="sng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 b="1" u="sng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 b="1" u="sng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 b="1" u="sng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u="sng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u="sng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u="sng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u="sng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1DD97A52-8DA5-47E9-B34D-4EEC0B12A95E}" type="slidenum">
              <a:rPr lang="it-IT" sz="1200" b="0" u="none" smtClean="0">
                <a:solidFill>
                  <a:prstClr val="black"/>
                </a:solidFill>
              </a:rPr>
              <a:pPr eaLnBrk="1" hangingPunct="1"/>
              <a:t>55</a:t>
            </a:fld>
            <a:endParaRPr lang="it-IT" sz="1200" b="0" u="none" smtClean="0">
              <a:solidFill>
                <a:prstClr val="black"/>
              </a:solidFill>
            </a:endParaRPr>
          </a:p>
        </p:txBody>
      </p:sp>
      <p:sp>
        <p:nvSpPr>
          <p:cNvPr id="130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5719" y="685838"/>
            <a:ext cx="5006564" cy="3429182"/>
          </a:xfrm>
          <a:ln/>
        </p:spPr>
      </p:sp>
      <p:sp>
        <p:nvSpPr>
          <p:cNvPr id="1300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480" y="4343144"/>
            <a:ext cx="5487041" cy="4115019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AT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 u="sng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 b="1" u="sng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 b="1" u="sng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 b="1" u="sng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 b="1" u="sng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u="sng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u="sng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u="sng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u="sng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D6A8E91B-F37E-4C53-A86B-FC5179AB52B8}" type="slidenum">
              <a:rPr lang="it-IT" sz="1200" b="0" u="none" smtClean="0">
                <a:solidFill>
                  <a:prstClr val="black"/>
                </a:solidFill>
              </a:rPr>
              <a:pPr eaLnBrk="1" hangingPunct="1"/>
              <a:t>56</a:t>
            </a:fld>
            <a:endParaRPr lang="it-IT" sz="1200" b="0" u="none" smtClean="0">
              <a:solidFill>
                <a:prstClr val="black"/>
              </a:solidFill>
            </a:endParaRPr>
          </a:p>
        </p:txBody>
      </p:sp>
      <p:sp>
        <p:nvSpPr>
          <p:cNvPr id="1310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310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480" y="4343144"/>
            <a:ext cx="5487041" cy="4115019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AT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 u="sng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 b="1" u="sng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 b="1" u="sng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 b="1" u="sng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 b="1" u="sng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u="sng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u="sng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u="sng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u="sng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078C8CC1-D15B-4E92-86F1-F828B69B180F}" type="slidenum">
              <a:rPr lang="it-IT" sz="1200" b="0" u="none" smtClean="0">
                <a:solidFill>
                  <a:prstClr val="black"/>
                </a:solidFill>
              </a:rPr>
              <a:pPr eaLnBrk="1" hangingPunct="1"/>
              <a:t>58</a:t>
            </a:fld>
            <a:endParaRPr lang="it-IT" sz="1200" b="0" u="none" smtClean="0">
              <a:solidFill>
                <a:prstClr val="black"/>
              </a:solidFill>
            </a:endParaRPr>
          </a:p>
        </p:txBody>
      </p:sp>
      <p:sp>
        <p:nvSpPr>
          <p:cNvPr id="135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351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480" y="4343144"/>
            <a:ext cx="5487041" cy="4115019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AT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13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eaLnBrk="1" hangingPunct="1"/>
            <a:fld id="{75A2DD98-71AE-4073-B77F-FC6477780E64}" type="slidenum">
              <a:rPr lang="en-US" smtClean="0">
                <a:solidFill>
                  <a:srgbClr val="000000"/>
                </a:solidFill>
                <a:latin typeface="Calibri" pitchFamily="34" charset="0"/>
              </a:rPr>
              <a:pPr eaLnBrk="1" hangingPunct="1"/>
              <a:t>8</a:t>
            </a:fld>
            <a:endParaRPr lang="en-US" smtClean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51555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Perpetua" pitchFamily="18" charset="0"/>
              <a:buNone/>
            </a:pPr>
            <a:endParaRPr lang="en-US"/>
          </a:p>
        </p:txBody>
      </p:sp>
      <p:sp>
        <p:nvSpPr>
          <p:cNvPr id="151556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76875" cy="41068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13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eaLnBrk="1" hangingPunct="1"/>
            <a:fld id="{EE6F9FAF-B00A-4BCD-83BB-046F5973BC76}" type="slidenum">
              <a:rPr lang="en-US" smtClean="0">
                <a:solidFill>
                  <a:srgbClr val="000000"/>
                </a:solidFill>
                <a:latin typeface="Calibri" pitchFamily="34" charset="0"/>
              </a:rPr>
              <a:pPr eaLnBrk="1" hangingPunct="1"/>
              <a:t>14</a:t>
            </a:fld>
            <a:endParaRPr lang="en-US" smtClean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66915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defTabSz="449263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Perpetua" pitchFamily="18" charset="0"/>
              <a:buNone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6916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76875" cy="41068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13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eaLnBrk="1" hangingPunct="1"/>
            <a:fld id="{F63E10A1-6D5A-46CE-A08D-7BD315D66806}" type="slidenum">
              <a:rPr lang="en-US" smtClean="0">
                <a:solidFill>
                  <a:srgbClr val="000000"/>
                </a:solidFill>
                <a:latin typeface="Calibri" pitchFamily="34" charset="0"/>
              </a:rPr>
              <a:pPr eaLnBrk="1" hangingPunct="1"/>
              <a:t>18</a:t>
            </a:fld>
            <a:endParaRPr lang="en-US" smtClean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73059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defTabSz="449263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Perpetua" pitchFamily="18" charset="0"/>
              <a:buNone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73060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76875" cy="41068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13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eaLnBrk="1" hangingPunct="1"/>
            <a:fld id="{122D5F02-111A-445A-843B-111911514E5B}" type="slidenum">
              <a:rPr lang="en-US" smtClean="0">
                <a:solidFill>
                  <a:srgbClr val="000000"/>
                </a:solidFill>
                <a:latin typeface="Calibri" pitchFamily="34" charset="0"/>
              </a:rPr>
              <a:pPr eaLnBrk="1" hangingPunct="1"/>
              <a:t>19</a:t>
            </a:fld>
            <a:endParaRPr lang="en-US" smtClean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74083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defTabSz="449263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Perpetua" pitchFamily="18" charset="0"/>
              <a:buNone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74084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76875" cy="41068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13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eaLnBrk="1" hangingPunct="1"/>
            <a:fld id="{787F2C53-50CE-4964-8D6E-0239DCD16A68}" type="slidenum">
              <a:rPr lang="en-US" smtClean="0">
                <a:solidFill>
                  <a:srgbClr val="000000"/>
                </a:solidFill>
                <a:latin typeface="Calibri" pitchFamily="34" charset="0"/>
              </a:rPr>
              <a:pPr eaLnBrk="1" hangingPunct="1"/>
              <a:t>20</a:t>
            </a:fld>
            <a:endParaRPr lang="en-US" smtClean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75107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defTabSz="449263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Perpetua" pitchFamily="18" charset="0"/>
              <a:buNone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75108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76875" cy="41068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8022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D869F9-E23F-4B59-8D9B-2468B59C86DF}" type="slidenum">
              <a:rPr lang="it-IT" smtClean="0"/>
              <a:t>36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708574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746DE6-3336-457D-A091-FA20AC1C536E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861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26/01/2024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26/01/2024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26/01/2024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69225" cy="6662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 defTabSz="449263">
              <a:buSzTx/>
              <a:defRPr sz="1800">
                <a:latin typeface="Perpetua" pitchFamily="18" charset="0"/>
                <a:cs typeface="Lucida Sans Unicode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 defTabSz="449263">
              <a:buSzTx/>
              <a:defRPr sz="1800">
                <a:latin typeface="Perpetua" pitchFamily="18" charset="0"/>
                <a:cs typeface="Lucida Sans Unicode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 defTabSz="449263">
              <a:buSzTx/>
              <a:defRPr sz="1800">
                <a:latin typeface="Perpetua" pitchFamily="18" charset="0"/>
                <a:cs typeface="Lucida Sans Unicode" pitchFamily="34" charset="0"/>
              </a:defRPr>
            </a:lvl1pPr>
          </a:lstStyle>
          <a:p>
            <a:pPr>
              <a:defRPr/>
            </a:pPr>
            <a:fld id="{8D3B7A75-B268-4E3F-BA97-55DC3D8125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0999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26/01/2024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26/01/2024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26/01/2024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26/01/2024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26/01/2024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26/01/2024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26/01/2024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26/01/2024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alphaModFix amt="15000"/>
            <a:lum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60000"/>
                    </a14:imgEffect>
                    <a14:imgEffect>
                      <a14:brightnessContrast bright="-1000" contrast="33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49D355-16BD-4E45-BD9A-5EA878CF7CBD}" type="datetimeFigureOut">
              <a:rPr lang="it-IT" smtClean="0"/>
              <a:t>26/01/2024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A41E1B-4F70-4964-A407-84C68BE8251C}" type="slidenum">
              <a:rPr lang="it-IT" smtClean="0"/>
              <a:t>‹#›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wmf"/><Relationship Id="rId3" Type="http://schemas.openxmlformats.org/officeDocument/2006/relationships/oleObject" Target="../embeddings/oleObject2.bin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6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4.wm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4.emf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0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gif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30.png"/><Relationship Id="rId7" Type="http://schemas.openxmlformats.org/officeDocument/2006/relationships/image" Target="../media/image204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3.png"/><Relationship Id="rId11" Type="http://schemas.openxmlformats.org/officeDocument/2006/relationships/image" Target="../media/image67.png"/><Relationship Id="rId5" Type="http://schemas.openxmlformats.org/officeDocument/2006/relationships/image" Target="../media/image450.png"/><Relationship Id="rId10" Type="http://schemas.openxmlformats.org/officeDocument/2006/relationships/image" Target="../media/image48.png"/><Relationship Id="rId4" Type="http://schemas.openxmlformats.org/officeDocument/2006/relationships/image" Target="../media/image440.png"/><Relationship Id="rId9" Type="http://schemas.openxmlformats.org/officeDocument/2006/relationships/image" Target="../media/image66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1.png"/><Relationship Id="rId3" Type="http://schemas.openxmlformats.org/officeDocument/2006/relationships/image" Target="../media/image68.png"/><Relationship Id="rId7" Type="http://schemas.openxmlformats.org/officeDocument/2006/relationships/image" Target="../media/image50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0.png"/><Relationship Id="rId5" Type="http://schemas.openxmlformats.org/officeDocument/2006/relationships/image" Target="../media/image480.png"/><Relationship Id="rId4" Type="http://schemas.openxmlformats.org/officeDocument/2006/relationships/image" Target="../media/image470.png"/><Relationship Id="rId9" Type="http://schemas.openxmlformats.org/officeDocument/2006/relationships/image" Target="../media/image42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1.png"/><Relationship Id="rId4" Type="http://schemas.openxmlformats.org/officeDocument/2006/relationships/image" Target="../media/image7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png"/><Relationship Id="rId5" Type="http://schemas.openxmlformats.org/officeDocument/2006/relationships/image" Target="../media/image4.wmf"/><Relationship Id="rId4" Type="http://schemas.openxmlformats.org/officeDocument/2006/relationships/oleObject" Target="../embeddings/oleObject1.bin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7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9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6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392" y="6539032"/>
            <a:ext cx="910889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 60</a:t>
            </a:r>
            <a:r>
              <a:rPr lang="en-US" sz="1400" b="1" i="1" baseline="300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th</a:t>
            </a:r>
            <a:r>
              <a:rPr lang="en-US" sz="1400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 International Winter Meeting on Nuclear Physics                                                                          </a:t>
            </a:r>
            <a:r>
              <a:rPr lang="en-GB" sz="1400" b="1" i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Bormio</a:t>
            </a:r>
            <a:r>
              <a:rPr lang="en-GB" sz="1400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, Italy, January</a:t>
            </a:r>
            <a:r>
              <a:rPr lang="en-GB" sz="1400" i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 2024</a:t>
            </a:r>
            <a:endParaRPr lang="en-GB" sz="1400" i="1" dirty="0"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15616" y="1700808"/>
            <a:ext cx="698213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1" dirty="0" err="1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Kaon</a:t>
            </a:r>
            <a:r>
              <a:rPr lang="en-US" sz="2400" b="1" i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-nucleon/nuclei strong interaction studies at the </a:t>
            </a:r>
            <a:r>
              <a:rPr lang="en-US" sz="2400" b="1" i="1" dirty="0" err="1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DAɸNE</a:t>
            </a:r>
            <a:r>
              <a:rPr lang="en-US" sz="2400" b="1" i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Collider: a strangeness journey</a:t>
            </a:r>
          </a:p>
        </p:txBody>
      </p:sp>
      <p:sp>
        <p:nvSpPr>
          <p:cNvPr id="6" name="Rectangle 5"/>
          <p:cNvSpPr/>
          <p:nvPr/>
        </p:nvSpPr>
        <p:spPr>
          <a:xfrm>
            <a:off x="3203848" y="3356992"/>
            <a:ext cx="241841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2000" i="1" dirty="0" err="1">
                <a:solidFill>
                  <a:srgbClr val="1F497D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Mihail</a:t>
            </a:r>
            <a:r>
              <a:rPr lang="en-GB" sz="2000" i="1" dirty="0">
                <a:solidFill>
                  <a:srgbClr val="1F497D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 </a:t>
            </a:r>
            <a:r>
              <a:rPr lang="en-GB" sz="2000" i="1" dirty="0" err="1">
                <a:solidFill>
                  <a:srgbClr val="1F497D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Antoniu</a:t>
            </a:r>
            <a:r>
              <a:rPr lang="en-GB" sz="2000" i="1" dirty="0">
                <a:solidFill>
                  <a:srgbClr val="1F497D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 Iliescu</a:t>
            </a:r>
          </a:p>
        </p:txBody>
      </p:sp>
    </p:spTree>
    <p:extLst>
      <p:ext uri="{BB962C8B-B14F-4D97-AF65-F5344CB8AC3E}">
        <p14:creationId xmlns:p14="http://schemas.microsoft.com/office/powerpoint/2010/main" val="22975869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2411760" y="30376"/>
            <a:ext cx="3851275" cy="50405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ctr" eaLnBrk="1" hangingPunct="1">
              <a:buClr>
                <a:srgbClr val="063DE8"/>
              </a:buClr>
              <a:buSzPct val="100000"/>
              <a:buFont typeface="Times New Roman" pitchFamily="18" charset="0"/>
              <a:buNone/>
            </a:pPr>
            <a:r>
              <a:rPr lang="en-US" sz="2400" b="1" u="sng" dirty="0" smtClean="0">
                <a:solidFill>
                  <a:srgbClr val="C00000"/>
                </a:solidFill>
              </a:rPr>
              <a:t>Experimental problems</a:t>
            </a: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0" y="548680"/>
            <a:ext cx="9144000" cy="6085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/>
          <a:p>
            <a:pPr>
              <a:spcBef>
                <a:spcPts val="1250"/>
              </a:spcBef>
              <a:buClr>
                <a:srgbClr val="0000FF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1900" b="1" dirty="0" smtClean="0">
                <a:solidFill>
                  <a:srgbClr val="FF0000"/>
                </a:solidFill>
              </a:rPr>
              <a:t>-Asynchronous background</a:t>
            </a:r>
            <a:r>
              <a:rPr lang="en-US" sz="1900" dirty="0" smtClean="0">
                <a:solidFill>
                  <a:srgbClr val="000000"/>
                </a:solidFill>
              </a:rPr>
              <a:t>:</a:t>
            </a:r>
            <a:r>
              <a:rPr lang="en-US" sz="1900" dirty="0">
                <a:solidFill>
                  <a:srgbClr val="000000"/>
                </a:solidFill>
              </a:rPr>
              <a:t> </a:t>
            </a:r>
            <a:r>
              <a:rPr lang="en-US" sz="1900" dirty="0" smtClean="0">
                <a:solidFill>
                  <a:srgbClr val="000000"/>
                </a:solidFill>
              </a:rPr>
              <a:t>the transitions of interest are in the </a:t>
            </a:r>
            <a:r>
              <a:rPr lang="en-US" sz="1900" dirty="0" err="1" smtClean="0">
                <a:solidFill>
                  <a:srgbClr val="000000"/>
                </a:solidFill>
              </a:rPr>
              <a:t>keV</a:t>
            </a:r>
            <a:r>
              <a:rPr lang="en-US" sz="1900" dirty="0" smtClean="0">
                <a:solidFill>
                  <a:srgbClr val="000000"/>
                </a:solidFill>
              </a:rPr>
              <a:t> range; the final component of electromagnetic cascades produced in the accelerator pipe (and other setup materials) invested by e-/e+ lost from the beam overlaps the signal; each lost particle cascades down 5 orders of magnitude, while the loss rate in the interaction region reaches few </a:t>
            </a:r>
            <a:r>
              <a:rPr lang="en-US" sz="1900" dirty="0" err="1" smtClean="0">
                <a:solidFill>
                  <a:srgbClr val="000000"/>
                </a:solidFill>
              </a:rPr>
              <a:t>MHz.</a:t>
            </a:r>
            <a:r>
              <a:rPr lang="en-US" sz="1900" dirty="0" smtClean="0">
                <a:solidFill>
                  <a:srgbClr val="000000"/>
                </a:solidFill>
              </a:rPr>
              <a:t> This sums up to a total rate of ~10</a:t>
            </a:r>
            <a:r>
              <a:rPr lang="en-US" sz="1900" baseline="30000" dirty="0" smtClean="0">
                <a:solidFill>
                  <a:srgbClr val="000000"/>
                </a:solidFill>
              </a:rPr>
              <a:t>10</a:t>
            </a:r>
            <a:r>
              <a:rPr lang="en-US" sz="1900" dirty="0" smtClean="0">
                <a:solidFill>
                  <a:srgbClr val="000000"/>
                </a:solidFill>
              </a:rPr>
              <a:t> X-ray photons/s. The main contribution comes from </a:t>
            </a:r>
            <a:r>
              <a:rPr lang="en-US" sz="1900" dirty="0" err="1" smtClean="0">
                <a:solidFill>
                  <a:srgbClr val="000000"/>
                </a:solidFill>
              </a:rPr>
              <a:t>Touschek</a:t>
            </a:r>
            <a:r>
              <a:rPr lang="en-US" sz="1900" dirty="0" smtClean="0">
                <a:solidFill>
                  <a:srgbClr val="000000"/>
                </a:solidFill>
              </a:rPr>
              <a:t> effect.</a:t>
            </a:r>
          </a:p>
          <a:p>
            <a:pPr>
              <a:spcBef>
                <a:spcPts val="1250"/>
              </a:spcBef>
              <a:buClr>
                <a:srgbClr val="0000FF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1900" b="1" dirty="0" smtClean="0">
                <a:solidFill>
                  <a:srgbClr val="FF0000"/>
                </a:solidFill>
              </a:rPr>
              <a:t>-Synchronous background</a:t>
            </a:r>
            <a:r>
              <a:rPr lang="en-US" sz="1900" dirty="0" smtClean="0">
                <a:solidFill>
                  <a:srgbClr val="000000"/>
                </a:solidFill>
              </a:rPr>
              <a:t>, associated to K absorption on materials nuclei, or to other </a:t>
            </a:r>
            <a:r>
              <a:rPr lang="en-US" sz="1900" dirty="0" smtClean="0">
                <a:solidFill>
                  <a:srgbClr val="000000"/>
                </a:solidFill>
                <a:latin typeface="Symbol" pitchFamily="18" charset="2"/>
              </a:rPr>
              <a:t></a:t>
            </a:r>
            <a:r>
              <a:rPr lang="en-US" sz="1900" dirty="0" smtClean="0">
                <a:solidFill>
                  <a:srgbClr val="000000"/>
                </a:solidFill>
              </a:rPr>
              <a:t>decay channels. It can be considered a </a:t>
            </a:r>
            <a:r>
              <a:rPr lang="en-US" sz="1900" dirty="0" err="1" smtClean="0">
                <a:solidFill>
                  <a:srgbClr val="000000"/>
                </a:solidFill>
              </a:rPr>
              <a:t>hadronic</a:t>
            </a:r>
            <a:r>
              <a:rPr lang="en-US" sz="1900" dirty="0" smtClean="0">
                <a:solidFill>
                  <a:srgbClr val="000000"/>
                </a:solidFill>
              </a:rPr>
              <a:t> background.</a:t>
            </a:r>
          </a:p>
          <a:p>
            <a:pPr>
              <a:spcBef>
                <a:spcPts val="1250"/>
              </a:spcBef>
              <a:buClr>
                <a:srgbClr val="0000FF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1900" dirty="0" smtClean="0">
                <a:solidFill>
                  <a:srgbClr val="000000"/>
                </a:solidFill>
              </a:rPr>
              <a:t>-Spectra contamination by </a:t>
            </a:r>
            <a:r>
              <a:rPr lang="en-US" sz="1900" dirty="0" err="1" smtClean="0">
                <a:solidFill>
                  <a:srgbClr val="000000"/>
                </a:solidFill>
              </a:rPr>
              <a:t>Xray</a:t>
            </a:r>
            <a:r>
              <a:rPr lang="en-US" sz="1900" dirty="0" smtClean="0">
                <a:solidFill>
                  <a:srgbClr val="000000"/>
                </a:solidFill>
              </a:rPr>
              <a:t> fluorescence or by X-rays produced in higher transitions of other </a:t>
            </a:r>
            <a:r>
              <a:rPr lang="en-US" sz="1900" dirty="0" err="1" smtClean="0">
                <a:solidFill>
                  <a:srgbClr val="000000"/>
                </a:solidFill>
              </a:rPr>
              <a:t>kaonic</a:t>
            </a:r>
            <a:r>
              <a:rPr lang="en-US" sz="1900" dirty="0" smtClean="0">
                <a:solidFill>
                  <a:srgbClr val="000000"/>
                </a:solidFill>
              </a:rPr>
              <a:t> atoms, formed in the setup materials; this imposes a very restrictive choice of the materials to be used and high purities.</a:t>
            </a:r>
          </a:p>
          <a:p>
            <a:pPr>
              <a:spcBef>
                <a:spcPts val="1250"/>
              </a:spcBef>
              <a:buClr>
                <a:srgbClr val="0000FF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1900" dirty="0" smtClean="0">
                <a:solidFill>
                  <a:srgbClr val="000000"/>
                </a:solidFill>
              </a:rPr>
              <a:t>-Low energy </a:t>
            </a:r>
            <a:r>
              <a:rPr lang="en-US" sz="1900" dirty="0" err="1" smtClean="0">
                <a:solidFill>
                  <a:srgbClr val="000000"/>
                </a:solidFill>
              </a:rPr>
              <a:t>kaons</a:t>
            </a:r>
            <a:r>
              <a:rPr lang="en-US" sz="1900" dirty="0" smtClean="0">
                <a:solidFill>
                  <a:srgbClr val="000000"/>
                </a:solidFill>
              </a:rPr>
              <a:t> decay rate; the target geometry, related to the optimal </a:t>
            </a:r>
            <a:r>
              <a:rPr lang="en-US" sz="1900" dirty="0">
                <a:solidFill>
                  <a:srgbClr val="000000"/>
                </a:solidFill>
              </a:rPr>
              <a:t>gas </a:t>
            </a:r>
            <a:r>
              <a:rPr lang="en-US" sz="1900" dirty="0" smtClean="0">
                <a:solidFill>
                  <a:srgbClr val="000000"/>
                </a:solidFill>
              </a:rPr>
              <a:t>density, shielding and trigger, results in a moderation </a:t>
            </a:r>
            <a:r>
              <a:rPr lang="en-US" sz="1900" dirty="0" err="1" smtClean="0">
                <a:solidFill>
                  <a:srgbClr val="000000"/>
                </a:solidFill>
              </a:rPr>
              <a:t>kaon</a:t>
            </a:r>
            <a:r>
              <a:rPr lang="en-US" sz="1900" dirty="0" smtClean="0">
                <a:solidFill>
                  <a:srgbClr val="000000"/>
                </a:solidFill>
              </a:rPr>
              <a:t> path of ~20-30 cm, through </a:t>
            </a:r>
            <a:r>
              <a:rPr lang="en-US" sz="1900" dirty="0" err="1" smtClean="0">
                <a:solidFill>
                  <a:srgbClr val="000000"/>
                </a:solidFill>
              </a:rPr>
              <a:t>kapton</a:t>
            </a:r>
            <a:r>
              <a:rPr lang="en-US" sz="1900" dirty="0" smtClean="0">
                <a:solidFill>
                  <a:srgbClr val="000000"/>
                </a:solidFill>
              </a:rPr>
              <a:t> and high density gas. Consequently, a fraction of </a:t>
            </a:r>
            <a:r>
              <a:rPr lang="en-US" sz="1900" dirty="0" err="1" smtClean="0">
                <a:solidFill>
                  <a:srgbClr val="000000"/>
                </a:solidFill>
              </a:rPr>
              <a:t>kaons</a:t>
            </a:r>
            <a:r>
              <a:rPr lang="en-US" sz="1900" dirty="0" smtClean="0">
                <a:solidFill>
                  <a:srgbClr val="000000"/>
                </a:solidFill>
              </a:rPr>
              <a:t> will decay before being captured. </a:t>
            </a:r>
          </a:p>
          <a:p>
            <a:pPr>
              <a:spcBef>
                <a:spcPts val="1250"/>
              </a:spcBef>
              <a:buClr>
                <a:srgbClr val="0000FF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000" b="1" dirty="0" smtClean="0">
                <a:solidFill>
                  <a:srgbClr val="FF0000"/>
                </a:solidFill>
              </a:rPr>
              <a:t>-Survival of the exotic atom </a:t>
            </a:r>
            <a:r>
              <a:rPr lang="en-US" sz="2000" dirty="0" smtClean="0">
                <a:solidFill>
                  <a:srgbClr val="000000"/>
                </a:solidFill>
              </a:rPr>
              <a:t>down to the last cascade step (to the 1s level): in the case of </a:t>
            </a:r>
            <a:r>
              <a:rPr lang="en-US" sz="2000" dirty="0" err="1" smtClean="0">
                <a:solidFill>
                  <a:srgbClr val="000000"/>
                </a:solidFill>
              </a:rPr>
              <a:t>kaonic</a:t>
            </a:r>
            <a:r>
              <a:rPr lang="en-US" sz="2000" dirty="0" smtClean="0">
                <a:solidFill>
                  <a:srgbClr val="000000"/>
                </a:solidFill>
              </a:rPr>
              <a:t> Hydrogen, only 1.2% of the atoms perform the 2p-&gt;1s transition, while for the </a:t>
            </a:r>
            <a:r>
              <a:rPr lang="en-US" sz="2000" dirty="0" err="1" smtClean="0">
                <a:solidFill>
                  <a:srgbClr val="000000"/>
                </a:solidFill>
              </a:rPr>
              <a:t>kaonic</a:t>
            </a:r>
            <a:r>
              <a:rPr lang="en-US" sz="2000" dirty="0" smtClean="0">
                <a:solidFill>
                  <a:srgbClr val="000000"/>
                </a:solidFill>
              </a:rPr>
              <a:t> Deuterium the theoretical estimates indicate only ~10</a:t>
            </a:r>
            <a:r>
              <a:rPr lang="en-US" sz="2000" b="1" baseline="30000" dirty="0" smtClean="0">
                <a:solidFill>
                  <a:srgbClr val="000000"/>
                </a:solidFill>
              </a:rPr>
              <a:t>-3</a:t>
            </a:r>
            <a:r>
              <a:rPr lang="en-US" sz="2000" dirty="0" smtClean="0">
                <a:solidFill>
                  <a:srgbClr val="000000"/>
                </a:solidFill>
              </a:rPr>
              <a:t> of them will reach the lowest state. The main reason is the </a:t>
            </a:r>
            <a:r>
              <a:rPr lang="en-US" sz="2000" dirty="0" smtClean="0">
                <a:solidFill>
                  <a:srgbClr val="FF0000"/>
                </a:solidFill>
              </a:rPr>
              <a:t>Stark mixing effect</a:t>
            </a:r>
            <a:r>
              <a:rPr lang="en-US" sz="2000" dirty="0" smtClean="0">
                <a:solidFill>
                  <a:srgbClr val="00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283775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2339752" y="18708"/>
            <a:ext cx="3895595" cy="525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marL="0" marR="0" lvl="0" indent="0" defTabSz="449263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D34817"/>
              </a:buClr>
              <a:buSzPct val="100000"/>
              <a:buFont typeface="Perpetua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en-US" sz="2800" b="1" i="0" u="sng" strike="noStrike" kern="0" cap="none" spc="0" normalizeH="0" baseline="0" noProof="0" dirty="0" smtClean="0">
                <a:ln>
                  <a:noFill/>
                </a:ln>
                <a:solidFill>
                  <a:srgbClr val="D34817"/>
                </a:solidFill>
                <a:effectLst/>
                <a:uLnTx/>
                <a:uFillTx/>
                <a:latin typeface="Perpetua" pitchFamily="18" charset="0"/>
                <a:cs typeface="Lucida Sans Unicode" pitchFamily="34" charset="0"/>
              </a:rPr>
              <a:t>SIDDHARTA </a:t>
            </a:r>
            <a:r>
              <a:rPr kumimoji="0" lang="en-US" sz="2800" b="1" i="0" u="sng" strike="noStrike" kern="0" cap="none" spc="0" normalizeH="0" baseline="0" noProof="0" dirty="0" err="1" smtClean="0">
                <a:ln>
                  <a:noFill/>
                </a:ln>
                <a:solidFill>
                  <a:srgbClr val="D34817"/>
                </a:solidFill>
                <a:effectLst/>
                <a:uLnTx/>
                <a:uFillTx/>
                <a:latin typeface="Perpetua" pitchFamily="18" charset="0"/>
                <a:cs typeface="Lucida Sans Unicode" pitchFamily="34" charset="0"/>
              </a:rPr>
              <a:t>cryo</a:t>
            </a:r>
            <a:r>
              <a:rPr kumimoji="0" lang="en-US" sz="2800" b="1" i="0" u="sng" strike="noStrike" kern="0" cap="none" spc="0" normalizeH="0" baseline="0" noProof="0" dirty="0" smtClean="0">
                <a:ln>
                  <a:noFill/>
                </a:ln>
                <a:solidFill>
                  <a:srgbClr val="D34817"/>
                </a:solidFill>
                <a:effectLst/>
                <a:uLnTx/>
                <a:uFillTx/>
                <a:latin typeface="Perpetua" pitchFamily="18" charset="0"/>
                <a:cs typeface="Lucida Sans Unicode" pitchFamily="34" charset="0"/>
              </a:rPr>
              <a:t> </a:t>
            </a:r>
            <a:r>
              <a:rPr kumimoji="0" lang="en-US" sz="2800" b="1" i="0" u="sng" strike="noStrike" kern="0" cap="none" spc="0" normalizeH="0" baseline="0" noProof="0" dirty="0">
                <a:ln>
                  <a:noFill/>
                </a:ln>
                <a:solidFill>
                  <a:srgbClr val="D34817"/>
                </a:solidFill>
                <a:effectLst/>
                <a:uLnTx/>
                <a:uFillTx/>
                <a:latin typeface="Perpetua" pitchFamily="18" charset="0"/>
                <a:cs typeface="Lucida Sans Unicode" pitchFamily="34" charset="0"/>
              </a:rPr>
              <a:t>target</a:t>
            </a:r>
          </a:p>
        </p:txBody>
      </p:sp>
      <p:sp>
        <p:nvSpPr>
          <p:cNvPr id="3" name="Rectangle 11"/>
          <p:cNvSpPr>
            <a:spLocks noChangeArrowheads="1"/>
          </p:cNvSpPr>
          <p:nvPr/>
        </p:nvSpPr>
        <p:spPr bwMode="auto">
          <a:xfrm>
            <a:off x="251520" y="549275"/>
            <a:ext cx="8820150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D34817"/>
              </a:buClr>
              <a:buSzPct val="100000"/>
              <a:buFont typeface="Perpetua" pitchFamily="18" charset="0"/>
              <a:buNone/>
            </a:pPr>
            <a:r>
              <a:rPr lang="en-US" dirty="0">
                <a:solidFill>
                  <a:srgbClr val="000000"/>
                </a:solidFill>
                <a:latin typeface="Perpetua"/>
                <a:cs typeface="Lucida Sans Unicode"/>
              </a:rPr>
              <a:t>The optimization of the target density took into account the balance between the Stark effect and </a:t>
            </a:r>
            <a:r>
              <a:rPr lang="en-US" dirty="0" err="1">
                <a:solidFill>
                  <a:srgbClr val="000000"/>
                </a:solidFill>
                <a:latin typeface="Perpetua"/>
                <a:cs typeface="Lucida Sans Unicode"/>
              </a:rPr>
              <a:t>kaon</a:t>
            </a:r>
            <a:endParaRPr lang="en-US" dirty="0">
              <a:solidFill>
                <a:srgbClr val="000000"/>
              </a:solidFill>
              <a:latin typeface="Perpetua"/>
              <a:cs typeface="Lucida Sans Unicode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D34817"/>
              </a:buClr>
              <a:buSzPct val="100000"/>
              <a:buFont typeface="Perpetua" pitchFamily="18" charset="0"/>
              <a:buNone/>
            </a:pPr>
            <a:r>
              <a:rPr lang="en-US" dirty="0">
                <a:solidFill>
                  <a:srgbClr val="000000"/>
                </a:solidFill>
                <a:latin typeface="Perpetua"/>
                <a:cs typeface="Lucida Sans Unicode"/>
              </a:rPr>
              <a:t>stopping power. The chosen density was ~30x STP, which would require thick windows to stand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D34817"/>
              </a:buClr>
              <a:buSzPct val="100000"/>
              <a:buFont typeface="Perpetua" pitchFamily="18" charset="0"/>
              <a:buNone/>
            </a:pPr>
            <a:r>
              <a:rPr lang="en-US" dirty="0">
                <a:solidFill>
                  <a:srgbClr val="000000"/>
                </a:solidFill>
                <a:latin typeface="Perpetua"/>
                <a:cs typeface="Lucida Sans Unicode"/>
              </a:rPr>
              <a:t>the high corresponding pressure. Since thick windows would not allow X-rays to reach the SDD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D34817"/>
              </a:buClr>
              <a:buSzPct val="100000"/>
              <a:buFont typeface="Perpetua" pitchFamily="18" charset="0"/>
              <a:buNone/>
            </a:pPr>
            <a:r>
              <a:rPr lang="en-US" dirty="0">
                <a:solidFill>
                  <a:srgbClr val="000000"/>
                </a:solidFill>
                <a:latin typeface="Perpetua"/>
                <a:cs typeface="Lucida Sans Unicode"/>
              </a:rPr>
              <a:t>detectors, a cryogenic target was designed and build, operating near the H</a:t>
            </a:r>
            <a:r>
              <a:rPr lang="en-US" baseline="-25000" dirty="0">
                <a:solidFill>
                  <a:srgbClr val="000000"/>
                </a:solidFill>
                <a:latin typeface="Perpetua"/>
                <a:cs typeface="Lucida Sans Unicode"/>
              </a:rPr>
              <a:t>2</a:t>
            </a:r>
            <a:r>
              <a:rPr lang="en-US" dirty="0">
                <a:solidFill>
                  <a:srgbClr val="000000"/>
                </a:solidFill>
                <a:latin typeface="Perpetua"/>
                <a:cs typeface="Lucida Sans Unicode"/>
              </a:rPr>
              <a:t> L.P. </a:t>
            </a:r>
            <a:r>
              <a:rPr lang="en-US" dirty="0" smtClean="0">
                <a:solidFill>
                  <a:srgbClr val="000000"/>
                </a:solidFill>
                <a:latin typeface="Perpetua"/>
                <a:cs typeface="Lucida Sans Unicode"/>
              </a:rPr>
              <a:t> A </a:t>
            </a:r>
            <a:r>
              <a:rPr lang="en-US" dirty="0">
                <a:solidFill>
                  <a:srgbClr val="000000"/>
                </a:solidFill>
                <a:latin typeface="Perpetua"/>
                <a:cs typeface="Lucida Sans Unicode"/>
              </a:rPr>
              <a:t>2-stage He expansion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D34817"/>
              </a:buClr>
              <a:buSzPct val="100000"/>
              <a:buFont typeface="Perpetua" pitchFamily="18" charset="0"/>
              <a:buNone/>
            </a:pPr>
            <a:r>
              <a:rPr lang="en-US" dirty="0">
                <a:solidFill>
                  <a:srgbClr val="000000"/>
                </a:solidFill>
                <a:latin typeface="Perpetua"/>
                <a:cs typeface="Lucida Sans Unicode"/>
              </a:rPr>
              <a:t>cryostat grants the necessary cooling. In order to minimize the detector noise, the SDDs were also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D34817"/>
              </a:buClr>
              <a:buSzPct val="100000"/>
              <a:buFont typeface="Perpetua" pitchFamily="18" charset="0"/>
              <a:buNone/>
            </a:pPr>
            <a:r>
              <a:rPr lang="en-US" dirty="0">
                <a:solidFill>
                  <a:srgbClr val="000000"/>
                </a:solidFill>
                <a:latin typeface="Perpetua"/>
                <a:cs typeface="Lucida Sans Unicode"/>
              </a:rPr>
              <a:t>operated under cryogenic conditions (~150K). The </a:t>
            </a:r>
            <a:r>
              <a:rPr lang="en-US" dirty="0" smtClean="0">
                <a:solidFill>
                  <a:srgbClr val="000000"/>
                </a:solidFill>
                <a:latin typeface="Perpetua"/>
                <a:cs typeface="Lucida Sans Unicode"/>
              </a:rPr>
              <a:t>setup </a:t>
            </a:r>
            <a:r>
              <a:rPr lang="en-US" dirty="0">
                <a:solidFill>
                  <a:srgbClr val="000000"/>
                </a:solidFill>
                <a:latin typeface="Perpetua"/>
                <a:cs typeface="Lucida Sans Unicode"/>
              </a:rPr>
              <a:t>is </a:t>
            </a:r>
            <a:r>
              <a:rPr lang="en-US" dirty="0" smtClean="0">
                <a:solidFill>
                  <a:srgbClr val="000000"/>
                </a:solidFill>
                <a:latin typeface="Perpetua"/>
                <a:cs typeface="Lucida Sans Unicode"/>
              </a:rPr>
              <a:t>under high </a:t>
            </a:r>
            <a:r>
              <a:rPr lang="en-US" dirty="0">
                <a:solidFill>
                  <a:srgbClr val="000000"/>
                </a:solidFill>
                <a:latin typeface="Perpetua"/>
                <a:cs typeface="Lucida Sans Unicode"/>
              </a:rPr>
              <a:t>vacuum </a:t>
            </a:r>
            <a:r>
              <a:rPr lang="en-US" dirty="0" smtClean="0">
                <a:solidFill>
                  <a:srgbClr val="000000"/>
                </a:solidFill>
                <a:latin typeface="Perpetua"/>
                <a:cs typeface="Lucida Sans Unicode"/>
              </a:rPr>
              <a:t>insulation.</a:t>
            </a:r>
            <a:endParaRPr lang="it-IT" dirty="0">
              <a:solidFill>
                <a:srgbClr val="000000"/>
              </a:solidFill>
              <a:latin typeface="Perpetua"/>
              <a:cs typeface="Lucida Sans Unicode"/>
            </a:endParaRPr>
          </a:p>
        </p:txBody>
      </p:sp>
      <p:grpSp>
        <p:nvGrpSpPr>
          <p:cNvPr id="4" name="Group 20"/>
          <p:cNvGrpSpPr>
            <a:grpSpLocks/>
          </p:cNvGrpSpPr>
          <p:nvPr/>
        </p:nvGrpSpPr>
        <p:grpSpPr bwMode="auto">
          <a:xfrm>
            <a:off x="50725" y="2420888"/>
            <a:ext cx="5240338" cy="3729835"/>
            <a:chOff x="399" y="1611"/>
            <a:chExt cx="3301" cy="2537"/>
          </a:xfrm>
        </p:grpSpPr>
        <p:grpSp>
          <p:nvGrpSpPr>
            <p:cNvPr id="5" name="Group 10"/>
            <p:cNvGrpSpPr>
              <a:grpSpLocks/>
            </p:cNvGrpSpPr>
            <p:nvPr/>
          </p:nvGrpSpPr>
          <p:grpSpPr bwMode="auto">
            <a:xfrm>
              <a:off x="399" y="1611"/>
              <a:ext cx="3301" cy="2503"/>
              <a:chOff x="772" y="840"/>
              <a:chExt cx="3301" cy="2503"/>
            </a:xfrm>
          </p:grpSpPr>
          <p:pic>
            <p:nvPicPr>
              <p:cNvPr id="8" name="Picture 2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2" y="840"/>
                <a:ext cx="3301" cy="25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pic>
          <p:sp>
            <p:nvSpPr>
              <p:cNvPr id="9" name="Text Box 1"/>
              <p:cNvSpPr txBox="1">
                <a:spLocks noChangeArrowheads="1"/>
              </p:cNvSpPr>
              <p:nvPr/>
            </p:nvSpPr>
            <p:spPr bwMode="auto">
              <a:xfrm>
                <a:off x="2976" y="1200"/>
                <a:ext cx="116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bg1"/>
                    </a:solidFill>
                    <a:latin typeface="Perpetua" pitchFamily="18" charset="0"/>
                    <a:ea typeface="Lucida Sans Unicode" pitchFamily="34" charset="0"/>
                    <a:cs typeface="Lucida Sans Unicode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bg1"/>
                    </a:solidFill>
                    <a:latin typeface="Perpetua" pitchFamily="18" charset="0"/>
                    <a:ea typeface="Lucida Sans Unicode" pitchFamily="34" charset="0"/>
                    <a:cs typeface="Lucida Sans Unicode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bg1"/>
                    </a:solidFill>
                    <a:latin typeface="Perpetua" pitchFamily="18" charset="0"/>
                    <a:ea typeface="Lucida Sans Unicode" pitchFamily="34" charset="0"/>
                    <a:cs typeface="Lucida Sans Unicode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bg1"/>
                    </a:solidFill>
                    <a:latin typeface="Perpetua" pitchFamily="18" charset="0"/>
                    <a:ea typeface="Lucida Sans Unicode" pitchFamily="34" charset="0"/>
                    <a:cs typeface="Lucida Sans Unicode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bg1"/>
                    </a:solidFill>
                    <a:latin typeface="Perpetua" pitchFamily="18" charset="0"/>
                    <a:ea typeface="Lucida Sans Unicode" pitchFamily="34" charset="0"/>
                    <a:cs typeface="Lucida Sans Unicode" pitchFamily="34" charset="0"/>
                  </a:defRPr>
                </a:lvl5pPr>
                <a:lvl6pPr marL="25146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bg1"/>
                    </a:solidFill>
                    <a:latin typeface="Perpetua" pitchFamily="18" charset="0"/>
                    <a:ea typeface="Lucida Sans Unicode" pitchFamily="34" charset="0"/>
                    <a:cs typeface="Lucida Sans Unicode" pitchFamily="34" charset="0"/>
                  </a:defRPr>
                </a:lvl6pPr>
                <a:lvl7pPr marL="29718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bg1"/>
                    </a:solidFill>
                    <a:latin typeface="Perpetua" pitchFamily="18" charset="0"/>
                    <a:ea typeface="Lucida Sans Unicode" pitchFamily="34" charset="0"/>
                    <a:cs typeface="Lucida Sans Unicode" pitchFamily="34" charset="0"/>
                  </a:defRPr>
                </a:lvl7pPr>
                <a:lvl8pPr marL="34290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bg1"/>
                    </a:solidFill>
                    <a:latin typeface="Perpetua" pitchFamily="18" charset="0"/>
                    <a:ea typeface="Lucida Sans Unicode" pitchFamily="34" charset="0"/>
                    <a:cs typeface="Lucida Sans Unicode" pitchFamily="34" charset="0"/>
                  </a:defRPr>
                </a:lvl8pPr>
                <a:lvl9pPr marL="38862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bg1"/>
                    </a:solidFill>
                    <a:latin typeface="Perpetua" pitchFamily="18" charset="0"/>
                    <a:ea typeface="Lucida Sans Unicode" pitchFamily="34" charset="0"/>
                    <a:cs typeface="Lucida Sans Unicode" pitchFamily="34" charset="0"/>
                  </a:defRPr>
                </a:lvl9pPr>
              </a:lstStyle>
              <a:p>
                <a:pPr marL="0" marR="0" lvl="0" indent="0" defTabSz="44926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Perpetua" pitchFamily="18" charset="0"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Perpetua" pitchFamily="18" charset="0"/>
                  <a:cs typeface="Lucida Sans Unicode" pitchFamily="34" charset="0"/>
                </a:endParaRPr>
              </a:p>
            </p:txBody>
          </p:sp>
          <p:sp>
            <p:nvSpPr>
              <p:cNvPr id="10" name="Text Box 3"/>
              <p:cNvSpPr txBox="1">
                <a:spLocks noChangeArrowheads="1"/>
              </p:cNvSpPr>
              <p:nvPr/>
            </p:nvSpPr>
            <p:spPr bwMode="auto">
              <a:xfrm>
                <a:off x="1586" y="1586"/>
                <a:ext cx="432" cy="231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Perpetua" pitchFamily="18" charset="0"/>
                    <a:ea typeface="Lucida Sans Unicode" pitchFamily="34" charset="0"/>
                    <a:cs typeface="Lucida Sans Unicode" pitchFamily="34" charset="0"/>
                  </a:defRPr>
                </a:lvl1pPr>
                <a:lvl2pPr marL="742950" indent="-285750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Perpetua" pitchFamily="18" charset="0"/>
                    <a:ea typeface="Lucida Sans Unicode" pitchFamily="34" charset="0"/>
                    <a:cs typeface="Lucida Sans Unicode" pitchFamily="34" charset="0"/>
                  </a:defRPr>
                </a:lvl2pPr>
                <a:lvl3pPr marL="1143000" indent="-228600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Perpetua" pitchFamily="18" charset="0"/>
                    <a:ea typeface="Lucida Sans Unicode" pitchFamily="34" charset="0"/>
                    <a:cs typeface="Lucida Sans Unicode" pitchFamily="34" charset="0"/>
                  </a:defRPr>
                </a:lvl3pPr>
                <a:lvl4pPr marL="1600200" indent="-228600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Perpetua" pitchFamily="18" charset="0"/>
                    <a:ea typeface="Lucida Sans Unicode" pitchFamily="34" charset="0"/>
                    <a:cs typeface="Lucida Sans Unicode" pitchFamily="34" charset="0"/>
                  </a:defRPr>
                </a:lvl4pPr>
                <a:lvl5pPr marL="2057400" indent="-228600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Perpetua" pitchFamily="18" charset="0"/>
                    <a:ea typeface="Lucida Sans Unicode" pitchFamily="34" charset="0"/>
                    <a:cs typeface="Lucida Sans Unicode" pitchFamily="34" charset="0"/>
                  </a:defRPr>
                </a:lvl5pPr>
                <a:lvl6pPr marL="25146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Perpetua" pitchFamily="18" charset="0"/>
                    <a:ea typeface="Lucida Sans Unicode" pitchFamily="34" charset="0"/>
                    <a:cs typeface="Lucida Sans Unicode" pitchFamily="34" charset="0"/>
                  </a:defRPr>
                </a:lvl6pPr>
                <a:lvl7pPr marL="29718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Perpetua" pitchFamily="18" charset="0"/>
                    <a:ea typeface="Lucida Sans Unicode" pitchFamily="34" charset="0"/>
                    <a:cs typeface="Lucida Sans Unicode" pitchFamily="34" charset="0"/>
                  </a:defRPr>
                </a:lvl7pPr>
                <a:lvl8pPr marL="34290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Perpetua" pitchFamily="18" charset="0"/>
                    <a:ea typeface="Lucida Sans Unicode" pitchFamily="34" charset="0"/>
                    <a:cs typeface="Lucida Sans Unicode" pitchFamily="34" charset="0"/>
                  </a:defRPr>
                </a:lvl8pPr>
                <a:lvl9pPr marL="38862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Perpetua" pitchFamily="18" charset="0"/>
                    <a:ea typeface="Lucida Sans Unicode" pitchFamily="34" charset="0"/>
                    <a:cs typeface="Lucida Sans Unicode" pitchFamily="34" charset="0"/>
                  </a:defRPr>
                </a:lvl9pPr>
              </a:lstStyle>
              <a:p>
                <a:pPr marL="0" marR="0" lvl="0" indent="0" defTabSz="44926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Perpetua" pitchFamily="18" charset="0"/>
                  <a:buNone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Perpetua" pitchFamily="18" charset="0"/>
                    <a:cs typeface="Lucida Sans Unicode" pitchFamily="34" charset="0"/>
                  </a:rPr>
                  <a:t>1 bar</a:t>
                </a:r>
              </a:p>
            </p:txBody>
          </p:sp>
        </p:grpSp>
        <p:sp>
          <p:nvSpPr>
            <p:cNvPr id="6" name="Text Box 18"/>
            <p:cNvSpPr txBox="1">
              <a:spLocks noChangeArrowheads="1"/>
            </p:cNvSpPr>
            <p:nvPr/>
          </p:nvSpPr>
          <p:spPr bwMode="auto">
            <a:xfrm>
              <a:off x="2884" y="3918"/>
              <a:ext cx="807" cy="2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bg1"/>
                  </a:solidFill>
                  <a:latin typeface="Perpetua" pitchFamily="18" charset="0"/>
                  <a:ea typeface="Lucida Sans Unicode" pitchFamily="34" charset="0"/>
                  <a:cs typeface="Lucida Sans Unicode" pitchFamily="34" charset="0"/>
                </a:defRPr>
              </a:lvl1pPr>
              <a:lvl2pPr marL="742950" indent="-285750" eaLnBrk="0" hangingPunct="0">
                <a:defRPr>
                  <a:solidFill>
                    <a:schemeClr val="bg1"/>
                  </a:solidFill>
                  <a:latin typeface="Perpetua" pitchFamily="18" charset="0"/>
                  <a:ea typeface="Lucida Sans Unicode" pitchFamily="34" charset="0"/>
                  <a:cs typeface="Lucida Sans Unicode" pitchFamily="34" charset="0"/>
                </a:defRPr>
              </a:lvl2pPr>
              <a:lvl3pPr marL="1143000" indent="-228600" eaLnBrk="0" hangingPunct="0">
                <a:defRPr>
                  <a:solidFill>
                    <a:schemeClr val="bg1"/>
                  </a:solidFill>
                  <a:latin typeface="Perpetua" pitchFamily="18" charset="0"/>
                  <a:ea typeface="Lucida Sans Unicode" pitchFamily="34" charset="0"/>
                  <a:cs typeface="Lucida Sans Unicode" pitchFamily="34" charset="0"/>
                </a:defRPr>
              </a:lvl3pPr>
              <a:lvl4pPr marL="1600200" indent="-228600" eaLnBrk="0" hangingPunct="0">
                <a:defRPr>
                  <a:solidFill>
                    <a:schemeClr val="bg1"/>
                  </a:solidFill>
                  <a:latin typeface="Perpetua" pitchFamily="18" charset="0"/>
                  <a:ea typeface="Lucida Sans Unicode" pitchFamily="34" charset="0"/>
                  <a:cs typeface="Lucida Sans Unicode" pitchFamily="34" charset="0"/>
                </a:defRPr>
              </a:lvl4pPr>
              <a:lvl5pPr marL="2057400" indent="-228600" eaLnBrk="0" hangingPunct="0">
                <a:defRPr>
                  <a:solidFill>
                    <a:schemeClr val="bg1"/>
                  </a:solidFill>
                  <a:latin typeface="Perpetua" pitchFamily="18" charset="0"/>
                  <a:ea typeface="Lucida Sans Unicode" pitchFamily="34" charset="0"/>
                  <a:cs typeface="Lucida Sans Unicod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Perpetua" pitchFamily="18" charset="0"/>
                  <a:ea typeface="Lucida Sans Unicode" pitchFamily="34" charset="0"/>
                  <a:cs typeface="Lucida Sans Unicod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Perpetua" pitchFamily="18" charset="0"/>
                  <a:ea typeface="Lucida Sans Unicode" pitchFamily="34" charset="0"/>
                  <a:cs typeface="Lucida Sans Unicod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Perpetua" pitchFamily="18" charset="0"/>
                  <a:ea typeface="Lucida Sans Unicode" pitchFamily="34" charset="0"/>
                  <a:cs typeface="Lucida Sans Unicod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Perpetua" pitchFamily="18" charset="0"/>
                  <a:ea typeface="Lucida Sans Unicode" pitchFamily="34" charset="0"/>
                  <a:cs typeface="Lucida Sans Unicode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erpetua" pitchFamily="18" charset="0"/>
                  <a:cs typeface="Lucida Sans Unicode" pitchFamily="34" charset="0"/>
                </a:rPr>
                <a:t>SDD sockets</a:t>
              </a:r>
              <a:endParaRPr kumimoji="0" lang="it-IT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erpetua" pitchFamily="18" charset="0"/>
                <a:cs typeface="Lucida Sans Unicode" pitchFamily="34" charset="0"/>
              </a:endParaRPr>
            </a:p>
          </p:txBody>
        </p:sp>
        <p:sp>
          <p:nvSpPr>
            <p:cNvPr id="7" name="Line 19"/>
            <p:cNvSpPr>
              <a:spLocks noChangeShapeType="1"/>
            </p:cNvSpPr>
            <p:nvPr/>
          </p:nvSpPr>
          <p:spPr bwMode="auto">
            <a:xfrm flipH="1" flipV="1">
              <a:off x="3198" y="3521"/>
              <a:ext cx="240" cy="44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449263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erpetua"/>
                <a:cs typeface="Lucida Sans Unicode"/>
              </a:endParaRPr>
            </a:p>
          </p:txBody>
        </p:sp>
      </p:grpSp>
      <p:pic>
        <p:nvPicPr>
          <p:cNvPr id="6146" name="Picture 2" descr="D:\share\Bormio_2024\yield_KH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6946" y="2249428"/>
            <a:ext cx="3491558" cy="2520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D:\share\Bormio_2024\yield_KD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6710" y="4769844"/>
            <a:ext cx="3471794" cy="2088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121223" y="6517660"/>
            <a:ext cx="550214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smtClean="0"/>
              <a:t>Yield estimates for </a:t>
            </a:r>
            <a:r>
              <a:rPr lang="en-US" sz="1600" b="1" dirty="0" err="1" smtClean="0"/>
              <a:t>kH</a:t>
            </a:r>
            <a:r>
              <a:rPr lang="en-US" sz="1600" b="1" dirty="0" smtClean="0"/>
              <a:t> and </a:t>
            </a:r>
            <a:r>
              <a:rPr lang="en-US" sz="1600" b="1" dirty="0" err="1" smtClean="0"/>
              <a:t>kD.Koike</a:t>
            </a:r>
            <a:r>
              <a:rPr lang="en-US" sz="1600" b="1" dirty="0"/>
              <a:t>, Harada, and Akaishi, </a:t>
            </a:r>
            <a:r>
              <a:rPr lang="en-US" sz="1600" b="1" dirty="0" smtClean="0"/>
              <a:t>1996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9288766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33030709"/>
              </p:ext>
            </p:extLst>
          </p:nvPr>
        </p:nvGraphicFramePr>
        <p:xfrm>
          <a:off x="4140034" y="254620"/>
          <a:ext cx="4680438" cy="425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5" name="Picture" r:id="rId3" imgW="4712223" imgH="4788392" progId="Word.Picture.8">
                  <p:embed/>
                </p:oleObj>
              </mc:Choice>
              <mc:Fallback>
                <p:oleObj name="Picture" r:id="rId3" imgW="4712223" imgH="4788392" progId="Word.Pictur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10526"/>
                      <a:stretch>
                        <a:fillRect/>
                      </a:stretch>
                    </p:blipFill>
                    <p:spPr bwMode="auto">
                      <a:xfrm>
                        <a:off x="4140034" y="254620"/>
                        <a:ext cx="4680438" cy="4254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8233548"/>
              </p:ext>
            </p:extLst>
          </p:nvPr>
        </p:nvGraphicFramePr>
        <p:xfrm>
          <a:off x="542055" y="1105694"/>
          <a:ext cx="3407019" cy="2763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6" name="Disegno Designer" r:id="rId5" imgW="4941360" imgH="3700800" progId="Designer.Drawing.7">
                  <p:embed/>
                </p:oleObj>
              </mc:Choice>
              <mc:Fallback>
                <p:oleObj name="Disegno Designer" r:id="rId5" imgW="4941360" imgH="3700800" progId="Designer.Drawing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2055" y="1105694"/>
                        <a:ext cx="3407019" cy="2763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288851" y="757056"/>
            <a:ext cx="361329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3333CC"/>
                </a:solidFill>
                <a:latin typeface="Perpetua"/>
                <a:cs typeface="Lucida Sans Unicode"/>
              </a:rPr>
              <a:t>The </a:t>
            </a:r>
            <a:r>
              <a:rPr lang="en-US" b="1" dirty="0">
                <a:solidFill>
                  <a:srgbClr val="FF0000"/>
                </a:solidFill>
                <a:latin typeface="Perpetua"/>
                <a:cs typeface="Lucida Sans Unicode"/>
              </a:rPr>
              <a:t>S</a:t>
            </a:r>
            <a:r>
              <a:rPr lang="en-US" b="1" dirty="0">
                <a:solidFill>
                  <a:srgbClr val="3333CC"/>
                </a:solidFill>
                <a:latin typeface="Perpetua"/>
                <a:cs typeface="Lucida Sans Unicode"/>
              </a:rPr>
              <a:t>emiconductor </a:t>
            </a:r>
            <a:r>
              <a:rPr lang="en-US" b="1" dirty="0">
                <a:solidFill>
                  <a:srgbClr val="FF0000"/>
                </a:solidFill>
                <a:latin typeface="Perpetua"/>
                <a:cs typeface="Lucida Sans Unicode"/>
              </a:rPr>
              <a:t>D</a:t>
            </a:r>
            <a:r>
              <a:rPr lang="en-US" b="1" dirty="0">
                <a:solidFill>
                  <a:srgbClr val="3333CC"/>
                </a:solidFill>
                <a:latin typeface="Perpetua"/>
                <a:cs typeface="Lucida Sans Unicode"/>
              </a:rPr>
              <a:t>rift </a:t>
            </a:r>
            <a:r>
              <a:rPr lang="en-US" b="1" dirty="0">
                <a:solidFill>
                  <a:srgbClr val="FF0000"/>
                </a:solidFill>
                <a:latin typeface="Perpetua"/>
                <a:cs typeface="Lucida Sans Unicode"/>
              </a:rPr>
              <a:t>D</a:t>
            </a:r>
            <a:r>
              <a:rPr lang="en-US" b="1" dirty="0">
                <a:solidFill>
                  <a:srgbClr val="3333CC"/>
                </a:solidFill>
                <a:latin typeface="Perpetua"/>
                <a:cs typeface="Lucida Sans Unicode"/>
              </a:rPr>
              <a:t>etector</a:t>
            </a:r>
            <a:r>
              <a:rPr lang="en-US" dirty="0">
                <a:solidFill>
                  <a:srgbClr val="3333CC"/>
                </a:solidFill>
                <a:latin typeface="Perpetua"/>
                <a:cs typeface="Lucida Sans Unicode"/>
              </a:rPr>
              <a:t> </a:t>
            </a:r>
          </a:p>
        </p:txBody>
      </p:sp>
      <p:sp>
        <p:nvSpPr>
          <p:cNvPr id="5" name="Line 5"/>
          <p:cNvSpPr>
            <a:spLocks noChangeShapeType="1"/>
          </p:cNvSpPr>
          <p:nvPr/>
        </p:nvSpPr>
        <p:spPr bwMode="auto">
          <a:xfrm flipV="1">
            <a:off x="4978233" y="1978645"/>
            <a:ext cx="990600" cy="1524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FFFFFF"/>
              </a:solidFill>
              <a:latin typeface="Perpetua"/>
              <a:cs typeface="Lucida Sans Unicode"/>
            </a:endParaRPr>
          </a:p>
        </p:txBody>
      </p:sp>
      <p:sp>
        <p:nvSpPr>
          <p:cNvPr id="6" name="Line 6"/>
          <p:cNvSpPr>
            <a:spLocks noChangeShapeType="1"/>
          </p:cNvSpPr>
          <p:nvPr/>
        </p:nvSpPr>
        <p:spPr bwMode="auto">
          <a:xfrm flipV="1">
            <a:off x="6426033" y="1750045"/>
            <a:ext cx="762000" cy="1524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FFFFFF"/>
              </a:solidFill>
              <a:latin typeface="Perpetua"/>
              <a:cs typeface="Lucida Sans Unicode"/>
            </a:endParaRP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 rot="20781742">
            <a:off x="7322035" y="3229869"/>
            <a:ext cx="152400" cy="76200"/>
          </a:xfrm>
          <a:prstGeom prst="rect">
            <a:avLst/>
          </a:prstGeom>
          <a:solidFill>
            <a:srgbClr val="33CC33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449263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erpetua"/>
              <a:cs typeface="Lucida Sans Unicode"/>
            </a:endParaRPr>
          </a:p>
        </p:txBody>
      </p:sp>
      <p:sp>
        <p:nvSpPr>
          <p:cNvPr id="8" name="Line 8"/>
          <p:cNvSpPr>
            <a:spLocks noChangeShapeType="1"/>
          </p:cNvSpPr>
          <p:nvPr/>
        </p:nvSpPr>
        <p:spPr bwMode="auto">
          <a:xfrm flipH="1" flipV="1">
            <a:off x="7413171" y="3298701"/>
            <a:ext cx="457200" cy="45720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449263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erpetua"/>
              <a:cs typeface="Lucida Sans Unicode"/>
            </a:endParaRP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7497768" y="3684866"/>
            <a:ext cx="83388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33CC33"/>
                </a:solidFill>
                <a:latin typeface="Perpetua"/>
                <a:cs typeface="Lucida Sans Unicode"/>
              </a:rPr>
              <a:t>Anode</a:t>
            </a: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395536" y="4150821"/>
            <a:ext cx="426963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Perpetua"/>
                <a:cs typeface="Lucida Sans Unicode"/>
              </a:rPr>
              <a:t>The electrons are collected by the </a:t>
            </a:r>
            <a:r>
              <a:rPr lang="en-US" b="1" dirty="0">
                <a:solidFill>
                  <a:srgbClr val="FF0000"/>
                </a:solidFill>
                <a:latin typeface="Perpetua"/>
                <a:cs typeface="Lucida Sans Unicode"/>
              </a:rPr>
              <a:t>small anode</a:t>
            </a:r>
            <a:r>
              <a:rPr lang="en-US" dirty="0">
                <a:solidFill>
                  <a:srgbClr val="000000"/>
                </a:solidFill>
                <a:latin typeface="Perpetua"/>
                <a:cs typeface="Lucida Sans Unicode"/>
              </a:rPr>
              <a:t>,</a:t>
            </a:r>
          </a:p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Perpetua"/>
                <a:cs typeface="Lucida Sans Unicode"/>
              </a:rPr>
              <a:t>characterized by a low output capacitance.</a:t>
            </a: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435578" y="4869160"/>
            <a:ext cx="4542655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3333CC"/>
                </a:solidFill>
                <a:latin typeface="Perpetua"/>
                <a:cs typeface="Lucida Sans Unicode"/>
              </a:rPr>
              <a:t>Advantages:</a:t>
            </a:r>
            <a:r>
              <a:rPr lang="en-US" dirty="0">
                <a:solidFill>
                  <a:srgbClr val="000000"/>
                </a:solidFill>
                <a:latin typeface="Perpetua"/>
                <a:cs typeface="Lucida Sans Unicode"/>
              </a:rPr>
              <a:t> </a:t>
            </a:r>
            <a:r>
              <a:rPr lang="en-US" sz="2000" b="1" dirty="0">
                <a:solidFill>
                  <a:srgbClr val="FF0000"/>
                </a:solidFill>
                <a:latin typeface="Perpetua"/>
                <a:cs typeface="Lucida Sans Unicode"/>
              </a:rPr>
              <a:t>very high energy resolution </a:t>
            </a:r>
            <a:endParaRPr lang="en-US" sz="2000" b="1" dirty="0" smtClean="0">
              <a:solidFill>
                <a:srgbClr val="FF0000"/>
              </a:solidFill>
              <a:latin typeface="Perpetua"/>
              <a:cs typeface="Lucida Sans Unicode"/>
            </a:endParaRPr>
          </a:p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FF0000"/>
                </a:solidFill>
                <a:latin typeface="Perpetua"/>
                <a:cs typeface="Lucida Sans Unicode"/>
              </a:rPr>
              <a:t>at </a:t>
            </a:r>
            <a:r>
              <a:rPr lang="en-US" sz="2000" b="1" dirty="0">
                <a:solidFill>
                  <a:srgbClr val="FF0000"/>
                </a:solidFill>
                <a:latin typeface="Perpetua"/>
                <a:cs typeface="Lucida Sans Unicode"/>
              </a:rPr>
              <a:t>fast shaping times</a:t>
            </a:r>
            <a:r>
              <a:rPr lang="en-US" sz="2000" dirty="0">
                <a:solidFill>
                  <a:srgbClr val="000000"/>
                </a:solidFill>
                <a:latin typeface="Perpetua"/>
                <a:cs typeface="Lucida Sans Unicode"/>
              </a:rPr>
              <a:t>, due to the small anode </a:t>
            </a:r>
            <a:endParaRPr lang="en-US" sz="2000" dirty="0" smtClean="0">
              <a:solidFill>
                <a:srgbClr val="000000"/>
              </a:solidFill>
              <a:latin typeface="Perpetua"/>
              <a:cs typeface="Lucida Sans Unicode"/>
            </a:endParaRPr>
          </a:p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000000"/>
                </a:solidFill>
                <a:latin typeface="Perpetua"/>
                <a:cs typeface="Lucida Sans Unicode"/>
              </a:rPr>
              <a:t>capacitance</a:t>
            </a:r>
            <a:r>
              <a:rPr lang="en-US" sz="2000" dirty="0">
                <a:solidFill>
                  <a:srgbClr val="000000"/>
                </a:solidFill>
                <a:latin typeface="Perpetua"/>
                <a:cs typeface="Lucida Sans Unicode"/>
              </a:rPr>
              <a:t>, independent of the active area of </a:t>
            </a:r>
            <a:endParaRPr lang="en-US" sz="2000" dirty="0" smtClean="0">
              <a:solidFill>
                <a:srgbClr val="000000"/>
              </a:solidFill>
              <a:latin typeface="Perpetua"/>
              <a:cs typeface="Lucida Sans Unicode"/>
            </a:endParaRPr>
          </a:p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000000"/>
                </a:solidFill>
                <a:latin typeface="Perpetua"/>
                <a:cs typeface="Lucida Sans Unicode"/>
              </a:rPr>
              <a:t>the </a:t>
            </a:r>
            <a:r>
              <a:rPr lang="en-US" sz="2000" dirty="0">
                <a:solidFill>
                  <a:srgbClr val="000000"/>
                </a:solidFill>
                <a:latin typeface="Perpetua"/>
                <a:cs typeface="Lucida Sans Unicode"/>
              </a:rPr>
              <a:t>detector</a:t>
            </a:r>
            <a:endParaRPr lang="en-US" dirty="0">
              <a:solidFill>
                <a:srgbClr val="000000"/>
              </a:solidFill>
              <a:latin typeface="Perpetua"/>
              <a:cs typeface="Lucida Sans Unicode"/>
            </a:endParaRPr>
          </a:p>
        </p:txBody>
      </p: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1143000" y="1401763"/>
            <a:ext cx="19050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449263" fontAlgn="base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FFFFFF"/>
                </a:solidFill>
                <a:latin typeface="Perpetua"/>
                <a:cs typeface="Lucida Sans Unicode"/>
              </a:rPr>
              <a:t>Entrance window</a:t>
            </a:r>
          </a:p>
        </p:txBody>
      </p:sp>
      <p:sp>
        <p:nvSpPr>
          <p:cNvPr id="13" name="Text Box 13"/>
          <p:cNvSpPr txBox="1">
            <a:spLocks noChangeArrowheads="1"/>
          </p:cNvSpPr>
          <p:nvPr/>
        </p:nvSpPr>
        <p:spPr bwMode="auto">
          <a:xfrm>
            <a:off x="1143000" y="3561755"/>
            <a:ext cx="906029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449263" fontAlgn="base">
              <a:spcBef>
                <a:spcPct val="5000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00000"/>
                </a:solidFill>
                <a:latin typeface="Perpetua"/>
                <a:cs typeface="Lucida Sans Unicode"/>
              </a:rPr>
              <a:t>ANODE</a:t>
            </a:r>
          </a:p>
        </p:txBody>
      </p:sp>
      <p:sp>
        <p:nvSpPr>
          <p:cNvPr id="14" name="Line 14"/>
          <p:cNvSpPr>
            <a:spLocks noChangeShapeType="1"/>
          </p:cNvSpPr>
          <p:nvPr/>
        </p:nvSpPr>
        <p:spPr bwMode="auto">
          <a:xfrm flipV="1">
            <a:off x="1620715" y="2937257"/>
            <a:ext cx="530469" cy="59213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449263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erpetua"/>
              <a:cs typeface="Lucida Sans Unicode"/>
            </a:endParaRPr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99201367"/>
              </p:ext>
            </p:extLst>
          </p:nvPr>
        </p:nvGraphicFramePr>
        <p:xfrm>
          <a:off x="5148263" y="4125913"/>
          <a:ext cx="3851275" cy="210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7" r:id="rId7" imgW="2484120" imgH="1362456" progId="">
                  <p:embed/>
                </p:oleObj>
              </mc:Choice>
              <mc:Fallback>
                <p:oleObj r:id="rId7" imgW="2484120" imgH="1362456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48263" y="4125913"/>
                        <a:ext cx="3851275" cy="2108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288851" y="222937"/>
            <a:ext cx="3213550" cy="525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marL="0" marR="0" lvl="0" indent="0" defTabSz="449263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D34817"/>
              </a:buClr>
              <a:buSzPct val="100000"/>
              <a:buFont typeface="Perpetua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en-US" sz="2800" b="1" i="0" u="sng" strike="noStrike" kern="0" cap="none" spc="0" normalizeH="0" baseline="0" noProof="0" dirty="0" smtClean="0">
                <a:ln>
                  <a:noFill/>
                </a:ln>
                <a:solidFill>
                  <a:srgbClr val="D34817"/>
                </a:solidFill>
                <a:effectLst/>
                <a:uLnTx/>
                <a:uFillTx/>
                <a:latin typeface="Perpetua" pitchFamily="18" charset="0"/>
                <a:cs typeface="Lucida Sans Unicode" pitchFamily="34" charset="0"/>
              </a:rPr>
              <a:t>Fast X-ray detectors</a:t>
            </a:r>
            <a:endParaRPr kumimoji="0" lang="en-US" sz="2800" b="1" i="0" u="sng" strike="noStrike" kern="0" cap="none" spc="0" normalizeH="0" baseline="0" noProof="0" dirty="0">
              <a:ln>
                <a:noFill/>
              </a:ln>
              <a:solidFill>
                <a:srgbClr val="D34817"/>
              </a:solidFill>
              <a:effectLst/>
              <a:uLnTx/>
              <a:uFillTx/>
              <a:latin typeface="Perpetua" pitchFamily="18" charset="0"/>
              <a:cs typeface="Lucida Sans Unicod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99284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4" name="Group 2"/>
          <p:cNvGrpSpPr>
            <a:grpSpLocks/>
          </p:cNvGrpSpPr>
          <p:nvPr/>
        </p:nvGrpSpPr>
        <p:grpSpPr bwMode="auto">
          <a:xfrm>
            <a:off x="1188005" y="1625178"/>
            <a:ext cx="6336323" cy="4756150"/>
            <a:chOff x="889" y="667"/>
            <a:chExt cx="3991" cy="2996"/>
          </a:xfrm>
        </p:grpSpPr>
        <p:sp>
          <p:nvSpPr>
            <p:cNvPr id="13315" name="Rectangle 3"/>
            <p:cNvSpPr>
              <a:spLocks noChangeArrowheads="1"/>
            </p:cNvSpPr>
            <p:nvPr/>
          </p:nvSpPr>
          <p:spPr bwMode="auto">
            <a:xfrm>
              <a:off x="889" y="667"/>
              <a:ext cx="3991" cy="299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</a:pPr>
              <a:endParaRPr lang="it-IT">
                <a:solidFill>
                  <a:srgbClr val="FFFFFF"/>
                </a:solidFill>
              </a:endParaRPr>
            </a:p>
          </p:txBody>
        </p:sp>
        <p:sp>
          <p:nvSpPr>
            <p:cNvPr id="13316" name="Rectangle 4"/>
            <p:cNvSpPr>
              <a:spLocks noChangeArrowheads="1"/>
            </p:cNvSpPr>
            <p:nvPr/>
          </p:nvSpPr>
          <p:spPr bwMode="auto">
            <a:xfrm>
              <a:off x="1404" y="890"/>
              <a:ext cx="3085" cy="243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</a:pPr>
              <a:endParaRPr lang="it-IT">
                <a:solidFill>
                  <a:srgbClr val="FFFFFF"/>
                </a:solidFill>
              </a:endParaRPr>
            </a:p>
          </p:txBody>
        </p:sp>
        <p:sp>
          <p:nvSpPr>
            <p:cNvPr id="13317" name="Rectangle 5"/>
            <p:cNvSpPr>
              <a:spLocks noChangeArrowheads="1"/>
            </p:cNvSpPr>
            <p:nvPr/>
          </p:nvSpPr>
          <p:spPr bwMode="auto">
            <a:xfrm>
              <a:off x="1407" y="890"/>
              <a:ext cx="3085" cy="2436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</a:pPr>
              <a:endParaRPr lang="it-IT">
                <a:solidFill>
                  <a:srgbClr val="FFFFFF"/>
                </a:solidFill>
              </a:endParaRPr>
            </a:p>
          </p:txBody>
        </p:sp>
        <p:sp>
          <p:nvSpPr>
            <p:cNvPr id="13318" name="Freeform 6"/>
            <p:cNvSpPr>
              <a:spLocks/>
            </p:cNvSpPr>
            <p:nvPr/>
          </p:nvSpPr>
          <p:spPr bwMode="auto">
            <a:xfrm>
              <a:off x="1407" y="890"/>
              <a:ext cx="1" cy="2436"/>
            </a:xfrm>
            <a:custGeom>
              <a:avLst/>
              <a:gdLst>
                <a:gd name="T0" fmla="*/ 470 h 470"/>
                <a:gd name="T1" fmla="*/ 0 h 470"/>
                <a:gd name="T2" fmla="*/ 0 h 470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470">
                  <a:moveTo>
                    <a:pt x="0" y="47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</a:pPr>
              <a:endParaRPr lang="it-IT">
                <a:solidFill>
                  <a:srgbClr val="FFFFFF"/>
                </a:solidFill>
              </a:endParaRPr>
            </a:p>
          </p:txBody>
        </p:sp>
        <p:sp>
          <p:nvSpPr>
            <p:cNvPr id="13319" name="Freeform 7"/>
            <p:cNvSpPr>
              <a:spLocks/>
            </p:cNvSpPr>
            <p:nvPr/>
          </p:nvSpPr>
          <p:spPr bwMode="auto">
            <a:xfrm>
              <a:off x="1713" y="890"/>
              <a:ext cx="1" cy="2436"/>
            </a:xfrm>
            <a:custGeom>
              <a:avLst/>
              <a:gdLst>
                <a:gd name="T0" fmla="*/ 470 h 470"/>
                <a:gd name="T1" fmla="*/ 0 h 470"/>
                <a:gd name="T2" fmla="*/ 0 h 470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470">
                  <a:moveTo>
                    <a:pt x="0" y="47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</a:pPr>
              <a:endParaRPr lang="it-IT">
                <a:solidFill>
                  <a:srgbClr val="FFFFFF"/>
                </a:solidFill>
              </a:endParaRPr>
            </a:p>
          </p:txBody>
        </p:sp>
        <p:sp>
          <p:nvSpPr>
            <p:cNvPr id="13320" name="Freeform 8"/>
            <p:cNvSpPr>
              <a:spLocks/>
            </p:cNvSpPr>
            <p:nvPr/>
          </p:nvSpPr>
          <p:spPr bwMode="auto">
            <a:xfrm>
              <a:off x="2024" y="890"/>
              <a:ext cx="1" cy="2436"/>
            </a:xfrm>
            <a:custGeom>
              <a:avLst/>
              <a:gdLst>
                <a:gd name="T0" fmla="*/ 470 h 470"/>
                <a:gd name="T1" fmla="*/ 0 h 470"/>
                <a:gd name="T2" fmla="*/ 0 h 470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470">
                  <a:moveTo>
                    <a:pt x="0" y="47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</a:pPr>
              <a:endParaRPr lang="it-IT">
                <a:solidFill>
                  <a:srgbClr val="FFFFFF"/>
                </a:solidFill>
              </a:endParaRPr>
            </a:p>
          </p:txBody>
        </p:sp>
        <p:sp>
          <p:nvSpPr>
            <p:cNvPr id="13321" name="Freeform 9"/>
            <p:cNvSpPr>
              <a:spLocks/>
            </p:cNvSpPr>
            <p:nvPr/>
          </p:nvSpPr>
          <p:spPr bwMode="auto">
            <a:xfrm>
              <a:off x="2330" y="890"/>
              <a:ext cx="1" cy="2436"/>
            </a:xfrm>
            <a:custGeom>
              <a:avLst/>
              <a:gdLst>
                <a:gd name="T0" fmla="*/ 470 h 470"/>
                <a:gd name="T1" fmla="*/ 0 h 470"/>
                <a:gd name="T2" fmla="*/ 0 h 470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470">
                  <a:moveTo>
                    <a:pt x="0" y="47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</a:pPr>
              <a:endParaRPr lang="it-IT">
                <a:solidFill>
                  <a:srgbClr val="FFFFFF"/>
                </a:solidFill>
              </a:endParaRPr>
            </a:p>
          </p:txBody>
        </p:sp>
        <p:sp>
          <p:nvSpPr>
            <p:cNvPr id="13322" name="Freeform 10"/>
            <p:cNvSpPr>
              <a:spLocks/>
            </p:cNvSpPr>
            <p:nvPr/>
          </p:nvSpPr>
          <p:spPr bwMode="auto">
            <a:xfrm>
              <a:off x="2641" y="890"/>
              <a:ext cx="1" cy="2436"/>
            </a:xfrm>
            <a:custGeom>
              <a:avLst/>
              <a:gdLst>
                <a:gd name="T0" fmla="*/ 470 h 470"/>
                <a:gd name="T1" fmla="*/ 0 h 470"/>
                <a:gd name="T2" fmla="*/ 0 h 470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470">
                  <a:moveTo>
                    <a:pt x="0" y="47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</a:pPr>
              <a:endParaRPr lang="it-IT">
                <a:solidFill>
                  <a:srgbClr val="FFFFFF"/>
                </a:solidFill>
              </a:endParaRPr>
            </a:p>
          </p:txBody>
        </p:sp>
        <p:sp>
          <p:nvSpPr>
            <p:cNvPr id="13323" name="Freeform 11"/>
            <p:cNvSpPr>
              <a:spLocks/>
            </p:cNvSpPr>
            <p:nvPr/>
          </p:nvSpPr>
          <p:spPr bwMode="auto">
            <a:xfrm>
              <a:off x="2947" y="890"/>
              <a:ext cx="1" cy="2436"/>
            </a:xfrm>
            <a:custGeom>
              <a:avLst/>
              <a:gdLst>
                <a:gd name="T0" fmla="*/ 470 h 470"/>
                <a:gd name="T1" fmla="*/ 0 h 470"/>
                <a:gd name="T2" fmla="*/ 0 h 470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470">
                  <a:moveTo>
                    <a:pt x="0" y="47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</a:pPr>
              <a:endParaRPr lang="it-IT">
                <a:solidFill>
                  <a:srgbClr val="FFFFFF"/>
                </a:solidFill>
              </a:endParaRPr>
            </a:p>
          </p:txBody>
        </p:sp>
        <p:sp>
          <p:nvSpPr>
            <p:cNvPr id="13324" name="Freeform 12"/>
            <p:cNvSpPr>
              <a:spLocks/>
            </p:cNvSpPr>
            <p:nvPr/>
          </p:nvSpPr>
          <p:spPr bwMode="auto">
            <a:xfrm>
              <a:off x="3258" y="890"/>
              <a:ext cx="1" cy="2436"/>
            </a:xfrm>
            <a:custGeom>
              <a:avLst/>
              <a:gdLst>
                <a:gd name="T0" fmla="*/ 470 h 470"/>
                <a:gd name="T1" fmla="*/ 0 h 470"/>
                <a:gd name="T2" fmla="*/ 0 h 470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470">
                  <a:moveTo>
                    <a:pt x="0" y="47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</a:pPr>
              <a:endParaRPr lang="it-IT">
                <a:solidFill>
                  <a:srgbClr val="FFFFFF"/>
                </a:solidFill>
              </a:endParaRPr>
            </a:p>
          </p:txBody>
        </p:sp>
        <p:sp>
          <p:nvSpPr>
            <p:cNvPr id="13325" name="Freeform 13"/>
            <p:cNvSpPr>
              <a:spLocks/>
            </p:cNvSpPr>
            <p:nvPr/>
          </p:nvSpPr>
          <p:spPr bwMode="auto">
            <a:xfrm>
              <a:off x="3564" y="890"/>
              <a:ext cx="1" cy="2436"/>
            </a:xfrm>
            <a:custGeom>
              <a:avLst/>
              <a:gdLst>
                <a:gd name="T0" fmla="*/ 470 h 470"/>
                <a:gd name="T1" fmla="*/ 0 h 470"/>
                <a:gd name="T2" fmla="*/ 0 h 470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470">
                  <a:moveTo>
                    <a:pt x="0" y="47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</a:pPr>
              <a:endParaRPr lang="it-IT">
                <a:solidFill>
                  <a:srgbClr val="FFFFFF"/>
                </a:solidFill>
              </a:endParaRPr>
            </a:p>
          </p:txBody>
        </p:sp>
        <p:sp>
          <p:nvSpPr>
            <p:cNvPr id="13326" name="Freeform 14"/>
            <p:cNvSpPr>
              <a:spLocks/>
            </p:cNvSpPr>
            <p:nvPr/>
          </p:nvSpPr>
          <p:spPr bwMode="auto">
            <a:xfrm>
              <a:off x="3875" y="890"/>
              <a:ext cx="1" cy="2436"/>
            </a:xfrm>
            <a:custGeom>
              <a:avLst/>
              <a:gdLst>
                <a:gd name="T0" fmla="*/ 470 h 470"/>
                <a:gd name="T1" fmla="*/ 0 h 470"/>
                <a:gd name="T2" fmla="*/ 0 h 470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470">
                  <a:moveTo>
                    <a:pt x="0" y="47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</a:pPr>
              <a:endParaRPr lang="it-IT">
                <a:solidFill>
                  <a:srgbClr val="FFFFFF"/>
                </a:solidFill>
              </a:endParaRPr>
            </a:p>
          </p:txBody>
        </p:sp>
        <p:sp>
          <p:nvSpPr>
            <p:cNvPr id="13327" name="Freeform 15"/>
            <p:cNvSpPr>
              <a:spLocks/>
            </p:cNvSpPr>
            <p:nvPr/>
          </p:nvSpPr>
          <p:spPr bwMode="auto">
            <a:xfrm>
              <a:off x="4181" y="890"/>
              <a:ext cx="1" cy="2436"/>
            </a:xfrm>
            <a:custGeom>
              <a:avLst/>
              <a:gdLst>
                <a:gd name="T0" fmla="*/ 470 h 470"/>
                <a:gd name="T1" fmla="*/ 0 h 470"/>
                <a:gd name="T2" fmla="*/ 0 h 470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470">
                  <a:moveTo>
                    <a:pt x="0" y="47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</a:pPr>
              <a:endParaRPr lang="it-IT">
                <a:solidFill>
                  <a:srgbClr val="FFFFFF"/>
                </a:solidFill>
              </a:endParaRPr>
            </a:p>
          </p:txBody>
        </p:sp>
        <p:sp>
          <p:nvSpPr>
            <p:cNvPr id="13328" name="Freeform 16"/>
            <p:cNvSpPr>
              <a:spLocks/>
            </p:cNvSpPr>
            <p:nvPr/>
          </p:nvSpPr>
          <p:spPr bwMode="auto">
            <a:xfrm>
              <a:off x="4492" y="890"/>
              <a:ext cx="1" cy="2436"/>
            </a:xfrm>
            <a:custGeom>
              <a:avLst/>
              <a:gdLst>
                <a:gd name="T0" fmla="*/ 470 h 470"/>
                <a:gd name="T1" fmla="*/ 0 h 470"/>
                <a:gd name="T2" fmla="*/ 0 h 470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470">
                  <a:moveTo>
                    <a:pt x="0" y="47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</a:pPr>
              <a:endParaRPr lang="it-IT">
                <a:solidFill>
                  <a:srgbClr val="FFFFFF"/>
                </a:solidFill>
              </a:endParaRPr>
            </a:p>
          </p:txBody>
        </p:sp>
        <p:sp>
          <p:nvSpPr>
            <p:cNvPr id="13329" name="Freeform 17"/>
            <p:cNvSpPr>
              <a:spLocks/>
            </p:cNvSpPr>
            <p:nvPr/>
          </p:nvSpPr>
          <p:spPr bwMode="auto">
            <a:xfrm>
              <a:off x="1407" y="3326"/>
              <a:ext cx="3085" cy="1"/>
            </a:xfrm>
            <a:custGeom>
              <a:avLst/>
              <a:gdLst>
                <a:gd name="T0" fmla="*/ 0 w 595"/>
                <a:gd name="T1" fmla="*/ 595 w 595"/>
                <a:gd name="T2" fmla="*/ 595 w 59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95">
                  <a:moveTo>
                    <a:pt x="0" y="0"/>
                  </a:moveTo>
                  <a:lnTo>
                    <a:pt x="595" y="0"/>
                  </a:lnTo>
                  <a:lnTo>
                    <a:pt x="59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</a:pPr>
              <a:endParaRPr lang="it-IT">
                <a:solidFill>
                  <a:srgbClr val="FFFFFF"/>
                </a:solidFill>
              </a:endParaRPr>
            </a:p>
          </p:txBody>
        </p:sp>
        <p:sp>
          <p:nvSpPr>
            <p:cNvPr id="13330" name="Freeform 18"/>
            <p:cNvSpPr>
              <a:spLocks/>
            </p:cNvSpPr>
            <p:nvPr/>
          </p:nvSpPr>
          <p:spPr bwMode="auto">
            <a:xfrm>
              <a:off x="1407" y="2974"/>
              <a:ext cx="3085" cy="1"/>
            </a:xfrm>
            <a:custGeom>
              <a:avLst/>
              <a:gdLst>
                <a:gd name="T0" fmla="*/ 0 w 595"/>
                <a:gd name="T1" fmla="*/ 595 w 595"/>
                <a:gd name="T2" fmla="*/ 595 w 59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95">
                  <a:moveTo>
                    <a:pt x="0" y="0"/>
                  </a:moveTo>
                  <a:lnTo>
                    <a:pt x="595" y="0"/>
                  </a:lnTo>
                  <a:lnTo>
                    <a:pt x="59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</a:pPr>
              <a:endParaRPr lang="it-IT">
                <a:solidFill>
                  <a:srgbClr val="FFFFFF"/>
                </a:solidFill>
              </a:endParaRPr>
            </a:p>
          </p:txBody>
        </p:sp>
        <p:sp>
          <p:nvSpPr>
            <p:cNvPr id="13331" name="Freeform 19"/>
            <p:cNvSpPr>
              <a:spLocks/>
            </p:cNvSpPr>
            <p:nvPr/>
          </p:nvSpPr>
          <p:spPr bwMode="auto">
            <a:xfrm>
              <a:off x="1407" y="2627"/>
              <a:ext cx="3085" cy="1"/>
            </a:xfrm>
            <a:custGeom>
              <a:avLst/>
              <a:gdLst>
                <a:gd name="T0" fmla="*/ 0 w 595"/>
                <a:gd name="T1" fmla="*/ 595 w 595"/>
                <a:gd name="T2" fmla="*/ 595 w 59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95">
                  <a:moveTo>
                    <a:pt x="0" y="0"/>
                  </a:moveTo>
                  <a:lnTo>
                    <a:pt x="595" y="0"/>
                  </a:lnTo>
                  <a:lnTo>
                    <a:pt x="59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</a:pPr>
              <a:endParaRPr lang="it-IT">
                <a:solidFill>
                  <a:srgbClr val="FFFFFF"/>
                </a:solidFill>
              </a:endParaRPr>
            </a:p>
          </p:txBody>
        </p:sp>
        <p:sp>
          <p:nvSpPr>
            <p:cNvPr id="13332" name="Freeform 20"/>
            <p:cNvSpPr>
              <a:spLocks/>
            </p:cNvSpPr>
            <p:nvPr/>
          </p:nvSpPr>
          <p:spPr bwMode="auto">
            <a:xfrm>
              <a:off x="1407" y="2279"/>
              <a:ext cx="3085" cy="1"/>
            </a:xfrm>
            <a:custGeom>
              <a:avLst/>
              <a:gdLst>
                <a:gd name="T0" fmla="*/ 0 w 595"/>
                <a:gd name="T1" fmla="*/ 595 w 595"/>
                <a:gd name="T2" fmla="*/ 595 w 59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95">
                  <a:moveTo>
                    <a:pt x="0" y="0"/>
                  </a:moveTo>
                  <a:lnTo>
                    <a:pt x="595" y="0"/>
                  </a:lnTo>
                  <a:lnTo>
                    <a:pt x="59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</a:pPr>
              <a:endParaRPr lang="it-IT">
                <a:solidFill>
                  <a:srgbClr val="FFFFFF"/>
                </a:solidFill>
              </a:endParaRPr>
            </a:p>
          </p:txBody>
        </p:sp>
        <p:sp>
          <p:nvSpPr>
            <p:cNvPr id="13333" name="Freeform 21"/>
            <p:cNvSpPr>
              <a:spLocks/>
            </p:cNvSpPr>
            <p:nvPr/>
          </p:nvSpPr>
          <p:spPr bwMode="auto">
            <a:xfrm>
              <a:off x="1407" y="1932"/>
              <a:ext cx="3085" cy="1"/>
            </a:xfrm>
            <a:custGeom>
              <a:avLst/>
              <a:gdLst>
                <a:gd name="T0" fmla="*/ 0 w 595"/>
                <a:gd name="T1" fmla="*/ 595 w 595"/>
                <a:gd name="T2" fmla="*/ 595 w 59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95">
                  <a:moveTo>
                    <a:pt x="0" y="0"/>
                  </a:moveTo>
                  <a:lnTo>
                    <a:pt x="595" y="0"/>
                  </a:lnTo>
                  <a:lnTo>
                    <a:pt x="59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</a:pPr>
              <a:endParaRPr lang="it-IT">
                <a:solidFill>
                  <a:srgbClr val="FFFFFF"/>
                </a:solidFill>
              </a:endParaRPr>
            </a:p>
          </p:txBody>
        </p:sp>
        <p:sp>
          <p:nvSpPr>
            <p:cNvPr id="13334" name="Freeform 22"/>
            <p:cNvSpPr>
              <a:spLocks/>
            </p:cNvSpPr>
            <p:nvPr/>
          </p:nvSpPr>
          <p:spPr bwMode="auto">
            <a:xfrm>
              <a:off x="1407" y="1585"/>
              <a:ext cx="3085" cy="1"/>
            </a:xfrm>
            <a:custGeom>
              <a:avLst/>
              <a:gdLst>
                <a:gd name="T0" fmla="*/ 0 w 595"/>
                <a:gd name="T1" fmla="*/ 595 w 595"/>
                <a:gd name="T2" fmla="*/ 595 w 59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95">
                  <a:moveTo>
                    <a:pt x="0" y="0"/>
                  </a:moveTo>
                  <a:lnTo>
                    <a:pt x="595" y="0"/>
                  </a:lnTo>
                  <a:lnTo>
                    <a:pt x="59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</a:pPr>
              <a:endParaRPr lang="it-IT">
                <a:solidFill>
                  <a:srgbClr val="FFFFFF"/>
                </a:solidFill>
              </a:endParaRPr>
            </a:p>
          </p:txBody>
        </p:sp>
        <p:sp>
          <p:nvSpPr>
            <p:cNvPr id="13335" name="Freeform 23"/>
            <p:cNvSpPr>
              <a:spLocks/>
            </p:cNvSpPr>
            <p:nvPr/>
          </p:nvSpPr>
          <p:spPr bwMode="auto">
            <a:xfrm>
              <a:off x="1407" y="1237"/>
              <a:ext cx="3085" cy="1"/>
            </a:xfrm>
            <a:custGeom>
              <a:avLst/>
              <a:gdLst>
                <a:gd name="T0" fmla="*/ 0 w 595"/>
                <a:gd name="T1" fmla="*/ 595 w 595"/>
                <a:gd name="T2" fmla="*/ 595 w 59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95">
                  <a:moveTo>
                    <a:pt x="0" y="0"/>
                  </a:moveTo>
                  <a:lnTo>
                    <a:pt x="595" y="0"/>
                  </a:lnTo>
                  <a:lnTo>
                    <a:pt x="59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</a:pPr>
              <a:endParaRPr lang="it-IT">
                <a:solidFill>
                  <a:srgbClr val="FFFFFF"/>
                </a:solidFill>
              </a:endParaRPr>
            </a:p>
          </p:txBody>
        </p:sp>
        <p:sp>
          <p:nvSpPr>
            <p:cNvPr id="13336" name="Freeform 24"/>
            <p:cNvSpPr>
              <a:spLocks/>
            </p:cNvSpPr>
            <p:nvPr/>
          </p:nvSpPr>
          <p:spPr bwMode="auto">
            <a:xfrm>
              <a:off x="1407" y="890"/>
              <a:ext cx="3085" cy="1"/>
            </a:xfrm>
            <a:custGeom>
              <a:avLst/>
              <a:gdLst>
                <a:gd name="T0" fmla="*/ 0 w 595"/>
                <a:gd name="T1" fmla="*/ 595 w 595"/>
                <a:gd name="T2" fmla="*/ 595 w 59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95">
                  <a:moveTo>
                    <a:pt x="0" y="0"/>
                  </a:moveTo>
                  <a:lnTo>
                    <a:pt x="595" y="0"/>
                  </a:lnTo>
                  <a:lnTo>
                    <a:pt x="59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</a:pPr>
              <a:endParaRPr lang="it-IT">
                <a:solidFill>
                  <a:srgbClr val="FFFFFF"/>
                </a:solidFill>
              </a:endParaRPr>
            </a:p>
          </p:txBody>
        </p:sp>
        <p:sp>
          <p:nvSpPr>
            <p:cNvPr id="13337" name="Line 25"/>
            <p:cNvSpPr>
              <a:spLocks noChangeShapeType="1"/>
            </p:cNvSpPr>
            <p:nvPr/>
          </p:nvSpPr>
          <p:spPr bwMode="auto">
            <a:xfrm>
              <a:off x="1407" y="890"/>
              <a:ext cx="3085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</a:pPr>
              <a:endParaRPr lang="it-IT">
                <a:solidFill>
                  <a:srgbClr val="FFFFFF"/>
                </a:solidFill>
              </a:endParaRPr>
            </a:p>
          </p:txBody>
        </p:sp>
        <p:sp>
          <p:nvSpPr>
            <p:cNvPr id="13338" name="Freeform 26"/>
            <p:cNvSpPr>
              <a:spLocks/>
            </p:cNvSpPr>
            <p:nvPr/>
          </p:nvSpPr>
          <p:spPr bwMode="auto">
            <a:xfrm>
              <a:off x="1407" y="890"/>
              <a:ext cx="3085" cy="2436"/>
            </a:xfrm>
            <a:custGeom>
              <a:avLst/>
              <a:gdLst>
                <a:gd name="T0" fmla="*/ 0 w 595"/>
                <a:gd name="T1" fmla="*/ 470 h 470"/>
                <a:gd name="T2" fmla="*/ 595 w 595"/>
                <a:gd name="T3" fmla="*/ 470 h 470"/>
                <a:gd name="T4" fmla="*/ 595 w 595"/>
                <a:gd name="T5" fmla="*/ 0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5" h="470">
                  <a:moveTo>
                    <a:pt x="0" y="470"/>
                  </a:moveTo>
                  <a:lnTo>
                    <a:pt x="595" y="470"/>
                  </a:lnTo>
                  <a:lnTo>
                    <a:pt x="59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</a:pPr>
              <a:endParaRPr lang="it-IT">
                <a:solidFill>
                  <a:srgbClr val="FFFFFF"/>
                </a:solidFill>
              </a:endParaRPr>
            </a:p>
          </p:txBody>
        </p:sp>
        <p:sp>
          <p:nvSpPr>
            <p:cNvPr id="13339" name="Line 27"/>
            <p:cNvSpPr>
              <a:spLocks noChangeShapeType="1"/>
            </p:cNvSpPr>
            <p:nvPr/>
          </p:nvSpPr>
          <p:spPr bwMode="auto">
            <a:xfrm flipV="1">
              <a:off x="1407" y="890"/>
              <a:ext cx="1" cy="243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</a:pPr>
              <a:endParaRPr lang="it-IT">
                <a:solidFill>
                  <a:srgbClr val="FFFFFF"/>
                </a:solidFill>
              </a:endParaRPr>
            </a:p>
          </p:txBody>
        </p:sp>
        <p:sp>
          <p:nvSpPr>
            <p:cNvPr id="13340" name="Line 28"/>
            <p:cNvSpPr>
              <a:spLocks noChangeShapeType="1"/>
            </p:cNvSpPr>
            <p:nvPr/>
          </p:nvSpPr>
          <p:spPr bwMode="auto">
            <a:xfrm>
              <a:off x="1407" y="3326"/>
              <a:ext cx="3085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</a:pPr>
              <a:endParaRPr lang="it-IT">
                <a:solidFill>
                  <a:srgbClr val="FFFFFF"/>
                </a:solidFill>
              </a:endParaRPr>
            </a:p>
          </p:txBody>
        </p:sp>
        <p:sp>
          <p:nvSpPr>
            <p:cNvPr id="13341" name="Line 29"/>
            <p:cNvSpPr>
              <a:spLocks noChangeShapeType="1"/>
            </p:cNvSpPr>
            <p:nvPr/>
          </p:nvSpPr>
          <p:spPr bwMode="auto">
            <a:xfrm flipV="1">
              <a:off x="1407" y="890"/>
              <a:ext cx="1" cy="243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</a:pPr>
              <a:endParaRPr lang="it-IT">
                <a:solidFill>
                  <a:srgbClr val="FFFFFF"/>
                </a:solidFill>
              </a:endParaRPr>
            </a:p>
          </p:txBody>
        </p:sp>
        <p:sp>
          <p:nvSpPr>
            <p:cNvPr id="13342" name="Line 30"/>
            <p:cNvSpPr>
              <a:spLocks noChangeShapeType="1"/>
            </p:cNvSpPr>
            <p:nvPr/>
          </p:nvSpPr>
          <p:spPr bwMode="auto">
            <a:xfrm flipV="1">
              <a:off x="1407" y="3295"/>
              <a:ext cx="1" cy="3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</a:pPr>
              <a:endParaRPr lang="it-IT">
                <a:solidFill>
                  <a:srgbClr val="FFFFFF"/>
                </a:solidFill>
              </a:endParaRPr>
            </a:p>
          </p:txBody>
        </p:sp>
        <p:sp>
          <p:nvSpPr>
            <p:cNvPr id="13343" name="Line 31"/>
            <p:cNvSpPr>
              <a:spLocks noChangeShapeType="1"/>
            </p:cNvSpPr>
            <p:nvPr/>
          </p:nvSpPr>
          <p:spPr bwMode="auto">
            <a:xfrm>
              <a:off x="1407" y="890"/>
              <a:ext cx="1" cy="2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</a:pPr>
              <a:endParaRPr lang="it-IT">
                <a:solidFill>
                  <a:srgbClr val="FFFFFF"/>
                </a:solidFill>
              </a:endParaRPr>
            </a:p>
          </p:txBody>
        </p:sp>
        <p:sp>
          <p:nvSpPr>
            <p:cNvPr id="13344" name="Rectangle 32"/>
            <p:cNvSpPr>
              <a:spLocks noChangeArrowheads="1"/>
            </p:cNvSpPr>
            <p:nvPr/>
          </p:nvSpPr>
          <p:spPr bwMode="auto">
            <a:xfrm>
              <a:off x="1392" y="3342"/>
              <a:ext cx="36" cy="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>
                  <a:solidFill>
                    <a:srgbClr val="000000"/>
                  </a:solidFill>
                  <a:latin typeface="Helvetica" pitchFamily="34" charset="0"/>
                </a:rPr>
                <a:t>0</a:t>
              </a: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345" name="Line 33"/>
            <p:cNvSpPr>
              <a:spLocks noChangeShapeType="1"/>
            </p:cNvSpPr>
            <p:nvPr/>
          </p:nvSpPr>
          <p:spPr bwMode="auto">
            <a:xfrm flipV="1">
              <a:off x="1713" y="3295"/>
              <a:ext cx="1" cy="3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</a:pPr>
              <a:endParaRPr lang="it-IT">
                <a:solidFill>
                  <a:srgbClr val="FFFFFF"/>
                </a:solidFill>
              </a:endParaRPr>
            </a:p>
          </p:txBody>
        </p:sp>
        <p:sp>
          <p:nvSpPr>
            <p:cNvPr id="13346" name="Line 34"/>
            <p:cNvSpPr>
              <a:spLocks noChangeShapeType="1"/>
            </p:cNvSpPr>
            <p:nvPr/>
          </p:nvSpPr>
          <p:spPr bwMode="auto">
            <a:xfrm>
              <a:off x="1713" y="890"/>
              <a:ext cx="1" cy="2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</a:pPr>
              <a:endParaRPr lang="it-IT">
                <a:solidFill>
                  <a:srgbClr val="FFFFFF"/>
                </a:solidFill>
              </a:endParaRPr>
            </a:p>
          </p:txBody>
        </p:sp>
        <p:sp>
          <p:nvSpPr>
            <p:cNvPr id="13347" name="Rectangle 35"/>
            <p:cNvSpPr>
              <a:spLocks noChangeArrowheads="1"/>
            </p:cNvSpPr>
            <p:nvPr/>
          </p:nvSpPr>
          <p:spPr bwMode="auto">
            <a:xfrm>
              <a:off x="1667" y="3342"/>
              <a:ext cx="91" cy="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>
                  <a:solidFill>
                    <a:srgbClr val="000000"/>
                  </a:solidFill>
                  <a:latin typeface="Helvetica" pitchFamily="34" charset="0"/>
                </a:rPr>
                <a:t>0.1</a:t>
              </a: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348" name="Line 36"/>
            <p:cNvSpPr>
              <a:spLocks noChangeShapeType="1"/>
            </p:cNvSpPr>
            <p:nvPr/>
          </p:nvSpPr>
          <p:spPr bwMode="auto">
            <a:xfrm flipV="1">
              <a:off x="2024" y="3295"/>
              <a:ext cx="1" cy="3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</a:pPr>
              <a:endParaRPr lang="it-IT">
                <a:solidFill>
                  <a:srgbClr val="FFFFFF"/>
                </a:solidFill>
              </a:endParaRPr>
            </a:p>
          </p:txBody>
        </p:sp>
        <p:sp>
          <p:nvSpPr>
            <p:cNvPr id="13349" name="Line 37"/>
            <p:cNvSpPr>
              <a:spLocks noChangeShapeType="1"/>
            </p:cNvSpPr>
            <p:nvPr/>
          </p:nvSpPr>
          <p:spPr bwMode="auto">
            <a:xfrm>
              <a:off x="2024" y="890"/>
              <a:ext cx="1" cy="2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</a:pPr>
              <a:endParaRPr lang="it-IT">
                <a:solidFill>
                  <a:srgbClr val="FFFFFF"/>
                </a:solidFill>
              </a:endParaRPr>
            </a:p>
          </p:txBody>
        </p:sp>
        <p:sp>
          <p:nvSpPr>
            <p:cNvPr id="13350" name="Rectangle 38"/>
            <p:cNvSpPr>
              <a:spLocks noChangeArrowheads="1"/>
            </p:cNvSpPr>
            <p:nvPr/>
          </p:nvSpPr>
          <p:spPr bwMode="auto">
            <a:xfrm>
              <a:off x="1978" y="3342"/>
              <a:ext cx="91" cy="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>
                  <a:solidFill>
                    <a:srgbClr val="000000"/>
                  </a:solidFill>
                  <a:latin typeface="Helvetica" pitchFamily="34" charset="0"/>
                </a:rPr>
                <a:t>0.2</a:t>
              </a: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351" name="Line 39"/>
            <p:cNvSpPr>
              <a:spLocks noChangeShapeType="1"/>
            </p:cNvSpPr>
            <p:nvPr/>
          </p:nvSpPr>
          <p:spPr bwMode="auto">
            <a:xfrm flipV="1">
              <a:off x="2330" y="3295"/>
              <a:ext cx="1" cy="3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</a:pPr>
              <a:endParaRPr lang="it-IT">
                <a:solidFill>
                  <a:srgbClr val="FFFFFF"/>
                </a:solidFill>
              </a:endParaRPr>
            </a:p>
          </p:txBody>
        </p:sp>
        <p:sp>
          <p:nvSpPr>
            <p:cNvPr id="13352" name="Line 40"/>
            <p:cNvSpPr>
              <a:spLocks noChangeShapeType="1"/>
            </p:cNvSpPr>
            <p:nvPr/>
          </p:nvSpPr>
          <p:spPr bwMode="auto">
            <a:xfrm>
              <a:off x="2330" y="890"/>
              <a:ext cx="1" cy="2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</a:pPr>
              <a:endParaRPr lang="it-IT">
                <a:solidFill>
                  <a:srgbClr val="FFFFFF"/>
                </a:solidFill>
              </a:endParaRPr>
            </a:p>
          </p:txBody>
        </p:sp>
        <p:sp>
          <p:nvSpPr>
            <p:cNvPr id="13353" name="Rectangle 41"/>
            <p:cNvSpPr>
              <a:spLocks noChangeArrowheads="1"/>
            </p:cNvSpPr>
            <p:nvPr/>
          </p:nvSpPr>
          <p:spPr bwMode="auto">
            <a:xfrm>
              <a:off x="2283" y="3342"/>
              <a:ext cx="91" cy="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>
                  <a:solidFill>
                    <a:srgbClr val="000000"/>
                  </a:solidFill>
                  <a:latin typeface="Helvetica" pitchFamily="34" charset="0"/>
                </a:rPr>
                <a:t>0.3</a:t>
              </a: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354" name="Line 42"/>
            <p:cNvSpPr>
              <a:spLocks noChangeShapeType="1"/>
            </p:cNvSpPr>
            <p:nvPr/>
          </p:nvSpPr>
          <p:spPr bwMode="auto">
            <a:xfrm flipV="1">
              <a:off x="2641" y="3295"/>
              <a:ext cx="1" cy="3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</a:pPr>
              <a:endParaRPr lang="it-IT">
                <a:solidFill>
                  <a:srgbClr val="FFFFFF"/>
                </a:solidFill>
              </a:endParaRPr>
            </a:p>
          </p:txBody>
        </p:sp>
        <p:sp>
          <p:nvSpPr>
            <p:cNvPr id="13355" name="Line 43"/>
            <p:cNvSpPr>
              <a:spLocks noChangeShapeType="1"/>
            </p:cNvSpPr>
            <p:nvPr/>
          </p:nvSpPr>
          <p:spPr bwMode="auto">
            <a:xfrm>
              <a:off x="2641" y="890"/>
              <a:ext cx="1" cy="2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</a:pPr>
              <a:endParaRPr lang="it-IT">
                <a:solidFill>
                  <a:srgbClr val="FFFFFF"/>
                </a:solidFill>
              </a:endParaRPr>
            </a:p>
          </p:txBody>
        </p:sp>
        <p:sp>
          <p:nvSpPr>
            <p:cNvPr id="13356" name="Rectangle 44"/>
            <p:cNvSpPr>
              <a:spLocks noChangeArrowheads="1"/>
            </p:cNvSpPr>
            <p:nvPr/>
          </p:nvSpPr>
          <p:spPr bwMode="auto">
            <a:xfrm>
              <a:off x="2594" y="3342"/>
              <a:ext cx="91" cy="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>
                  <a:solidFill>
                    <a:srgbClr val="000000"/>
                  </a:solidFill>
                  <a:latin typeface="Helvetica" pitchFamily="34" charset="0"/>
                </a:rPr>
                <a:t>0.4</a:t>
              </a: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357" name="Line 45"/>
            <p:cNvSpPr>
              <a:spLocks noChangeShapeType="1"/>
            </p:cNvSpPr>
            <p:nvPr/>
          </p:nvSpPr>
          <p:spPr bwMode="auto">
            <a:xfrm flipV="1">
              <a:off x="2947" y="3295"/>
              <a:ext cx="1" cy="3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</a:pPr>
              <a:endParaRPr lang="it-IT">
                <a:solidFill>
                  <a:srgbClr val="FFFFFF"/>
                </a:solidFill>
              </a:endParaRPr>
            </a:p>
          </p:txBody>
        </p:sp>
        <p:sp>
          <p:nvSpPr>
            <p:cNvPr id="13358" name="Line 46"/>
            <p:cNvSpPr>
              <a:spLocks noChangeShapeType="1"/>
            </p:cNvSpPr>
            <p:nvPr/>
          </p:nvSpPr>
          <p:spPr bwMode="auto">
            <a:xfrm>
              <a:off x="2947" y="890"/>
              <a:ext cx="1" cy="2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</a:pPr>
              <a:endParaRPr lang="it-IT">
                <a:solidFill>
                  <a:srgbClr val="FFFFFF"/>
                </a:solidFill>
              </a:endParaRPr>
            </a:p>
          </p:txBody>
        </p:sp>
        <p:sp>
          <p:nvSpPr>
            <p:cNvPr id="13359" name="Rectangle 47"/>
            <p:cNvSpPr>
              <a:spLocks noChangeArrowheads="1"/>
            </p:cNvSpPr>
            <p:nvPr/>
          </p:nvSpPr>
          <p:spPr bwMode="auto">
            <a:xfrm>
              <a:off x="2900" y="3342"/>
              <a:ext cx="91" cy="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>
                  <a:solidFill>
                    <a:srgbClr val="000000"/>
                  </a:solidFill>
                  <a:latin typeface="Helvetica" pitchFamily="34" charset="0"/>
                </a:rPr>
                <a:t>0.5</a:t>
              </a: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360" name="Line 48"/>
            <p:cNvSpPr>
              <a:spLocks noChangeShapeType="1"/>
            </p:cNvSpPr>
            <p:nvPr/>
          </p:nvSpPr>
          <p:spPr bwMode="auto">
            <a:xfrm flipV="1">
              <a:off x="3258" y="3295"/>
              <a:ext cx="1" cy="3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</a:pPr>
              <a:endParaRPr lang="it-IT">
                <a:solidFill>
                  <a:srgbClr val="FFFFFF"/>
                </a:solidFill>
              </a:endParaRPr>
            </a:p>
          </p:txBody>
        </p:sp>
        <p:sp>
          <p:nvSpPr>
            <p:cNvPr id="13361" name="Line 49"/>
            <p:cNvSpPr>
              <a:spLocks noChangeShapeType="1"/>
            </p:cNvSpPr>
            <p:nvPr/>
          </p:nvSpPr>
          <p:spPr bwMode="auto">
            <a:xfrm>
              <a:off x="3258" y="890"/>
              <a:ext cx="1" cy="2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</a:pPr>
              <a:endParaRPr lang="it-IT">
                <a:solidFill>
                  <a:srgbClr val="FFFFFF"/>
                </a:solidFill>
              </a:endParaRPr>
            </a:p>
          </p:txBody>
        </p:sp>
        <p:sp>
          <p:nvSpPr>
            <p:cNvPr id="13362" name="Rectangle 50"/>
            <p:cNvSpPr>
              <a:spLocks noChangeArrowheads="1"/>
            </p:cNvSpPr>
            <p:nvPr/>
          </p:nvSpPr>
          <p:spPr bwMode="auto">
            <a:xfrm>
              <a:off x="3211" y="3342"/>
              <a:ext cx="91" cy="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>
                  <a:solidFill>
                    <a:srgbClr val="000000"/>
                  </a:solidFill>
                  <a:latin typeface="Helvetica" pitchFamily="34" charset="0"/>
                </a:rPr>
                <a:t>0.6</a:t>
              </a: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363" name="Line 51"/>
            <p:cNvSpPr>
              <a:spLocks noChangeShapeType="1"/>
            </p:cNvSpPr>
            <p:nvPr/>
          </p:nvSpPr>
          <p:spPr bwMode="auto">
            <a:xfrm flipV="1">
              <a:off x="3564" y="3295"/>
              <a:ext cx="1" cy="3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</a:pPr>
              <a:endParaRPr lang="it-IT">
                <a:solidFill>
                  <a:srgbClr val="FFFFFF"/>
                </a:solidFill>
              </a:endParaRPr>
            </a:p>
          </p:txBody>
        </p:sp>
        <p:sp>
          <p:nvSpPr>
            <p:cNvPr id="13364" name="Line 52"/>
            <p:cNvSpPr>
              <a:spLocks noChangeShapeType="1"/>
            </p:cNvSpPr>
            <p:nvPr/>
          </p:nvSpPr>
          <p:spPr bwMode="auto">
            <a:xfrm>
              <a:off x="3564" y="890"/>
              <a:ext cx="1" cy="2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</a:pPr>
              <a:endParaRPr lang="it-IT">
                <a:solidFill>
                  <a:srgbClr val="FFFFFF"/>
                </a:solidFill>
              </a:endParaRPr>
            </a:p>
          </p:txBody>
        </p:sp>
        <p:sp>
          <p:nvSpPr>
            <p:cNvPr id="13365" name="Rectangle 53"/>
            <p:cNvSpPr>
              <a:spLocks noChangeArrowheads="1"/>
            </p:cNvSpPr>
            <p:nvPr/>
          </p:nvSpPr>
          <p:spPr bwMode="auto">
            <a:xfrm>
              <a:off x="3517" y="3342"/>
              <a:ext cx="91" cy="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>
                  <a:solidFill>
                    <a:srgbClr val="000000"/>
                  </a:solidFill>
                  <a:latin typeface="Helvetica" pitchFamily="34" charset="0"/>
                </a:rPr>
                <a:t>0.7</a:t>
              </a: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366" name="Line 54"/>
            <p:cNvSpPr>
              <a:spLocks noChangeShapeType="1"/>
            </p:cNvSpPr>
            <p:nvPr/>
          </p:nvSpPr>
          <p:spPr bwMode="auto">
            <a:xfrm flipV="1">
              <a:off x="3875" y="3295"/>
              <a:ext cx="1" cy="3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</a:pPr>
              <a:endParaRPr lang="it-IT">
                <a:solidFill>
                  <a:srgbClr val="FFFFFF"/>
                </a:solidFill>
              </a:endParaRPr>
            </a:p>
          </p:txBody>
        </p:sp>
        <p:sp>
          <p:nvSpPr>
            <p:cNvPr id="13367" name="Line 55"/>
            <p:cNvSpPr>
              <a:spLocks noChangeShapeType="1"/>
            </p:cNvSpPr>
            <p:nvPr/>
          </p:nvSpPr>
          <p:spPr bwMode="auto">
            <a:xfrm>
              <a:off x="3875" y="890"/>
              <a:ext cx="1" cy="2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</a:pPr>
              <a:endParaRPr lang="it-IT">
                <a:solidFill>
                  <a:srgbClr val="FFFFFF"/>
                </a:solidFill>
              </a:endParaRPr>
            </a:p>
          </p:txBody>
        </p:sp>
        <p:sp>
          <p:nvSpPr>
            <p:cNvPr id="13368" name="Rectangle 56"/>
            <p:cNvSpPr>
              <a:spLocks noChangeArrowheads="1"/>
            </p:cNvSpPr>
            <p:nvPr/>
          </p:nvSpPr>
          <p:spPr bwMode="auto">
            <a:xfrm>
              <a:off x="3828" y="3342"/>
              <a:ext cx="91" cy="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>
                  <a:solidFill>
                    <a:srgbClr val="000000"/>
                  </a:solidFill>
                  <a:latin typeface="Helvetica" pitchFamily="34" charset="0"/>
                </a:rPr>
                <a:t>0.8</a:t>
              </a: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369" name="Line 57"/>
            <p:cNvSpPr>
              <a:spLocks noChangeShapeType="1"/>
            </p:cNvSpPr>
            <p:nvPr/>
          </p:nvSpPr>
          <p:spPr bwMode="auto">
            <a:xfrm flipV="1">
              <a:off x="4181" y="3295"/>
              <a:ext cx="1" cy="3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</a:pPr>
              <a:endParaRPr lang="it-IT">
                <a:solidFill>
                  <a:srgbClr val="FFFFFF"/>
                </a:solidFill>
              </a:endParaRPr>
            </a:p>
          </p:txBody>
        </p:sp>
        <p:sp>
          <p:nvSpPr>
            <p:cNvPr id="13370" name="Line 58"/>
            <p:cNvSpPr>
              <a:spLocks noChangeShapeType="1"/>
            </p:cNvSpPr>
            <p:nvPr/>
          </p:nvSpPr>
          <p:spPr bwMode="auto">
            <a:xfrm>
              <a:off x="4181" y="890"/>
              <a:ext cx="1" cy="2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</a:pPr>
              <a:endParaRPr lang="it-IT">
                <a:solidFill>
                  <a:srgbClr val="FFFFFF"/>
                </a:solidFill>
              </a:endParaRPr>
            </a:p>
          </p:txBody>
        </p:sp>
        <p:sp>
          <p:nvSpPr>
            <p:cNvPr id="13371" name="Rectangle 59"/>
            <p:cNvSpPr>
              <a:spLocks noChangeArrowheads="1"/>
            </p:cNvSpPr>
            <p:nvPr/>
          </p:nvSpPr>
          <p:spPr bwMode="auto">
            <a:xfrm>
              <a:off x="4134" y="3342"/>
              <a:ext cx="91" cy="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>
                  <a:solidFill>
                    <a:srgbClr val="000000"/>
                  </a:solidFill>
                  <a:latin typeface="Helvetica" pitchFamily="34" charset="0"/>
                </a:rPr>
                <a:t>0.9</a:t>
              </a: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372" name="Line 60"/>
            <p:cNvSpPr>
              <a:spLocks noChangeShapeType="1"/>
            </p:cNvSpPr>
            <p:nvPr/>
          </p:nvSpPr>
          <p:spPr bwMode="auto">
            <a:xfrm flipV="1">
              <a:off x="4492" y="3295"/>
              <a:ext cx="1" cy="3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</a:pPr>
              <a:endParaRPr lang="it-IT">
                <a:solidFill>
                  <a:srgbClr val="FFFFFF"/>
                </a:solidFill>
              </a:endParaRPr>
            </a:p>
          </p:txBody>
        </p:sp>
        <p:sp>
          <p:nvSpPr>
            <p:cNvPr id="13373" name="Line 61"/>
            <p:cNvSpPr>
              <a:spLocks noChangeShapeType="1"/>
            </p:cNvSpPr>
            <p:nvPr/>
          </p:nvSpPr>
          <p:spPr bwMode="auto">
            <a:xfrm>
              <a:off x="4492" y="890"/>
              <a:ext cx="1" cy="2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</a:pPr>
              <a:endParaRPr lang="it-IT">
                <a:solidFill>
                  <a:srgbClr val="FFFFFF"/>
                </a:solidFill>
              </a:endParaRPr>
            </a:p>
          </p:txBody>
        </p:sp>
        <p:sp>
          <p:nvSpPr>
            <p:cNvPr id="13374" name="Rectangle 62"/>
            <p:cNvSpPr>
              <a:spLocks noChangeArrowheads="1"/>
            </p:cNvSpPr>
            <p:nvPr/>
          </p:nvSpPr>
          <p:spPr bwMode="auto">
            <a:xfrm>
              <a:off x="4476" y="3342"/>
              <a:ext cx="36" cy="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>
                  <a:solidFill>
                    <a:srgbClr val="000000"/>
                  </a:solidFill>
                  <a:latin typeface="Helvetica" pitchFamily="34" charset="0"/>
                </a:rPr>
                <a:t>1</a:t>
              </a: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375" name="Line 63"/>
            <p:cNvSpPr>
              <a:spLocks noChangeShapeType="1"/>
            </p:cNvSpPr>
            <p:nvPr/>
          </p:nvSpPr>
          <p:spPr bwMode="auto">
            <a:xfrm>
              <a:off x="1407" y="3326"/>
              <a:ext cx="26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</a:pPr>
              <a:endParaRPr lang="it-IT">
                <a:solidFill>
                  <a:srgbClr val="FFFFFF"/>
                </a:solidFill>
              </a:endParaRPr>
            </a:p>
          </p:txBody>
        </p:sp>
        <p:sp>
          <p:nvSpPr>
            <p:cNvPr id="13376" name="Line 64"/>
            <p:cNvSpPr>
              <a:spLocks noChangeShapeType="1"/>
            </p:cNvSpPr>
            <p:nvPr/>
          </p:nvSpPr>
          <p:spPr bwMode="auto">
            <a:xfrm flipH="1">
              <a:off x="4460" y="3326"/>
              <a:ext cx="3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</a:pPr>
              <a:endParaRPr lang="it-IT">
                <a:solidFill>
                  <a:srgbClr val="FFFFFF"/>
                </a:solidFill>
              </a:endParaRPr>
            </a:p>
          </p:txBody>
        </p:sp>
        <p:sp>
          <p:nvSpPr>
            <p:cNvPr id="13377" name="Rectangle 65"/>
            <p:cNvSpPr>
              <a:spLocks noChangeArrowheads="1"/>
            </p:cNvSpPr>
            <p:nvPr/>
          </p:nvSpPr>
          <p:spPr bwMode="auto">
            <a:xfrm>
              <a:off x="1278" y="3285"/>
              <a:ext cx="109" cy="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>
                  <a:solidFill>
                    <a:srgbClr val="000000"/>
                  </a:solidFill>
                  <a:latin typeface="Helvetica" pitchFamily="34" charset="0"/>
                </a:rPr>
                <a:t>100</a:t>
              </a: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378" name="Line 66"/>
            <p:cNvSpPr>
              <a:spLocks noChangeShapeType="1"/>
            </p:cNvSpPr>
            <p:nvPr/>
          </p:nvSpPr>
          <p:spPr bwMode="auto">
            <a:xfrm>
              <a:off x="1407" y="2974"/>
              <a:ext cx="26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</a:pPr>
              <a:endParaRPr lang="it-IT">
                <a:solidFill>
                  <a:srgbClr val="FFFFFF"/>
                </a:solidFill>
              </a:endParaRPr>
            </a:p>
          </p:txBody>
        </p:sp>
        <p:sp>
          <p:nvSpPr>
            <p:cNvPr id="13379" name="Line 67"/>
            <p:cNvSpPr>
              <a:spLocks noChangeShapeType="1"/>
            </p:cNvSpPr>
            <p:nvPr/>
          </p:nvSpPr>
          <p:spPr bwMode="auto">
            <a:xfrm flipH="1">
              <a:off x="4460" y="2974"/>
              <a:ext cx="3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</a:pPr>
              <a:endParaRPr lang="it-IT">
                <a:solidFill>
                  <a:srgbClr val="FFFFFF"/>
                </a:solidFill>
              </a:endParaRPr>
            </a:p>
          </p:txBody>
        </p:sp>
        <p:sp>
          <p:nvSpPr>
            <p:cNvPr id="13380" name="Rectangle 68"/>
            <p:cNvSpPr>
              <a:spLocks noChangeArrowheads="1"/>
            </p:cNvSpPr>
            <p:nvPr/>
          </p:nvSpPr>
          <p:spPr bwMode="auto">
            <a:xfrm>
              <a:off x="1278" y="2932"/>
              <a:ext cx="109" cy="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>
                  <a:solidFill>
                    <a:srgbClr val="000000"/>
                  </a:solidFill>
                  <a:latin typeface="Helvetica" pitchFamily="34" charset="0"/>
                </a:rPr>
                <a:t>200</a:t>
              </a: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381" name="Line 69"/>
            <p:cNvSpPr>
              <a:spLocks noChangeShapeType="1"/>
            </p:cNvSpPr>
            <p:nvPr/>
          </p:nvSpPr>
          <p:spPr bwMode="auto">
            <a:xfrm>
              <a:off x="1407" y="2627"/>
              <a:ext cx="26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</a:pPr>
              <a:endParaRPr lang="it-IT">
                <a:solidFill>
                  <a:srgbClr val="FFFFFF"/>
                </a:solidFill>
              </a:endParaRPr>
            </a:p>
          </p:txBody>
        </p:sp>
        <p:sp>
          <p:nvSpPr>
            <p:cNvPr id="13382" name="Line 70"/>
            <p:cNvSpPr>
              <a:spLocks noChangeShapeType="1"/>
            </p:cNvSpPr>
            <p:nvPr/>
          </p:nvSpPr>
          <p:spPr bwMode="auto">
            <a:xfrm flipH="1">
              <a:off x="4460" y="2627"/>
              <a:ext cx="3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</a:pPr>
              <a:endParaRPr lang="it-IT">
                <a:solidFill>
                  <a:srgbClr val="FFFFFF"/>
                </a:solidFill>
              </a:endParaRPr>
            </a:p>
          </p:txBody>
        </p:sp>
        <p:sp>
          <p:nvSpPr>
            <p:cNvPr id="13383" name="Rectangle 71"/>
            <p:cNvSpPr>
              <a:spLocks noChangeArrowheads="1"/>
            </p:cNvSpPr>
            <p:nvPr/>
          </p:nvSpPr>
          <p:spPr bwMode="auto">
            <a:xfrm>
              <a:off x="1278" y="2585"/>
              <a:ext cx="109" cy="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>
                  <a:solidFill>
                    <a:srgbClr val="000000"/>
                  </a:solidFill>
                  <a:latin typeface="Helvetica" pitchFamily="34" charset="0"/>
                </a:rPr>
                <a:t>300</a:t>
              </a: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384" name="Line 72"/>
            <p:cNvSpPr>
              <a:spLocks noChangeShapeType="1"/>
            </p:cNvSpPr>
            <p:nvPr/>
          </p:nvSpPr>
          <p:spPr bwMode="auto">
            <a:xfrm>
              <a:off x="1407" y="2279"/>
              <a:ext cx="26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</a:pPr>
              <a:endParaRPr lang="it-IT">
                <a:solidFill>
                  <a:srgbClr val="FFFFFF"/>
                </a:solidFill>
              </a:endParaRPr>
            </a:p>
          </p:txBody>
        </p:sp>
        <p:sp>
          <p:nvSpPr>
            <p:cNvPr id="13385" name="Line 73"/>
            <p:cNvSpPr>
              <a:spLocks noChangeShapeType="1"/>
            </p:cNvSpPr>
            <p:nvPr/>
          </p:nvSpPr>
          <p:spPr bwMode="auto">
            <a:xfrm flipH="1">
              <a:off x="4460" y="2279"/>
              <a:ext cx="3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</a:pPr>
              <a:endParaRPr lang="it-IT">
                <a:solidFill>
                  <a:srgbClr val="FFFFFF"/>
                </a:solidFill>
              </a:endParaRPr>
            </a:p>
          </p:txBody>
        </p:sp>
        <p:sp>
          <p:nvSpPr>
            <p:cNvPr id="13386" name="Rectangle 74"/>
            <p:cNvSpPr>
              <a:spLocks noChangeArrowheads="1"/>
            </p:cNvSpPr>
            <p:nvPr/>
          </p:nvSpPr>
          <p:spPr bwMode="auto">
            <a:xfrm>
              <a:off x="1278" y="2238"/>
              <a:ext cx="109" cy="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>
                  <a:solidFill>
                    <a:srgbClr val="000000"/>
                  </a:solidFill>
                  <a:latin typeface="Helvetica" pitchFamily="34" charset="0"/>
                </a:rPr>
                <a:t>400</a:t>
              </a: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387" name="Line 75"/>
            <p:cNvSpPr>
              <a:spLocks noChangeShapeType="1"/>
            </p:cNvSpPr>
            <p:nvPr/>
          </p:nvSpPr>
          <p:spPr bwMode="auto">
            <a:xfrm>
              <a:off x="1407" y="1932"/>
              <a:ext cx="26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</a:pPr>
              <a:endParaRPr lang="it-IT">
                <a:solidFill>
                  <a:srgbClr val="FFFFFF"/>
                </a:solidFill>
              </a:endParaRPr>
            </a:p>
          </p:txBody>
        </p:sp>
        <p:sp>
          <p:nvSpPr>
            <p:cNvPr id="13388" name="Line 76"/>
            <p:cNvSpPr>
              <a:spLocks noChangeShapeType="1"/>
            </p:cNvSpPr>
            <p:nvPr/>
          </p:nvSpPr>
          <p:spPr bwMode="auto">
            <a:xfrm flipH="1">
              <a:off x="4460" y="1932"/>
              <a:ext cx="3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</a:pPr>
              <a:endParaRPr lang="it-IT">
                <a:solidFill>
                  <a:srgbClr val="FFFFFF"/>
                </a:solidFill>
              </a:endParaRPr>
            </a:p>
          </p:txBody>
        </p:sp>
        <p:sp>
          <p:nvSpPr>
            <p:cNvPr id="13389" name="Rectangle 77"/>
            <p:cNvSpPr>
              <a:spLocks noChangeArrowheads="1"/>
            </p:cNvSpPr>
            <p:nvPr/>
          </p:nvSpPr>
          <p:spPr bwMode="auto">
            <a:xfrm>
              <a:off x="1278" y="1890"/>
              <a:ext cx="109" cy="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>
                  <a:solidFill>
                    <a:srgbClr val="000000"/>
                  </a:solidFill>
                  <a:latin typeface="Helvetica" pitchFamily="34" charset="0"/>
                </a:rPr>
                <a:t>500</a:t>
              </a: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390" name="Line 78"/>
            <p:cNvSpPr>
              <a:spLocks noChangeShapeType="1"/>
            </p:cNvSpPr>
            <p:nvPr/>
          </p:nvSpPr>
          <p:spPr bwMode="auto">
            <a:xfrm>
              <a:off x="1407" y="1585"/>
              <a:ext cx="26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</a:pPr>
              <a:endParaRPr lang="it-IT">
                <a:solidFill>
                  <a:srgbClr val="FFFFFF"/>
                </a:solidFill>
              </a:endParaRPr>
            </a:p>
          </p:txBody>
        </p:sp>
        <p:sp>
          <p:nvSpPr>
            <p:cNvPr id="13391" name="Line 79"/>
            <p:cNvSpPr>
              <a:spLocks noChangeShapeType="1"/>
            </p:cNvSpPr>
            <p:nvPr/>
          </p:nvSpPr>
          <p:spPr bwMode="auto">
            <a:xfrm flipH="1">
              <a:off x="4460" y="1585"/>
              <a:ext cx="3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</a:pPr>
              <a:endParaRPr lang="it-IT">
                <a:solidFill>
                  <a:srgbClr val="FFFFFF"/>
                </a:solidFill>
              </a:endParaRPr>
            </a:p>
          </p:txBody>
        </p:sp>
        <p:sp>
          <p:nvSpPr>
            <p:cNvPr id="13392" name="Rectangle 80"/>
            <p:cNvSpPr>
              <a:spLocks noChangeArrowheads="1"/>
            </p:cNvSpPr>
            <p:nvPr/>
          </p:nvSpPr>
          <p:spPr bwMode="auto">
            <a:xfrm>
              <a:off x="1278" y="1543"/>
              <a:ext cx="109" cy="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>
                  <a:solidFill>
                    <a:srgbClr val="000000"/>
                  </a:solidFill>
                  <a:latin typeface="Helvetica" pitchFamily="34" charset="0"/>
                </a:rPr>
                <a:t>600</a:t>
              </a: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393" name="Line 81"/>
            <p:cNvSpPr>
              <a:spLocks noChangeShapeType="1"/>
            </p:cNvSpPr>
            <p:nvPr/>
          </p:nvSpPr>
          <p:spPr bwMode="auto">
            <a:xfrm>
              <a:off x="1407" y="1237"/>
              <a:ext cx="26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</a:pPr>
              <a:endParaRPr lang="it-IT">
                <a:solidFill>
                  <a:srgbClr val="FFFFFF"/>
                </a:solidFill>
              </a:endParaRPr>
            </a:p>
          </p:txBody>
        </p:sp>
        <p:sp>
          <p:nvSpPr>
            <p:cNvPr id="13394" name="Line 82"/>
            <p:cNvSpPr>
              <a:spLocks noChangeShapeType="1"/>
            </p:cNvSpPr>
            <p:nvPr/>
          </p:nvSpPr>
          <p:spPr bwMode="auto">
            <a:xfrm flipH="1">
              <a:off x="4460" y="1237"/>
              <a:ext cx="3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</a:pPr>
              <a:endParaRPr lang="it-IT">
                <a:solidFill>
                  <a:srgbClr val="FFFFFF"/>
                </a:solidFill>
              </a:endParaRPr>
            </a:p>
          </p:txBody>
        </p:sp>
        <p:sp>
          <p:nvSpPr>
            <p:cNvPr id="13395" name="Rectangle 83"/>
            <p:cNvSpPr>
              <a:spLocks noChangeArrowheads="1"/>
            </p:cNvSpPr>
            <p:nvPr/>
          </p:nvSpPr>
          <p:spPr bwMode="auto">
            <a:xfrm>
              <a:off x="1278" y="1196"/>
              <a:ext cx="109" cy="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>
                  <a:solidFill>
                    <a:srgbClr val="000000"/>
                  </a:solidFill>
                  <a:latin typeface="Helvetica" pitchFamily="34" charset="0"/>
                </a:rPr>
                <a:t>700</a:t>
              </a: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396" name="Line 84"/>
            <p:cNvSpPr>
              <a:spLocks noChangeShapeType="1"/>
            </p:cNvSpPr>
            <p:nvPr/>
          </p:nvSpPr>
          <p:spPr bwMode="auto">
            <a:xfrm>
              <a:off x="1407" y="890"/>
              <a:ext cx="26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</a:pPr>
              <a:endParaRPr lang="it-IT">
                <a:solidFill>
                  <a:srgbClr val="FFFFFF"/>
                </a:solidFill>
              </a:endParaRPr>
            </a:p>
          </p:txBody>
        </p:sp>
        <p:sp>
          <p:nvSpPr>
            <p:cNvPr id="13397" name="Line 85"/>
            <p:cNvSpPr>
              <a:spLocks noChangeShapeType="1"/>
            </p:cNvSpPr>
            <p:nvPr/>
          </p:nvSpPr>
          <p:spPr bwMode="auto">
            <a:xfrm flipH="1">
              <a:off x="4460" y="890"/>
              <a:ext cx="3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</a:pPr>
              <a:endParaRPr lang="it-IT">
                <a:solidFill>
                  <a:srgbClr val="FFFFFF"/>
                </a:solidFill>
              </a:endParaRPr>
            </a:p>
          </p:txBody>
        </p:sp>
        <p:sp>
          <p:nvSpPr>
            <p:cNvPr id="13398" name="Rectangle 86"/>
            <p:cNvSpPr>
              <a:spLocks noChangeArrowheads="1"/>
            </p:cNvSpPr>
            <p:nvPr/>
          </p:nvSpPr>
          <p:spPr bwMode="auto">
            <a:xfrm>
              <a:off x="1278" y="848"/>
              <a:ext cx="109" cy="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>
                  <a:solidFill>
                    <a:srgbClr val="000000"/>
                  </a:solidFill>
                  <a:latin typeface="Helvetica" pitchFamily="34" charset="0"/>
                </a:rPr>
                <a:t>800</a:t>
              </a: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399" name="Line 87"/>
            <p:cNvSpPr>
              <a:spLocks noChangeShapeType="1"/>
            </p:cNvSpPr>
            <p:nvPr/>
          </p:nvSpPr>
          <p:spPr bwMode="auto">
            <a:xfrm>
              <a:off x="1407" y="890"/>
              <a:ext cx="3085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</a:pPr>
              <a:endParaRPr lang="it-IT">
                <a:solidFill>
                  <a:srgbClr val="FFFFFF"/>
                </a:solidFill>
              </a:endParaRPr>
            </a:p>
          </p:txBody>
        </p:sp>
        <p:sp>
          <p:nvSpPr>
            <p:cNvPr id="13400" name="Freeform 88"/>
            <p:cNvSpPr>
              <a:spLocks/>
            </p:cNvSpPr>
            <p:nvPr/>
          </p:nvSpPr>
          <p:spPr bwMode="auto">
            <a:xfrm>
              <a:off x="1407" y="890"/>
              <a:ext cx="3085" cy="2436"/>
            </a:xfrm>
            <a:custGeom>
              <a:avLst/>
              <a:gdLst>
                <a:gd name="T0" fmla="*/ 0 w 595"/>
                <a:gd name="T1" fmla="*/ 470 h 470"/>
                <a:gd name="T2" fmla="*/ 595 w 595"/>
                <a:gd name="T3" fmla="*/ 470 h 470"/>
                <a:gd name="T4" fmla="*/ 595 w 595"/>
                <a:gd name="T5" fmla="*/ 0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5" h="470">
                  <a:moveTo>
                    <a:pt x="0" y="470"/>
                  </a:moveTo>
                  <a:lnTo>
                    <a:pt x="595" y="470"/>
                  </a:lnTo>
                  <a:lnTo>
                    <a:pt x="59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</a:pPr>
              <a:endParaRPr lang="it-IT">
                <a:solidFill>
                  <a:srgbClr val="FFFFFF"/>
                </a:solidFill>
              </a:endParaRPr>
            </a:p>
          </p:txBody>
        </p:sp>
        <p:sp>
          <p:nvSpPr>
            <p:cNvPr id="13401" name="Line 89"/>
            <p:cNvSpPr>
              <a:spLocks noChangeShapeType="1"/>
            </p:cNvSpPr>
            <p:nvPr/>
          </p:nvSpPr>
          <p:spPr bwMode="auto">
            <a:xfrm flipV="1">
              <a:off x="1407" y="890"/>
              <a:ext cx="1" cy="243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</a:pPr>
              <a:endParaRPr lang="it-IT">
                <a:solidFill>
                  <a:srgbClr val="FFFFFF"/>
                </a:solidFill>
              </a:endParaRPr>
            </a:p>
          </p:txBody>
        </p:sp>
        <p:sp>
          <p:nvSpPr>
            <p:cNvPr id="13402" name="Freeform 90"/>
            <p:cNvSpPr>
              <a:spLocks/>
            </p:cNvSpPr>
            <p:nvPr/>
          </p:nvSpPr>
          <p:spPr bwMode="auto">
            <a:xfrm>
              <a:off x="1713" y="1051"/>
              <a:ext cx="2779" cy="2089"/>
            </a:xfrm>
            <a:custGeom>
              <a:avLst/>
              <a:gdLst>
                <a:gd name="T0" fmla="*/ 26 w 2779"/>
                <a:gd name="T1" fmla="*/ 2073 h 2089"/>
                <a:gd name="T2" fmla="*/ 83 w 2779"/>
                <a:gd name="T3" fmla="*/ 2042 h 2089"/>
                <a:gd name="T4" fmla="*/ 140 w 2779"/>
                <a:gd name="T5" fmla="*/ 2011 h 2089"/>
                <a:gd name="T6" fmla="*/ 197 w 2779"/>
                <a:gd name="T7" fmla="*/ 1975 h 2089"/>
                <a:gd name="T8" fmla="*/ 254 w 2779"/>
                <a:gd name="T9" fmla="*/ 1944 h 2089"/>
                <a:gd name="T10" fmla="*/ 311 w 2779"/>
                <a:gd name="T11" fmla="*/ 1907 h 2089"/>
                <a:gd name="T12" fmla="*/ 363 w 2779"/>
                <a:gd name="T13" fmla="*/ 1866 h 2089"/>
                <a:gd name="T14" fmla="*/ 420 w 2779"/>
                <a:gd name="T15" fmla="*/ 1830 h 2089"/>
                <a:gd name="T16" fmla="*/ 477 w 2779"/>
                <a:gd name="T17" fmla="*/ 1788 h 2089"/>
                <a:gd name="T18" fmla="*/ 534 w 2779"/>
                <a:gd name="T19" fmla="*/ 1752 h 2089"/>
                <a:gd name="T20" fmla="*/ 591 w 2779"/>
                <a:gd name="T21" fmla="*/ 1710 h 2089"/>
                <a:gd name="T22" fmla="*/ 643 w 2779"/>
                <a:gd name="T23" fmla="*/ 1669 h 2089"/>
                <a:gd name="T24" fmla="*/ 700 w 2779"/>
                <a:gd name="T25" fmla="*/ 1627 h 2089"/>
                <a:gd name="T26" fmla="*/ 757 w 2779"/>
                <a:gd name="T27" fmla="*/ 1586 h 2089"/>
                <a:gd name="T28" fmla="*/ 814 w 2779"/>
                <a:gd name="T29" fmla="*/ 1544 h 2089"/>
                <a:gd name="T30" fmla="*/ 871 w 2779"/>
                <a:gd name="T31" fmla="*/ 1503 h 2089"/>
                <a:gd name="T32" fmla="*/ 928 w 2779"/>
                <a:gd name="T33" fmla="*/ 1462 h 2089"/>
                <a:gd name="T34" fmla="*/ 980 w 2779"/>
                <a:gd name="T35" fmla="*/ 1415 h 2089"/>
                <a:gd name="T36" fmla="*/ 1037 w 2779"/>
                <a:gd name="T37" fmla="*/ 1373 h 2089"/>
                <a:gd name="T38" fmla="*/ 1094 w 2779"/>
                <a:gd name="T39" fmla="*/ 1332 h 2089"/>
                <a:gd name="T40" fmla="*/ 1151 w 2779"/>
                <a:gd name="T41" fmla="*/ 1285 h 2089"/>
                <a:gd name="T42" fmla="*/ 1208 w 2779"/>
                <a:gd name="T43" fmla="*/ 1244 h 2089"/>
                <a:gd name="T44" fmla="*/ 1260 w 2779"/>
                <a:gd name="T45" fmla="*/ 1202 h 2089"/>
                <a:gd name="T46" fmla="*/ 1317 w 2779"/>
                <a:gd name="T47" fmla="*/ 1156 h 2089"/>
                <a:gd name="T48" fmla="*/ 1374 w 2779"/>
                <a:gd name="T49" fmla="*/ 1114 h 2089"/>
                <a:gd name="T50" fmla="*/ 1431 w 2779"/>
                <a:gd name="T51" fmla="*/ 1068 h 2089"/>
                <a:gd name="T52" fmla="*/ 1488 w 2779"/>
                <a:gd name="T53" fmla="*/ 1026 h 2089"/>
                <a:gd name="T54" fmla="*/ 1545 w 2779"/>
                <a:gd name="T55" fmla="*/ 979 h 2089"/>
                <a:gd name="T56" fmla="*/ 1597 w 2779"/>
                <a:gd name="T57" fmla="*/ 938 h 2089"/>
                <a:gd name="T58" fmla="*/ 1654 w 2779"/>
                <a:gd name="T59" fmla="*/ 891 h 2089"/>
                <a:gd name="T60" fmla="*/ 1711 w 2779"/>
                <a:gd name="T61" fmla="*/ 850 h 2089"/>
                <a:gd name="T62" fmla="*/ 1768 w 2779"/>
                <a:gd name="T63" fmla="*/ 803 h 2089"/>
                <a:gd name="T64" fmla="*/ 1825 w 2779"/>
                <a:gd name="T65" fmla="*/ 762 h 2089"/>
                <a:gd name="T66" fmla="*/ 1877 w 2779"/>
                <a:gd name="T67" fmla="*/ 715 h 2089"/>
                <a:gd name="T68" fmla="*/ 1934 w 2779"/>
                <a:gd name="T69" fmla="*/ 674 h 2089"/>
                <a:gd name="T70" fmla="*/ 1991 w 2779"/>
                <a:gd name="T71" fmla="*/ 627 h 2089"/>
                <a:gd name="T72" fmla="*/ 2048 w 2779"/>
                <a:gd name="T73" fmla="*/ 585 h 2089"/>
                <a:gd name="T74" fmla="*/ 2105 w 2779"/>
                <a:gd name="T75" fmla="*/ 539 h 2089"/>
                <a:gd name="T76" fmla="*/ 2162 w 2779"/>
                <a:gd name="T77" fmla="*/ 492 h 2089"/>
                <a:gd name="T78" fmla="*/ 2214 w 2779"/>
                <a:gd name="T79" fmla="*/ 451 h 2089"/>
                <a:gd name="T80" fmla="*/ 2271 w 2779"/>
                <a:gd name="T81" fmla="*/ 404 h 2089"/>
                <a:gd name="T82" fmla="*/ 2328 w 2779"/>
                <a:gd name="T83" fmla="*/ 363 h 2089"/>
                <a:gd name="T84" fmla="*/ 2385 w 2779"/>
                <a:gd name="T85" fmla="*/ 316 h 2089"/>
                <a:gd name="T86" fmla="*/ 2442 w 2779"/>
                <a:gd name="T87" fmla="*/ 269 h 2089"/>
                <a:gd name="T88" fmla="*/ 2494 w 2779"/>
                <a:gd name="T89" fmla="*/ 228 h 2089"/>
                <a:gd name="T90" fmla="*/ 2551 w 2779"/>
                <a:gd name="T91" fmla="*/ 181 h 2089"/>
                <a:gd name="T92" fmla="*/ 2608 w 2779"/>
                <a:gd name="T93" fmla="*/ 134 h 2089"/>
                <a:gd name="T94" fmla="*/ 2665 w 2779"/>
                <a:gd name="T95" fmla="*/ 93 h 2089"/>
                <a:gd name="T96" fmla="*/ 2722 w 2779"/>
                <a:gd name="T97" fmla="*/ 46 h 2089"/>
                <a:gd name="T98" fmla="*/ 2779 w 2779"/>
                <a:gd name="T99" fmla="*/ 0 h 20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779" h="2089">
                  <a:moveTo>
                    <a:pt x="0" y="2089"/>
                  </a:moveTo>
                  <a:lnTo>
                    <a:pt x="26" y="2073"/>
                  </a:lnTo>
                  <a:lnTo>
                    <a:pt x="57" y="2058"/>
                  </a:lnTo>
                  <a:lnTo>
                    <a:pt x="83" y="2042"/>
                  </a:lnTo>
                  <a:lnTo>
                    <a:pt x="114" y="2027"/>
                  </a:lnTo>
                  <a:lnTo>
                    <a:pt x="140" y="2011"/>
                  </a:lnTo>
                  <a:lnTo>
                    <a:pt x="166" y="1995"/>
                  </a:lnTo>
                  <a:lnTo>
                    <a:pt x="197" y="1975"/>
                  </a:lnTo>
                  <a:lnTo>
                    <a:pt x="223" y="1959"/>
                  </a:lnTo>
                  <a:lnTo>
                    <a:pt x="254" y="1944"/>
                  </a:lnTo>
                  <a:lnTo>
                    <a:pt x="280" y="1923"/>
                  </a:lnTo>
                  <a:lnTo>
                    <a:pt x="311" y="1907"/>
                  </a:lnTo>
                  <a:lnTo>
                    <a:pt x="337" y="1887"/>
                  </a:lnTo>
                  <a:lnTo>
                    <a:pt x="363" y="1866"/>
                  </a:lnTo>
                  <a:lnTo>
                    <a:pt x="394" y="1850"/>
                  </a:lnTo>
                  <a:lnTo>
                    <a:pt x="420" y="1830"/>
                  </a:lnTo>
                  <a:lnTo>
                    <a:pt x="451" y="1809"/>
                  </a:lnTo>
                  <a:lnTo>
                    <a:pt x="477" y="1788"/>
                  </a:lnTo>
                  <a:lnTo>
                    <a:pt x="503" y="1767"/>
                  </a:lnTo>
                  <a:lnTo>
                    <a:pt x="534" y="1752"/>
                  </a:lnTo>
                  <a:lnTo>
                    <a:pt x="560" y="1731"/>
                  </a:lnTo>
                  <a:lnTo>
                    <a:pt x="591" y="1710"/>
                  </a:lnTo>
                  <a:lnTo>
                    <a:pt x="617" y="1690"/>
                  </a:lnTo>
                  <a:lnTo>
                    <a:pt x="643" y="1669"/>
                  </a:lnTo>
                  <a:lnTo>
                    <a:pt x="674" y="1648"/>
                  </a:lnTo>
                  <a:lnTo>
                    <a:pt x="700" y="1627"/>
                  </a:lnTo>
                  <a:lnTo>
                    <a:pt x="731" y="1607"/>
                  </a:lnTo>
                  <a:lnTo>
                    <a:pt x="757" y="1586"/>
                  </a:lnTo>
                  <a:lnTo>
                    <a:pt x="783" y="1565"/>
                  </a:lnTo>
                  <a:lnTo>
                    <a:pt x="814" y="1544"/>
                  </a:lnTo>
                  <a:lnTo>
                    <a:pt x="840" y="1524"/>
                  </a:lnTo>
                  <a:lnTo>
                    <a:pt x="871" y="1503"/>
                  </a:lnTo>
                  <a:lnTo>
                    <a:pt x="897" y="1482"/>
                  </a:lnTo>
                  <a:lnTo>
                    <a:pt x="928" y="1462"/>
                  </a:lnTo>
                  <a:lnTo>
                    <a:pt x="954" y="1436"/>
                  </a:lnTo>
                  <a:lnTo>
                    <a:pt x="980" y="1415"/>
                  </a:lnTo>
                  <a:lnTo>
                    <a:pt x="1011" y="1394"/>
                  </a:lnTo>
                  <a:lnTo>
                    <a:pt x="1037" y="1373"/>
                  </a:lnTo>
                  <a:lnTo>
                    <a:pt x="1068" y="1353"/>
                  </a:lnTo>
                  <a:lnTo>
                    <a:pt x="1094" y="1332"/>
                  </a:lnTo>
                  <a:lnTo>
                    <a:pt x="1120" y="1311"/>
                  </a:lnTo>
                  <a:lnTo>
                    <a:pt x="1151" y="1285"/>
                  </a:lnTo>
                  <a:lnTo>
                    <a:pt x="1177" y="1265"/>
                  </a:lnTo>
                  <a:lnTo>
                    <a:pt x="1208" y="1244"/>
                  </a:lnTo>
                  <a:lnTo>
                    <a:pt x="1234" y="1223"/>
                  </a:lnTo>
                  <a:lnTo>
                    <a:pt x="1260" y="1202"/>
                  </a:lnTo>
                  <a:lnTo>
                    <a:pt x="1291" y="1182"/>
                  </a:lnTo>
                  <a:lnTo>
                    <a:pt x="1317" y="1156"/>
                  </a:lnTo>
                  <a:lnTo>
                    <a:pt x="1348" y="1135"/>
                  </a:lnTo>
                  <a:lnTo>
                    <a:pt x="1374" y="1114"/>
                  </a:lnTo>
                  <a:lnTo>
                    <a:pt x="1400" y="1093"/>
                  </a:lnTo>
                  <a:lnTo>
                    <a:pt x="1431" y="1068"/>
                  </a:lnTo>
                  <a:lnTo>
                    <a:pt x="1457" y="1047"/>
                  </a:lnTo>
                  <a:lnTo>
                    <a:pt x="1488" y="1026"/>
                  </a:lnTo>
                  <a:lnTo>
                    <a:pt x="1514" y="1005"/>
                  </a:lnTo>
                  <a:lnTo>
                    <a:pt x="1545" y="979"/>
                  </a:lnTo>
                  <a:lnTo>
                    <a:pt x="1571" y="959"/>
                  </a:lnTo>
                  <a:lnTo>
                    <a:pt x="1597" y="938"/>
                  </a:lnTo>
                  <a:lnTo>
                    <a:pt x="1628" y="917"/>
                  </a:lnTo>
                  <a:lnTo>
                    <a:pt x="1654" y="891"/>
                  </a:lnTo>
                  <a:lnTo>
                    <a:pt x="1685" y="871"/>
                  </a:lnTo>
                  <a:lnTo>
                    <a:pt x="1711" y="850"/>
                  </a:lnTo>
                  <a:lnTo>
                    <a:pt x="1737" y="829"/>
                  </a:lnTo>
                  <a:lnTo>
                    <a:pt x="1768" y="803"/>
                  </a:lnTo>
                  <a:lnTo>
                    <a:pt x="1794" y="782"/>
                  </a:lnTo>
                  <a:lnTo>
                    <a:pt x="1825" y="762"/>
                  </a:lnTo>
                  <a:lnTo>
                    <a:pt x="1851" y="741"/>
                  </a:lnTo>
                  <a:lnTo>
                    <a:pt x="1877" y="715"/>
                  </a:lnTo>
                  <a:lnTo>
                    <a:pt x="1908" y="694"/>
                  </a:lnTo>
                  <a:lnTo>
                    <a:pt x="1934" y="674"/>
                  </a:lnTo>
                  <a:lnTo>
                    <a:pt x="1965" y="648"/>
                  </a:lnTo>
                  <a:lnTo>
                    <a:pt x="1991" y="627"/>
                  </a:lnTo>
                  <a:lnTo>
                    <a:pt x="2017" y="606"/>
                  </a:lnTo>
                  <a:lnTo>
                    <a:pt x="2048" y="585"/>
                  </a:lnTo>
                  <a:lnTo>
                    <a:pt x="2074" y="559"/>
                  </a:lnTo>
                  <a:lnTo>
                    <a:pt x="2105" y="539"/>
                  </a:lnTo>
                  <a:lnTo>
                    <a:pt x="2131" y="518"/>
                  </a:lnTo>
                  <a:lnTo>
                    <a:pt x="2162" y="492"/>
                  </a:lnTo>
                  <a:lnTo>
                    <a:pt x="2188" y="471"/>
                  </a:lnTo>
                  <a:lnTo>
                    <a:pt x="2214" y="451"/>
                  </a:lnTo>
                  <a:lnTo>
                    <a:pt x="2245" y="425"/>
                  </a:lnTo>
                  <a:lnTo>
                    <a:pt x="2271" y="404"/>
                  </a:lnTo>
                  <a:lnTo>
                    <a:pt x="2302" y="383"/>
                  </a:lnTo>
                  <a:lnTo>
                    <a:pt x="2328" y="363"/>
                  </a:lnTo>
                  <a:lnTo>
                    <a:pt x="2354" y="337"/>
                  </a:lnTo>
                  <a:lnTo>
                    <a:pt x="2385" y="316"/>
                  </a:lnTo>
                  <a:lnTo>
                    <a:pt x="2411" y="295"/>
                  </a:lnTo>
                  <a:lnTo>
                    <a:pt x="2442" y="269"/>
                  </a:lnTo>
                  <a:lnTo>
                    <a:pt x="2468" y="248"/>
                  </a:lnTo>
                  <a:lnTo>
                    <a:pt x="2494" y="228"/>
                  </a:lnTo>
                  <a:lnTo>
                    <a:pt x="2525" y="202"/>
                  </a:lnTo>
                  <a:lnTo>
                    <a:pt x="2551" y="181"/>
                  </a:lnTo>
                  <a:lnTo>
                    <a:pt x="2582" y="160"/>
                  </a:lnTo>
                  <a:lnTo>
                    <a:pt x="2608" y="134"/>
                  </a:lnTo>
                  <a:lnTo>
                    <a:pt x="2633" y="114"/>
                  </a:lnTo>
                  <a:lnTo>
                    <a:pt x="2665" y="93"/>
                  </a:lnTo>
                  <a:lnTo>
                    <a:pt x="2690" y="67"/>
                  </a:lnTo>
                  <a:lnTo>
                    <a:pt x="2722" y="46"/>
                  </a:lnTo>
                  <a:lnTo>
                    <a:pt x="2747" y="26"/>
                  </a:lnTo>
                  <a:lnTo>
                    <a:pt x="2779" y="0"/>
                  </a:lnTo>
                </a:path>
              </a:pathLst>
            </a:custGeom>
            <a:noFill/>
            <a:ln w="19050" cmpd="sng">
              <a:solidFill>
                <a:schemeClr val="accent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</a:pPr>
              <a:endParaRPr lang="it-IT">
                <a:solidFill>
                  <a:srgbClr val="FFFFFF"/>
                </a:solidFill>
              </a:endParaRPr>
            </a:p>
          </p:txBody>
        </p:sp>
        <p:sp>
          <p:nvSpPr>
            <p:cNvPr id="13403" name="Rectangle 91"/>
            <p:cNvSpPr>
              <a:spLocks noChangeArrowheads="1"/>
            </p:cNvSpPr>
            <p:nvPr/>
          </p:nvSpPr>
          <p:spPr bwMode="auto">
            <a:xfrm>
              <a:off x="2812" y="3477"/>
              <a:ext cx="415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rgbClr val="000000"/>
                  </a:solidFill>
                  <a:latin typeface="Helvetica" pitchFamily="34" charset="0"/>
                </a:rPr>
                <a:t>A (cm</a:t>
              </a:r>
              <a:r>
                <a:rPr lang="en-US" sz="1400" b="1" baseline="30000" dirty="0">
                  <a:solidFill>
                    <a:srgbClr val="000000"/>
                  </a:solidFill>
                  <a:latin typeface="Helvetica" pitchFamily="34" charset="0"/>
                </a:rPr>
                <a:t>-2</a:t>
              </a:r>
              <a:r>
                <a:rPr lang="en-US" sz="1400" b="1" dirty="0">
                  <a:solidFill>
                    <a:srgbClr val="000000"/>
                  </a:solidFill>
                  <a:latin typeface="Helvetica" pitchFamily="34" charset="0"/>
                </a:rPr>
                <a:t>)</a:t>
              </a:r>
              <a:endParaRPr lang="en-US" sz="4000" b="1" dirty="0">
                <a:solidFill>
                  <a:srgbClr val="FFFFFF"/>
                </a:solidFill>
              </a:endParaRPr>
            </a:p>
          </p:txBody>
        </p:sp>
        <p:sp>
          <p:nvSpPr>
            <p:cNvPr id="13404" name="Rectangle 92"/>
            <p:cNvSpPr>
              <a:spLocks noChangeArrowheads="1"/>
            </p:cNvSpPr>
            <p:nvPr/>
          </p:nvSpPr>
          <p:spPr bwMode="auto">
            <a:xfrm rot="16200000">
              <a:off x="874" y="2087"/>
              <a:ext cx="596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>
                  <a:solidFill>
                    <a:srgbClr val="000000"/>
                  </a:solidFill>
                  <a:latin typeface="Helvetica" pitchFamily="34" charset="0"/>
                </a:rPr>
                <a:t>FWHM (eV)</a:t>
              </a:r>
              <a:endParaRPr lang="en-US" sz="4000">
                <a:solidFill>
                  <a:srgbClr val="FFFFFF"/>
                </a:solidFill>
              </a:endParaRPr>
            </a:p>
          </p:txBody>
        </p:sp>
        <p:sp>
          <p:nvSpPr>
            <p:cNvPr id="13405" name="Rectangle 93"/>
            <p:cNvSpPr>
              <a:spLocks noChangeArrowheads="1"/>
            </p:cNvSpPr>
            <p:nvPr/>
          </p:nvSpPr>
          <p:spPr bwMode="auto">
            <a:xfrm>
              <a:off x="1946" y="736"/>
              <a:ext cx="2187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dirty="0">
                  <a:solidFill>
                    <a:srgbClr val="000000"/>
                  </a:solidFill>
                  <a:latin typeface="Helvetica" pitchFamily="34" charset="0"/>
                </a:rPr>
                <a:t>SDD PIN Si(Li)   1</a:t>
              </a:r>
              <a:r>
                <a:rPr lang="it-IT" sz="1600" b="1" dirty="0">
                  <a:solidFill>
                    <a:srgbClr val="000000"/>
                  </a:solidFill>
                  <a:latin typeface="Helvetica" pitchFamily="34" charset="0"/>
                </a:rPr>
                <a:t>5</a:t>
              </a:r>
              <a:r>
                <a:rPr lang="en-US" sz="1600" b="1" dirty="0">
                  <a:solidFill>
                    <a:srgbClr val="000000"/>
                  </a:solidFill>
                  <a:latin typeface="Helvetica" pitchFamily="34" charset="0"/>
                </a:rPr>
                <a:t>0 K    5.9 </a:t>
              </a:r>
              <a:r>
                <a:rPr lang="en-US" sz="1600" b="1" dirty="0" err="1">
                  <a:solidFill>
                    <a:srgbClr val="000000"/>
                  </a:solidFill>
                  <a:latin typeface="Helvetica" pitchFamily="34" charset="0"/>
                </a:rPr>
                <a:t>keV</a:t>
              </a:r>
              <a:r>
                <a:rPr lang="en-US" sz="1600" b="1" dirty="0">
                  <a:solidFill>
                    <a:srgbClr val="000000"/>
                  </a:solidFill>
                  <a:latin typeface="Helvetica" pitchFamily="34" charset="0"/>
                </a:rPr>
                <a:t> line</a:t>
              </a:r>
              <a:endParaRPr lang="en-US" sz="4400" b="1" dirty="0">
                <a:solidFill>
                  <a:srgbClr val="FFFFFF"/>
                </a:solidFill>
              </a:endParaRPr>
            </a:p>
          </p:txBody>
        </p:sp>
        <p:sp>
          <p:nvSpPr>
            <p:cNvPr id="13406" name="Freeform 94"/>
            <p:cNvSpPr>
              <a:spLocks/>
            </p:cNvSpPr>
            <p:nvPr/>
          </p:nvSpPr>
          <p:spPr bwMode="auto">
            <a:xfrm>
              <a:off x="1713" y="3181"/>
              <a:ext cx="2779" cy="5"/>
            </a:xfrm>
            <a:custGeom>
              <a:avLst/>
              <a:gdLst>
                <a:gd name="T0" fmla="*/ 26 w 2779"/>
                <a:gd name="T1" fmla="*/ 5 h 5"/>
                <a:gd name="T2" fmla="*/ 83 w 2779"/>
                <a:gd name="T3" fmla="*/ 5 h 5"/>
                <a:gd name="T4" fmla="*/ 140 w 2779"/>
                <a:gd name="T5" fmla="*/ 5 h 5"/>
                <a:gd name="T6" fmla="*/ 197 w 2779"/>
                <a:gd name="T7" fmla="*/ 5 h 5"/>
                <a:gd name="T8" fmla="*/ 254 w 2779"/>
                <a:gd name="T9" fmla="*/ 5 h 5"/>
                <a:gd name="T10" fmla="*/ 311 w 2779"/>
                <a:gd name="T11" fmla="*/ 5 h 5"/>
                <a:gd name="T12" fmla="*/ 363 w 2779"/>
                <a:gd name="T13" fmla="*/ 5 h 5"/>
                <a:gd name="T14" fmla="*/ 420 w 2779"/>
                <a:gd name="T15" fmla="*/ 5 h 5"/>
                <a:gd name="T16" fmla="*/ 477 w 2779"/>
                <a:gd name="T17" fmla="*/ 5 h 5"/>
                <a:gd name="T18" fmla="*/ 534 w 2779"/>
                <a:gd name="T19" fmla="*/ 5 h 5"/>
                <a:gd name="T20" fmla="*/ 591 w 2779"/>
                <a:gd name="T21" fmla="*/ 5 h 5"/>
                <a:gd name="T22" fmla="*/ 643 w 2779"/>
                <a:gd name="T23" fmla="*/ 0 h 5"/>
                <a:gd name="T24" fmla="*/ 700 w 2779"/>
                <a:gd name="T25" fmla="*/ 0 h 5"/>
                <a:gd name="T26" fmla="*/ 757 w 2779"/>
                <a:gd name="T27" fmla="*/ 0 h 5"/>
                <a:gd name="T28" fmla="*/ 814 w 2779"/>
                <a:gd name="T29" fmla="*/ 0 h 5"/>
                <a:gd name="T30" fmla="*/ 871 w 2779"/>
                <a:gd name="T31" fmla="*/ 0 h 5"/>
                <a:gd name="T32" fmla="*/ 928 w 2779"/>
                <a:gd name="T33" fmla="*/ 0 h 5"/>
                <a:gd name="T34" fmla="*/ 980 w 2779"/>
                <a:gd name="T35" fmla="*/ 0 h 5"/>
                <a:gd name="T36" fmla="*/ 1037 w 2779"/>
                <a:gd name="T37" fmla="*/ 0 h 5"/>
                <a:gd name="T38" fmla="*/ 1094 w 2779"/>
                <a:gd name="T39" fmla="*/ 0 h 5"/>
                <a:gd name="T40" fmla="*/ 1151 w 2779"/>
                <a:gd name="T41" fmla="*/ 0 h 5"/>
                <a:gd name="T42" fmla="*/ 1208 w 2779"/>
                <a:gd name="T43" fmla="*/ 0 h 5"/>
                <a:gd name="T44" fmla="*/ 1260 w 2779"/>
                <a:gd name="T45" fmla="*/ 0 h 5"/>
                <a:gd name="T46" fmla="*/ 1317 w 2779"/>
                <a:gd name="T47" fmla="*/ 0 h 5"/>
                <a:gd name="T48" fmla="*/ 1374 w 2779"/>
                <a:gd name="T49" fmla="*/ 0 h 5"/>
                <a:gd name="T50" fmla="*/ 1431 w 2779"/>
                <a:gd name="T51" fmla="*/ 0 h 5"/>
                <a:gd name="T52" fmla="*/ 1488 w 2779"/>
                <a:gd name="T53" fmla="*/ 0 h 5"/>
                <a:gd name="T54" fmla="*/ 1545 w 2779"/>
                <a:gd name="T55" fmla="*/ 0 h 5"/>
                <a:gd name="T56" fmla="*/ 1597 w 2779"/>
                <a:gd name="T57" fmla="*/ 0 h 5"/>
                <a:gd name="T58" fmla="*/ 1654 w 2779"/>
                <a:gd name="T59" fmla="*/ 0 h 5"/>
                <a:gd name="T60" fmla="*/ 1711 w 2779"/>
                <a:gd name="T61" fmla="*/ 0 h 5"/>
                <a:gd name="T62" fmla="*/ 1768 w 2779"/>
                <a:gd name="T63" fmla="*/ 0 h 5"/>
                <a:gd name="T64" fmla="*/ 1825 w 2779"/>
                <a:gd name="T65" fmla="*/ 0 h 5"/>
                <a:gd name="T66" fmla="*/ 1877 w 2779"/>
                <a:gd name="T67" fmla="*/ 0 h 5"/>
                <a:gd name="T68" fmla="*/ 1934 w 2779"/>
                <a:gd name="T69" fmla="*/ 0 h 5"/>
                <a:gd name="T70" fmla="*/ 1991 w 2779"/>
                <a:gd name="T71" fmla="*/ 0 h 5"/>
                <a:gd name="T72" fmla="*/ 2048 w 2779"/>
                <a:gd name="T73" fmla="*/ 0 h 5"/>
                <a:gd name="T74" fmla="*/ 2105 w 2779"/>
                <a:gd name="T75" fmla="*/ 0 h 5"/>
                <a:gd name="T76" fmla="*/ 2162 w 2779"/>
                <a:gd name="T77" fmla="*/ 0 h 5"/>
                <a:gd name="T78" fmla="*/ 2214 w 2779"/>
                <a:gd name="T79" fmla="*/ 0 h 5"/>
                <a:gd name="T80" fmla="*/ 2271 w 2779"/>
                <a:gd name="T81" fmla="*/ 0 h 5"/>
                <a:gd name="T82" fmla="*/ 2328 w 2779"/>
                <a:gd name="T83" fmla="*/ 0 h 5"/>
                <a:gd name="T84" fmla="*/ 2385 w 2779"/>
                <a:gd name="T85" fmla="*/ 0 h 5"/>
                <a:gd name="T86" fmla="*/ 2442 w 2779"/>
                <a:gd name="T87" fmla="*/ 0 h 5"/>
                <a:gd name="T88" fmla="*/ 2494 w 2779"/>
                <a:gd name="T89" fmla="*/ 0 h 5"/>
                <a:gd name="T90" fmla="*/ 2551 w 2779"/>
                <a:gd name="T91" fmla="*/ 0 h 5"/>
                <a:gd name="T92" fmla="*/ 2608 w 2779"/>
                <a:gd name="T93" fmla="*/ 0 h 5"/>
                <a:gd name="T94" fmla="*/ 2665 w 2779"/>
                <a:gd name="T95" fmla="*/ 0 h 5"/>
                <a:gd name="T96" fmla="*/ 2722 w 2779"/>
                <a:gd name="T97" fmla="*/ 0 h 5"/>
                <a:gd name="T98" fmla="*/ 2779 w 2779"/>
                <a:gd name="T9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779" h="5">
                  <a:moveTo>
                    <a:pt x="0" y="5"/>
                  </a:moveTo>
                  <a:lnTo>
                    <a:pt x="26" y="5"/>
                  </a:lnTo>
                  <a:lnTo>
                    <a:pt x="57" y="5"/>
                  </a:lnTo>
                  <a:lnTo>
                    <a:pt x="83" y="5"/>
                  </a:lnTo>
                  <a:lnTo>
                    <a:pt x="114" y="5"/>
                  </a:lnTo>
                  <a:lnTo>
                    <a:pt x="140" y="5"/>
                  </a:lnTo>
                  <a:lnTo>
                    <a:pt x="166" y="5"/>
                  </a:lnTo>
                  <a:lnTo>
                    <a:pt x="197" y="5"/>
                  </a:lnTo>
                  <a:lnTo>
                    <a:pt x="223" y="5"/>
                  </a:lnTo>
                  <a:lnTo>
                    <a:pt x="254" y="5"/>
                  </a:lnTo>
                  <a:lnTo>
                    <a:pt x="280" y="5"/>
                  </a:lnTo>
                  <a:lnTo>
                    <a:pt x="311" y="5"/>
                  </a:lnTo>
                  <a:lnTo>
                    <a:pt x="337" y="5"/>
                  </a:lnTo>
                  <a:lnTo>
                    <a:pt x="363" y="5"/>
                  </a:lnTo>
                  <a:lnTo>
                    <a:pt x="394" y="5"/>
                  </a:lnTo>
                  <a:lnTo>
                    <a:pt x="420" y="5"/>
                  </a:lnTo>
                  <a:lnTo>
                    <a:pt x="451" y="5"/>
                  </a:lnTo>
                  <a:lnTo>
                    <a:pt x="477" y="5"/>
                  </a:lnTo>
                  <a:lnTo>
                    <a:pt x="503" y="5"/>
                  </a:lnTo>
                  <a:lnTo>
                    <a:pt x="534" y="5"/>
                  </a:lnTo>
                  <a:lnTo>
                    <a:pt x="560" y="5"/>
                  </a:lnTo>
                  <a:lnTo>
                    <a:pt x="591" y="5"/>
                  </a:lnTo>
                  <a:lnTo>
                    <a:pt x="617" y="0"/>
                  </a:lnTo>
                  <a:lnTo>
                    <a:pt x="643" y="0"/>
                  </a:lnTo>
                  <a:lnTo>
                    <a:pt x="674" y="0"/>
                  </a:lnTo>
                  <a:lnTo>
                    <a:pt x="700" y="0"/>
                  </a:lnTo>
                  <a:lnTo>
                    <a:pt x="731" y="0"/>
                  </a:lnTo>
                  <a:lnTo>
                    <a:pt x="757" y="0"/>
                  </a:lnTo>
                  <a:lnTo>
                    <a:pt x="783" y="0"/>
                  </a:lnTo>
                  <a:lnTo>
                    <a:pt x="814" y="0"/>
                  </a:lnTo>
                  <a:lnTo>
                    <a:pt x="840" y="0"/>
                  </a:lnTo>
                  <a:lnTo>
                    <a:pt x="871" y="0"/>
                  </a:lnTo>
                  <a:lnTo>
                    <a:pt x="897" y="0"/>
                  </a:lnTo>
                  <a:lnTo>
                    <a:pt x="928" y="0"/>
                  </a:lnTo>
                  <a:lnTo>
                    <a:pt x="954" y="0"/>
                  </a:lnTo>
                  <a:lnTo>
                    <a:pt x="980" y="0"/>
                  </a:lnTo>
                  <a:lnTo>
                    <a:pt x="1011" y="0"/>
                  </a:lnTo>
                  <a:lnTo>
                    <a:pt x="1037" y="0"/>
                  </a:lnTo>
                  <a:lnTo>
                    <a:pt x="1068" y="0"/>
                  </a:lnTo>
                  <a:lnTo>
                    <a:pt x="1094" y="0"/>
                  </a:lnTo>
                  <a:lnTo>
                    <a:pt x="1120" y="0"/>
                  </a:lnTo>
                  <a:lnTo>
                    <a:pt x="1151" y="0"/>
                  </a:lnTo>
                  <a:lnTo>
                    <a:pt x="1177" y="0"/>
                  </a:lnTo>
                  <a:lnTo>
                    <a:pt x="1208" y="0"/>
                  </a:lnTo>
                  <a:lnTo>
                    <a:pt x="1234" y="0"/>
                  </a:lnTo>
                  <a:lnTo>
                    <a:pt x="1260" y="0"/>
                  </a:lnTo>
                  <a:lnTo>
                    <a:pt x="1291" y="0"/>
                  </a:lnTo>
                  <a:lnTo>
                    <a:pt x="1317" y="0"/>
                  </a:lnTo>
                  <a:lnTo>
                    <a:pt x="1348" y="0"/>
                  </a:lnTo>
                  <a:lnTo>
                    <a:pt x="1374" y="0"/>
                  </a:lnTo>
                  <a:lnTo>
                    <a:pt x="1400" y="0"/>
                  </a:lnTo>
                  <a:lnTo>
                    <a:pt x="1431" y="0"/>
                  </a:lnTo>
                  <a:lnTo>
                    <a:pt x="1457" y="0"/>
                  </a:lnTo>
                  <a:lnTo>
                    <a:pt x="1488" y="0"/>
                  </a:lnTo>
                  <a:lnTo>
                    <a:pt x="1514" y="0"/>
                  </a:lnTo>
                  <a:lnTo>
                    <a:pt x="1545" y="0"/>
                  </a:lnTo>
                  <a:lnTo>
                    <a:pt x="1571" y="0"/>
                  </a:lnTo>
                  <a:lnTo>
                    <a:pt x="1597" y="0"/>
                  </a:lnTo>
                  <a:lnTo>
                    <a:pt x="1628" y="0"/>
                  </a:lnTo>
                  <a:lnTo>
                    <a:pt x="1654" y="0"/>
                  </a:lnTo>
                  <a:lnTo>
                    <a:pt x="1685" y="0"/>
                  </a:lnTo>
                  <a:lnTo>
                    <a:pt x="1711" y="0"/>
                  </a:lnTo>
                  <a:lnTo>
                    <a:pt x="1737" y="0"/>
                  </a:lnTo>
                  <a:lnTo>
                    <a:pt x="1768" y="0"/>
                  </a:lnTo>
                  <a:lnTo>
                    <a:pt x="1794" y="0"/>
                  </a:lnTo>
                  <a:lnTo>
                    <a:pt x="1825" y="0"/>
                  </a:lnTo>
                  <a:lnTo>
                    <a:pt x="1851" y="0"/>
                  </a:lnTo>
                  <a:lnTo>
                    <a:pt x="1877" y="0"/>
                  </a:lnTo>
                  <a:lnTo>
                    <a:pt x="1908" y="0"/>
                  </a:lnTo>
                  <a:lnTo>
                    <a:pt x="1934" y="0"/>
                  </a:lnTo>
                  <a:lnTo>
                    <a:pt x="1965" y="0"/>
                  </a:lnTo>
                  <a:lnTo>
                    <a:pt x="1991" y="0"/>
                  </a:lnTo>
                  <a:lnTo>
                    <a:pt x="2017" y="0"/>
                  </a:lnTo>
                  <a:lnTo>
                    <a:pt x="2048" y="0"/>
                  </a:lnTo>
                  <a:lnTo>
                    <a:pt x="2074" y="0"/>
                  </a:lnTo>
                  <a:lnTo>
                    <a:pt x="2105" y="0"/>
                  </a:lnTo>
                  <a:lnTo>
                    <a:pt x="2131" y="0"/>
                  </a:lnTo>
                  <a:lnTo>
                    <a:pt x="2162" y="0"/>
                  </a:lnTo>
                  <a:lnTo>
                    <a:pt x="2188" y="0"/>
                  </a:lnTo>
                  <a:lnTo>
                    <a:pt x="2214" y="0"/>
                  </a:lnTo>
                  <a:lnTo>
                    <a:pt x="2245" y="0"/>
                  </a:lnTo>
                  <a:lnTo>
                    <a:pt x="2271" y="0"/>
                  </a:lnTo>
                  <a:lnTo>
                    <a:pt x="2302" y="0"/>
                  </a:lnTo>
                  <a:lnTo>
                    <a:pt x="2328" y="0"/>
                  </a:lnTo>
                  <a:lnTo>
                    <a:pt x="2354" y="0"/>
                  </a:lnTo>
                  <a:lnTo>
                    <a:pt x="2385" y="0"/>
                  </a:lnTo>
                  <a:lnTo>
                    <a:pt x="2411" y="0"/>
                  </a:lnTo>
                  <a:lnTo>
                    <a:pt x="2442" y="0"/>
                  </a:lnTo>
                  <a:lnTo>
                    <a:pt x="2468" y="0"/>
                  </a:lnTo>
                  <a:lnTo>
                    <a:pt x="2494" y="0"/>
                  </a:lnTo>
                  <a:lnTo>
                    <a:pt x="2525" y="0"/>
                  </a:lnTo>
                  <a:lnTo>
                    <a:pt x="2551" y="0"/>
                  </a:lnTo>
                  <a:lnTo>
                    <a:pt x="2582" y="0"/>
                  </a:lnTo>
                  <a:lnTo>
                    <a:pt x="2608" y="0"/>
                  </a:lnTo>
                  <a:lnTo>
                    <a:pt x="2633" y="0"/>
                  </a:lnTo>
                  <a:lnTo>
                    <a:pt x="2665" y="0"/>
                  </a:lnTo>
                  <a:lnTo>
                    <a:pt x="2690" y="0"/>
                  </a:lnTo>
                  <a:lnTo>
                    <a:pt x="2722" y="0"/>
                  </a:lnTo>
                  <a:lnTo>
                    <a:pt x="2747" y="0"/>
                  </a:lnTo>
                  <a:lnTo>
                    <a:pt x="2779" y="0"/>
                  </a:lnTo>
                </a:path>
              </a:pathLst>
            </a:custGeom>
            <a:noFill/>
            <a:ln w="19050" cmpd="sng">
              <a:solidFill>
                <a:srgbClr val="FF33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</a:pPr>
              <a:endParaRPr lang="it-IT">
                <a:solidFill>
                  <a:srgbClr val="FFFFFF"/>
                </a:solidFill>
              </a:endParaRPr>
            </a:p>
          </p:txBody>
        </p:sp>
        <p:sp>
          <p:nvSpPr>
            <p:cNvPr id="13407" name="Freeform 95"/>
            <p:cNvSpPr>
              <a:spLocks/>
            </p:cNvSpPr>
            <p:nvPr/>
          </p:nvSpPr>
          <p:spPr bwMode="auto">
            <a:xfrm>
              <a:off x="1791" y="3021"/>
              <a:ext cx="2706" cy="93"/>
            </a:xfrm>
            <a:custGeom>
              <a:avLst/>
              <a:gdLst>
                <a:gd name="T0" fmla="*/ 0 w 2706"/>
                <a:gd name="T1" fmla="*/ 93 h 93"/>
                <a:gd name="T2" fmla="*/ 477 w 2706"/>
                <a:gd name="T3" fmla="*/ 77 h 93"/>
                <a:gd name="T4" fmla="*/ 2084 w 2706"/>
                <a:gd name="T5" fmla="*/ 25 h 93"/>
                <a:gd name="T6" fmla="*/ 2706 w 2706"/>
                <a:gd name="T7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06" h="93">
                  <a:moveTo>
                    <a:pt x="0" y="93"/>
                  </a:moveTo>
                  <a:lnTo>
                    <a:pt x="477" y="77"/>
                  </a:lnTo>
                  <a:lnTo>
                    <a:pt x="2084" y="25"/>
                  </a:lnTo>
                  <a:lnTo>
                    <a:pt x="2706" y="0"/>
                  </a:lnTo>
                </a:path>
              </a:pathLst>
            </a:custGeom>
            <a:noFill/>
            <a:ln w="19050" cmpd="sng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</a:pPr>
              <a:endParaRPr lang="it-IT">
                <a:solidFill>
                  <a:srgbClr val="FFFFFF"/>
                </a:solidFill>
              </a:endParaRPr>
            </a:p>
          </p:txBody>
        </p:sp>
        <p:sp>
          <p:nvSpPr>
            <p:cNvPr id="13408" name="Rectangle 96"/>
            <p:cNvSpPr>
              <a:spLocks noChangeArrowheads="1"/>
            </p:cNvSpPr>
            <p:nvPr/>
          </p:nvSpPr>
          <p:spPr bwMode="auto">
            <a:xfrm>
              <a:off x="3183" y="1465"/>
              <a:ext cx="752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rgbClr val="000000"/>
                  </a:solidFill>
                  <a:latin typeface="Helvetica" pitchFamily="34" charset="0"/>
                </a:rPr>
                <a:t>PIN </a:t>
              </a:r>
              <a:r>
                <a:rPr lang="en-US" sz="1400" b="1" dirty="0" err="1">
                  <a:solidFill>
                    <a:srgbClr val="000000"/>
                  </a:solidFill>
                  <a:latin typeface="Helvetica" pitchFamily="34" charset="0"/>
                </a:rPr>
                <a:t>Tsh</a:t>
              </a:r>
              <a:r>
                <a:rPr lang="en-US" sz="1400" b="1" dirty="0">
                  <a:solidFill>
                    <a:srgbClr val="000000"/>
                  </a:solidFill>
                  <a:latin typeface="Helvetica" pitchFamily="34" charset="0"/>
                </a:rPr>
                <a:t>=20us</a:t>
              </a:r>
              <a:r>
                <a:rPr lang="en-US" sz="800" b="1" dirty="0">
                  <a:solidFill>
                    <a:srgbClr val="000000"/>
                  </a:solidFill>
                  <a:latin typeface="Helvetica" pitchFamily="34" charset="0"/>
                </a:rPr>
                <a:t> </a:t>
              </a:r>
              <a:endParaRPr lang="en-US" b="1" dirty="0">
                <a:solidFill>
                  <a:srgbClr val="FFFFFF"/>
                </a:solidFill>
              </a:endParaRPr>
            </a:p>
          </p:txBody>
        </p:sp>
        <p:sp>
          <p:nvSpPr>
            <p:cNvPr id="13409" name="Rectangle 97"/>
            <p:cNvSpPr>
              <a:spLocks noChangeArrowheads="1"/>
            </p:cNvSpPr>
            <p:nvPr/>
          </p:nvSpPr>
          <p:spPr bwMode="auto">
            <a:xfrm>
              <a:off x="3275" y="2865"/>
              <a:ext cx="845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rgbClr val="000000"/>
                  </a:solidFill>
                  <a:latin typeface="Helvetica" pitchFamily="34" charset="0"/>
                </a:rPr>
                <a:t>Si(Li) </a:t>
              </a:r>
              <a:r>
                <a:rPr lang="en-US" sz="1400" b="1" dirty="0" err="1">
                  <a:solidFill>
                    <a:srgbClr val="000000"/>
                  </a:solidFill>
                  <a:latin typeface="Helvetica" pitchFamily="34" charset="0"/>
                </a:rPr>
                <a:t>Tsh</a:t>
              </a:r>
              <a:r>
                <a:rPr lang="en-US" sz="1400" b="1" dirty="0">
                  <a:solidFill>
                    <a:srgbClr val="000000"/>
                  </a:solidFill>
                  <a:latin typeface="Helvetica" pitchFamily="34" charset="0"/>
                </a:rPr>
                <a:t>=20us</a:t>
              </a:r>
              <a:r>
                <a:rPr lang="en-US" sz="800" b="1" dirty="0">
                  <a:solidFill>
                    <a:srgbClr val="000000"/>
                  </a:solidFill>
                  <a:latin typeface="Helvetica" pitchFamily="34" charset="0"/>
                </a:rPr>
                <a:t> </a:t>
              </a:r>
              <a:endParaRPr lang="en-US" b="1" dirty="0">
                <a:solidFill>
                  <a:srgbClr val="FFFFFF"/>
                </a:solidFill>
              </a:endParaRPr>
            </a:p>
          </p:txBody>
        </p:sp>
        <p:sp>
          <p:nvSpPr>
            <p:cNvPr id="13410" name="Rectangle 98"/>
            <p:cNvSpPr>
              <a:spLocks noChangeArrowheads="1"/>
            </p:cNvSpPr>
            <p:nvPr/>
          </p:nvSpPr>
          <p:spPr bwMode="auto">
            <a:xfrm>
              <a:off x="3336" y="3192"/>
              <a:ext cx="740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rgbClr val="000000"/>
                  </a:solidFill>
                  <a:latin typeface="Helvetica" pitchFamily="34" charset="0"/>
                </a:rPr>
                <a:t>SDD </a:t>
              </a:r>
              <a:r>
                <a:rPr lang="en-US" sz="1400" b="1" dirty="0" err="1">
                  <a:solidFill>
                    <a:srgbClr val="000000"/>
                  </a:solidFill>
                  <a:latin typeface="Helvetica" pitchFamily="34" charset="0"/>
                </a:rPr>
                <a:t>Tsh</a:t>
              </a:r>
              <a:r>
                <a:rPr lang="en-US" sz="1400" b="1" dirty="0">
                  <a:solidFill>
                    <a:srgbClr val="000000"/>
                  </a:solidFill>
                  <a:latin typeface="Helvetica" pitchFamily="34" charset="0"/>
                </a:rPr>
                <a:t>=1us</a:t>
              </a:r>
              <a:r>
                <a:rPr lang="en-US" sz="800" b="1" dirty="0">
                  <a:solidFill>
                    <a:srgbClr val="000000"/>
                  </a:solidFill>
                  <a:latin typeface="Helvetica" pitchFamily="34" charset="0"/>
                </a:rPr>
                <a:t> </a:t>
              </a:r>
              <a:endParaRPr lang="en-US" b="1" dirty="0">
                <a:solidFill>
                  <a:srgbClr val="FFFFFF"/>
                </a:solidFill>
              </a:endParaRPr>
            </a:p>
          </p:txBody>
        </p:sp>
        <p:sp>
          <p:nvSpPr>
            <p:cNvPr id="13411" name="Rectangle 99"/>
            <p:cNvSpPr>
              <a:spLocks noChangeArrowheads="1"/>
            </p:cNvSpPr>
            <p:nvPr/>
          </p:nvSpPr>
          <p:spPr bwMode="auto">
            <a:xfrm>
              <a:off x="1714" y="3030"/>
              <a:ext cx="88" cy="2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</a:pPr>
              <a:endParaRPr lang="it-IT">
                <a:solidFill>
                  <a:srgbClr val="FFFFFF"/>
                </a:solidFill>
              </a:endParaRPr>
            </a:p>
          </p:txBody>
        </p:sp>
      </p:grpSp>
      <p:sp>
        <p:nvSpPr>
          <p:cNvPr id="13412" name="Text Box 100"/>
          <p:cNvSpPr txBox="1">
            <a:spLocks noChangeArrowheads="1"/>
          </p:cNvSpPr>
          <p:nvPr/>
        </p:nvSpPr>
        <p:spPr bwMode="auto">
          <a:xfrm>
            <a:off x="1690923" y="1124744"/>
            <a:ext cx="482875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3333CC"/>
                </a:solidFill>
              </a:rPr>
              <a:t>Spectroscopic resolution: detector comparison</a:t>
            </a:r>
            <a:r>
              <a:rPr lang="it-IT" b="1" dirty="0">
                <a:solidFill>
                  <a:srgbClr val="3333CC"/>
                </a:solidFill>
              </a:rPr>
              <a:t> </a:t>
            </a:r>
            <a:endParaRPr lang="en-US" b="1" dirty="0">
              <a:solidFill>
                <a:srgbClr val="3333CC"/>
              </a:solidFill>
            </a:endParaRPr>
          </a:p>
        </p:txBody>
      </p:sp>
      <p:sp>
        <p:nvSpPr>
          <p:cNvPr id="101" name="Text Box 4"/>
          <p:cNvSpPr txBox="1">
            <a:spLocks noChangeArrowheads="1"/>
          </p:cNvSpPr>
          <p:nvPr/>
        </p:nvSpPr>
        <p:spPr bwMode="auto">
          <a:xfrm>
            <a:off x="568022" y="332656"/>
            <a:ext cx="3213550" cy="525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defTabSz="449263" eaLnBrk="1" fontAlgn="base" hangingPunct="1">
              <a:spcBef>
                <a:spcPct val="0"/>
              </a:spcBef>
              <a:spcAft>
                <a:spcPct val="0"/>
              </a:spcAft>
              <a:buClr>
                <a:srgbClr val="D34817"/>
              </a:buClr>
              <a:buSzPct val="100000"/>
              <a:buFont typeface="Perpetua" pitchFamily="18" charset="0"/>
              <a:buNone/>
            </a:pPr>
            <a:r>
              <a:rPr lang="en-US" sz="2800" b="1" u="sng" dirty="0" smtClean="0">
                <a:solidFill>
                  <a:srgbClr val="D34817"/>
                </a:solidFill>
              </a:rPr>
              <a:t>Fast X-ray detectors</a:t>
            </a:r>
            <a:endParaRPr lang="en-US" sz="2800" b="1" u="sng" dirty="0">
              <a:solidFill>
                <a:srgbClr val="D3481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0248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50" y="116632"/>
            <a:ext cx="8826708" cy="6624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10597" name="Text Box 4"/>
          <p:cNvSpPr txBox="1">
            <a:spLocks noChangeArrowheads="1"/>
          </p:cNvSpPr>
          <p:nvPr/>
        </p:nvSpPr>
        <p:spPr bwMode="auto">
          <a:xfrm>
            <a:off x="3641725" y="1066800"/>
            <a:ext cx="2303463" cy="3683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ctr" defTabSz="449263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Perpetua" pitchFamily="18" charset="0"/>
              <a:buNone/>
            </a:pPr>
            <a:r>
              <a:rPr lang="en-US" b="1" u="sng">
                <a:solidFill>
                  <a:srgbClr val="000000"/>
                </a:solidFill>
              </a:rPr>
              <a:t>144 SDD’s 1cm x 1cm</a:t>
            </a:r>
          </a:p>
        </p:txBody>
      </p:sp>
      <p:cxnSp>
        <p:nvCxnSpPr>
          <p:cNvPr id="110598" name="AutoShape 5"/>
          <p:cNvCxnSpPr>
            <a:cxnSpLocks noChangeShapeType="1"/>
            <a:stCxn id="110597" idx="2"/>
          </p:cNvCxnSpPr>
          <p:nvPr/>
        </p:nvCxnSpPr>
        <p:spPr bwMode="auto">
          <a:xfrm flipH="1">
            <a:off x="4283968" y="1435100"/>
            <a:ext cx="509489" cy="625748"/>
          </a:xfrm>
          <a:prstGeom prst="straightConnector1">
            <a:avLst/>
          </a:prstGeom>
          <a:noFill/>
          <a:ln w="63360">
            <a:solidFill>
              <a:srgbClr val="FFFF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184426111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Freeform 2"/>
          <p:cNvSpPr>
            <a:spLocks/>
          </p:cNvSpPr>
          <p:nvPr/>
        </p:nvSpPr>
        <p:spPr bwMode="auto">
          <a:xfrm>
            <a:off x="2250831" y="1447800"/>
            <a:ext cx="1830266" cy="4114800"/>
          </a:xfrm>
          <a:custGeom>
            <a:avLst/>
            <a:gdLst>
              <a:gd name="T0" fmla="*/ 1248 w 1248"/>
              <a:gd name="T1" fmla="*/ 0 h 2592"/>
              <a:gd name="T2" fmla="*/ 0 w 1248"/>
              <a:gd name="T3" fmla="*/ 0 h 2592"/>
              <a:gd name="T4" fmla="*/ 0 w 1248"/>
              <a:gd name="T5" fmla="*/ 2592 h 25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248" h="2592">
                <a:moveTo>
                  <a:pt x="1248" y="0"/>
                </a:moveTo>
                <a:lnTo>
                  <a:pt x="0" y="0"/>
                </a:lnTo>
                <a:lnTo>
                  <a:pt x="0" y="2592"/>
                </a:lnTo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9" name="Freeform 3"/>
          <p:cNvSpPr>
            <a:spLocks/>
          </p:cNvSpPr>
          <p:nvPr/>
        </p:nvSpPr>
        <p:spPr bwMode="auto">
          <a:xfrm>
            <a:off x="2392974" y="1295400"/>
            <a:ext cx="1688123" cy="1524000"/>
          </a:xfrm>
          <a:custGeom>
            <a:avLst/>
            <a:gdLst>
              <a:gd name="T0" fmla="*/ 1200 w 1200"/>
              <a:gd name="T1" fmla="*/ 0 h 960"/>
              <a:gd name="T2" fmla="*/ 0 w 1200"/>
              <a:gd name="T3" fmla="*/ 0 h 960"/>
              <a:gd name="T4" fmla="*/ 0 w 1200"/>
              <a:gd name="T5" fmla="*/ 960 h 9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200" h="960">
                <a:moveTo>
                  <a:pt x="1200" y="0"/>
                </a:moveTo>
                <a:lnTo>
                  <a:pt x="0" y="0"/>
                </a:lnTo>
                <a:lnTo>
                  <a:pt x="0" y="960"/>
                </a:lnTo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2110154" y="1752600"/>
            <a:ext cx="634512" cy="914400"/>
          </a:xfrm>
          <a:prstGeom prst="rect">
            <a:avLst/>
          </a:prstGeom>
          <a:solidFill>
            <a:srgbClr val="33CC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1" name="Rectangle 5"/>
          <p:cNvSpPr>
            <a:spLocks noChangeArrowheads="1"/>
          </p:cNvSpPr>
          <p:nvPr/>
        </p:nvSpPr>
        <p:spPr bwMode="auto">
          <a:xfrm>
            <a:off x="2110154" y="2819400"/>
            <a:ext cx="634512" cy="914400"/>
          </a:xfrm>
          <a:prstGeom prst="rect">
            <a:avLst/>
          </a:prstGeom>
          <a:solidFill>
            <a:srgbClr val="33CC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2" name="Rectangle 6"/>
          <p:cNvSpPr>
            <a:spLocks noChangeArrowheads="1"/>
          </p:cNvSpPr>
          <p:nvPr/>
        </p:nvSpPr>
        <p:spPr bwMode="auto">
          <a:xfrm>
            <a:off x="2110154" y="5562600"/>
            <a:ext cx="634512" cy="914400"/>
          </a:xfrm>
          <a:prstGeom prst="rect">
            <a:avLst/>
          </a:prstGeom>
          <a:solidFill>
            <a:srgbClr val="33CC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3" name="Line 7"/>
          <p:cNvSpPr>
            <a:spLocks noChangeShapeType="1"/>
          </p:cNvSpPr>
          <p:nvPr/>
        </p:nvSpPr>
        <p:spPr bwMode="auto">
          <a:xfrm>
            <a:off x="2392974" y="3733800"/>
            <a:ext cx="0" cy="1828800"/>
          </a:xfrm>
          <a:prstGeom prst="line">
            <a:avLst/>
          </a:prstGeom>
          <a:noFill/>
          <a:ln w="5080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4" name="Line 8"/>
          <p:cNvSpPr>
            <a:spLocks noChangeShapeType="1"/>
          </p:cNvSpPr>
          <p:nvPr/>
        </p:nvSpPr>
        <p:spPr bwMode="auto">
          <a:xfrm>
            <a:off x="2744666" y="3657600"/>
            <a:ext cx="562708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5" name="Line 9"/>
          <p:cNvSpPr>
            <a:spLocks noChangeShapeType="1"/>
          </p:cNvSpPr>
          <p:nvPr/>
        </p:nvSpPr>
        <p:spPr bwMode="auto">
          <a:xfrm>
            <a:off x="2744666" y="2667000"/>
            <a:ext cx="539262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6" name="Text Box 10"/>
          <p:cNvSpPr txBox="1">
            <a:spLocks noChangeArrowheads="1"/>
          </p:cNvSpPr>
          <p:nvPr/>
        </p:nvSpPr>
        <p:spPr bwMode="auto">
          <a:xfrm>
            <a:off x="2095500" y="1714500"/>
            <a:ext cx="650114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800"/>
              <a:t>SDD</a:t>
            </a:r>
          </a:p>
          <a:p>
            <a:r>
              <a:rPr lang="en-US" altLang="en-US" sz="1800"/>
              <a:t>front</a:t>
            </a:r>
          </a:p>
          <a:p>
            <a:r>
              <a:rPr lang="en-US" altLang="en-US" sz="1800"/>
              <a:t>end</a:t>
            </a:r>
            <a:endParaRPr lang="en-US" altLang="en-US"/>
          </a:p>
        </p:txBody>
      </p:sp>
      <p:sp>
        <p:nvSpPr>
          <p:cNvPr id="4107" name="Line 11"/>
          <p:cNvSpPr>
            <a:spLocks noChangeShapeType="1"/>
          </p:cNvSpPr>
          <p:nvPr/>
        </p:nvSpPr>
        <p:spPr bwMode="auto">
          <a:xfrm>
            <a:off x="2744666" y="2209800"/>
            <a:ext cx="1336431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8" name="Text Box 12"/>
          <p:cNvSpPr txBox="1">
            <a:spLocks noChangeArrowheads="1"/>
          </p:cNvSpPr>
          <p:nvPr/>
        </p:nvSpPr>
        <p:spPr bwMode="auto">
          <a:xfrm>
            <a:off x="2744666" y="1905001"/>
            <a:ext cx="127079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/>
              <a:t>Event timing </a:t>
            </a:r>
          </a:p>
          <a:p>
            <a:r>
              <a:rPr lang="en-US" altLang="en-US" sz="1600"/>
              <a:t>(R.T.)</a:t>
            </a:r>
            <a:endParaRPr lang="en-US" altLang="en-US"/>
          </a:p>
        </p:txBody>
      </p:sp>
      <p:sp>
        <p:nvSpPr>
          <p:cNvPr id="4109" name="Rectangle 13"/>
          <p:cNvSpPr>
            <a:spLocks noChangeArrowheads="1"/>
          </p:cNvSpPr>
          <p:nvPr/>
        </p:nvSpPr>
        <p:spPr bwMode="auto">
          <a:xfrm>
            <a:off x="2110154" y="2895600"/>
            <a:ext cx="650114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800"/>
              <a:t>SDD</a:t>
            </a:r>
          </a:p>
          <a:p>
            <a:r>
              <a:rPr lang="en-US" altLang="en-US" sz="1800"/>
              <a:t>front</a:t>
            </a:r>
          </a:p>
          <a:p>
            <a:r>
              <a:rPr lang="en-US" altLang="en-US" sz="1800"/>
              <a:t>end</a:t>
            </a:r>
          </a:p>
        </p:txBody>
      </p:sp>
      <p:sp>
        <p:nvSpPr>
          <p:cNvPr id="4110" name="Rectangle 14"/>
          <p:cNvSpPr>
            <a:spLocks noChangeArrowheads="1"/>
          </p:cNvSpPr>
          <p:nvPr/>
        </p:nvSpPr>
        <p:spPr bwMode="auto">
          <a:xfrm>
            <a:off x="2110154" y="5562600"/>
            <a:ext cx="650114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800"/>
              <a:t>SDD</a:t>
            </a:r>
          </a:p>
          <a:p>
            <a:r>
              <a:rPr lang="en-US" altLang="en-US" sz="1800"/>
              <a:t>front</a:t>
            </a:r>
          </a:p>
          <a:p>
            <a:r>
              <a:rPr lang="en-US" altLang="en-US" sz="1800"/>
              <a:t>end</a:t>
            </a:r>
          </a:p>
        </p:txBody>
      </p:sp>
      <p:sp>
        <p:nvSpPr>
          <p:cNvPr id="4111" name="Line 15"/>
          <p:cNvSpPr>
            <a:spLocks noChangeShapeType="1"/>
          </p:cNvSpPr>
          <p:nvPr/>
        </p:nvSpPr>
        <p:spPr bwMode="auto">
          <a:xfrm>
            <a:off x="2744666" y="6477000"/>
            <a:ext cx="562708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12" name="Freeform 16"/>
          <p:cNvSpPr>
            <a:spLocks/>
          </p:cNvSpPr>
          <p:nvPr/>
        </p:nvSpPr>
        <p:spPr bwMode="auto">
          <a:xfrm>
            <a:off x="3307374" y="2667000"/>
            <a:ext cx="773723" cy="3810000"/>
          </a:xfrm>
          <a:custGeom>
            <a:avLst/>
            <a:gdLst>
              <a:gd name="T0" fmla="*/ 0 w 528"/>
              <a:gd name="T1" fmla="*/ 2400 h 2400"/>
              <a:gd name="T2" fmla="*/ 0 w 528"/>
              <a:gd name="T3" fmla="*/ 0 h 2400"/>
              <a:gd name="T4" fmla="*/ 528 w 528"/>
              <a:gd name="T5" fmla="*/ 0 h 24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28" h="2400">
                <a:moveTo>
                  <a:pt x="0" y="2400"/>
                </a:moveTo>
                <a:lnTo>
                  <a:pt x="0" y="0"/>
                </a:lnTo>
                <a:lnTo>
                  <a:pt x="528" y="0"/>
                </a:lnTo>
              </a:path>
            </a:pathLst>
          </a:cu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13" name="Line 17"/>
          <p:cNvSpPr>
            <a:spLocks noChangeShapeType="1"/>
          </p:cNvSpPr>
          <p:nvPr/>
        </p:nvSpPr>
        <p:spPr bwMode="auto">
          <a:xfrm>
            <a:off x="2744666" y="1828800"/>
            <a:ext cx="1336431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14" name="Text Box 18"/>
          <p:cNvSpPr txBox="1">
            <a:spLocks noChangeArrowheads="1"/>
          </p:cNvSpPr>
          <p:nvPr/>
        </p:nvSpPr>
        <p:spPr bwMode="auto">
          <a:xfrm>
            <a:off x="2744666" y="2362200"/>
            <a:ext cx="1257267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/>
              <a:t>Hit addr.&amp;HT</a:t>
            </a:r>
            <a:endParaRPr lang="en-US" altLang="en-US"/>
          </a:p>
        </p:txBody>
      </p:sp>
      <p:sp>
        <p:nvSpPr>
          <p:cNvPr id="4115" name="Text Box 19"/>
          <p:cNvSpPr txBox="1">
            <a:spLocks noChangeArrowheads="1"/>
          </p:cNvSpPr>
          <p:nvPr/>
        </p:nvSpPr>
        <p:spPr bwMode="auto">
          <a:xfrm>
            <a:off x="2793024" y="1524000"/>
            <a:ext cx="94147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/>
              <a:t>Hit Edep.</a:t>
            </a:r>
            <a:endParaRPr lang="en-US" altLang="en-US"/>
          </a:p>
        </p:txBody>
      </p:sp>
      <p:sp>
        <p:nvSpPr>
          <p:cNvPr id="4116" name="Rectangle 20"/>
          <p:cNvSpPr>
            <a:spLocks noChangeArrowheads="1"/>
          </p:cNvSpPr>
          <p:nvPr/>
        </p:nvSpPr>
        <p:spPr bwMode="auto">
          <a:xfrm>
            <a:off x="4081096" y="838200"/>
            <a:ext cx="1477108" cy="3200400"/>
          </a:xfrm>
          <a:prstGeom prst="rect">
            <a:avLst/>
          </a:prstGeom>
          <a:solidFill>
            <a:srgbClr val="00CCFF">
              <a:alpha val="50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altLang="en-US"/>
          </a:p>
        </p:txBody>
      </p:sp>
      <p:sp>
        <p:nvSpPr>
          <p:cNvPr id="4117" name="Line 21"/>
          <p:cNvSpPr>
            <a:spLocks noChangeShapeType="1"/>
          </p:cNvSpPr>
          <p:nvPr/>
        </p:nvSpPr>
        <p:spPr bwMode="auto">
          <a:xfrm>
            <a:off x="2744666" y="2971800"/>
            <a:ext cx="1336431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18" name="Line 22"/>
          <p:cNvSpPr>
            <a:spLocks noChangeShapeType="1"/>
          </p:cNvSpPr>
          <p:nvPr/>
        </p:nvSpPr>
        <p:spPr bwMode="auto">
          <a:xfrm>
            <a:off x="2744666" y="3276600"/>
            <a:ext cx="1336431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19" name="Freeform 23"/>
          <p:cNvSpPr>
            <a:spLocks/>
          </p:cNvSpPr>
          <p:nvPr/>
        </p:nvSpPr>
        <p:spPr bwMode="auto">
          <a:xfrm>
            <a:off x="2744666" y="3810000"/>
            <a:ext cx="1336431" cy="2209800"/>
          </a:xfrm>
          <a:custGeom>
            <a:avLst/>
            <a:gdLst>
              <a:gd name="T0" fmla="*/ 0 w 912"/>
              <a:gd name="T1" fmla="*/ 1728 h 1728"/>
              <a:gd name="T2" fmla="*/ 816 w 912"/>
              <a:gd name="T3" fmla="*/ 1728 h 1728"/>
              <a:gd name="T4" fmla="*/ 816 w 912"/>
              <a:gd name="T5" fmla="*/ 0 h 1728"/>
              <a:gd name="T6" fmla="*/ 912 w 912"/>
              <a:gd name="T7" fmla="*/ 0 h 17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912" h="1728">
                <a:moveTo>
                  <a:pt x="0" y="1728"/>
                </a:moveTo>
                <a:lnTo>
                  <a:pt x="816" y="1728"/>
                </a:lnTo>
                <a:lnTo>
                  <a:pt x="816" y="0"/>
                </a:lnTo>
                <a:lnTo>
                  <a:pt x="912" y="0"/>
                </a:lnTo>
              </a:path>
            </a:pathLst>
          </a:cu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20" name="Freeform 24"/>
          <p:cNvSpPr>
            <a:spLocks/>
          </p:cNvSpPr>
          <p:nvPr/>
        </p:nvSpPr>
        <p:spPr bwMode="auto">
          <a:xfrm>
            <a:off x="2744666" y="3657600"/>
            <a:ext cx="1336431" cy="1981200"/>
          </a:xfrm>
          <a:custGeom>
            <a:avLst/>
            <a:gdLst>
              <a:gd name="T0" fmla="*/ 0 w 912"/>
              <a:gd name="T1" fmla="*/ 1248 h 1248"/>
              <a:gd name="T2" fmla="*/ 672 w 912"/>
              <a:gd name="T3" fmla="*/ 1248 h 1248"/>
              <a:gd name="T4" fmla="*/ 672 w 912"/>
              <a:gd name="T5" fmla="*/ 0 h 1248"/>
              <a:gd name="T6" fmla="*/ 912 w 912"/>
              <a:gd name="T7" fmla="*/ 0 h 12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912" h="1248">
                <a:moveTo>
                  <a:pt x="0" y="1248"/>
                </a:moveTo>
                <a:lnTo>
                  <a:pt x="672" y="1248"/>
                </a:lnTo>
                <a:lnTo>
                  <a:pt x="672" y="0"/>
                </a:lnTo>
                <a:lnTo>
                  <a:pt x="912" y="0"/>
                </a:lnTo>
              </a:path>
            </a:pathLst>
          </a:cu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21" name="Freeform 25"/>
          <p:cNvSpPr>
            <a:spLocks/>
          </p:cNvSpPr>
          <p:nvPr/>
        </p:nvSpPr>
        <p:spPr bwMode="auto">
          <a:xfrm>
            <a:off x="2463312" y="990600"/>
            <a:ext cx="1617785" cy="762000"/>
          </a:xfrm>
          <a:custGeom>
            <a:avLst/>
            <a:gdLst>
              <a:gd name="T0" fmla="*/ 1152 w 1152"/>
              <a:gd name="T1" fmla="*/ 0 h 480"/>
              <a:gd name="T2" fmla="*/ 0 w 1152"/>
              <a:gd name="T3" fmla="*/ 0 h 480"/>
              <a:gd name="T4" fmla="*/ 0 w 1152"/>
              <a:gd name="T5" fmla="*/ 480 h 4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152" h="480">
                <a:moveTo>
                  <a:pt x="1152" y="0"/>
                </a:moveTo>
                <a:lnTo>
                  <a:pt x="0" y="0"/>
                </a:lnTo>
                <a:lnTo>
                  <a:pt x="0" y="480"/>
                </a:lnTo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22" name="Text Box 26"/>
          <p:cNvSpPr txBox="1">
            <a:spLocks noChangeArrowheads="1"/>
          </p:cNvSpPr>
          <p:nvPr/>
        </p:nvSpPr>
        <p:spPr bwMode="auto">
          <a:xfrm>
            <a:off x="2455984" y="685800"/>
            <a:ext cx="163493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/>
              <a:t>Control signals &amp; </a:t>
            </a:r>
          </a:p>
          <a:p>
            <a:r>
              <a:rPr lang="en-US" altLang="en-US" sz="1600"/>
              <a:t>threshold prog.</a:t>
            </a:r>
            <a:endParaRPr lang="en-US" altLang="en-US"/>
          </a:p>
        </p:txBody>
      </p:sp>
      <p:sp>
        <p:nvSpPr>
          <p:cNvPr id="4123" name="Text Box 27"/>
          <p:cNvSpPr txBox="1">
            <a:spLocks noChangeArrowheads="1"/>
          </p:cNvSpPr>
          <p:nvPr/>
        </p:nvSpPr>
        <p:spPr bwMode="auto">
          <a:xfrm>
            <a:off x="4362451" y="1981201"/>
            <a:ext cx="60991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SDD</a:t>
            </a:r>
          </a:p>
          <a:p>
            <a:r>
              <a:rPr lang="en-US" altLang="en-US"/>
              <a:t>DAQ</a:t>
            </a:r>
          </a:p>
        </p:txBody>
      </p:sp>
      <p:grpSp>
        <p:nvGrpSpPr>
          <p:cNvPr id="4124" name="Group 28"/>
          <p:cNvGrpSpPr>
            <a:grpSpLocks/>
          </p:cNvGrpSpPr>
          <p:nvPr/>
        </p:nvGrpSpPr>
        <p:grpSpPr bwMode="auto">
          <a:xfrm>
            <a:off x="1055077" y="1752600"/>
            <a:ext cx="1055077" cy="914400"/>
            <a:chOff x="720" y="1104"/>
            <a:chExt cx="720" cy="576"/>
          </a:xfrm>
        </p:grpSpPr>
        <p:grpSp>
          <p:nvGrpSpPr>
            <p:cNvPr id="4125" name="Group 29"/>
            <p:cNvGrpSpPr>
              <a:grpSpLocks/>
            </p:cNvGrpSpPr>
            <p:nvPr/>
          </p:nvGrpSpPr>
          <p:grpSpPr bwMode="auto">
            <a:xfrm>
              <a:off x="720" y="1104"/>
              <a:ext cx="432" cy="576"/>
              <a:chOff x="672" y="1056"/>
              <a:chExt cx="432" cy="576"/>
            </a:xfrm>
          </p:grpSpPr>
          <p:sp>
            <p:nvSpPr>
              <p:cNvPr id="4126" name="AutoShape 30"/>
              <p:cNvSpPr>
                <a:spLocks noChangeArrowheads="1"/>
              </p:cNvSpPr>
              <p:nvPr/>
            </p:nvSpPr>
            <p:spPr bwMode="auto">
              <a:xfrm>
                <a:off x="672" y="1056"/>
                <a:ext cx="192" cy="192"/>
              </a:xfrm>
              <a:prstGeom prst="roundRect">
                <a:avLst>
                  <a:gd name="adj" fmla="val 16667"/>
                </a:avLst>
              </a:prstGeom>
              <a:solidFill>
                <a:srgbClr val="000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27" name="AutoShape 31"/>
              <p:cNvSpPr>
                <a:spLocks noChangeArrowheads="1"/>
              </p:cNvSpPr>
              <p:nvPr/>
            </p:nvSpPr>
            <p:spPr bwMode="auto">
              <a:xfrm>
                <a:off x="672" y="1248"/>
                <a:ext cx="192" cy="192"/>
              </a:xfrm>
              <a:prstGeom prst="roundRect">
                <a:avLst>
                  <a:gd name="adj" fmla="val 16667"/>
                </a:avLst>
              </a:prstGeom>
              <a:solidFill>
                <a:srgbClr val="000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28" name="AutoShape 32"/>
              <p:cNvSpPr>
                <a:spLocks noChangeArrowheads="1"/>
              </p:cNvSpPr>
              <p:nvPr/>
            </p:nvSpPr>
            <p:spPr bwMode="auto">
              <a:xfrm>
                <a:off x="672" y="1440"/>
                <a:ext cx="192" cy="192"/>
              </a:xfrm>
              <a:prstGeom prst="roundRect">
                <a:avLst>
                  <a:gd name="adj" fmla="val 16667"/>
                </a:avLst>
              </a:prstGeom>
              <a:solidFill>
                <a:srgbClr val="000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29" name="AutoShape 33"/>
              <p:cNvSpPr>
                <a:spLocks noChangeArrowheads="1"/>
              </p:cNvSpPr>
              <p:nvPr/>
            </p:nvSpPr>
            <p:spPr bwMode="auto">
              <a:xfrm>
                <a:off x="912" y="1056"/>
                <a:ext cx="192" cy="192"/>
              </a:xfrm>
              <a:prstGeom prst="roundRect">
                <a:avLst>
                  <a:gd name="adj" fmla="val 16667"/>
                </a:avLst>
              </a:prstGeom>
              <a:solidFill>
                <a:srgbClr val="000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30" name="AutoShape 34"/>
              <p:cNvSpPr>
                <a:spLocks noChangeArrowheads="1"/>
              </p:cNvSpPr>
              <p:nvPr/>
            </p:nvSpPr>
            <p:spPr bwMode="auto">
              <a:xfrm>
                <a:off x="912" y="1248"/>
                <a:ext cx="192" cy="192"/>
              </a:xfrm>
              <a:prstGeom prst="roundRect">
                <a:avLst>
                  <a:gd name="adj" fmla="val 16667"/>
                </a:avLst>
              </a:prstGeom>
              <a:solidFill>
                <a:srgbClr val="000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31" name="AutoShape 35"/>
              <p:cNvSpPr>
                <a:spLocks noChangeArrowheads="1"/>
              </p:cNvSpPr>
              <p:nvPr/>
            </p:nvSpPr>
            <p:spPr bwMode="auto">
              <a:xfrm>
                <a:off x="912" y="1440"/>
                <a:ext cx="192" cy="192"/>
              </a:xfrm>
              <a:prstGeom prst="roundRect">
                <a:avLst>
                  <a:gd name="adj" fmla="val 16667"/>
                </a:avLst>
              </a:prstGeom>
              <a:solidFill>
                <a:srgbClr val="000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4132" name="Line 36"/>
            <p:cNvSpPr>
              <a:spLocks noChangeShapeType="1"/>
            </p:cNvSpPr>
            <p:nvPr/>
          </p:nvSpPr>
          <p:spPr bwMode="auto">
            <a:xfrm>
              <a:off x="912" y="1152"/>
              <a:ext cx="52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33" name="Line 37"/>
            <p:cNvSpPr>
              <a:spLocks noChangeShapeType="1"/>
            </p:cNvSpPr>
            <p:nvPr/>
          </p:nvSpPr>
          <p:spPr bwMode="auto">
            <a:xfrm>
              <a:off x="912" y="1344"/>
              <a:ext cx="52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34" name="Line 38"/>
            <p:cNvSpPr>
              <a:spLocks noChangeShapeType="1"/>
            </p:cNvSpPr>
            <p:nvPr/>
          </p:nvSpPr>
          <p:spPr bwMode="auto">
            <a:xfrm>
              <a:off x="912" y="1536"/>
              <a:ext cx="52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35" name="Line 39"/>
            <p:cNvSpPr>
              <a:spLocks noChangeShapeType="1"/>
            </p:cNvSpPr>
            <p:nvPr/>
          </p:nvSpPr>
          <p:spPr bwMode="auto">
            <a:xfrm>
              <a:off x="1152" y="1248"/>
              <a:ext cx="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36" name="Line 40"/>
            <p:cNvSpPr>
              <a:spLocks noChangeShapeType="1"/>
            </p:cNvSpPr>
            <p:nvPr/>
          </p:nvSpPr>
          <p:spPr bwMode="auto">
            <a:xfrm>
              <a:off x="1152" y="1440"/>
              <a:ext cx="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37" name="Line 41"/>
            <p:cNvSpPr>
              <a:spLocks noChangeShapeType="1"/>
            </p:cNvSpPr>
            <p:nvPr/>
          </p:nvSpPr>
          <p:spPr bwMode="auto">
            <a:xfrm>
              <a:off x="1152" y="1632"/>
              <a:ext cx="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138" name="Group 42"/>
          <p:cNvGrpSpPr>
            <a:grpSpLocks/>
          </p:cNvGrpSpPr>
          <p:nvPr/>
        </p:nvGrpSpPr>
        <p:grpSpPr bwMode="auto">
          <a:xfrm>
            <a:off x="1055077" y="2819400"/>
            <a:ext cx="1055077" cy="914400"/>
            <a:chOff x="720" y="1104"/>
            <a:chExt cx="720" cy="576"/>
          </a:xfrm>
        </p:grpSpPr>
        <p:grpSp>
          <p:nvGrpSpPr>
            <p:cNvPr id="4139" name="Group 43"/>
            <p:cNvGrpSpPr>
              <a:grpSpLocks/>
            </p:cNvGrpSpPr>
            <p:nvPr/>
          </p:nvGrpSpPr>
          <p:grpSpPr bwMode="auto">
            <a:xfrm>
              <a:off x="720" y="1104"/>
              <a:ext cx="432" cy="576"/>
              <a:chOff x="672" y="1056"/>
              <a:chExt cx="432" cy="576"/>
            </a:xfrm>
          </p:grpSpPr>
          <p:sp>
            <p:nvSpPr>
              <p:cNvPr id="4140" name="AutoShape 44"/>
              <p:cNvSpPr>
                <a:spLocks noChangeArrowheads="1"/>
              </p:cNvSpPr>
              <p:nvPr/>
            </p:nvSpPr>
            <p:spPr bwMode="auto">
              <a:xfrm>
                <a:off x="672" y="1056"/>
                <a:ext cx="192" cy="192"/>
              </a:xfrm>
              <a:prstGeom prst="roundRect">
                <a:avLst>
                  <a:gd name="adj" fmla="val 16667"/>
                </a:avLst>
              </a:prstGeom>
              <a:solidFill>
                <a:srgbClr val="000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41" name="AutoShape 45"/>
              <p:cNvSpPr>
                <a:spLocks noChangeArrowheads="1"/>
              </p:cNvSpPr>
              <p:nvPr/>
            </p:nvSpPr>
            <p:spPr bwMode="auto">
              <a:xfrm>
                <a:off x="672" y="1248"/>
                <a:ext cx="192" cy="192"/>
              </a:xfrm>
              <a:prstGeom prst="roundRect">
                <a:avLst>
                  <a:gd name="adj" fmla="val 16667"/>
                </a:avLst>
              </a:prstGeom>
              <a:solidFill>
                <a:srgbClr val="000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42" name="AutoShape 46"/>
              <p:cNvSpPr>
                <a:spLocks noChangeArrowheads="1"/>
              </p:cNvSpPr>
              <p:nvPr/>
            </p:nvSpPr>
            <p:spPr bwMode="auto">
              <a:xfrm>
                <a:off x="672" y="1440"/>
                <a:ext cx="192" cy="192"/>
              </a:xfrm>
              <a:prstGeom prst="roundRect">
                <a:avLst>
                  <a:gd name="adj" fmla="val 16667"/>
                </a:avLst>
              </a:prstGeom>
              <a:solidFill>
                <a:srgbClr val="000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43" name="AutoShape 47"/>
              <p:cNvSpPr>
                <a:spLocks noChangeArrowheads="1"/>
              </p:cNvSpPr>
              <p:nvPr/>
            </p:nvSpPr>
            <p:spPr bwMode="auto">
              <a:xfrm>
                <a:off x="912" y="1056"/>
                <a:ext cx="192" cy="192"/>
              </a:xfrm>
              <a:prstGeom prst="roundRect">
                <a:avLst>
                  <a:gd name="adj" fmla="val 16667"/>
                </a:avLst>
              </a:prstGeom>
              <a:solidFill>
                <a:srgbClr val="000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44" name="AutoShape 48"/>
              <p:cNvSpPr>
                <a:spLocks noChangeArrowheads="1"/>
              </p:cNvSpPr>
              <p:nvPr/>
            </p:nvSpPr>
            <p:spPr bwMode="auto">
              <a:xfrm>
                <a:off x="912" y="1248"/>
                <a:ext cx="192" cy="192"/>
              </a:xfrm>
              <a:prstGeom prst="roundRect">
                <a:avLst>
                  <a:gd name="adj" fmla="val 16667"/>
                </a:avLst>
              </a:prstGeom>
              <a:solidFill>
                <a:srgbClr val="000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45" name="AutoShape 49"/>
              <p:cNvSpPr>
                <a:spLocks noChangeArrowheads="1"/>
              </p:cNvSpPr>
              <p:nvPr/>
            </p:nvSpPr>
            <p:spPr bwMode="auto">
              <a:xfrm>
                <a:off x="912" y="1440"/>
                <a:ext cx="192" cy="192"/>
              </a:xfrm>
              <a:prstGeom prst="roundRect">
                <a:avLst>
                  <a:gd name="adj" fmla="val 16667"/>
                </a:avLst>
              </a:prstGeom>
              <a:solidFill>
                <a:srgbClr val="000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4146" name="Line 50"/>
            <p:cNvSpPr>
              <a:spLocks noChangeShapeType="1"/>
            </p:cNvSpPr>
            <p:nvPr/>
          </p:nvSpPr>
          <p:spPr bwMode="auto">
            <a:xfrm>
              <a:off x="912" y="1152"/>
              <a:ext cx="52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47" name="Line 51"/>
            <p:cNvSpPr>
              <a:spLocks noChangeShapeType="1"/>
            </p:cNvSpPr>
            <p:nvPr/>
          </p:nvSpPr>
          <p:spPr bwMode="auto">
            <a:xfrm>
              <a:off x="912" y="1344"/>
              <a:ext cx="52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48" name="Line 52"/>
            <p:cNvSpPr>
              <a:spLocks noChangeShapeType="1"/>
            </p:cNvSpPr>
            <p:nvPr/>
          </p:nvSpPr>
          <p:spPr bwMode="auto">
            <a:xfrm>
              <a:off x="912" y="1536"/>
              <a:ext cx="52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49" name="Line 53"/>
            <p:cNvSpPr>
              <a:spLocks noChangeShapeType="1"/>
            </p:cNvSpPr>
            <p:nvPr/>
          </p:nvSpPr>
          <p:spPr bwMode="auto">
            <a:xfrm>
              <a:off x="1152" y="1248"/>
              <a:ext cx="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50" name="Line 54"/>
            <p:cNvSpPr>
              <a:spLocks noChangeShapeType="1"/>
            </p:cNvSpPr>
            <p:nvPr/>
          </p:nvSpPr>
          <p:spPr bwMode="auto">
            <a:xfrm>
              <a:off x="1152" y="1440"/>
              <a:ext cx="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51" name="Line 55"/>
            <p:cNvSpPr>
              <a:spLocks noChangeShapeType="1"/>
            </p:cNvSpPr>
            <p:nvPr/>
          </p:nvSpPr>
          <p:spPr bwMode="auto">
            <a:xfrm>
              <a:off x="1152" y="1632"/>
              <a:ext cx="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152" name="Group 56"/>
          <p:cNvGrpSpPr>
            <a:grpSpLocks/>
          </p:cNvGrpSpPr>
          <p:nvPr/>
        </p:nvGrpSpPr>
        <p:grpSpPr bwMode="auto">
          <a:xfrm>
            <a:off x="1055077" y="5562600"/>
            <a:ext cx="1055077" cy="914400"/>
            <a:chOff x="720" y="1104"/>
            <a:chExt cx="720" cy="576"/>
          </a:xfrm>
        </p:grpSpPr>
        <p:grpSp>
          <p:nvGrpSpPr>
            <p:cNvPr id="4153" name="Group 57"/>
            <p:cNvGrpSpPr>
              <a:grpSpLocks/>
            </p:cNvGrpSpPr>
            <p:nvPr/>
          </p:nvGrpSpPr>
          <p:grpSpPr bwMode="auto">
            <a:xfrm>
              <a:off x="720" y="1104"/>
              <a:ext cx="432" cy="576"/>
              <a:chOff x="672" y="1056"/>
              <a:chExt cx="432" cy="576"/>
            </a:xfrm>
          </p:grpSpPr>
          <p:sp>
            <p:nvSpPr>
              <p:cNvPr id="4154" name="AutoShape 58"/>
              <p:cNvSpPr>
                <a:spLocks noChangeArrowheads="1"/>
              </p:cNvSpPr>
              <p:nvPr/>
            </p:nvSpPr>
            <p:spPr bwMode="auto">
              <a:xfrm>
                <a:off x="672" y="1056"/>
                <a:ext cx="192" cy="192"/>
              </a:xfrm>
              <a:prstGeom prst="roundRect">
                <a:avLst>
                  <a:gd name="adj" fmla="val 16667"/>
                </a:avLst>
              </a:prstGeom>
              <a:solidFill>
                <a:srgbClr val="000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55" name="AutoShape 59"/>
              <p:cNvSpPr>
                <a:spLocks noChangeArrowheads="1"/>
              </p:cNvSpPr>
              <p:nvPr/>
            </p:nvSpPr>
            <p:spPr bwMode="auto">
              <a:xfrm>
                <a:off x="672" y="1248"/>
                <a:ext cx="192" cy="192"/>
              </a:xfrm>
              <a:prstGeom prst="roundRect">
                <a:avLst>
                  <a:gd name="adj" fmla="val 16667"/>
                </a:avLst>
              </a:prstGeom>
              <a:solidFill>
                <a:srgbClr val="000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56" name="AutoShape 60"/>
              <p:cNvSpPr>
                <a:spLocks noChangeArrowheads="1"/>
              </p:cNvSpPr>
              <p:nvPr/>
            </p:nvSpPr>
            <p:spPr bwMode="auto">
              <a:xfrm>
                <a:off x="672" y="1440"/>
                <a:ext cx="192" cy="192"/>
              </a:xfrm>
              <a:prstGeom prst="roundRect">
                <a:avLst>
                  <a:gd name="adj" fmla="val 16667"/>
                </a:avLst>
              </a:prstGeom>
              <a:solidFill>
                <a:srgbClr val="000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57" name="AutoShape 61"/>
              <p:cNvSpPr>
                <a:spLocks noChangeArrowheads="1"/>
              </p:cNvSpPr>
              <p:nvPr/>
            </p:nvSpPr>
            <p:spPr bwMode="auto">
              <a:xfrm>
                <a:off x="912" y="1056"/>
                <a:ext cx="192" cy="192"/>
              </a:xfrm>
              <a:prstGeom prst="roundRect">
                <a:avLst>
                  <a:gd name="adj" fmla="val 16667"/>
                </a:avLst>
              </a:prstGeom>
              <a:solidFill>
                <a:srgbClr val="000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58" name="AutoShape 62"/>
              <p:cNvSpPr>
                <a:spLocks noChangeArrowheads="1"/>
              </p:cNvSpPr>
              <p:nvPr/>
            </p:nvSpPr>
            <p:spPr bwMode="auto">
              <a:xfrm>
                <a:off x="912" y="1248"/>
                <a:ext cx="192" cy="192"/>
              </a:xfrm>
              <a:prstGeom prst="roundRect">
                <a:avLst>
                  <a:gd name="adj" fmla="val 16667"/>
                </a:avLst>
              </a:prstGeom>
              <a:solidFill>
                <a:srgbClr val="000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59" name="AutoShape 63"/>
              <p:cNvSpPr>
                <a:spLocks noChangeArrowheads="1"/>
              </p:cNvSpPr>
              <p:nvPr/>
            </p:nvSpPr>
            <p:spPr bwMode="auto">
              <a:xfrm>
                <a:off x="912" y="1440"/>
                <a:ext cx="192" cy="192"/>
              </a:xfrm>
              <a:prstGeom prst="roundRect">
                <a:avLst>
                  <a:gd name="adj" fmla="val 16667"/>
                </a:avLst>
              </a:prstGeom>
              <a:solidFill>
                <a:srgbClr val="000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4160" name="Line 64"/>
            <p:cNvSpPr>
              <a:spLocks noChangeShapeType="1"/>
            </p:cNvSpPr>
            <p:nvPr/>
          </p:nvSpPr>
          <p:spPr bwMode="auto">
            <a:xfrm>
              <a:off x="912" y="1152"/>
              <a:ext cx="52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61" name="Line 65"/>
            <p:cNvSpPr>
              <a:spLocks noChangeShapeType="1"/>
            </p:cNvSpPr>
            <p:nvPr/>
          </p:nvSpPr>
          <p:spPr bwMode="auto">
            <a:xfrm>
              <a:off x="912" y="1344"/>
              <a:ext cx="52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62" name="Line 66"/>
            <p:cNvSpPr>
              <a:spLocks noChangeShapeType="1"/>
            </p:cNvSpPr>
            <p:nvPr/>
          </p:nvSpPr>
          <p:spPr bwMode="auto">
            <a:xfrm>
              <a:off x="912" y="1536"/>
              <a:ext cx="52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63" name="Line 67"/>
            <p:cNvSpPr>
              <a:spLocks noChangeShapeType="1"/>
            </p:cNvSpPr>
            <p:nvPr/>
          </p:nvSpPr>
          <p:spPr bwMode="auto">
            <a:xfrm>
              <a:off x="1152" y="1248"/>
              <a:ext cx="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64" name="Line 68"/>
            <p:cNvSpPr>
              <a:spLocks noChangeShapeType="1"/>
            </p:cNvSpPr>
            <p:nvPr/>
          </p:nvSpPr>
          <p:spPr bwMode="auto">
            <a:xfrm>
              <a:off x="1152" y="1440"/>
              <a:ext cx="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65" name="Line 69"/>
            <p:cNvSpPr>
              <a:spLocks noChangeShapeType="1"/>
            </p:cNvSpPr>
            <p:nvPr/>
          </p:nvSpPr>
          <p:spPr bwMode="auto">
            <a:xfrm>
              <a:off x="1152" y="1632"/>
              <a:ext cx="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166" name="Line 70"/>
          <p:cNvSpPr>
            <a:spLocks noChangeShapeType="1"/>
          </p:cNvSpPr>
          <p:nvPr/>
        </p:nvSpPr>
        <p:spPr bwMode="auto">
          <a:xfrm>
            <a:off x="1336431" y="3733800"/>
            <a:ext cx="0" cy="1828800"/>
          </a:xfrm>
          <a:prstGeom prst="line">
            <a:avLst/>
          </a:prstGeom>
          <a:noFill/>
          <a:ln w="5080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67" name="Text Box 71"/>
          <p:cNvSpPr txBox="1">
            <a:spLocks noChangeArrowheads="1"/>
          </p:cNvSpPr>
          <p:nvPr/>
        </p:nvSpPr>
        <p:spPr bwMode="auto">
          <a:xfrm>
            <a:off x="1055077" y="838200"/>
            <a:ext cx="661335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800"/>
              <a:t>SDD</a:t>
            </a:r>
          </a:p>
          <a:p>
            <a:r>
              <a:rPr lang="en-US" altLang="en-US" sz="1800"/>
              <a:t>array</a:t>
            </a:r>
          </a:p>
          <a:p>
            <a:r>
              <a:rPr lang="en-US" altLang="en-US" sz="1800"/>
              <a:t>2 x 3</a:t>
            </a:r>
            <a:endParaRPr lang="en-US" altLang="en-US"/>
          </a:p>
        </p:txBody>
      </p:sp>
      <p:sp>
        <p:nvSpPr>
          <p:cNvPr id="4168" name="Rectangle 72"/>
          <p:cNvSpPr>
            <a:spLocks noChangeArrowheads="1"/>
          </p:cNvSpPr>
          <p:nvPr/>
        </p:nvSpPr>
        <p:spPr bwMode="auto">
          <a:xfrm>
            <a:off x="7177454" y="2209800"/>
            <a:ext cx="1477108" cy="914400"/>
          </a:xfrm>
          <a:prstGeom prst="rect">
            <a:avLst/>
          </a:prstGeom>
          <a:solidFill>
            <a:srgbClr val="99CC00">
              <a:alpha val="50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altLang="en-US"/>
          </a:p>
        </p:txBody>
      </p:sp>
      <p:grpSp>
        <p:nvGrpSpPr>
          <p:cNvPr id="4169" name="Group 73"/>
          <p:cNvGrpSpPr>
            <a:grpSpLocks/>
          </p:cNvGrpSpPr>
          <p:nvPr/>
        </p:nvGrpSpPr>
        <p:grpSpPr bwMode="auto">
          <a:xfrm>
            <a:off x="7036777" y="1219200"/>
            <a:ext cx="1266092" cy="685800"/>
            <a:chOff x="4704" y="768"/>
            <a:chExt cx="864" cy="432"/>
          </a:xfrm>
        </p:grpSpPr>
        <p:sp>
          <p:nvSpPr>
            <p:cNvPr id="4170" name="AutoShape 74"/>
            <p:cNvSpPr>
              <a:spLocks noChangeArrowheads="1"/>
            </p:cNvSpPr>
            <p:nvPr/>
          </p:nvSpPr>
          <p:spPr bwMode="auto">
            <a:xfrm>
              <a:off x="4704" y="912"/>
              <a:ext cx="864" cy="144"/>
            </a:xfrm>
            <a:prstGeom prst="plaque">
              <a:avLst>
                <a:gd name="adj" fmla="val 16667"/>
              </a:avLst>
            </a:prstGeom>
            <a:solidFill>
              <a:srgbClr val="00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71" name="AutoShape 75"/>
            <p:cNvSpPr>
              <a:spLocks noChangeArrowheads="1"/>
            </p:cNvSpPr>
            <p:nvPr/>
          </p:nvSpPr>
          <p:spPr bwMode="auto">
            <a:xfrm>
              <a:off x="4704" y="768"/>
              <a:ext cx="864" cy="144"/>
            </a:xfrm>
            <a:prstGeom prst="plaque">
              <a:avLst>
                <a:gd name="adj" fmla="val 16667"/>
              </a:avLst>
            </a:prstGeom>
            <a:solidFill>
              <a:srgbClr val="00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72" name="AutoShape 76"/>
            <p:cNvSpPr>
              <a:spLocks noChangeArrowheads="1"/>
            </p:cNvSpPr>
            <p:nvPr/>
          </p:nvSpPr>
          <p:spPr bwMode="auto">
            <a:xfrm>
              <a:off x="4704" y="1056"/>
              <a:ext cx="864" cy="144"/>
            </a:xfrm>
            <a:prstGeom prst="plaque">
              <a:avLst>
                <a:gd name="adj" fmla="val 16667"/>
              </a:avLst>
            </a:prstGeom>
            <a:solidFill>
              <a:srgbClr val="00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173" name="Text Box 77"/>
          <p:cNvSpPr txBox="1">
            <a:spLocks noChangeArrowheads="1"/>
          </p:cNvSpPr>
          <p:nvPr/>
        </p:nvSpPr>
        <p:spPr bwMode="auto">
          <a:xfrm>
            <a:off x="7268308" y="2286001"/>
            <a:ext cx="120366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K trigg. </a:t>
            </a:r>
          </a:p>
          <a:p>
            <a:r>
              <a:rPr lang="en-US" altLang="en-US"/>
              <a:t>electronics</a:t>
            </a:r>
          </a:p>
        </p:txBody>
      </p:sp>
      <p:sp>
        <p:nvSpPr>
          <p:cNvPr id="4174" name="Line 78"/>
          <p:cNvSpPr>
            <a:spLocks noChangeShapeType="1"/>
          </p:cNvSpPr>
          <p:nvPr/>
        </p:nvSpPr>
        <p:spPr bwMode="auto">
          <a:xfrm flipH="1">
            <a:off x="5558205" y="2819400"/>
            <a:ext cx="16192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75" name="Line 79"/>
          <p:cNvSpPr>
            <a:spLocks noChangeShapeType="1"/>
          </p:cNvSpPr>
          <p:nvPr/>
        </p:nvSpPr>
        <p:spPr bwMode="auto">
          <a:xfrm flipH="1">
            <a:off x="5558205" y="3124200"/>
            <a:ext cx="16192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176" name="Group 80"/>
          <p:cNvGrpSpPr>
            <a:grpSpLocks/>
          </p:cNvGrpSpPr>
          <p:nvPr/>
        </p:nvGrpSpPr>
        <p:grpSpPr bwMode="auto">
          <a:xfrm>
            <a:off x="7599485" y="304800"/>
            <a:ext cx="1266092" cy="685800"/>
            <a:chOff x="4704" y="768"/>
            <a:chExt cx="864" cy="432"/>
          </a:xfrm>
        </p:grpSpPr>
        <p:sp>
          <p:nvSpPr>
            <p:cNvPr id="4177" name="AutoShape 81"/>
            <p:cNvSpPr>
              <a:spLocks noChangeArrowheads="1"/>
            </p:cNvSpPr>
            <p:nvPr/>
          </p:nvSpPr>
          <p:spPr bwMode="auto">
            <a:xfrm>
              <a:off x="4704" y="912"/>
              <a:ext cx="864" cy="144"/>
            </a:xfrm>
            <a:prstGeom prst="plaque">
              <a:avLst>
                <a:gd name="adj" fmla="val 16667"/>
              </a:avLst>
            </a:prstGeom>
            <a:solidFill>
              <a:srgbClr val="00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78" name="AutoShape 82"/>
            <p:cNvSpPr>
              <a:spLocks noChangeArrowheads="1"/>
            </p:cNvSpPr>
            <p:nvPr/>
          </p:nvSpPr>
          <p:spPr bwMode="auto">
            <a:xfrm>
              <a:off x="4704" y="768"/>
              <a:ext cx="864" cy="144"/>
            </a:xfrm>
            <a:prstGeom prst="plaque">
              <a:avLst>
                <a:gd name="adj" fmla="val 16667"/>
              </a:avLst>
            </a:prstGeom>
            <a:solidFill>
              <a:srgbClr val="00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79" name="AutoShape 83"/>
            <p:cNvSpPr>
              <a:spLocks noChangeArrowheads="1"/>
            </p:cNvSpPr>
            <p:nvPr/>
          </p:nvSpPr>
          <p:spPr bwMode="auto">
            <a:xfrm>
              <a:off x="4704" y="1056"/>
              <a:ext cx="864" cy="144"/>
            </a:xfrm>
            <a:prstGeom prst="plaque">
              <a:avLst>
                <a:gd name="adj" fmla="val 16667"/>
              </a:avLst>
            </a:prstGeom>
            <a:solidFill>
              <a:srgbClr val="00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180" name="Line 84"/>
          <p:cNvSpPr>
            <a:spLocks noChangeShapeType="1"/>
          </p:cNvSpPr>
          <p:nvPr/>
        </p:nvSpPr>
        <p:spPr bwMode="auto">
          <a:xfrm>
            <a:off x="7740162" y="19050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81" name="Line 85"/>
          <p:cNvSpPr>
            <a:spLocks noChangeShapeType="1"/>
          </p:cNvSpPr>
          <p:nvPr/>
        </p:nvSpPr>
        <p:spPr bwMode="auto">
          <a:xfrm>
            <a:off x="8513885" y="990600"/>
            <a:ext cx="0" cy="1219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82" name="Text Box 86"/>
          <p:cNvSpPr txBox="1">
            <a:spLocks noChangeArrowheads="1"/>
          </p:cNvSpPr>
          <p:nvPr/>
        </p:nvSpPr>
        <p:spPr bwMode="auto">
          <a:xfrm>
            <a:off x="6613281" y="609601"/>
            <a:ext cx="107010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/>
              <a:t>Scintillator</a:t>
            </a:r>
          </a:p>
          <a:p>
            <a:r>
              <a:rPr lang="en-US" altLang="en-US" sz="1600"/>
              <a:t>arrays</a:t>
            </a:r>
            <a:endParaRPr lang="en-US" altLang="en-US"/>
          </a:p>
        </p:txBody>
      </p:sp>
      <p:sp>
        <p:nvSpPr>
          <p:cNvPr id="4183" name="Text Box 87"/>
          <p:cNvSpPr txBox="1">
            <a:spLocks noChangeArrowheads="1"/>
          </p:cNvSpPr>
          <p:nvPr/>
        </p:nvSpPr>
        <p:spPr bwMode="auto">
          <a:xfrm>
            <a:off x="5628543" y="2482850"/>
            <a:ext cx="164724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/>
              <a:t>Coincidence (R.T.)</a:t>
            </a:r>
          </a:p>
        </p:txBody>
      </p:sp>
      <p:sp>
        <p:nvSpPr>
          <p:cNvPr id="4184" name="Text Box 88"/>
          <p:cNvSpPr txBox="1">
            <a:spLocks noChangeArrowheads="1"/>
          </p:cNvSpPr>
          <p:nvPr/>
        </p:nvSpPr>
        <p:spPr bwMode="auto">
          <a:xfrm>
            <a:off x="5628543" y="2819400"/>
            <a:ext cx="158994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/>
              <a:t>Event Index (R.T.)</a:t>
            </a:r>
            <a:endParaRPr lang="en-US" altLang="en-US"/>
          </a:p>
        </p:txBody>
      </p:sp>
      <p:sp>
        <p:nvSpPr>
          <p:cNvPr id="4185" name="Text Box 89"/>
          <p:cNvSpPr txBox="1">
            <a:spLocks noChangeArrowheads="1"/>
          </p:cNvSpPr>
          <p:nvPr/>
        </p:nvSpPr>
        <p:spPr bwMode="auto">
          <a:xfrm>
            <a:off x="4081096" y="4668838"/>
            <a:ext cx="2336409" cy="338554"/>
          </a:xfrm>
          <a:prstGeom prst="rect">
            <a:avLst/>
          </a:prstGeom>
          <a:noFill/>
          <a:ln w="19050">
            <a:solidFill>
              <a:srgbClr val="00008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/>
              <a:t>Edep.,</a:t>
            </a:r>
            <a:r>
              <a:rPr lang="en-US" altLang="en-US" sz="1600">
                <a:latin typeface="Symbol" pitchFamily="18" charset="2"/>
              </a:rPr>
              <a:t>D</a:t>
            </a:r>
            <a:r>
              <a:rPr lang="en-US" altLang="en-US" sz="1600"/>
              <a:t>t k-X, Addr., Index </a:t>
            </a:r>
            <a:endParaRPr lang="en-US" altLang="en-US"/>
          </a:p>
        </p:txBody>
      </p:sp>
      <p:sp>
        <p:nvSpPr>
          <p:cNvPr id="4186" name="Text Box 90"/>
          <p:cNvSpPr txBox="1">
            <a:spLocks noChangeArrowheads="1"/>
          </p:cNvSpPr>
          <p:nvPr/>
        </p:nvSpPr>
        <p:spPr bwMode="auto">
          <a:xfrm>
            <a:off x="6746631" y="4673600"/>
            <a:ext cx="2273892" cy="338554"/>
          </a:xfrm>
          <a:prstGeom prst="rect">
            <a:avLst/>
          </a:prstGeom>
          <a:noFill/>
          <a:ln w="19050">
            <a:solidFill>
              <a:srgbClr val="00008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/>
              <a:t>T.O.F.,Edep., Addr., Index </a:t>
            </a:r>
            <a:endParaRPr lang="en-US" altLang="en-US"/>
          </a:p>
        </p:txBody>
      </p:sp>
      <p:sp>
        <p:nvSpPr>
          <p:cNvPr id="4187" name="Rectangle 91"/>
          <p:cNvSpPr>
            <a:spLocks noChangeArrowheads="1"/>
          </p:cNvSpPr>
          <p:nvPr/>
        </p:nvSpPr>
        <p:spPr bwMode="auto">
          <a:xfrm>
            <a:off x="7177454" y="3352800"/>
            <a:ext cx="1547446" cy="1066800"/>
          </a:xfrm>
          <a:prstGeom prst="rect">
            <a:avLst/>
          </a:prstGeom>
          <a:solidFill>
            <a:srgbClr val="00FF00">
              <a:alpha val="50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altLang="en-US"/>
          </a:p>
        </p:txBody>
      </p:sp>
      <p:sp>
        <p:nvSpPr>
          <p:cNvPr id="4188" name="Text Box 92"/>
          <p:cNvSpPr txBox="1">
            <a:spLocks noChangeArrowheads="1"/>
          </p:cNvSpPr>
          <p:nvPr/>
        </p:nvSpPr>
        <p:spPr bwMode="auto">
          <a:xfrm>
            <a:off x="7382563" y="3444876"/>
            <a:ext cx="84561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/>
              <a:t>K trigg.</a:t>
            </a:r>
          </a:p>
          <a:p>
            <a:pPr algn="ctr"/>
            <a:r>
              <a:rPr lang="en-US" altLang="en-US"/>
              <a:t>DAQ</a:t>
            </a:r>
          </a:p>
        </p:txBody>
      </p:sp>
      <p:sp>
        <p:nvSpPr>
          <p:cNvPr id="4189" name="Line 93"/>
          <p:cNvSpPr>
            <a:spLocks noChangeShapeType="1"/>
          </p:cNvSpPr>
          <p:nvPr/>
        </p:nvSpPr>
        <p:spPr bwMode="auto">
          <a:xfrm>
            <a:off x="7740162" y="3124200"/>
            <a:ext cx="0" cy="228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90" name="Line 94"/>
          <p:cNvSpPr>
            <a:spLocks noChangeShapeType="1"/>
          </p:cNvSpPr>
          <p:nvPr/>
        </p:nvSpPr>
        <p:spPr bwMode="auto">
          <a:xfrm>
            <a:off x="5065835" y="4038600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91" name="Line 95"/>
          <p:cNvSpPr>
            <a:spLocks noChangeShapeType="1"/>
          </p:cNvSpPr>
          <p:nvPr/>
        </p:nvSpPr>
        <p:spPr bwMode="auto">
          <a:xfrm>
            <a:off x="7880838" y="4419600"/>
            <a:ext cx="0" cy="228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92" name="Text Box 96"/>
          <p:cNvSpPr txBox="1">
            <a:spLocks noChangeArrowheads="1"/>
          </p:cNvSpPr>
          <p:nvPr/>
        </p:nvSpPr>
        <p:spPr bwMode="auto">
          <a:xfrm>
            <a:off x="6021266" y="5410200"/>
            <a:ext cx="1362040" cy="338554"/>
          </a:xfrm>
          <a:prstGeom prst="rect">
            <a:avLst/>
          </a:prstGeom>
          <a:noFill/>
          <a:ln w="19050">
            <a:solidFill>
              <a:srgbClr val="00008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/>
              <a:t>Full event info</a:t>
            </a:r>
            <a:endParaRPr lang="en-US" altLang="en-US"/>
          </a:p>
        </p:txBody>
      </p:sp>
      <p:sp>
        <p:nvSpPr>
          <p:cNvPr id="4193" name="Line 97"/>
          <p:cNvSpPr>
            <a:spLocks noChangeShapeType="1"/>
          </p:cNvSpPr>
          <p:nvPr/>
        </p:nvSpPr>
        <p:spPr bwMode="auto">
          <a:xfrm>
            <a:off x="6191250" y="5029200"/>
            <a:ext cx="281354" cy="381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94" name="Line 98"/>
          <p:cNvSpPr>
            <a:spLocks noChangeShapeType="1"/>
          </p:cNvSpPr>
          <p:nvPr/>
        </p:nvSpPr>
        <p:spPr bwMode="auto">
          <a:xfrm flipH="1">
            <a:off x="6753959" y="5029200"/>
            <a:ext cx="282819" cy="381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95" name="Text Box 99"/>
          <p:cNvSpPr txBox="1">
            <a:spLocks noChangeArrowheads="1"/>
          </p:cNvSpPr>
          <p:nvPr/>
        </p:nvSpPr>
        <p:spPr bwMode="auto">
          <a:xfrm>
            <a:off x="5902569" y="6324600"/>
            <a:ext cx="2404504" cy="338554"/>
          </a:xfrm>
          <a:prstGeom prst="rect">
            <a:avLst/>
          </a:prstGeom>
          <a:noFill/>
          <a:ln w="19050">
            <a:solidFill>
              <a:srgbClr val="FF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/>
              <a:t>“Clean” Kaonic X-ray event</a:t>
            </a:r>
            <a:endParaRPr lang="en-US" altLang="en-US"/>
          </a:p>
        </p:txBody>
      </p:sp>
      <p:sp>
        <p:nvSpPr>
          <p:cNvPr id="4196" name="Text Box 100"/>
          <p:cNvSpPr txBox="1">
            <a:spLocks noChangeArrowheads="1"/>
          </p:cNvSpPr>
          <p:nvPr/>
        </p:nvSpPr>
        <p:spPr bwMode="auto">
          <a:xfrm>
            <a:off x="4081097" y="5410200"/>
            <a:ext cx="1852815" cy="1077218"/>
          </a:xfrm>
          <a:prstGeom prst="rect">
            <a:avLst/>
          </a:prstGeom>
          <a:noFill/>
          <a:ln w="15875">
            <a:solidFill>
              <a:srgbClr val="FF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/>
              <a:t>Offline selection </a:t>
            </a:r>
          </a:p>
          <a:p>
            <a:r>
              <a:rPr lang="en-US" altLang="en-US" sz="1600"/>
              <a:t>(TOF1, TOF2,</a:t>
            </a:r>
          </a:p>
          <a:p>
            <a:r>
              <a:rPr lang="en-US" altLang="en-US" sz="1600"/>
              <a:t>Edep.K, H.T., </a:t>
            </a:r>
          </a:p>
          <a:p>
            <a:r>
              <a:rPr lang="en-US" altLang="en-US" sz="1600"/>
              <a:t>topology, drift time)</a:t>
            </a:r>
            <a:endParaRPr lang="en-US" altLang="en-US"/>
          </a:p>
        </p:txBody>
      </p:sp>
      <p:sp>
        <p:nvSpPr>
          <p:cNvPr id="4197" name="Line 101"/>
          <p:cNvSpPr>
            <a:spLocks noChangeShapeType="1"/>
          </p:cNvSpPr>
          <p:nvPr/>
        </p:nvSpPr>
        <p:spPr bwMode="auto">
          <a:xfrm>
            <a:off x="5769219" y="6096000"/>
            <a:ext cx="844062" cy="0"/>
          </a:xfrm>
          <a:prstGeom prst="line">
            <a:avLst/>
          </a:prstGeom>
          <a:noFill/>
          <a:ln w="25400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98" name="Line 102"/>
          <p:cNvSpPr>
            <a:spLocks noChangeShapeType="1"/>
          </p:cNvSpPr>
          <p:nvPr/>
        </p:nvSpPr>
        <p:spPr bwMode="auto">
          <a:xfrm>
            <a:off x="6613281" y="5791200"/>
            <a:ext cx="0" cy="304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99" name="Line 103"/>
          <p:cNvSpPr>
            <a:spLocks noChangeShapeType="1"/>
          </p:cNvSpPr>
          <p:nvPr/>
        </p:nvSpPr>
        <p:spPr bwMode="auto">
          <a:xfrm>
            <a:off x="6613282" y="6096000"/>
            <a:ext cx="423496" cy="228600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0" name="Text Box 104"/>
          <p:cNvSpPr txBox="1">
            <a:spLocks noChangeArrowheads="1"/>
          </p:cNvSpPr>
          <p:nvPr/>
        </p:nvSpPr>
        <p:spPr bwMode="auto">
          <a:xfrm>
            <a:off x="5698882" y="762000"/>
            <a:ext cx="1000595" cy="923330"/>
          </a:xfrm>
          <a:prstGeom prst="rect">
            <a:avLst/>
          </a:prstGeom>
          <a:solidFill>
            <a:srgbClr val="CC99FF">
              <a:alpha val="50000"/>
            </a:srgbClr>
          </a:solidFill>
          <a:ln w="19050">
            <a:solidFill>
              <a:srgbClr val="9933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800"/>
              <a:t>DA</a:t>
            </a:r>
            <a:r>
              <a:rPr lang="en-US" altLang="en-US" sz="1800">
                <a:latin typeface="Symbol" pitchFamily="18" charset="2"/>
              </a:rPr>
              <a:t>F</a:t>
            </a:r>
            <a:r>
              <a:rPr lang="en-US" altLang="en-US" sz="1800"/>
              <a:t>NE</a:t>
            </a:r>
          </a:p>
          <a:p>
            <a:r>
              <a:rPr lang="en-US" altLang="en-US" sz="1800"/>
              <a:t>injection</a:t>
            </a:r>
          </a:p>
          <a:p>
            <a:r>
              <a:rPr lang="en-US" altLang="en-US" sz="1800"/>
              <a:t>control</a:t>
            </a:r>
            <a:endParaRPr lang="en-US" altLang="en-US"/>
          </a:p>
        </p:txBody>
      </p:sp>
      <p:sp>
        <p:nvSpPr>
          <p:cNvPr id="4201" name="Freeform 105"/>
          <p:cNvSpPr>
            <a:spLocks/>
          </p:cNvSpPr>
          <p:nvPr/>
        </p:nvSpPr>
        <p:spPr bwMode="auto">
          <a:xfrm>
            <a:off x="5558204" y="1676400"/>
            <a:ext cx="422031" cy="533400"/>
          </a:xfrm>
          <a:custGeom>
            <a:avLst/>
            <a:gdLst>
              <a:gd name="T0" fmla="*/ 288 w 288"/>
              <a:gd name="T1" fmla="*/ 0 h 336"/>
              <a:gd name="T2" fmla="*/ 288 w 288"/>
              <a:gd name="T3" fmla="*/ 288 h 336"/>
              <a:gd name="T4" fmla="*/ 288 w 288"/>
              <a:gd name="T5" fmla="*/ 336 h 336"/>
              <a:gd name="T6" fmla="*/ 0 w 288"/>
              <a:gd name="T7" fmla="*/ 336 h 3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88" h="336">
                <a:moveTo>
                  <a:pt x="288" y="0"/>
                </a:moveTo>
                <a:lnTo>
                  <a:pt x="288" y="288"/>
                </a:lnTo>
                <a:lnTo>
                  <a:pt x="288" y="336"/>
                </a:lnTo>
                <a:lnTo>
                  <a:pt x="0" y="336"/>
                </a:lnTo>
              </a:path>
            </a:pathLst>
          </a:custGeom>
          <a:noFill/>
          <a:ln w="12700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2" name="Freeform 106"/>
          <p:cNvSpPr>
            <a:spLocks/>
          </p:cNvSpPr>
          <p:nvPr/>
        </p:nvSpPr>
        <p:spPr bwMode="auto">
          <a:xfrm>
            <a:off x="6331927" y="1676400"/>
            <a:ext cx="842596" cy="533400"/>
          </a:xfrm>
          <a:custGeom>
            <a:avLst/>
            <a:gdLst>
              <a:gd name="T0" fmla="*/ 0 w 576"/>
              <a:gd name="T1" fmla="*/ 0 h 432"/>
              <a:gd name="T2" fmla="*/ 0 w 576"/>
              <a:gd name="T3" fmla="*/ 432 h 432"/>
              <a:gd name="T4" fmla="*/ 576 w 576"/>
              <a:gd name="T5" fmla="*/ 432 h 4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76" h="432">
                <a:moveTo>
                  <a:pt x="0" y="0"/>
                </a:moveTo>
                <a:lnTo>
                  <a:pt x="0" y="432"/>
                </a:lnTo>
                <a:lnTo>
                  <a:pt x="576" y="432"/>
                </a:lnTo>
              </a:path>
            </a:pathLst>
          </a:cu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3" name="Text Box 107"/>
          <p:cNvSpPr txBox="1">
            <a:spLocks noChangeArrowheads="1"/>
          </p:cNvSpPr>
          <p:nvPr/>
        </p:nvSpPr>
        <p:spPr bwMode="auto">
          <a:xfrm>
            <a:off x="1538654" y="90488"/>
            <a:ext cx="4300904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800" b="1" i="1" u="sng" dirty="0">
                <a:solidFill>
                  <a:srgbClr val="C00000"/>
                </a:solidFill>
              </a:rPr>
              <a:t>SIDDHARTA DAQ flow chart</a:t>
            </a:r>
            <a:endParaRPr lang="en-US" altLang="en-US" i="1" u="sng" dirty="0">
              <a:solidFill>
                <a:srgbClr val="C00000"/>
              </a:solidFill>
            </a:endParaRPr>
          </a:p>
        </p:txBody>
      </p:sp>
      <p:sp>
        <p:nvSpPr>
          <p:cNvPr id="4204" name="Line 108"/>
          <p:cNvSpPr>
            <a:spLocks noChangeShapeType="1"/>
          </p:cNvSpPr>
          <p:nvPr/>
        </p:nvSpPr>
        <p:spPr bwMode="auto">
          <a:xfrm>
            <a:off x="5556738" y="2514600"/>
            <a:ext cx="1617785" cy="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5" name="Text Box 109"/>
          <p:cNvSpPr txBox="1">
            <a:spLocks noChangeArrowheads="1"/>
          </p:cNvSpPr>
          <p:nvPr/>
        </p:nvSpPr>
        <p:spPr bwMode="auto">
          <a:xfrm>
            <a:off x="5630008" y="2209800"/>
            <a:ext cx="1178169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/>
              <a:t>Inhibit (R.T.)</a:t>
            </a:r>
          </a:p>
        </p:txBody>
      </p:sp>
    </p:spTree>
    <p:extLst>
      <p:ext uri="{BB962C8B-B14F-4D97-AF65-F5344CB8AC3E}">
        <p14:creationId xmlns:p14="http://schemas.microsoft.com/office/powerpoint/2010/main" val="10091315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>
            <a:spLocks noChangeArrowheads="1"/>
          </p:cNvSpPr>
          <p:nvPr/>
        </p:nvSpPr>
        <p:spPr bwMode="auto">
          <a:xfrm>
            <a:off x="4724400" y="190500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Perpetua" pitchFamily="18" charset="0"/>
              <a:buNone/>
            </a:pPr>
            <a:endParaRPr lang="en-US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013" y="1772816"/>
            <a:ext cx="7724775" cy="391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5940152" y="6165304"/>
            <a:ext cx="306228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Perpetua" pitchFamily="18" charset="0"/>
              <a:buNone/>
            </a:pPr>
            <a:r>
              <a:rPr lang="en-US" sz="2400" b="1" u="sng" dirty="0">
                <a:solidFill>
                  <a:srgbClr val="000000"/>
                </a:solidFill>
              </a:rPr>
              <a:t>SIDDHARTA SETUP</a:t>
            </a:r>
          </a:p>
        </p:txBody>
      </p:sp>
      <p:sp>
        <p:nvSpPr>
          <p:cNvPr id="5" name="Oval 4"/>
          <p:cNvSpPr>
            <a:spLocks noChangeArrowheads="1"/>
          </p:cNvSpPr>
          <p:nvPr/>
        </p:nvSpPr>
        <p:spPr bwMode="auto">
          <a:xfrm>
            <a:off x="1600200" y="4114800"/>
            <a:ext cx="990600" cy="381000"/>
          </a:xfrm>
          <a:prstGeom prst="ellipse">
            <a:avLst/>
          </a:prstGeom>
          <a:noFill/>
          <a:ln w="126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Perpetua" pitchFamily="18" charset="0"/>
              <a:buNone/>
            </a:pPr>
            <a:endParaRPr lang="en-US"/>
          </a:p>
        </p:txBody>
      </p:sp>
      <p:sp>
        <p:nvSpPr>
          <p:cNvPr id="6" name="Oval 5"/>
          <p:cNvSpPr>
            <a:spLocks noChangeArrowheads="1"/>
          </p:cNvSpPr>
          <p:nvPr/>
        </p:nvSpPr>
        <p:spPr bwMode="auto">
          <a:xfrm>
            <a:off x="2209800" y="5334000"/>
            <a:ext cx="1524000" cy="381000"/>
          </a:xfrm>
          <a:prstGeom prst="ellipse">
            <a:avLst/>
          </a:prstGeom>
          <a:noFill/>
          <a:ln w="126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Perpetua" pitchFamily="18" charset="0"/>
              <a:buNone/>
            </a:pPr>
            <a:endParaRPr lang="en-US"/>
          </a:p>
        </p:txBody>
      </p:sp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5867400" y="1905000"/>
            <a:ext cx="838200" cy="381000"/>
          </a:xfrm>
          <a:prstGeom prst="ellipse">
            <a:avLst/>
          </a:prstGeom>
          <a:noFill/>
          <a:ln w="126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Perpetua" pitchFamily="18" charset="0"/>
              <a:buNone/>
            </a:pPr>
            <a:endParaRPr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4343400" y="2819400"/>
            <a:ext cx="685800" cy="609600"/>
          </a:xfrm>
          <a:prstGeom prst="rect">
            <a:avLst/>
          </a:prstGeom>
          <a:solidFill>
            <a:srgbClr val="FFC000">
              <a:alpha val="5215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Perpetua" pitchFamily="18" charset="0"/>
              <a:buNone/>
            </a:pPr>
            <a:endParaRPr lang="en-US"/>
          </a:p>
        </p:txBody>
      </p:sp>
      <p:sp>
        <p:nvSpPr>
          <p:cNvPr id="9" name="Line 10"/>
          <p:cNvSpPr>
            <a:spLocks noChangeShapeType="1"/>
          </p:cNvSpPr>
          <p:nvPr/>
        </p:nvSpPr>
        <p:spPr bwMode="auto">
          <a:xfrm>
            <a:off x="6400800" y="4343400"/>
            <a:ext cx="1905000" cy="1588"/>
          </a:xfrm>
          <a:prstGeom prst="line">
            <a:avLst/>
          </a:prstGeom>
          <a:noFill/>
          <a:ln w="9360">
            <a:solidFill>
              <a:srgbClr val="AF3408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0" name="Line 11"/>
          <p:cNvSpPr>
            <a:spLocks noChangeShapeType="1"/>
          </p:cNvSpPr>
          <p:nvPr/>
        </p:nvSpPr>
        <p:spPr bwMode="auto">
          <a:xfrm>
            <a:off x="7010400" y="2133600"/>
            <a:ext cx="1600200" cy="1588"/>
          </a:xfrm>
          <a:prstGeom prst="line">
            <a:avLst/>
          </a:prstGeom>
          <a:noFill/>
          <a:ln w="9360">
            <a:solidFill>
              <a:srgbClr val="AF3408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" name="Line 12"/>
          <p:cNvSpPr>
            <a:spLocks noChangeShapeType="1"/>
          </p:cNvSpPr>
          <p:nvPr/>
        </p:nvSpPr>
        <p:spPr bwMode="auto">
          <a:xfrm>
            <a:off x="6858000" y="3505200"/>
            <a:ext cx="990600" cy="1588"/>
          </a:xfrm>
          <a:prstGeom prst="line">
            <a:avLst/>
          </a:prstGeom>
          <a:noFill/>
          <a:ln w="9360">
            <a:solidFill>
              <a:srgbClr val="AF3408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2" name="Line 13"/>
          <p:cNvSpPr>
            <a:spLocks noChangeShapeType="1"/>
          </p:cNvSpPr>
          <p:nvPr/>
        </p:nvSpPr>
        <p:spPr bwMode="auto">
          <a:xfrm>
            <a:off x="2819400" y="2133600"/>
            <a:ext cx="990600" cy="1588"/>
          </a:xfrm>
          <a:prstGeom prst="line">
            <a:avLst/>
          </a:prstGeom>
          <a:noFill/>
          <a:ln w="9360">
            <a:solidFill>
              <a:srgbClr val="AF3408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3" name="Text Box 14"/>
          <p:cNvSpPr txBox="1">
            <a:spLocks noChangeArrowheads="1"/>
          </p:cNvSpPr>
          <p:nvPr/>
        </p:nvSpPr>
        <p:spPr bwMode="auto">
          <a:xfrm>
            <a:off x="1115616" y="5797004"/>
            <a:ext cx="4287369" cy="3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Perpetua" pitchFamily="18" charset="0"/>
              <a:buNone/>
            </a:pPr>
            <a:r>
              <a:rPr lang="en-US" dirty="0">
                <a:solidFill>
                  <a:srgbClr val="000000"/>
                </a:solidFill>
              </a:rPr>
              <a:t>(two </a:t>
            </a:r>
            <a:r>
              <a:rPr lang="en-US" dirty="0" smtClean="0">
                <a:solidFill>
                  <a:srgbClr val="000000"/>
                </a:solidFill>
              </a:rPr>
              <a:t>scintillator arrays, </a:t>
            </a:r>
            <a:r>
              <a:rPr lang="en-US" dirty="0">
                <a:solidFill>
                  <a:srgbClr val="000000"/>
                </a:solidFill>
              </a:rPr>
              <a:t>timed by the DAFNE RF)</a:t>
            </a:r>
            <a:r>
              <a:rPr lang="ar-SA" dirty="0">
                <a:solidFill>
                  <a:srgbClr val="000000"/>
                </a:solidFill>
              </a:rPr>
              <a:t>‏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735013" y="260648"/>
            <a:ext cx="7724657" cy="525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defTabSz="449263" eaLnBrk="1" fontAlgn="base" hangingPunct="1">
              <a:spcBef>
                <a:spcPct val="0"/>
              </a:spcBef>
              <a:spcAft>
                <a:spcPct val="0"/>
              </a:spcAft>
              <a:buClr>
                <a:srgbClr val="D34817"/>
              </a:buClr>
              <a:buSzPct val="100000"/>
              <a:buFont typeface="Perpetua" pitchFamily="18" charset="0"/>
              <a:buNone/>
            </a:pPr>
            <a:r>
              <a:rPr lang="en-US" sz="2800" b="1" u="sng" dirty="0" smtClean="0">
                <a:solidFill>
                  <a:srgbClr val="D34817"/>
                </a:solidFill>
              </a:rPr>
              <a:t>Dealing with the asynchronous (EM) background</a:t>
            </a:r>
            <a:endParaRPr lang="en-US" sz="2800" b="1" u="sng" dirty="0">
              <a:solidFill>
                <a:srgbClr val="D34817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971600" y="1046054"/>
            <a:ext cx="70780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Shielding and fast X-ray detectors, synchronized with the </a:t>
            </a:r>
            <a:r>
              <a:rPr lang="en-US" b="1" dirty="0" err="1" smtClean="0">
                <a:solidFill>
                  <a:srgbClr val="000000"/>
                </a:solidFill>
              </a:rPr>
              <a:t>kaon</a:t>
            </a:r>
            <a:r>
              <a:rPr lang="en-US" b="1" dirty="0" smtClean="0">
                <a:solidFill>
                  <a:srgbClr val="000000"/>
                </a:solidFill>
              </a:rPr>
              <a:t> trigger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4973542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>
            <a:spLocks noChangeArrowheads="1"/>
          </p:cNvSpPr>
          <p:nvPr/>
        </p:nvSpPr>
        <p:spPr bwMode="auto">
          <a:xfrm>
            <a:off x="4724400" y="190500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marL="0" marR="0" lvl="0" indent="0" defTabSz="449263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Perpetua" pitchFamily="18" charset="0"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erpetua" pitchFamily="18" charset="0"/>
              <a:cs typeface="Lucida Sans Unicode" pitchFamily="34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3487" y="466725"/>
            <a:ext cx="2971800" cy="287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992313" y="127418"/>
            <a:ext cx="3282735" cy="525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marL="0" marR="0" lvl="0" indent="0" defTabSz="449263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D34817"/>
              </a:buClr>
              <a:buSzPct val="100000"/>
              <a:buFont typeface="Perpetua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en-US" sz="2800" b="1" i="0" u="sng" strike="noStrike" kern="0" cap="none" spc="0" normalizeH="0" baseline="0" noProof="0" dirty="0" smtClean="0">
                <a:ln>
                  <a:noFill/>
                </a:ln>
                <a:solidFill>
                  <a:srgbClr val="D34817"/>
                </a:solidFill>
                <a:effectLst/>
                <a:uLnTx/>
                <a:uFillTx/>
                <a:latin typeface="Perpetua" pitchFamily="18" charset="0"/>
                <a:cs typeface="Lucida Sans Unicode" pitchFamily="34" charset="0"/>
              </a:rPr>
              <a:t>SIDDHARTA trigger</a:t>
            </a:r>
            <a:endParaRPr kumimoji="0" lang="en-US" sz="2800" b="1" i="0" u="sng" strike="noStrike" kern="0" cap="none" spc="0" normalizeH="0" baseline="0" noProof="0" dirty="0">
              <a:ln>
                <a:noFill/>
              </a:ln>
              <a:solidFill>
                <a:srgbClr val="D34817"/>
              </a:solidFill>
              <a:effectLst/>
              <a:uLnTx/>
              <a:uFillTx/>
              <a:latin typeface="Perpetua" pitchFamily="18" charset="0"/>
              <a:cs typeface="Lucida Sans Unicode" pitchFamily="34" charset="0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685800"/>
            <a:ext cx="4010025" cy="276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2155825" y="1066800"/>
            <a:ext cx="5143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marL="0" marR="0" lvl="0" indent="0" defTabSz="449263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100000"/>
              <a:buFont typeface="Perpetua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erpetua" pitchFamily="18" charset="0"/>
                <a:cs typeface="Lucida Sans Unicode" pitchFamily="34" charset="0"/>
              </a:rPr>
              <a:t>1 ns</a:t>
            </a:r>
          </a:p>
        </p:txBody>
      </p:sp>
      <p:cxnSp>
        <p:nvCxnSpPr>
          <p:cNvPr id="7" name="AutoShape 6"/>
          <p:cNvCxnSpPr>
            <a:cxnSpLocks noChangeShapeType="1"/>
          </p:cNvCxnSpPr>
          <p:nvPr/>
        </p:nvCxnSpPr>
        <p:spPr bwMode="auto">
          <a:xfrm>
            <a:off x="2315617" y="1447800"/>
            <a:ext cx="384175" cy="1588"/>
          </a:xfrm>
          <a:prstGeom prst="straightConnector1">
            <a:avLst/>
          </a:prstGeom>
          <a:noFill/>
          <a:ln w="9360">
            <a:solidFill>
              <a:srgbClr val="FF0000"/>
            </a:solidFill>
            <a:miter lim="800000"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" name="AutoShape 7"/>
          <p:cNvCxnSpPr>
            <a:cxnSpLocks noChangeShapeType="1"/>
          </p:cNvCxnSpPr>
          <p:nvPr/>
        </p:nvCxnSpPr>
        <p:spPr bwMode="auto">
          <a:xfrm>
            <a:off x="1475656" y="2057400"/>
            <a:ext cx="1220788" cy="1588"/>
          </a:xfrm>
          <a:prstGeom prst="straightConnector1">
            <a:avLst/>
          </a:prstGeom>
          <a:noFill/>
          <a:ln w="9360">
            <a:solidFill>
              <a:srgbClr val="FF0000"/>
            </a:solidFill>
            <a:miter lim="800000"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1631950" y="1600200"/>
            <a:ext cx="6667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marL="0" marR="0" lvl="0" indent="0" defTabSz="449263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100000"/>
              <a:buFont typeface="Perpetua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erpetua" pitchFamily="18" charset="0"/>
                <a:cs typeface="Lucida Sans Unicode" pitchFamily="34" charset="0"/>
              </a:rPr>
              <a:t>2.8 ns</a:t>
            </a: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1366838" y="3429000"/>
            <a:ext cx="625475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marL="0" marR="0" lvl="0" indent="0" defTabSz="449263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100000"/>
              <a:buFont typeface="Perpetua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erpetua" pitchFamily="18" charset="0"/>
                <a:cs typeface="Lucida Sans Unicode" pitchFamily="34" charset="0"/>
              </a:rPr>
              <a:t>MIP’s</a:t>
            </a:r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2611438" y="1066800"/>
            <a:ext cx="638175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marL="0" marR="0" lvl="0" indent="0" defTabSz="449263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100000"/>
              <a:buFont typeface="Perpetua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erpetua" pitchFamily="18" charset="0"/>
                <a:cs typeface="Lucida Sans Unicode" pitchFamily="34" charset="0"/>
              </a:rPr>
              <a:t>Kaons</a:t>
            </a:r>
          </a:p>
        </p:txBody>
      </p:sp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500438"/>
            <a:ext cx="3335338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38000" contrast="9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657600"/>
            <a:ext cx="2890838" cy="265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4" name="Line 13"/>
          <p:cNvSpPr>
            <a:spLocks noChangeShapeType="1"/>
          </p:cNvSpPr>
          <p:nvPr/>
        </p:nvSpPr>
        <p:spPr bwMode="auto">
          <a:xfrm flipH="1">
            <a:off x="7532688" y="3733800"/>
            <a:ext cx="23812" cy="2362200"/>
          </a:xfrm>
          <a:prstGeom prst="line">
            <a:avLst/>
          </a:prstGeom>
          <a:noFill/>
          <a:ln w="9360">
            <a:solidFill>
              <a:srgbClr val="AF3408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FFFFFF"/>
              </a:solidFill>
              <a:latin typeface="Perpetua"/>
              <a:cs typeface="Lucida Sans Unicode"/>
            </a:endParaRPr>
          </a:p>
        </p:txBody>
      </p:sp>
      <p:sp>
        <p:nvSpPr>
          <p:cNvPr id="15" name="Line 14"/>
          <p:cNvSpPr>
            <a:spLocks noChangeShapeType="1"/>
          </p:cNvSpPr>
          <p:nvPr/>
        </p:nvSpPr>
        <p:spPr bwMode="auto">
          <a:xfrm flipH="1">
            <a:off x="6999288" y="3733800"/>
            <a:ext cx="23812" cy="2362200"/>
          </a:xfrm>
          <a:prstGeom prst="line">
            <a:avLst/>
          </a:prstGeom>
          <a:noFill/>
          <a:ln w="9360">
            <a:solidFill>
              <a:srgbClr val="AF3408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FFFFFF"/>
              </a:solidFill>
              <a:latin typeface="Perpetua"/>
              <a:cs typeface="Lucida Sans Unicode"/>
            </a:endParaRPr>
          </a:p>
        </p:txBody>
      </p:sp>
      <p:sp>
        <p:nvSpPr>
          <p:cNvPr id="16" name="Text Box 15"/>
          <p:cNvSpPr txBox="1">
            <a:spLocks noChangeArrowheads="1"/>
          </p:cNvSpPr>
          <p:nvPr/>
        </p:nvSpPr>
        <p:spPr bwMode="auto">
          <a:xfrm>
            <a:off x="3791818" y="5805264"/>
            <a:ext cx="2292350" cy="368300"/>
          </a:xfrm>
          <a:prstGeom prst="rect">
            <a:avLst/>
          </a:prstGeom>
          <a:noFill/>
          <a:ln w="936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marL="0" marR="0" lvl="0" indent="0" defTabSz="449263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100000"/>
              <a:buFont typeface="Perpetua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erpetua" pitchFamily="18" charset="0"/>
                <a:cs typeface="Lucida Sans Unicode" pitchFamily="34" charset="0"/>
              </a:rPr>
              <a:t>Rejection factor &gt;10</a:t>
            </a:r>
            <a:r>
              <a:rPr kumimoji="0" lang="en-US" sz="1800" b="1" i="0" u="none" strike="noStrike" kern="0" cap="none" spc="0" normalizeH="0" baseline="300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erpetua" pitchFamily="18" charset="0"/>
                <a:cs typeface="Lucida Sans Unicode" pitchFamily="34" charset="0"/>
              </a:rPr>
              <a:t>4</a:t>
            </a: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erpetua" pitchFamily="18" charset="0"/>
                <a:cs typeface="Lucida Sans Unicode" pitchFamily="34" charset="0"/>
              </a:rPr>
              <a:t> </a:t>
            </a:r>
          </a:p>
        </p:txBody>
      </p:sp>
      <p:sp>
        <p:nvSpPr>
          <p:cNvPr id="17" name="Text Box 16"/>
          <p:cNvSpPr txBox="1">
            <a:spLocks noChangeArrowheads="1"/>
          </p:cNvSpPr>
          <p:nvPr/>
        </p:nvSpPr>
        <p:spPr bwMode="auto">
          <a:xfrm>
            <a:off x="1452563" y="3633551"/>
            <a:ext cx="1563354" cy="3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marL="0" marR="0" lvl="0" indent="0" defTabSz="449263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100000"/>
              <a:buFont typeface="Perpetua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erpetua" pitchFamily="18" charset="0"/>
                <a:cs typeface="Lucida Sans Unicode" pitchFamily="34" charset="0"/>
              </a:rPr>
              <a:t>SDD Self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erpetua" pitchFamily="18" charset="0"/>
                <a:cs typeface="Lucida Sans Unicode" pitchFamily="34" charset="0"/>
              </a:rPr>
              <a:t>trigger</a:t>
            </a:r>
          </a:p>
        </p:txBody>
      </p:sp>
      <p:sp>
        <p:nvSpPr>
          <p:cNvPr id="18" name="Text Box 17"/>
          <p:cNvSpPr txBox="1">
            <a:spLocks noChangeArrowheads="1"/>
          </p:cNvSpPr>
          <p:nvPr/>
        </p:nvSpPr>
        <p:spPr bwMode="auto">
          <a:xfrm>
            <a:off x="1866900" y="2590800"/>
            <a:ext cx="625475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marL="0" marR="0" lvl="0" indent="0" defTabSz="449263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100000"/>
              <a:buFont typeface="Perpetua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erpetua" pitchFamily="18" charset="0"/>
                <a:cs typeface="Lucida Sans Unicode" pitchFamily="34" charset="0"/>
              </a:rPr>
              <a:t>MIP’s</a:t>
            </a:r>
          </a:p>
        </p:txBody>
      </p:sp>
      <p:sp>
        <p:nvSpPr>
          <p:cNvPr id="19" name="Text Box 18"/>
          <p:cNvSpPr txBox="1">
            <a:spLocks noChangeArrowheads="1"/>
          </p:cNvSpPr>
          <p:nvPr/>
        </p:nvSpPr>
        <p:spPr bwMode="auto">
          <a:xfrm>
            <a:off x="7591425" y="3886200"/>
            <a:ext cx="10906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marL="0" marR="0" lvl="0" indent="0" defTabSz="449263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Perpetua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en-US" sz="1800" b="0" i="0" u="sng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erpetua" pitchFamily="18" charset="0"/>
                <a:cs typeface="Lucida Sans Unicode" pitchFamily="34" charset="0"/>
              </a:rPr>
              <a:t>Drift time</a:t>
            </a:r>
          </a:p>
        </p:txBody>
      </p:sp>
      <p:pic>
        <p:nvPicPr>
          <p:cNvPr id="20" name="Picture 1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3352800"/>
            <a:ext cx="2573338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cxnSp>
        <p:nvCxnSpPr>
          <p:cNvPr id="21" name="AutoShape 20"/>
          <p:cNvCxnSpPr>
            <a:cxnSpLocks noChangeShapeType="1"/>
          </p:cNvCxnSpPr>
          <p:nvPr/>
        </p:nvCxnSpPr>
        <p:spPr bwMode="auto">
          <a:xfrm flipV="1">
            <a:off x="5486400" y="4724400"/>
            <a:ext cx="1752600" cy="152400"/>
          </a:xfrm>
          <a:prstGeom prst="straightConnector1">
            <a:avLst/>
          </a:prstGeom>
          <a:noFill/>
          <a:ln w="9360">
            <a:solidFill>
              <a:srgbClr val="AF3408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2" name="Text Box 21"/>
          <p:cNvSpPr txBox="1">
            <a:spLocks noChangeArrowheads="1"/>
          </p:cNvSpPr>
          <p:nvPr/>
        </p:nvSpPr>
        <p:spPr bwMode="auto">
          <a:xfrm>
            <a:off x="3779912" y="764704"/>
            <a:ext cx="2520280" cy="2310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marL="0" marR="0" lvl="0" indent="0" defTabSz="449263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Perpetua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erpetua" pitchFamily="18" charset="0"/>
                <a:cs typeface="Lucida Sans Unicode" pitchFamily="34" charset="0"/>
              </a:rPr>
              <a:t>The trigger is generated by the coincidence of 2 back-to-back scintillators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erpetua" pitchFamily="18" charset="0"/>
                <a:cs typeface="Lucida Sans Unicode" pitchFamily="34" charset="0"/>
              </a:rPr>
              <a:t>. </a:t>
            </a:r>
          </a:p>
          <a:p>
            <a:pPr marL="0" marR="0" lvl="0" indent="0" defTabSz="449263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Perpetua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erpetua" pitchFamily="18" charset="0"/>
              <a:cs typeface="Lucida Sans Unicode" pitchFamily="34" charset="0"/>
            </a:endParaRPr>
          </a:p>
          <a:p>
            <a:pPr marL="0" marR="0" lvl="0" indent="0" defTabSz="449263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Perpetua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erpetua" pitchFamily="18" charset="0"/>
                <a:cs typeface="Lucida Sans Unicode" pitchFamily="34" charset="0"/>
              </a:rPr>
              <a:t>Further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erpetua" pitchFamily="18" charset="0"/>
                <a:cs typeface="Lucida Sans Unicode" pitchFamily="34" charset="0"/>
              </a:rPr>
              <a:t>kaon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erpetua" pitchFamily="18" charset="0"/>
                <a:cs typeface="Lucida Sans Unicode" pitchFamily="34" charset="0"/>
              </a:rPr>
              <a:t> ID is given by the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erpetua" pitchFamily="18" charset="0"/>
                <a:cs typeface="Lucida Sans Unicode" pitchFamily="34" charset="0"/>
              </a:rPr>
              <a:t>specifc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erpetua" pitchFamily="18" charset="0"/>
                <a:cs typeface="Lucida Sans Unicode" pitchFamily="34" charset="0"/>
              </a:rPr>
              <a:t> TOF, measured from the collision time, marked by RF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erpetua" pitchFamily="18" charset="0"/>
                <a:cs typeface="Lucida Sans Unicode" pitchFamily="34" charset="0"/>
              </a:rPr>
              <a:t>.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erpetua" pitchFamily="18" charset="0"/>
              <a:cs typeface="Lucida Sans Unicode" pitchFamily="34" charset="0"/>
            </a:endParaRPr>
          </a:p>
        </p:txBody>
      </p:sp>
      <p:sp>
        <p:nvSpPr>
          <p:cNvPr id="23" name="Text Box 16"/>
          <p:cNvSpPr txBox="1">
            <a:spLocks noChangeArrowheads="1"/>
          </p:cNvSpPr>
          <p:nvPr/>
        </p:nvSpPr>
        <p:spPr bwMode="auto">
          <a:xfrm>
            <a:off x="1043949" y="5564150"/>
            <a:ext cx="2004180" cy="3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marL="0" marR="0" lvl="0" indent="0" defTabSz="449263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100000"/>
              <a:buFont typeface="Perpetua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erpetua" pitchFamily="18" charset="0"/>
                <a:cs typeface="Lucida Sans Unicode" pitchFamily="34" charset="0"/>
              </a:rPr>
              <a:t>SDD and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erpetua" pitchFamily="18" charset="0"/>
                <a:cs typeface="Lucida Sans Unicode" pitchFamily="34" charset="0"/>
              </a:rPr>
              <a:t>kaon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erpetua" pitchFamily="18" charset="0"/>
                <a:cs typeface="Lucida Sans Unicode" pitchFamily="34" charset="0"/>
              </a:rPr>
              <a:t>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erpetua" pitchFamily="18" charset="0"/>
                <a:cs typeface="Lucida Sans Unicode" pitchFamily="34" charset="0"/>
              </a:rPr>
              <a:t>trigger</a:t>
            </a:r>
          </a:p>
        </p:txBody>
      </p:sp>
    </p:spTree>
    <p:extLst>
      <p:ext uri="{BB962C8B-B14F-4D97-AF65-F5344CB8AC3E}">
        <p14:creationId xmlns:p14="http://schemas.microsoft.com/office/powerpoint/2010/main" val="7264828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1"/>
          <p:cNvSpPr>
            <a:spLocks noChangeArrowheads="1"/>
          </p:cNvSpPr>
          <p:nvPr/>
        </p:nvSpPr>
        <p:spPr bwMode="auto">
          <a:xfrm>
            <a:off x="4283968" y="57480"/>
            <a:ext cx="3096344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/>
          <a:p>
            <a:pPr algn="ctr" defTabSz="449263" fontAlgn="base">
              <a:spcBef>
                <a:spcPct val="0"/>
              </a:spcBef>
              <a:spcAft>
                <a:spcPct val="0"/>
              </a:spcAft>
              <a:buClr>
                <a:srgbClr val="CC0000"/>
              </a:buClr>
              <a:buSzPct val="100000"/>
              <a:buFont typeface="Perpetua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de-DE" sz="2800" u="sng" dirty="0" err="1"/>
              <a:t>Kaonic</a:t>
            </a:r>
            <a:r>
              <a:rPr lang="de-DE" sz="2800" u="sng" dirty="0"/>
              <a:t> </a:t>
            </a:r>
            <a:r>
              <a:rPr lang="de-DE" sz="2800" u="sng" dirty="0" smtClean="0"/>
              <a:t>hydrogen</a:t>
            </a:r>
            <a:endParaRPr lang="de-DE" sz="2800" u="sng" dirty="0"/>
          </a:p>
        </p:txBody>
      </p:sp>
      <p:pic>
        <p:nvPicPr>
          <p:cNvPr id="11673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78193"/>
            <a:ext cx="8415338" cy="610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79512" y="57480"/>
            <a:ext cx="3322041" cy="525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defTabSz="449263" eaLnBrk="1" fontAlgn="base" hangingPunct="1">
              <a:spcBef>
                <a:spcPct val="0"/>
              </a:spcBef>
              <a:spcAft>
                <a:spcPct val="0"/>
              </a:spcAft>
              <a:buClr>
                <a:srgbClr val="D34817"/>
              </a:buClr>
              <a:buSzPct val="100000"/>
              <a:buFont typeface="Perpetua" pitchFamily="18" charset="0"/>
              <a:buNone/>
            </a:pPr>
            <a:r>
              <a:rPr lang="en-US" sz="2800" b="1" u="sng" dirty="0" smtClean="0">
                <a:solidFill>
                  <a:srgbClr val="D34817"/>
                </a:solidFill>
              </a:rPr>
              <a:t>SIDDHARTA results</a:t>
            </a:r>
            <a:endParaRPr lang="en-US" sz="2800" b="1" u="sng" dirty="0">
              <a:solidFill>
                <a:srgbClr val="D3481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022543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1"/>
          <p:cNvSpPr>
            <a:spLocks noChangeArrowheads="1"/>
          </p:cNvSpPr>
          <p:nvPr/>
        </p:nvSpPr>
        <p:spPr bwMode="auto">
          <a:xfrm>
            <a:off x="0" y="0"/>
            <a:ext cx="9144000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/>
          <a:p>
            <a:pPr algn="ctr" defTabSz="449263" fontAlgn="base">
              <a:spcBef>
                <a:spcPct val="0"/>
              </a:spcBef>
              <a:spcAft>
                <a:spcPct val="0"/>
              </a:spcAft>
              <a:buClr>
                <a:srgbClr val="CC0000"/>
              </a:buClr>
              <a:buSzPct val="100000"/>
              <a:buFont typeface="Perpetua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de-DE" sz="2800" u="sng" dirty="0" err="1">
                <a:solidFill>
                  <a:srgbClr val="CC0000"/>
                </a:solidFill>
              </a:rPr>
              <a:t>Kaonic</a:t>
            </a:r>
            <a:r>
              <a:rPr lang="de-DE" sz="2800" u="sng" dirty="0">
                <a:solidFill>
                  <a:srgbClr val="CC0000"/>
                </a:solidFill>
              </a:rPr>
              <a:t> hydrogen </a:t>
            </a:r>
            <a:r>
              <a:rPr lang="de-DE" sz="2800" u="sng" dirty="0" err="1">
                <a:solidFill>
                  <a:srgbClr val="CC0000"/>
                </a:solidFill>
              </a:rPr>
              <a:t>and</a:t>
            </a:r>
            <a:r>
              <a:rPr lang="de-DE" sz="2800" u="sng" dirty="0">
                <a:solidFill>
                  <a:srgbClr val="CC0000"/>
                </a:solidFill>
              </a:rPr>
              <a:t> </a:t>
            </a:r>
            <a:r>
              <a:rPr lang="de-DE" sz="2800" u="sng" dirty="0" err="1">
                <a:solidFill>
                  <a:srgbClr val="CC0000"/>
                </a:solidFill>
              </a:rPr>
              <a:t>kaonic</a:t>
            </a:r>
            <a:r>
              <a:rPr lang="de-DE" sz="2800" u="sng" dirty="0">
                <a:solidFill>
                  <a:srgbClr val="CC0000"/>
                </a:solidFill>
              </a:rPr>
              <a:t> </a:t>
            </a:r>
            <a:r>
              <a:rPr lang="de-DE" sz="2800" u="sng" dirty="0" err="1">
                <a:solidFill>
                  <a:srgbClr val="CC0000"/>
                </a:solidFill>
              </a:rPr>
              <a:t>deuterium</a:t>
            </a:r>
            <a:endParaRPr lang="de-DE" sz="2800" u="sng" dirty="0">
              <a:solidFill>
                <a:srgbClr val="CC0000"/>
              </a:solidFill>
            </a:endParaRPr>
          </a:p>
        </p:txBody>
      </p:sp>
      <p:pic>
        <p:nvPicPr>
          <p:cNvPr id="11776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720725"/>
            <a:ext cx="8639175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594017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1"/>
          <p:cNvSpPr>
            <a:spLocks noChangeArrowheads="1"/>
          </p:cNvSpPr>
          <p:nvPr/>
        </p:nvSpPr>
        <p:spPr bwMode="auto">
          <a:xfrm>
            <a:off x="8243888" y="6524625"/>
            <a:ext cx="900112" cy="333375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 anchor="ctr" anchorCtr="1"/>
          <a:lstStyle/>
          <a:p>
            <a:pPr algn="ctr">
              <a:buClr>
                <a:srgbClr val="FFFFFF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3EE57F83-082E-4BEA-BEC4-72081BE0C9EC}" type="slidenum">
              <a:rPr lang="de-DE" sz="1400">
                <a:solidFill>
                  <a:srgbClr val="FFFFFF"/>
                </a:solidFill>
                <a:latin typeface="Arial" charset="0"/>
              </a:rPr>
              <a:pPr algn="ctr">
                <a:buClr>
                  <a:srgbClr val="FFFFFF"/>
                </a:buClr>
                <a:buSzPct val="100000"/>
                <a:buFont typeface="Arial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</a:t>
            </a:fld>
            <a:r>
              <a:rPr lang="de-DE" sz="1400" dirty="0">
                <a:solidFill>
                  <a:srgbClr val="FFFFFF"/>
                </a:solidFill>
                <a:latin typeface="Arial" charset="0"/>
              </a:rPr>
              <a:t>   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1" y="576330"/>
            <a:ext cx="3919537" cy="556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251520" y="-24"/>
            <a:ext cx="3528392" cy="62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ctr">
              <a:buClr>
                <a:srgbClr val="C00000"/>
              </a:buClr>
              <a:buSzPct val="100000"/>
              <a:buFont typeface="Perpetua" pitchFamily="18" charset="0"/>
              <a:buNone/>
            </a:pPr>
            <a:r>
              <a:rPr lang="de-DE" sz="3200" b="1" dirty="0">
                <a:solidFill>
                  <a:srgbClr val="C00000"/>
                </a:solidFill>
              </a:rPr>
              <a:t>DA</a:t>
            </a:r>
            <a:r>
              <a:rPr lang="de-DE" sz="3200" b="1" dirty="0">
                <a:solidFill>
                  <a:srgbClr val="C00000"/>
                </a:solidFill>
                <a:latin typeface="Symbol" pitchFamily="18" charset="2"/>
              </a:rPr>
              <a:t></a:t>
            </a:r>
            <a:r>
              <a:rPr lang="de-DE" sz="3200" b="1" dirty="0" smtClean="0">
                <a:solidFill>
                  <a:srgbClr val="C00000"/>
                </a:solidFill>
              </a:rPr>
              <a:t>NE </a:t>
            </a:r>
            <a:r>
              <a:rPr lang="de-DE" sz="3200" b="1" dirty="0" err="1" smtClean="0">
                <a:solidFill>
                  <a:srgbClr val="C00000"/>
                </a:solidFill>
              </a:rPr>
              <a:t>collider</a:t>
            </a:r>
            <a:r>
              <a:rPr lang="de-DE" sz="3200" b="1" dirty="0" smtClean="0">
                <a:solidFill>
                  <a:srgbClr val="C00000"/>
                </a:solidFill>
              </a:rPr>
              <a:t> </a:t>
            </a:r>
            <a:endParaRPr lang="de-DE" sz="3200" b="1" dirty="0">
              <a:solidFill>
                <a:srgbClr val="C00000"/>
              </a:solidFill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900113" y="5746749"/>
            <a:ext cx="2347912" cy="377825"/>
          </a:xfrm>
          <a:prstGeom prst="rect">
            <a:avLst/>
          </a:prstGeom>
          <a:ln>
            <a:noFill/>
          </a:ln>
          <a:extLst/>
        </p:spPr>
        <p:style>
          <a:lnRef idx="0">
            <a:scrgbClr r="0" g="0" b="0"/>
          </a:lnRef>
          <a:fillRef idx="1001">
            <a:schemeClr val="lt2"/>
          </a:fillRef>
          <a:effectRef idx="0">
            <a:scrgbClr r="0" g="0" b="0"/>
          </a:effectRef>
          <a:fontRef idx="major"/>
        </p:style>
        <p:txBody>
          <a:bodyPr lIns="90000" tIns="46800" rIns="90000" bIns="46800"/>
          <a:lstStyle>
            <a:lvl1pPr marL="331788" indent="-331788" eaLnBrk="0" hangingPunct="0">
              <a:tabLst>
                <a:tab pos="331788" algn="l"/>
                <a:tab pos="779463" algn="l"/>
                <a:tab pos="1228725" algn="l"/>
                <a:tab pos="1677988" algn="l"/>
                <a:tab pos="2127250" algn="l"/>
                <a:tab pos="2576513" algn="l"/>
                <a:tab pos="3025775" algn="l"/>
                <a:tab pos="3475038" algn="l"/>
                <a:tab pos="3924300" algn="l"/>
                <a:tab pos="4373563" algn="l"/>
                <a:tab pos="4822825" algn="l"/>
                <a:tab pos="5272088" algn="l"/>
                <a:tab pos="5721350" algn="l"/>
                <a:tab pos="6170613" algn="l"/>
                <a:tab pos="6619875" algn="l"/>
                <a:tab pos="7069138" algn="l"/>
                <a:tab pos="7518400" algn="l"/>
                <a:tab pos="7967663" algn="l"/>
                <a:tab pos="8416925" algn="l"/>
                <a:tab pos="8866188" algn="l"/>
                <a:tab pos="9315450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 eaLnBrk="0" hangingPunct="0">
              <a:tabLst>
                <a:tab pos="331788" algn="l"/>
                <a:tab pos="779463" algn="l"/>
                <a:tab pos="1228725" algn="l"/>
                <a:tab pos="1677988" algn="l"/>
                <a:tab pos="2127250" algn="l"/>
                <a:tab pos="2576513" algn="l"/>
                <a:tab pos="3025775" algn="l"/>
                <a:tab pos="3475038" algn="l"/>
                <a:tab pos="3924300" algn="l"/>
                <a:tab pos="4373563" algn="l"/>
                <a:tab pos="4822825" algn="l"/>
                <a:tab pos="5272088" algn="l"/>
                <a:tab pos="5721350" algn="l"/>
                <a:tab pos="6170613" algn="l"/>
                <a:tab pos="6619875" algn="l"/>
                <a:tab pos="7069138" algn="l"/>
                <a:tab pos="7518400" algn="l"/>
                <a:tab pos="7967663" algn="l"/>
                <a:tab pos="8416925" algn="l"/>
                <a:tab pos="8866188" algn="l"/>
                <a:tab pos="9315450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 eaLnBrk="0" hangingPunct="0">
              <a:tabLst>
                <a:tab pos="331788" algn="l"/>
                <a:tab pos="779463" algn="l"/>
                <a:tab pos="1228725" algn="l"/>
                <a:tab pos="1677988" algn="l"/>
                <a:tab pos="2127250" algn="l"/>
                <a:tab pos="2576513" algn="l"/>
                <a:tab pos="3025775" algn="l"/>
                <a:tab pos="3475038" algn="l"/>
                <a:tab pos="3924300" algn="l"/>
                <a:tab pos="4373563" algn="l"/>
                <a:tab pos="4822825" algn="l"/>
                <a:tab pos="5272088" algn="l"/>
                <a:tab pos="5721350" algn="l"/>
                <a:tab pos="6170613" algn="l"/>
                <a:tab pos="6619875" algn="l"/>
                <a:tab pos="7069138" algn="l"/>
                <a:tab pos="7518400" algn="l"/>
                <a:tab pos="7967663" algn="l"/>
                <a:tab pos="8416925" algn="l"/>
                <a:tab pos="8866188" algn="l"/>
                <a:tab pos="9315450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 eaLnBrk="0" hangingPunct="0">
              <a:tabLst>
                <a:tab pos="331788" algn="l"/>
                <a:tab pos="779463" algn="l"/>
                <a:tab pos="1228725" algn="l"/>
                <a:tab pos="1677988" algn="l"/>
                <a:tab pos="2127250" algn="l"/>
                <a:tab pos="2576513" algn="l"/>
                <a:tab pos="3025775" algn="l"/>
                <a:tab pos="3475038" algn="l"/>
                <a:tab pos="3924300" algn="l"/>
                <a:tab pos="4373563" algn="l"/>
                <a:tab pos="4822825" algn="l"/>
                <a:tab pos="5272088" algn="l"/>
                <a:tab pos="5721350" algn="l"/>
                <a:tab pos="6170613" algn="l"/>
                <a:tab pos="6619875" algn="l"/>
                <a:tab pos="7069138" algn="l"/>
                <a:tab pos="7518400" algn="l"/>
                <a:tab pos="7967663" algn="l"/>
                <a:tab pos="8416925" algn="l"/>
                <a:tab pos="8866188" algn="l"/>
                <a:tab pos="9315450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 eaLnBrk="0" hangingPunct="0">
              <a:tabLst>
                <a:tab pos="331788" algn="l"/>
                <a:tab pos="779463" algn="l"/>
                <a:tab pos="1228725" algn="l"/>
                <a:tab pos="1677988" algn="l"/>
                <a:tab pos="2127250" algn="l"/>
                <a:tab pos="2576513" algn="l"/>
                <a:tab pos="3025775" algn="l"/>
                <a:tab pos="3475038" algn="l"/>
                <a:tab pos="3924300" algn="l"/>
                <a:tab pos="4373563" algn="l"/>
                <a:tab pos="4822825" algn="l"/>
                <a:tab pos="5272088" algn="l"/>
                <a:tab pos="5721350" algn="l"/>
                <a:tab pos="6170613" algn="l"/>
                <a:tab pos="6619875" algn="l"/>
                <a:tab pos="7069138" algn="l"/>
                <a:tab pos="7518400" algn="l"/>
                <a:tab pos="7967663" algn="l"/>
                <a:tab pos="8416925" algn="l"/>
                <a:tab pos="8866188" algn="l"/>
                <a:tab pos="9315450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331788" algn="l"/>
                <a:tab pos="779463" algn="l"/>
                <a:tab pos="1228725" algn="l"/>
                <a:tab pos="1677988" algn="l"/>
                <a:tab pos="2127250" algn="l"/>
                <a:tab pos="2576513" algn="l"/>
                <a:tab pos="3025775" algn="l"/>
                <a:tab pos="3475038" algn="l"/>
                <a:tab pos="3924300" algn="l"/>
                <a:tab pos="4373563" algn="l"/>
                <a:tab pos="4822825" algn="l"/>
                <a:tab pos="5272088" algn="l"/>
                <a:tab pos="5721350" algn="l"/>
                <a:tab pos="6170613" algn="l"/>
                <a:tab pos="6619875" algn="l"/>
                <a:tab pos="7069138" algn="l"/>
                <a:tab pos="7518400" algn="l"/>
                <a:tab pos="7967663" algn="l"/>
                <a:tab pos="8416925" algn="l"/>
                <a:tab pos="8866188" algn="l"/>
                <a:tab pos="9315450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331788" algn="l"/>
                <a:tab pos="779463" algn="l"/>
                <a:tab pos="1228725" algn="l"/>
                <a:tab pos="1677988" algn="l"/>
                <a:tab pos="2127250" algn="l"/>
                <a:tab pos="2576513" algn="l"/>
                <a:tab pos="3025775" algn="l"/>
                <a:tab pos="3475038" algn="l"/>
                <a:tab pos="3924300" algn="l"/>
                <a:tab pos="4373563" algn="l"/>
                <a:tab pos="4822825" algn="l"/>
                <a:tab pos="5272088" algn="l"/>
                <a:tab pos="5721350" algn="l"/>
                <a:tab pos="6170613" algn="l"/>
                <a:tab pos="6619875" algn="l"/>
                <a:tab pos="7069138" algn="l"/>
                <a:tab pos="7518400" algn="l"/>
                <a:tab pos="7967663" algn="l"/>
                <a:tab pos="8416925" algn="l"/>
                <a:tab pos="8866188" algn="l"/>
                <a:tab pos="9315450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331788" algn="l"/>
                <a:tab pos="779463" algn="l"/>
                <a:tab pos="1228725" algn="l"/>
                <a:tab pos="1677988" algn="l"/>
                <a:tab pos="2127250" algn="l"/>
                <a:tab pos="2576513" algn="l"/>
                <a:tab pos="3025775" algn="l"/>
                <a:tab pos="3475038" algn="l"/>
                <a:tab pos="3924300" algn="l"/>
                <a:tab pos="4373563" algn="l"/>
                <a:tab pos="4822825" algn="l"/>
                <a:tab pos="5272088" algn="l"/>
                <a:tab pos="5721350" algn="l"/>
                <a:tab pos="6170613" algn="l"/>
                <a:tab pos="6619875" algn="l"/>
                <a:tab pos="7069138" algn="l"/>
                <a:tab pos="7518400" algn="l"/>
                <a:tab pos="7967663" algn="l"/>
                <a:tab pos="8416925" algn="l"/>
                <a:tab pos="8866188" algn="l"/>
                <a:tab pos="9315450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331788" algn="l"/>
                <a:tab pos="779463" algn="l"/>
                <a:tab pos="1228725" algn="l"/>
                <a:tab pos="1677988" algn="l"/>
                <a:tab pos="2127250" algn="l"/>
                <a:tab pos="2576513" algn="l"/>
                <a:tab pos="3025775" algn="l"/>
                <a:tab pos="3475038" algn="l"/>
                <a:tab pos="3924300" algn="l"/>
                <a:tab pos="4373563" algn="l"/>
                <a:tab pos="4822825" algn="l"/>
                <a:tab pos="5272088" algn="l"/>
                <a:tab pos="5721350" algn="l"/>
                <a:tab pos="6170613" algn="l"/>
                <a:tab pos="6619875" algn="l"/>
                <a:tab pos="7069138" algn="l"/>
                <a:tab pos="7518400" algn="l"/>
                <a:tab pos="7967663" algn="l"/>
                <a:tab pos="8416925" algn="l"/>
                <a:tab pos="8866188" algn="l"/>
                <a:tab pos="9315450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eaLnBrk="1" hangingPunct="1">
              <a:buClr>
                <a:srgbClr val="CC0000"/>
              </a:buClr>
              <a:buSzPct val="100000"/>
              <a:buFont typeface="Perpetua" pitchFamily="18" charset="0"/>
              <a:buNone/>
            </a:pPr>
            <a:r>
              <a:rPr lang="de-DE" sz="1400" dirty="0">
                <a:solidFill>
                  <a:srgbClr val="CC0000"/>
                </a:solidFill>
              </a:rPr>
              <a:t>SIDDHARTA </a:t>
            </a:r>
            <a:r>
              <a:rPr lang="de-DE" sz="1400" dirty="0" err="1">
                <a:solidFill>
                  <a:srgbClr val="CC0000"/>
                </a:solidFill>
              </a:rPr>
              <a:t>is</a:t>
            </a:r>
            <a:r>
              <a:rPr lang="de-DE" sz="1400" dirty="0">
                <a:solidFill>
                  <a:srgbClr val="CC0000"/>
                </a:solidFill>
              </a:rPr>
              <a:t> </a:t>
            </a:r>
            <a:r>
              <a:rPr lang="de-DE" sz="1400" dirty="0" err="1">
                <a:solidFill>
                  <a:srgbClr val="CC0000"/>
                </a:solidFill>
              </a:rPr>
              <a:t>set</a:t>
            </a:r>
            <a:r>
              <a:rPr lang="de-DE" sz="1400" dirty="0">
                <a:solidFill>
                  <a:srgbClr val="CC0000"/>
                </a:solidFill>
              </a:rPr>
              <a:t> </a:t>
            </a:r>
            <a:r>
              <a:rPr lang="de-DE" sz="1400" dirty="0" err="1">
                <a:solidFill>
                  <a:srgbClr val="CC0000"/>
                </a:solidFill>
              </a:rPr>
              <a:t>up</a:t>
            </a:r>
            <a:r>
              <a:rPr lang="de-DE" sz="1400" dirty="0">
                <a:solidFill>
                  <a:srgbClr val="CC0000"/>
                </a:solidFill>
              </a:rPr>
              <a:t> </a:t>
            </a:r>
            <a:r>
              <a:rPr lang="de-DE" sz="1400" dirty="0" err="1">
                <a:solidFill>
                  <a:srgbClr val="CC0000"/>
                </a:solidFill>
              </a:rPr>
              <a:t>here</a:t>
            </a:r>
            <a:endParaRPr lang="de-DE" sz="1400" dirty="0">
              <a:solidFill>
                <a:srgbClr val="CC0000"/>
              </a:solidFill>
            </a:endParaRPr>
          </a:p>
        </p:txBody>
      </p:sp>
      <p:cxnSp>
        <p:nvCxnSpPr>
          <p:cNvPr id="9" name="AutoShape 6"/>
          <p:cNvCxnSpPr>
            <a:cxnSpLocks noChangeShapeType="1"/>
          </p:cNvCxnSpPr>
          <p:nvPr/>
        </p:nvCxnSpPr>
        <p:spPr bwMode="auto">
          <a:xfrm flipV="1">
            <a:off x="1259632" y="5085185"/>
            <a:ext cx="427484" cy="720079"/>
          </a:xfrm>
          <a:prstGeom prst="straightConnector1">
            <a:avLst/>
          </a:prstGeom>
          <a:noFill/>
          <a:ln w="9360">
            <a:solidFill>
              <a:srgbClr val="CC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3981662" y="397467"/>
            <a:ext cx="5113551" cy="2556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Perpetua" pitchFamily="18" charset="0"/>
              <a:buNone/>
            </a:pPr>
            <a:r>
              <a:rPr lang="en-US" sz="1600" b="1" dirty="0" smtClean="0">
                <a:solidFill>
                  <a:srgbClr val="000000"/>
                </a:solidFill>
              </a:rPr>
              <a:t>Electron-positron collider, tuned at </a:t>
            </a:r>
            <a:r>
              <a:rPr lang="en-US" sz="1600" b="1" dirty="0" smtClean="0">
                <a:solidFill>
                  <a:srgbClr val="000000"/>
                </a:solidFill>
                <a:latin typeface="Symbol" pitchFamily="18" charset="2"/>
              </a:rPr>
              <a:t>F</a:t>
            </a:r>
            <a:r>
              <a:rPr lang="en-US" sz="1600" b="1" dirty="0" smtClean="0">
                <a:solidFill>
                  <a:srgbClr val="000000"/>
                </a:solidFill>
              </a:rPr>
              <a:t> resonance, which is produced  nearly at rest (</a:t>
            </a:r>
            <a:r>
              <a:rPr lang="en-US" sz="1600" b="1" dirty="0" smtClean="0">
                <a:solidFill>
                  <a:srgbClr val="000000"/>
                </a:solidFill>
                <a:latin typeface="Symbol" pitchFamily="18" charset="2"/>
              </a:rPr>
              <a:t>F </a:t>
            </a:r>
            <a:r>
              <a:rPr lang="en-US" sz="1600" b="1" dirty="0" smtClean="0">
                <a:solidFill>
                  <a:srgbClr val="000000"/>
                </a:solidFill>
              </a:rPr>
              <a:t>Factory) </a:t>
            </a:r>
          </a:p>
          <a:p>
            <a:pPr eaLnBrk="1" hangingPunct="1">
              <a:buClr>
                <a:srgbClr val="000000"/>
              </a:buClr>
              <a:buSzPct val="100000"/>
              <a:buFont typeface="Perpetua" pitchFamily="18" charset="0"/>
              <a:buNone/>
            </a:pPr>
            <a:r>
              <a:rPr lang="en-US" sz="1600" b="1" dirty="0">
                <a:solidFill>
                  <a:srgbClr val="000000"/>
                </a:solidFill>
              </a:rPr>
              <a:t>-</a:t>
            </a:r>
            <a:r>
              <a:rPr lang="en-US" sz="1600" b="1" dirty="0" smtClean="0">
                <a:solidFill>
                  <a:srgbClr val="000000"/>
                </a:solidFill>
              </a:rPr>
              <a:t>boost: 55 </a:t>
            </a:r>
            <a:r>
              <a:rPr lang="en-US" sz="1600" b="1" dirty="0" err="1" smtClean="0">
                <a:solidFill>
                  <a:srgbClr val="000000"/>
                </a:solidFill>
              </a:rPr>
              <a:t>mrad</a:t>
            </a:r>
            <a:r>
              <a:rPr lang="en-US" sz="1600" b="1" dirty="0" smtClean="0">
                <a:solidFill>
                  <a:srgbClr val="000000"/>
                </a:solidFill>
              </a:rPr>
              <a:t> crossing angle → 28 MeV/c</a:t>
            </a:r>
          </a:p>
          <a:p>
            <a:pPr>
              <a:buClr>
                <a:srgbClr val="000000"/>
              </a:buClr>
              <a:buSzPct val="100000"/>
            </a:pPr>
            <a:r>
              <a:rPr lang="en-US" sz="1600" b="1" dirty="0" smtClean="0">
                <a:solidFill>
                  <a:srgbClr val="000000"/>
                </a:solidFill>
                <a:cs typeface="Arial" charset="0"/>
              </a:rPr>
              <a:t>-Φ </a:t>
            </a:r>
            <a:r>
              <a:rPr lang="en-US" sz="1600" b="1" dirty="0" smtClean="0">
                <a:solidFill>
                  <a:srgbClr val="000000"/>
                </a:solidFill>
              </a:rPr>
              <a:t>production cross section ~ 3000 </a:t>
            </a:r>
            <a:r>
              <a:rPr lang="en-US" sz="1600" b="1" dirty="0" err="1" smtClean="0">
                <a:solidFill>
                  <a:srgbClr val="000000"/>
                </a:solidFill>
              </a:rPr>
              <a:t>nb</a:t>
            </a:r>
            <a:r>
              <a:rPr lang="en-US" sz="1600" b="1" dirty="0" smtClean="0">
                <a:solidFill>
                  <a:srgbClr val="000000"/>
                </a:solidFill>
              </a:rPr>
              <a:t> (loss-corrected)</a:t>
            </a:r>
            <a:r>
              <a:rPr lang="en-US" sz="1600" b="1" dirty="0" smtClean="0">
                <a:solidFill>
                  <a:srgbClr val="000000"/>
                </a:solidFill>
                <a:cs typeface="Arial" charset="0"/>
              </a:rPr>
              <a:t>‏</a:t>
            </a:r>
            <a:endParaRPr lang="en-US" sz="1600" b="1" dirty="0" smtClean="0">
              <a:solidFill>
                <a:srgbClr val="000000"/>
              </a:solidFill>
            </a:endParaRPr>
          </a:p>
          <a:p>
            <a:pPr>
              <a:buClr>
                <a:srgbClr val="000000"/>
              </a:buClr>
              <a:buSzPct val="100000"/>
            </a:pPr>
            <a:r>
              <a:rPr lang="en-US" sz="1600" b="1" dirty="0" smtClean="0">
                <a:solidFill>
                  <a:srgbClr val="000000"/>
                </a:solidFill>
              </a:rPr>
              <a:t>-Integral luminosity ~ 7 pb</a:t>
            </a:r>
            <a:r>
              <a:rPr lang="en-US" sz="1600" b="1" baseline="30000" dirty="0" smtClean="0">
                <a:solidFill>
                  <a:srgbClr val="000000"/>
                </a:solidFill>
              </a:rPr>
              <a:t>-1</a:t>
            </a:r>
            <a:r>
              <a:rPr lang="en-US" sz="1600" b="1" dirty="0" smtClean="0">
                <a:solidFill>
                  <a:srgbClr val="000000"/>
                </a:solidFill>
              </a:rPr>
              <a:t> per day </a:t>
            </a:r>
            <a:r>
              <a:rPr lang="en-US" sz="1600" b="1" baseline="30000" dirty="0" smtClean="0">
                <a:solidFill>
                  <a:srgbClr val="000000"/>
                </a:solidFill>
              </a:rPr>
              <a:t>1)</a:t>
            </a:r>
            <a:r>
              <a:rPr lang="en-US" sz="1600" b="1" dirty="0" smtClean="0">
                <a:solidFill>
                  <a:srgbClr val="000000"/>
                </a:solidFill>
              </a:rPr>
              <a:t>  (~ 10</a:t>
            </a:r>
            <a:r>
              <a:rPr lang="en-US" sz="1600" b="1" baseline="30000" dirty="0" smtClean="0">
                <a:solidFill>
                  <a:srgbClr val="000000"/>
                </a:solidFill>
              </a:rPr>
              <a:t>7</a:t>
            </a:r>
            <a:r>
              <a:rPr lang="en-US" sz="1600" b="1" dirty="0" smtClean="0">
                <a:solidFill>
                  <a:srgbClr val="000000"/>
                </a:solidFill>
              </a:rPr>
              <a:t> K</a:t>
            </a:r>
            <a:r>
              <a:rPr lang="en-US" sz="1600" b="1" baseline="50000" dirty="0" smtClean="0">
                <a:solidFill>
                  <a:srgbClr val="000000"/>
                </a:solidFill>
                <a:cs typeface="Arial" charset="0"/>
              </a:rPr>
              <a:t>±</a:t>
            </a:r>
            <a:r>
              <a:rPr lang="en-US" sz="1600" b="1" dirty="0" smtClean="0">
                <a:solidFill>
                  <a:srgbClr val="000000"/>
                </a:solidFill>
              </a:rPr>
              <a:t> )</a:t>
            </a:r>
            <a:r>
              <a:rPr lang="en-US" sz="1600" b="1" dirty="0" smtClean="0">
                <a:solidFill>
                  <a:srgbClr val="000000"/>
                </a:solidFill>
                <a:cs typeface="Arial" charset="0"/>
              </a:rPr>
              <a:t>‏, </a:t>
            </a:r>
            <a:r>
              <a:rPr lang="en-US" sz="1600" b="1" dirty="0" smtClean="0">
                <a:solidFill>
                  <a:srgbClr val="000000"/>
                </a:solidFill>
              </a:rPr>
              <a:t>crab waist optics</a:t>
            </a:r>
          </a:p>
          <a:p>
            <a:pPr>
              <a:buClr>
                <a:srgbClr val="000000"/>
              </a:buClr>
              <a:buSzPct val="100000"/>
            </a:pPr>
            <a:r>
              <a:rPr lang="en-US" sz="1600" b="1" dirty="0" smtClean="0">
                <a:solidFill>
                  <a:srgbClr val="FF0000"/>
                </a:solidFill>
              </a:rPr>
              <a:t>Peak luminosity ~ 4 </a:t>
            </a:r>
            <a:r>
              <a:rPr lang="en-US" sz="1600" b="1" dirty="0" smtClean="0">
                <a:solidFill>
                  <a:srgbClr val="FF0000"/>
                </a:solidFill>
                <a:cs typeface="Arial" charset="0"/>
              </a:rPr>
              <a:t>× </a:t>
            </a:r>
            <a:r>
              <a:rPr lang="en-US" sz="1600" b="1" dirty="0" smtClean="0">
                <a:solidFill>
                  <a:srgbClr val="FF0000"/>
                </a:solidFill>
              </a:rPr>
              <a:t>10</a:t>
            </a:r>
            <a:r>
              <a:rPr lang="en-US" sz="1600" b="1" baseline="30000" dirty="0" smtClean="0">
                <a:solidFill>
                  <a:srgbClr val="FF0000"/>
                </a:solidFill>
              </a:rPr>
              <a:t>32</a:t>
            </a:r>
            <a:r>
              <a:rPr lang="en-US" sz="1600" b="1" dirty="0" smtClean="0">
                <a:solidFill>
                  <a:srgbClr val="FF0000"/>
                </a:solidFill>
              </a:rPr>
              <a:t> cm</a:t>
            </a:r>
            <a:r>
              <a:rPr lang="en-US" sz="1600" b="1" baseline="30000" dirty="0" smtClean="0">
                <a:solidFill>
                  <a:srgbClr val="FF0000"/>
                </a:solidFill>
              </a:rPr>
              <a:t>-2</a:t>
            </a:r>
            <a:r>
              <a:rPr lang="en-US" sz="1600" b="1" dirty="0" smtClean="0">
                <a:solidFill>
                  <a:srgbClr val="FF0000"/>
                </a:solidFill>
              </a:rPr>
              <a:t> s</a:t>
            </a:r>
            <a:r>
              <a:rPr lang="en-US" sz="1600" b="1" baseline="30000" dirty="0" smtClean="0">
                <a:solidFill>
                  <a:srgbClr val="FF0000"/>
                </a:solidFill>
              </a:rPr>
              <a:t>-1    </a:t>
            </a:r>
            <a:r>
              <a:rPr lang="en-US" sz="1600" b="1" baseline="30000" dirty="0" smtClean="0">
                <a:solidFill>
                  <a:srgbClr val="000000"/>
                </a:solidFill>
              </a:rPr>
              <a:t>=  </a:t>
            </a:r>
            <a:r>
              <a:rPr lang="en-US" sz="1600" b="1" dirty="0" smtClean="0">
                <a:solidFill>
                  <a:srgbClr val="000000"/>
                </a:solidFill>
              </a:rPr>
              <a:t>550 Hz K</a:t>
            </a:r>
            <a:r>
              <a:rPr lang="en-US" sz="1600" b="1" baseline="50000" dirty="0" smtClean="0">
                <a:solidFill>
                  <a:srgbClr val="000000"/>
                </a:solidFill>
                <a:cs typeface="Arial" charset="0"/>
              </a:rPr>
              <a:t>±</a:t>
            </a:r>
            <a:endParaRPr lang="en-US" sz="1600" b="1" dirty="0" smtClean="0">
              <a:solidFill>
                <a:srgbClr val="000000"/>
              </a:solidFill>
            </a:endParaRPr>
          </a:p>
          <a:p>
            <a:pPr>
              <a:buClr>
                <a:srgbClr val="000000"/>
              </a:buClr>
              <a:buSzPct val="100000"/>
            </a:pPr>
            <a:r>
              <a:rPr lang="en-US" sz="1600" b="1" dirty="0" smtClean="0">
                <a:solidFill>
                  <a:srgbClr val="000000"/>
                </a:solidFill>
              </a:rPr>
              <a:t>Lifetime ~ 20 min, high background during injections.</a:t>
            </a:r>
          </a:p>
          <a:p>
            <a:pPr lvl="0" eaLnBrk="1" hangingPunct="1">
              <a:tabLst/>
            </a:pPr>
            <a:r>
              <a:rPr lang="en-US" sz="1600" b="1" dirty="0" smtClean="0">
                <a:solidFill>
                  <a:prstClr val="black"/>
                </a:solidFill>
                <a:latin typeface="Symbol" panose="05050102010706020507" pitchFamily="18" charset="2"/>
              </a:rPr>
              <a:t>F </a:t>
            </a:r>
            <a:r>
              <a:rPr lang="en-US" sz="1600" b="1" dirty="0" smtClean="0">
                <a:solidFill>
                  <a:prstClr val="black"/>
                </a:solidFill>
                <a:latin typeface="Calibri"/>
              </a:rPr>
              <a:t>Decays </a:t>
            </a:r>
            <a:r>
              <a:rPr lang="en-US" sz="1600" b="1" dirty="0">
                <a:solidFill>
                  <a:prstClr val="black"/>
                </a:solidFill>
                <a:latin typeface="Calibri"/>
              </a:rPr>
              <a:t>in </a:t>
            </a:r>
            <a:r>
              <a:rPr lang="en-US" sz="1600" b="1" dirty="0" err="1">
                <a:solidFill>
                  <a:srgbClr val="FF0000"/>
                </a:solidFill>
                <a:latin typeface="Calibri"/>
              </a:rPr>
              <a:t>k+k</a:t>
            </a:r>
            <a:r>
              <a:rPr lang="en-US" sz="1600" b="1" dirty="0">
                <a:solidFill>
                  <a:srgbClr val="FF0000"/>
                </a:solidFill>
                <a:latin typeface="Calibri"/>
              </a:rPr>
              <a:t>− (48.9%±0.5%)</a:t>
            </a:r>
            <a:r>
              <a:rPr lang="en-US" sz="1600" b="1" dirty="0">
                <a:solidFill>
                  <a:prstClr val="black"/>
                </a:solidFill>
                <a:latin typeface="Calibri"/>
              </a:rPr>
              <a:t>, </a:t>
            </a:r>
            <a:r>
              <a:rPr lang="en-US" sz="1600" b="1" dirty="0">
                <a:solidFill>
                  <a:srgbClr val="FF0000"/>
                </a:solidFill>
                <a:latin typeface="Calibri"/>
              </a:rPr>
              <a:t>k</a:t>
            </a:r>
            <a:r>
              <a:rPr lang="en-US" sz="1600" b="1" baseline="-25000" dirty="0">
                <a:solidFill>
                  <a:srgbClr val="FF0000"/>
                </a:solidFill>
                <a:latin typeface="Calibri"/>
              </a:rPr>
              <a:t>0S</a:t>
            </a:r>
            <a:r>
              <a:rPr lang="en-US" sz="1600" b="1" dirty="0">
                <a:solidFill>
                  <a:srgbClr val="FF0000"/>
                </a:solidFill>
                <a:latin typeface="Calibri"/>
              </a:rPr>
              <a:t>k</a:t>
            </a:r>
            <a:r>
              <a:rPr lang="en-US" sz="1600" b="1" baseline="-25000" dirty="0">
                <a:solidFill>
                  <a:srgbClr val="FF0000"/>
                </a:solidFill>
                <a:latin typeface="Calibri"/>
              </a:rPr>
              <a:t>0L</a:t>
            </a:r>
            <a:r>
              <a:rPr lang="en-US" sz="1600" b="1" dirty="0">
                <a:solidFill>
                  <a:srgbClr val="FF0000"/>
                </a:solidFill>
                <a:latin typeface="Calibri"/>
              </a:rPr>
              <a:t> (34.2%±0.4</a:t>
            </a:r>
            <a:r>
              <a:rPr lang="en-US" sz="1600" b="1" dirty="0" smtClean="0">
                <a:solidFill>
                  <a:srgbClr val="FF0000"/>
                </a:solidFill>
                <a:latin typeface="Calibri"/>
              </a:rPr>
              <a:t>%), </a:t>
            </a:r>
          </a:p>
          <a:p>
            <a:pPr lvl="0" eaLnBrk="1" hangingPunct="1">
              <a:tabLst/>
            </a:pPr>
            <a:r>
              <a:rPr lang="el-GR" sz="1600" b="1" dirty="0" smtClean="0">
                <a:solidFill>
                  <a:srgbClr val="FF0000"/>
                </a:solidFill>
                <a:latin typeface="Calibri"/>
              </a:rPr>
              <a:t>ρ </a:t>
            </a:r>
            <a:r>
              <a:rPr lang="el-GR" sz="1600" b="1" dirty="0">
                <a:solidFill>
                  <a:srgbClr val="FF0000"/>
                </a:solidFill>
                <a:latin typeface="Calibri"/>
              </a:rPr>
              <a:t>+ </a:t>
            </a:r>
            <a:r>
              <a:rPr lang="el-GR" sz="1600" b="1" dirty="0" smtClean="0">
                <a:solidFill>
                  <a:srgbClr val="FF0000"/>
                </a:solidFill>
                <a:latin typeface="Calibri"/>
              </a:rPr>
              <a:t>π</a:t>
            </a:r>
            <a:r>
              <a:rPr lang="en-US" sz="1600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l-GR" sz="1600" b="1" dirty="0" smtClean="0">
                <a:solidFill>
                  <a:srgbClr val="FF0000"/>
                </a:solidFill>
                <a:latin typeface="Calibri"/>
              </a:rPr>
              <a:t>/ </a:t>
            </a:r>
            <a:r>
              <a:rPr lang="el-GR" sz="1600" b="1" dirty="0">
                <a:solidFill>
                  <a:srgbClr val="FF0000"/>
                </a:solidFill>
                <a:latin typeface="Calibri"/>
              </a:rPr>
              <a:t>π</a:t>
            </a:r>
            <a:r>
              <a:rPr lang="el-GR" sz="1600" b="1" baseline="30000" dirty="0">
                <a:solidFill>
                  <a:srgbClr val="FF0000"/>
                </a:solidFill>
                <a:latin typeface="Calibri"/>
              </a:rPr>
              <a:t>+</a:t>
            </a:r>
            <a:r>
              <a:rPr lang="el-GR" sz="1600" b="1" dirty="0">
                <a:solidFill>
                  <a:srgbClr val="FF0000"/>
                </a:solidFill>
                <a:latin typeface="Calibri"/>
              </a:rPr>
              <a:t> + π⁰ + π⁻ </a:t>
            </a:r>
            <a:r>
              <a:rPr lang="en-US" sz="1600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  <a:latin typeface="Calibri"/>
              </a:rPr>
              <a:t>(15%)</a:t>
            </a:r>
            <a:endParaRPr lang="en-US" sz="1600" b="1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934757" y="2977261"/>
            <a:ext cx="5207363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00B050"/>
                </a:solidFill>
              </a:rPr>
              <a:t>Studies completed or ongoing:</a:t>
            </a:r>
          </a:p>
          <a:p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Neutral channel - CP Violation, rare decays (KLOE)</a:t>
            </a:r>
          </a:p>
          <a:p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Charged	-light </a:t>
            </a:r>
            <a:r>
              <a:rPr lang="en-US" b="1" dirty="0" err="1" smtClean="0">
                <a:solidFill>
                  <a:schemeClr val="accent2">
                    <a:lumMod val="75000"/>
                  </a:schemeClr>
                </a:solidFill>
              </a:rPr>
              <a:t>kaonic</a:t>
            </a: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 atoms (DEAR, SIDDHARTA, 	SIDDHARTA-2)</a:t>
            </a:r>
          </a:p>
          <a:p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	-</a:t>
            </a:r>
            <a:r>
              <a:rPr lang="en-US" b="1" dirty="0" err="1" smtClean="0">
                <a:solidFill>
                  <a:schemeClr val="accent2">
                    <a:lumMod val="75000"/>
                  </a:schemeClr>
                </a:solidFill>
              </a:rPr>
              <a:t>Hypernuclei</a:t>
            </a: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 (FINUDA)</a:t>
            </a:r>
          </a:p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	</a:t>
            </a: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-k (multi)nucleon absorption, </a:t>
            </a: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  <a:latin typeface="Symbol" panose="05050102010706020507" pitchFamily="18" charset="2"/>
              </a:rPr>
              <a:t>L</a:t>
            </a: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1405</a:t>
            </a:r>
          </a:p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	</a:t>
            </a: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nature (AMADEUS)</a:t>
            </a:r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b="1" dirty="0" smtClean="0">
                <a:solidFill>
                  <a:srgbClr val="00B050"/>
                </a:solidFill>
              </a:rPr>
              <a:t>Proposed studies:</a:t>
            </a:r>
          </a:p>
          <a:p>
            <a:r>
              <a:rPr lang="en-US" b="1" dirty="0"/>
              <a:t>	</a:t>
            </a: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-extensive light </a:t>
            </a:r>
            <a:r>
              <a:rPr lang="en-US" b="1" dirty="0" err="1" smtClean="0">
                <a:solidFill>
                  <a:schemeClr val="accent2">
                    <a:lumMod val="75000"/>
                  </a:schemeClr>
                </a:solidFill>
              </a:rPr>
              <a:t>kaonic</a:t>
            </a: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 atoms (EXCALIBUR)</a:t>
            </a:r>
          </a:p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	</a:t>
            </a: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-charged </a:t>
            </a:r>
            <a:r>
              <a:rPr lang="en-US" b="1" dirty="0" err="1" smtClean="0">
                <a:solidFill>
                  <a:schemeClr val="accent2">
                    <a:lumMod val="75000"/>
                  </a:schemeClr>
                </a:solidFill>
              </a:rPr>
              <a:t>kaon</a:t>
            </a: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 mass measurement</a:t>
            </a:r>
          </a:p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	</a:t>
            </a: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-low energy k+ N scattering</a:t>
            </a:r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0018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" y="1803400"/>
            <a:ext cx="7092950" cy="431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18787" name="Text Box 2"/>
          <p:cNvSpPr txBox="1">
            <a:spLocks noChangeArrowheads="1"/>
          </p:cNvSpPr>
          <p:nvPr/>
        </p:nvSpPr>
        <p:spPr bwMode="auto">
          <a:xfrm>
            <a:off x="971600" y="136524"/>
            <a:ext cx="6984775" cy="525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ctr" defTabSz="449263" eaLnBrk="1" fontAlgn="base" hangingPunct="1">
              <a:spcBef>
                <a:spcPct val="0"/>
              </a:spcBef>
              <a:spcAft>
                <a:spcPct val="0"/>
              </a:spcAft>
              <a:buClr>
                <a:srgbClr val="CC0000"/>
              </a:buClr>
              <a:buSzPct val="100000"/>
              <a:buFont typeface="Perpetua" pitchFamily="18" charset="0"/>
              <a:buNone/>
            </a:pPr>
            <a:r>
              <a:rPr lang="de-AT" sz="2800" u="sng" dirty="0" err="1">
                <a:solidFill>
                  <a:srgbClr val="CC0000"/>
                </a:solidFill>
              </a:rPr>
              <a:t>Kaonic</a:t>
            </a:r>
            <a:r>
              <a:rPr lang="de-AT" sz="2800" u="sng" dirty="0">
                <a:solidFill>
                  <a:srgbClr val="CC0000"/>
                </a:solidFill>
              </a:rPr>
              <a:t> </a:t>
            </a:r>
            <a:r>
              <a:rPr lang="de-AT" sz="2800" u="sng" dirty="0" smtClean="0">
                <a:solidFill>
                  <a:srgbClr val="CC0000"/>
                </a:solidFill>
              </a:rPr>
              <a:t>hydrogen </a:t>
            </a:r>
            <a:r>
              <a:rPr lang="de-AT" sz="2800" u="sng" dirty="0" err="1" smtClean="0">
                <a:solidFill>
                  <a:srgbClr val="CC0000"/>
                </a:solidFill>
              </a:rPr>
              <a:t>background</a:t>
            </a:r>
            <a:r>
              <a:rPr lang="de-AT" sz="2800" u="sng" dirty="0" smtClean="0">
                <a:solidFill>
                  <a:srgbClr val="CC0000"/>
                </a:solidFill>
              </a:rPr>
              <a:t>  </a:t>
            </a:r>
            <a:r>
              <a:rPr lang="de-AT" sz="2800" u="sng" dirty="0" err="1" smtClean="0">
                <a:solidFill>
                  <a:srgbClr val="CC0000"/>
                </a:solidFill>
              </a:rPr>
              <a:t>subtracted</a:t>
            </a:r>
            <a:r>
              <a:rPr lang="de-AT" sz="2800" u="sng" dirty="0" smtClean="0">
                <a:solidFill>
                  <a:srgbClr val="CC0000"/>
                </a:solidFill>
              </a:rPr>
              <a:t> </a:t>
            </a:r>
            <a:r>
              <a:rPr lang="de-AT" sz="2800" u="sng" dirty="0" err="1" smtClean="0">
                <a:solidFill>
                  <a:srgbClr val="CC0000"/>
                </a:solidFill>
              </a:rPr>
              <a:t>spectrum</a:t>
            </a:r>
            <a:endParaRPr lang="de-AT" sz="2800" u="sng" dirty="0">
              <a:solidFill>
                <a:srgbClr val="CC0000"/>
              </a:solidFill>
            </a:endParaRPr>
          </a:p>
        </p:txBody>
      </p:sp>
      <p:sp>
        <p:nvSpPr>
          <p:cNvPr id="118788" name="Text Box 3"/>
          <p:cNvSpPr txBox="1">
            <a:spLocks noChangeArrowheads="1"/>
          </p:cNvSpPr>
          <p:nvPr/>
        </p:nvSpPr>
        <p:spPr bwMode="auto">
          <a:xfrm>
            <a:off x="3635375" y="5876925"/>
            <a:ext cx="1041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defTabSz="449263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Perpetua" pitchFamily="18" charset="0"/>
              <a:buNone/>
            </a:pPr>
            <a:r>
              <a:rPr lang="de-AT" sz="1400">
                <a:solidFill>
                  <a:srgbClr val="000000"/>
                </a:solidFill>
              </a:rPr>
              <a:t>Energy (keV)</a:t>
            </a:r>
            <a:r>
              <a:rPr lang="ar-SA" sz="1400">
                <a:solidFill>
                  <a:srgbClr val="000000"/>
                </a:solidFill>
              </a:rPr>
              <a:t>‏</a:t>
            </a:r>
            <a:endParaRPr lang="de-AT" sz="1400">
              <a:solidFill>
                <a:srgbClr val="000000"/>
              </a:solidFill>
            </a:endParaRPr>
          </a:p>
        </p:txBody>
      </p:sp>
      <p:sp>
        <p:nvSpPr>
          <p:cNvPr id="118789" name="Text Box 4"/>
          <p:cNvSpPr txBox="1">
            <a:spLocks noChangeArrowheads="1"/>
          </p:cNvSpPr>
          <p:nvPr/>
        </p:nvSpPr>
        <p:spPr bwMode="auto">
          <a:xfrm>
            <a:off x="251520" y="685800"/>
            <a:ext cx="8280920" cy="586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defTabSz="449263" eaLnBrk="1" fontAlgn="base" hangingPunct="1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100000"/>
              <a:buFont typeface="Perpetua" pitchFamily="18" charset="0"/>
              <a:buNone/>
            </a:pPr>
            <a:r>
              <a:rPr lang="de-AT" sz="1600" b="1" dirty="0" smtClean="0">
                <a:solidFill>
                  <a:schemeClr val="accent2">
                    <a:lumMod val="75000"/>
                  </a:schemeClr>
                </a:solidFill>
              </a:rPr>
              <a:t>A </a:t>
            </a:r>
            <a:r>
              <a:rPr lang="de-AT" sz="1600" b="1" dirty="0" err="1" smtClean="0">
                <a:solidFill>
                  <a:schemeClr val="accent2">
                    <a:lumMod val="75000"/>
                  </a:schemeClr>
                </a:solidFill>
              </a:rPr>
              <a:t>simultaneous</a:t>
            </a:r>
            <a:r>
              <a:rPr lang="de-AT" sz="1600" b="1" dirty="0" smtClean="0">
                <a:solidFill>
                  <a:schemeClr val="accent2">
                    <a:lumMod val="75000"/>
                  </a:schemeClr>
                </a:solidFill>
              </a:rPr>
              <a:t> fit </a:t>
            </a:r>
            <a:r>
              <a:rPr lang="de-AT" sz="1600" b="1" dirty="0" err="1" smtClean="0">
                <a:solidFill>
                  <a:schemeClr val="accent2">
                    <a:lumMod val="75000"/>
                  </a:schemeClr>
                </a:solidFill>
              </a:rPr>
              <a:t>of</a:t>
            </a:r>
            <a:r>
              <a:rPr lang="de-AT" sz="1600" b="1" dirty="0" smtClean="0">
                <a:solidFill>
                  <a:schemeClr val="accent2">
                    <a:lumMod val="75000"/>
                  </a:schemeClr>
                </a:solidFill>
              </a:rPr>
              <a:t> KH </a:t>
            </a:r>
            <a:r>
              <a:rPr lang="de-AT" sz="1600" b="1" dirty="0" err="1" smtClean="0">
                <a:solidFill>
                  <a:schemeClr val="accent2">
                    <a:lumMod val="75000"/>
                  </a:schemeClr>
                </a:solidFill>
              </a:rPr>
              <a:t>and</a:t>
            </a:r>
            <a:r>
              <a:rPr lang="de-AT" sz="16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de-AT" sz="1600" b="1" dirty="0" err="1">
                <a:solidFill>
                  <a:schemeClr val="accent2">
                    <a:lumMod val="75000"/>
                  </a:schemeClr>
                </a:solidFill>
              </a:rPr>
              <a:t>Kd</a:t>
            </a:r>
            <a:r>
              <a:rPr lang="de-AT" sz="16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de-AT" sz="1600" b="1" dirty="0" err="1" smtClean="0">
                <a:solidFill>
                  <a:schemeClr val="accent2">
                    <a:lumMod val="75000"/>
                  </a:schemeClr>
                </a:solidFill>
              </a:rPr>
              <a:t>spectrum</a:t>
            </a:r>
            <a:r>
              <a:rPr lang="de-AT" sz="1600" b="1" dirty="0" smtClean="0">
                <a:solidFill>
                  <a:schemeClr val="accent2">
                    <a:lumMod val="75000"/>
                  </a:schemeClr>
                </a:solidFill>
              </a:rPr>
              <a:t> was </a:t>
            </a:r>
            <a:r>
              <a:rPr lang="de-AT" sz="1600" b="1" dirty="0" err="1" smtClean="0">
                <a:solidFill>
                  <a:schemeClr val="accent2">
                    <a:lumMod val="75000"/>
                  </a:schemeClr>
                </a:solidFill>
              </a:rPr>
              <a:t>done</a:t>
            </a:r>
            <a:r>
              <a:rPr lang="de-AT" sz="1600" b="1" dirty="0" smtClean="0">
                <a:solidFill>
                  <a:schemeClr val="accent2">
                    <a:lumMod val="75000"/>
                  </a:schemeClr>
                </a:solidFill>
              </a:rPr>
              <a:t>, </a:t>
            </a:r>
            <a:r>
              <a:rPr lang="de-AT" sz="1600" b="1" dirty="0" err="1">
                <a:solidFill>
                  <a:schemeClr val="accent2">
                    <a:lumMod val="75000"/>
                  </a:schemeClr>
                </a:solidFill>
              </a:rPr>
              <a:t>to</a:t>
            </a:r>
            <a:r>
              <a:rPr lang="de-AT" sz="16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de-AT" sz="1600" b="1" dirty="0" err="1">
                <a:solidFill>
                  <a:schemeClr val="accent2">
                    <a:lumMod val="75000"/>
                  </a:schemeClr>
                </a:solidFill>
              </a:rPr>
              <a:t>get</a:t>
            </a:r>
            <a:r>
              <a:rPr lang="de-AT" sz="16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de-AT" sz="1600" b="1" dirty="0" err="1">
                <a:solidFill>
                  <a:schemeClr val="accent2">
                    <a:lumMod val="75000"/>
                  </a:schemeClr>
                </a:solidFill>
              </a:rPr>
              <a:t>rid</a:t>
            </a:r>
            <a:r>
              <a:rPr lang="de-AT" sz="16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de-AT" sz="1600" b="1" dirty="0" err="1">
                <a:solidFill>
                  <a:schemeClr val="accent2">
                    <a:lumMod val="75000"/>
                  </a:schemeClr>
                </a:solidFill>
              </a:rPr>
              <a:t>of</a:t>
            </a:r>
            <a:r>
              <a:rPr lang="de-AT" sz="16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de-AT" sz="1600" b="1" dirty="0" err="1">
                <a:solidFill>
                  <a:schemeClr val="accent2">
                    <a:lumMod val="75000"/>
                  </a:schemeClr>
                </a:solidFill>
              </a:rPr>
              <a:t>the</a:t>
            </a:r>
            <a:r>
              <a:rPr lang="de-AT" sz="16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de-AT" sz="1600" b="1" dirty="0" err="1">
                <a:solidFill>
                  <a:schemeClr val="accent2">
                    <a:lumMod val="75000"/>
                  </a:schemeClr>
                </a:solidFill>
              </a:rPr>
              <a:t>kaonic</a:t>
            </a:r>
            <a:r>
              <a:rPr lang="de-AT" sz="16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de-AT" sz="1600" b="1" dirty="0" err="1">
                <a:solidFill>
                  <a:schemeClr val="accent2">
                    <a:lumMod val="75000"/>
                  </a:schemeClr>
                </a:solidFill>
              </a:rPr>
              <a:t>background</a:t>
            </a:r>
            <a:r>
              <a:rPr lang="de-AT" sz="16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de-AT" sz="1600" b="1" dirty="0" err="1">
                <a:solidFill>
                  <a:schemeClr val="accent2">
                    <a:lumMod val="75000"/>
                  </a:schemeClr>
                </a:solidFill>
              </a:rPr>
              <a:t>lines</a:t>
            </a:r>
            <a:r>
              <a:rPr lang="de-AT" sz="1600" b="1" dirty="0">
                <a:solidFill>
                  <a:schemeClr val="accent2">
                    <a:lumMod val="75000"/>
                  </a:schemeClr>
                </a:solidFill>
              </a:rPr>
              <a:t> (KO, KN). </a:t>
            </a:r>
            <a:r>
              <a:rPr lang="de-AT" sz="16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de-AT" sz="1600" b="1" dirty="0">
                <a:solidFill>
                  <a:schemeClr val="accent2">
                    <a:lumMod val="75000"/>
                  </a:schemeClr>
                </a:solidFill>
              </a:rPr>
              <a:t>The </a:t>
            </a:r>
            <a:r>
              <a:rPr lang="de-AT" sz="1600" b="1" dirty="0" err="1">
                <a:solidFill>
                  <a:schemeClr val="accent2">
                    <a:lumMod val="75000"/>
                  </a:schemeClr>
                </a:solidFill>
              </a:rPr>
              <a:t>overall</a:t>
            </a:r>
            <a:r>
              <a:rPr lang="de-AT" sz="16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de-AT" sz="1600" b="1" dirty="0" err="1">
                <a:solidFill>
                  <a:schemeClr val="accent2">
                    <a:lumMod val="75000"/>
                  </a:schemeClr>
                </a:solidFill>
              </a:rPr>
              <a:t>integrated</a:t>
            </a:r>
            <a:r>
              <a:rPr lang="de-AT" sz="16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de-AT" sz="1600" b="1" dirty="0" err="1">
                <a:solidFill>
                  <a:schemeClr val="accent2">
                    <a:lumMod val="75000"/>
                  </a:schemeClr>
                </a:solidFill>
              </a:rPr>
              <a:t>luminosity</a:t>
            </a:r>
            <a:r>
              <a:rPr lang="de-AT" sz="16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de-AT" sz="1600" b="1" dirty="0" err="1">
                <a:solidFill>
                  <a:schemeClr val="accent2">
                    <a:lumMod val="75000"/>
                  </a:schemeClr>
                </a:solidFill>
              </a:rPr>
              <a:t>for</a:t>
            </a:r>
            <a:r>
              <a:rPr lang="de-AT" sz="16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de-AT" sz="1600" b="1" dirty="0" err="1">
                <a:solidFill>
                  <a:schemeClr val="accent2">
                    <a:lumMod val="75000"/>
                  </a:schemeClr>
                </a:solidFill>
              </a:rPr>
              <a:t>the</a:t>
            </a:r>
            <a:r>
              <a:rPr lang="de-AT" sz="1600" b="1" dirty="0">
                <a:solidFill>
                  <a:schemeClr val="accent2">
                    <a:lumMod val="75000"/>
                  </a:schemeClr>
                </a:solidFill>
              </a:rPr>
              <a:t> KH </a:t>
            </a:r>
            <a:r>
              <a:rPr lang="de-AT" sz="1600" b="1" dirty="0" err="1">
                <a:solidFill>
                  <a:schemeClr val="accent2">
                    <a:lumMod val="75000"/>
                  </a:schemeClr>
                </a:solidFill>
              </a:rPr>
              <a:t>run</a:t>
            </a:r>
            <a:r>
              <a:rPr lang="de-AT" sz="1600" b="1" dirty="0">
                <a:solidFill>
                  <a:schemeClr val="accent2">
                    <a:lumMod val="75000"/>
                  </a:schemeClr>
                </a:solidFill>
              </a:rPr>
              <a:t> was 290 pb</a:t>
            </a:r>
            <a:r>
              <a:rPr lang="de-AT" sz="1600" b="1" baseline="30000" dirty="0">
                <a:solidFill>
                  <a:schemeClr val="accent2">
                    <a:lumMod val="75000"/>
                  </a:schemeClr>
                </a:solidFill>
              </a:rPr>
              <a:t>-1</a:t>
            </a:r>
            <a:r>
              <a:rPr lang="de-AT" sz="1600" b="1" dirty="0">
                <a:solidFill>
                  <a:schemeClr val="accent2">
                    <a:lumMod val="75000"/>
                  </a:schemeClr>
                </a:solidFill>
              </a:rPr>
              <a:t>.</a:t>
            </a:r>
          </a:p>
        </p:txBody>
      </p:sp>
      <p:sp>
        <p:nvSpPr>
          <p:cNvPr id="118790" name="Text Box 5"/>
          <p:cNvSpPr txBox="1">
            <a:spLocks noChangeArrowheads="1"/>
          </p:cNvSpPr>
          <p:nvPr/>
        </p:nvSpPr>
        <p:spPr bwMode="auto">
          <a:xfrm>
            <a:off x="4788024" y="1340768"/>
            <a:ext cx="3993892" cy="1387176"/>
          </a:xfrm>
          <a:prstGeom prst="rect">
            <a:avLst/>
          </a:prstGeom>
          <a:solidFill>
            <a:srgbClr val="EAEAE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defTabSz="449263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Perpetua" pitchFamily="18" charset="0"/>
              <a:buNone/>
            </a:pPr>
            <a:r>
              <a:rPr lang="de-AT" sz="1200" dirty="0" err="1">
                <a:solidFill>
                  <a:srgbClr val="000000"/>
                </a:solidFill>
              </a:rPr>
              <a:t>For</a:t>
            </a:r>
            <a:r>
              <a:rPr lang="de-AT" sz="1200" dirty="0">
                <a:solidFill>
                  <a:srgbClr val="000000"/>
                </a:solidFill>
              </a:rPr>
              <a:t> </a:t>
            </a:r>
            <a:r>
              <a:rPr lang="de-AT" sz="1200" dirty="0" err="1">
                <a:solidFill>
                  <a:srgbClr val="000000"/>
                </a:solidFill>
              </a:rPr>
              <a:t>the</a:t>
            </a:r>
            <a:r>
              <a:rPr lang="de-AT" sz="1200" dirty="0">
                <a:solidFill>
                  <a:srgbClr val="000000"/>
                </a:solidFill>
              </a:rPr>
              <a:t> </a:t>
            </a:r>
            <a:r>
              <a:rPr lang="de-AT" sz="1200" dirty="0" err="1">
                <a:solidFill>
                  <a:srgbClr val="000000"/>
                </a:solidFill>
              </a:rPr>
              <a:t>signal</a:t>
            </a:r>
            <a:r>
              <a:rPr lang="de-AT" sz="1200" dirty="0">
                <a:solidFill>
                  <a:srgbClr val="000000"/>
                </a:solidFill>
              </a:rPr>
              <a:t> </a:t>
            </a:r>
            <a:r>
              <a:rPr lang="de-AT" sz="1200" dirty="0" err="1">
                <a:solidFill>
                  <a:srgbClr val="000000"/>
                </a:solidFill>
              </a:rPr>
              <a:t>component</a:t>
            </a:r>
            <a:r>
              <a:rPr lang="de-AT" sz="1200" dirty="0">
                <a:solidFill>
                  <a:srgbClr val="000000"/>
                </a:solidFill>
              </a:rPr>
              <a:t> 8 </a:t>
            </a:r>
            <a:r>
              <a:rPr lang="de-AT" sz="1200" dirty="0" err="1">
                <a:solidFill>
                  <a:srgbClr val="000000"/>
                </a:solidFill>
              </a:rPr>
              <a:t>voigtians</a:t>
            </a:r>
            <a:r>
              <a:rPr lang="de-AT" sz="1200" dirty="0">
                <a:solidFill>
                  <a:srgbClr val="000000"/>
                </a:solidFill>
              </a:rPr>
              <a:t> </a:t>
            </a:r>
            <a:r>
              <a:rPr lang="de-AT" sz="1200" dirty="0" err="1" smtClean="0">
                <a:solidFill>
                  <a:srgbClr val="000000"/>
                </a:solidFill>
              </a:rPr>
              <a:t>with</a:t>
            </a:r>
            <a:r>
              <a:rPr lang="de-AT" sz="1200" dirty="0" smtClean="0">
                <a:solidFill>
                  <a:srgbClr val="000000"/>
                </a:solidFill>
              </a:rPr>
              <a:t> </a:t>
            </a:r>
            <a:r>
              <a:rPr lang="de-AT" sz="1200" dirty="0" err="1" smtClean="0">
                <a:solidFill>
                  <a:srgbClr val="000000"/>
                </a:solidFill>
              </a:rPr>
              <a:t>given</a:t>
            </a:r>
            <a:r>
              <a:rPr lang="de-AT" sz="1200" dirty="0" smtClean="0">
                <a:solidFill>
                  <a:srgbClr val="000000"/>
                </a:solidFill>
              </a:rPr>
              <a:t> </a:t>
            </a:r>
            <a:r>
              <a:rPr lang="de-AT" sz="1200" dirty="0" err="1">
                <a:solidFill>
                  <a:srgbClr val="000000"/>
                </a:solidFill>
              </a:rPr>
              <a:t>gauss</a:t>
            </a:r>
            <a:r>
              <a:rPr lang="de-AT" sz="1200" dirty="0">
                <a:solidFill>
                  <a:srgbClr val="000000"/>
                </a:solidFill>
              </a:rPr>
              <a:t> </a:t>
            </a:r>
            <a:r>
              <a:rPr lang="de-AT" sz="1200" dirty="0" err="1">
                <a:solidFill>
                  <a:srgbClr val="000000"/>
                </a:solidFill>
              </a:rPr>
              <a:t>resolution</a:t>
            </a:r>
            <a:r>
              <a:rPr lang="de-AT" sz="1200" dirty="0">
                <a:solidFill>
                  <a:srgbClr val="000000"/>
                </a:solidFill>
              </a:rPr>
              <a:t> </a:t>
            </a:r>
            <a:endParaRPr lang="de-AT" sz="1200" dirty="0" smtClean="0">
              <a:solidFill>
                <a:srgbClr val="000000"/>
              </a:solidFill>
            </a:endParaRPr>
          </a:p>
          <a:p>
            <a:pPr defTabSz="449263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Perpetua" pitchFamily="18" charset="0"/>
              <a:buNone/>
            </a:pPr>
            <a:r>
              <a:rPr lang="de-AT" sz="1200" dirty="0" err="1" smtClean="0">
                <a:solidFill>
                  <a:srgbClr val="000000"/>
                </a:solidFill>
              </a:rPr>
              <a:t>and</a:t>
            </a:r>
            <a:r>
              <a:rPr lang="de-AT" sz="1200" dirty="0" smtClean="0">
                <a:solidFill>
                  <a:srgbClr val="000000"/>
                </a:solidFill>
              </a:rPr>
              <a:t> </a:t>
            </a:r>
            <a:r>
              <a:rPr lang="de-AT" sz="1200" dirty="0" err="1">
                <a:solidFill>
                  <a:srgbClr val="000000"/>
                </a:solidFill>
              </a:rPr>
              <a:t>free</a:t>
            </a:r>
            <a:r>
              <a:rPr lang="de-AT" sz="1200" dirty="0">
                <a:solidFill>
                  <a:srgbClr val="000000"/>
                </a:solidFill>
              </a:rPr>
              <a:t> </a:t>
            </a:r>
            <a:r>
              <a:rPr lang="de-AT" sz="1200" dirty="0" err="1" smtClean="0">
                <a:solidFill>
                  <a:srgbClr val="000000"/>
                </a:solidFill>
              </a:rPr>
              <a:t>identical</a:t>
            </a:r>
            <a:r>
              <a:rPr lang="de-AT" sz="1200" dirty="0" smtClean="0">
                <a:solidFill>
                  <a:srgbClr val="000000"/>
                </a:solidFill>
              </a:rPr>
              <a:t> </a:t>
            </a:r>
            <a:r>
              <a:rPr lang="de-AT" sz="1200" dirty="0" err="1" smtClean="0">
                <a:solidFill>
                  <a:srgbClr val="000000"/>
                </a:solidFill>
              </a:rPr>
              <a:t>lorentz</a:t>
            </a:r>
            <a:r>
              <a:rPr lang="de-AT" sz="1200" dirty="0" smtClean="0">
                <a:solidFill>
                  <a:srgbClr val="000000"/>
                </a:solidFill>
              </a:rPr>
              <a:t> </a:t>
            </a:r>
            <a:r>
              <a:rPr lang="de-AT" sz="1200" dirty="0" err="1">
                <a:solidFill>
                  <a:srgbClr val="000000"/>
                </a:solidFill>
              </a:rPr>
              <a:t>width</a:t>
            </a:r>
            <a:r>
              <a:rPr lang="de-AT" sz="1200" dirty="0">
                <a:solidFill>
                  <a:srgbClr val="000000"/>
                </a:solidFill>
              </a:rPr>
              <a:t> </a:t>
            </a:r>
            <a:r>
              <a:rPr lang="de-AT" sz="1200" dirty="0" err="1">
                <a:solidFill>
                  <a:srgbClr val="000000"/>
                </a:solidFill>
              </a:rPr>
              <a:t>were</a:t>
            </a:r>
            <a:r>
              <a:rPr lang="de-AT" sz="1200" dirty="0">
                <a:solidFill>
                  <a:srgbClr val="000000"/>
                </a:solidFill>
              </a:rPr>
              <a:t> </a:t>
            </a:r>
            <a:r>
              <a:rPr lang="de-AT" sz="1200" dirty="0" err="1">
                <a:solidFill>
                  <a:srgbClr val="000000"/>
                </a:solidFill>
              </a:rPr>
              <a:t>used</a:t>
            </a:r>
            <a:r>
              <a:rPr lang="de-AT" sz="1200" dirty="0">
                <a:solidFill>
                  <a:srgbClr val="000000"/>
                </a:solidFill>
              </a:rPr>
              <a:t> </a:t>
            </a:r>
            <a:r>
              <a:rPr lang="de-AT" sz="1200" dirty="0" err="1">
                <a:solidFill>
                  <a:srgbClr val="000000"/>
                </a:solidFill>
              </a:rPr>
              <a:t>for</a:t>
            </a:r>
            <a:r>
              <a:rPr lang="de-AT" sz="1200" dirty="0">
                <a:solidFill>
                  <a:srgbClr val="000000"/>
                </a:solidFill>
              </a:rPr>
              <a:t> (2-1),.. (9-1)</a:t>
            </a:r>
            <a:r>
              <a:rPr lang="ar-SA" sz="1200" dirty="0">
                <a:solidFill>
                  <a:srgbClr val="000000"/>
                </a:solidFill>
              </a:rPr>
              <a:t>‏</a:t>
            </a:r>
            <a:r>
              <a:rPr lang="de-AT" sz="1200" dirty="0">
                <a:solidFill>
                  <a:srgbClr val="000000"/>
                </a:solidFill>
              </a:rPr>
              <a:t> </a:t>
            </a:r>
            <a:endParaRPr lang="de-AT" sz="1200" dirty="0" smtClean="0">
              <a:solidFill>
                <a:srgbClr val="000000"/>
              </a:solidFill>
            </a:endParaRPr>
          </a:p>
          <a:p>
            <a:pPr defTabSz="449263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Perpetua" pitchFamily="18" charset="0"/>
              <a:buNone/>
            </a:pPr>
            <a:r>
              <a:rPr lang="de-AT" sz="1200" dirty="0" err="1" smtClean="0">
                <a:solidFill>
                  <a:srgbClr val="000000"/>
                </a:solidFill>
              </a:rPr>
              <a:t>transitions</a:t>
            </a:r>
            <a:r>
              <a:rPr lang="de-AT" sz="1200" dirty="0">
                <a:solidFill>
                  <a:srgbClr val="000000"/>
                </a:solidFill>
              </a:rPr>
              <a:t>.</a:t>
            </a:r>
          </a:p>
          <a:p>
            <a:pPr defTabSz="449263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Perpetua" pitchFamily="18" charset="0"/>
              <a:buNone/>
            </a:pPr>
            <a:r>
              <a:rPr lang="de-AT" sz="1200" dirty="0">
                <a:solidFill>
                  <a:srgbClr val="000000"/>
                </a:solidFill>
              </a:rPr>
              <a:t>The relative </a:t>
            </a:r>
            <a:r>
              <a:rPr lang="de-AT" sz="1200" dirty="0" err="1">
                <a:solidFill>
                  <a:srgbClr val="000000"/>
                </a:solidFill>
              </a:rPr>
              <a:t>positions</a:t>
            </a:r>
            <a:r>
              <a:rPr lang="de-AT" sz="1200" dirty="0">
                <a:solidFill>
                  <a:srgbClr val="000000"/>
                </a:solidFill>
              </a:rPr>
              <a:t> </a:t>
            </a:r>
            <a:r>
              <a:rPr lang="de-AT" sz="1200" dirty="0" err="1">
                <a:solidFill>
                  <a:srgbClr val="000000"/>
                </a:solidFill>
              </a:rPr>
              <a:t>follow</a:t>
            </a:r>
            <a:r>
              <a:rPr lang="de-AT" sz="1200" dirty="0">
                <a:solidFill>
                  <a:srgbClr val="000000"/>
                </a:solidFill>
              </a:rPr>
              <a:t> a </a:t>
            </a:r>
            <a:r>
              <a:rPr lang="de-AT" sz="1200" dirty="0" err="1">
                <a:solidFill>
                  <a:srgbClr val="000000"/>
                </a:solidFill>
              </a:rPr>
              <a:t>pattern</a:t>
            </a:r>
            <a:r>
              <a:rPr lang="de-AT" sz="1200" dirty="0">
                <a:solidFill>
                  <a:srgbClr val="000000"/>
                </a:solidFill>
              </a:rPr>
              <a:t> </a:t>
            </a:r>
            <a:r>
              <a:rPr lang="de-AT" sz="1200" dirty="0" err="1">
                <a:solidFill>
                  <a:srgbClr val="000000"/>
                </a:solidFill>
              </a:rPr>
              <a:t>fixed</a:t>
            </a:r>
            <a:r>
              <a:rPr lang="de-AT" sz="1200" dirty="0">
                <a:solidFill>
                  <a:srgbClr val="000000"/>
                </a:solidFill>
              </a:rPr>
              <a:t> </a:t>
            </a:r>
            <a:r>
              <a:rPr lang="de-AT" sz="1200" dirty="0" err="1">
                <a:solidFill>
                  <a:srgbClr val="000000"/>
                </a:solidFill>
              </a:rPr>
              <a:t>by</a:t>
            </a:r>
            <a:r>
              <a:rPr lang="de-AT" sz="1200" dirty="0">
                <a:solidFill>
                  <a:srgbClr val="000000"/>
                </a:solidFill>
              </a:rPr>
              <a:t> </a:t>
            </a:r>
            <a:r>
              <a:rPr lang="de-AT" sz="1200" dirty="0" err="1">
                <a:solidFill>
                  <a:srgbClr val="000000"/>
                </a:solidFill>
              </a:rPr>
              <a:t>the</a:t>
            </a:r>
            <a:r>
              <a:rPr lang="de-AT" sz="1200" dirty="0">
                <a:solidFill>
                  <a:srgbClr val="000000"/>
                </a:solidFill>
              </a:rPr>
              <a:t> QED </a:t>
            </a:r>
            <a:r>
              <a:rPr lang="de-AT" sz="1200" dirty="0" err="1">
                <a:solidFill>
                  <a:srgbClr val="000000"/>
                </a:solidFill>
              </a:rPr>
              <a:t>values</a:t>
            </a:r>
            <a:r>
              <a:rPr lang="de-AT" sz="1200" dirty="0">
                <a:solidFill>
                  <a:srgbClr val="000000"/>
                </a:solidFill>
              </a:rPr>
              <a:t>.</a:t>
            </a:r>
          </a:p>
          <a:p>
            <a:pPr defTabSz="449263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Perpetua" pitchFamily="18" charset="0"/>
              <a:buNone/>
            </a:pPr>
            <a:r>
              <a:rPr lang="de-AT" sz="1200" dirty="0">
                <a:solidFill>
                  <a:srgbClr val="000000"/>
                </a:solidFill>
              </a:rPr>
              <a:t>The </a:t>
            </a:r>
            <a:r>
              <a:rPr lang="de-AT" sz="1200" dirty="0" err="1">
                <a:solidFill>
                  <a:srgbClr val="000000"/>
                </a:solidFill>
              </a:rPr>
              <a:t>main</a:t>
            </a:r>
            <a:r>
              <a:rPr lang="de-AT" sz="1200" dirty="0">
                <a:solidFill>
                  <a:srgbClr val="000000"/>
                </a:solidFill>
              </a:rPr>
              <a:t> </a:t>
            </a:r>
            <a:r>
              <a:rPr lang="de-AT" sz="1200" dirty="0" err="1">
                <a:solidFill>
                  <a:srgbClr val="000000"/>
                </a:solidFill>
              </a:rPr>
              <a:t>intensities</a:t>
            </a:r>
            <a:r>
              <a:rPr lang="de-AT" sz="1200" dirty="0">
                <a:solidFill>
                  <a:srgbClr val="000000"/>
                </a:solidFill>
              </a:rPr>
              <a:t> </a:t>
            </a:r>
            <a:r>
              <a:rPr lang="de-AT" sz="1200" dirty="0" err="1">
                <a:solidFill>
                  <a:srgbClr val="000000"/>
                </a:solidFill>
              </a:rPr>
              <a:t>of</a:t>
            </a:r>
            <a:r>
              <a:rPr lang="de-AT" sz="1200" dirty="0">
                <a:solidFill>
                  <a:srgbClr val="000000"/>
                </a:solidFill>
              </a:rPr>
              <a:t> (2-1),(3-1) </a:t>
            </a:r>
            <a:r>
              <a:rPr lang="de-AT" sz="1200" dirty="0" err="1">
                <a:solidFill>
                  <a:srgbClr val="000000"/>
                </a:solidFill>
              </a:rPr>
              <a:t>and</a:t>
            </a:r>
            <a:r>
              <a:rPr lang="de-AT" sz="1200" dirty="0">
                <a:solidFill>
                  <a:srgbClr val="000000"/>
                </a:solidFill>
              </a:rPr>
              <a:t> (4-1)</a:t>
            </a:r>
            <a:r>
              <a:rPr lang="ar-SA" sz="1200" dirty="0">
                <a:solidFill>
                  <a:srgbClr val="000000"/>
                </a:solidFill>
              </a:rPr>
              <a:t>‏</a:t>
            </a:r>
            <a:r>
              <a:rPr lang="de-AT" sz="1200" dirty="0">
                <a:solidFill>
                  <a:srgbClr val="000000"/>
                </a:solidFill>
              </a:rPr>
              <a:t> </a:t>
            </a:r>
            <a:r>
              <a:rPr lang="de-AT" sz="1200" dirty="0" err="1">
                <a:solidFill>
                  <a:srgbClr val="000000"/>
                </a:solidFill>
              </a:rPr>
              <a:t>lines</a:t>
            </a:r>
            <a:r>
              <a:rPr lang="de-AT" sz="1200" dirty="0">
                <a:solidFill>
                  <a:srgbClr val="000000"/>
                </a:solidFill>
              </a:rPr>
              <a:t> </a:t>
            </a:r>
            <a:r>
              <a:rPr lang="de-AT" sz="1200" dirty="0" err="1">
                <a:solidFill>
                  <a:srgbClr val="000000"/>
                </a:solidFill>
              </a:rPr>
              <a:t>were</a:t>
            </a:r>
            <a:r>
              <a:rPr lang="de-AT" sz="1200" dirty="0">
                <a:solidFill>
                  <a:srgbClr val="000000"/>
                </a:solidFill>
              </a:rPr>
              <a:t> </a:t>
            </a:r>
            <a:r>
              <a:rPr lang="de-AT" sz="1200" dirty="0" err="1" smtClean="0">
                <a:solidFill>
                  <a:srgbClr val="000000"/>
                </a:solidFill>
              </a:rPr>
              <a:t>left</a:t>
            </a:r>
            <a:r>
              <a:rPr lang="de-AT" sz="1200" dirty="0" smtClean="0">
                <a:solidFill>
                  <a:srgbClr val="000000"/>
                </a:solidFill>
              </a:rPr>
              <a:t> </a:t>
            </a:r>
            <a:r>
              <a:rPr lang="de-AT" sz="1200" dirty="0" err="1">
                <a:solidFill>
                  <a:srgbClr val="000000"/>
                </a:solidFill>
              </a:rPr>
              <a:t>free</a:t>
            </a:r>
            <a:r>
              <a:rPr lang="de-AT" sz="1200" dirty="0">
                <a:solidFill>
                  <a:srgbClr val="000000"/>
                </a:solidFill>
              </a:rPr>
              <a:t>, </a:t>
            </a:r>
          </a:p>
          <a:p>
            <a:pPr defTabSz="449263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Perpetua" pitchFamily="18" charset="0"/>
              <a:buNone/>
            </a:pPr>
            <a:r>
              <a:rPr lang="de-AT" sz="1200" dirty="0" err="1">
                <a:solidFill>
                  <a:srgbClr val="000000"/>
                </a:solidFill>
              </a:rPr>
              <a:t>while</a:t>
            </a:r>
            <a:r>
              <a:rPr lang="de-AT" sz="1200" dirty="0">
                <a:solidFill>
                  <a:srgbClr val="000000"/>
                </a:solidFill>
              </a:rPr>
              <a:t> </a:t>
            </a:r>
            <a:r>
              <a:rPr lang="de-AT" sz="1200" dirty="0" err="1">
                <a:solidFill>
                  <a:srgbClr val="000000"/>
                </a:solidFill>
              </a:rPr>
              <a:t>the</a:t>
            </a:r>
            <a:r>
              <a:rPr lang="de-AT" sz="1200" dirty="0">
                <a:solidFill>
                  <a:srgbClr val="000000"/>
                </a:solidFill>
              </a:rPr>
              <a:t> </a:t>
            </a:r>
            <a:r>
              <a:rPr lang="de-AT" sz="1200" dirty="0" err="1">
                <a:solidFill>
                  <a:srgbClr val="000000"/>
                </a:solidFill>
              </a:rPr>
              <a:t>higher</a:t>
            </a:r>
            <a:r>
              <a:rPr lang="de-AT" sz="1200" dirty="0">
                <a:solidFill>
                  <a:srgbClr val="000000"/>
                </a:solidFill>
              </a:rPr>
              <a:t> </a:t>
            </a:r>
            <a:r>
              <a:rPr lang="de-AT" sz="1200" dirty="0" err="1">
                <a:solidFill>
                  <a:srgbClr val="000000"/>
                </a:solidFill>
              </a:rPr>
              <a:t>transitions</a:t>
            </a:r>
            <a:r>
              <a:rPr lang="de-AT" sz="1200" dirty="0">
                <a:solidFill>
                  <a:srgbClr val="000000"/>
                </a:solidFill>
              </a:rPr>
              <a:t> </a:t>
            </a:r>
            <a:r>
              <a:rPr lang="de-AT" sz="1200" dirty="0" err="1">
                <a:solidFill>
                  <a:srgbClr val="000000"/>
                </a:solidFill>
              </a:rPr>
              <a:t>were</a:t>
            </a:r>
            <a:r>
              <a:rPr lang="de-AT" sz="1200" dirty="0">
                <a:solidFill>
                  <a:srgbClr val="000000"/>
                </a:solidFill>
              </a:rPr>
              <a:t> </a:t>
            </a:r>
            <a:r>
              <a:rPr lang="de-AT" sz="1200" dirty="0" err="1">
                <a:solidFill>
                  <a:srgbClr val="000000"/>
                </a:solidFill>
              </a:rPr>
              <a:t>coupled</a:t>
            </a:r>
            <a:r>
              <a:rPr lang="de-AT" sz="1200" dirty="0">
                <a:solidFill>
                  <a:srgbClr val="000000"/>
                </a:solidFill>
              </a:rPr>
              <a:t> </a:t>
            </a:r>
            <a:r>
              <a:rPr lang="de-AT" sz="1200" dirty="0" err="1">
                <a:solidFill>
                  <a:srgbClr val="000000"/>
                </a:solidFill>
              </a:rPr>
              <a:t>according</a:t>
            </a:r>
            <a:r>
              <a:rPr lang="de-AT" sz="1200" dirty="0">
                <a:solidFill>
                  <a:srgbClr val="000000"/>
                </a:solidFill>
              </a:rPr>
              <a:t> </a:t>
            </a:r>
            <a:r>
              <a:rPr lang="de-AT" sz="1200" dirty="0" err="1">
                <a:solidFill>
                  <a:srgbClr val="000000"/>
                </a:solidFill>
              </a:rPr>
              <a:t>to</a:t>
            </a:r>
            <a:r>
              <a:rPr lang="de-AT" sz="1200" dirty="0">
                <a:solidFill>
                  <a:srgbClr val="000000"/>
                </a:solidFill>
              </a:rPr>
              <a:t> </a:t>
            </a:r>
            <a:r>
              <a:rPr lang="de-AT" sz="1200" dirty="0" err="1">
                <a:solidFill>
                  <a:srgbClr val="000000"/>
                </a:solidFill>
              </a:rPr>
              <a:t>theoretical</a:t>
            </a:r>
            <a:r>
              <a:rPr lang="de-AT" sz="1200" dirty="0">
                <a:solidFill>
                  <a:srgbClr val="000000"/>
                </a:solidFill>
              </a:rPr>
              <a:t> </a:t>
            </a:r>
          </a:p>
          <a:p>
            <a:pPr defTabSz="449263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Perpetua" pitchFamily="18" charset="0"/>
              <a:buNone/>
            </a:pPr>
            <a:r>
              <a:rPr lang="de-AT" sz="1200" dirty="0" err="1" smtClean="0">
                <a:solidFill>
                  <a:srgbClr val="000000"/>
                </a:solidFill>
              </a:rPr>
              <a:t>expectations</a:t>
            </a:r>
            <a:r>
              <a:rPr lang="de-AT" sz="1200" dirty="0" smtClean="0">
                <a:solidFill>
                  <a:srgbClr val="000000"/>
                </a:solidFill>
              </a:rPr>
              <a:t> </a:t>
            </a:r>
            <a:r>
              <a:rPr lang="de-AT" sz="1200" dirty="0">
                <a:solidFill>
                  <a:srgbClr val="000000"/>
                </a:solidFill>
              </a:rPr>
              <a:t>(</a:t>
            </a:r>
            <a:r>
              <a:rPr lang="de-AT" sz="1200" dirty="0" err="1">
                <a:solidFill>
                  <a:srgbClr val="000000"/>
                </a:solidFill>
              </a:rPr>
              <a:t>cascade</a:t>
            </a:r>
            <a:r>
              <a:rPr lang="de-AT" sz="1200" dirty="0">
                <a:solidFill>
                  <a:srgbClr val="000000"/>
                </a:solidFill>
              </a:rPr>
              <a:t> </a:t>
            </a:r>
            <a:r>
              <a:rPr lang="de-AT" sz="1200" dirty="0" err="1">
                <a:solidFill>
                  <a:srgbClr val="000000"/>
                </a:solidFill>
              </a:rPr>
              <a:t>calculation</a:t>
            </a:r>
            <a:r>
              <a:rPr lang="de-AT" sz="1200" dirty="0">
                <a:solidFill>
                  <a:srgbClr val="000000"/>
                </a:solidFill>
              </a:rPr>
              <a:t>, </a:t>
            </a:r>
            <a:r>
              <a:rPr lang="de-AT" sz="1200" dirty="0" err="1">
                <a:solidFill>
                  <a:srgbClr val="000000"/>
                </a:solidFill>
              </a:rPr>
              <a:t>Koike‘s</a:t>
            </a:r>
            <a:r>
              <a:rPr lang="de-AT" sz="1200" dirty="0">
                <a:solidFill>
                  <a:srgbClr val="000000"/>
                </a:solidFill>
              </a:rPr>
              <a:t> </a:t>
            </a:r>
            <a:r>
              <a:rPr lang="de-AT" sz="1200" dirty="0" err="1">
                <a:solidFill>
                  <a:srgbClr val="000000"/>
                </a:solidFill>
              </a:rPr>
              <a:t>values</a:t>
            </a:r>
            <a:r>
              <a:rPr lang="de-AT" sz="1200" dirty="0">
                <a:solidFill>
                  <a:srgbClr val="000000"/>
                </a:solidFill>
              </a:rPr>
              <a:t>)</a:t>
            </a:r>
            <a:r>
              <a:rPr lang="ar-SA" sz="1200" dirty="0">
                <a:solidFill>
                  <a:srgbClr val="000000"/>
                </a:solidFill>
              </a:rPr>
              <a:t>‏</a:t>
            </a:r>
            <a:r>
              <a:rPr lang="de-AT" sz="1200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118791" name="Text Box 6"/>
          <p:cNvSpPr txBox="1">
            <a:spLocks noChangeArrowheads="1"/>
          </p:cNvSpPr>
          <p:nvPr/>
        </p:nvSpPr>
        <p:spPr bwMode="auto">
          <a:xfrm>
            <a:off x="1943100" y="2276475"/>
            <a:ext cx="484188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defTabSz="449263" eaLnBrk="1" fontAlgn="base" hangingPunct="1">
              <a:spcBef>
                <a:spcPct val="0"/>
              </a:spcBef>
              <a:spcAft>
                <a:spcPct val="0"/>
              </a:spcAft>
              <a:buClr>
                <a:srgbClr val="CC0066"/>
              </a:buClr>
              <a:buSzPct val="100000"/>
              <a:buFont typeface="Perpetua" pitchFamily="18" charset="0"/>
              <a:buNone/>
            </a:pPr>
            <a:r>
              <a:rPr lang="de-AT" sz="1200" b="1">
                <a:solidFill>
                  <a:srgbClr val="CC0066"/>
                </a:solidFill>
              </a:rPr>
              <a:t>KH </a:t>
            </a:r>
          </a:p>
          <a:p>
            <a:pPr defTabSz="449263" eaLnBrk="1" fontAlgn="base" hangingPunct="1">
              <a:spcBef>
                <a:spcPct val="0"/>
              </a:spcBef>
              <a:spcAft>
                <a:spcPct val="0"/>
              </a:spcAft>
              <a:buClr>
                <a:srgbClr val="CC0066"/>
              </a:buClr>
              <a:buSzPct val="100000"/>
              <a:buFont typeface="Perpetua" pitchFamily="18" charset="0"/>
              <a:buNone/>
            </a:pPr>
            <a:r>
              <a:rPr lang="de-AT" sz="1200" b="1">
                <a:solidFill>
                  <a:srgbClr val="CC0066"/>
                </a:solidFill>
              </a:rPr>
              <a:t>(2-1)</a:t>
            </a:r>
            <a:r>
              <a:rPr lang="ar-SA" sz="1200" b="1">
                <a:solidFill>
                  <a:srgbClr val="CC0066"/>
                </a:solidFill>
              </a:rPr>
              <a:t>‏</a:t>
            </a:r>
            <a:endParaRPr lang="de-AT" sz="1200" b="1">
              <a:solidFill>
                <a:srgbClr val="CC0066"/>
              </a:solidFill>
            </a:endParaRPr>
          </a:p>
        </p:txBody>
      </p:sp>
      <p:sp>
        <p:nvSpPr>
          <p:cNvPr id="118792" name="Text Box 7"/>
          <p:cNvSpPr txBox="1">
            <a:spLocks noChangeArrowheads="1"/>
          </p:cNvSpPr>
          <p:nvPr/>
        </p:nvSpPr>
        <p:spPr bwMode="auto">
          <a:xfrm>
            <a:off x="2446338" y="2492375"/>
            <a:ext cx="484187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defTabSz="449263" eaLnBrk="1" fontAlgn="base" hangingPunct="1">
              <a:spcBef>
                <a:spcPct val="0"/>
              </a:spcBef>
              <a:spcAft>
                <a:spcPct val="0"/>
              </a:spcAft>
              <a:buClr>
                <a:srgbClr val="CC0066"/>
              </a:buClr>
              <a:buSzPct val="100000"/>
              <a:buFont typeface="Perpetua" pitchFamily="18" charset="0"/>
              <a:buNone/>
            </a:pPr>
            <a:r>
              <a:rPr lang="de-AT" sz="1200" b="1">
                <a:solidFill>
                  <a:srgbClr val="CC0066"/>
                </a:solidFill>
              </a:rPr>
              <a:t>KH </a:t>
            </a:r>
          </a:p>
          <a:p>
            <a:pPr defTabSz="449263" eaLnBrk="1" fontAlgn="base" hangingPunct="1">
              <a:spcBef>
                <a:spcPct val="0"/>
              </a:spcBef>
              <a:spcAft>
                <a:spcPct val="0"/>
              </a:spcAft>
              <a:buClr>
                <a:srgbClr val="CC0066"/>
              </a:buClr>
              <a:buSzPct val="100000"/>
              <a:buFont typeface="Perpetua" pitchFamily="18" charset="0"/>
              <a:buNone/>
            </a:pPr>
            <a:r>
              <a:rPr lang="de-AT" sz="1200" b="1">
                <a:solidFill>
                  <a:srgbClr val="CC0066"/>
                </a:solidFill>
              </a:rPr>
              <a:t>(3-1)</a:t>
            </a:r>
            <a:r>
              <a:rPr lang="ar-SA" sz="1200" b="1">
                <a:solidFill>
                  <a:srgbClr val="CC0066"/>
                </a:solidFill>
              </a:rPr>
              <a:t>‏</a:t>
            </a:r>
            <a:endParaRPr lang="de-AT" sz="1200" b="1">
              <a:solidFill>
                <a:srgbClr val="CC0066"/>
              </a:solidFill>
            </a:endParaRPr>
          </a:p>
        </p:txBody>
      </p:sp>
      <p:sp>
        <p:nvSpPr>
          <p:cNvPr id="118793" name="Text Box 8"/>
          <p:cNvSpPr txBox="1">
            <a:spLocks noChangeArrowheads="1"/>
          </p:cNvSpPr>
          <p:nvPr/>
        </p:nvSpPr>
        <p:spPr bwMode="auto">
          <a:xfrm>
            <a:off x="3316288" y="2133600"/>
            <a:ext cx="598487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defTabSz="449263" eaLnBrk="1" fontAlgn="base" hangingPunct="1">
              <a:spcBef>
                <a:spcPct val="0"/>
              </a:spcBef>
              <a:spcAft>
                <a:spcPct val="0"/>
              </a:spcAft>
              <a:buClr>
                <a:srgbClr val="CC0066"/>
              </a:buClr>
              <a:buSzPct val="100000"/>
              <a:buFont typeface="Perpetua" pitchFamily="18" charset="0"/>
              <a:buNone/>
            </a:pPr>
            <a:r>
              <a:rPr lang="de-AT" sz="1200" b="1">
                <a:solidFill>
                  <a:srgbClr val="CC0066"/>
                </a:solidFill>
              </a:rPr>
              <a:t>KH </a:t>
            </a:r>
          </a:p>
          <a:p>
            <a:pPr defTabSz="449263" eaLnBrk="1" fontAlgn="base" hangingPunct="1">
              <a:spcBef>
                <a:spcPct val="0"/>
              </a:spcBef>
              <a:spcAft>
                <a:spcPct val="0"/>
              </a:spcAft>
              <a:buClr>
                <a:srgbClr val="CC0066"/>
              </a:buClr>
              <a:buSzPct val="100000"/>
              <a:buFont typeface="Perpetua" pitchFamily="18" charset="0"/>
              <a:buNone/>
            </a:pPr>
            <a:r>
              <a:rPr lang="de-AT" sz="1200" b="1">
                <a:solidFill>
                  <a:srgbClr val="CC0066"/>
                </a:solidFill>
              </a:rPr>
              <a:t>(4-1),..</a:t>
            </a:r>
          </a:p>
          <a:p>
            <a:pPr defTabSz="449263" eaLnBrk="1" fontAlgn="base" hangingPunct="1">
              <a:spcBef>
                <a:spcPct val="0"/>
              </a:spcBef>
              <a:spcAft>
                <a:spcPct val="0"/>
              </a:spcAft>
              <a:buClr>
                <a:srgbClr val="CC0066"/>
              </a:buClr>
              <a:buSzPct val="100000"/>
              <a:buFont typeface="Perpetua" pitchFamily="18" charset="0"/>
              <a:buNone/>
            </a:pPr>
            <a:r>
              <a:rPr lang="de-AT" sz="1200" b="1">
                <a:solidFill>
                  <a:srgbClr val="CC0066"/>
                </a:solidFill>
              </a:rPr>
              <a:t>(9-1)</a:t>
            </a:r>
            <a:r>
              <a:rPr lang="ar-SA" sz="1200" b="1">
                <a:solidFill>
                  <a:srgbClr val="CC0066"/>
                </a:solidFill>
              </a:rPr>
              <a:t>‏</a:t>
            </a:r>
            <a:endParaRPr lang="de-AT" sz="1200" b="1">
              <a:solidFill>
                <a:srgbClr val="CC0066"/>
              </a:solidFill>
            </a:endParaRPr>
          </a:p>
        </p:txBody>
      </p:sp>
      <p:sp>
        <p:nvSpPr>
          <p:cNvPr id="118794" name="Line 9"/>
          <p:cNvSpPr>
            <a:spLocks noChangeShapeType="1"/>
          </p:cNvSpPr>
          <p:nvPr/>
        </p:nvSpPr>
        <p:spPr bwMode="auto">
          <a:xfrm flipV="1">
            <a:off x="2795588" y="5434013"/>
            <a:ext cx="377825" cy="563562"/>
          </a:xfrm>
          <a:prstGeom prst="line">
            <a:avLst/>
          </a:prstGeom>
          <a:noFill/>
          <a:ln w="38160">
            <a:solidFill>
              <a:srgbClr val="CC0066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118795" name="Text Box 10"/>
          <p:cNvSpPr txBox="1">
            <a:spLocks noChangeArrowheads="1"/>
          </p:cNvSpPr>
          <p:nvPr/>
        </p:nvSpPr>
        <p:spPr bwMode="auto">
          <a:xfrm>
            <a:off x="2324894" y="5939631"/>
            <a:ext cx="1032825" cy="463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defTabSz="449263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Perpetua" pitchFamily="18" charset="0"/>
              <a:buNone/>
            </a:pPr>
            <a:r>
              <a:rPr lang="de-AT" sz="1200" b="1" dirty="0">
                <a:solidFill>
                  <a:srgbClr val="000000"/>
                </a:solidFill>
              </a:rPr>
              <a:t>Note: </a:t>
            </a:r>
            <a:r>
              <a:rPr lang="de-AT" sz="1200" b="1" dirty="0" err="1">
                <a:solidFill>
                  <a:srgbClr val="000000"/>
                </a:solidFill>
              </a:rPr>
              <a:t>K</a:t>
            </a:r>
            <a:r>
              <a:rPr lang="de-AT" sz="1200" b="1" baseline="-25000" dirty="0" err="1">
                <a:solidFill>
                  <a:srgbClr val="000000"/>
                </a:solidFill>
              </a:rPr>
              <a:t>high</a:t>
            </a:r>
            <a:r>
              <a:rPr lang="de-AT" sz="1200" b="1" dirty="0">
                <a:solidFill>
                  <a:srgbClr val="000000"/>
                </a:solidFill>
              </a:rPr>
              <a:t> </a:t>
            </a:r>
          </a:p>
          <a:p>
            <a:pPr defTabSz="449263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Perpetua" pitchFamily="18" charset="0"/>
              <a:buNone/>
            </a:pPr>
            <a:r>
              <a:rPr lang="de-AT" sz="1200" b="1" dirty="0" err="1">
                <a:solidFill>
                  <a:srgbClr val="000000"/>
                </a:solidFill>
              </a:rPr>
              <a:t>yield</a:t>
            </a:r>
            <a:r>
              <a:rPr lang="de-AT" sz="1200" b="1" dirty="0">
                <a:solidFill>
                  <a:srgbClr val="000000"/>
                </a:solidFill>
              </a:rPr>
              <a:t> </a:t>
            </a:r>
            <a:r>
              <a:rPr lang="de-AT" sz="1200" b="1" dirty="0" err="1">
                <a:solidFill>
                  <a:srgbClr val="000000"/>
                </a:solidFill>
              </a:rPr>
              <a:t>pattern</a:t>
            </a:r>
            <a:endParaRPr lang="de-AT" sz="1200" b="1" dirty="0">
              <a:solidFill>
                <a:srgbClr val="000000"/>
              </a:solidFill>
            </a:endParaRPr>
          </a:p>
        </p:txBody>
      </p:sp>
      <p:sp>
        <p:nvSpPr>
          <p:cNvPr id="118796" name="Text Box 11"/>
          <p:cNvSpPr txBox="1">
            <a:spLocks noChangeArrowheads="1"/>
          </p:cNvSpPr>
          <p:nvPr/>
        </p:nvSpPr>
        <p:spPr bwMode="auto">
          <a:xfrm>
            <a:off x="1907703" y="6381328"/>
            <a:ext cx="7200801" cy="279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defTabSz="449263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Perpetua" pitchFamily="18" charset="0"/>
              <a:buNone/>
            </a:pPr>
            <a:r>
              <a:rPr lang="de-AT" sz="1200" b="1" dirty="0" smtClean="0">
                <a:solidFill>
                  <a:srgbClr val="000000"/>
                </a:solidFill>
              </a:rPr>
              <a:t>The </a:t>
            </a:r>
            <a:r>
              <a:rPr lang="de-AT" sz="1200" b="1" dirty="0" err="1" smtClean="0">
                <a:solidFill>
                  <a:srgbClr val="000000"/>
                </a:solidFill>
              </a:rPr>
              <a:t>backgound</a:t>
            </a:r>
            <a:r>
              <a:rPr lang="de-AT" sz="1200" b="1" dirty="0" smtClean="0">
                <a:solidFill>
                  <a:srgbClr val="000000"/>
                </a:solidFill>
              </a:rPr>
              <a:t> </a:t>
            </a:r>
            <a:r>
              <a:rPr lang="de-AT" sz="1200" b="1" dirty="0" err="1">
                <a:solidFill>
                  <a:srgbClr val="000000"/>
                </a:solidFill>
              </a:rPr>
              <a:t>shape</a:t>
            </a:r>
            <a:r>
              <a:rPr lang="de-AT" sz="1200" b="1" dirty="0">
                <a:solidFill>
                  <a:srgbClr val="000000"/>
                </a:solidFill>
              </a:rPr>
              <a:t> </a:t>
            </a:r>
            <a:r>
              <a:rPr lang="de-AT" sz="1200" b="1" dirty="0" err="1">
                <a:solidFill>
                  <a:srgbClr val="000000"/>
                </a:solidFill>
              </a:rPr>
              <a:t>is</a:t>
            </a:r>
            <a:r>
              <a:rPr lang="de-AT" sz="1200" b="1" dirty="0">
                <a:solidFill>
                  <a:srgbClr val="000000"/>
                </a:solidFill>
              </a:rPr>
              <a:t> </a:t>
            </a:r>
            <a:r>
              <a:rPr lang="de-AT" sz="1200" b="1" dirty="0" err="1">
                <a:solidFill>
                  <a:srgbClr val="000000"/>
                </a:solidFill>
              </a:rPr>
              <a:t>determined</a:t>
            </a:r>
            <a:r>
              <a:rPr lang="de-AT" sz="1200" b="1" dirty="0">
                <a:solidFill>
                  <a:srgbClr val="000000"/>
                </a:solidFill>
              </a:rPr>
              <a:t> </a:t>
            </a:r>
            <a:r>
              <a:rPr lang="de-AT" sz="1200" b="1" dirty="0" err="1">
                <a:solidFill>
                  <a:srgbClr val="000000"/>
                </a:solidFill>
              </a:rPr>
              <a:t>by</a:t>
            </a:r>
            <a:r>
              <a:rPr lang="de-AT" sz="1200" b="1" dirty="0">
                <a:solidFill>
                  <a:srgbClr val="000000"/>
                </a:solidFill>
              </a:rPr>
              <a:t> </a:t>
            </a:r>
            <a:r>
              <a:rPr lang="de-AT" sz="1200" b="1" dirty="0" err="1">
                <a:solidFill>
                  <a:srgbClr val="000000"/>
                </a:solidFill>
              </a:rPr>
              <a:t>fitting</a:t>
            </a:r>
            <a:r>
              <a:rPr lang="de-AT" sz="1200" b="1" dirty="0">
                <a:solidFill>
                  <a:srgbClr val="000000"/>
                </a:solidFill>
              </a:rPr>
              <a:t> </a:t>
            </a:r>
            <a:r>
              <a:rPr lang="de-AT" sz="1200" b="1" dirty="0" err="1">
                <a:solidFill>
                  <a:srgbClr val="000000"/>
                </a:solidFill>
              </a:rPr>
              <a:t>the</a:t>
            </a:r>
            <a:r>
              <a:rPr lang="de-AT" sz="1200" b="1" dirty="0">
                <a:solidFill>
                  <a:srgbClr val="000000"/>
                </a:solidFill>
              </a:rPr>
              <a:t> KD </a:t>
            </a:r>
            <a:r>
              <a:rPr lang="de-AT" sz="1200" b="1" dirty="0" err="1">
                <a:solidFill>
                  <a:srgbClr val="000000"/>
                </a:solidFill>
              </a:rPr>
              <a:t>data</a:t>
            </a:r>
            <a:r>
              <a:rPr lang="de-AT" sz="1200" b="1" dirty="0">
                <a:solidFill>
                  <a:srgbClr val="000000"/>
                </a:solidFill>
              </a:rPr>
              <a:t> </a:t>
            </a:r>
            <a:r>
              <a:rPr lang="de-AT" sz="1200" b="1" dirty="0" err="1">
                <a:solidFill>
                  <a:srgbClr val="000000"/>
                </a:solidFill>
              </a:rPr>
              <a:t>and</a:t>
            </a:r>
            <a:r>
              <a:rPr lang="de-AT" sz="1200" b="1" dirty="0">
                <a:solidFill>
                  <a:srgbClr val="000000"/>
                </a:solidFill>
              </a:rPr>
              <a:t> </a:t>
            </a:r>
            <a:r>
              <a:rPr lang="de-AT" sz="1200" b="1" dirty="0" err="1">
                <a:solidFill>
                  <a:srgbClr val="000000"/>
                </a:solidFill>
              </a:rPr>
              <a:t>including</a:t>
            </a:r>
            <a:r>
              <a:rPr lang="de-AT" sz="1200" b="1" dirty="0">
                <a:solidFill>
                  <a:srgbClr val="000000"/>
                </a:solidFill>
              </a:rPr>
              <a:t> </a:t>
            </a:r>
            <a:r>
              <a:rPr lang="de-AT" sz="1200" b="1" dirty="0" err="1">
                <a:solidFill>
                  <a:srgbClr val="000000"/>
                </a:solidFill>
              </a:rPr>
              <a:t>the</a:t>
            </a:r>
            <a:r>
              <a:rPr lang="de-AT" sz="1200" b="1" dirty="0">
                <a:solidFill>
                  <a:srgbClr val="000000"/>
                </a:solidFill>
              </a:rPr>
              <a:t> </a:t>
            </a:r>
            <a:r>
              <a:rPr lang="de-AT" sz="1200" b="1" dirty="0" err="1">
                <a:solidFill>
                  <a:srgbClr val="000000"/>
                </a:solidFill>
              </a:rPr>
              <a:t>pattern</a:t>
            </a:r>
            <a:r>
              <a:rPr lang="de-AT" sz="1200" b="1" dirty="0">
                <a:solidFill>
                  <a:srgbClr val="000000"/>
                </a:solidFill>
              </a:rPr>
              <a:t> </a:t>
            </a:r>
            <a:r>
              <a:rPr lang="de-AT" sz="1200" b="1" dirty="0" err="1">
                <a:solidFill>
                  <a:srgbClr val="000000"/>
                </a:solidFill>
              </a:rPr>
              <a:t>function</a:t>
            </a:r>
            <a:r>
              <a:rPr lang="de-AT" sz="1200" b="1" dirty="0">
                <a:solidFill>
                  <a:srgbClr val="000000"/>
                </a:solidFill>
              </a:rPr>
              <a:t> in </a:t>
            </a:r>
            <a:r>
              <a:rPr lang="de-AT" sz="1200" b="1" dirty="0" err="1">
                <a:solidFill>
                  <a:srgbClr val="000000"/>
                </a:solidFill>
              </a:rPr>
              <a:t>the</a:t>
            </a:r>
            <a:r>
              <a:rPr lang="de-AT" sz="1200" b="1" dirty="0">
                <a:solidFill>
                  <a:srgbClr val="000000"/>
                </a:solidFill>
              </a:rPr>
              <a:t> KH fit.</a:t>
            </a:r>
          </a:p>
        </p:txBody>
      </p:sp>
      <p:sp>
        <p:nvSpPr>
          <p:cNvPr id="118797" name="Text Box 12"/>
          <p:cNvSpPr txBox="1">
            <a:spLocks noChangeArrowheads="1"/>
          </p:cNvSpPr>
          <p:nvPr/>
        </p:nvSpPr>
        <p:spPr bwMode="auto">
          <a:xfrm>
            <a:off x="4067174" y="2951163"/>
            <a:ext cx="3385146" cy="586957"/>
          </a:xfrm>
          <a:prstGeom prst="rect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defTabSz="449263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Perpetua" pitchFamily="18" charset="0"/>
              <a:buNone/>
            </a:pPr>
            <a:r>
              <a:rPr lang="en-US" sz="1600" b="1" dirty="0">
                <a:solidFill>
                  <a:srgbClr val="000000"/>
                </a:solidFill>
              </a:rPr>
              <a:t>ε1s = -283 ± 36(stat) ± 6(</a:t>
            </a:r>
            <a:r>
              <a:rPr lang="en-US" sz="1600" b="1" dirty="0" err="1">
                <a:solidFill>
                  <a:srgbClr val="000000"/>
                </a:solidFill>
              </a:rPr>
              <a:t>syst</a:t>
            </a:r>
            <a:r>
              <a:rPr lang="en-US" sz="1600" b="1" dirty="0">
                <a:solidFill>
                  <a:srgbClr val="000000"/>
                </a:solidFill>
              </a:rPr>
              <a:t>) </a:t>
            </a:r>
            <a:r>
              <a:rPr lang="en-US" sz="1600" b="1" dirty="0" err="1">
                <a:solidFill>
                  <a:srgbClr val="000000"/>
                </a:solidFill>
              </a:rPr>
              <a:t>eV</a:t>
            </a:r>
            <a:endParaRPr lang="en-US" sz="1600" b="1" dirty="0">
              <a:solidFill>
                <a:srgbClr val="000000"/>
              </a:solidFill>
            </a:endParaRPr>
          </a:p>
          <a:p>
            <a:pPr defTabSz="449263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Perpetua" pitchFamily="18" charset="0"/>
              <a:buNone/>
            </a:pPr>
            <a:r>
              <a:rPr lang="en-US" sz="1600" b="1" dirty="0">
                <a:solidFill>
                  <a:srgbClr val="000000"/>
                </a:solidFill>
              </a:rPr>
              <a:t>Γ1s = 541 ± 89(stat) ± 22(</a:t>
            </a:r>
            <a:r>
              <a:rPr lang="en-US" sz="1600" b="1" dirty="0" err="1">
                <a:solidFill>
                  <a:srgbClr val="000000"/>
                </a:solidFill>
              </a:rPr>
              <a:t>syst</a:t>
            </a:r>
            <a:r>
              <a:rPr lang="en-US" sz="1600" b="1" dirty="0">
                <a:solidFill>
                  <a:srgbClr val="000000"/>
                </a:solidFill>
              </a:rPr>
              <a:t>) </a:t>
            </a:r>
            <a:r>
              <a:rPr lang="en-US" sz="1600" b="1" dirty="0" err="1">
                <a:solidFill>
                  <a:srgbClr val="000000"/>
                </a:solidFill>
              </a:rPr>
              <a:t>eV</a:t>
            </a:r>
            <a:endParaRPr lang="en-US" sz="1600" b="1" dirty="0">
              <a:solidFill>
                <a:srgbClr val="000000"/>
              </a:solidFill>
            </a:endParaRPr>
          </a:p>
        </p:txBody>
      </p:sp>
      <p:sp>
        <p:nvSpPr>
          <p:cNvPr id="118798" name="Text Box 13"/>
          <p:cNvSpPr txBox="1">
            <a:spLocks noChangeArrowheads="1"/>
          </p:cNvSpPr>
          <p:nvPr/>
        </p:nvSpPr>
        <p:spPr bwMode="auto">
          <a:xfrm>
            <a:off x="179388" y="6021388"/>
            <a:ext cx="2074862" cy="647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defTabSz="449263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Perpetua" pitchFamily="18" charset="0"/>
              <a:buNone/>
            </a:pPr>
            <a:r>
              <a:rPr lang="en-US" b="1" dirty="0">
                <a:solidFill>
                  <a:srgbClr val="FF0000"/>
                </a:solidFill>
              </a:rPr>
              <a:t>Nuclear Physics A 881 (2012) 88–97</a:t>
            </a:r>
            <a:endParaRPr lang="it-IT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32425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5482" y="116632"/>
            <a:ext cx="41447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449263" fontAlgn="base">
              <a:spcBef>
                <a:spcPct val="0"/>
              </a:spcBef>
              <a:spcAft>
                <a:spcPct val="0"/>
              </a:spcAft>
              <a:buClr>
                <a:srgbClr val="D34817"/>
              </a:buClr>
              <a:buSzPct val="100000"/>
            </a:pPr>
            <a:r>
              <a:rPr lang="en-US" sz="2800" b="1" u="sng" dirty="0" smtClean="0">
                <a:solidFill>
                  <a:srgbClr val="D34817"/>
                </a:solidFill>
              </a:rPr>
              <a:t>SIDDHARTA-2 Monte Carlo</a:t>
            </a:r>
            <a:endParaRPr lang="en-US" sz="2800" b="1" u="sng" dirty="0">
              <a:solidFill>
                <a:srgbClr val="D34817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79512" y="645686"/>
            <a:ext cx="849694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To compensate for the very low yield of </a:t>
            </a:r>
            <a:r>
              <a:rPr lang="en-US" b="1" dirty="0" err="1" smtClean="0">
                <a:solidFill>
                  <a:schemeClr val="accent2">
                    <a:lumMod val="75000"/>
                  </a:schemeClr>
                </a:solidFill>
              </a:rPr>
              <a:t>kaonic</a:t>
            </a: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 Deuterium, a GEANT 4 MC optimization has been performed and </a:t>
            </a:r>
            <a:r>
              <a:rPr lang="en-US" b="1" dirty="0" smtClean="0">
                <a:solidFill>
                  <a:srgbClr val="FF0000"/>
                </a:solidFill>
              </a:rPr>
              <a:t>three new detectors </a:t>
            </a: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were added to the setup. </a:t>
            </a:r>
          </a:p>
          <a:p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To account for exotic atoms production, for spin-to-</a:t>
            </a:r>
            <a:r>
              <a:rPr lang="en-US" b="1" dirty="0" err="1" smtClean="0">
                <a:solidFill>
                  <a:schemeClr val="accent2">
                    <a:lumMod val="75000"/>
                  </a:schemeClr>
                </a:solidFill>
              </a:rPr>
              <a:t>spinless</a:t>
            </a: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 decay (</a:t>
            </a: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  <a:latin typeface="Symbol" panose="05050102010706020507" pitchFamily="18" charset="2"/>
              </a:rPr>
              <a:t>F</a:t>
            </a: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 and </a:t>
            </a: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  <a:latin typeface="Symbol" panose="05050102010706020507" pitchFamily="18" charset="2"/>
              </a:rPr>
              <a:t>r</a:t>
            </a: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) and for machine background normalized input </a:t>
            </a:r>
            <a:r>
              <a:rPr lang="en-US" b="1" dirty="0" smtClean="0">
                <a:solidFill>
                  <a:srgbClr val="FF0000"/>
                </a:solidFill>
              </a:rPr>
              <a:t>three new GEANT4 core </a:t>
            </a: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classes were written. </a:t>
            </a:r>
          </a:p>
          <a:p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The full DAFNE interaction region was included, to evaluate the effect of particle losses. </a:t>
            </a:r>
          </a:p>
        </p:txBody>
      </p:sp>
      <p:pic>
        <p:nvPicPr>
          <p:cNvPr id="6" name="Picture 3" descr="C:\Users\re\Desktop\s2_mc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186608"/>
            <a:ext cx="8496944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46433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448022" y="476672"/>
            <a:ext cx="3349292" cy="525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defTabSz="449263" eaLnBrk="1" fontAlgn="base" hangingPunct="1">
              <a:spcBef>
                <a:spcPct val="0"/>
              </a:spcBef>
              <a:spcAft>
                <a:spcPct val="0"/>
              </a:spcAft>
              <a:buClr>
                <a:srgbClr val="D34817"/>
              </a:buClr>
              <a:buSzPct val="100000"/>
              <a:buFont typeface="Perpetua" pitchFamily="18" charset="0"/>
              <a:buNone/>
            </a:pPr>
            <a:r>
              <a:rPr lang="en-US" sz="2800" b="1" u="sng" dirty="0" smtClean="0">
                <a:solidFill>
                  <a:srgbClr val="D34817"/>
                </a:solidFill>
              </a:rPr>
              <a:t>SIDDHARTA-2 setup</a:t>
            </a:r>
            <a:endParaRPr lang="en-US" sz="2800" b="1" u="sng" dirty="0">
              <a:solidFill>
                <a:srgbClr val="D34817"/>
              </a:solidFill>
            </a:endParaRPr>
          </a:p>
        </p:txBody>
      </p:sp>
      <p:pic>
        <p:nvPicPr>
          <p:cNvPr id="3" name="Picture 3" descr="C:\Users\re\Desktop\s2_tech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584" y="1412776"/>
            <a:ext cx="8544763" cy="4619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940199" y="5250686"/>
            <a:ext cx="11277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k- detector</a:t>
            </a:r>
            <a:endParaRPr lang="en-US" sz="1600" b="1" dirty="0"/>
          </a:p>
        </p:txBody>
      </p:sp>
      <p:sp>
        <p:nvSpPr>
          <p:cNvPr id="5" name="Rectangle 4"/>
          <p:cNvSpPr/>
          <p:nvPr/>
        </p:nvSpPr>
        <p:spPr>
          <a:xfrm>
            <a:off x="3131840" y="3068960"/>
            <a:ext cx="72008" cy="72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508104" y="3056928"/>
            <a:ext cx="72008" cy="72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868190" y="2564904"/>
            <a:ext cx="76770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Veto-2</a:t>
            </a:r>
            <a:endParaRPr lang="en-US" sz="1600" b="1" dirty="0"/>
          </a:p>
        </p:txBody>
      </p:sp>
      <p:sp>
        <p:nvSpPr>
          <p:cNvPr id="8" name="Rectangle 7"/>
          <p:cNvSpPr/>
          <p:nvPr/>
        </p:nvSpPr>
        <p:spPr>
          <a:xfrm>
            <a:off x="5508104" y="2852936"/>
            <a:ext cx="72008" cy="1440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3203848" y="2826723"/>
            <a:ext cx="84198" cy="15347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3059832" y="2903458"/>
            <a:ext cx="144016" cy="1534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5292080" y="2843482"/>
            <a:ext cx="84198" cy="15347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stCxn id="5" idx="1"/>
            <a:endCxn id="5" idx="3"/>
          </p:cNvCxnSpPr>
          <p:nvPr/>
        </p:nvCxnSpPr>
        <p:spPr>
          <a:xfrm>
            <a:off x="3131840" y="3429000"/>
            <a:ext cx="72008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stCxn id="6" idx="3"/>
            <a:endCxn id="6" idx="1"/>
          </p:cNvCxnSpPr>
          <p:nvPr/>
        </p:nvCxnSpPr>
        <p:spPr>
          <a:xfrm flipH="1">
            <a:off x="5508104" y="3416968"/>
            <a:ext cx="72008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55576" y="1412776"/>
            <a:ext cx="260148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Veto-1  </a:t>
            </a:r>
            <a:r>
              <a:rPr lang="en-US" dirty="0" smtClean="0"/>
              <a:t>                                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5868144" y="1412776"/>
            <a:ext cx="259228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403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448022" y="476672"/>
            <a:ext cx="3349292" cy="525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defTabSz="449263" eaLnBrk="1" fontAlgn="base" hangingPunct="1">
              <a:spcBef>
                <a:spcPct val="0"/>
              </a:spcBef>
              <a:spcAft>
                <a:spcPct val="0"/>
              </a:spcAft>
              <a:buClr>
                <a:srgbClr val="D34817"/>
              </a:buClr>
              <a:buSzPct val="100000"/>
              <a:buFont typeface="Perpetua" pitchFamily="18" charset="0"/>
              <a:buNone/>
            </a:pPr>
            <a:r>
              <a:rPr lang="en-US" sz="2800" b="1" u="sng" dirty="0" smtClean="0">
                <a:solidFill>
                  <a:srgbClr val="D34817"/>
                </a:solidFill>
              </a:rPr>
              <a:t>SIDDHARTA-2 setup</a:t>
            </a:r>
            <a:endParaRPr lang="en-US" sz="2800" b="1" u="sng" dirty="0">
              <a:solidFill>
                <a:srgbClr val="D34817"/>
              </a:solidFill>
            </a:endParaRPr>
          </a:p>
        </p:txBody>
      </p:sp>
      <p:grpSp>
        <p:nvGrpSpPr>
          <p:cNvPr id="18" name="Gruppo 6">
            <a:extLst>
              <a:ext uri="{FF2B5EF4-FFF2-40B4-BE49-F238E27FC236}">
                <a16:creationId xmlns="" xmlns:a16="http://schemas.microsoft.com/office/drawing/2014/main" id="{604AA4BB-92B8-37B4-F914-9F1FC8EB569D}"/>
              </a:ext>
            </a:extLst>
          </p:cNvPr>
          <p:cNvGrpSpPr/>
          <p:nvPr/>
        </p:nvGrpSpPr>
        <p:grpSpPr>
          <a:xfrm>
            <a:off x="868128" y="1281804"/>
            <a:ext cx="7160255" cy="5171531"/>
            <a:chOff x="1586206" y="108667"/>
            <a:chExt cx="9157835" cy="6640666"/>
          </a:xfrm>
        </p:grpSpPr>
        <p:pic>
          <p:nvPicPr>
            <p:cNvPr id="21" name="Picture 4" descr="Diagram, engineering drawing&#10;&#10;Description automatically generated">
              <a:extLst>
                <a:ext uri="{FF2B5EF4-FFF2-40B4-BE49-F238E27FC236}">
                  <a16:creationId xmlns="" xmlns:a16="http://schemas.microsoft.com/office/drawing/2014/main" id="{21F2B481-5C96-3283-1DFF-515C7F5C8A8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86206" y="108667"/>
              <a:ext cx="9157835" cy="6640666"/>
            </a:xfrm>
            <a:prstGeom prst="rect">
              <a:avLst/>
            </a:prstGeom>
          </p:spPr>
        </p:pic>
        <p:sp>
          <p:nvSpPr>
            <p:cNvPr id="22" name="CasellaDiTesto 13">
              <a:extLst>
                <a:ext uri="{FF2B5EF4-FFF2-40B4-BE49-F238E27FC236}">
                  <a16:creationId xmlns="" xmlns:a16="http://schemas.microsoft.com/office/drawing/2014/main" id="{5BE38E03-1A5A-F8AA-CE0E-6BECD412C69D}"/>
                </a:ext>
              </a:extLst>
            </p:cNvPr>
            <p:cNvSpPr txBox="1"/>
            <p:nvPr/>
          </p:nvSpPr>
          <p:spPr>
            <a:xfrm>
              <a:off x="5722872" y="3393081"/>
              <a:ext cx="1247227" cy="838428"/>
            </a:xfrm>
            <a:prstGeom prst="rect">
              <a:avLst/>
            </a:prstGeom>
            <a:solidFill>
              <a:sysClr val="window" lastClr="FFFFFF">
                <a:alpha val="10356"/>
              </a:sysClr>
            </a:solidFill>
            <a:ln>
              <a:solidFill>
                <a:sysClr val="window" lastClr="FFFFFF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A10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384 SDDs</a:t>
              </a:r>
            </a:p>
          </p:txBody>
        </p:sp>
        <p:sp>
          <p:nvSpPr>
            <p:cNvPr id="23" name="CasellaDiTesto 14">
              <a:extLst>
                <a:ext uri="{FF2B5EF4-FFF2-40B4-BE49-F238E27FC236}">
                  <a16:creationId xmlns="" xmlns:a16="http://schemas.microsoft.com/office/drawing/2014/main" id="{FAB792CD-561C-1D75-AA09-C18C355E5BAB}"/>
                </a:ext>
              </a:extLst>
            </p:cNvPr>
            <p:cNvSpPr txBox="1"/>
            <p:nvPr/>
          </p:nvSpPr>
          <p:spPr>
            <a:xfrm>
              <a:off x="5410627" y="2206270"/>
              <a:ext cx="1489164" cy="485406"/>
            </a:xfrm>
            <a:prstGeom prst="rect">
              <a:avLst/>
            </a:prstGeom>
            <a:solidFill>
              <a:sysClr val="window" lastClr="FFFFFF">
                <a:alpha val="10356"/>
              </a:sysClr>
            </a:solidFill>
            <a:ln>
              <a:solidFill>
                <a:sysClr val="window" lastClr="FFFFFF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A10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Target</a:t>
              </a:r>
            </a:p>
          </p:txBody>
        </p:sp>
        <p:sp>
          <p:nvSpPr>
            <p:cNvPr id="24" name="CasellaDiTesto 15">
              <a:extLst>
                <a:ext uri="{FF2B5EF4-FFF2-40B4-BE49-F238E27FC236}">
                  <a16:creationId xmlns="" xmlns:a16="http://schemas.microsoft.com/office/drawing/2014/main" id="{B13E4EE5-9DBA-7D88-821E-ECCD70C9961C}"/>
                </a:ext>
              </a:extLst>
            </p:cNvPr>
            <p:cNvSpPr txBox="1"/>
            <p:nvPr/>
          </p:nvSpPr>
          <p:spPr>
            <a:xfrm>
              <a:off x="1861864" y="787392"/>
              <a:ext cx="2038516" cy="838428"/>
            </a:xfrm>
            <a:prstGeom prst="rect">
              <a:avLst/>
            </a:prstGeom>
            <a:solidFill>
              <a:sysClr val="window" lastClr="FFFFFF">
                <a:alpha val="0"/>
              </a:sysClr>
            </a:solidFill>
            <a:ln>
              <a:solidFill>
                <a:sysClr val="window" lastClr="FFFFFF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A10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Kaon Trigger</a:t>
              </a:r>
            </a:p>
          </p:txBody>
        </p:sp>
        <p:cxnSp>
          <p:nvCxnSpPr>
            <p:cNvPr id="25" name="Connettore 2 11">
              <a:extLst>
                <a:ext uri="{FF2B5EF4-FFF2-40B4-BE49-F238E27FC236}">
                  <a16:creationId xmlns="" xmlns:a16="http://schemas.microsoft.com/office/drawing/2014/main" id="{F71080DD-61B9-41EC-2A2B-56142A572469}"/>
                </a:ext>
              </a:extLst>
            </p:cNvPr>
            <p:cNvCxnSpPr>
              <a:cxnSpLocks/>
            </p:cNvCxnSpPr>
            <p:nvPr/>
          </p:nvCxnSpPr>
          <p:spPr>
            <a:xfrm>
              <a:off x="2889013" y="1650677"/>
              <a:ext cx="2869705" cy="3434215"/>
            </a:xfrm>
            <a:prstGeom prst="straightConnector1">
              <a:avLst/>
            </a:prstGeom>
            <a:noFill/>
            <a:ln w="22225" cap="rnd" cmpd="sng" algn="ctr">
              <a:solidFill>
                <a:sysClr val="window" lastClr="FFFFFF"/>
              </a:solidFill>
              <a:prstDash val="solid"/>
              <a:tailEnd type="triangle"/>
            </a:ln>
            <a:effectLst/>
          </p:spPr>
        </p:cxnSp>
        <p:cxnSp>
          <p:nvCxnSpPr>
            <p:cNvPr id="26" name="Connettore 2 12">
              <a:extLst>
                <a:ext uri="{FF2B5EF4-FFF2-40B4-BE49-F238E27FC236}">
                  <a16:creationId xmlns="" xmlns:a16="http://schemas.microsoft.com/office/drawing/2014/main" id="{0562C4DC-6598-FCA1-1FA4-F3A790AA0560}"/>
                </a:ext>
              </a:extLst>
            </p:cNvPr>
            <p:cNvCxnSpPr>
              <a:cxnSpLocks/>
            </p:cNvCxnSpPr>
            <p:nvPr/>
          </p:nvCxnSpPr>
          <p:spPr>
            <a:xfrm>
              <a:off x="2889013" y="1650677"/>
              <a:ext cx="3007540" cy="2095916"/>
            </a:xfrm>
            <a:prstGeom prst="straightConnector1">
              <a:avLst/>
            </a:prstGeom>
            <a:noFill/>
            <a:ln w="22225" cap="rnd" cmpd="sng" algn="ctr">
              <a:solidFill>
                <a:sysClr val="window" lastClr="FFFFFF"/>
              </a:solidFill>
              <a:prstDash val="solid"/>
              <a:tailEnd type="triangle"/>
            </a:ln>
            <a:effectLst/>
          </p:spPr>
        </p:cxnSp>
        <p:sp>
          <p:nvSpPr>
            <p:cNvPr id="27" name="CasellaDiTesto 1">
              <a:extLst>
                <a:ext uri="{FF2B5EF4-FFF2-40B4-BE49-F238E27FC236}">
                  <a16:creationId xmlns="" xmlns:a16="http://schemas.microsoft.com/office/drawing/2014/main" id="{389A4FCD-7AAD-6B02-F383-5D76901B3610}"/>
                </a:ext>
              </a:extLst>
            </p:cNvPr>
            <p:cNvSpPr txBox="1"/>
            <p:nvPr/>
          </p:nvSpPr>
          <p:spPr>
            <a:xfrm>
              <a:off x="7764414" y="301985"/>
              <a:ext cx="1247227" cy="485406"/>
            </a:xfrm>
            <a:prstGeom prst="rect">
              <a:avLst/>
            </a:prstGeom>
            <a:solidFill>
              <a:sysClr val="window" lastClr="FFFFFF">
                <a:alpha val="74055"/>
              </a:sysClr>
            </a:solidFill>
            <a:ln>
              <a:solidFill>
                <a:sysClr val="window" lastClr="FFFFFF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Veto-1</a:t>
              </a:r>
            </a:p>
          </p:txBody>
        </p:sp>
        <p:sp>
          <p:nvSpPr>
            <p:cNvPr id="28" name="CasellaDiTesto 2">
              <a:extLst>
                <a:ext uri="{FF2B5EF4-FFF2-40B4-BE49-F238E27FC236}">
                  <a16:creationId xmlns="" xmlns:a16="http://schemas.microsoft.com/office/drawing/2014/main" id="{34CAB1DC-1065-D707-2721-A41A2EDF9922}"/>
                </a:ext>
              </a:extLst>
            </p:cNvPr>
            <p:cNvSpPr txBox="1"/>
            <p:nvPr/>
          </p:nvSpPr>
          <p:spPr>
            <a:xfrm>
              <a:off x="7195063" y="2564517"/>
              <a:ext cx="1247227" cy="485406"/>
            </a:xfrm>
            <a:prstGeom prst="rect">
              <a:avLst/>
            </a:prstGeom>
            <a:solidFill>
              <a:sysClr val="window" lastClr="FFFFFF">
                <a:alpha val="74055"/>
              </a:sysClr>
            </a:solidFill>
            <a:ln>
              <a:solidFill>
                <a:sysClr val="window" lastClr="FFFFFF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Veto-2</a:t>
              </a:r>
            </a:p>
          </p:txBody>
        </p:sp>
        <p:sp>
          <p:nvSpPr>
            <p:cNvPr id="29" name="CasellaDiTesto 8">
              <a:extLst>
                <a:ext uri="{FF2B5EF4-FFF2-40B4-BE49-F238E27FC236}">
                  <a16:creationId xmlns="" xmlns:a16="http://schemas.microsoft.com/office/drawing/2014/main" id="{9CE303BF-E4F7-B77A-C06E-6DEDC04BF30F}"/>
                </a:ext>
              </a:extLst>
            </p:cNvPr>
            <p:cNvSpPr txBox="1"/>
            <p:nvPr/>
          </p:nvSpPr>
          <p:spPr>
            <a:xfrm>
              <a:off x="5099257" y="5786298"/>
              <a:ext cx="1247227" cy="434731"/>
            </a:xfrm>
            <a:prstGeom prst="rect">
              <a:avLst/>
            </a:prstGeom>
            <a:solidFill>
              <a:sysClr val="window" lastClr="FFFFFF">
                <a:alpha val="74055"/>
              </a:sysClr>
            </a:solidFill>
            <a:ln>
              <a:solidFill>
                <a:sysClr val="window" lastClr="FFFFFF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k- ID</a:t>
              </a:r>
              <a:endPara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42895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81" name="Picture 8" descr="degrader_optim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19251" y="4385353"/>
            <a:ext cx="3501221" cy="1635935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8683" name="Rectangle 11"/>
          <p:cNvSpPr>
            <a:spLocks noChangeArrowheads="1"/>
          </p:cNvSpPr>
          <p:nvPr/>
        </p:nvSpPr>
        <p:spPr bwMode="auto">
          <a:xfrm>
            <a:off x="5724128" y="5934670"/>
            <a:ext cx="2916863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en-US" dirty="0" smtClean="0">
                <a:solidFill>
                  <a:srgbClr val="000000"/>
                </a:solidFill>
                <a:cs typeface="Lucida Sans Unicode" pitchFamily="34" charset="0"/>
              </a:rPr>
              <a:t>In conjunction with the </a:t>
            </a:r>
            <a:r>
              <a:rPr lang="en-US" dirty="0">
                <a:solidFill>
                  <a:srgbClr val="000000"/>
                </a:solidFill>
                <a:cs typeface="Lucida Sans Unicode" pitchFamily="34" charset="0"/>
              </a:rPr>
              <a:t>top </a:t>
            </a:r>
            <a:endParaRPr lang="en-US" dirty="0" smtClean="0">
              <a:solidFill>
                <a:srgbClr val="000000"/>
              </a:solidFill>
              <a:cs typeface="Lucida Sans Unicode" pitchFamily="34" charset="0"/>
            </a:endParaRP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en-US" dirty="0" smtClean="0">
                <a:solidFill>
                  <a:srgbClr val="000000"/>
                </a:solidFill>
                <a:cs typeface="Lucida Sans Unicode" pitchFamily="34" charset="0"/>
              </a:rPr>
              <a:t>scintillator </a:t>
            </a:r>
            <a:r>
              <a:rPr lang="en-US" dirty="0">
                <a:solidFill>
                  <a:srgbClr val="000000"/>
                </a:solidFill>
                <a:cs typeface="Lucida Sans Unicode" pitchFamily="34" charset="0"/>
              </a:rPr>
              <a:t>of </a:t>
            </a:r>
            <a:r>
              <a:rPr lang="en-US" dirty="0" err="1" smtClean="0">
                <a:solidFill>
                  <a:srgbClr val="000000"/>
                </a:solidFill>
                <a:cs typeface="Lucida Sans Unicode" pitchFamily="34" charset="0"/>
              </a:rPr>
              <a:t>Ktrigger</a:t>
            </a:r>
            <a:r>
              <a:rPr lang="en-US" dirty="0" smtClean="0">
                <a:solidFill>
                  <a:srgbClr val="000000"/>
                </a:solidFill>
                <a:cs typeface="Lucida Sans Unicode" pitchFamily="34" charset="0"/>
              </a:rPr>
              <a:t> allows 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en-US" dirty="0" smtClean="0">
                <a:solidFill>
                  <a:srgbClr val="000000"/>
                </a:solidFill>
                <a:cs typeface="Lucida Sans Unicode" pitchFamily="34" charset="0"/>
              </a:rPr>
              <a:t>fast degrader tuning</a:t>
            </a:r>
            <a:endParaRPr lang="en-US" dirty="0">
              <a:solidFill>
                <a:srgbClr val="000000"/>
              </a:solidFill>
              <a:cs typeface="Lucida Sans Unicode" pitchFamily="34" charset="0"/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201468" y="95287"/>
            <a:ext cx="8258964" cy="525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defTabSz="449263" eaLnBrk="1" fontAlgn="base" hangingPunct="1">
              <a:spcBef>
                <a:spcPct val="0"/>
              </a:spcBef>
              <a:spcAft>
                <a:spcPct val="0"/>
              </a:spcAft>
              <a:buClr>
                <a:srgbClr val="D34817"/>
              </a:buClr>
              <a:buSzPct val="100000"/>
              <a:buFont typeface="Perpetua" pitchFamily="18" charset="0"/>
              <a:buNone/>
            </a:pPr>
            <a:r>
              <a:rPr lang="en-US" sz="2800" b="1" u="sng" dirty="0" smtClean="0">
                <a:solidFill>
                  <a:srgbClr val="D34817"/>
                </a:solidFill>
              </a:rPr>
              <a:t>SIDDHARTA-2 </a:t>
            </a:r>
            <a:r>
              <a:rPr lang="en-US" sz="2800" b="1" u="sng" dirty="0">
                <a:solidFill>
                  <a:srgbClr val="D34817"/>
                </a:solidFill>
              </a:rPr>
              <a:t>Veto-1for </a:t>
            </a:r>
            <a:r>
              <a:rPr lang="en-US" sz="2800" b="1" u="sng" dirty="0" err="1">
                <a:solidFill>
                  <a:srgbClr val="D34817"/>
                </a:solidFill>
              </a:rPr>
              <a:t>kaon</a:t>
            </a:r>
            <a:r>
              <a:rPr lang="en-US" sz="2800" b="1" u="sng" dirty="0">
                <a:solidFill>
                  <a:srgbClr val="D34817"/>
                </a:solidFill>
              </a:rPr>
              <a:t> </a:t>
            </a:r>
            <a:r>
              <a:rPr lang="en-US" sz="2800" b="1" u="sng" dirty="0" smtClean="0">
                <a:solidFill>
                  <a:srgbClr val="D34817"/>
                </a:solidFill>
              </a:rPr>
              <a:t>gas moderation</a:t>
            </a:r>
            <a:endParaRPr lang="en-US" sz="2800" b="1" u="sng" dirty="0">
              <a:solidFill>
                <a:srgbClr val="D34817"/>
              </a:solidFill>
            </a:endParaRPr>
          </a:p>
        </p:txBody>
      </p:sp>
      <p:pic>
        <p:nvPicPr>
          <p:cNvPr id="13314" name="Picture 2" descr="C:\Users\re\Desktop\trig2_ef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4887" y="764704"/>
            <a:ext cx="3935167" cy="2971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5319251" y="3753906"/>
            <a:ext cx="358643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en-US" dirty="0" smtClean="0">
                <a:solidFill>
                  <a:srgbClr val="000000"/>
                </a:solidFill>
                <a:cs typeface="Lucida Sans Unicode" pitchFamily="34" charset="0"/>
              </a:rPr>
              <a:t>Improves S/B (and reduces the 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en-US" dirty="0" smtClean="0">
                <a:solidFill>
                  <a:srgbClr val="000000"/>
                </a:solidFill>
                <a:cs typeface="Lucida Sans Unicode" pitchFamily="34" charset="0"/>
              </a:rPr>
              <a:t>contamination component)</a:t>
            </a:r>
            <a:endParaRPr lang="en-US" dirty="0">
              <a:solidFill>
                <a:srgbClr val="000000"/>
              </a:solidFill>
              <a:cs typeface="Lucida Sans Unicode" pitchFamily="34" charset="0"/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348" y="764704"/>
            <a:ext cx="4532688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2699792" y="1159669"/>
            <a:ext cx="2016224" cy="295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060485" y="1457325"/>
            <a:ext cx="663915" cy="2047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3815627" y="1712119"/>
            <a:ext cx="576065" cy="606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348" y="4149080"/>
            <a:ext cx="4424676" cy="2564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1640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re\Desktop\trigg2_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8760"/>
            <a:ext cx="4536504" cy="4082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23528" y="260648"/>
            <a:ext cx="326724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u="sng" dirty="0" smtClean="0">
                <a:solidFill>
                  <a:srgbClr val="D34817"/>
                </a:solidFill>
              </a:rPr>
              <a:t>SIDDHARTA-2 Veto-1</a:t>
            </a:r>
            <a:endParaRPr lang="en-US" dirty="0"/>
          </a:p>
        </p:txBody>
      </p:sp>
      <p:pic>
        <p:nvPicPr>
          <p:cNvPr id="14340" name="Picture 4" descr="C:\Users\re\Desktop\trigg2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4274" y="908720"/>
            <a:ext cx="4948138" cy="5326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662463" y="5733256"/>
            <a:ext cx="333937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cs typeface="Lucida Sans Unicode" pitchFamily="34" charset="0"/>
              </a:rPr>
              <a:t>Optics, contacts and segmentation</a:t>
            </a:r>
          </a:p>
          <a:p>
            <a:r>
              <a:rPr lang="en-US" dirty="0">
                <a:solidFill>
                  <a:srgbClr val="000000"/>
                </a:solidFill>
                <a:cs typeface="Lucida Sans Unicode" pitchFamily="34" charset="0"/>
              </a:rPr>
              <a:t>o</a:t>
            </a:r>
            <a:r>
              <a:rPr lang="en-US" dirty="0" smtClean="0">
                <a:solidFill>
                  <a:srgbClr val="000000"/>
                </a:solidFill>
                <a:cs typeface="Lucida Sans Unicode" pitchFamily="34" charset="0"/>
              </a:rPr>
              <a:t>ptimized by MC.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3189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23528" y="116632"/>
            <a:ext cx="334899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u="sng" dirty="0" smtClean="0">
                <a:solidFill>
                  <a:srgbClr val="D34817"/>
                </a:solidFill>
              </a:rPr>
              <a:t>SIDDHARTA-2 Veto-1</a:t>
            </a:r>
            <a:endParaRPr lang="en-US" dirty="0"/>
          </a:p>
        </p:txBody>
      </p:sp>
      <p:pic>
        <p:nvPicPr>
          <p:cNvPr id="15362" name="Picture 2" descr="C:\Users\re\Desktop\trig2_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727031"/>
            <a:ext cx="6332887" cy="3091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re\Desktop\trig2_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0" y="3821592"/>
            <a:ext cx="6011118" cy="3036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C:\Users\re\Desktop\trigg2_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5514565"/>
            <a:ext cx="2896846" cy="1073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5252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Text Box 71"/>
          <p:cNvSpPr txBox="1">
            <a:spLocks noChangeArrowheads="1"/>
          </p:cNvSpPr>
          <p:nvPr/>
        </p:nvSpPr>
        <p:spPr bwMode="auto">
          <a:xfrm>
            <a:off x="1901329" y="32467"/>
            <a:ext cx="5355882" cy="46166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r>
              <a:rPr lang="en-US" sz="2400" b="1" u="sng" dirty="0" smtClean="0">
                <a:solidFill>
                  <a:srgbClr val="C00000"/>
                </a:solidFill>
              </a:rPr>
              <a:t>SIDDHARTA-2 kaon charge identification</a:t>
            </a:r>
            <a:endParaRPr lang="en-US" sz="2400" b="1" u="sng" dirty="0">
              <a:solidFill>
                <a:srgbClr val="C00000"/>
              </a:solidFill>
            </a:endParaRPr>
          </a:p>
        </p:txBody>
      </p:sp>
      <p:sp>
        <p:nvSpPr>
          <p:cNvPr id="328" name="Text Box 26"/>
          <p:cNvSpPr txBox="1">
            <a:spLocks noChangeArrowheads="1"/>
          </p:cNvSpPr>
          <p:nvPr/>
        </p:nvSpPr>
        <p:spPr bwMode="auto">
          <a:xfrm>
            <a:off x="194437" y="499934"/>
            <a:ext cx="8854245" cy="646331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rgbClr r="0" g="0" b="0"/>
          </a:lnRef>
          <a:fillRef idx="1002">
            <a:schemeClr val="lt2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r>
              <a:rPr lang="en-US" b="1" dirty="0" smtClean="0"/>
              <a:t>-Stopping both k+ and k- in a passive layer (</a:t>
            </a:r>
            <a:r>
              <a:rPr lang="en-US" b="1" dirty="0" err="1" smtClean="0"/>
              <a:t>teflon</a:t>
            </a:r>
            <a:r>
              <a:rPr lang="en-US" b="1" dirty="0" smtClean="0"/>
              <a:t>) and detect secondaries in a second one, thus avoiding the pileup on the tail of a high k pulse (tested with laser, low ID efficiency)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179512" y="1403484"/>
            <a:ext cx="6252374" cy="2204872"/>
            <a:chOff x="414901" y="1670404"/>
            <a:chExt cx="6252374" cy="2225116"/>
          </a:xfrm>
        </p:grpSpPr>
        <p:sp>
          <p:nvSpPr>
            <p:cNvPr id="3" name="Rectangle 2"/>
            <p:cNvSpPr/>
            <p:nvPr/>
          </p:nvSpPr>
          <p:spPr>
            <a:xfrm>
              <a:off x="1385959" y="2708920"/>
              <a:ext cx="3816424" cy="216024"/>
            </a:xfrm>
            <a:prstGeom prst="rect">
              <a:avLst/>
            </a:prstGeom>
            <a:solidFill>
              <a:srgbClr val="F0F01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1385959" y="2950315"/>
              <a:ext cx="3816424" cy="288032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" name="Straight Arrow Connector 4"/>
            <p:cNvCxnSpPr/>
            <p:nvPr/>
          </p:nvCxnSpPr>
          <p:spPr>
            <a:xfrm flipH="1">
              <a:off x="2195736" y="1958022"/>
              <a:ext cx="576064" cy="864096"/>
            </a:xfrm>
            <a:prstGeom prst="straightConnector1">
              <a:avLst/>
            </a:prstGeom>
            <a:ln w="28575"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Rectangle 5"/>
            <p:cNvSpPr/>
            <p:nvPr/>
          </p:nvSpPr>
          <p:spPr>
            <a:xfrm>
              <a:off x="2699792" y="1690648"/>
              <a:ext cx="36580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rgbClr val="0070C0"/>
                  </a:solidFill>
                </a:rPr>
                <a:t>k-</a:t>
              </a:r>
              <a:endParaRPr lang="en-US" dirty="0">
                <a:solidFill>
                  <a:srgbClr val="0070C0"/>
                </a:solidFill>
              </a:endParaRPr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>
              <a:off x="2203974" y="2811004"/>
              <a:ext cx="207786" cy="864096"/>
            </a:xfrm>
            <a:prstGeom prst="straightConnector1">
              <a:avLst/>
            </a:prstGeom>
            <a:ln w="28575">
              <a:solidFill>
                <a:srgbClr val="6666FF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13"/>
            <p:cNvSpPr/>
            <p:nvPr/>
          </p:nvSpPr>
          <p:spPr>
            <a:xfrm>
              <a:off x="2374476" y="3449244"/>
              <a:ext cx="37863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smtClean="0">
                  <a:solidFill>
                    <a:srgbClr val="0070C0"/>
                  </a:solidFill>
                  <a:latin typeface="Symbol" pitchFamily="18" charset="2"/>
                </a:rPr>
                <a:t>p</a:t>
              </a:r>
              <a:r>
                <a:rPr lang="en-US" b="1" dirty="0" smtClean="0">
                  <a:solidFill>
                    <a:srgbClr val="0070C0"/>
                  </a:solidFill>
                </a:rPr>
                <a:t>-</a:t>
              </a:r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829930" y="1780332"/>
              <a:ext cx="30809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smtClean="0">
                  <a:solidFill>
                    <a:srgbClr val="0070C0"/>
                  </a:solidFill>
                </a:rPr>
                <a:t>p</a:t>
              </a:r>
              <a:endParaRPr lang="en-US" dirty="0">
                <a:solidFill>
                  <a:srgbClr val="0070C0"/>
                </a:solidFill>
              </a:endParaRPr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 flipH="1" flipV="1">
              <a:off x="1983979" y="2190854"/>
              <a:ext cx="211757" cy="620150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/>
            <p:cNvSpPr/>
            <p:nvPr/>
          </p:nvSpPr>
          <p:spPr>
            <a:xfrm>
              <a:off x="414901" y="3372300"/>
              <a:ext cx="1999715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b="1" dirty="0" smtClean="0"/>
                <a:t>Fast prompt</a:t>
              </a:r>
            </a:p>
            <a:p>
              <a:r>
                <a:rPr lang="en-US" sz="1400" b="1" dirty="0" smtClean="0">
                  <a:solidFill>
                    <a:srgbClr val="FF0000"/>
                  </a:solidFill>
                </a:rPr>
                <a:t>83% </a:t>
              </a:r>
              <a:r>
                <a:rPr lang="en-US" sz="1400" b="1" dirty="0" smtClean="0"/>
                <a:t>crossing probability</a:t>
              </a:r>
            </a:p>
          </p:txBody>
        </p:sp>
        <p:cxnSp>
          <p:nvCxnSpPr>
            <p:cNvPr id="20" name="Straight Arrow Connector 19"/>
            <p:cNvCxnSpPr/>
            <p:nvPr/>
          </p:nvCxnSpPr>
          <p:spPr>
            <a:xfrm flipH="1">
              <a:off x="3238298" y="1959304"/>
              <a:ext cx="576064" cy="864096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0"/>
            <p:cNvSpPr/>
            <p:nvPr/>
          </p:nvSpPr>
          <p:spPr>
            <a:xfrm>
              <a:off x="3742354" y="1670404"/>
              <a:ext cx="410690" cy="369332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</a:rPr>
                <a:t>k+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cxnSp>
          <p:nvCxnSpPr>
            <p:cNvPr id="22" name="Straight Arrow Connector 21"/>
            <p:cNvCxnSpPr/>
            <p:nvPr/>
          </p:nvCxnSpPr>
          <p:spPr>
            <a:xfrm>
              <a:off x="3246536" y="2812286"/>
              <a:ext cx="207786" cy="864096"/>
            </a:xfrm>
            <a:prstGeom prst="straightConnector1">
              <a:avLst/>
            </a:prstGeom>
            <a:ln w="28575">
              <a:solidFill>
                <a:srgbClr val="00B05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 22"/>
            <p:cNvSpPr/>
            <p:nvPr/>
          </p:nvSpPr>
          <p:spPr>
            <a:xfrm>
              <a:off x="3417038" y="3491716"/>
              <a:ext cx="44435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smtClean="0">
                  <a:solidFill>
                    <a:srgbClr val="00B050"/>
                  </a:solidFill>
                  <a:latin typeface="Symbol" pitchFamily="18" charset="2"/>
                </a:rPr>
                <a:t>m+</a:t>
              </a:r>
              <a:endParaRPr lang="en-US" dirty="0">
                <a:solidFill>
                  <a:srgbClr val="00B050"/>
                </a:solidFill>
              </a:endParaRPr>
            </a:p>
          </p:txBody>
        </p:sp>
        <p:cxnSp>
          <p:nvCxnSpPr>
            <p:cNvPr id="25" name="Straight Arrow Connector 24"/>
            <p:cNvCxnSpPr/>
            <p:nvPr/>
          </p:nvCxnSpPr>
          <p:spPr>
            <a:xfrm flipH="1">
              <a:off x="4449342" y="1959304"/>
              <a:ext cx="576064" cy="864096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ectangle 25"/>
            <p:cNvSpPr/>
            <p:nvPr/>
          </p:nvSpPr>
          <p:spPr>
            <a:xfrm>
              <a:off x="4953398" y="1670404"/>
              <a:ext cx="41069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</a:rPr>
                <a:t>k+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cxnSp>
          <p:nvCxnSpPr>
            <p:cNvPr id="27" name="Straight Arrow Connector 26"/>
            <p:cNvCxnSpPr/>
            <p:nvPr/>
          </p:nvCxnSpPr>
          <p:spPr>
            <a:xfrm flipV="1">
              <a:off x="4457580" y="1964998"/>
              <a:ext cx="0" cy="847288"/>
            </a:xfrm>
            <a:prstGeom prst="straightConnector1">
              <a:avLst/>
            </a:prstGeom>
            <a:ln w="28575">
              <a:solidFill>
                <a:srgbClr val="00B05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Rectangle 27"/>
            <p:cNvSpPr/>
            <p:nvPr/>
          </p:nvSpPr>
          <p:spPr>
            <a:xfrm>
              <a:off x="4322627" y="1670404"/>
              <a:ext cx="444352" cy="369332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en-US" b="1" dirty="0" smtClean="0">
                  <a:solidFill>
                    <a:srgbClr val="00B050"/>
                  </a:solidFill>
                  <a:latin typeface="Symbol" pitchFamily="18" charset="2"/>
                </a:rPr>
                <a:t>m+</a:t>
              </a:r>
              <a:endParaRPr lang="en-US" dirty="0">
                <a:solidFill>
                  <a:srgbClr val="00B050"/>
                </a:solidFill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3976722" y="3337828"/>
              <a:ext cx="1999715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b="1" dirty="0" smtClean="0"/>
                <a:t>Delayed prompt</a:t>
              </a:r>
            </a:p>
            <a:p>
              <a:r>
                <a:rPr lang="en-US" sz="1400" b="1" dirty="0" smtClean="0">
                  <a:solidFill>
                    <a:srgbClr val="FF0000"/>
                  </a:solidFill>
                </a:rPr>
                <a:t>53%</a:t>
              </a:r>
              <a:r>
                <a:rPr lang="en-US" sz="1400" b="1" dirty="0" smtClean="0"/>
                <a:t> crossing probability</a:t>
              </a: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5227714" y="2947312"/>
              <a:ext cx="1439561" cy="31060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b="1" dirty="0" smtClean="0">
                  <a:solidFill>
                    <a:prstClr val="black"/>
                  </a:solidFill>
                </a:rPr>
                <a:t>5 mm scintillator</a:t>
              </a:r>
              <a:endParaRPr lang="en-US" dirty="0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5244091" y="2689468"/>
              <a:ext cx="1090042" cy="31060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b="1" dirty="0" smtClean="0">
                  <a:solidFill>
                    <a:prstClr val="black"/>
                  </a:solidFill>
                </a:rPr>
                <a:t>2 mm </a:t>
              </a:r>
              <a:r>
                <a:rPr lang="en-US" sz="1400" b="1" dirty="0" err="1" smtClean="0">
                  <a:solidFill>
                    <a:prstClr val="black"/>
                  </a:solidFill>
                </a:rPr>
                <a:t>teflon</a:t>
              </a:r>
              <a:endParaRPr lang="en-US" dirty="0"/>
            </a:p>
          </p:txBody>
        </p:sp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437" y="4005064"/>
            <a:ext cx="4741418" cy="26267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4935855" y="4482484"/>
            <a:ext cx="393538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Geant4 cited sources:</a:t>
            </a:r>
          </a:p>
          <a:p>
            <a:r>
              <a:rPr lang="en-US" sz="1200" dirty="0" smtClean="0"/>
              <a:t>C</a:t>
            </a:r>
            <a:r>
              <a:rPr lang="en-US" sz="1200" dirty="0"/>
              <a:t>. Vander </a:t>
            </a:r>
            <a:r>
              <a:rPr lang="en-US" sz="1200" dirty="0" err="1"/>
              <a:t>Velde-Wilquet</a:t>
            </a:r>
            <a:r>
              <a:rPr lang="en-US" sz="1200" dirty="0"/>
              <a:t>, et al</a:t>
            </a:r>
            <a:r>
              <a:rPr lang="en-US" sz="1200" dirty="0" smtClean="0"/>
              <a:t>.,</a:t>
            </a:r>
          </a:p>
          <a:p>
            <a:r>
              <a:rPr lang="en-US" sz="1200" dirty="0" smtClean="0"/>
              <a:t>- Determination </a:t>
            </a:r>
            <a:r>
              <a:rPr lang="en-US" sz="1200" dirty="0"/>
              <a:t>of </a:t>
            </a:r>
            <a:r>
              <a:rPr lang="en-US" sz="1200" dirty="0" smtClean="0"/>
              <a:t>the Branching </a:t>
            </a:r>
            <a:r>
              <a:rPr lang="en-US" sz="1200" dirty="0"/>
              <a:t>Fractions for </a:t>
            </a:r>
            <a:r>
              <a:rPr lang="en-US" sz="1200" dirty="0" smtClean="0"/>
              <a:t>K- </a:t>
            </a:r>
            <a:r>
              <a:rPr lang="en-US" sz="1200" dirty="0"/>
              <a:t>Meson </a:t>
            </a:r>
            <a:endParaRPr lang="en-US" sz="1200" dirty="0" smtClean="0"/>
          </a:p>
          <a:p>
            <a:r>
              <a:rPr lang="en-US" sz="1200" dirty="0" smtClean="0"/>
              <a:t>Absorption </a:t>
            </a:r>
            <a:r>
              <a:rPr lang="en-US" sz="1200" dirty="0"/>
              <a:t>at Rest in Carbon Nuclei, </a:t>
            </a:r>
            <a:r>
              <a:rPr lang="en-US" sz="1200" dirty="0" err="1"/>
              <a:t>Nuovo</a:t>
            </a:r>
            <a:r>
              <a:rPr lang="en-US" sz="1200" dirty="0"/>
              <a:t> </a:t>
            </a:r>
            <a:r>
              <a:rPr lang="en-US" sz="1200" dirty="0" err="1"/>
              <a:t>Cim</a:t>
            </a:r>
            <a:r>
              <a:rPr lang="en-US" sz="1200" dirty="0"/>
              <a:t>. </a:t>
            </a:r>
            <a:endParaRPr lang="en-US" sz="1200" dirty="0" smtClean="0"/>
          </a:p>
          <a:p>
            <a:r>
              <a:rPr lang="en-US" sz="1200" dirty="0" smtClean="0"/>
              <a:t>A </a:t>
            </a:r>
            <a:r>
              <a:rPr lang="en-US" sz="1200" dirty="0"/>
              <a:t>39 (</a:t>
            </a:r>
            <a:r>
              <a:rPr lang="en-US" sz="1200" dirty="0" smtClean="0"/>
              <a:t>1977) 538</a:t>
            </a:r>
            <a:r>
              <a:rPr lang="en-US" sz="1200" dirty="0"/>
              <a:t>.</a:t>
            </a:r>
          </a:p>
          <a:p>
            <a:r>
              <a:rPr lang="en-US" sz="1200" dirty="0" smtClean="0"/>
              <a:t>- K- -</a:t>
            </a:r>
            <a:r>
              <a:rPr lang="en-US" sz="1200" dirty="0"/>
              <a:t>Meson Absorptions at Rest in Carbon Nuclei Leading </a:t>
            </a:r>
            <a:endParaRPr lang="en-US" sz="1200" dirty="0" smtClean="0"/>
          </a:p>
          <a:p>
            <a:r>
              <a:rPr lang="en-US" sz="1200" dirty="0" smtClean="0"/>
              <a:t>to Final States </a:t>
            </a:r>
            <a:r>
              <a:rPr lang="en-US" sz="1200" dirty="0"/>
              <a:t>Containing a Lambda Hyperon, </a:t>
            </a:r>
            <a:r>
              <a:rPr lang="en-US" sz="1200" dirty="0" err="1"/>
              <a:t>Nuovo</a:t>
            </a:r>
            <a:r>
              <a:rPr lang="en-US" sz="1200" dirty="0"/>
              <a:t> </a:t>
            </a:r>
            <a:r>
              <a:rPr lang="en-US" sz="1200" dirty="0" err="1"/>
              <a:t>Cim</a:t>
            </a:r>
            <a:r>
              <a:rPr lang="en-US" sz="1200" dirty="0"/>
              <a:t>. </a:t>
            </a:r>
            <a:endParaRPr lang="en-US" sz="1200" dirty="0" smtClean="0"/>
          </a:p>
          <a:p>
            <a:r>
              <a:rPr lang="en-US" sz="1200" dirty="0" smtClean="0"/>
              <a:t>A </a:t>
            </a:r>
            <a:r>
              <a:rPr lang="en-US" sz="1200" dirty="0"/>
              <a:t>38 (1977) 178</a:t>
            </a:r>
            <a:r>
              <a:rPr lang="en-US" sz="1200" dirty="0" smtClean="0"/>
              <a:t>.</a:t>
            </a:r>
          </a:p>
          <a:p>
            <a:r>
              <a:rPr lang="en-US" sz="1200" dirty="0" smtClean="0"/>
              <a:t>- </a:t>
            </a:r>
            <a:r>
              <a:rPr lang="en-US" sz="1200" dirty="0"/>
              <a:t>The Conversion Probability and Emission Ratio of Charged </a:t>
            </a:r>
            <a:endParaRPr lang="en-US" sz="1200" dirty="0" smtClean="0"/>
          </a:p>
          <a:p>
            <a:r>
              <a:rPr lang="en-US" sz="1200" dirty="0" smtClean="0"/>
              <a:t>Sigma</a:t>
            </a:r>
            <a:r>
              <a:rPr lang="en-US" sz="1200" dirty="0"/>
              <a:t> </a:t>
            </a:r>
            <a:r>
              <a:rPr lang="en-US" sz="1200" dirty="0" smtClean="0"/>
              <a:t>Hyperons </a:t>
            </a:r>
            <a:r>
              <a:rPr lang="en-US" sz="1200" dirty="0"/>
              <a:t>Following K􀀀-Meson Capture at Rest in </a:t>
            </a:r>
            <a:endParaRPr lang="en-US" sz="1200" dirty="0" smtClean="0"/>
          </a:p>
          <a:p>
            <a:r>
              <a:rPr lang="en-US" sz="1200" dirty="0" smtClean="0"/>
              <a:t>Carbon</a:t>
            </a:r>
            <a:r>
              <a:rPr lang="en-US" sz="1200" dirty="0"/>
              <a:t>, </a:t>
            </a:r>
            <a:r>
              <a:rPr lang="en-US" sz="1200" dirty="0" err="1"/>
              <a:t>Nucl</a:t>
            </a:r>
            <a:r>
              <a:rPr lang="en-US" sz="1200" dirty="0"/>
              <a:t>. Phys. A 241 (1975) 511.</a:t>
            </a:r>
          </a:p>
        </p:txBody>
      </p:sp>
      <p:sp>
        <p:nvSpPr>
          <p:cNvPr id="31" name="Rectangle 30"/>
          <p:cNvSpPr/>
          <p:nvPr/>
        </p:nvSpPr>
        <p:spPr>
          <a:xfrm>
            <a:off x="5124265" y="3959264"/>
            <a:ext cx="299838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Estimated  k+ </a:t>
            </a:r>
            <a:r>
              <a:rPr lang="en-US" sz="1400" b="1" dirty="0" err="1" smtClean="0">
                <a:solidFill>
                  <a:srgbClr val="FF0000"/>
                </a:solidFill>
              </a:rPr>
              <a:t>bkg</a:t>
            </a:r>
            <a:r>
              <a:rPr lang="en-US" sz="1400" b="1" dirty="0" smtClean="0">
                <a:solidFill>
                  <a:srgbClr val="FF0000"/>
                </a:solidFill>
              </a:rPr>
              <a:t> rejection efficiency:</a:t>
            </a:r>
          </a:p>
          <a:p>
            <a:r>
              <a:rPr lang="en-US" sz="1400" b="1" dirty="0" smtClean="0">
                <a:solidFill>
                  <a:srgbClr val="FF0000"/>
                </a:solidFill>
              </a:rPr>
              <a:t>(0.83 * 0.5) + 0.5  ≈ 0.9</a:t>
            </a:r>
            <a:endParaRPr lang="it-IT" sz="1400" b="1" dirty="0">
              <a:solidFill>
                <a:srgbClr val="FF0000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311079" y="3614384"/>
            <a:ext cx="850553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smtClean="0">
                <a:solidFill>
                  <a:prstClr val="black"/>
                </a:solidFill>
              </a:rPr>
              <a:t>The k- ID on the bottom will enhance also the Veto1 k+ rejection, compensating inefficiencies, so granting &gt;50%.</a:t>
            </a:r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1886" y="1278962"/>
            <a:ext cx="2712114" cy="225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95311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23528" y="116632"/>
            <a:ext cx="435939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u="sng" dirty="0" smtClean="0">
                <a:solidFill>
                  <a:srgbClr val="D34817"/>
                </a:solidFill>
              </a:rPr>
              <a:t>SIDDHARTA-2 Veto-2 system</a:t>
            </a:r>
            <a:endParaRPr lang="en-US" dirty="0"/>
          </a:p>
        </p:txBody>
      </p:sp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3777209" y="666939"/>
            <a:ext cx="482453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en-US" dirty="0" smtClean="0">
                <a:solidFill>
                  <a:srgbClr val="000000"/>
                </a:solidFill>
                <a:cs typeface="Lucida Sans Unicode" pitchFamily="34" charset="0"/>
              </a:rPr>
              <a:t>It consists in a set of scintillators read by </a:t>
            </a:r>
            <a:r>
              <a:rPr lang="en-US" dirty="0" err="1" smtClean="0">
                <a:solidFill>
                  <a:srgbClr val="000000"/>
                </a:solidFill>
                <a:cs typeface="Lucida Sans Unicode" pitchFamily="34" charset="0"/>
              </a:rPr>
              <a:t>SiPM</a:t>
            </a:r>
            <a:r>
              <a:rPr lang="en-US" dirty="0" smtClean="0">
                <a:solidFill>
                  <a:srgbClr val="000000"/>
                </a:solidFill>
                <a:cs typeface="Lucida Sans Unicode" pitchFamily="34" charset="0"/>
              </a:rPr>
              <a:t>,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en-US" dirty="0" smtClean="0">
                <a:solidFill>
                  <a:srgbClr val="000000"/>
                </a:solidFill>
                <a:cs typeface="Lucida Sans Unicode" pitchFamily="34" charset="0"/>
              </a:rPr>
              <a:t>placed under vacuum, behind each SDD array.</a:t>
            </a:r>
            <a:endParaRPr lang="en-US" dirty="0">
              <a:solidFill>
                <a:srgbClr val="000000"/>
              </a:solidFill>
              <a:cs typeface="Lucida Sans Unicode" pitchFamily="34" charset="0"/>
            </a:endParaRPr>
          </a:p>
        </p:txBody>
      </p:sp>
      <p:sp>
        <p:nvSpPr>
          <p:cNvPr id="11" name="Rectangle 11"/>
          <p:cNvSpPr>
            <a:spLocks noChangeArrowheads="1"/>
          </p:cNvSpPr>
          <p:nvPr/>
        </p:nvSpPr>
        <p:spPr bwMode="auto">
          <a:xfrm>
            <a:off x="4181054" y="3332361"/>
            <a:ext cx="460851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en-US" dirty="0" smtClean="0">
                <a:solidFill>
                  <a:srgbClr val="000000"/>
                </a:solidFill>
                <a:cs typeface="Lucida Sans Unicode" pitchFamily="34" charset="0"/>
              </a:rPr>
              <a:t>Correlation between SDD </a:t>
            </a:r>
            <a:r>
              <a:rPr lang="en-US" dirty="0" err="1" smtClean="0">
                <a:solidFill>
                  <a:srgbClr val="000000"/>
                </a:solidFill>
                <a:cs typeface="Lucida Sans Unicode" pitchFamily="34" charset="0"/>
              </a:rPr>
              <a:t>hadronic</a:t>
            </a:r>
            <a:r>
              <a:rPr lang="en-US" dirty="0" smtClean="0">
                <a:solidFill>
                  <a:srgbClr val="000000"/>
                </a:solidFill>
                <a:cs typeface="Lucida Sans Unicode" pitchFamily="34" charset="0"/>
              </a:rPr>
              <a:t> background and veto system response</a:t>
            </a:r>
            <a:endParaRPr lang="en-US" dirty="0">
              <a:solidFill>
                <a:srgbClr val="000000"/>
              </a:solidFill>
              <a:cs typeface="Lucida Sans Unicode" pitchFamily="34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836712"/>
            <a:ext cx="3276600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237" y="3792835"/>
            <a:ext cx="3355181" cy="2516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3" y="4005064"/>
            <a:ext cx="4649638" cy="2572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1462038"/>
            <a:ext cx="3168352" cy="1870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7002480" y="1458347"/>
            <a:ext cx="2178032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cs typeface="Lucida Sans Unicode" pitchFamily="34" charset="0"/>
              </a:rPr>
              <a:t>Identifies grazing </a:t>
            </a:r>
          </a:p>
          <a:p>
            <a:r>
              <a:rPr lang="en-US" dirty="0" smtClean="0">
                <a:solidFill>
                  <a:srgbClr val="000000"/>
                </a:solidFill>
                <a:cs typeface="Lucida Sans Unicode" pitchFamily="34" charset="0"/>
              </a:rPr>
              <a:t>MIPS from k- </a:t>
            </a:r>
          </a:p>
          <a:p>
            <a:r>
              <a:rPr lang="en-US" dirty="0" smtClean="0">
                <a:solidFill>
                  <a:srgbClr val="000000"/>
                </a:solidFill>
                <a:cs typeface="Lucida Sans Unicode" pitchFamily="34" charset="0"/>
              </a:rPr>
              <a:t>absorption,</a:t>
            </a:r>
          </a:p>
          <a:p>
            <a:r>
              <a:rPr lang="en-US" dirty="0" smtClean="0">
                <a:solidFill>
                  <a:srgbClr val="000000"/>
                </a:solidFill>
                <a:cs typeface="Lucida Sans Unicode" pitchFamily="34" charset="0"/>
              </a:rPr>
              <a:t>releasing an amount</a:t>
            </a:r>
          </a:p>
          <a:p>
            <a:r>
              <a:rPr lang="en-US" dirty="0">
                <a:solidFill>
                  <a:srgbClr val="000000"/>
                </a:solidFill>
                <a:cs typeface="Lucida Sans Unicode" pitchFamily="34" charset="0"/>
              </a:rPr>
              <a:t>o</a:t>
            </a:r>
            <a:r>
              <a:rPr lang="en-US" dirty="0" smtClean="0">
                <a:solidFill>
                  <a:srgbClr val="000000"/>
                </a:solidFill>
                <a:cs typeface="Lucida Sans Unicode" pitchFamily="34" charset="0"/>
              </a:rPr>
              <a:t>f energy compatible</a:t>
            </a:r>
          </a:p>
          <a:p>
            <a:r>
              <a:rPr lang="en-US" dirty="0">
                <a:solidFill>
                  <a:srgbClr val="000000"/>
                </a:solidFill>
                <a:cs typeface="Lucida Sans Unicode" pitchFamily="34" charset="0"/>
              </a:rPr>
              <a:t>t</a:t>
            </a:r>
            <a:r>
              <a:rPr lang="en-US" dirty="0" smtClean="0">
                <a:solidFill>
                  <a:srgbClr val="000000"/>
                </a:solidFill>
                <a:cs typeface="Lucida Sans Unicode" pitchFamily="34" charset="0"/>
              </a:rPr>
              <a:t>o an X-ray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439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3835" y="2758001"/>
            <a:ext cx="4918312" cy="1751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2482670" y="44624"/>
            <a:ext cx="5760641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algn="ctr" defTabSz="457200">
              <a:buSzPct val="100000"/>
              <a:defRPr/>
            </a:pPr>
            <a:r>
              <a:rPr lang="en-US" u="sng" dirty="0" smtClean="0">
                <a:solidFill>
                  <a:srgbClr val="C00000"/>
                </a:solidFill>
                <a:ea typeface="+mn-ea"/>
                <a:cs typeface="+mn-cs"/>
              </a:rPr>
              <a:t>MC validation with SIDDHARTA 1 data</a:t>
            </a:r>
          </a:p>
        </p:txBody>
      </p:sp>
      <p:sp>
        <p:nvSpPr>
          <p:cNvPr id="8198" name="Text Box 6"/>
          <p:cNvSpPr txBox="1">
            <a:spLocks noChangeArrowheads="1"/>
          </p:cNvSpPr>
          <p:nvPr/>
        </p:nvSpPr>
        <p:spPr bwMode="auto">
          <a:xfrm>
            <a:off x="7659811" y="3223192"/>
            <a:ext cx="1736725" cy="820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defTabSz="45720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en-US" sz="1600" dirty="0" smtClean="0">
                <a:solidFill>
                  <a:srgbClr val="C00000"/>
                </a:solidFill>
                <a:ea typeface="+mn-ea"/>
                <a:cs typeface="+mn-cs"/>
              </a:rPr>
              <a:t>KH 106 </a:t>
            </a:r>
            <a:r>
              <a:rPr lang="en-US" sz="1600" dirty="0" err="1" smtClean="0">
                <a:solidFill>
                  <a:srgbClr val="C00000"/>
                </a:solidFill>
                <a:ea typeface="+mn-ea"/>
                <a:cs typeface="+mn-cs"/>
              </a:rPr>
              <a:t>pb</a:t>
            </a:r>
            <a:endParaRPr lang="en-US" sz="1600" dirty="0" smtClean="0">
              <a:solidFill>
                <a:srgbClr val="C00000"/>
              </a:solidFill>
              <a:ea typeface="+mn-ea"/>
              <a:cs typeface="+mn-cs"/>
            </a:endParaRPr>
          </a:p>
          <a:p>
            <a:pPr defTabSz="45720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en-US" sz="1600" dirty="0" smtClean="0">
                <a:solidFill>
                  <a:srgbClr val="C00000"/>
                </a:solidFill>
                <a:ea typeface="+mn-ea"/>
                <a:cs typeface="+mn-cs"/>
              </a:rPr>
              <a:t>SIDDHARTA2</a:t>
            </a:r>
          </a:p>
          <a:p>
            <a:pPr defTabSz="45720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en-US" sz="1600" dirty="0" smtClean="0">
                <a:solidFill>
                  <a:srgbClr val="C00000"/>
                </a:solidFill>
                <a:ea typeface="+mn-ea"/>
                <a:cs typeface="+mn-cs"/>
              </a:rPr>
              <a:t>REAL DATA</a:t>
            </a:r>
          </a:p>
        </p:txBody>
      </p:sp>
      <p:pic>
        <p:nvPicPr>
          <p:cNvPr id="123909" name="Picture 7" descr="kh_sidd1_offset_50"/>
          <p:cNvPicPr>
            <a:picLocks noGrp="1" noChangeAspect="1" noChangeArrowheads="1"/>
          </p:cNvPicPr>
          <p:nvPr>
            <p:ph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83347" y="4509120"/>
            <a:ext cx="5214322" cy="1978818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197" name="Text Box 5"/>
          <p:cNvSpPr txBox="1">
            <a:spLocks noChangeArrowheads="1"/>
          </p:cNvSpPr>
          <p:nvPr/>
        </p:nvSpPr>
        <p:spPr bwMode="auto">
          <a:xfrm>
            <a:off x="7475835" y="5095425"/>
            <a:ext cx="1736725" cy="820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defTabSz="45720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en-US" sz="1600" b="1" dirty="0" smtClean="0">
                <a:solidFill>
                  <a:srgbClr val="C00000"/>
                </a:solidFill>
                <a:ea typeface="+mn-ea"/>
                <a:cs typeface="+mn-cs"/>
              </a:rPr>
              <a:t>KH 106 </a:t>
            </a:r>
            <a:r>
              <a:rPr lang="en-US" sz="1600" b="1" dirty="0" err="1" smtClean="0">
                <a:solidFill>
                  <a:srgbClr val="C00000"/>
                </a:solidFill>
                <a:ea typeface="+mn-ea"/>
                <a:cs typeface="+mn-cs"/>
              </a:rPr>
              <a:t>pb</a:t>
            </a:r>
            <a:endParaRPr lang="en-US" sz="1600" b="1" dirty="0" smtClean="0">
              <a:solidFill>
                <a:srgbClr val="C00000"/>
              </a:solidFill>
              <a:ea typeface="+mn-ea"/>
              <a:cs typeface="+mn-cs"/>
            </a:endParaRPr>
          </a:p>
          <a:p>
            <a:pPr defTabSz="45720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en-US" sz="1600" b="1" dirty="0" smtClean="0">
                <a:solidFill>
                  <a:srgbClr val="C00000"/>
                </a:solidFill>
                <a:ea typeface="+mn-ea"/>
                <a:cs typeface="+mn-cs"/>
              </a:rPr>
              <a:t>SIDDHARTA1</a:t>
            </a:r>
          </a:p>
          <a:p>
            <a:pPr defTabSz="45720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en-US" sz="1600" b="1" dirty="0" smtClean="0">
                <a:solidFill>
                  <a:srgbClr val="C00000"/>
                </a:solidFill>
                <a:ea typeface="+mn-ea"/>
                <a:cs typeface="+mn-cs"/>
              </a:rPr>
              <a:t>MONTE CARLO</a:t>
            </a: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505" y="652486"/>
            <a:ext cx="3240360" cy="2196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3347865" y="1268760"/>
            <a:ext cx="583294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-The very same MC code (physics list, beam, materials) can </a:t>
            </a:r>
          </a:p>
          <a:p>
            <a:r>
              <a:rPr lang="en-US" b="1" dirty="0" smtClean="0"/>
              <a:t>morph between SIDDHARTA and SIDDHARTA-2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3861048"/>
            <a:ext cx="316835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-Despite the machine </a:t>
            </a:r>
            <a:endParaRPr lang="en-US" dirty="0" smtClean="0"/>
          </a:p>
          <a:p>
            <a:r>
              <a:rPr lang="en-US" dirty="0" smtClean="0"/>
              <a:t>background </a:t>
            </a:r>
            <a:r>
              <a:rPr lang="en-US" dirty="0"/>
              <a:t>is a result of a </a:t>
            </a:r>
            <a:endParaRPr lang="en-US" dirty="0" smtClean="0"/>
          </a:p>
          <a:p>
            <a:r>
              <a:rPr lang="en-US" dirty="0" smtClean="0"/>
              <a:t>“cascade” of </a:t>
            </a:r>
            <a:r>
              <a:rPr lang="en-US" dirty="0"/>
              <a:t>two different </a:t>
            </a:r>
            <a:endParaRPr lang="en-US" dirty="0" smtClean="0"/>
          </a:p>
          <a:p>
            <a:r>
              <a:rPr lang="en-US" dirty="0" smtClean="0"/>
              <a:t>MCs </a:t>
            </a:r>
            <a:r>
              <a:rPr lang="en-US" dirty="0"/>
              <a:t>(DAFNE and SIDDHARTA), </a:t>
            </a:r>
            <a:endParaRPr lang="en-US" dirty="0" smtClean="0"/>
          </a:p>
          <a:p>
            <a:r>
              <a:rPr lang="en-US" dirty="0" smtClean="0"/>
              <a:t>the overall match </a:t>
            </a:r>
            <a:r>
              <a:rPr lang="en-US" dirty="0"/>
              <a:t>(EM and </a:t>
            </a:r>
            <a:endParaRPr lang="en-US" dirty="0" smtClean="0"/>
          </a:p>
          <a:p>
            <a:r>
              <a:rPr lang="en-US" dirty="0" err="1" smtClean="0"/>
              <a:t>hadronic</a:t>
            </a:r>
            <a:r>
              <a:rPr lang="en-US" dirty="0"/>
              <a:t>) is below 14%. </a:t>
            </a:r>
          </a:p>
        </p:txBody>
      </p:sp>
    </p:spTree>
    <p:extLst>
      <p:ext uri="{BB962C8B-B14F-4D97-AF65-F5344CB8AC3E}">
        <p14:creationId xmlns:p14="http://schemas.microsoft.com/office/powerpoint/2010/main" val="92900223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-171400"/>
            <a:ext cx="9017000" cy="649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594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79512" y="980728"/>
            <a:ext cx="88569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A new set of SDDs with faster response </a:t>
            </a: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time (500 ns FWHM </a:t>
            </a:r>
            <a:r>
              <a:rPr lang="en-US" b="1" dirty="0" err="1" smtClean="0">
                <a:solidFill>
                  <a:schemeClr val="accent2">
                    <a:lumMod val="75000"/>
                  </a:schemeClr>
                </a:solidFill>
              </a:rPr>
              <a:t>vs</a:t>
            </a: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 1 us in SIDDHARTA) 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and covering a larger area (246 cm</a:t>
            </a:r>
            <a:r>
              <a:rPr lang="en-US" b="1" baseline="30000" dirty="0">
                <a:solidFill>
                  <a:schemeClr val="accent2">
                    <a:lumMod val="75000"/>
                  </a:schemeClr>
                </a:solidFill>
              </a:rPr>
              <a:t>2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</a:rPr>
              <a:t>vs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 144 cm</a:t>
            </a:r>
            <a:r>
              <a:rPr lang="en-US" b="1" baseline="30000" dirty="0">
                <a:solidFill>
                  <a:schemeClr val="accent2">
                    <a:lumMod val="75000"/>
                  </a:schemeClr>
                </a:solidFill>
              </a:rPr>
              <a:t>2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 in SIDDHARTA) were designed and implemented, with the corresponding FE and </a:t>
            </a: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DAQ.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95536" y="332656"/>
            <a:ext cx="381886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u="sng" dirty="0">
                <a:solidFill>
                  <a:srgbClr val="D34817"/>
                </a:solidFill>
              </a:rPr>
              <a:t>SIDDHARTA-2 </a:t>
            </a:r>
            <a:r>
              <a:rPr lang="en-US" sz="2800" b="1" u="sng" dirty="0" smtClean="0">
                <a:solidFill>
                  <a:srgbClr val="D34817"/>
                </a:solidFill>
              </a:rPr>
              <a:t>New SDDs</a:t>
            </a:r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2157414"/>
            <a:ext cx="3875525" cy="2953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123134"/>
            <a:ext cx="3980136" cy="2987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5158161" y="5152685"/>
            <a:ext cx="23738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SDD drift time at 140 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118350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45840" y="188640"/>
            <a:ext cx="698293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u="sng" dirty="0" smtClean="0">
                <a:solidFill>
                  <a:srgbClr val="D34817"/>
                </a:solidFill>
              </a:rPr>
              <a:t>S/B gain in SIDDHARTA-2 </a:t>
            </a:r>
            <a:r>
              <a:rPr lang="en-US" sz="2800" b="1" u="sng" dirty="0" err="1" smtClean="0">
                <a:solidFill>
                  <a:srgbClr val="D34817"/>
                </a:solidFill>
              </a:rPr>
              <a:t>vs</a:t>
            </a:r>
            <a:r>
              <a:rPr lang="en-US" sz="2800" b="1" u="sng" dirty="0" smtClean="0">
                <a:solidFill>
                  <a:srgbClr val="D34817"/>
                </a:solidFill>
              </a:rPr>
              <a:t> SIDDHARTA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95535" y="6021288"/>
            <a:ext cx="834074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cs typeface="Lucida Sans Unicode" pitchFamily="34" charset="0"/>
              </a:rPr>
              <a:t>Comment: all gain factors were set at minimum level. Several features depending on the</a:t>
            </a:r>
          </a:p>
          <a:p>
            <a:r>
              <a:rPr lang="en-US" dirty="0">
                <a:solidFill>
                  <a:srgbClr val="000000"/>
                </a:solidFill>
                <a:cs typeface="Lucida Sans Unicode" pitchFamily="34" charset="0"/>
              </a:rPr>
              <a:t>s</a:t>
            </a:r>
            <a:r>
              <a:rPr lang="en-US" dirty="0" smtClean="0">
                <a:solidFill>
                  <a:srgbClr val="000000"/>
                </a:solidFill>
                <a:cs typeface="Lucida Sans Unicode" pitchFamily="34" charset="0"/>
              </a:rPr>
              <a:t>ignal quality (gamma rejection, double anticoincidence, </a:t>
            </a:r>
            <a:r>
              <a:rPr lang="en-US" dirty="0" err="1" smtClean="0">
                <a:solidFill>
                  <a:srgbClr val="000000"/>
                </a:solidFill>
                <a:cs typeface="Lucida Sans Unicode" pitchFamily="34" charset="0"/>
              </a:rPr>
              <a:t>etc</a:t>
            </a:r>
            <a:r>
              <a:rPr lang="en-US" dirty="0" smtClean="0">
                <a:solidFill>
                  <a:srgbClr val="000000"/>
                </a:solidFill>
                <a:cs typeface="Lucida Sans Unicode" pitchFamily="34" charset="0"/>
              </a:rPr>
              <a:t>) were not included.</a:t>
            </a:r>
            <a:endParaRPr lang="en-US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836712"/>
            <a:ext cx="8152130" cy="503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446212" y="5421905"/>
            <a:ext cx="8101454" cy="360040"/>
          </a:xfrm>
          <a:prstGeom prst="rect">
            <a:avLst/>
          </a:prstGeom>
          <a:solidFill>
            <a:srgbClr val="4F81BD">
              <a:alpha val="1098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501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395536" y="836712"/>
            <a:ext cx="8208912" cy="5297898"/>
            <a:chOff x="1330152" y="1268759"/>
            <a:chExt cx="6981825" cy="4166866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6000" contrast="5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0152" y="1268759"/>
              <a:ext cx="6981825" cy="3800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" name="Rectangle 2"/>
            <p:cNvSpPr/>
            <p:nvPr/>
          </p:nvSpPr>
          <p:spPr>
            <a:xfrm>
              <a:off x="2950344" y="4989349"/>
              <a:ext cx="3744416" cy="4462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en-US" sz="700" dirty="0">
                <a:solidFill>
                  <a:srgbClr val="000000"/>
                </a:solidFill>
                <a:latin typeface="Symbol"/>
              </a:endParaRPr>
            </a:p>
            <a:p>
              <a:r>
                <a:rPr lang="en-US" sz="1600" b="1" dirty="0">
                  <a:latin typeface="Symbol"/>
                </a:rPr>
                <a:t>De</a:t>
              </a:r>
              <a:r>
                <a:rPr lang="en-US" sz="1600" dirty="0">
                  <a:latin typeface="Symbol"/>
                </a:rPr>
                <a:t>(</a:t>
              </a:r>
              <a:r>
                <a:rPr lang="en-US" sz="1600" b="1" dirty="0">
                  <a:latin typeface="Times New Roman"/>
                </a:rPr>
                <a:t>1s) = 30 </a:t>
              </a:r>
              <a:r>
                <a:rPr lang="en-US" sz="1600" b="1" dirty="0" err="1">
                  <a:latin typeface="Times New Roman"/>
                </a:rPr>
                <a:t>eV</a:t>
              </a:r>
              <a:r>
                <a:rPr lang="en-US" sz="1600" b="1" dirty="0">
                  <a:latin typeface="Times New Roman"/>
                </a:rPr>
                <a:t> and </a:t>
              </a:r>
              <a:r>
                <a:rPr lang="en-US" sz="1600" b="1" dirty="0">
                  <a:latin typeface="Symbol" pitchFamily="18" charset="2"/>
                </a:rPr>
                <a:t>DG</a:t>
              </a:r>
              <a:r>
                <a:rPr lang="en-US" sz="1600" b="1" dirty="0">
                  <a:latin typeface="Times New Roman"/>
                </a:rPr>
                <a:t>(1s) = 70 </a:t>
              </a:r>
              <a:r>
                <a:rPr lang="en-US" sz="1600" b="1" dirty="0" err="1">
                  <a:latin typeface="Times New Roman"/>
                </a:rPr>
                <a:t>eV</a:t>
              </a:r>
              <a:r>
                <a:rPr lang="en-US" sz="1600" b="1" dirty="0">
                  <a:latin typeface="Times New Roman"/>
                </a:rPr>
                <a:t> </a:t>
              </a:r>
              <a:endParaRPr lang="en-US" sz="1600" dirty="0">
                <a:latin typeface="Times New Roman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4429852" y="1772815"/>
              <a:ext cx="574196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en-US" sz="1400" b="1" dirty="0" err="1">
                  <a:solidFill>
                    <a:prstClr val="black"/>
                  </a:solidFill>
                  <a:latin typeface="Aharoni"/>
                </a:rPr>
                <a:t>e.m</a:t>
              </a:r>
              <a:r>
                <a:rPr lang="en-US" sz="1400" b="1" dirty="0">
                  <a:solidFill>
                    <a:prstClr val="black"/>
                  </a:solidFill>
                  <a:latin typeface="Aharoni"/>
                </a:rPr>
                <a:t>. </a:t>
              </a:r>
              <a:endParaRPr lang="en-US" sz="1400" dirty="0">
                <a:solidFill>
                  <a:prstClr val="black"/>
                </a:solidFill>
                <a:latin typeface="Aharoni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3807874" y="1849760"/>
              <a:ext cx="47801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b="1" dirty="0" err="1">
                  <a:latin typeface="Times New Roman" pitchFamily="18" charset="0"/>
                  <a:cs typeface="Times New Roman" pitchFamily="18" charset="0"/>
                </a:rPr>
                <a:t>Ka</a:t>
              </a:r>
              <a:r>
                <a:rPr lang="en-US" dirty="0">
                  <a:latin typeface="Aharoni"/>
                </a:rPr>
                <a:t> </a:t>
              </a:r>
              <a:endParaRPr lang="en-US" dirty="0"/>
            </a:p>
          </p:txBody>
        </p:sp>
        <p:cxnSp>
          <p:nvCxnSpPr>
            <p:cNvPr id="7" name="Straight Connector 6"/>
            <p:cNvCxnSpPr/>
            <p:nvPr/>
          </p:nvCxnSpPr>
          <p:spPr>
            <a:xfrm flipV="1">
              <a:off x="4644008" y="2080592"/>
              <a:ext cx="0" cy="2068488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0" name="Rectangle 9"/>
          <p:cNvSpPr/>
          <p:nvPr/>
        </p:nvSpPr>
        <p:spPr>
          <a:xfrm>
            <a:off x="652714" y="188640"/>
            <a:ext cx="770903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u="sng" dirty="0" smtClean="0">
                <a:solidFill>
                  <a:srgbClr val="D34817"/>
                </a:solidFill>
              </a:rPr>
              <a:t>Expected </a:t>
            </a:r>
            <a:r>
              <a:rPr lang="en-US" sz="2800" b="1" u="sng" dirty="0" err="1" smtClean="0">
                <a:solidFill>
                  <a:srgbClr val="D34817"/>
                </a:solidFill>
              </a:rPr>
              <a:t>Kaonic</a:t>
            </a:r>
            <a:r>
              <a:rPr lang="en-US" sz="2800" b="1" u="sng" dirty="0" smtClean="0">
                <a:solidFill>
                  <a:srgbClr val="D34817"/>
                </a:solidFill>
              </a:rPr>
              <a:t> Deuterium signal in SIDDHARTA-2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 bwMode="auto">
          <a:xfrm>
            <a:off x="467544" y="4845707"/>
            <a:ext cx="864096" cy="36004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0587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="" xmlns:a16="http://schemas.microsoft.com/office/drawing/2014/main" id="{E1054162-1463-8538-3DA3-71EF12503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8898" y="6358474"/>
            <a:ext cx="789381" cy="365125"/>
          </a:xfrm>
        </p:spPr>
        <p:txBody>
          <a:bodyPr/>
          <a:lstStyle/>
          <a:p>
            <a:fld id="{D57F1E4F-1CFF-5643-939E-217C01CDF565}" type="slidenum">
              <a:rPr lang="en-US" sz="1100" smtClean="0"/>
              <a:pPr/>
              <a:t>33</a:t>
            </a:fld>
            <a:endParaRPr lang="en-US" sz="1100" dirty="0"/>
          </a:p>
        </p:txBody>
      </p:sp>
      <p:sp>
        <p:nvSpPr>
          <p:cNvPr id="5" name="CasellaDiTesto 4">
            <a:extLst>
              <a:ext uri="{FF2B5EF4-FFF2-40B4-BE49-F238E27FC236}">
                <a16:creationId xmlns="" xmlns:a16="http://schemas.microsoft.com/office/drawing/2014/main" id="{FF91BC1A-852F-4A8F-87B2-379A0327E5B3}"/>
              </a:ext>
            </a:extLst>
          </p:cNvPr>
          <p:cNvSpPr txBox="1"/>
          <p:nvPr/>
        </p:nvSpPr>
        <p:spPr>
          <a:xfrm>
            <a:off x="364363" y="119354"/>
            <a:ext cx="80240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SIDDHARTA-2 </a:t>
            </a:r>
            <a:r>
              <a:rPr lang="en-GB" sz="28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Kaonic deuterium </a:t>
            </a:r>
            <a:r>
              <a:rPr lang="en-GB" sz="28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measurement</a:t>
            </a:r>
            <a:endParaRPr lang="en-GB" sz="2800" b="1" u="sng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="" xmlns:a16="http://schemas.microsoft.com/office/drawing/2014/main" id="{8A0C196F-56F0-6467-E45B-FF2B2AD1652E}"/>
              </a:ext>
            </a:extLst>
          </p:cNvPr>
          <p:cNvSpPr txBox="1"/>
          <p:nvPr/>
        </p:nvSpPr>
        <p:spPr>
          <a:xfrm>
            <a:off x="189146" y="710790"/>
            <a:ext cx="889248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b="1" dirty="0">
                <a:solidFill>
                  <a:schemeClr val="accent6">
                    <a:lumMod val="50000"/>
                  </a:schemeClr>
                </a:solidFill>
                <a:effectLst/>
                <a:latin typeface="Calibri" panose="020F0502020204030204" pitchFamily="34" charset="0"/>
              </a:rPr>
              <a:t>First run, May – July 2023, integrated luminosity 200 pb</a:t>
            </a:r>
            <a:r>
              <a:rPr lang="en-GB" sz="2200" b="1" baseline="30000" dirty="0">
                <a:solidFill>
                  <a:schemeClr val="accent6">
                    <a:lumMod val="50000"/>
                  </a:schemeClr>
                </a:solidFill>
                <a:effectLst/>
                <a:latin typeface="Calibri" panose="020F0502020204030204" pitchFamily="34" charset="0"/>
              </a:rPr>
              <a:t>-1</a:t>
            </a:r>
            <a:r>
              <a:rPr lang="en-GB" sz="2200" b="1" baseline="300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GB" sz="22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</a:rPr>
              <a:t>(with injections)</a:t>
            </a:r>
            <a:endParaRPr lang="en-GB" sz="22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grpSp>
        <p:nvGrpSpPr>
          <p:cNvPr id="7" name="Gruppo 6">
            <a:extLst>
              <a:ext uri="{FF2B5EF4-FFF2-40B4-BE49-F238E27FC236}">
                <a16:creationId xmlns="" xmlns:a16="http://schemas.microsoft.com/office/drawing/2014/main" id="{2051FFFA-685C-079E-1C8A-D1299E32C967}"/>
              </a:ext>
            </a:extLst>
          </p:cNvPr>
          <p:cNvGrpSpPr/>
          <p:nvPr/>
        </p:nvGrpSpPr>
        <p:grpSpPr>
          <a:xfrm>
            <a:off x="1074703" y="1421560"/>
            <a:ext cx="7313721" cy="4343365"/>
            <a:chOff x="1620483" y="2256883"/>
            <a:chExt cx="6195672" cy="3159382"/>
          </a:xfrm>
        </p:grpSpPr>
        <p:pic>
          <p:nvPicPr>
            <p:cNvPr id="8" name="Immagine 7">
              <a:extLst>
                <a:ext uri="{FF2B5EF4-FFF2-40B4-BE49-F238E27FC236}">
                  <a16:creationId xmlns="" xmlns:a16="http://schemas.microsoft.com/office/drawing/2014/main" id="{08EA9AAE-0432-5272-35A4-8D2C3997058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20483" y="2256883"/>
              <a:ext cx="5932749" cy="3159382"/>
            </a:xfrm>
            <a:prstGeom prst="rect">
              <a:avLst/>
            </a:prstGeom>
            <a:ln w="44450">
              <a:solidFill>
                <a:srgbClr val="FF0000"/>
              </a:solidFill>
            </a:ln>
          </p:spPr>
        </p:pic>
        <p:sp>
          <p:nvSpPr>
            <p:cNvPr id="10" name="CasellaDiTesto 9">
              <a:extLst>
                <a:ext uri="{FF2B5EF4-FFF2-40B4-BE49-F238E27FC236}">
                  <a16:creationId xmlns="" xmlns:a16="http://schemas.microsoft.com/office/drawing/2014/main" id="{A728A8C5-AF59-1899-3A18-4D09424BFF7F}"/>
                </a:ext>
              </a:extLst>
            </p:cNvPr>
            <p:cNvSpPr txBox="1"/>
            <p:nvPr/>
          </p:nvSpPr>
          <p:spPr>
            <a:xfrm>
              <a:off x="3396083" y="2307599"/>
              <a:ext cx="1470849" cy="2686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rgbClr val="120EFF"/>
                  </a:solidFill>
                </a:rPr>
                <a:t>ROI</a:t>
              </a:r>
            </a:p>
          </p:txBody>
        </p:sp>
        <p:sp>
          <p:nvSpPr>
            <p:cNvPr id="15" name="Rettangolo 14">
              <a:extLst>
                <a:ext uri="{FF2B5EF4-FFF2-40B4-BE49-F238E27FC236}">
                  <a16:creationId xmlns="" xmlns:a16="http://schemas.microsoft.com/office/drawing/2014/main" id="{36E36F53-2163-5C06-2C32-541F064B9D59}"/>
                </a:ext>
              </a:extLst>
            </p:cNvPr>
            <p:cNvSpPr/>
            <p:nvPr/>
          </p:nvSpPr>
          <p:spPr>
            <a:xfrm>
              <a:off x="3653001" y="2549743"/>
              <a:ext cx="957942" cy="2591570"/>
            </a:xfrm>
            <a:prstGeom prst="rect">
              <a:avLst/>
            </a:prstGeom>
            <a:solidFill>
              <a:srgbClr val="120EFF">
                <a:alpha val="16673"/>
              </a:srgbClr>
            </a:solidFill>
            <a:ln>
              <a:solidFill>
                <a:srgbClr val="120E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object 12">
              <a:extLst>
                <a:ext uri="{FF2B5EF4-FFF2-40B4-BE49-F238E27FC236}">
                  <a16:creationId xmlns="" xmlns:a16="http://schemas.microsoft.com/office/drawing/2014/main" id="{3A848BDB-9666-19BB-C5F6-7F6DC9035EAC}"/>
                </a:ext>
              </a:extLst>
            </p:cNvPr>
            <p:cNvSpPr txBox="1"/>
            <p:nvPr/>
          </p:nvSpPr>
          <p:spPr>
            <a:xfrm>
              <a:off x="3895360" y="3717363"/>
              <a:ext cx="1906809" cy="320076"/>
            </a:xfrm>
            <a:prstGeom prst="rect">
              <a:avLst/>
            </a:prstGeom>
          </p:spPr>
          <p:txBody>
            <a:bodyPr vert="horz" wrap="square" lIns="0" tIns="9049" rIns="0" bIns="0" rtlCol="0">
              <a:spAutoFit/>
            </a:bodyPr>
            <a:lstStyle/>
            <a:p>
              <a:pPr marL="9525" algn="ctr">
                <a:spcBef>
                  <a:spcPts val="71"/>
                </a:spcBef>
              </a:pPr>
              <a:r>
                <a:rPr sz="1400" spc="-8" dirty="0">
                  <a:solidFill>
                    <a:srgbClr val="FF0000"/>
                  </a:solidFill>
                  <a:cs typeface="Times New Roman" panose="02020603050405020304" pitchFamily="18" charset="0"/>
                </a:rPr>
                <a:t>KN</a:t>
              </a:r>
              <a:r>
                <a:rPr lang="it-IT" sz="1400" spc="-8" dirty="0">
                  <a:solidFill>
                    <a:srgbClr val="FF0000"/>
                  </a:solidFill>
                  <a:cs typeface="Times New Roman" panose="02020603050405020304" pitchFamily="18" charset="0"/>
                </a:rPr>
                <a:t>6</a:t>
              </a:r>
              <a:r>
                <a:rPr sz="1400" spc="-8" dirty="0">
                  <a:solidFill>
                    <a:srgbClr val="FF0000"/>
                  </a:solidFill>
                  <a:cs typeface="Times New Roman" panose="02020603050405020304" pitchFamily="18" charset="0"/>
                </a:rPr>
                <a:t>-&gt;</a:t>
              </a:r>
              <a:r>
                <a:rPr lang="it-IT" sz="1400" spc="-8" dirty="0">
                  <a:solidFill>
                    <a:srgbClr val="FF0000"/>
                  </a:solidFill>
                  <a:cs typeface="Times New Roman" panose="02020603050405020304" pitchFamily="18" charset="0"/>
                </a:rPr>
                <a:t>5  </a:t>
              </a:r>
              <a:br>
                <a:rPr lang="it-IT" sz="1400" spc="-8" dirty="0">
                  <a:solidFill>
                    <a:srgbClr val="FF0000"/>
                  </a:solidFill>
                  <a:cs typeface="Times New Roman" panose="02020603050405020304" pitchFamily="18" charset="0"/>
                </a:rPr>
              </a:br>
              <a:r>
                <a:rPr lang="it-IT" sz="1400" spc="-8" dirty="0">
                  <a:solidFill>
                    <a:srgbClr val="FF0000"/>
                  </a:solidFill>
                  <a:cs typeface="Times New Roman" panose="02020603050405020304" pitchFamily="18" charset="0"/>
                </a:rPr>
                <a:t>7595 eV</a:t>
              </a:r>
              <a:endParaRPr sz="1400" dirty="0">
                <a:solidFill>
                  <a:srgbClr val="FF000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33" name="Rettangolo 32">
              <a:extLst>
                <a:ext uri="{FF2B5EF4-FFF2-40B4-BE49-F238E27FC236}">
                  <a16:creationId xmlns="" xmlns:a16="http://schemas.microsoft.com/office/drawing/2014/main" id="{918B0F15-7157-2DF6-E1B3-DE79EA9D9CA7}"/>
                </a:ext>
              </a:extLst>
            </p:cNvPr>
            <p:cNvSpPr/>
            <p:nvPr/>
          </p:nvSpPr>
          <p:spPr>
            <a:xfrm>
              <a:off x="5078498" y="3478152"/>
              <a:ext cx="2233510" cy="3805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it-IT" sz="1400" spc="-56" dirty="0">
                  <a:cs typeface="Times New Roman" panose="02020603050405020304" pitchFamily="18" charset="0"/>
                </a:rPr>
                <a:t>K</a:t>
              </a:r>
              <a:r>
                <a:rPr lang="it-IT" sz="1400" spc="-4" dirty="0">
                  <a:cs typeface="Times New Roman" panose="02020603050405020304" pitchFamily="18" charset="0"/>
                </a:rPr>
                <a:t>C</a:t>
              </a:r>
              <a:r>
                <a:rPr lang="it-IT" sz="1400" spc="-11" dirty="0">
                  <a:cs typeface="Times New Roman" panose="02020603050405020304" pitchFamily="18" charset="0"/>
                </a:rPr>
                <a:t>7</a:t>
              </a:r>
              <a:r>
                <a:rPr lang="it-IT" sz="1400" spc="-4" dirty="0">
                  <a:cs typeface="Times New Roman" panose="02020603050405020304" pitchFamily="18" charset="0"/>
                </a:rPr>
                <a:t>-</a:t>
              </a:r>
              <a:r>
                <a:rPr lang="it-IT" sz="1400" spc="-8" dirty="0">
                  <a:cs typeface="Times New Roman" panose="02020603050405020304" pitchFamily="18" charset="0"/>
                </a:rPr>
                <a:t>&gt;5 </a:t>
              </a:r>
              <a:br>
                <a:rPr lang="it-IT" sz="1400" spc="-8" dirty="0">
                  <a:cs typeface="Times New Roman" panose="02020603050405020304" pitchFamily="18" charset="0"/>
                </a:rPr>
              </a:br>
              <a:r>
                <a:rPr lang="it-IT" sz="1400" spc="-8" dirty="0">
                  <a:cs typeface="Times New Roman" panose="02020603050405020304" pitchFamily="18" charset="0"/>
                </a:rPr>
                <a:t>8886 eV</a:t>
              </a:r>
              <a:endParaRPr lang="en-GB" sz="1400" dirty="0">
                <a:cs typeface="Times New Roman" panose="020206030504050203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object 7">
                  <a:extLst>
                    <a:ext uri="{FF2B5EF4-FFF2-40B4-BE49-F238E27FC236}">
                      <a16:creationId xmlns="" xmlns:a16="http://schemas.microsoft.com/office/drawing/2014/main" id="{B2FEAFB8-8323-BA90-B936-6418E0C77285}"/>
                    </a:ext>
                  </a:extLst>
                </p:cNvPr>
                <p:cNvSpPr txBox="1"/>
                <p:nvPr/>
              </p:nvSpPr>
              <p:spPr>
                <a:xfrm>
                  <a:off x="4586857" y="3941905"/>
                  <a:ext cx="1457430" cy="320076"/>
                </a:xfrm>
                <a:prstGeom prst="rect">
                  <a:avLst/>
                </a:prstGeom>
              </p:spPr>
              <p:txBody>
                <a:bodyPr vert="horz" wrap="square" lIns="0" tIns="9049" rIns="0" bIns="0" rtlCol="0">
                  <a:spAutoFit/>
                </a:bodyPr>
                <a:lstStyle/>
                <a:p>
                  <a:pPr marL="9525" algn="ctr">
                    <a:spcBef>
                      <a:spcPts val="71"/>
                    </a:spcBef>
                  </a:pPr>
                  <a:r>
                    <a:rPr lang="it-IT" sz="1400" spc="-4" dirty="0">
                      <a:solidFill>
                        <a:srgbClr val="FF0000"/>
                      </a:solidFill>
                      <a:cs typeface="Times New Roman" panose="02020603050405020304" pitchFamily="18" charset="0"/>
                    </a:rPr>
                    <a:t>Cu </a:t>
                  </a:r>
                  <a:r>
                    <a:rPr lang="it-IT" sz="1400" spc="-23" dirty="0">
                      <a:solidFill>
                        <a:srgbClr val="FF0000"/>
                      </a:solidFill>
                      <a:cs typeface="Times New Roman" panose="02020603050405020304" pitchFamily="18" charset="0"/>
                    </a:rPr>
                    <a:t>K</a:t>
                  </a:r>
                  <a14:m>
                    <m:oMath xmlns:m="http://schemas.openxmlformats.org/officeDocument/2006/math">
                      <m:r>
                        <a:rPr lang="it-IT" sz="1400" b="0" i="1" spc="-23" baseline="-250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𝛼</m:t>
                      </m:r>
                    </m:oMath>
                  </a14:m>
                  <a:r>
                    <a:rPr lang="it-IT" sz="1400" spc="-23" dirty="0">
                      <a:solidFill>
                        <a:srgbClr val="FF0000"/>
                      </a:solidFill>
                      <a:cs typeface="Times New Roman" panose="02020603050405020304" pitchFamily="18" charset="0"/>
                    </a:rPr>
                    <a:t/>
                  </a:r>
                  <a:br>
                    <a:rPr lang="it-IT" sz="1400" spc="-23" dirty="0">
                      <a:solidFill>
                        <a:srgbClr val="FF0000"/>
                      </a:solidFill>
                      <a:cs typeface="Times New Roman" panose="02020603050405020304" pitchFamily="18" charset="0"/>
                    </a:rPr>
                  </a:br>
                  <a:r>
                    <a:rPr lang="it-IT" sz="1400" spc="-23" dirty="0">
                      <a:solidFill>
                        <a:srgbClr val="FF0000"/>
                      </a:solidFill>
                      <a:cs typeface="Times New Roman" panose="02020603050405020304" pitchFamily="18" charset="0"/>
                    </a:rPr>
                    <a:t>8041 eV</a:t>
                  </a:r>
                  <a:endParaRPr lang="it-IT" sz="1400" dirty="0">
                    <a:solidFill>
                      <a:srgbClr val="FF0000"/>
                    </a:solidFill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4" name="object 7">
                  <a:extLst>
                    <a:ext uri="{FF2B5EF4-FFF2-40B4-BE49-F238E27FC236}">
                      <a16:creationId xmlns:a16="http://schemas.microsoft.com/office/drawing/2014/main" id="{B2FEAFB8-8323-BA90-B936-6418E0C7728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86857" y="3941905"/>
                  <a:ext cx="1457430" cy="320076"/>
                </a:xfrm>
                <a:prstGeom prst="rect">
                  <a:avLst/>
                </a:prstGeom>
                <a:blipFill>
                  <a:blip r:embed="rId3"/>
                  <a:stretch>
                    <a:fillRect t="-11429" b="-2285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5" name="object 14">
              <a:extLst>
                <a:ext uri="{FF2B5EF4-FFF2-40B4-BE49-F238E27FC236}">
                  <a16:creationId xmlns="" xmlns:a16="http://schemas.microsoft.com/office/drawing/2014/main" id="{D9CFD249-6EB2-8790-455B-0913B1610205}"/>
                </a:ext>
              </a:extLst>
            </p:cNvPr>
            <p:cNvSpPr txBox="1"/>
            <p:nvPr/>
          </p:nvSpPr>
          <p:spPr>
            <a:xfrm>
              <a:off x="6237864" y="2372433"/>
              <a:ext cx="1578291" cy="320076"/>
            </a:xfrm>
            <a:prstGeom prst="rect">
              <a:avLst/>
            </a:prstGeom>
          </p:spPr>
          <p:txBody>
            <a:bodyPr vert="horz" wrap="square" lIns="0" tIns="9049" rIns="0" bIns="0" rtlCol="0">
              <a:spAutoFit/>
            </a:bodyPr>
            <a:lstStyle/>
            <a:p>
              <a:pPr marL="9525" marR="3810" algn="ctr">
                <a:spcBef>
                  <a:spcPts val="71"/>
                </a:spcBef>
              </a:pPr>
              <a:r>
                <a:rPr sz="1400" spc="-15" dirty="0">
                  <a:cs typeface="Times New Roman" panose="02020603050405020304" pitchFamily="18" charset="0"/>
                </a:rPr>
                <a:t>KC5-&gt;4</a:t>
              </a:r>
              <a:r>
                <a:rPr lang="it-IT" sz="1400" spc="-15" dirty="0">
                  <a:cs typeface="Times New Roman" panose="02020603050405020304" pitchFamily="18" charset="0"/>
                </a:rPr>
                <a:t/>
              </a:r>
              <a:br>
                <a:rPr lang="it-IT" sz="1400" spc="-15" dirty="0">
                  <a:cs typeface="Times New Roman" panose="02020603050405020304" pitchFamily="18" charset="0"/>
                </a:rPr>
              </a:br>
              <a:r>
                <a:rPr lang="it-IT" sz="1400" spc="-15" dirty="0">
                  <a:cs typeface="Times New Roman" panose="02020603050405020304" pitchFamily="18" charset="0"/>
                </a:rPr>
                <a:t>10216 eV</a:t>
              </a:r>
              <a:endParaRPr sz="1400" dirty="0">
                <a:cs typeface="Times New Roman" panose="02020603050405020304" pitchFamily="18" charset="0"/>
              </a:endParaRPr>
            </a:p>
          </p:txBody>
        </p:sp>
        <p:sp>
          <p:nvSpPr>
            <p:cNvPr id="36" name="object 14">
              <a:extLst>
                <a:ext uri="{FF2B5EF4-FFF2-40B4-BE49-F238E27FC236}">
                  <a16:creationId xmlns="" xmlns:a16="http://schemas.microsoft.com/office/drawing/2014/main" id="{FF6854A5-0F1A-0E19-E26C-637388B9CDEF}"/>
                </a:ext>
              </a:extLst>
            </p:cNvPr>
            <p:cNvSpPr txBox="1"/>
            <p:nvPr/>
          </p:nvSpPr>
          <p:spPr>
            <a:xfrm>
              <a:off x="1988820" y="2360363"/>
              <a:ext cx="1578291" cy="320076"/>
            </a:xfrm>
            <a:prstGeom prst="rect">
              <a:avLst/>
            </a:prstGeom>
          </p:spPr>
          <p:txBody>
            <a:bodyPr vert="horz" wrap="square" lIns="0" tIns="9049" rIns="0" bIns="0" rtlCol="0">
              <a:spAutoFit/>
            </a:bodyPr>
            <a:lstStyle/>
            <a:p>
              <a:pPr marL="9525" marR="3810" algn="ctr">
                <a:spcBef>
                  <a:spcPts val="71"/>
                </a:spcBef>
              </a:pPr>
              <a:r>
                <a:rPr sz="1400" spc="-15" dirty="0">
                  <a:cs typeface="Times New Roman" panose="02020603050405020304" pitchFamily="18" charset="0"/>
                </a:rPr>
                <a:t>KC</a:t>
              </a:r>
              <a:r>
                <a:rPr lang="it-IT" sz="1400" spc="-15" dirty="0">
                  <a:cs typeface="Times New Roman" panose="02020603050405020304" pitchFamily="18" charset="0"/>
                </a:rPr>
                <a:t>6</a:t>
              </a:r>
              <a:r>
                <a:rPr sz="1400" spc="-15" dirty="0">
                  <a:cs typeface="Times New Roman" panose="02020603050405020304" pitchFamily="18" charset="0"/>
                </a:rPr>
                <a:t>-&gt;</a:t>
              </a:r>
              <a:r>
                <a:rPr lang="it-IT" sz="1400" spc="-15" dirty="0">
                  <a:cs typeface="Times New Roman" panose="02020603050405020304" pitchFamily="18" charset="0"/>
                </a:rPr>
                <a:t>5</a:t>
              </a:r>
              <a:br>
                <a:rPr lang="it-IT" sz="1400" spc="-15" dirty="0">
                  <a:cs typeface="Times New Roman" panose="02020603050405020304" pitchFamily="18" charset="0"/>
                </a:rPr>
              </a:br>
              <a:r>
                <a:rPr lang="it-IT" sz="1400" spc="-15" dirty="0">
                  <a:cs typeface="Times New Roman" panose="02020603050405020304" pitchFamily="18" charset="0"/>
                </a:rPr>
                <a:t>5545 eV</a:t>
              </a:r>
              <a:endParaRPr sz="1400" dirty="0">
                <a:cs typeface="Times New Roman" panose="02020603050405020304" pitchFamily="18" charset="0"/>
              </a:endParaRPr>
            </a:p>
          </p:txBody>
        </p:sp>
        <p:sp>
          <p:nvSpPr>
            <p:cNvPr id="37" name="Rettangolo 36">
              <a:extLst>
                <a:ext uri="{FF2B5EF4-FFF2-40B4-BE49-F238E27FC236}">
                  <a16:creationId xmlns="" xmlns:a16="http://schemas.microsoft.com/office/drawing/2014/main" id="{2AD4313D-DA47-0003-8A23-DF6205FBF015}"/>
                </a:ext>
              </a:extLst>
            </p:cNvPr>
            <p:cNvSpPr/>
            <p:nvPr/>
          </p:nvSpPr>
          <p:spPr>
            <a:xfrm>
              <a:off x="2386414" y="3670927"/>
              <a:ext cx="1346964" cy="3805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it-IT" sz="1400" spc="-56" dirty="0">
                  <a:cs typeface="Times New Roman" panose="02020603050405020304" pitchFamily="18" charset="0"/>
                </a:rPr>
                <a:t>K</a:t>
              </a:r>
              <a:r>
                <a:rPr lang="it-IT" sz="1400" spc="-4" dirty="0">
                  <a:cs typeface="Times New Roman" panose="02020603050405020304" pitchFamily="18" charset="0"/>
                </a:rPr>
                <a:t>O</a:t>
              </a:r>
              <a:r>
                <a:rPr lang="it-IT" sz="1400" spc="-11" dirty="0">
                  <a:cs typeface="Times New Roman" panose="02020603050405020304" pitchFamily="18" charset="0"/>
                </a:rPr>
                <a:t>7</a:t>
              </a:r>
              <a:r>
                <a:rPr lang="it-IT" sz="1400" spc="-4" dirty="0">
                  <a:cs typeface="Times New Roman" panose="02020603050405020304" pitchFamily="18" charset="0"/>
                </a:rPr>
                <a:t>-</a:t>
              </a:r>
              <a:r>
                <a:rPr lang="it-IT" sz="1400" spc="-8" dirty="0">
                  <a:cs typeface="Times New Roman" panose="02020603050405020304" pitchFamily="18" charset="0"/>
                </a:rPr>
                <a:t>&gt;6 </a:t>
              </a:r>
              <a:br>
                <a:rPr lang="it-IT" sz="1400" spc="-8" dirty="0">
                  <a:cs typeface="Times New Roman" panose="02020603050405020304" pitchFamily="18" charset="0"/>
                </a:rPr>
              </a:br>
              <a:r>
                <a:rPr lang="it-IT" sz="1400" spc="-8" dirty="0">
                  <a:cs typeface="Times New Roman" panose="02020603050405020304" pitchFamily="18" charset="0"/>
                </a:rPr>
                <a:t> 6007 eV</a:t>
              </a:r>
              <a:endParaRPr lang="en-GB" sz="1400" dirty="0">
                <a:cs typeface="Times New Roman" panose="02020603050405020304" pitchFamily="18" charset="0"/>
              </a:endParaRPr>
            </a:p>
          </p:txBody>
        </p:sp>
      </p:grpSp>
      <p:sp>
        <p:nvSpPr>
          <p:cNvPr id="38" name="CasellaDiTesto 37">
            <a:extLst>
              <a:ext uri="{FF2B5EF4-FFF2-40B4-BE49-F238E27FC236}">
                <a16:creationId xmlns="" xmlns:a16="http://schemas.microsoft.com/office/drawing/2014/main" id="{4F0FAC3F-6795-A74D-B5C9-0D478ED97B5E}"/>
              </a:ext>
            </a:extLst>
          </p:cNvPr>
          <p:cNvSpPr txBox="1"/>
          <p:nvPr/>
        </p:nvSpPr>
        <p:spPr>
          <a:xfrm>
            <a:off x="4635386" y="1557329"/>
            <a:ext cx="215506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600" b="1" dirty="0">
                <a:solidFill>
                  <a:srgbClr val="FF0000"/>
                </a:solidFill>
              </a:rPr>
              <a:t>PRELIMINARY</a:t>
            </a:r>
          </a:p>
        </p:txBody>
      </p:sp>
      <p:sp>
        <p:nvSpPr>
          <p:cNvPr id="40" name="CasellaDiTesto 39">
            <a:extLst>
              <a:ext uri="{FF2B5EF4-FFF2-40B4-BE49-F238E27FC236}">
                <a16:creationId xmlns="" xmlns:a16="http://schemas.microsoft.com/office/drawing/2014/main" id="{67D12145-F950-9ADF-BBE8-8F41C12D0692}"/>
              </a:ext>
            </a:extLst>
          </p:cNvPr>
          <p:cNvSpPr txBox="1"/>
          <p:nvPr/>
        </p:nvSpPr>
        <p:spPr>
          <a:xfrm>
            <a:off x="-16653" y="5856679"/>
            <a:ext cx="2182713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400" dirty="0">
                <a:solidFill>
                  <a:srgbClr val="FF0000"/>
                </a:solidFill>
              </a:rPr>
              <a:t>Next Steps:</a:t>
            </a:r>
          </a:p>
        </p:txBody>
      </p:sp>
      <p:grpSp>
        <p:nvGrpSpPr>
          <p:cNvPr id="51" name="Gruppo 50">
            <a:extLst>
              <a:ext uri="{FF2B5EF4-FFF2-40B4-BE49-F238E27FC236}">
                <a16:creationId xmlns="" xmlns:a16="http://schemas.microsoft.com/office/drawing/2014/main" id="{265A6F77-6C19-3503-77C4-CCCB81460805}"/>
              </a:ext>
            </a:extLst>
          </p:cNvPr>
          <p:cNvGrpSpPr/>
          <p:nvPr/>
        </p:nvGrpSpPr>
        <p:grpSpPr>
          <a:xfrm>
            <a:off x="1527067" y="5777995"/>
            <a:ext cx="1968532" cy="1022990"/>
            <a:chOff x="2381" y="2129102"/>
            <a:chExt cx="2901156" cy="1160462"/>
          </a:xfrm>
          <a:scene3d>
            <a:camera prst="orthographicFront"/>
            <a:lightRig rig="flat" dir="t"/>
          </a:scene3d>
        </p:grpSpPr>
        <p:sp>
          <p:nvSpPr>
            <p:cNvPr id="52" name="Mostrina 51">
              <a:extLst>
                <a:ext uri="{FF2B5EF4-FFF2-40B4-BE49-F238E27FC236}">
                  <a16:creationId xmlns="" xmlns:a16="http://schemas.microsoft.com/office/drawing/2014/main" id="{58852562-FCAF-EEFC-07AA-A91E73CAE376}"/>
                </a:ext>
              </a:extLst>
            </p:cNvPr>
            <p:cNvSpPr/>
            <p:nvPr/>
          </p:nvSpPr>
          <p:spPr>
            <a:xfrm>
              <a:off x="2381" y="2129102"/>
              <a:ext cx="2901156" cy="1160462"/>
            </a:xfrm>
            <a:prstGeom prst="chevron">
              <a:avLst/>
            </a:prstGeom>
            <a:solidFill>
              <a:srgbClr val="0A00E7"/>
            </a:solidFill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5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 sz="2200"/>
            </a:p>
          </p:txBody>
        </p:sp>
        <p:sp>
          <p:nvSpPr>
            <p:cNvPr id="53" name="Mostrina 4">
              <a:extLst>
                <a:ext uri="{FF2B5EF4-FFF2-40B4-BE49-F238E27FC236}">
                  <a16:creationId xmlns="" xmlns:a16="http://schemas.microsoft.com/office/drawing/2014/main" id="{E23940B8-3085-0A54-25B6-F5D344B292D2}"/>
                </a:ext>
              </a:extLst>
            </p:cNvPr>
            <p:cNvSpPr txBox="1"/>
            <p:nvPr/>
          </p:nvSpPr>
          <p:spPr>
            <a:xfrm>
              <a:off x="582612" y="2129102"/>
              <a:ext cx="1740694" cy="116046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6015" tIns="38672" rIns="38672" bIns="38672" numCol="1" spcCol="1270" anchor="ctr" anchorCtr="0">
              <a:noAutofit/>
            </a:bodyPr>
            <a:lstStyle/>
            <a:p>
              <a:pPr marL="0" lvl="0" indent="0" algn="ctr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2200" kern="1200" noProof="0" dirty="0"/>
                <a:t>Refined calibration</a:t>
              </a:r>
            </a:p>
          </p:txBody>
        </p:sp>
      </p:grpSp>
      <p:grpSp>
        <p:nvGrpSpPr>
          <p:cNvPr id="54" name="Gruppo 53">
            <a:extLst>
              <a:ext uri="{FF2B5EF4-FFF2-40B4-BE49-F238E27FC236}">
                <a16:creationId xmlns="" xmlns:a16="http://schemas.microsoft.com/office/drawing/2014/main" id="{A2984321-FAF1-FAA3-3324-BDBCC21F5ACA}"/>
              </a:ext>
            </a:extLst>
          </p:cNvPr>
          <p:cNvGrpSpPr/>
          <p:nvPr/>
        </p:nvGrpSpPr>
        <p:grpSpPr>
          <a:xfrm>
            <a:off x="3347508" y="5777996"/>
            <a:ext cx="1968532" cy="1024587"/>
            <a:chOff x="7143" y="1855258"/>
            <a:chExt cx="4270374" cy="1708149"/>
          </a:xfrm>
          <a:scene3d>
            <a:camera prst="orthographicFront"/>
            <a:lightRig rig="flat" dir="t"/>
          </a:scene3d>
        </p:grpSpPr>
        <p:sp>
          <p:nvSpPr>
            <p:cNvPr id="55" name="Mostrina 54">
              <a:extLst>
                <a:ext uri="{FF2B5EF4-FFF2-40B4-BE49-F238E27FC236}">
                  <a16:creationId xmlns="" xmlns:a16="http://schemas.microsoft.com/office/drawing/2014/main" id="{1F45F055-3DAA-61D2-0647-8D1E2DA34ADA}"/>
                </a:ext>
              </a:extLst>
            </p:cNvPr>
            <p:cNvSpPr/>
            <p:nvPr/>
          </p:nvSpPr>
          <p:spPr>
            <a:xfrm>
              <a:off x="7143" y="1855258"/>
              <a:ext cx="4270374" cy="1708149"/>
            </a:xfrm>
            <a:prstGeom prst="chevron">
              <a:avLst/>
            </a:prstGeom>
            <a:solidFill>
              <a:srgbClr val="0A00E7"/>
            </a:solidFill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5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 sz="2200"/>
            </a:p>
          </p:txBody>
        </p:sp>
        <p:sp>
          <p:nvSpPr>
            <p:cNvPr id="56" name="Mostrina 4">
              <a:extLst>
                <a:ext uri="{FF2B5EF4-FFF2-40B4-BE49-F238E27FC236}">
                  <a16:creationId xmlns="" xmlns:a16="http://schemas.microsoft.com/office/drawing/2014/main" id="{5CA6BF2F-062A-DF4B-5528-E5D8C4F4AF82}"/>
                </a:ext>
              </a:extLst>
            </p:cNvPr>
            <p:cNvSpPr txBox="1"/>
            <p:nvPr/>
          </p:nvSpPr>
          <p:spPr>
            <a:xfrm>
              <a:off x="861218" y="1855258"/>
              <a:ext cx="2562225" cy="1708149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0025" tIns="66675" rIns="66675" bIns="66675" numCol="1" spcCol="1270" anchor="ctr" anchorCtr="0">
              <a:noAutofit/>
            </a:bodyPr>
            <a:lstStyle/>
            <a:p>
              <a:pPr marL="0" lvl="0" indent="0" algn="ctr" defTabSz="2222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it-IT" sz="2200" kern="1200" dirty="0"/>
                <a:t>Veto-</a:t>
              </a:r>
              <a:r>
                <a:rPr lang="it-IT" sz="2200" kern="1200" dirty="0"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r>
                <a:rPr lang="it-IT" sz="2200" kern="1200" dirty="0"/>
                <a:t/>
              </a:r>
              <a:br>
                <a:rPr lang="it-IT" sz="2200" kern="1200" dirty="0"/>
              </a:br>
              <a:r>
                <a:rPr lang="it-IT" sz="2200" kern="1200" dirty="0"/>
                <a:t>Veto-3</a:t>
              </a:r>
            </a:p>
          </p:txBody>
        </p:sp>
      </p:grpSp>
      <p:grpSp>
        <p:nvGrpSpPr>
          <p:cNvPr id="57" name="Gruppo 56">
            <a:extLst>
              <a:ext uri="{FF2B5EF4-FFF2-40B4-BE49-F238E27FC236}">
                <a16:creationId xmlns="" xmlns:a16="http://schemas.microsoft.com/office/drawing/2014/main" id="{42C396AC-83FA-6BB5-BFBA-27E8C3725EC4}"/>
              </a:ext>
            </a:extLst>
          </p:cNvPr>
          <p:cNvGrpSpPr/>
          <p:nvPr/>
        </p:nvGrpSpPr>
        <p:grpSpPr>
          <a:xfrm>
            <a:off x="5196455" y="5788008"/>
            <a:ext cx="1968532" cy="1022990"/>
            <a:chOff x="0" y="1083733"/>
            <a:chExt cx="8128000" cy="3251200"/>
          </a:xfrm>
          <a:scene3d>
            <a:camera prst="orthographicFront"/>
            <a:lightRig rig="flat" dir="t"/>
          </a:scene3d>
        </p:grpSpPr>
        <p:sp>
          <p:nvSpPr>
            <p:cNvPr id="58" name="Mostrina 57">
              <a:extLst>
                <a:ext uri="{FF2B5EF4-FFF2-40B4-BE49-F238E27FC236}">
                  <a16:creationId xmlns="" xmlns:a16="http://schemas.microsoft.com/office/drawing/2014/main" id="{62C47796-4264-2CDF-D535-4B829436D424}"/>
                </a:ext>
              </a:extLst>
            </p:cNvPr>
            <p:cNvSpPr/>
            <p:nvPr/>
          </p:nvSpPr>
          <p:spPr>
            <a:xfrm>
              <a:off x="0" y="1083733"/>
              <a:ext cx="8128000" cy="3251200"/>
            </a:xfrm>
            <a:prstGeom prst="chevron">
              <a:avLst/>
            </a:prstGeom>
            <a:solidFill>
              <a:srgbClr val="0A00E7"/>
            </a:solidFill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5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 sz="2200"/>
            </a:p>
          </p:txBody>
        </p:sp>
        <p:sp>
          <p:nvSpPr>
            <p:cNvPr id="59" name="Mostrina 4">
              <a:extLst>
                <a:ext uri="{FF2B5EF4-FFF2-40B4-BE49-F238E27FC236}">
                  <a16:creationId xmlns="" xmlns:a16="http://schemas.microsoft.com/office/drawing/2014/main" id="{2A4DC9D7-5005-9C07-0388-013549187BA6}"/>
                </a:ext>
              </a:extLst>
            </p:cNvPr>
            <p:cNvSpPr txBox="1"/>
            <p:nvPr/>
          </p:nvSpPr>
          <p:spPr>
            <a:xfrm>
              <a:off x="1625600" y="1083733"/>
              <a:ext cx="4876800" cy="325120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60033" tIns="86678" rIns="86678" bIns="86678" numCol="1" spcCol="1270" anchor="ctr" anchorCtr="0">
              <a:noAutofit/>
            </a:bodyPr>
            <a:lstStyle/>
            <a:p>
              <a:pPr marL="0" lvl="0" indent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2200" kern="1200" dirty="0"/>
                <a:t>Injection</a:t>
              </a:r>
              <a:br>
                <a:rPr lang="en-GB" sz="2200" kern="1200" dirty="0"/>
              </a:br>
              <a:r>
                <a:rPr lang="en-GB" sz="2200" kern="1200" dirty="0"/>
                <a:t>selection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object 14">
                <a:extLst>
                  <a:ext uri="{FF2B5EF4-FFF2-40B4-BE49-F238E27FC236}">
                    <a16:creationId xmlns="" xmlns:a16="http://schemas.microsoft.com/office/drawing/2014/main" id="{6803FC32-F135-2D28-60CB-702AE6254E90}"/>
                  </a:ext>
                </a:extLst>
              </p:cNvPr>
              <p:cNvSpPr txBox="1"/>
              <p:nvPr/>
            </p:nvSpPr>
            <p:spPr>
              <a:xfrm>
                <a:off x="3080298" y="3869093"/>
                <a:ext cx="542845" cy="378469"/>
              </a:xfrm>
              <a:prstGeom prst="rect">
                <a:avLst/>
              </a:prstGeom>
            </p:spPr>
            <p:txBody>
              <a:bodyPr vert="horz" wrap="square" lIns="0" tIns="9049" rIns="0" bIns="0" rtlCol="0">
                <a:spAutoFit/>
              </a:bodyPr>
              <a:lstStyle/>
              <a:p>
                <a:pPr marL="9525" marR="3810" algn="ctr">
                  <a:spcBef>
                    <a:spcPts val="71"/>
                  </a:spcBef>
                </a:pPr>
                <a:r>
                  <a:rPr lang="it-IT" sz="1200" spc="-15" dirty="0">
                    <a:cs typeface="Times New Roman" panose="02020603050405020304" pitchFamily="18" charset="0"/>
                  </a:rPr>
                  <a:t>Fe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200" b="0" i="1" spc="-15" smtClean="0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it-IT" sz="1200" b="0" i="1" spc="-15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𝐾</m:t>
                        </m:r>
                      </m:e>
                      <m:sub>
                        <m:r>
                          <a:rPr lang="it-IT" sz="1200" b="0" i="1" spc="-15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𝛼</m:t>
                        </m:r>
                      </m:sub>
                    </m:sSub>
                  </m:oMath>
                </a14:m>
                <a:r>
                  <a:rPr lang="it-IT" sz="1200" dirty="0">
                    <a:cs typeface="Times New Roman" panose="02020603050405020304" pitchFamily="18" charset="0"/>
                  </a:rPr>
                  <a:t/>
                </a:r>
                <a:br>
                  <a:rPr lang="it-IT" sz="1200" dirty="0">
                    <a:cs typeface="Times New Roman" panose="02020603050405020304" pitchFamily="18" charset="0"/>
                  </a:rPr>
                </a:br>
                <a:r>
                  <a:rPr lang="it-IT" sz="1200" dirty="0">
                    <a:cs typeface="Times New Roman" panose="02020603050405020304" pitchFamily="18" charset="0"/>
                  </a:rPr>
                  <a:t>6400 eV</a:t>
                </a:r>
                <a:endParaRPr sz="1200" dirty="0"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object 14">
                <a:extLst>
                  <a:ext uri="{FF2B5EF4-FFF2-40B4-BE49-F238E27FC236}">
                    <a16:creationId xmlns:a16="http://schemas.microsoft.com/office/drawing/2014/main" id="{6803FC32-F135-2D28-60CB-702AE6254E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7063" y="3869092"/>
                <a:ext cx="723793" cy="378469"/>
              </a:xfrm>
              <a:prstGeom prst="rect">
                <a:avLst/>
              </a:prstGeom>
              <a:blipFill>
                <a:blip r:embed="rId4"/>
                <a:stretch>
                  <a:fillRect t="-9677" b="-2258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uppo 2">
            <a:extLst>
              <a:ext uri="{FF2B5EF4-FFF2-40B4-BE49-F238E27FC236}">
                <a16:creationId xmlns="" xmlns:a16="http://schemas.microsoft.com/office/drawing/2014/main" id="{EAC6C708-CE9C-A09E-D4F6-E47421B3AB29}"/>
              </a:ext>
            </a:extLst>
          </p:cNvPr>
          <p:cNvGrpSpPr/>
          <p:nvPr/>
        </p:nvGrpSpPr>
        <p:grpSpPr>
          <a:xfrm>
            <a:off x="6968133" y="5788008"/>
            <a:ext cx="1968532" cy="1022990"/>
            <a:chOff x="2381" y="2129102"/>
            <a:chExt cx="2901156" cy="1160462"/>
          </a:xfrm>
          <a:scene3d>
            <a:camera prst="orthographicFront"/>
            <a:lightRig rig="flat" dir="t"/>
          </a:scene3d>
        </p:grpSpPr>
        <p:sp>
          <p:nvSpPr>
            <p:cNvPr id="9" name="Mostrina 8">
              <a:extLst>
                <a:ext uri="{FF2B5EF4-FFF2-40B4-BE49-F238E27FC236}">
                  <a16:creationId xmlns="" xmlns:a16="http://schemas.microsoft.com/office/drawing/2014/main" id="{5A31141B-AF9E-3F2A-34C4-D4996B56C35B}"/>
                </a:ext>
              </a:extLst>
            </p:cNvPr>
            <p:cNvSpPr/>
            <p:nvPr/>
          </p:nvSpPr>
          <p:spPr>
            <a:xfrm>
              <a:off x="2381" y="2129102"/>
              <a:ext cx="2901156" cy="1160462"/>
            </a:xfrm>
            <a:prstGeom prst="chevron">
              <a:avLst/>
            </a:prstGeom>
            <a:solidFill>
              <a:srgbClr val="0A00E7"/>
            </a:solidFill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5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 sz="2200"/>
            </a:p>
          </p:txBody>
        </p:sp>
        <p:sp>
          <p:nvSpPr>
            <p:cNvPr id="11" name="Mostrina 4">
              <a:extLst>
                <a:ext uri="{FF2B5EF4-FFF2-40B4-BE49-F238E27FC236}">
                  <a16:creationId xmlns="" xmlns:a16="http://schemas.microsoft.com/office/drawing/2014/main" id="{C0574C74-8DEE-8335-95B3-BCDC0BCF95EB}"/>
                </a:ext>
              </a:extLst>
            </p:cNvPr>
            <p:cNvSpPr txBox="1"/>
            <p:nvPr/>
          </p:nvSpPr>
          <p:spPr>
            <a:xfrm>
              <a:off x="582612" y="2129102"/>
              <a:ext cx="1740694" cy="116046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6015" tIns="38672" rIns="38672" bIns="38672" numCol="1" spcCol="1270" anchor="ctr" anchorCtr="0">
              <a:noAutofit/>
            </a:bodyPr>
            <a:lstStyle/>
            <a:p>
              <a:pPr marL="0" lvl="0" indent="0" algn="ctr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2200" kern="1200" noProof="0" dirty="0"/>
                <a:t>Data Analysis</a:t>
              </a:r>
            </a:p>
          </p:txBody>
        </p:sp>
      </p:grpSp>
      <p:sp>
        <p:nvSpPr>
          <p:cNvPr id="12" name="Rettangolo 11">
            <a:extLst>
              <a:ext uri="{FF2B5EF4-FFF2-40B4-BE49-F238E27FC236}">
                <a16:creationId xmlns="" xmlns:a16="http://schemas.microsoft.com/office/drawing/2014/main" id="{B531328F-6B63-AE03-792D-2D869402285A}"/>
              </a:ext>
            </a:extLst>
          </p:cNvPr>
          <p:cNvSpPr/>
          <p:nvPr/>
        </p:nvSpPr>
        <p:spPr>
          <a:xfrm>
            <a:off x="4600604" y="3365518"/>
            <a:ext cx="557077" cy="50357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ttangolo 12">
            <a:extLst>
              <a:ext uri="{FF2B5EF4-FFF2-40B4-BE49-F238E27FC236}">
                <a16:creationId xmlns="" xmlns:a16="http://schemas.microsoft.com/office/drawing/2014/main" id="{F89B3DAD-8940-3EB4-59D6-491C01C203AC}"/>
              </a:ext>
            </a:extLst>
          </p:cNvPr>
          <p:cNvSpPr/>
          <p:nvPr/>
        </p:nvSpPr>
        <p:spPr>
          <a:xfrm>
            <a:off x="5169144" y="3694374"/>
            <a:ext cx="557077" cy="50357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/>
          <p:cNvSpPr txBox="1"/>
          <p:nvPr/>
        </p:nvSpPr>
        <p:spPr>
          <a:xfrm>
            <a:off x="4771361" y="2169676"/>
            <a:ext cx="21053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strongly suppressed </a:t>
            </a:r>
          </a:p>
          <a:p>
            <a:r>
              <a:rPr lang="en-US" dirty="0" smtClean="0"/>
              <a:t>in Run2</a:t>
            </a:r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 flipH="1">
            <a:off x="5073884" y="2708920"/>
            <a:ext cx="362212" cy="6531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5436594" y="2708920"/>
            <a:ext cx="71510" cy="9854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128244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260648"/>
            <a:ext cx="914400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u="sng" dirty="0">
                <a:solidFill>
                  <a:srgbClr val="C00000"/>
                </a:solidFill>
                <a:latin typeface="+mj-lt"/>
              </a:rPr>
              <a:t>SIDDHARTA-2 main </a:t>
            </a:r>
            <a:r>
              <a:rPr lang="en-US" sz="2400" b="1" u="sng" dirty="0" smtClean="0">
                <a:solidFill>
                  <a:srgbClr val="C00000"/>
                </a:solidFill>
                <a:latin typeface="+mj-lt"/>
              </a:rPr>
              <a:t>results 2022-2023</a:t>
            </a:r>
          </a:p>
          <a:p>
            <a:endParaRPr lang="en-US" sz="2400" b="1" u="sng" dirty="0">
              <a:solidFill>
                <a:srgbClr val="C00000"/>
              </a:solidFill>
              <a:latin typeface="+mj-lt"/>
            </a:endParaRPr>
          </a:p>
          <a:p>
            <a:r>
              <a:rPr lang="en-US" b="1" dirty="0" smtClean="0">
                <a:solidFill>
                  <a:srgbClr val="0404BF"/>
                </a:solidFill>
                <a:latin typeface="TimesNewRomanPS-BoldMT"/>
              </a:rPr>
              <a:t>The </a:t>
            </a:r>
            <a:r>
              <a:rPr lang="en-US" b="1" dirty="0">
                <a:solidFill>
                  <a:srgbClr val="0404BF"/>
                </a:solidFill>
                <a:latin typeface="TimesNewRomanPS-BoldMT"/>
              </a:rPr>
              <a:t>most precise </a:t>
            </a:r>
            <a:r>
              <a:rPr lang="en-US" b="1" dirty="0" err="1">
                <a:solidFill>
                  <a:srgbClr val="0404BF"/>
                </a:solidFill>
                <a:latin typeface="TimesNewRomanPS-BoldMT"/>
              </a:rPr>
              <a:t>KHe</a:t>
            </a:r>
            <a:r>
              <a:rPr lang="en-US" b="1" dirty="0">
                <a:solidFill>
                  <a:srgbClr val="0404BF"/>
                </a:solidFill>
                <a:latin typeface="TimesNewRomanPS-BoldMT"/>
              </a:rPr>
              <a:t> L-transition measurement in gas : </a:t>
            </a:r>
            <a:r>
              <a:rPr lang="en-US" i="1" dirty="0">
                <a:solidFill>
                  <a:srgbClr val="0404BF"/>
                </a:solidFill>
                <a:latin typeface="TimesNewRomanPSMT"/>
              </a:rPr>
              <a:t>J. Phys. G 49 (2022) 5, </a:t>
            </a:r>
            <a:r>
              <a:rPr lang="en-US" i="1" dirty="0" smtClean="0">
                <a:solidFill>
                  <a:srgbClr val="0404BF"/>
                </a:solidFill>
                <a:latin typeface="TimesNewRomanPSMT"/>
              </a:rPr>
              <a:t>055106</a:t>
            </a:r>
          </a:p>
          <a:p>
            <a:endParaRPr lang="en-US" i="1" dirty="0">
              <a:solidFill>
                <a:srgbClr val="0404BF"/>
              </a:solidFill>
              <a:latin typeface="TimesNewRomanPSMT"/>
            </a:endParaRPr>
          </a:p>
          <a:p>
            <a:r>
              <a:rPr lang="en-US" b="1" dirty="0" err="1" smtClean="0">
                <a:solidFill>
                  <a:srgbClr val="0404BF"/>
                </a:solidFill>
                <a:latin typeface="TimesNewRomanPS-BoldMT"/>
              </a:rPr>
              <a:t>Kaonic</a:t>
            </a:r>
            <a:r>
              <a:rPr lang="en-US" b="1" dirty="0" smtClean="0">
                <a:solidFill>
                  <a:srgbClr val="0404BF"/>
                </a:solidFill>
                <a:latin typeface="TimesNewRomanPS-BoldMT"/>
              </a:rPr>
              <a:t> </a:t>
            </a:r>
            <a:r>
              <a:rPr lang="en-US" b="1" dirty="0">
                <a:solidFill>
                  <a:srgbClr val="0404BF"/>
                </a:solidFill>
                <a:latin typeface="TimesNewRomanPS-BoldMT"/>
              </a:rPr>
              <a:t>helium-4 yields L-lines in gas : </a:t>
            </a:r>
            <a:r>
              <a:rPr lang="en-US" i="1" dirty="0" err="1">
                <a:solidFill>
                  <a:srgbClr val="0404BF"/>
                </a:solidFill>
                <a:latin typeface="TimesNewRomanPSMT"/>
              </a:rPr>
              <a:t>Nucl</a:t>
            </a:r>
            <a:r>
              <a:rPr lang="en-US" i="1" dirty="0">
                <a:solidFill>
                  <a:srgbClr val="0404BF"/>
                </a:solidFill>
                <a:latin typeface="TimesNewRomanPSMT"/>
              </a:rPr>
              <a:t>. Phys. A 1029 (2023) </a:t>
            </a:r>
            <a:r>
              <a:rPr lang="en-US" i="1" dirty="0" smtClean="0">
                <a:solidFill>
                  <a:srgbClr val="0404BF"/>
                </a:solidFill>
                <a:latin typeface="TimesNewRomanPSMT"/>
              </a:rPr>
              <a:t>122567</a:t>
            </a:r>
          </a:p>
          <a:p>
            <a:endParaRPr lang="en-US" i="1" dirty="0">
              <a:solidFill>
                <a:srgbClr val="0404BF"/>
              </a:solidFill>
              <a:latin typeface="TimesNewRomanPSMT"/>
            </a:endParaRPr>
          </a:p>
          <a:p>
            <a:r>
              <a:rPr lang="en-US" b="1" dirty="0" smtClean="0">
                <a:solidFill>
                  <a:srgbClr val="0404BF"/>
                </a:solidFill>
                <a:latin typeface="TimesNewRomanPS-BoldMT"/>
              </a:rPr>
              <a:t>First </a:t>
            </a:r>
            <a:r>
              <a:rPr lang="en-US" b="1" dirty="0">
                <a:solidFill>
                  <a:srgbClr val="0404BF"/>
                </a:solidFill>
                <a:latin typeface="TimesNewRomanPS-BoldMT"/>
              </a:rPr>
              <a:t>measurement ever of intermediate mass </a:t>
            </a:r>
            <a:r>
              <a:rPr lang="en-US" b="1" dirty="0" err="1">
                <a:solidFill>
                  <a:srgbClr val="0404BF"/>
                </a:solidFill>
                <a:latin typeface="TimesNewRomanPS-BoldMT"/>
              </a:rPr>
              <a:t>kaonic</a:t>
            </a:r>
            <a:r>
              <a:rPr lang="en-US" b="1" dirty="0">
                <a:solidFill>
                  <a:srgbClr val="0404BF"/>
                </a:solidFill>
                <a:latin typeface="TimesNewRomanPS-BoldMT"/>
              </a:rPr>
              <a:t> atoms:</a:t>
            </a:r>
            <a:r>
              <a:rPr lang="en-US" b="1" i="1" dirty="0">
                <a:solidFill>
                  <a:srgbClr val="0404BF"/>
                </a:solidFill>
                <a:latin typeface="TimesNewRomanPS-BoldMT"/>
              </a:rPr>
              <a:t> </a:t>
            </a:r>
            <a:r>
              <a:rPr lang="en-US" i="1" dirty="0">
                <a:solidFill>
                  <a:srgbClr val="0404BF"/>
                </a:solidFill>
                <a:latin typeface="TimesNewRomanPSMT"/>
              </a:rPr>
              <a:t>Eur. Phys. J. A 59(2023)3, </a:t>
            </a:r>
            <a:r>
              <a:rPr lang="en-US" i="1" dirty="0" smtClean="0">
                <a:solidFill>
                  <a:srgbClr val="0404BF"/>
                </a:solidFill>
                <a:latin typeface="TimesNewRomanPSMT"/>
              </a:rPr>
              <a:t>56</a:t>
            </a:r>
          </a:p>
          <a:p>
            <a:endParaRPr lang="en-US" i="1" dirty="0">
              <a:solidFill>
                <a:srgbClr val="0404BF"/>
              </a:solidFill>
              <a:latin typeface="TimesNewRomanPSMT"/>
            </a:endParaRPr>
          </a:p>
          <a:p>
            <a:r>
              <a:rPr lang="en-US" b="1" dirty="0" smtClean="0">
                <a:solidFill>
                  <a:srgbClr val="0404BF"/>
                </a:solidFill>
                <a:latin typeface="TimesNewRomanPS-BoldMT"/>
              </a:rPr>
              <a:t>First </a:t>
            </a:r>
            <a:r>
              <a:rPr lang="en-US" b="1" dirty="0">
                <a:solidFill>
                  <a:srgbClr val="0404BF"/>
                </a:solidFill>
                <a:latin typeface="TimesNewRomanPS-BoldMT"/>
              </a:rPr>
              <a:t>Measurement of </a:t>
            </a:r>
            <a:r>
              <a:rPr lang="en-US" b="1" dirty="0" err="1">
                <a:solidFill>
                  <a:srgbClr val="0404BF"/>
                </a:solidFill>
                <a:latin typeface="TimesNewRomanPS-BoldMT"/>
              </a:rPr>
              <a:t>KHe</a:t>
            </a:r>
            <a:r>
              <a:rPr lang="en-US" b="1" dirty="0">
                <a:solidFill>
                  <a:srgbClr val="0404BF"/>
                </a:solidFill>
                <a:latin typeface="TimesNewRomanPS-BoldMT"/>
              </a:rPr>
              <a:t> M-lines </a:t>
            </a:r>
            <a:r>
              <a:rPr lang="en-US" b="1" i="1" dirty="0">
                <a:solidFill>
                  <a:srgbClr val="0404BF"/>
                </a:solidFill>
                <a:latin typeface="TimesNewRomanPS-BoldMT"/>
              </a:rPr>
              <a:t>: </a:t>
            </a:r>
            <a:r>
              <a:rPr lang="en-US" i="1" dirty="0">
                <a:solidFill>
                  <a:srgbClr val="0404BF"/>
                </a:solidFill>
                <a:latin typeface="TimesNewRomanPSMT"/>
              </a:rPr>
              <a:t>paper </a:t>
            </a:r>
            <a:r>
              <a:rPr lang="en-US" i="1" dirty="0" smtClean="0">
                <a:solidFill>
                  <a:srgbClr val="0404BF"/>
                </a:solidFill>
                <a:latin typeface="TimesNewRomanPSMT"/>
              </a:rPr>
              <a:t>submitted </a:t>
            </a:r>
            <a:r>
              <a:rPr lang="en-US" i="1" dirty="0">
                <a:solidFill>
                  <a:srgbClr val="0404BF"/>
                </a:solidFill>
                <a:latin typeface="TimesNewRomanPSMT"/>
              </a:rPr>
              <a:t>to J. Phys. </a:t>
            </a:r>
            <a:r>
              <a:rPr lang="en-US" i="1" dirty="0" smtClean="0">
                <a:solidFill>
                  <a:srgbClr val="0404BF"/>
                </a:solidFill>
                <a:latin typeface="TimesNewRomanPSMT"/>
              </a:rPr>
              <a:t>G</a:t>
            </a:r>
          </a:p>
          <a:p>
            <a:endParaRPr lang="en-US" i="1" dirty="0">
              <a:solidFill>
                <a:srgbClr val="0404BF"/>
              </a:solidFill>
              <a:latin typeface="TimesNewRomanPSMT"/>
            </a:endParaRPr>
          </a:p>
          <a:p>
            <a:r>
              <a:rPr lang="en-US" b="1" dirty="0" smtClean="0">
                <a:solidFill>
                  <a:srgbClr val="0404BF"/>
                </a:solidFill>
                <a:latin typeface="TimesNewRomanPS-BoldMT"/>
              </a:rPr>
              <a:t>First </a:t>
            </a:r>
            <a:r>
              <a:rPr lang="en-US" b="1" dirty="0">
                <a:solidFill>
                  <a:srgbClr val="0404BF"/>
                </a:solidFill>
                <a:latin typeface="TimesNewRomanPS-BoldMT"/>
              </a:rPr>
              <a:t>Measurement ever of </a:t>
            </a:r>
            <a:r>
              <a:rPr lang="en-US" b="1" dirty="0" err="1">
                <a:solidFill>
                  <a:srgbClr val="0404BF"/>
                </a:solidFill>
                <a:latin typeface="TimesNewRomanPS-BoldMT"/>
              </a:rPr>
              <a:t>kaonic</a:t>
            </a:r>
            <a:r>
              <a:rPr lang="en-US" b="1" dirty="0">
                <a:solidFill>
                  <a:srgbClr val="0404BF"/>
                </a:solidFill>
                <a:latin typeface="TimesNewRomanPS-BoldMT"/>
              </a:rPr>
              <a:t> Neon (record of precision &lt; 1 </a:t>
            </a:r>
            <a:r>
              <a:rPr lang="en-US" b="1" dirty="0" err="1">
                <a:solidFill>
                  <a:srgbClr val="0404BF"/>
                </a:solidFill>
                <a:latin typeface="TimesNewRomanPS-BoldMT"/>
              </a:rPr>
              <a:t>eV</a:t>
            </a:r>
            <a:r>
              <a:rPr lang="en-US" b="1" dirty="0">
                <a:solidFill>
                  <a:srgbClr val="0404BF"/>
                </a:solidFill>
                <a:latin typeface="TimesNewRomanPS-BoldMT"/>
              </a:rPr>
              <a:t>) : </a:t>
            </a:r>
            <a:r>
              <a:rPr lang="en-US" i="1" dirty="0">
                <a:solidFill>
                  <a:srgbClr val="0404BF"/>
                </a:solidFill>
                <a:latin typeface="TimesNewRomanPSMT"/>
              </a:rPr>
              <a:t>analysis </a:t>
            </a:r>
            <a:r>
              <a:rPr lang="en-US" i="1" dirty="0" smtClean="0">
                <a:solidFill>
                  <a:srgbClr val="0404BF"/>
                </a:solidFill>
                <a:latin typeface="TimesNewRomanPSMT"/>
              </a:rPr>
              <a:t>ongoing with </a:t>
            </a:r>
            <a:r>
              <a:rPr lang="en-US" i="1" dirty="0">
                <a:solidFill>
                  <a:srgbClr val="0404BF"/>
                </a:solidFill>
                <a:latin typeface="TimesNewRomanPSMT"/>
              </a:rPr>
              <a:t>implication on the </a:t>
            </a:r>
            <a:r>
              <a:rPr lang="en-US" i="1" dirty="0" smtClean="0">
                <a:solidFill>
                  <a:srgbClr val="0404BF"/>
                </a:solidFill>
                <a:latin typeface="TimesNewRomanPSMT"/>
              </a:rPr>
              <a:t>possible charged </a:t>
            </a:r>
            <a:r>
              <a:rPr lang="en-US" i="1" dirty="0" err="1" smtClean="0">
                <a:solidFill>
                  <a:srgbClr val="0404BF"/>
                </a:solidFill>
                <a:latin typeface="TimesNewRomanPSMT"/>
              </a:rPr>
              <a:t>kaon</a:t>
            </a:r>
            <a:r>
              <a:rPr lang="en-US" i="1" dirty="0" smtClean="0">
                <a:solidFill>
                  <a:srgbClr val="0404BF"/>
                </a:solidFill>
                <a:latin typeface="TimesNewRomanPSMT"/>
              </a:rPr>
              <a:t> mass determination</a:t>
            </a:r>
          </a:p>
          <a:p>
            <a:endParaRPr lang="en-US" i="1" dirty="0">
              <a:solidFill>
                <a:srgbClr val="0404BF"/>
              </a:solidFill>
              <a:latin typeface="TimesNewRomanPSMT"/>
            </a:endParaRPr>
          </a:p>
          <a:p>
            <a:r>
              <a:rPr lang="en-US" b="1" dirty="0" smtClean="0">
                <a:solidFill>
                  <a:srgbClr val="FF0000"/>
                </a:solidFill>
                <a:latin typeface="TimesNewRomanPS-BoldMT"/>
              </a:rPr>
              <a:t>First </a:t>
            </a:r>
            <a:r>
              <a:rPr lang="en-US" b="1" dirty="0">
                <a:solidFill>
                  <a:srgbClr val="FF0000"/>
                </a:solidFill>
                <a:latin typeface="TimesNewRomanPS-BoldMT"/>
              </a:rPr>
              <a:t>measurement of </a:t>
            </a:r>
            <a:r>
              <a:rPr lang="en-US" b="1" dirty="0" err="1">
                <a:solidFill>
                  <a:srgbClr val="FF0000"/>
                </a:solidFill>
                <a:latin typeface="TimesNewRomanPS-BoldMT"/>
              </a:rPr>
              <a:t>kaonic</a:t>
            </a:r>
            <a:r>
              <a:rPr lang="en-US" b="1" dirty="0">
                <a:solidFill>
                  <a:srgbClr val="FF0000"/>
                </a:solidFill>
                <a:latin typeface="TimesNewRomanPS-BoldMT"/>
              </a:rPr>
              <a:t> deuterium ( 200 pb</a:t>
            </a:r>
            <a:r>
              <a:rPr lang="en-US" b="1" baseline="30000" dirty="0">
                <a:solidFill>
                  <a:srgbClr val="FF0000"/>
                </a:solidFill>
                <a:latin typeface="TimesNewRomanPS-BoldMT"/>
              </a:rPr>
              <a:t>-1</a:t>
            </a:r>
            <a:r>
              <a:rPr lang="en-US" b="1" dirty="0">
                <a:solidFill>
                  <a:srgbClr val="FF0000"/>
                </a:solidFill>
                <a:latin typeface="TimesNewRomanPS-BoldMT"/>
              </a:rPr>
              <a:t> ) : </a:t>
            </a:r>
            <a:r>
              <a:rPr lang="en-US" i="1" dirty="0" smtClean="0">
                <a:solidFill>
                  <a:srgbClr val="FF0000"/>
                </a:solidFill>
                <a:latin typeface="TimesNewRomanPS-BoldMT"/>
              </a:rPr>
              <a:t>DAQ and </a:t>
            </a:r>
            <a:r>
              <a:rPr lang="en-US" i="1" dirty="0" smtClean="0">
                <a:solidFill>
                  <a:srgbClr val="FF0000"/>
                </a:solidFill>
                <a:latin typeface="TimesNewRomanPSMT"/>
              </a:rPr>
              <a:t>analysis ongoing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56158037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5496" y="9947"/>
            <a:ext cx="9324528" cy="68018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u="sng" dirty="0">
                <a:solidFill>
                  <a:srgbClr val="C00000"/>
                </a:solidFill>
              </a:rPr>
              <a:t>SIDDHARTA-2 </a:t>
            </a:r>
            <a:r>
              <a:rPr lang="en-US" sz="2800" b="1" u="sng" dirty="0" smtClean="0">
                <a:solidFill>
                  <a:srgbClr val="C00000"/>
                </a:solidFill>
              </a:rPr>
              <a:t>strategy</a:t>
            </a:r>
          </a:p>
          <a:p>
            <a:endParaRPr lang="en-US" sz="1400" b="1" u="sng" dirty="0">
              <a:solidFill>
                <a:srgbClr val="C00000"/>
              </a:solidFill>
            </a:endParaRPr>
          </a:p>
          <a:p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</a:rPr>
              <a:t>First 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run with SIDDHARTA-2 optimized setup for 200 pb-1 integrated luminosity: </a:t>
            </a:r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</a:rPr>
              <a:t> May 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– July 2023 - done </a:t>
            </a:r>
          </a:p>
          <a:p>
            <a:endParaRPr lang="en-US" sz="1400" b="1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Second run Autumn – Winter 2023 (300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</a:rPr>
              <a:t>pb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) </a:t>
            </a:r>
            <a:endParaRPr lang="en-US" sz="24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endParaRPr lang="en-US" sz="1400" b="1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Third run: 2024 – 300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</a:rPr>
              <a:t>pb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</a:p>
          <a:p>
            <a:endParaRPr lang="en-US" sz="1400" b="1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Calibration runs: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</a:rPr>
              <a:t>KHe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; Neon; KH;… </a:t>
            </a:r>
            <a:endParaRPr lang="en-US" sz="24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endParaRPr lang="en-US" sz="1600" b="1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</a:rPr>
              <a:t>Charged </a:t>
            </a:r>
            <a:r>
              <a:rPr lang="en-US" sz="2400" b="1" dirty="0" err="1" smtClean="0">
                <a:solidFill>
                  <a:schemeClr val="accent6">
                    <a:lumMod val="50000"/>
                  </a:schemeClr>
                </a:solidFill>
              </a:rPr>
              <a:t>kaon</a:t>
            </a:r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</a:rPr>
              <a:t> mass exploring measurements: </a:t>
            </a:r>
          </a:p>
          <a:p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</a:rPr>
              <a:t>-Runs 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with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</a:rPr>
              <a:t>CdZnTe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 and HPGE in parallel with </a:t>
            </a:r>
            <a:r>
              <a:rPr lang="en-US" sz="2400" b="1" dirty="0" err="1" smtClean="0">
                <a:solidFill>
                  <a:schemeClr val="accent6">
                    <a:lumMod val="50000"/>
                  </a:schemeClr>
                </a:solidFill>
              </a:rPr>
              <a:t>Kd</a:t>
            </a:r>
            <a:endParaRPr lang="en-US" sz="24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</a:rPr>
              <a:t>-Investigate diffractive techniques with crystal spectrometers with controlled </a:t>
            </a:r>
            <a:r>
              <a:rPr lang="en-US" sz="2400" b="1" dirty="0" err="1" smtClean="0">
                <a:solidFill>
                  <a:schemeClr val="accent6">
                    <a:lumMod val="50000"/>
                  </a:schemeClr>
                </a:solidFill>
              </a:rPr>
              <a:t>mosaicity</a:t>
            </a:r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</a:rPr>
              <a:t> (VOXES)</a:t>
            </a:r>
          </a:p>
          <a:p>
            <a:endParaRPr lang="en-US" sz="2400" b="1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</a:rPr>
              <a:t>Higher Z </a:t>
            </a:r>
            <a:r>
              <a:rPr lang="en-US" sz="2400" b="1" dirty="0" err="1" smtClean="0">
                <a:solidFill>
                  <a:schemeClr val="accent6">
                    <a:lumMod val="50000"/>
                  </a:schemeClr>
                </a:solidFill>
              </a:rPr>
              <a:t>kaonic</a:t>
            </a:r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</a:rPr>
              <a:t> atoms transitions to fundamental level: new SDDs </a:t>
            </a:r>
          </a:p>
          <a:p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</a:rPr>
              <a:t>1 mm thick produced, under test, to be installed at the end of </a:t>
            </a:r>
            <a:r>
              <a:rPr lang="en-US" sz="2400" b="1" dirty="0" err="1" smtClean="0">
                <a:solidFill>
                  <a:schemeClr val="accent6">
                    <a:lumMod val="50000"/>
                  </a:schemeClr>
                </a:solidFill>
              </a:rPr>
              <a:t>kD</a:t>
            </a:r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</a:rPr>
              <a:t> run.</a:t>
            </a:r>
          </a:p>
          <a:p>
            <a:endParaRPr lang="en-US" sz="2400" b="1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</a:rPr>
              <a:t>Possible development of a k+ low energy scattering setup</a:t>
            </a:r>
          </a:p>
        </p:txBody>
      </p:sp>
    </p:spTree>
    <p:extLst>
      <p:ext uri="{BB962C8B-B14F-4D97-AF65-F5344CB8AC3E}">
        <p14:creationId xmlns:p14="http://schemas.microsoft.com/office/powerpoint/2010/main" val="406947275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000" y="0"/>
            <a:ext cx="9205913" cy="689451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</p:pic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179512" y="836712"/>
            <a:ext cx="8712968" cy="518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ctr"/>
            <a:r>
              <a:rPr lang="en-US" sz="4400" b="1" dirty="0" smtClean="0">
                <a:ln>
                  <a:solidFill>
                    <a:schemeClr val="accent1"/>
                  </a:solidFill>
                </a:ln>
                <a:solidFill>
                  <a:schemeClr val="accent2">
                    <a:lumMod val="20000"/>
                    <a:lumOff val="80000"/>
                  </a:schemeClr>
                </a:solidFill>
              </a:rPr>
              <a:t>"There is no exquisite beauty," </a:t>
            </a:r>
            <a:r>
              <a:rPr lang="en-US" sz="4400" b="1" dirty="0" smtClean="0">
                <a:ln>
                  <a:solidFill>
                    <a:schemeClr val="accent1"/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</a:rPr>
              <a:t>says Bacon, Lord </a:t>
            </a:r>
            <a:r>
              <a:rPr lang="en-US" sz="4400" b="1" dirty="0" err="1" smtClean="0">
                <a:ln>
                  <a:solidFill>
                    <a:schemeClr val="accent1"/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</a:rPr>
              <a:t>Verulam</a:t>
            </a:r>
            <a:r>
              <a:rPr lang="en-US" sz="4400" b="1" dirty="0" smtClean="0">
                <a:ln>
                  <a:solidFill>
                    <a:schemeClr val="accent1"/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</a:rPr>
              <a:t>, speaking truly of all the forms and genera of beauty, </a:t>
            </a:r>
            <a:r>
              <a:rPr lang="en-US" sz="4400" b="1" dirty="0" smtClean="0">
                <a:ln>
                  <a:solidFill>
                    <a:schemeClr val="accent1"/>
                  </a:solidFill>
                </a:ln>
                <a:solidFill>
                  <a:schemeClr val="accent2">
                    <a:lumMod val="20000"/>
                    <a:lumOff val="80000"/>
                  </a:schemeClr>
                </a:solidFill>
              </a:rPr>
              <a:t>“without some strangeness in the proportion." </a:t>
            </a:r>
          </a:p>
          <a:p>
            <a:pPr algn="ctr"/>
            <a:r>
              <a:rPr lang="en-US" sz="4400" b="1" dirty="0" smtClean="0">
                <a:ln>
                  <a:solidFill>
                    <a:schemeClr val="accent1"/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</a:rPr>
              <a:t>Edgar Allan Poe</a:t>
            </a:r>
            <a:endParaRPr lang="en-US" sz="4400" b="1" dirty="0">
              <a:ln>
                <a:solidFill>
                  <a:schemeClr val="accent1"/>
                </a:solidFill>
              </a:ln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9241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635896" y="2852936"/>
            <a:ext cx="159473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u="sng" dirty="0" smtClean="0">
                <a:solidFill>
                  <a:srgbClr val="C00000"/>
                </a:solidFill>
              </a:rPr>
              <a:t>SPARES</a:t>
            </a:r>
            <a:endParaRPr lang="en-US" sz="3600" b="1" u="sng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964060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48680"/>
            <a:ext cx="8581270" cy="5904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893762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082" y="548680"/>
            <a:ext cx="8677323" cy="5472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18401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1"/>
          <p:cNvSpPr>
            <a:spLocks/>
          </p:cNvSpPr>
          <p:nvPr/>
        </p:nvSpPr>
        <p:spPr bwMode="auto">
          <a:xfrm>
            <a:off x="3414642" y="3220711"/>
            <a:ext cx="1874838" cy="695325"/>
          </a:xfrm>
          <a:prstGeom prst="ellipse">
            <a:avLst/>
          </a:prstGeom>
          <a:noFill/>
          <a:ln w="292100">
            <a:solidFill>
              <a:srgbClr val="FF7F00">
                <a:alpha val="56862"/>
              </a:srgb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algn="ctr" defTabSz="642938"/>
            <a:endParaRPr lang="ja-JP" altLang="en-US" sz="3000">
              <a:solidFill>
                <a:srgbClr val="FFFFFF"/>
              </a:solidFill>
              <a:latin typeface="Helvetica Neue" charset="0"/>
              <a:ea typeface="ヒラギノ角ゴ ProN W3" charset="-128"/>
              <a:sym typeface="Helvetica Neue" charset="0"/>
            </a:endParaRPr>
          </a:p>
        </p:txBody>
      </p:sp>
      <p:sp>
        <p:nvSpPr>
          <p:cNvPr id="6" name="Rectangle 2"/>
          <p:cNvSpPr>
            <a:spLocks/>
          </p:cNvSpPr>
          <p:nvPr/>
        </p:nvSpPr>
        <p:spPr bwMode="auto">
          <a:xfrm>
            <a:off x="861293" y="5471828"/>
            <a:ext cx="6953602" cy="915593"/>
          </a:xfrm>
          <a:prstGeom prst="rect">
            <a:avLst/>
          </a:prstGeom>
          <a:solidFill>
            <a:schemeClr val="accent1">
              <a:alpha val="21960"/>
            </a:schemeClr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pPr algn="ctr" defTabSz="642938">
              <a:defRPr/>
            </a:pPr>
            <a:r>
              <a:rPr lang="en-US" altLang="ja-JP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 Neue" charset="0"/>
                <a:ea typeface="ヒラギノ角ゴ ProN W3" charset="-128"/>
                <a:sym typeface="Helvetica Neue" charset="0"/>
              </a:rPr>
              <a:t>The strong interaction width </a:t>
            </a:r>
            <a:r>
              <a:rPr lang="en-US" altLang="ja-JP" dirty="0" smtClean="0">
                <a:solidFill>
                  <a:srgbClr val="E6578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 Neue" charset="0"/>
                <a:ea typeface="ヒラギノ角ゴ ProN W3" charset="-128"/>
                <a:sym typeface="Helvetica Neue" charset="0"/>
              </a:rPr>
              <a:t>&gt;&gt;</a:t>
            </a:r>
            <a:r>
              <a:rPr lang="en-US" altLang="ja-JP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 Neue" charset="0"/>
                <a:ea typeface="ヒラギノ角ゴ ProN W3" charset="-128"/>
                <a:sym typeface="Helvetica Neue" charset="0"/>
              </a:rPr>
              <a:t> E.M. </a:t>
            </a:r>
            <a:r>
              <a:rPr lang="en-US" altLang="ja-JP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 Neue" charset="0"/>
                <a:ea typeface="ヒラギノ角ゴ ProN W3" charset="-128"/>
                <a:sym typeface="Helvetica Neue" charset="0"/>
              </a:rPr>
              <a:t>r</a:t>
            </a:r>
            <a:r>
              <a:rPr lang="en-US" altLang="ja-JP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 Neue" charset="0"/>
                <a:ea typeface="ヒラギノ角ゴ ProN W3" charset="-128"/>
                <a:sym typeface="Helvetica Neue" charset="0"/>
              </a:rPr>
              <a:t>adiative transition width</a:t>
            </a:r>
          </a:p>
          <a:p>
            <a:pPr algn="ctr" defTabSz="642938"/>
            <a:r>
              <a:rPr lang="en-US" altLang="ja-JP" dirty="0" smtClean="0">
                <a:solidFill>
                  <a:prstClr val="black"/>
                </a:solidFill>
                <a:latin typeface="Helvetica Neue" charset="0"/>
                <a:ea typeface="ヒラギノ角ゴ ProN W3" charset="-128"/>
                <a:sym typeface="Helvetica Neue" charset="0"/>
              </a:rPr>
              <a:t>The level shift is of the same order of magnitude -&gt; </a:t>
            </a:r>
          </a:p>
          <a:p>
            <a:pPr algn="ctr" defTabSz="642938"/>
            <a:r>
              <a:rPr lang="en-US" altLang="ja-JP" b="1" dirty="0" smtClean="0">
                <a:solidFill>
                  <a:prstClr val="black"/>
                </a:solidFill>
                <a:latin typeface="Helvetica Neue" charset="0"/>
                <a:ea typeface="ヒラギノ角ゴ ProN W3" charset="-128"/>
                <a:sym typeface="Helvetica Neue" charset="0"/>
              </a:rPr>
              <a:t>direct information about the scattering amplitude at threshold</a:t>
            </a:r>
          </a:p>
        </p:txBody>
      </p:sp>
      <p:sp>
        <p:nvSpPr>
          <p:cNvPr id="7" name="Oval 3"/>
          <p:cNvSpPr>
            <a:spLocks/>
          </p:cNvSpPr>
          <p:nvPr/>
        </p:nvSpPr>
        <p:spPr bwMode="auto">
          <a:xfrm>
            <a:off x="4084567" y="3344536"/>
            <a:ext cx="463550" cy="465137"/>
          </a:xfrm>
          <a:prstGeom prst="ellipse">
            <a:avLst/>
          </a:prstGeom>
          <a:gradFill rotWithShape="0">
            <a:gsLst>
              <a:gs pos="0">
                <a:srgbClr val="00FF00"/>
              </a:gs>
              <a:gs pos="100000">
                <a:srgbClr val="234914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 defTabSz="642938"/>
            <a:endParaRPr lang="ja-JP" altLang="en-US" sz="3000">
              <a:solidFill>
                <a:srgbClr val="FFFFFF"/>
              </a:solidFill>
              <a:latin typeface="Helvetica Neue" charset="0"/>
              <a:ea typeface="ヒラギノ角ゴ ProN W3" charset="-128"/>
              <a:sym typeface="Helvetica Neue" charset="0"/>
            </a:endParaRPr>
          </a:p>
        </p:txBody>
      </p:sp>
      <p:sp>
        <p:nvSpPr>
          <p:cNvPr id="8" name="Oval 4"/>
          <p:cNvSpPr>
            <a:spLocks/>
          </p:cNvSpPr>
          <p:nvPr/>
        </p:nvSpPr>
        <p:spPr bwMode="auto">
          <a:xfrm>
            <a:off x="4173467" y="3435023"/>
            <a:ext cx="303213" cy="303213"/>
          </a:xfrm>
          <a:prstGeom prst="ellipse">
            <a:avLst/>
          </a:prstGeom>
          <a:gradFill rotWithShape="0">
            <a:gsLst>
              <a:gs pos="0">
                <a:srgbClr val="7F007F"/>
              </a:gs>
              <a:gs pos="100000">
                <a:srgbClr val="240829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 defTabSz="642938"/>
            <a:endParaRPr lang="ja-JP" altLang="en-US" sz="3000">
              <a:solidFill>
                <a:srgbClr val="FFFFFF"/>
              </a:solidFill>
              <a:latin typeface="Helvetica Neue" charset="0"/>
              <a:ea typeface="ヒラギノ角ゴ ProN W3" charset="-128"/>
              <a:sym typeface="Helvetica Neue" charset="0"/>
            </a:endParaRPr>
          </a:p>
        </p:txBody>
      </p:sp>
      <p:sp>
        <p:nvSpPr>
          <p:cNvPr id="9" name="Rectangle 5"/>
          <p:cNvSpPr>
            <a:spLocks/>
          </p:cNvSpPr>
          <p:nvPr/>
        </p:nvSpPr>
        <p:spPr bwMode="auto">
          <a:xfrm>
            <a:off x="1954352" y="-27384"/>
            <a:ext cx="5014703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 defTabSz="642938">
              <a:lnSpc>
                <a:spcPct val="130000"/>
              </a:lnSpc>
            </a:pPr>
            <a:r>
              <a:rPr lang="en-US" altLang="ja-JP" sz="3200" b="1" u="sng" dirty="0" err="1">
                <a:solidFill>
                  <a:srgbClr val="C00000"/>
                </a:solidFill>
                <a:ea typeface="ヒラギノ角ゴ ProN W3" charset="-128"/>
                <a:sym typeface="Helvetica Neue" charset="0"/>
              </a:rPr>
              <a:t>Kaonic</a:t>
            </a:r>
            <a:r>
              <a:rPr lang="en-US" altLang="ja-JP" sz="3200" b="1" u="sng" dirty="0">
                <a:solidFill>
                  <a:srgbClr val="C00000"/>
                </a:solidFill>
                <a:ea typeface="ヒラギノ角ゴ ProN W3" charset="-128"/>
                <a:sym typeface="Helvetica Neue" charset="0"/>
              </a:rPr>
              <a:t> </a:t>
            </a:r>
            <a:r>
              <a:rPr lang="en-US" altLang="ja-JP" sz="3200" b="1" u="sng" dirty="0" smtClean="0">
                <a:solidFill>
                  <a:srgbClr val="C00000"/>
                </a:solidFill>
                <a:ea typeface="ヒラギノ角ゴ ProN W3" charset="-128"/>
                <a:sym typeface="Helvetica Neue" charset="0"/>
              </a:rPr>
              <a:t>atom processes</a:t>
            </a:r>
            <a:endParaRPr lang="en-US" altLang="ja-JP" sz="3200" b="1" u="sng" dirty="0">
              <a:solidFill>
                <a:srgbClr val="C00000"/>
              </a:solidFill>
              <a:ea typeface="ヒラギノ角ゴ ProN W3" charset="-128"/>
              <a:sym typeface="Helvetica Neue" charset="0"/>
            </a:endParaRPr>
          </a:p>
        </p:txBody>
      </p:sp>
      <p:sp>
        <p:nvSpPr>
          <p:cNvPr id="10" name="Oval 6"/>
          <p:cNvSpPr>
            <a:spLocks/>
          </p:cNvSpPr>
          <p:nvPr/>
        </p:nvSpPr>
        <p:spPr bwMode="auto">
          <a:xfrm>
            <a:off x="3378130" y="3228648"/>
            <a:ext cx="1876425" cy="696913"/>
          </a:xfrm>
          <a:prstGeom prst="ellips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algn="ctr" defTabSz="642938"/>
            <a:endParaRPr lang="ja-JP" altLang="en-US" sz="3000">
              <a:solidFill>
                <a:srgbClr val="FFFFFF"/>
              </a:solidFill>
              <a:latin typeface="Helvetica Neue" charset="0"/>
              <a:ea typeface="ヒラギノ角ゴ ProN W3" charset="-128"/>
              <a:sym typeface="Helvetica Neue" charset="0"/>
            </a:endParaRPr>
          </a:p>
        </p:txBody>
      </p:sp>
      <p:sp>
        <p:nvSpPr>
          <p:cNvPr id="11" name="Oval 7"/>
          <p:cNvSpPr>
            <a:spLocks/>
          </p:cNvSpPr>
          <p:nvPr/>
        </p:nvSpPr>
        <p:spPr bwMode="auto">
          <a:xfrm>
            <a:off x="2833617" y="3023861"/>
            <a:ext cx="2955925" cy="1098550"/>
          </a:xfrm>
          <a:prstGeom prst="ellipse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>
            <a:glow rad="101600">
              <a:srgbClr val="FFC000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algn="ctr" defTabSz="642938"/>
            <a:endParaRPr lang="ja-JP" altLang="en-US" sz="3000">
              <a:solidFill>
                <a:srgbClr val="FFFFFF"/>
              </a:solidFill>
              <a:latin typeface="Helvetica Neue" charset="0"/>
              <a:ea typeface="ヒラギノ角ゴ ProN W3" charset="-128"/>
              <a:sym typeface="Helvetica Neue" charset="0"/>
            </a:endParaRPr>
          </a:p>
        </p:txBody>
      </p:sp>
      <p:sp>
        <p:nvSpPr>
          <p:cNvPr id="12" name="Oval 8"/>
          <p:cNvSpPr>
            <a:spLocks/>
          </p:cNvSpPr>
          <p:nvPr/>
        </p:nvSpPr>
        <p:spPr bwMode="auto">
          <a:xfrm>
            <a:off x="2365697" y="2823042"/>
            <a:ext cx="3921125" cy="1455738"/>
          </a:xfrm>
          <a:prstGeom prst="ellipse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algn="ctr" defTabSz="642938"/>
            <a:endParaRPr lang="ja-JP" altLang="en-US" sz="3000">
              <a:solidFill>
                <a:srgbClr val="FFFFFF"/>
              </a:solidFill>
              <a:latin typeface="Helvetica Neue" charset="0"/>
              <a:ea typeface="ヒラギノ角ゴ ProN W3" charset="-128"/>
              <a:sym typeface="Helvetica Neue" charset="0"/>
            </a:endParaRPr>
          </a:p>
        </p:txBody>
      </p:sp>
      <p:sp>
        <p:nvSpPr>
          <p:cNvPr id="13" name="Oval 9"/>
          <p:cNvSpPr>
            <a:spLocks/>
          </p:cNvSpPr>
          <p:nvPr/>
        </p:nvSpPr>
        <p:spPr bwMode="auto">
          <a:xfrm>
            <a:off x="1690617" y="2603173"/>
            <a:ext cx="5241925" cy="1947863"/>
          </a:xfrm>
          <a:prstGeom prst="ellipse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algn="ctr" defTabSz="642938"/>
            <a:endParaRPr lang="ja-JP" altLang="en-US" sz="3000">
              <a:solidFill>
                <a:srgbClr val="FFFFFF"/>
              </a:solidFill>
              <a:latin typeface="Helvetica Neue" charset="0"/>
              <a:ea typeface="ヒラギノ角ゴ ProN W3" charset="-128"/>
              <a:sym typeface="Helvetica Neue" charset="0"/>
            </a:endParaRPr>
          </a:p>
        </p:txBody>
      </p:sp>
      <p:sp>
        <p:nvSpPr>
          <p:cNvPr id="14" name="Oval 10"/>
          <p:cNvSpPr>
            <a:spLocks/>
          </p:cNvSpPr>
          <p:nvPr/>
        </p:nvSpPr>
        <p:spPr bwMode="auto">
          <a:xfrm>
            <a:off x="1655692" y="2585711"/>
            <a:ext cx="5313363" cy="1973262"/>
          </a:xfrm>
          <a:prstGeom prst="ellipse">
            <a:avLst/>
          </a:prstGeom>
          <a:noFill/>
          <a:ln w="50800">
            <a:solidFill>
              <a:srgbClr val="00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algn="ctr" defTabSz="642938"/>
            <a:endParaRPr lang="ja-JP" altLang="en-US" sz="3000">
              <a:solidFill>
                <a:srgbClr val="FFFFFF"/>
              </a:solidFill>
              <a:latin typeface="Helvetica Neue" charset="0"/>
              <a:ea typeface="ヒラギノ角ゴ ProN W3" charset="-128"/>
              <a:sym typeface="Helvetica Neue" charset="0"/>
            </a:endParaRPr>
          </a:p>
        </p:txBody>
      </p:sp>
      <p:sp>
        <p:nvSpPr>
          <p:cNvPr id="15" name="Line 11"/>
          <p:cNvSpPr>
            <a:spLocks noChangeShapeType="1"/>
          </p:cNvSpPr>
          <p:nvPr/>
        </p:nvSpPr>
        <p:spPr bwMode="auto">
          <a:xfrm rot="10800000">
            <a:off x="769867" y="2576186"/>
            <a:ext cx="3548063" cy="1587"/>
          </a:xfrm>
          <a:prstGeom prst="line">
            <a:avLst/>
          </a:prstGeom>
          <a:noFill/>
          <a:ln w="63500">
            <a:solidFill>
              <a:schemeClr val="tx1"/>
            </a:solidFill>
            <a:miter lim="800000"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>
              <a:solidFill>
                <a:prstClr val="black"/>
              </a:solidFill>
            </a:endParaRPr>
          </a:p>
        </p:txBody>
      </p:sp>
      <p:grpSp>
        <p:nvGrpSpPr>
          <p:cNvPr id="16" name="Group 12"/>
          <p:cNvGrpSpPr>
            <a:grpSpLocks/>
          </p:cNvGrpSpPr>
          <p:nvPr/>
        </p:nvGrpSpPr>
        <p:grpSpPr bwMode="auto">
          <a:xfrm>
            <a:off x="861293" y="2058075"/>
            <a:ext cx="785163" cy="687973"/>
            <a:chOff x="-310" y="223"/>
            <a:chExt cx="702" cy="617"/>
          </a:xfrm>
        </p:grpSpPr>
        <p:sp>
          <p:nvSpPr>
            <p:cNvPr id="17" name="Oval 13"/>
            <p:cNvSpPr>
              <a:spLocks/>
            </p:cNvSpPr>
            <p:nvPr/>
          </p:nvSpPr>
          <p:spPr bwMode="auto">
            <a:xfrm>
              <a:off x="104" y="552"/>
              <a:ext cx="288" cy="288"/>
            </a:xfrm>
            <a:prstGeom prst="ellipse">
              <a:avLst/>
            </a:prstGeom>
            <a:gradFill rotWithShape="0">
              <a:gsLst>
                <a:gs pos="0">
                  <a:srgbClr val="FF0000"/>
                </a:gs>
                <a:gs pos="100000">
                  <a:srgbClr val="380808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algn="ctr" defTabSz="642938"/>
              <a:endParaRPr lang="ja-JP" altLang="en-US" sz="3000">
                <a:solidFill>
                  <a:srgbClr val="FFFFFF"/>
                </a:solidFill>
                <a:latin typeface="Helvetica Neue" charset="0"/>
                <a:ea typeface="ヒラギノ角ゴ ProN W3" charset="-128"/>
                <a:sym typeface="Helvetica Neue" charset="0"/>
              </a:endParaRPr>
            </a:p>
          </p:txBody>
        </p:sp>
        <p:sp>
          <p:nvSpPr>
            <p:cNvPr id="18" name="Rectangle 14"/>
            <p:cNvSpPr>
              <a:spLocks/>
            </p:cNvSpPr>
            <p:nvPr/>
          </p:nvSpPr>
          <p:spPr bwMode="auto">
            <a:xfrm>
              <a:off x="-310" y="223"/>
              <a:ext cx="616" cy="495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 anchor="ctr"/>
            <a:lstStyle/>
            <a:p>
              <a:pPr algn="ctr" defTabSz="642938">
                <a:defRPr/>
              </a:pPr>
              <a:r>
                <a:rPr lang="en-US" altLang="ja-JP" sz="3200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elvetica Neue" charset="0"/>
                  <a:ea typeface="ヒラギノ角ゴ ProN W3" charset="-128"/>
                  <a:sym typeface="Helvetica Neue" charset="0"/>
                </a:rPr>
                <a:t>K</a:t>
              </a:r>
              <a:r>
                <a:rPr lang="en-US" altLang="ja-JP" sz="3200" baseline="32000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elvetica Neue" charset="0"/>
                  <a:ea typeface="ヒラギノ角ゴ ProN W3" charset="-128"/>
                  <a:sym typeface="Helvetica Neue" charset="0"/>
                </a:rPr>
                <a:t>-</a:t>
              </a:r>
            </a:p>
          </p:txBody>
        </p:sp>
      </p:grpSp>
      <p:sp>
        <p:nvSpPr>
          <p:cNvPr id="19" name="Oval 15"/>
          <p:cNvSpPr>
            <a:spLocks/>
          </p:cNvSpPr>
          <p:nvPr/>
        </p:nvSpPr>
        <p:spPr bwMode="auto">
          <a:xfrm>
            <a:off x="4084567" y="3344536"/>
            <a:ext cx="463550" cy="465137"/>
          </a:xfrm>
          <a:prstGeom prst="ellipse">
            <a:avLst/>
          </a:prstGeom>
          <a:gradFill rotWithShape="0">
            <a:gsLst>
              <a:gs pos="0">
                <a:srgbClr val="0000FF"/>
              </a:gs>
              <a:gs pos="100000">
                <a:srgbClr val="001175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 defTabSz="642938"/>
            <a:endParaRPr lang="ja-JP" altLang="en-US" sz="3000">
              <a:solidFill>
                <a:srgbClr val="FFFFFF"/>
              </a:solidFill>
              <a:latin typeface="Helvetica Neue" charset="0"/>
              <a:ea typeface="ヒラギノ角ゴ ProN W3" charset="-128"/>
              <a:sym typeface="Helvetica Neue" charset="0"/>
            </a:endParaRPr>
          </a:p>
        </p:txBody>
      </p:sp>
      <p:sp>
        <p:nvSpPr>
          <p:cNvPr id="20" name="Rectangle 16"/>
          <p:cNvSpPr>
            <a:spLocks/>
          </p:cNvSpPr>
          <p:nvPr/>
        </p:nvSpPr>
        <p:spPr bwMode="auto">
          <a:xfrm>
            <a:off x="7221292" y="1162560"/>
            <a:ext cx="687387" cy="554037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pPr algn="ctr" defTabSz="642938">
              <a:defRPr/>
            </a:pPr>
            <a:r>
              <a:rPr lang="en-US" altLang="ja-JP" sz="3200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 Neue" charset="0"/>
                <a:ea typeface="ヒラギノ角ゴ ProN W3" charset="-128"/>
                <a:sym typeface="Helvetica Neue" charset="0"/>
              </a:rPr>
              <a:t>e</a:t>
            </a:r>
            <a:r>
              <a:rPr lang="en-US" altLang="ja-JP" sz="3200" baseline="32000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 Neue" charset="0"/>
                <a:ea typeface="ヒラギノ角ゴ ProN W3" charset="-128"/>
                <a:sym typeface="Helvetica Neue" charset="0"/>
              </a:rPr>
              <a:t>-</a:t>
            </a:r>
          </a:p>
        </p:txBody>
      </p:sp>
      <p:sp>
        <p:nvSpPr>
          <p:cNvPr id="21" name="Line 17"/>
          <p:cNvSpPr>
            <a:spLocks noChangeShapeType="1"/>
          </p:cNvSpPr>
          <p:nvPr/>
        </p:nvSpPr>
        <p:spPr bwMode="auto">
          <a:xfrm flipH="1">
            <a:off x="4325867" y="1388736"/>
            <a:ext cx="3052763" cy="1196975"/>
          </a:xfrm>
          <a:prstGeom prst="line">
            <a:avLst/>
          </a:prstGeom>
          <a:noFill/>
          <a:ln w="63500">
            <a:solidFill>
              <a:schemeClr val="tx1"/>
            </a:solidFill>
            <a:miter lim="800000"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2" name="Rectangle 18"/>
          <p:cNvSpPr>
            <a:spLocks/>
          </p:cNvSpPr>
          <p:nvPr/>
        </p:nvSpPr>
        <p:spPr bwMode="auto">
          <a:xfrm>
            <a:off x="6724499" y="1627123"/>
            <a:ext cx="19653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 defTabSz="642938"/>
            <a:r>
              <a:rPr lang="en-US" altLang="ja-JP" dirty="0">
                <a:solidFill>
                  <a:prstClr val="black"/>
                </a:solidFill>
                <a:latin typeface="Helvetica Neue" charset="0"/>
                <a:ea typeface="ヒラギノ角ゴ ProN W3" charset="-128"/>
                <a:sym typeface="Helvetica Neue" charset="0"/>
              </a:rPr>
              <a:t>Auger Electron</a:t>
            </a:r>
          </a:p>
        </p:txBody>
      </p:sp>
      <p:sp>
        <p:nvSpPr>
          <p:cNvPr id="23" name="AutoShape 20"/>
          <p:cNvSpPr>
            <a:spLocks/>
          </p:cNvSpPr>
          <p:nvPr/>
        </p:nvSpPr>
        <p:spPr bwMode="auto">
          <a:xfrm>
            <a:off x="313238" y="2822623"/>
            <a:ext cx="1479945" cy="382588"/>
          </a:xfrm>
          <a:prstGeom prst="roundRect">
            <a:avLst>
              <a:gd name="adj" fmla="val 34880"/>
            </a:avLst>
          </a:prstGeom>
          <a:solidFill>
            <a:schemeClr val="accent1">
              <a:alpha val="70979"/>
            </a:schemeClr>
          </a:solidFill>
          <a:ln w="38100">
            <a:solidFill>
              <a:srgbClr val="0000FF"/>
            </a:solidFill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 defTabSz="642938"/>
            <a:r>
              <a:rPr lang="en-US" altLang="ja-JP" dirty="0">
                <a:solidFill>
                  <a:prstClr val="black"/>
                </a:solidFill>
                <a:latin typeface="Helvetica Neue" charset="0"/>
                <a:ea typeface="ヒラギノ角ゴ ProN W3" charset="-128"/>
                <a:sym typeface="Helvetica Neue" charset="0"/>
              </a:rPr>
              <a:t>2) Cascade</a:t>
            </a:r>
          </a:p>
        </p:txBody>
      </p:sp>
      <p:sp>
        <p:nvSpPr>
          <p:cNvPr id="24" name="AutoShape 21"/>
          <p:cNvSpPr>
            <a:spLocks/>
          </p:cNvSpPr>
          <p:nvPr/>
        </p:nvSpPr>
        <p:spPr bwMode="auto">
          <a:xfrm>
            <a:off x="1053211" y="1524510"/>
            <a:ext cx="1559570" cy="384175"/>
          </a:xfrm>
          <a:prstGeom prst="roundRect">
            <a:avLst>
              <a:gd name="adj" fmla="val 34880"/>
            </a:avLst>
          </a:prstGeom>
          <a:solidFill>
            <a:schemeClr val="accent1">
              <a:alpha val="70979"/>
            </a:schemeClr>
          </a:solidFill>
          <a:ln w="38100">
            <a:solidFill>
              <a:srgbClr val="0000FF"/>
            </a:solidFill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 defTabSz="642938"/>
            <a:r>
              <a:rPr lang="en-US" altLang="ja-JP" dirty="0">
                <a:solidFill>
                  <a:prstClr val="black"/>
                </a:solidFill>
                <a:latin typeface="Helvetica Neue" charset="0"/>
                <a:ea typeface="ヒラギノ角ゴ ProN W3" charset="-128"/>
                <a:sym typeface="Helvetica Neue" charset="0"/>
              </a:rPr>
              <a:t>1) </a:t>
            </a:r>
            <a:r>
              <a:rPr lang="en-US" altLang="ja-JP" dirty="0" smtClean="0">
                <a:solidFill>
                  <a:prstClr val="black"/>
                </a:solidFill>
                <a:latin typeface="Helvetica Neue" charset="0"/>
                <a:ea typeface="ヒラギノ角ゴ ProN W3" charset="-128"/>
                <a:sym typeface="Helvetica Neue" charset="0"/>
              </a:rPr>
              <a:t>Capture</a:t>
            </a:r>
            <a:endParaRPr lang="en-US" altLang="ja-JP" dirty="0">
              <a:solidFill>
                <a:prstClr val="black"/>
              </a:solidFill>
              <a:latin typeface="Helvetica Neue" charset="0"/>
              <a:ea typeface="ヒラギノ角ゴ ProN W3" charset="-128"/>
              <a:sym typeface="Helvetica Neue" charset="0"/>
            </a:endParaRPr>
          </a:p>
        </p:txBody>
      </p:sp>
      <p:sp>
        <p:nvSpPr>
          <p:cNvPr id="25" name="AutoShape 22"/>
          <p:cNvSpPr>
            <a:spLocks/>
          </p:cNvSpPr>
          <p:nvPr/>
        </p:nvSpPr>
        <p:spPr bwMode="auto">
          <a:xfrm>
            <a:off x="493643" y="4500323"/>
            <a:ext cx="2884487" cy="384175"/>
          </a:xfrm>
          <a:prstGeom prst="roundRect">
            <a:avLst>
              <a:gd name="adj" fmla="val 34880"/>
            </a:avLst>
          </a:prstGeom>
          <a:solidFill>
            <a:schemeClr val="accent1">
              <a:alpha val="70979"/>
            </a:schemeClr>
          </a:solidFill>
          <a:ln w="38100">
            <a:solidFill>
              <a:srgbClr val="0000FF"/>
            </a:solidFill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 defTabSz="642938"/>
            <a:r>
              <a:rPr lang="en-US" altLang="ja-JP">
                <a:solidFill>
                  <a:prstClr val="black"/>
                </a:solidFill>
                <a:latin typeface="Helvetica Neue" charset="0"/>
                <a:ea typeface="ヒラギノ角ゴ ProN W3" charset="-128"/>
                <a:sym typeface="Helvetica Neue" charset="0"/>
              </a:rPr>
              <a:t>3) Strong interaction</a:t>
            </a:r>
          </a:p>
        </p:txBody>
      </p:sp>
      <p:grpSp>
        <p:nvGrpSpPr>
          <p:cNvPr id="26" name="Group 24"/>
          <p:cNvGrpSpPr>
            <a:grpSpLocks/>
          </p:cNvGrpSpPr>
          <p:nvPr/>
        </p:nvGrpSpPr>
        <p:grpSpPr bwMode="auto">
          <a:xfrm>
            <a:off x="3601967" y="3550911"/>
            <a:ext cx="466725" cy="61912"/>
            <a:chOff x="0" y="0"/>
            <a:chExt cx="419" cy="56"/>
          </a:xfrm>
        </p:grpSpPr>
        <p:sp>
          <p:nvSpPr>
            <p:cNvPr id="27" name="Line 25"/>
            <p:cNvSpPr>
              <a:spLocks noChangeShapeType="1"/>
            </p:cNvSpPr>
            <p:nvPr/>
          </p:nvSpPr>
          <p:spPr bwMode="auto">
            <a:xfrm>
              <a:off x="0" y="0"/>
              <a:ext cx="419" cy="0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Line 26"/>
            <p:cNvSpPr>
              <a:spLocks noChangeShapeType="1"/>
            </p:cNvSpPr>
            <p:nvPr/>
          </p:nvSpPr>
          <p:spPr bwMode="auto">
            <a:xfrm>
              <a:off x="0" y="56"/>
              <a:ext cx="419" cy="0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9" name="AutoShape 27"/>
          <p:cNvSpPr>
            <a:spLocks/>
          </p:cNvSpPr>
          <p:nvPr/>
        </p:nvSpPr>
        <p:spPr bwMode="auto">
          <a:xfrm>
            <a:off x="6446742" y="2616661"/>
            <a:ext cx="2520840" cy="384175"/>
          </a:xfrm>
          <a:prstGeom prst="roundRect">
            <a:avLst>
              <a:gd name="adj" fmla="val 34880"/>
            </a:avLst>
          </a:prstGeom>
          <a:solidFill>
            <a:schemeClr val="accent1">
              <a:alpha val="70979"/>
            </a:schemeClr>
          </a:solidFill>
          <a:ln w="38100">
            <a:solidFill>
              <a:srgbClr val="0000FF"/>
            </a:solidFill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 defTabSz="642938"/>
            <a:r>
              <a:rPr lang="en-US" altLang="ja-JP" dirty="0" smtClean="0">
                <a:solidFill>
                  <a:prstClr val="black"/>
                </a:solidFill>
                <a:latin typeface="Helvetica Neue" charset="0"/>
                <a:ea typeface="ヒラギノ角ゴ ProN W3" charset="-128"/>
                <a:sym typeface="Helvetica Neue" charset="0"/>
              </a:rPr>
              <a:t>5) Nuclear absorption</a:t>
            </a:r>
            <a:endParaRPr lang="en-US" altLang="ja-JP" dirty="0">
              <a:solidFill>
                <a:prstClr val="black"/>
              </a:solidFill>
              <a:latin typeface="Helvetica Neue" charset="0"/>
              <a:ea typeface="ヒラギノ角ゴ ProN W3" charset="-128"/>
              <a:sym typeface="Helvetica Neue" charset="0"/>
            </a:endParaRPr>
          </a:p>
        </p:txBody>
      </p:sp>
      <p:sp>
        <p:nvSpPr>
          <p:cNvPr id="30" name="Oval 29"/>
          <p:cNvSpPr>
            <a:spLocks/>
          </p:cNvSpPr>
          <p:nvPr/>
        </p:nvSpPr>
        <p:spPr bwMode="auto">
          <a:xfrm>
            <a:off x="4790558" y="2906949"/>
            <a:ext cx="321673" cy="321699"/>
          </a:xfrm>
          <a:prstGeom prst="ellipse">
            <a:avLst/>
          </a:prstGeom>
          <a:gradFill rotWithShape="0">
            <a:gsLst>
              <a:gs pos="0">
                <a:srgbClr val="FF0000"/>
              </a:gs>
              <a:gs pos="100000">
                <a:srgbClr val="380808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 defTabSz="642938"/>
            <a:endParaRPr lang="ja-JP" altLang="en-US" sz="3000">
              <a:solidFill>
                <a:srgbClr val="FFFFFF"/>
              </a:solidFill>
              <a:latin typeface="Helvetica Neue" charset="0"/>
              <a:ea typeface="ヒラギノ角ゴ ProN W3" charset="-128"/>
              <a:sym typeface="Helvetica Neue" charset="0"/>
            </a:endParaRPr>
          </a:p>
        </p:txBody>
      </p:sp>
      <p:sp>
        <p:nvSpPr>
          <p:cNvPr id="31" name="Line 32"/>
          <p:cNvSpPr>
            <a:spLocks noChangeShapeType="1"/>
          </p:cNvSpPr>
          <p:nvPr/>
        </p:nvSpPr>
        <p:spPr bwMode="auto">
          <a:xfrm rot="10800000" flipH="1">
            <a:off x="4306817" y="2576186"/>
            <a:ext cx="0" cy="285344"/>
          </a:xfrm>
          <a:prstGeom prst="line">
            <a:avLst/>
          </a:prstGeom>
          <a:noFill/>
          <a:ln w="38100">
            <a:solidFill>
              <a:srgbClr val="FF7F00"/>
            </a:solidFill>
            <a:miter lim="800000"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2" name="Line 33"/>
          <p:cNvSpPr>
            <a:spLocks noChangeShapeType="1"/>
          </p:cNvSpPr>
          <p:nvPr/>
        </p:nvSpPr>
        <p:spPr bwMode="auto">
          <a:xfrm rot="10800000">
            <a:off x="4306817" y="2833663"/>
            <a:ext cx="695076" cy="211781"/>
          </a:xfrm>
          <a:prstGeom prst="line">
            <a:avLst/>
          </a:prstGeom>
          <a:noFill/>
          <a:ln w="38100">
            <a:solidFill>
              <a:srgbClr val="FF7F00"/>
            </a:solidFill>
            <a:miter lim="800000"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Line 34"/>
          <p:cNvSpPr>
            <a:spLocks noChangeShapeType="1"/>
          </p:cNvSpPr>
          <p:nvPr/>
        </p:nvSpPr>
        <p:spPr bwMode="auto">
          <a:xfrm rot="10800000" flipH="1">
            <a:off x="4306816" y="3095475"/>
            <a:ext cx="695076" cy="149485"/>
          </a:xfrm>
          <a:prstGeom prst="line">
            <a:avLst/>
          </a:prstGeom>
          <a:noFill/>
          <a:ln w="38100">
            <a:solidFill>
              <a:srgbClr val="FF7F00"/>
            </a:solidFill>
            <a:miter lim="800000"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4" name="Freeform 35"/>
          <p:cNvSpPr>
            <a:spLocks/>
          </p:cNvSpPr>
          <p:nvPr/>
        </p:nvSpPr>
        <p:spPr bwMode="auto">
          <a:xfrm rot="18660000" flipH="1">
            <a:off x="5524664" y="2842107"/>
            <a:ext cx="87652" cy="2060373"/>
          </a:xfrm>
          <a:custGeom>
            <a:avLst/>
            <a:gdLst>
              <a:gd name="T0" fmla="*/ 0 w 20066"/>
              <a:gd name="T1" fmla="*/ 0 h 21600"/>
              <a:gd name="T2" fmla="*/ 0 w 20066"/>
              <a:gd name="T3" fmla="*/ 0 h 21600"/>
              <a:gd name="T4" fmla="*/ 0 w 20066"/>
              <a:gd name="T5" fmla="*/ 1 h 21600"/>
              <a:gd name="T6" fmla="*/ 0 w 20066"/>
              <a:gd name="T7" fmla="*/ 1 h 21600"/>
              <a:gd name="T8" fmla="*/ 0 w 20066"/>
              <a:gd name="T9" fmla="*/ 2 h 21600"/>
              <a:gd name="T10" fmla="*/ 0 w 20066"/>
              <a:gd name="T11" fmla="*/ 2 h 21600"/>
              <a:gd name="T12" fmla="*/ 0 w 20066"/>
              <a:gd name="T13" fmla="*/ 2 h 21600"/>
              <a:gd name="T14" fmla="*/ 0 w 20066"/>
              <a:gd name="T15" fmla="*/ 3 h 21600"/>
              <a:gd name="T16" fmla="*/ 0 w 20066"/>
              <a:gd name="T17" fmla="*/ 3 h 21600"/>
              <a:gd name="T18" fmla="*/ 0 w 20066"/>
              <a:gd name="T19" fmla="*/ 4 h 21600"/>
              <a:gd name="T20" fmla="*/ 0 w 20066"/>
              <a:gd name="T21" fmla="*/ 4 h 21600"/>
              <a:gd name="T22" fmla="*/ 0 w 20066"/>
              <a:gd name="T23" fmla="*/ 4 h 21600"/>
              <a:gd name="T24" fmla="*/ 0 w 20066"/>
              <a:gd name="T25" fmla="*/ 4 h 216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20066"/>
              <a:gd name="T40" fmla="*/ 0 h 21600"/>
              <a:gd name="T41" fmla="*/ 20066 w 20066"/>
              <a:gd name="T42" fmla="*/ 21600 h 21600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20066" h="21600">
                <a:moveTo>
                  <a:pt x="18978" y="0"/>
                </a:moveTo>
                <a:cubicBezTo>
                  <a:pt x="15905" y="255"/>
                  <a:pt x="258" y="518"/>
                  <a:pt x="542" y="1528"/>
                </a:cubicBezTo>
                <a:cubicBezTo>
                  <a:pt x="826" y="2538"/>
                  <a:pt x="20198" y="2770"/>
                  <a:pt x="20062" y="3854"/>
                </a:cubicBezTo>
                <a:cubicBezTo>
                  <a:pt x="19926" y="4937"/>
                  <a:pt x="0" y="4799"/>
                  <a:pt x="0" y="5847"/>
                </a:cubicBezTo>
                <a:cubicBezTo>
                  <a:pt x="0" y="6895"/>
                  <a:pt x="19765" y="6771"/>
                  <a:pt x="20062" y="7774"/>
                </a:cubicBezTo>
                <a:cubicBezTo>
                  <a:pt x="20360" y="8777"/>
                  <a:pt x="1084" y="8493"/>
                  <a:pt x="1084" y="9501"/>
                </a:cubicBezTo>
                <a:cubicBezTo>
                  <a:pt x="1084" y="10509"/>
                  <a:pt x="19926" y="10608"/>
                  <a:pt x="20062" y="11628"/>
                </a:cubicBezTo>
                <a:cubicBezTo>
                  <a:pt x="20199" y="12647"/>
                  <a:pt x="1627" y="12572"/>
                  <a:pt x="1627" y="13554"/>
                </a:cubicBezTo>
                <a:cubicBezTo>
                  <a:pt x="1627" y="14537"/>
                  <a:pt x="20062" y="14425"/>
                  <a:pt x="20062" y="15415"/>
                </a:cubicBezTo>
                <a:cubicBezTo>
                  <a:pt x="20062" y="16405"/>
                  <a:pt x="1774" y="16467"/>
                  <a:pt x="1627" y="17408"/>
                </a:cubicBezTo>
                <a:cubicBezTo>
                  <a:pt x="1479" y="18349"/>
                  <a:pt x="17440" y="18105"/>
                  <a:pt x="19520" y="18870"/>
                </a:cubicBezTo>
                <a:cubicBezTo>
                  <a:pt x="21600" y="19634"/>
                  <a:pt x="12290" y="20476"/>
                  <a:pt x="10844" y="20797"/>
                </a:cubicBezTo>
                <a:lnTo>
                  <a:pt x="6964" y="21600"/>
                </a:lnTo>
              </a:path>
            </a:pathLst>
          </a:custGeom>
          <a:noFill/>
          <a:ln w="50800">
            <a:solidFill>
              <a:srgbClr val="FF7F00"/>
            </a:solidFill>
            <a:miter lim="800000"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5" name="Rectangle 36"/>
          <p:cNvSpPr>
            <a:spLocks/>
          </p:cNvSpPr>
          <p:nvPr/>
        </p:nvSpPr>
        <p:spPr bwMode="auto">
          <a:xfrm>
            <a:off x="6258752" y="4278780"/>
            <a:ext cx="1107341" cy="472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 defTabSz="642938"/>
            <a:r>
              <a:rPr lang="en-US" altLang="ja-JP" sz="2400" dirty="0">
                <a:solidFill>
                  <a:srgbClr val="FF7F00"/>
                </a:solidFill>
                <a:latin typeface="Helvetica Neue" charset="0"/>
                <a:ea typeface="ヒラギノ角ゴ ProN W3" charset="-128"/>
                <a:sym typeface="Helvetica Neue" charset="0"/>
              </a:rPr>
              <a:t>X-ray</a:t>
            </a:r>
          </a:p>
        </p:txBody>
      </p:sp>
      <p:grpSp>
        <p:nvGrpSpPr>
          <p:cNvPr id="36" name="Group 35"/>
          <p:cNvGrpSpPr/>
          <p:nvPr/>
        </p:nvGrpSpPr>
        <p:grpSpPr>
          <a:xfrm>
            <a:off x="6948264" y="3168853"/>
            <a:ext cx="2223026" cy="640820"/>
            <a:chOff x="5859741" y="4989522"/>
            <a:chExt cx="2471263" cy="640820"/>
          </a:xfrm>
        </p:grpSpPr>
        <p:sp>
          <p:nvSpPr>
            <p:cNvPr id="37" name="Rectangle 42"/>
            <p:cNvSpPr>
              <a:spLocks/>
            </p:cNvSpPr>
            <p:nvPr/>
          </p:nvSpPr>
          <p:spPr bwMode="auto">
            <a:xfrm>
              <a:off x="5859741" y="5161170"/>
              <a:ext cx="821893" cy="2975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pPr algn="ctr" defTabSz="642938"/>
              <a:r>
                <a:rPr lang="en-US" altLang="ja-JP" dirty="0">
                  <a:solidFill>
                    <a:prstClr val="black"/>
                  </a:solidFill>
                  <a:latin typeface="Helvetica Neue" charset="0"/>
                  <a:ea typeface="ヒラギノ角ゴ ProN W3" charset="-128"/>
                  <a:sym typeface="Helvetica Neue" charset="0"/>
                </a:rPr>
                <a:t>e.g.</a:t>
              </a:r>
            </a:p>
          </p:txBody>
        </p:sp>
        <p:sp>
          <p:nvSpPr>
            <p:cNvPr id="38" name="Rectangle 43"/>
            <p:cNvSpPr>
              <a:spLocks/>
            </p:cNvSpPr>
            <p:nvPr/>
          </p:nvSpPr>
          <p:spPr bwMode="auto">
            <a:xfrm>
              <a:off x="6472811" y="5040063"/>
              <a:ext cx="1778907" cy="5492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pPr defTabSz="642938">
                <a:buSzPct val="50000"/>
                <a:buFont typeface="Helvetica Neue" charset="0"/>
                <a:buChar char="•"/>
              </a:pPr>
              <a:r>
                <a:rPr lang="en-US" altLang="ja-JP" dirty="0">
                  <a:solidFill>
                    <a:prstClr val="black"/>
                  </a:solidFill>
                  <a:latin typeface="Helvetica Neue" charset="0"/>
                  <a:ea typeface="ヒラギノ角ゴ ProN W3" charset="-128"/>
                  <a:sym typeface="Helvetica Neue" charset="0"/>
                </a:rPr>
                <a:t> 1s for K-p, K-d</a:t>
              </a:r>
            </a:p>
            <a:p>
              <a:pPr defTabSz="642938">
                <a:buSzPct val="50000"/>
                <a:buFont typeface="Helvetica Neue" charset="0"/>
                <a:buChar char="•"/>
              </a:pPr>
              <a:r>
                <a:rPr lang="en-US" altLang="ja-JP" dirty="0">
                  <a:solidFill>
                    <a:prstClr val="black"/>
                  </a:solidFill>
                  <a:latin typeface="Helvetica Neue" charset="0"/>
                  <a:ea typeface="ヒラギノ角ゴ ProN W3" charset="-128"/>
                  <a:sym typeface="Helvetica Neue" charset="0"/>
                </a:rPr>
                <a:t> 2p for K-He</a:t>
              </a:r>
            </a:p>
          </p:txBody>
        </p:sp>
        <p:sp>
          <p:nvSpPr>
            <p:cNvPr id="39" name="AutoShape 44"/>
            <p:cNvSpPr>
              <a:spLocks/>
            </p:cNvSpPr>
            <p:nvPr/>
          </p:nvSpPr>
          <p:spPr bwMode="auto">
            <a:xfrm>
              <a:off x="5918926" y="4989522"/>
              <a:ext cx="2412078" cy="640820"/>
            </a:xfrm>
            <a:prstGeom prst="roundRect">
              <a:avLst>
                <a:gd name="adj" fmla="val 17856"/>
              </a:avLst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algn="ctr" defTabSz="642938"/>
              <a:endParaRPr lang="ja-JP" altLang="en-US" sz="3000">
                <a:solidFill>
                  <a:srgbClr val="FFFFFF"/>
                </a:solidFill>
                <a:latin typeface="Helvetica Neue" charset="0"/>
                <a:ea typeface="ヒラギノ角ゴ ProN W3" charset="-128"/>
                <a:sym typeface="Helvetica Neue" charset="0"/>
              </a:endParaRPr>
            </a:p>
          </p:txBody>
        </p:sp>
      </p:grpSp>
      <p:sp>
        <p:nvSpPr>
          <p:cNvPr id="40" name="Rectangle 45"/>
          <p:cNvSpPr>
            <a:spLocks/>
          </p:cNvSpPr>
          <p:nvPr/>
        </p:nvSpPr>
        <p:spPr bwMode="auto">
          <a:xfrm>
            <a:off x="2911155" y="1368068"/>
            <a:ext cx="2090738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 defTabSz="642938"/>
            <a:r>
              <a:rPr lang="en-US" altLang="ja-JP" sz="1700" dirty="0">
                <a:solidFill>
                  <a:prstClr val="black"/>
                </a:solidFill>
                <a:latin typeface="Helvetica Neue" charset="0"/>
                <a:ea typeface="ヒラギノ角ゴ ProN W3" charset="-128"/>
                <a:sym typeface="Helvetica Neue" charset="0"/>
              </a:rPr>
              <a:t>highly-excited state</a:t>
            </a:r>
          </a:p>
        </p:txBody>
      </p:sp>
      <p:sp>
        <p:nvSpPr>
          <p:cNvPr id="41" name="Rectangle 46"/>
          <p:cNvSpPr>
            <a:spLocks/>
          </p:cNvSpPr>
          <p:nvPr/>
        </p:nvSpPr>
        <p:spPr bwMode="auto">
          <a:xfrm>
            <a:off x="49071" y="3289301"/>
            <a:ext cx="171200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 defTabSz="642938"/>
            <a:r>
              <a:rPr lang="en-US" altLang="ja-JP" sz="1700" dirty="0" smtClean="0">
                <a:solidFill>
                  <a:prstClr val="black"/>
                </a:solidFill>
                <a:latin typeface="Helvetica Neue" charset="0"/>
                <a:ea typeface="ヒラギノ角ゴ ProN W3" charset="-128"/>
                <a:sym typeface="Helvetica Neue" charset="0"/>
              </a:rPr>
              <a:t>Collision induced </a:t>
            </a:r>
          </a:p>
          <a:p>
            <a:pPr algn="ctr" defTabSz="642938"/>
            <a:r>
              <a:rPr lang="en-US" altLang="ja-JP" sz="1700" dirty="0" smtClean="0">
                <a:solidFill>
                  <a:prstClr val="black"/>
                </a:solidFill>
                <a:latin typeface="Helvetica Neue" charset="0"/>
                <a:ea typeface="ヒラギノ角ゴ ProN W3" charset="-128"/>
                <a:sym typeface="Helvetica Neue" charset="0"/>
              </a:rPr>
              <a:t>de-excitation</a:t>
            </a:r>
            <a:endParaRPr lang="en-US" altLang="ja-JP" sz="1700" dirty="0">
              <a:solidFill>
                <a:prstClr val="black"/>
              </a:solidFill>
              <a:latin typeface="Helvetica Neue" charset="0"/>
              <a:ea typeface="ヒラギノ角ゴ ProN W3" charset="-128"/>
              <a:sym typeface="Helvetica Neue" charset="0"/>
            </a:endParaRPr>
          </a:p>
        </p:txBody>
      </p:sp>
      <p:sp>
        <p:nvSpPr>
          <p:cNvPr id="42" name="Rectangle 47"/>
          <p:cNvSpPr>
            <a:spLocks/>
          </p:cNvSpPr>
          <p:nvPr/>
        </p:nvSpPr>
        <p:spPr bwMode="auto">
          <a:xfrm>
            <a:off x="2876442" y="1764179"/>
            <a:ext cx="287027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defTabSz="642938">
              <a:lnSpc>
                <a:spcPct val="80000"/>
              </a:lnSpc>
            </a:pPr>
            <a:r>
              <a:rPr lang="en-US" altLang="ja-JP" sz="1500" i="1" dirty="0">
                <a:solidFill>
                  <a:prstClr val="black"/>
                </a:solidFill>
                <a:latin typeface="Helvetica Neue" charset="0"/>
                <a:ea typeface="ヒラギノ角ゴ ProN W3" charset="-128"/>
                <a:sym typeface="Helvetica Neue" charset="0"/>
              </a:rPr>
              <a:t> n ~ </a:t>
            </a:r>
            <a:r>
              <a:rPr lang="en-US" altLang="ja-JP" sz="1500" i="1" dirty="0" err="1">
                <a:solidFill>
                  <a:prstClr val="black"/>
                </a:solidFill>
                <a:latin typeface="Helvetica Neue" charset="0"/>
                <a:ea typeface="ヒラギノ角ゴ ProN W3" charset="-128"/>
                <a:sym typeface="Helvetica Neue" charset="0"/>
              </a:rPr>
              <a:t>sqrt</a:t>
            </a:r>
            <a:r>
              <a:rPr lang="en-US" altLang="ja-JP" sz="1500" i="1" dirty="0">
                <a:solidFill>
                  <a:prstClr val="black"/>
                </a:solidFill>
                <a:latin typeface="Helvetica Neue" charset="0"/>
                <a:ea typeface="ヒラギノ角ゴ ProN W3" charset="-128"/>
                <a:sym typeface="Helvetica Neue" charset="0"/>
              </a:rPr>
              <a:t>(M*/m</a:t>
            </a:r>
            <a:r>
              <a:rPr lang="en-US" altLang="ja-JP" sz="1500" i="1" baseline="-6000" dirty="0">
                <a:solidFill>
                  <a:prstClr val="black"/>
                </a:solidFill>
                <a:latin typeface="Helvetica Neue" charset="0"/>
                <a:ea typeface="ヒラギノ角ゴ ProN W3" charset="-128"/>
                <a:sym typeface="Helvetica Neue" charset="0"/>
              </a:rPr>
              <a:t>e</a:t>
            </a:r>
            <a:r>
              <a:rPr lang="en-US" altLang="ja-JP" sz="1500" i="1" dirty="0">
                <a:solidFill>
                  <a:prstClr val="black"/>
                </a:solidFill>
                <a:latin typeface="Helvetica Neue" charset="0"/>
                <a:ea typeface="ヒラギノ角ゴ ProN W3" charset="-128"/>
                <a:sym typeface="Helvetica Neue" charset="0"/>
              </a:rPr>
              <a:t>) n’ ~ 25 (for K-p)</a:t>
            </a:r>
          </a:p>
          <a:p>
            <a:pPr defTabSz="642938">
              <a:lnSpc>
                <a:spcPct val="80000"/>
              </a:lnSpc>
            </a:pPr>
            <a:r>
              <a:rPr lang="en-US" altLang="ja-JP" sz="1500" dirty="0">
                <a:solidFill>
                  <a:prstClr val="black"/>
                </a:solidFill>
                <a:latin typeface="Helvetica Neue" charset="0"/>
                <a:ea typeface="ヒラギノ角ゴ ProN W3" charset="-128"/>
                <a:sym typeface="Helvetica Neue" charset="0"/>
              </a:rPr>
              <a:t> (</a:t>
            </a:r>
            <a:r>
              <a:rPr lang="en-US" altLang="ja-JP" sz="1200" i="1" dirty="0">
                <a:solidFill>
                  <a:prstClr val="black"/>
                </a:solidFill>
                <a:latin typeface="Helvetica Neue" charset="0"/>
                <a:ea typeface="ヒラギノ角ゴ ProN W3" charset="-128"/>
                <a:sym typeface="Helvetica Neue" charset="0"/>
              </a:rPr>
              <a:t>M*</a:t>
            </a:r>
            <a:r>
              <a:rPr lang="en-US" altLang="ja-JP" sz="1200" dirty="0">
                <a:solidFill>
                  <a:prstClr val="black"/>
                </a:solidFill>
                <a:latin typeface="Helvetica Neue" charset="0"/>
                <a:ea typeface="ヒラギノ角ゴ ProN W3" charset="-128"/>
                <a:sym typeface="Helvetica Neue" charset="0"/>
              </a:rPr>
              <a:t> : K-p reduced mass)</a:t>
            </a:r>
          </a:p>
        </p:txBody>
      </p:sp>
      <p:sp>
        <p:nvSpPr>
          <p:cNvPr id="43" name="Oval 49"/>
          <p:cNvSpPr>
            <a:spLocks/>
          </p:cNvSpPr>
          <p:nvPr/>
        </p:nvSpPr>
        <p:spPr bwMode="auto">
          <a:xfrm>
            <a:off x="3253131" y="3416486"/>
            <a:ext cx="321849" cy="321699"/>
          </a:xfrm>
          <a:prstGeom prst="ellipse">
            <a:avLst/>
          </a:prstGeom>
          <a:gradFill rotWithShape="0">
            <a:gsLst>
              <a:gs pos="0">
                <a:srgbClr val="FF0000"/>
              </a:gs>
              <a:gs pos="100000">
                <a:srgbClr val="380808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 defTabSz="642938"/>
            <a:endParaRPr lang="ja-JP" altLang="en-US" sz="3000">
              <a:solidFill>
                <a:srgbClr val="FFFFFF"/>
              </a:solidFill>
              <a:latin typeface="Helvetica Neue" charset="0"/>
              <a:ea typeface="ヒラギノ角ゴ ProN W3" charset="-128"/>
              <a:sym typeface="Helvetica Neue" charset="0"/>
            </a:endParaRPr>
          </a:p>
        </p:txBody>
      </p:sp>
      <p:sp>
        <p:nvSpPr>
          <p:cNvPr id="44" name="AutoShape 21"/>
          <p:cNvSpPr>
            <a:spLocks/>
          </p:cNvSpPr>
          <p:nvPr/>
        </p:nvSpPr>
        <p:spPr bwMode="auto">
          <a:xfrm>
            <a:off x="388219" y="844398"/>
            <a:ext cx="5345927" cy="384175"/>
          </a:xfrm>
          <a:prstGeom prst="roundRect">
            <a:avLst>
              <a:gd name="adj" fmla="val 34880"/>
            </a:avLst>
          </a:prstGeom>
          <a:solidFill>
            <a:schemeClr val="accent1">
              <a:alpha val="70979"/>
            </a:schemeClr>
          </a:solidFill>
          <a:ln w="38100">
            <a:solidFill>
              <a:srgbClr val="0000FF"/>
            </a:solidFill>
            <a:miter lim="800000"/>
            <a:headEnd/>
            <a:tailEnd/>
          </a:ln>
        </p:spPr>
        <p:txBody>
          <a:bodyPr lIns="0" tIns="0" rIns="0" bIns="0" anchor="ctr"/>
          <a:lstStyle/>
          <a:p>
            <a:pPr defTabSz="642938">
              <a:defRPr/>
            </a:pPr>
            <a:r>
              <a:rPr lang="en-US" altLang="ja-JP" dirty="0">
                <a:solidFill>
                  <a:prstClr val="black"/>
                </a:solidFill>
                <a:latin typeface="Helvetica Neue" charset="0"/>
                <a:ea typeface="ヒラギノ角ゴ ProN W3" charset="-128"/>
                <a:sym typeface="Helvetica Neue" charset="0"/>
              </a:rPr>
              <a:t>0) </a:t>
            </a:r>
            <a:r>
              <a:rPr lang="en-US" altLang="ja-JP" dirty="0" smtClean="0">
                <a:solidFill>
                  <a:prstClr val="black"/>
                </a:solidFill>
                <a:latin typeface="Helvetica Neue" charset="0"/>
                <a:ea typeface="ヒラギノ角ゴ ProN W3" charset="-128"/>
                <a:sym typeface="Helvetica Neue" charset="0"/>
              </a:rPr>
              <a:t>Moderated</a:t>
            </a:r>
            <a:r>
              <a:rPr lang="en-US" altLang="ja-JP" dirty="0">
                <a:solidFill>
                  <a:prstClr val="black"/>
                </a:solidFill>
                <a:latin typeface="Helvetica Neue" charset="0"/>
                <a:ea typeface="ヒラギノ角ゴ ProN W3" charset="-128"/>
                <a:sym typeface="Helvetica Neue" charset="0"/>
              </a:rPr>
              <a:t>, then stopped in a target medium</a:t>
            </a:r>
          </a:p>
        </p:txBody>
      </p:sp>
      <p:sp>
        <p:nvSpPr>
          <p:cNvPr id="45" name="AutoShape 27"/>
          <p:cNvSpPr>
            <a:spLocks/>
          </p:cNvSpPr>
          <p:nvPr/>
        </p:nvSpPr>
        <p:spPr bwMode="auto">
          <a:xfrm>
            <a:off x="5858069" y="4884498"/>
            <a:ext cx="2594866" cy="384175"/>
          </a:xfrm>
          <a:prstGeom prst="roundRect">
            <a:avLst>
              <a:gd name="adj" fmla="val 34880"/>
            </a:avLst>
          </a:prstGeom>
          <a:solidFill>
            <a:schemeClr val="accent1">
              <a:alpha val="70979"/>
            </a:schemeClr>
          </a:solidFill>
          <a:ln w="38100">
            <a:solidFill>
              <a:srgbClr val="0000FF"/>
            </a:solidFill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 defTabSz="642938"/>
            <a:r>
              <a:rPr lang="en-US" altLang="ja-JP" dirty="0">
                <a:solidFill>
                  <a:prstClr val="black"/>
                </a:solidFill>
                <a:latin typeface="Helvetica Neue" charset="0"/>
                <a:ea typeface="ヒラギノ角ゴ ProN W3" charset="-128"/>
                <a:sym typeface="Helvetica Neue" charset="0"/>
              </a:rPr>
              <a:t>4) </a:t>
            </a:r>
            <a:r>
              <a:rPr lang="en-US" altLang="ja-JP" dirty="0" smtClean="0">
                <a:solidFill>
                  <a:prstClr val="black"/>
                </a:solidFill>
                <a:latin typeface="Helvetica Neue" charset="0"/>
                <a:ea typeface="ヒラギノ角ゴ ProN W3" charset="-128"/>
                <a:sym typeface="Helvetica Neue" charset="0"/>
              </a:rPr>
              <a:t>Radiative transition</a:t>
            </a:r>
            <a:endParaRPr lang="en-US" altLang="ja-JP" dirty="0">
              <a:solidFill>
                <a:prstClr val="black"/>
              </a:solidFill>
              <a:latin typeface="Helvetica Neue" charset="0"/>
              <a:ea typeface="ヒラギノ角ゴ ProN W3" charset="-128"/>
              <a:sym typeface="Helvetica Neue" charset="0"/>
            </a:endParaRPr>
          </a:p>
        </p:txBody>
      </p:sp>
      <p:sp>
        <p:nvSpPr>
          <p:cNvPr id="46" name="Rectangle 46"/>
          <p:cNvSpPr>
            <a:spLocks/>
          </p:cNvSpPr>
          <p:nvPr/>
        </p:nvSpPr>
        <p:spPr bwMode="auto">
          <a:xfrm>
            <a:off x="1939534" y="4967590"/>
            <a:ext cx="3928610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 defTabSz="642938"/>
            <a:r>
              <a:rPr lang="en-US" altLang="ja-JP" sz="1700" b="1" dirty="0" smtClean="0">
                <a:solidFill>
                  <a:srgbClr val="FF0000"/>
                </a:solidFill>
                <a:latin typeface="Helvetica Neue" charset="0"/>
                <a:ea typeface="ヒラギノ角ゴ ProN W3" charset="-128"/>
                <a:sym typeface="Helvetica Neue" charset="0"/>
              </a:rPr>
              <a:t>If survives to Stark mixing effect </a:t>
            </a:r>
            <a:r>
              <a:rPr lang="en-US" altLang="ja-JP" sz="1700" b="1" dirty="0" smtClean="0">
                <a:solidFill>
                  <a:srgbClr val="FF0000"/>
                </a:solidFill>
                <a:latin typeface="Helvetica Neue" charset="0"/>
                <a:ea typeface="ヒラギノ角ゴ ProN W3" charset="-128"/>
                <a:sym typeface="Wingdings" panose="05000000000000000000" pitchFamily="2" charset="2"/>
              </a:rPr>
              <a:t></a:t>
            </a:r>
            <a:endParaRPr lang="en-US" altLang="ja-JP" sz="1700" b="1" dirty="0">
              <a:solidFill>
                <a:srgbClr val="FF0000"/>
              </a:solidFill>
              <a:latin typeface="Helvetica Neue" charset="0"/>
              <a:ea typeface="ヒラギノ角ゴ ProN W3" charset="-128"/>
              <a:sym typeface="Helvetica Neue" charset="0"/>
            </a:endParaRPr>
          </a:p>
        </p:txBody>
      </p:sp>
      <p:sp>
        <p:nvSpPr>
          <p:cNvPr id="47" name="Rectangle 46"/>
          <p:cNvSpPr>
            <a:spLocks/>
          </p:cNvSpPr>
          <p:nvPr/>
        </p:nvSpPr>
        <p:spPr bwMode="auto">
          <a:xfrm>
            <a:off x="49071" y="4147975"/>
            <a:ext cx="2262399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 defTabSz="642938"/>
            <a:r>
              <a:rPr lang="en-US" altLang="ja-JP" sz="1700" dirty="0" smtClean="0">
                <a:solidFill>
                  <a:prstClr val="black"/>
                </a:solidFill>
                <a:latin typeface="Helvetica Neue" charset="0"/>
                <a:ea typeface="ヒラギノ角ゴ ProN W3" charset="-128"/>
                <a:sym typeface="Helvetica Neue" charset="0"/>
              </a:rPr>
              <a:t>On the lowest levels</a:t>
            </a:r>
            <a:endParaRPr lang="en-US" altLang="ja-JP" sz="1700" dirty="0">
              <a:solidFill>
                <a:prstClr val="black"/>
              </a:solidFill>
              <a:latin typeface="Helvetica Neue" charset="0"/>
              <a:ea typeface="ヒラギノ角ゴ ProN W3" charset="-128"/>
              <a:sym typeface="Helvetica Neue" charset="0"/>
            </a:endParaRPr>
          </a:p>
        </p:txBody>
      </p:sp>
      <p:sp>
        <p:nvSpPr>
          <p:cNvPr id="48" name="Rectangle 46"/>
          <p:cNvSpPr>
            <a:spLocks/>
          </p:cNvSpPr>
          <p:nvPr/>
        </p:nvSpPr>
        <p:spPr bwMode="auto">
          <a:xfrm>
            <a:off x="1717912" y="1983720"/>
            <a:ext cx="647785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 defTabSz="642938"/>
            <a:r>
              <a:rPr lang="en-US" altLang="ja-JP" sz="1700" dirty="0" smtClean="0">
                <a:solidFill>
                  <a:prstClr val="black"/>
                </a:solidFill>
                <a:latin typeface="Helvetica Neue" charset="0"/>
                <a:ea typeface="ヒラギノ角ゴ ProN W3" charset="-128"/>
                <a:sym typeface="Helvetica Neue" charset="0"/>
              </a:rPr>
              <a:t>Auger</a:t>
            </a:r>
            <a:endParaRPr lang="en-US" altLang="ja-JP" sz="1700" dirty="0">
              <a:solidFill>
                <a:prstClr val="black"/>
              </a:solidFill>
              <a:latin typeface="Helvetica Neue" charset="0"/>
              <a:ea typeface="ヒラギノ角ゴ ProN W3" charset="-128"/>
              <a:sym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4135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500"/>
                            </p:stCondLst>
                            <p:childTnLst>
                              <p:par>
                                <p:cTn id="3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500"/>
                            </p:stCondLst>
                            <p:childTnLst>
                              <p:par>
                                <p:cTn id="4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000"/>
                            </p:stCondLst>
                            <p:childTnLst>
                              <p:par>
                                <p:cTn id="45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5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500"/>
                            </p:stCondLst>
                            <p:childTnLst>
                              <p:par>
                                <p:cTn id="55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8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500"/>
                            </p:stCondLst>
                            <p:childTnLst>
                              <p:par>
                                <p:cTn id="61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9000"/>
                            </p:stCondLst>
                            <p:childTnLst>
                              <p:par>
                                <p:cTn id="64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95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500"/>
                            </p:stCondLst>
                            <p:childTnLst>
                              <p:par>
                                <p:cTn id="7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1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1500"/>
                            </p:stCondLst>
                            <p:childTnLst>
                              <p:par>
                                <p:cTn id="7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2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2500"/>
                            </p:stCondLst>
                            <p:childTnLst>
                              <p:par>
                                <p:cTn id="8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 autoUpdateAnimBg="0"/>
      <p:bldP spid="7" grpId="0" animBg="1"/>
      <p:bldP spid="8" grpId="0" animBg="1"/>
      <p:bldP spid="19" grpId="0" animBg="1"/>
      <p:bldP spid="23" grpId="0" animBg="1" autoUpdateAnimBg="0"/>
      <p:bldP spid="23" grpId="1" animBg="1" autoUpdateAnimBg="0"/>
      <p:bldP spid="24" grpId="0" animBg="1" autoUpdateAnimBg="0"/>
      <p:bldP spid="25" grpId="0" animBg="1" autoUpdateAnimBg="0"/>
      <p:bldP spid="25" grpId="1" animBg="1" autoUpdateAnimBg="0"/>
      <p:bldP spid="29" grpId="0" animBg="1" autoUpdateAnimBg="0"/>
      <p:bldP spid="40" grpId="0" autoUpdateAnimBg="0"/>
      <p:bldP spid="41" grpId="0" autoUpdateAnimBg="0"/>
      <p:bldP spid="41" grpId="1" autoUpdateAnimBg="0"/>
      <p:bldP spid="42" grpId="0" autoUpdateAnimBg="0"/>
      <p:bldP spid="44" grpId="0" animBg="1" autoUpdateAnimBg="0"/>
      <p:bldP spid="45" grpId="0" animBg="1" autoUpdateAnimBg="0"/>
      <p:bldP spid="46" grpId="0" autoUpdateAnimBg="0"/>
      <p:bldP spid="46" grpId="1" autoUpdateAnimBg="0"/>
      <p:bldP spid="47" grpId="0" autoUpdateAnimBg="0"/>
      <p:bldP spid="47" grpId="1" autoUpdateAnimBg="0"/>
      <p:bldP spid="48" grpId="0" autoUpdateAnimBg="0"/>
      <p:bldP spid="48" grpId="1" autoUpdateAnimBg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712968" cy="6379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041167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64" y="171748"/>
            <a:ext cx="6336581" cy="5498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25" y="404664"/>
            <a:ext cx="2851771" cy="1953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Immagine 1" descr="D:\LAVORO\Articoli\Crosstalk_SIDDHARTA\last\imgs_finali\Fig7b_final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852936"/>
            <a:ext cx="2699792" cy="281732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6648" y="5867980"/>
            <a:ext cx="908556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M. A. Iliescu et al., "Reducing the MIPs Charge-Sharing Background in X-Ray Spectroscopic SDD </a:t>
            </a:r>
            <a:endParaRPr lang="en-US" dirty="0" smtClean="0"/>
          </a:p>
          <a:p>
            <a:r>
              <a:rPr lang="en-US" dirty="0" smtClean="0"/>
              <a:t>Arrays</a:t>
            </a:r>
            <a:r>
              <a:rPr lang="en-US" dirty="0"/>
              <a:t>," in IEEE Transactions on Instrumentation and Measurement, vol. 70, pp. 1-7, 2021, </a:t>
            </a:r>
            <a:endParaRPr lang="en-US" dirty="0" smtClean="0"/>
          </a:p>
          <a:p>
            <a:r>
              <a:rPr lang="en-US" dirty="0" smtClean="0"/>
              <a:t>Art </a:t>
            </a:r>
            <a:r>
              <a:rPr lang="en-US" dirty="0"/>
              <a:t>no. 9507807, </a:t>
            </a:r>
            <a:r>
              <a:rPr lang="en-US" dirty="0" err="1"/>
              <a:t>doi</a:t>
            </a:r>
            <a:r>
              <a:rPr lang="en-US" dirty="0"/>
              <a:t>: 10.1109/TIM.2021.3068149. </a:t>
            </a:r>
          </a:p>
        </p:txBody>
      </p:sp>
    </p:spTree>
    <p:extLst>
      <p:ext uri="{BB962C8B-B14F-4D97-AF65-F5344CB8AC3E}">
        <p14:creationId xmlns:p14="http://schemas.microsoft.com/office/powerpoint/2010/main" val="391905814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484784"/>
            <a:ext cx="7416824" cy="4735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27584" y="332656"/>
            <a:ext cx="7769225" cy="50924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Timing measurements at LNF-BTF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9181066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4"/>
          <p:cNvSpPr txBox="1">
            <a:spLocks noChangeArrowheads="1"/>
          </p:cNvSpPr>
          <p:nvPr/>
        </p:nvSpPr>
        <p:spPr bwMode="auto">
          <a:xfrm>
            <a:off x="413643" y="604014"/>
            <a:ext cx="774065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it-IT" sz="2000" b="1" dirty="0">
                <a:latin typeface="Arial" pitchFamily="34" charset="0"/>
              </a:rPr>
              <a:t>Linearity of the new SDDs equipped with CUBE reset amplifier</a:t>
            </a:r>
          </a:p>
        </p:txBody>
      </p:sp>
      <p:pic>
        <p:nvPicPr>
          <p:cNvPr id="10243" name="Picture 5" descr="cal_fi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41475"/>
            <a:ext cx="4033143" cy="394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62" name="Picture 2" descr="E:\mihai\docs_phys\presenta\sdd_stab\sdd_stab\linearitych4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8068" y="1641475"/>
            <a:ext cx="4667250" cy="4451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210301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4"/>
          <p:cNvSpPr txBox="1">
            <a:spLocks noChangeArrowheads="1"/>
          </p:cNvSpPr>
          <p:nvPr/>
        </p:nvSpPr>
        <p:spPr bwMode="auto">
          <a:xfrm>
            <a:off x="792163" y="620713"/>
            <a:ext cx="7740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eaLnBrk="1" hangingPunct="1">
              <a:defRPr/>
            </a:pPr>
            <a:r>
              <a:rPr lang="en-US" altLang="it-IT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Linearity of the new SDDs equipped with CUBE reset amplifier</a:t>
            </a:r>
          </a:p>
        </p:txBody>
      </p:sp>
      <p:pic>
        <p:nvPicPr>
          <p:cNvPr id="141315" name="Picture 5" descr="I:\cube_lin_var_scale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1341438"/>
            <a:ext cx="9109075" cy="429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2" name="Text Box 4"/>
          <p:cNvSpPr txBox="1">
            <a:spLocks noChangeArrowheads="1"/>
          </p:cNvSpPr>
          <p:nvPr/>
        </p:nvSpPr>
        <p:spPr bwMode="auto">
          <a:xfrm>
            <a:off x="184150" y="5876925"/>
            <a:ext cx="8712200" cy="585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eaLnBrk="1" hangingPunct="1">
              <a:defRPr/>
            </a:pPr>
            <a:r>
              <a:rPr lang="en-US" altLang="it-IT" sz="160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Range and calibration lines are very important: SIDDHARTA-2 cannot use so many lines due </a:t>
            </a:r>
            <a:r>
              <a:rPr lang="en-US" altLang="it-IT" sz="1600" b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to kaonic atoms contamination</a:t>
            </a:r>
            <a:r>
              <a:rPr lang="en-US" altLang="it-IT" sz="160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13244130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o 3">
            <a:extLst>
              <a:ext uri="{FF2B5EF4-FFF2-40B4-BE49-F238E27FC236}">
                <a16:creationId xmlns="" xmlns:a16="http://schemas.microsoft.com/office/drawing/2014/main" id="{D15133EF-4CA3-DE22-24D4-95FB31C9738E}"/>
              </a:ext>
            </a:extLst>
          </p:cNvPr>
          <p:cNvGrpSpPr/>
          <p:nvPr/>
        </p:nvGrpSpPr>
        <p:grpSpPr>
          <a:xfrm>
            <a:off x="47394" y="2123402"/>
            <a:ext cx="4201351" cy="3726380"/>
            <a:chOff x="0" y="2109420"/>
            <a:chExt cx="9104174" cy="4719647"/>
          </a:xfrm>
        </p:grpSpPr>
        <p:pic>
          <p:nvPicPr>
            <p:cNvPr id="5" name="Immagine 4">
              <a:extLst>
                <a:ext uri="{FF2B5EF4-FFF2-40B4-BE49-F238E27FC236}">
                  <a16:creationId xmlns="" xmlns:a16="http://schemas.microsoft.com/office/drawing/2014/main" id="{36B773DD-6C79-0B5C-F3A8-9F531FA9EEB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2109420"/>
              <a:ext cx="9104174" cy="4719647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object 11">
                  <a:extLst>
                    <a:ext uri="{FF2B5EF4-FFF2-40B4-BE49-F238E27FC236}">
                      <a16:creationId xmlns="" xmlns:a16="http://schemas.microsoft.com/office/drawing/2014/main" id="{2B191722-B700-F75A-A0AD-7192288484B9}"/>
                    </a:ext>
                  </a:extLst>
                </p:cNvPr>
                <p:cNvSpPr txBox="1"/>
                <p:nvPr/>
              </p:nvSpPr>
              <p:spPr>
                <a:xfrm>
                  <a:off x="1378763" y="3889912"/>
                  <a:ext cx="1272848" cy="713239"/>
                </a:xfrm>
                <a:prstGeom prst="rect">
                  <a:avLst/>
                </a:prstGeom>
              </p:spPr>
              <p:txBody>
                <a:bodyPr vert="horz" wrap="square" lIns="0" tIns="9049" rIns="0" bIns="0" rtlCol="0">
                  <a:spAutoFit/>
                </a:bodyPr>
                <a:lstStyle/>
                <a:p>
                  <a:pPr marL="9525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71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it-IT" sz="1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KHe 5-&gt;3</a:t>
                  </a:r>
                  <a:br>
                    <a:rPr kumimoji="0" lang="it-IT" sz="1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</a:br>
                  <a:r>
                    <a:rPr kumimoji="0" lang="it-IT" sz="1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 (M</a:t>
                  </a:r>
                  <a14:m>
                    <m:oMath xmlns:m="http://schemas.openxmlformats.org/officeDocument/2006/math">
                      <m:r>
                        <a:rPr kumimoji="0" lang="it-IT" sz="1200" b="1" i="1" u="none" strike="noStrike" kern="1200" cap="none" spc="0" normalizeH="0" baseline="-2500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𝜷</m:t>
                      </m:r>
                      <m:r>
                        <a:rPr kumimoji="0" lang="it-IT" sz="1200" b="1" i="0" u="none" strike="noStrike" kern="1200" cap="none" spc="0" normalizeH="0" baseline="-2500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</m:oMath>
                  </a14:m>
                  <a:r>
                    <a:rPr kumimoji="0" lang="it-IT" sz="1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)</a:t>
                  </a:r>
                  <a:endParaRPr kumimoji="0" lang="it-IT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6" name="object 11">
                  <a:extLst>
                    <a:ext uri="{FF2B5EF4-FFF2-40B4-BE49-F238E27FC236}">
                      <a16:creationId xmlns:a16="http://schemas.microsoft.com/office/drawing/2014/main" id="{2B191722-B700-F75A-A0AD-7192288484B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78764" y="3889912"/>
                  <a:ext cx="1272849" cy="479350"/>
                </a:xfrm>
                <a:prstGeom prst="rect">
                  <a:avLst/>
                </a:prstGeom>
                <a:blipFill>
                  <a:blip r:embed="rId3"/>
                  <a:stretch>
                    <a:fillRect l="-3226" t="-6452" r="-3226" b="-22581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object 11">
                  <a:extLst>
                    <a:ext uri="{FF2B5EF4-FFF2-40B4-BE49-F238E27FC236}">
                      <a16:creationId xmlns="" xmlns:a16="http://schemas.microsoft.com/office/drawing/2014/main" id="{F35BCCF8-3C9E-8920-768B-E7C040452CC0}"/>
                    </a:ext>
                  </a:extLst>
                </p:cNvPr>
                <p:cNvSpPr txBox="1"/>
                <p:nvPr/>
              </p:nvSpPr>
              <p:spPr>
                <a:xfrm>
                  <a:off x="3086748" y="3283668"/>
                  <a:ext cx="1331001" cy="713239"/>
                </a:xfrm>
                <a:prstGeom prst="rect">
                  <a:avLst/>
                </a:prstGeom>
              </p:spPr>
              <p:txBody>
                <a:bodyPr vert="horz" wrap="square" lIns="0" tIns="9049" rIns="0" bIns="0" rtlCol="0">
                  <a:spAutoFit/>
                </a:bodyPr>
                <a:lstStyle/>
                <a:p>
                  <a:pPr marL="9525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71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it-IT" sz="1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KHe 6-&gt;3</a:t>
                  </a:r>
                  <a:br>
                    <a:rPr kumimoji="0" lang="it-IT" sz="1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</a:br>
                  <a:r>
                    <a:rPr kumimoji="0" lang="it-IT" sz="1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 (M</a:t>
                  </a:r>
                  <a14:m>
                    <m:oMath xmlns:m="http://schemas.openxmlformats.org/officeDocument/2006/math">
                      <m:r>
                        <a:rPr kumimoji="0" lang="it-IT" sz="1200" b="1" i="1" u="none" strike="noStrike" kern="1200" cap="none" spc="0" normalizeH="0" baseline="-2500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𝜸</m:t>
                      </m:r>
                      <m:r>
                        <a:rPr kumimoji="0" lang="it-IT" sz="1200" b="1" i="0" u="none" strike="noStrike" kern="1200" cap="none" spc="0" normalizeH="0" baseline="-2500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</m:oMath>
                  </a14:m>
                  <a:r>
                    <a:rPr kumimoji="0" lang="it-IT" sz="1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)</a:t>
                  </a:r>
                  <a:endParaRPr kumimoji="0" lang="it-IT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7" name="object 11">
                  <a:extLst>
                    <a:ext uri="{FF2B5EF4-FFF2-40B4-BE49-F238E27FC236}">
                      <a16:creationId xmlns:a16="http://schemas.microsoft.com/office/drawing/2014/main" id="{F35BCCF8-3C9E-8920-768B-E7C040452CC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86749" y="3283668"/>
                  <a:ext cx="1331002" cy="479350"/>
                </a:xfrm>
                <a:prstGeom prst="rect">
                  <a:avLst/>
                </a:prstGeom>
                <a:blipFill>
                  <a:blip r:embed="rId4"/>
                  <a:stretch>
                    <a:fillRect t="-10000" r="-1538" b="-23333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object 11">
                  <a:extLst>
                    <a:ext uri="{FF2B5EF4-FFF2-40B4-BE49-F238E27FC236}">
                      <a16:creationId xmlns="" xmlns:a16="http://schemas.microsoft.com/office/drawing/2014/main" id="{CB1AFFA6-00D5-C504-610D-2CDAD44B28C6}"/>
                    </a:ext>
                  </a:extLst>
                </p:cNvPr>
                <p:cNvSpPr txBox="1"/>
                <p:nvPr/>
              </p:nvSpPr>
              <p:spPr>
                <a:xfrm>
                  <a:off x="4552088" y="3298030"/>
                  <a:ext cx="1314296" cy="713239"/>
                </a:xfrm>
                <a:prstGeom prst="rect">
                  <a:avLst/>
                </a:prstGeom>
              </p:spPr>
              <p:txBody>
                <a:bodyPr vert="horz" wrap="square" lIns="0" tIns="9049" rIns="0" bIns="0" rtlCol="0">
                  <a:spAutoFit/>
                </a:bodyPr>
                <a:lstStyle/>
                <a:p>
                  <a:pPr marL="0" marR="0" lvl="0" indent="0" algn="ctr" defTabSz="457200" rtl="0" eaLnBrk="1" fontAlgn="b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it-IT" sz="1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 KHe 7-&gt;3</a:t>
                  </a:r>
                  <a:br>
                    <a:rPr kumimoji="0" lang="it-IT" sz="1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</a:br>
                  <a:r>
                    <a:rPr kumimoji="0" lang="it-IT" sz="1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 (M</a:t>
                  </a:r>
                  <a14:m>
                    <m:oMath xmlns:m="http://schemas.openxmlformats.org/officeDocument/2006/math">
                      <m:r>
                        <a:rPr kumimoji="0" lang="it-IT" sz="1200" b="1" i="1" u="none" strike="noStrike" kern="1200" cap="none" spc="0" normalizeH="0" baseline="-2500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𝜼</m:t>
                      </m:r>
                      <m:r>
                        <a:rPr kumimoji="0" lang="it-IT" sz="1200" b="1" i="0" u="none" strike="noStrike" kern="1200" cap="none" spc="0" normalizeH="0" baseline="-2500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</m:oMath>
                  </a14:m>
                  <a:r>
                    <a:rPr kumimoji="0" lang="it-IT" sz="1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)</a:t>
                  </a:r>
                </a:p>
              </p:txBody>
            </p:sp>
          </mc:Choice>
          <mc:Fallback xmlns="">
            <p:sp>
              <p:nvSpPr>
                <p:cNvPr id="8" name="object 11">
                  <a:extLst>
                    <a:ext uri="{FF2B5EF4-FFF2-40B4-BE49-F238E27FC236}">
                      <a16:creationId xmlns:a16="http://schemas.microsoft.com/office/drawing/2014/main" id="{CB1AFFA6-00D5-C504-610D-2CDAD44B28C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52087" y="3298030"/>
                  <a:ext cx="1314295" cy="479350"/>
                </a:xfrm>
                <a:prstGeom prst="rect">
                  <a:avLst/>
                </a:prstGeom>
                <a:blipFill>
                  <a:blip r:embed="rId5"/>
                  <a:stretch>
                    <a:fillRect t="-6452" r="-3125" b="-22581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1" name="Connettore 2 10">
              <a:extLst>
                <a:ext uri="{FF2B5EF4-FFF2-40B4-BE49-F238E27FC236}">
                  <a16:creationId xmlns="" xmlns:a16="http://schemas.microsoft.com/office/drawing/2014/main" id="{291BAA99-A8E3-A70A-35C7-355AE33E6779}"/>
                </a:ext>
              </a:extLst>
            </p:cNvPr>
            <p:cNvCxnSpPr>
              <a:cxnSpLocks/>
            </p:cNvCxnSpPr>
            <p:nvPr/>
          </p:nvCxnSpPr>
          <p:spPr>
            <a:xfrm>
              <a:off x="2488100" y="4295884"/>
              <a:ext cx="0" cy="2127210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ttore 2 12">
              <a:extLst>
                <a:ext uri="{FF2B5EF4-FFF2-40B4-BE49-F238E27FC236}">
                  <a16:creationId xmlns="" xmlns:a16="http://schemas.microsoft.com/office/drawing/2014/main" id="{3B723153-7E3B-B74C-39BD-836F2C80F334}"/>
                </a:ext>
              </a:extLst>
            </p:cNvPr>
            <p:cNvCxnSpPr>
              <a:cxnSpLocks/>
            </p:cNvCxnSpPr>
            <p:nvPr/>
          </p:nvCxnSpPr>
          <p:spPr>
            <a:xfrm>
              <a:off x="5559681" y="3654450"/>
              <a:ext cx="0" cy="2776027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ttore 2 13">
              <a:extLst>
                <a:ext uri="{FF2B5EF4-FFF2-40B4-BE49-F238E27FC236}">
                  <a16:creationId xmlns="" xmlns:a16="http://schemas.microsoft.com/office/drawing/2014/main" id="{31932632-7354-D4D6-FCCE-FCA1E7E8AFB4}"/>
                </a:ext>
              </a:extLst>
            </p:cNvPr>
            <p:cNvCxnSpPr>
              <a:cxnSpLocks/>
            </p:cNvCxnSpPr>
            <p:nvPr/>
          </p:nvCxnSpPr>
          <p:spPr>
            <a:xfrm>
              <a:off x="4368073" y="3537705"/>
              <a:ext cx="0" cy="2873858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object 7">
                  <a:extLst>
                    <a:ext uri="{FF2B5EF4-FFF2-40B4-BE49-F238E27FC236}">
                      <a16:creationId xmlns="" xmlns:a16="http://schemas.microsoft.com/office/drawing/2014/main" id="{83C61C7F-2E4C-9933-A2BE-60162C79DA05}"/>
                    </a:ext>
                  </a:extLst>
                </p:cNvPr>
                <p:cNvSpPr txBox="1"/>
                <p:nvPr/>
              </p:nvSpPr>
              <p:spPr>
                <a:xfrm>
                  <a:off x="8103472" y="5660726"/>
                  <a:ext cx="739101" cy="557314"/>
                </a:xfrm>
                <a:prstGeom prst="rect">
                  <a:avLst/>
                </a:prstGeom>
              </p:spPr>
              <p:txBody>
                <a:bodyPr vert="horz" wrap="square" lIns="0" tIns="9049" rIns="0" bIns="0" rtlCol="0">
                  <a:spAutoFit/>
                </a:bodyPr>
                <a:lstStyle/>
                <a:p>
                  <a:pPr marL="9525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71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it-IT" sz="1400" b="0" i="0" u="none" strike="noStrike" kern="1200" cap="none" spc="-4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Calibri"/>
                    </a:rPr>
                    <a:t>Ti </a:t>
                  </a:r>
                  <a:r>
                    <a:rPr kumimoji="0" lang="it-IT" sz="1400" b="0" i="0" u="none" strike="noStrike" kern="1200" cap="none" spc="-23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Calibri"/>
                    </a:rPr>
                    <a:t>K</a:t>
                  </a:r>
                  <a14:m>
                    <m:oMath xmlns:m="http://schemas.openxmlformats.org/officeDocument/2006/math">
                      <m:r>
                        <a:rPr kumimoji="0" lang="it-IT" sz="1400" b="0" i="1" u="none" strike="noStrike" kern="1200" cap="none" spc="-23" normalizeH="0" baseline="-2500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</a:rPr>
                        <m:t>𝛽</m:t>
                      </m:r>
                    </m:oMath>
                  </a14:m>
                  <a:endParaRPr kumimoji="0" sz="1400" b="0" i="0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33" name="object 7">
                  <a:extLst>
                    <a:ext uri="{FF2B5EF4-FFF2-40B4-BE49-F238E27FC236}">
                      <a16:creationId xmlns:a16="http://schemas.microsoft.com/office/drawing/2014/main" id="{EC7C7B62-7B41-D04F-6707-6F5A0BABAE3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03472" y="5660727"/>
                  <a:ext cx="739101" cy="224581"/>
                </a:xfrm>
                <a:prstGeom prst="rect">
                  <a:avLst/>
                </a:prstGeom>
                <a:blipFill>
                  <a:blip r:embed="rId6"/>
                  <a:stretch>
                    <a:fillRect l="-11667" t="-15789" b="-47368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object 7">
                  <a:extLst>
                    <a:ext uri="{FF2B5EF4-FFF2-40B4-BE49-F238E27FC236}">
                      <a16:creationId xmlns="" xmlns:a16="http://schemas.microsoft.com/office/drawing/2014/main" id="{972B14E9-A99B-F98B-072C-92FCA10AF538}"/>
                    </a:ext>
                  </a:extLst>
                </p:cNvPr>
                <p:cNvSpPr txBox="1"/>
                <p:nvPr/>
              </p:nvSpPr>
              <p:spPr>
                <a:xfrm>
                  <a:off x="6352627" y="3298762"/>
                  <a:ext cx="739101" cy="557314"/>
                </a:xfrm>
                <a:prstGeom prst="rect">
                  <a:avLst/>
                </a:prstGeom>
              </p:spPr>
              <p:txBody>
                <a:bodyPr vert="horz" wrap="square" lIns="0" tIns="9049" rIns="0" bIns="0" rtlCol="0">
                  <a:spAutoFit/>
                </a:bodyPr>
                <a:lstStyle/>
                <a:p>
                  <a:pPr marL="9525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71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it-IT" sz="1400" b="0" i="0" u="none" strike="noStrike" kern="1200" cap="none" spc="-4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Calibri"/>
                    </a:rPr>
                    <a:t>Ti </a:t>
                  </a:r>
                  <a:r>
                    <a:rPr kumimoji="0" lang="it-IT" sz="1400" b="0" i="0" u="none" strike="noStrike" kern="1200" cap="none" spc="-23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Calibri"/>
                    </a:rPr>
                    <a:t>K</a:t>
                  </a:r>
                  <a14:m>
                    <m:oMath xmlns:m="http://schemas.openxmlformats.org/officeDocument/2006/math">
                      <m:r>
                        <a:rPr kumimoji="0" lang="it-IT" sz="1400" b="0" i="1" u="none" strike="noStrike" kern="1200" cap="none" spc="-23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</a:rPr>
                        <m:t>𝛼</m:t>
                      </m:r>
                    </m:oMath>
                  </a14:m>
                  <a:endParaRPr kumimoji="0" sz="1400" b="0" i="0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34" name="object 7">
                  <a:extLst>
                    <a:ext uri="{FF2B5EF4-FFF2-40B4-BE49-F238E27FC236}">
                      <a16:creationId xmlns:a16="http://schemas.microsoft.com/office/drawing/2014/main" id="{53808A95-458D-5036-C252-2867B0B7B1F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52626" y="3298762"/>
                  <a:ext cx="739101" cy="224581"/>
                </a:xfrm>
                <a:prstGeom prst="rect">
                  <a:avLst/>
                </a:prstGeom>
                <a:blipFill>
                  <a:blip r:embed="rId7"/>
                  <a:stretch>
                    <a:fillRect l="-13559" t="-21053" b="-47368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3" name="Tabella 22">
                <a:extLst>
                  <a:ext uri="{FF2B5EF4-FFF2-40B4-BE49-F238E27FC236}">
                    <a16:creationId xmlns="" xmlns:a16="http://schemas.microsoft.com/office/drawing/2014/main" id="{53C68A7A-D239-F375-E8EF-80CE40C1416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583437291"/>
                  </p:ext>
                </p:extLst>
              </p:nvPr>
            </p:nvGraphicFramePr>
            <p:xfrm>
              <a:off x="187692" y="1906500"/>
              <a:ext cx="2303703" cy="1438204"/>
            </p:xfrm>
            <a:graphic>
              <a:graphicData uri="http://schemas.openxmlformats.org/drawingml/2006/table">
                <a:tbl>
                  <a:tblPr bandCol="1">
                    <a:tableStyleId>{5940675A-B579-460E-94D1-54222C63F5DA}</a:tableStyleId>
                  </a:tblPr>
                  <a:tblGrid>
                    <a:gridCol w="672476">
                      <a:extLst>
                        <a:ext uri="{9D8B030D-6E8A-4147-A177-3AD203B41FA5}">
                          <a16:colId xmlns="" xmlns:a16="http://schemas.microsoft.com/office/drawing/2014/main" val="3044202014"/>
                        </a:ext>
                      </a:extLst>
                    </a:gridCol>
                    <a:gridCol w="1631227">
                      <a:extLst>
                        <a:ext uri="{9D8B030D-6E8A-4147-A177-3AD203B41FA5}">
                          <a16:colId xmlns="" xmlns:a16="http://schemas.microsoft.com/office/drawing/2014/main" val="2553090020"/>
                        </a:ext>
                      </a:extLst>
                    </a:gridCol>
                  </a:tblGrid>
                  <a:tr h="266629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it-IT" sz="1250" b="0" u="none" strike="noStrike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Line  </a:t>
                          </a:r>
                          <a:endParaRPr lang="it-IT" sz="1250" b="0" i="0" u="none" strike="noStrike" dirty="0">
                            <a:solidFill>
                              <a:sysClr val="windowText" lastClr="000000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7144" marR="7144" marT="9525" marB="0" anchor="b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it-IT" sz="1250" b="0" i="0" u="none" strike="noStrike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Energy [eV]</a:t>
                          </a:r>
                        </a:p>
                      </a:txBody>
                      <a:tcPr marL="7144" marR="7144" marT="9525" marB="0" anchor="ctr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="" xmlns:a16="http://schemas.microsoft.com/office/drawing/2014/main" val="284342786"/>
                      </a:ext>
                    </a:extLst>
                  </a:tr>
                  <a:tr h="266629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1250" b="1" i="0" u="none" strike="noStrike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K-</a:t>
                          </a:r>
                          <a:r>
                            <a:rPr lang="it-IT" sz="1250" b="1" i="0" u="none" strike="noStrike" baseline="30000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</a:t>
                          </a:r>
                          <a:r>
                            <a:rPr lang="it-IT" sz="1250" b="1" i="0" u="none" strike="noStrike" baseline="0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He </a:t>
                          </a:r>
                          <a:r>
                            <a:rPr lang="it-IT" sz="1250" b="1" u="none" strike="noStrike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</a:t>
                          </a:r>
                          <a14:m>
                            <m:oMath xmlns:m="http://schemas.openxmlformats.org/officeDocument/2006/math">
                              <m:r>
                                <a:rPr lang="it-IT" sz="1250" b="1" i="1" u="none" strike="noStrike" baseline="-25000" smtClean="0">
                                  <a:solidFill>
                                    <a:sysClr val="windowText" lastClr="0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𝜷</m:t>
                              </m:r>
                              <m:r>
                                <a:rPr lang="it-IT" sz="1250" b="1" i="0" u="none" strike="noStrike" baseline="-25000" smtClean="0">
                                  <a:solidFill>
                                    <a:sysClr val="windowText" lastClr="0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oMath>
                          </a14:m>
                          <a:endParaRPr lang="it-IT" sz="1250" b="1" i="0" u="none" strike="noStrike" dirty="0">
                            <a:solidFill>
                              <a:sysClr val="windowText" lastClr="000000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7144" marR="7144" marT="9525" marB="0"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1250" b="0" u="none" strike="noStrike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3300.8</a:t>
                          </a:r>
                          <a:r>
                            <a:rPr lang="it-IT" sz="1250" b="0" u="none" strike="noStrike" baseline="0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it-IT" sz="1250" b="0" u="none" strike="noStrike" smtClean="0">
                                  <a:solidFill>
                                    <a:sysClr val="windowText" lastClr="0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it-IT" sz="1250" b="0" i="0" u="none" strike="noStrike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13.2 (</a:t>
                          </a:r>
                          <a:r>
                            <a:rPr lang="it-IT" sz="1250" b="0" i="0" u="none" strike="noStrike" dirty="0" err="1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stat</a:t>
                          </a:r>
                          <a:r>
                            <a:rPr lang="it-IT" sz="1250" b="0" i="0" u="none" strike="noStrike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) </a:t>
                          </a:r>
                          <a14:m>
                            <m:oMath xmlns:m="http://schemas.openxmlformats.org/officeDocument/2006/math">
                              <m:r>
                                <a:rPr lang="it-IT" sz="1250" b="0" u="none" strike="noStrike" smtClean="0">
                                  <a:solidFill>
                                    <a:sysClr val="windowText" lastClr="0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it-IT" sz="1250" b="0" i="0" u="none" strike="noStrike" baseline="0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2.0 (</a:t>
                          </a:r>
                          <a:r>
                            <a:rPr lang="it-IT" sz="1250" b="0" i="0" u="none" strike="noStrike" baseline="0" dirty="0" err="1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sys</a:t>
                          </a:r>
                          <a:r>
                            <a:rPr lang="it-IT" sz="1250" b="0" i="0" u="none" strike="noStrike" baseline="0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)</a:t>
                          </a:r>
                          <a:endParaRPr lang="it-IT" sz="1250" b="0" i="0" u="none" strike="noStrike" dirty="0">
                            <a:solidFill>
                              <a:sysClr val="windowText" lastClr="000000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7144" marR="7144" marT="9525" marB="0" anchor="ctr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="" xmlns:a16="http://schemas.microsoft.com/office/drawing/2014/main" val="4109479317"/>
                      </a:ext>
                    </a:extLst>
                  </a:tr>
                  <a:tr h="266629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1250" b="1" i="0" u="none" strike="noStrike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K-</a:t>
                          </a:r>
                          <a:r>
                            <a:rPr lang="it-IT" sz="1250" b="1" i="0" u="none" strike="noStrike" baseline="30000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</a:t>
                          </a:r>
                          <a:r>
                            <a:rPr lang="it-IT" sz="1250" b="1" i="0" u="none" strike="noStrike" baseline="0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He </a:t>
                          </a:r>
                          <a:r>
                            <a:rPr lang="it-IT" sz="1250" b="1" u="none" strike="noStrike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</a:t>
                          </a:r>
                          <a14:m>
                            <m:oMath xmlns:m="http://schemas.openxmlformats.org/officeDocument/2006/math">
                              <m:r>
                                <a:rPr lang="it-IT" sz="1250" b="1" i="1" u="none" strike="noStrike" baseline="-25000" smtClean="0">
                                  <a:solidFill>
                                    <a:sysClr val="windowText" lastClr="0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𝜸</m:t>
                              </m:r>
                            </m:oMath>
                          </a14:m>
                          <a:endParaRPr lang="it-IT" sz="1250" b="1" i="0" u="none" strike="noStrike" dirty="0">
                            <a:solidFill>
                              <a:sysClr val="windowText" lastClr="000000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7144" marR="7144" marT="9525" marB="0"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it-IT" sz="1250" b="0" u="none" strike="noStrike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3860.4 </a:t>
                          </a:r>
                          <a14:m>
                            <m:oMath xmlns:m="http://schemas.openxmlformats.org/officeDocument/2006/math">
                              <m:r>
                                <a:rPr lang="it-IT" sz="1250" b="0" u="none" strike="noStrike" smtClean="0">
                                  <a:solidFill>
                                    <a:sysClr val="windowText" lastClr="0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it-IT" sz="1250" b="0" i="0" u="none" strike="noStrike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13.6 (</a:t>
                          </a:r>
                          <a:r>
                            <a:rPr lang="it-IT" sz="1250" b="0" i="0" u="none" strike="noStrike" dirty="0" err="1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stat</a:t>
                          </a:r>
                          <a:r>
                            <a:rPr lang="it-IT" sz="1250" b="0" i="0" u="none" strike="noStrike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) </a:t>
                          </a:r>
                          <a14:m>
                            <m:oMath xmlns:m="http://schemas.openxmlformats.org/officeDocument/2006/math">
                              <m:r>
                                <a:rPr lang="it-IT" sz="1250" b="0" u="none" strike="noStrike" smtClean="0">
                                  <a:solidFill>
                                    <a:sysClr val="windowText" lastClr="0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it-IT" sz="1250" b="0" i="0" u="none" strike="noStrike" baseline="0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2.2 (</a:t>
                          </a:r>
                          <a:r>
                            <a:rPr lang="it-IT" sz="1250" b="0" i="0" u="none" strike="noStrike" baseline="0" dirty="0" err="1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sys</a:t>
                          </a:r>
                          <a:r>
                            <a:rPr lang="it-IT" sz="1250" b="0" i="0" u="none" strike="noStrike" baseline="0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)</a:t>
                          </a:r>
                          <a:endParaRPr lang="it-IT" sz="1250" b="0" i="0" u="none" strike="noStrike" dirty="0">
                            <a:solidFill>
                              <a:sysClr val="windowText" lastClr="000000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7144" marR="7144" marT="9525" marB="0" anchor="ctr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="" xmlns:a16="http://schemas.microsoft.com/office/drawing/2014/main" val="1560278544"/>
                      </a:ext>
                    </a:extLst>
                  </a:tr>
                  <a:tr h="266629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1250" b="1" i="0" u="none" strike="noStrike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K-</a:t>
                          </a:r>
                          <a:r>
                            <a:rPr lang="it-IT" sz="1250" b="1" i="0" u="none" strike="noStrike" baseline="30000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</a:t>
                          </a:r>
                          <a:r>
                            <a:rPr lang="it-IT" sz="1250" b="1" i="0" u="none" strike="noStrike" baseline="0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He </a:t>
                          </a:r>
                          <a:r>
                            <a:rPr lang="it-IT" sz="1250" b="1" u="none" strike="noStrike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</a:t>
                          </a:r>
                          <a14:m>
                            <m:oMath xmlns:m="http://schemas.openxmlformats.org/officeDocument/2006/math">
                              <m:r>
                                <a:rPr lang="it-IT" sz="1250" b="1" i="1" u="none" strike="noStrike" baseline="-25000" smtClean="0">
                                  <a:solidFill>
                                    <a:sysClr val="windowText" lastClr="0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𝜼</m:t>
                              </m:r>
                              <m:r>
                                <a:rPr lang="it-IT" sz="1250" b="1" i="0" u="none" strike="noStrike" baseline="-25000" smtClean="0">
                                  <a:solidFill>
                                    <a:sysClr val="windowText" lastClr="0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oMath>
                          </a14:m>
                          <a:endParaRPr lang="it-IT" sz="1250" b="1" i="0" u="none" strike="noStrike" dirty="0">
                            <a:solidFill>
                              <a:sysClr val="windowText" lastClr="000000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7144" marR="7144" marT="9525" marB="0"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it-IT" sz="1250" b="0" u="none" strike="noStrike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4214.1 </a:t>
                          </a:r>
                          <a14:m>
                            <m:oMath xmlns:m="http://schemas.openxmlformats.org/officeDocument/2006/math">
                              <m:r>
                                <a:rPr lang="it-IT" sz="1250" b="0" u="none" strike="noStrike" smtClean="0">
                                  <a:solidFill>
                                    <a:sysClr val="windowText" lastClr="0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it-IT" sz="1250" b="0" i="0" u="none" strike="noStrike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19.6 (</a:t>
                          </a:r>
                          <a:r>
                            <a:rPr lang="it-IT" sz="1250" b="0" i="0" u="none" strike="noStrike" dirty="0" err="1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stat</a:t>
                          </a:r>
                          <a:r>
                            <a:rPr lang="it-IT" sz="1250" b="0" i="0" u="none" strike="noStrike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) </a:t>
                          </a:r>
                          <a14:m>
                            <m:oMath xmlns:m="http://schemas.openxmlformats.org/officeDocument/2006/math">
                              <m:r>
                                <a:rPr lang="it-IT" sz="1250" b="0" u="none" strike="noStrike" smtClean="0">
                                  <a:solidFill>
                                    <a:sysClr val="windowText" lastClr="0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it-IT" sz="1250" b="0" i="0" u="none" strike="noStrike" baseline="0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2.2 (</a:t>
                          </a:r>
                          <a:r>
                            <a:rPr lang="it-IT" sz="1250" b="0" i="0" u="none" strike="noStrike" baseline="0" dirty="0" err="1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sys</a:t>
                          </a:r>
                          <a:r>
                            <a:rPr lang="it-IT" sz="1250" b="0" i="0" u="none" strike="noStrike" baseline="0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)</a:t>
                          </a:r>
                          <a:endParaRPr lang="it-IT" sz="1250" b="0" i="0" u="none" strike="noStrike" dirty="0">
                            <a:solidFill>
                              <a:sysClr val="windowText" lastClr="000000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7144" marR="7144" marT="9525" marB="0" anchor="ctr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="" xmlns:a16="http://schemas.microsoft.com/office/drawing/2014/main" val="293250752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3" name="Tabella 22">
                <a:extLst>
                  <a:ext uri="{FF2B5EF4-FFF2-40B4-BE49-F238E27FC236}">
                    <a16:creationId xmlns:a16="http://schemas.microsoft.com/office/drawing/2014/main" id="{53C68A7A-D239-F375-E8EF-80CE40C1416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655010084"/>
                  </p:ext>
                </p:extLst>
              </p:nvPr>
            </p:nvGraphicFramePr>
            <p:xfrm>
              <a:off x="250255" y="1906500"/>
              <a:ext cx="3071603" cy="1066516"/>
            </p:xfrm>
            <a:graphic>
              <a:graphicData uri="http://schemas.openxmlformats.org/drawingml/2006/table">
                <a:tbl>
                  <a:tblPr bandCol="1">
                    <a:tableStyleId>{5940675A-B579-460E-94D1-54222C63F5DA}</a:tableStyleId>
                  </a:tblPr>
                  <a:tblGrid>
                    <a:gridCol w="896634">
                      <a:extLst>
                        <a:ext uri="{9D8B030D-6E8A-4147-A177-3AD203B41FA5}">
                          <a16:colId xmlns:a16="http://schemas.microsoft.com/office/drawing/2014/main" val="3044202014"/>
                        </a:ext>
                      </a:extLst>
                    </a:gridCol>
                    <a:gridCol w="2174969">
                      <a:extLst>
                        <a:ext uri="{9D8B030D-6E8A-4147-A177-3AD203B41FA5}">
                          <a16:colId xmlns:a16="http://schemas.microsoft.com/office/drawing/2014/main" val="2553090020"/>
                        </a:ext>
                      </a:extLst>
                    </a:gridCol>
                  </a:tblGrid>
                  <a:tr h="266629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it-IT" sz="1250" b="0" u="none" strike="noStrike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Line  </a:t>
                          </a:r>
                          <a:endParaRPr lang="it-IT" sz="1250" b="0" i="0" u="none" strike="noStrike" dirty="0">
                            <a:solidFill>
                              <a:sysClr val="windowText" lastClr="000000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it-IT" sz="1250" b="0" i="0" u="none" strike="noStrike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Energy [eV]</a:t>
                          </a:r>
                        </a:p>
                      </a:txBody>
                      <a:tcPr marL="9525" marR="9525" marT="9525" marB="0" anchor="ctr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4342786"/>
                      </a:ext>
                    </a:extLst>
                  </a:tr>
                  <a:tr h="266629">
                    <a:tc>
                      <a:txBody>
                        <a:bodyPr/>
                        <a:lstStyle/>
                        <a:p>
                          <a:endParaRPr lang="it-GB"/>
                        </a:p>
                      </a:txBody>
                      <a:tcPr marL="9525" marR="9525" marT="9525" marB="0" anchor="ctr">
                        <a:blipFill>
                          <a:blip r:embed="rId8"/>
                          <a:stretch>
                            <a:fillRect t="-100000" r="-245070" b="-21363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GB"/>
                        </a:p>
                      </a:txBody>
                      <a:tcPr marL="9525" marR="9525" marT="9525" marB="0" anchor="ctr">
                        <a:blipFill>
                          <a:blip r:embed="rId8"/>
                          <a:stretch>
                            <a:fillRect l="-41279" t="-100000" r="-1163" b="-21363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09479317"/>
                      </a:ext>
                    </a:extLst>
                  </a:tr>
                  <a:tr h="266629">
                    <a:tc>
                      <a:txBody>
                        <a:bodyPr/>
                        <a:lstStyle/>
                        <a:p>
                          <a:endParaRPr lang="it-GB"/>
                        </a:p>
                      </a:txBody>
                      <a:tcPr marL="9525" marR="9525" marT="9525" marB="0" anchor="ctr">
                        <a:blipFill>
                          <a:blip r:embed="rId8"/>
                          <a:stretch>
                            <a:fillRect t="-209524" r="-245070" b="-12381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GB"/>
                        </a:p>
                      </a:txBody>
                      <a:tcPr marL="9525" marR="9525" marT="9525" marB="0" anchor="ctr">
                        <a:blipFill>
                          <a:blip r:embed="rId8"/>
                          <a:stretch>
                            <a:fillRect l="-41279" t="-209524" r="-1163" b="-12381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60278544"/>
                      </a:ext>
                    </a:extLst>
                  </a:tr>
                  <a:tr h="266629">
                    <a:tc>
                      <a:txBody>
                        <a:bodyPr/>
                        <a:lstStyle/>
                        <a:p>
                          <a:endParaRPr lang="it-GB"/>
                        </a:p>
                      </a:txBody>
                      <a:tcPr marL="9525" marR="9525" marT="9525" marB="0" anchor="ctr">
                        <a:blipFill>
                          <a:blip r:embed="rId8"/>
                          <a:stretch>
                            <a:fillRect t="-309524" r="-245070" b="-2381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GB"/>
                        </a:p>
                      </a:txBody>
                      <a:tcPr marL="9525" marR="9525" marT="9525" marB="0" anchor="ctr">
                        <a:blipFill>
                          <a:blip r:embed="rId8"/>
                          <a:stretch>
                            <a:fillRect l="-41279" t="-309524" r="-1163" b="-2381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32507527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24" name="CasellaDiTesto 23">
            <a:extLst>
              <a:ext uri="{FF2B5EF4-FFF2-40B4-BE49-F238E27FC236}">
                <a16:creationId xmlns="" xmlns:a16="http://schemas.microsoft.com/office/drawing/2014/main" id="{0E8B5FA7-CA2D-6F74-B664-27D12FD152E1}"/>
              </a:ext>
            </a:extLst>
          </p:cNvPr>
          <p:cNvSpPr txBox="1"/>
          <p:nvPr/>
        </p:nvSpPr>
        <p:spPr>
          <a:xfrm>
            <a:off x="214264" y="15284"/>
            <a:ext cx="8244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 err="1" smtClean="0">
                <a:solidFill>
                  <a:srgbClr val="FF90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Kaonic</a:t>
            </a:r>
            <a:r>
              <a:rPr lang="en-GB" sz="3600" b="1" dirty="0" smtClean="0">
                <a:solidFill>
                  <a:srgbClr val="FF90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baseline="30000" dirty="0">
                <a:solidFill>
                  <a:srgbClr val="FF90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GB" sz="3600" b="1" dirty="0">
                <a:solidFill>
                  <a:srgbClr val="FF90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 – M-series transitions (2022)</a:t>
            </a:r>
          </a:p>
        </p:txBody>
      </p:sp>
      <p:sp>
        <p:nvSpPr>
          <p:cNvPr id="25" name="CasellaDiTesto 24">
            <a:extLst>
              <a:ext uri="{FF2B5EF4-FFF2-40B4-BE49-F238E27FC236}">
                <a16:creationId xmlns="" xmlns:a16="http://schemas.microsoft.com/office/drawing/2014/main" id="{C0819512-44F5-6BF0-DD72-C8FA0F15A8A6}"/>
              </a:ext>
            </a:extLst>
          </p:cNvPr>
          <p:cNvSpPr txBox="1"/>
          <p:nvPr/>
        </p:nvSpPr>
        <p:spPr>
          <a:xfrm>
            <a:off x="179512" y="630845"/>
            <a:ext cx="87769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First observation and measurement of kaonic helium M-series transition</a:t>
            </a:r>
            <a:r>
              <a:rPr lang="en-GB" dirty="0">
                <a:solidFill>
                  <a:schemeClr val="bg1"/>
                </a:solidFill>
              </a:rPr>
              <a:t/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>
                <a:solidFill>
                  <a:srgbClr val="FF0000"/>
                </a:solidFill>
              </a:rPr>
              <a:t>New experimental data for cascade models calculations </a:t>
            </a:r>
            <a:br>
              <a:rPr lang="en-GB" dirty="0">
                <a:solidFill>
                  <a:srgbClr val="FF0000"/>
                </a:solidFill>
              </a:rPr>
            </a:br>
            <a:r>
              <a:rPr lang="en-GB" dirty="0">
                <a:solidFill>
                  <a:schemeClr val="accent6">
                    <a:lumMod val="50000"/>
                  </a:schemeClr>
                </a:solidFill>
              </a:rPr>
              <a:t>The X-ray yield is the key observable to understand the de-excitation mechanism in </a:t>
            </a:r>
            <a:r>
              <a:rPr lang="en-GB" dirty="0" err="1">
                <a:solidFill>
                  <a:schemeClr val="accent6">
                    <a:lumMod val="50000"/>
                  </a:schemeClr>
                </a:solidFill>
              </a:rPr>
              <a:t>kaonic</a:t>
            </a:r>
            <a:r>
              <a:rPr lang="en-GB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GB" dirty="0" smtClean="0">
                <a:solidFill>
                  <a:schemeClr val="accent6">
                    <a:lumMod val="50000"/>
                  </a:schemeClr>
                </a:solidFill>
              </a:rPr>
              <a:t>atoms and </a:t>
            </a:r>
            <a:r>
              <a:rPr lang="en-GB" dirty="0">
                <a:solidFill>
                  <a:schemeClr val="accent6">
                    <a:lumMod val="50000"/>
                  </a:schemeClr>
                </a:solidFill>
              </a:rPr>
              <a:t>develop more accurate kaonic atoms cascade models.</a:t>
            </a:r>
          </a:p>
        </p:txBody>
      </p:sp>
      <p:sp>
        <p:nvSpPr>
          <p:cNvPr id="26" name="CasellaDiTesto 25">
            <a:extLst>
              <a:ext uri="{FF2B5EF4-FFF2-40B4-BE49-F238E27FC236}">
                <a16:creationId xmlns="" xmlns:a16="http://schemas.microsoft.com/office/drawing/2014/main" id="{933DD95E-3A1E-1BD8-594D-35A0BF8E6FA4}"/>
              </a:ext>
            </a:extLst>
          </p:cNvPr>
          <p:cNvSpPr txBox="1"/>
          <p:nvPr/>
        </p:nvSpPr>
        <p:spPr>
          <a:xfrm>
            <a:off x="2340110" y="6272595"/>
            <a:ext cx="3575826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x-none" sz="1400" dirty="0">
                <a:solidFill>
                  <a:srgbClr val="120E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Sgaramella F.</a:t>
            </a:r>
            <a:r>
              <a:rPr lang="x-none" sz="1400" b="1" dirty="0">
                <a:solidFill>
                  <a:srgbClr val="120E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x-none" sz="1400" dirty="0">
                <a:solidFill>
                  <a:srgbClr val="120E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et al</a:t>
            </a:r>
            <a:r>
              <a:rPr lang="it-IT" sz="1400" dirty="0">
                <a:solidFill>
                  <a:srgbClr val="120E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GB" sz="1400" dirty="0">
                <a:solidFill>
                  <a:srgbClr val="120E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submitted</a:t>
            </a:r>
            <a:r>
              <a:rPr lang="it-IT" sz="1400" dirty="0">
                <a:solidFill>
                  <a:srgbClr val="120E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to </a:t>
            </a:r>
            <a:r>
              <a:rPr lang="x-none" sz="1400" dirty="0">
                <a:solidFill>
                  <a:srgbClr val="120E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J. Phys. G Nucl. Part. Phys</a:t>
            </a:r>
          </a:p>
        </p:txBody>
      </p:sp>
      <p:sp>
        <p:nvSpPr>
          <p:cNvPr id="3" name="Segnaposto numero diapositiva 3">
            <a:extLst>
              <a:ext uri="{FF2B5EF4-FFF2-40B4-BE49-F238E27FC236}">
                <a16:creationId xmlns="" xmlns:a16="http://schemas.microsoft.com/office/drawing/2014/main" id="{DDBE7EC7-2DC7-EF1A-7302-CF9487121513}"/>
              </a:ext>
            </a:extLst>
          </p:cNvPr>
          <p:cNvSpPr txBox="1">
            <a:spLocks/>
          </p:cNvSpPr>
          <p:nvPr/>
        </p:nvSpPr>
        <p:spPr>
          <a:xfrm>
            <a:off x="8354619" y="6326236"/>
            <a:ext cx="78938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57F1E4F-1CFF-5643-939E-217C01CDF565}" type="slidenum">
              <a:rPr lang="en-US" sz="1100" smtClean="0"/>
              <a:pPr/>
              <a:t>45</a:t>
            </a:fld>
            <a:endParaRPr lang="en-US" sz="1100" dirty="0"/>
          </a:p>
        </p:txBody>
      </p:sp>
      <p:grpSp>
        <p:nvGrpSpPr>
          <p:cNvPr id="12" name="Gruppo 11">
            <a:extLst>
              <a:ext uri="{FF2B5EF4-FFF2-40B4-BE49-F238E27FC236}">
                <a16:creationId xmlns="" xmlns:a16="http://schemas.microsoft.com/office/drawing/2014/main" id="{C0216B33-8A73-7F10-37A5-9D210AFBCD89}"/>
              </a:ext>
            </a:extLst>
          </p:cNvPr>
          <p:cNvGrpSpPr/>
          <p:nvPr/>
        </p:nvGrpSpPr>
        <p:grpSpPr>
          <a:xfrm>
            <a:off x="6097050" y="4031037"/>
            <a:ext cx="2999557" cy="2514000"/>
            <a:chOff x="3520687" y="2801073"/>
            <a:chExt cx="5299220" cy="3825433"/>
          </a:xfrm>
        </p:grpSpPr>
        <p:grpSp>
          <p:nvGrpSpPr>
            <p:cNvPr id="15" name="Gruppo 14">
              <a:extLst>
                <a:ext uri="{FF2B5EF4-FFF2-40B4-BE49-F238E27FC236}">
                  <a16:creationId xmlns="" xmlns:a16="http://schemas.microsoft.com/office/drawing/2014/main" id="{8E00D6FE-C50D-7D02-D23A-6E07C217B413}"/>
                </a:ext>
              </a:extLst>
            </p:cNvPr>
            <p:cNvGrpSpPr/>
            <p:nvPr/>
          </p:nvGrpSpPr>
          <p:grpSpPr>
            <a:xfrm>
              <a:off x="3520687" y="2801073"/>
              <a:ext cx="5299220" cy="3825433"/>
              <a:chOff x="3520687" y="3032567"/>
              <a:chExt cx="5299220" cy="3825433"/>
            </a:xfrm>
          </p:grpSpPr>
          <p:pic>
            <p:nvPicPr>
              <p:cNvPr id="19" name="Immagine 18">
                <a:extLst>
                  <a:ext uri="{FF2B5EF4-FFF2-40B4-BE49-F238E27FC236}">
                    <a16:creationId xmlns="" xmlns:a16="http://schemas.microsoft.com/office/drawing/2014/main" id="{E46745DD-2ED2-2A42-1F24-49339CF1C1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520687" y="3032567"/>
                <a:ext cx="5299220" cy="3825433"/>
              </a:xfrm>
              <a:prstGeom prst="rect">
                <a:avLst/>
              </a:prstGeom>
            </p:spPr>
          </p:pic>
          <p:sp>
            <p:nvSpPr>
              <p:cNvPr id="22" name="CasellaDiTesto 21">
                <a:extLst>
                  <a:ext uri="{FF2B5EF4-FFF2-40B4-BE49-F238E27FC236}">
                    <a16:creationId xmlns="" xmlns:a16="http://schemas.microsoft.com/office/drawing/2014/main" id="{2E80ED5D-C44E-0B01-9244-DD73671DDB44}"/>
                  </a:ext>
                </a:extLst>
              </p:cNvPr>
              <p:cNvSpPr txBox="1"/>
              <p:nvPr/>
            </p:nvSpPr>
            <p:spPr>
              <a:xfrm>
                <a:off x="4766650" y="3253858"/>
                <a:ext cx="1357294" cy="56199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GB" sz="900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SIDDHARTA-2</a:t>
                </a:r>
              </a:p>
            </p:txBody>
          </p:sp>
          <p:sp>
            <p:nvSpPr>
              <p:cNvPr id="27" name="Ovale 26">
                <a:extLst>
                  <a:ext uri="{FF2B5EF4-FFF2-40B4-BE49-F238E27FC236}">
                    <a16:creationId xmlns="" xmlns:a16="http://schemas.microsoft.com/office/drawing/2014/main" id="{5AC4A224-CE83-70F9-A221-C4489419469E}"/>
                  </a:ext>
                </a:extLst>
              </p:cNvPr>
              <p:cNvSpPr/>
              <p:nvPr/>
            </p:nvSpPr>
            <p:spPr>
              <a:xfrm>
                <a:off x="5976255" y="5031926"/>
                <a:ext cx="237067" cy="347133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16" name="CasellaDiTesto 15">
              <a:extLst>
                <a:ext uri="{FF2B5EF4-FFF2-40B4-BE49-F238E27FC236}">
                  <a16:creationId xmlns="" xmlns:a16="http://schemas.microsoft.com/office/drawing/2014/main" id="{420D765F-99BA-0D40-0056-775CAC03190C}"/>
                </a:ext>
              </a:extLst>
            </p:cNvPr>
            <p:cNvSpPr txBox="1"/>
            <p:nvPr/>
          </p:nvSpPr>
          <p:spPr>
            <a:xfrm>
              <a:off x="4766649" y="3288181"/>
              <a:ext cx="1357362" cy="56199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GB" sz="900" dirty="0">
                  <a:solidFill>
                    <a:srgbClr val="0809E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SIDDHARTINO</a:t>
              </a:r>
            </a:p>
          </p:txBody>
        </p:sp>
        <p:sp>
          <p:nvSpPr>
            <p:cNvPr id="17" name="Ovale 16">
              <a:extLst>
                <a:ext uri="{FF2B5EF4-FFF2-40B4-BE49-F238E27FC236}">
                  <a16:creationId xmlns="" xmlns:a16="http://schemas.microsoft.com/office/drawing/2014/main" id="{EF7A03B2-3A35-52DC-F0E2-81A76D7D7571}"/>
                </a:ext>
              </a:extLst>
            </p:cNvPr>
            <p:cNvSpPr/>
            <p:nvPr/>
          </p:nvSpPr>
          <p:spPr>
            <a:xfrm>
              <a:off x="7500255" y="4271059"/>
              <a:ext cx="237067" cy="779912"/>
            </a:xfrm>
            <a:prstGeom prst="ellipse">
              <a:avLst/>
            </a:prstGeom>
            <a:noFill/>
            <a:ln>
              <a:solidFill>
                <a:srgbClr val="0809E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Ovale 17">
              <a:extLst>
                <a:ext uri="{FF2B5EF4-FFF2-40B4-BE49-F238E27FC236}">
                  <a16:creationId xmlns="" xmlns:a16="http://schemas.microsoft.com/office/drawing/2014/main" id="{AEC8873A-5A3F-83B3-8CA2-B2DBFF1B90A2}"/>
                </a:ext>
              </a:extLst>
            </p:cNvPr>
            <p:cNvSpPr/>
            <p:nvPr/>
          </p:nvSpPr>
          <p:spPr>
            <a:xfrm>
              <a:off x="4372426" y="4511115"/>
              <a:ext cx="237067" cy="779912"/>
            </a:xfrm>
            <a:prstGeom prst="ellipse">
              <a:avLst/>
            </a:prstGeom>
            <a:noFill/>
            <a:ln>
              <a:solidFill>
                <a:srgbClr val="0809E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8" name="CasellaDiTesto 27">
            <a:extLst>
              <a:ext uri="{FF2B5EF4-FFF2-40B4-BE49-F238E27FC236}">
                <a16:creationId xmlns="" xmlns:a16="http://schemas.microsoft.com/office/drawing/2014/main" id="{45B69F5B-5D7A-5B7D-492D-FA37CD518409}"/>
              </a:ext>
            </a:extLst>
          </p:cNvPr>
          <p:cNvSpPr txBox="1"/>
          <p:nvPr/>
        </p:nvSpPr>
        <p:spPr>
          <a:xfrm>
            <a:off x="6455612" y="2243343"/>
            <a:ext cx="2282430" cy="92333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First measurement of </a:t>
            </a:r>
            <a:b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K-</a:t>
            </a:r>
            <a:r>
              <a:rPr lang="en-US" baseline="30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 M-series transition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CasellaDiTesto 28">
                <a:extLst>
                  <a:ext uri="{FF2B5EF4-FFF2-40B4-BE49-F238E27FC236}">
                    <a16:creationId xmlns="" xmlns:a16="http://schemas.microsoft.com/office/drawing/2014/main" id="{A944EA48-C9DC-DAB2-4E75-665FA498621F}"/>
                  </a:ext>
                </a:extLst>
              </p:cNvPr>
              <p:cNvSpPr txBox="1"/>
              <p:nvPr/>
            </p:nvSpPr>
            <p:spPr>
              <a:xfrm>
                <a:off x="4221257" y="4783550"/>
                <a:ext cx="1873834" cy="147732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Study of yield density dependence for the K-</a:t>
                </a:r>
                <a:r>
                  <a:rPr lang="en-US" baseline="300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4</a:t>
                </a:r>
                <a:r>
                  <a:rPr lang="en-US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He L</a:t>
                </a:r>
                <a14:m>
                  <m:oMath xmlns:m="http://schemas.openxmlformats.org/officeDocument/2006/math"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𝛼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transition </a:t>
                </a:r>
                <a:endParaRPr lang="en-GB" dirty="0"/>
              </a:p>
            </p:txBody>
          </p:sp>
        </mc:Choice>
        <mc:Fallback xmlns="">
          <p:sp>
            <p:nvSpPr>
              <p:cNvPr id="29" name="CasellaDiTesto 28">
                <a:extLst>
                  <a:ext uri="{FF2B5EF4-FFF2-40B4-BE49-F238E27FC236}">
                    <a16:creationId xmlns:a16="http://schemas.microsoft.com/office/drawing/2014/main" id="{A944EA48-C9DC-DAB2-4E75-665FA49862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8342" y="4783550"/>
                <a:ext cx="2498445" cy="923330"/>
              </a:xfrm>
              <a:prstGeom prst="rect">
                <a:avLst/>
              </a:prstGeom>
              <a:blipFill>
                <a:blip r:embed="rId10"/>
                <a:stretch>
                  <a:fillRect t="-2667" b="-8000"/>
                </a:stretch>
              </a:blipFill>
              <a:ln w="190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Immagine 9">
            <a:extLst>
              <a:ext uri="{FF2B5EF4-FFF2-40B4-BE49-F238E27FC236}">
                <a16:creationId xmlns="" xmlns:a16="http://schemas.microsoft.com/office/drawing/2014/main" id="{C21A116F-0F8F-597C-D252-D6EF1636178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1743" y="1830503"/>
            <a:ext cx="2186717" cy="2215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0118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D7DA0248-6AD6-90E0-EDE9-30FEB2444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1788" y="6147129"/>
            <a:ext cx="8272212" cy="562790"/>
          </a:xfrm>
        </p:spPr>
        <p:txBody>
          <a:bodyPr>
            <a:normAutofit fontScale="90000"/>
          </a:bodyPr>
          <a:lstStyle/>
          <a:p>
            <a:r>
              <a:rPr lang="en-GB" dirty="0"/>
              <a:t>First measurement of kaonic neon X-ray transitions</a:t>
            </a:r>
          </a:p>
        </p:txBody>
      </p:sp>
      <p:sp>
        <p:nvSpPr>
          <p:cNvPr id="10" name="object 4">
            <a:extLst>
              <a:ext uri="{FF2B5EF4-FFF2-40B4-BE49-F238E27FC236}">
                <a16:creationId xmlns="" xmlns:a16="http://schemas.microsoft.com/office/drawing/2014/main" id="{D74A431C-14B3-3A97-7D73-4847CC1D0BF0}"/>
              </a:ext>
            </a:extLst>
          </p:cNvPr>
          <p:cNvSpPr txBox="1"/>
          <p:nvPr/>
        </p:nvSpPr>
        <p:spPr>
          <a:xfrm>
            <a:off x="323865" y="-53679"/>
            <a:ext cx="6457232" cy="1056058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3810" indent="-476">
              <a:spcBef>
                <a:spcPts val="75"/>
              </a:spcBef>
            </a:pPr>
            <a:r>
              <a:rPr lang="en-GB" sz="3400" b="1" spc="-4" dirty="0">
                <a:solidFill>
                  <a:srgbClr val="FF90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Kaonic Neon measurement (2023)</a:t>
            </a:r>
            <a:endParaRPr lang="en-GB" sz="3400" b="1" spc="-4" dirty="0">
              <a:solidFill>
                <a:srgbClr val="FF901C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7" name="Gruppo 26">
            <a:extLst>
              <a:ext uri="{FF2B5EF4-FFF2-40B4-BE49-F238E27FC236}">
                <a16:creationId xmlns="" xmlns:a16="http://schemas.microsoft.com/office/drawing/2014/main" id="{76E94280-2A3F-0009-CC50-7F310CF90A0D}"/>
              </a:ext>
            </a:extLst>
          </p:cNvPr>
          <p:cNvGrpSpPr/>
          <p:nvPr/>
        </p:nvGrpSpPr>
        <p:grpSpPr>
          <a:xfrm>
            <a:off x="435894" y="1301152"/>
            <a:ext cx="6894963" cy="5311866"/>
            <a:chOff x="431819" y="1440873"/>
            <a:chExt cx="9193284" cy="5311866"/>
          </a:xfrm>
        </p:grpSpPr>
        <p:pic>
          <p:nvPicPr>
            <p:cNvPr id="11" name="Immagine 10">
              <a:extLst>
                <a:ext uri="{FF2B5EF4-FFF2-40B4-BE49-F238E27FC236}">
                  <a16:creationId xmlns="" xmlns:a16="http://schemas.microsoft.com/office/drawing/2014/main" id="{4350AA4C-0E92-A551-4B18-D7CC57157B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1819" y="1440873"/>
              <a:ext cx="9144000" cy="5311866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CasellaDiTesto 11">
                  <a:extLst>
                    <a:ext uri="{FF2B5EF4-FFF2-40B4-BE49-F238E27FC236}">
                      <a16:creationId xmlns="" xmlns:a16="http://schemas.microsoft.com/office/drawing/2014/main" id="{290E31C0-36B3-1D42-E1E5-24A47219CFBF}"/>
                    </a:ext>
                  </a:extLst>
                </p:cNvPr>
                <p:cNvSpPr txBox="1"/>
                <p:nvPr/>
              </p:nvSpPr>
              <p:spPr>
                <a:xfrm>
                  <a:off x="2568615" y="4353519"/>
                  <a:ext cx="974235" cy="46166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 fontAlgn="b"/>
                  <a:r>
                    <a:rPr lang="it-IT" sz="1200" b="1" i="0" u="none" strike="noStrike" dirty="0">
                      <a:solidFill>
                        <a:srgbClr val="1B3AFF"/>
                      </a:solidFill>
                      <a:effectLst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K-</a:t>
                  </a:r>
                  <a:r>
                    <a:rPr lang="it-IT" sz="1200" b="1" i="0" u="none" strike="noStrike" baseline="0" dirty="0">
                      <a:solidFill>
                        <a:srgbClr val="1B3AFF"/>
                      </a:solidFill>
                      <a:effectLst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Ne 8-&gt;7</a:t>
                  </a:r>
                  <a14:m>
                    <m:oMath xmlns:m="http://schemas.openxmlformats.org/officeDocument/2006/math">
                      <m:r>
                        <a:rPr lang="it-IT" sz="1200" b="1" i="1" u="none" strike="noStrike" smtClean="0">
                          <a:solidFill>
                            <a:srgbClr val="1B3AFF"/>
                          </a:solidFill>
                          <a:effectLst/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a14:m>
                  <a:endParaRPr lang="it-IT" sz="1200" b="1" i="0" u="none" strike="noStrike" dirty="0">
                    <a:solidFill>
                      <a:srgbClr val="1B3AFF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2" name="CasellaDiTesto 11">
                  <a:extLst>
                    <a:ext uri="{FF2B5EF4-FFF2-40B4-BE49-F238E27FC236}">
                      <a16:creationId xmlns:a16="http://schemas.microsoft.com/office/drawing/2014/main" id="{290E31C0-36B3-1D42-E1E5-24A47219CFB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68615" y="4353519"/>
                  <a:ext cx="974235" cy="276719"/>
                </a:xfrm>
                <a:prstGeom prst="rect">
                  <a:avLst/>
                </a:prstGeom>
                <a:blipFill>
                  <a:blip r:embed="rId4"/>
                  <a:stretch>
                    <a:fillRect b="-13043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CasellaDiTesto 12">
                  <a:extLst>
                    <a:ext uri="{FF2B5EF4-FFF2-40B4-BE49-F238E27FC236}">
                      <a16:creationId xmlns="" xmlns:a16="http://schemas.microsoft.com/office/drawing/2014/main" id="{F7876F2A-2A97-9927-2A55-76F2EE6D1DF3}"/>
                    </a:ext>
                  </a:extLst>
                </p:cNvPr>
                <p:cNvSpPr txBox="1"/>
                <p:nvPr/>
              </p:nvSpPr>
              <p:spPr>
                <a:xfrm>
                  <a:off x="4656242" y="1794499"/>
                  <a:ext cx="974235" cy="46166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 fontAlgn="b"/>
                  <a:r>
                    <a:rPr lang="it-IT" sz="1200" b="1" i="0" u="none" strike="noStrike" dirty="0">
                      <a:solidFill>
                        <a:srgbClr val="1B3AFF"/>
                      </a:solidFill>
                      <a:effectLst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K-</a:t>
                  </a:r>
                  <a:r>
                    <a:rPr lang="it-IT" sz="1200" b="1" i="0" u="none" strike="noStrike" baseline="0" dirty="0">
                      <a:solidFill>
                        <a:srgbClr val="1B3AFF"/>
                      </a:solidFill>
                      <a:effectLst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Ne </a:t>
                  </a:r>
                  <a:r>
                    <a:rPr lang="it-IT" sz="1200" b="1" dirty="0">
                      <a:solidFill>
                        <a:srgbClr val="1B3A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7</a:t>
                  </a:r>
                  <a:r>
                    <a:rPr lang="it-IT" sz="1200" b="1" i="0" u="none" strike="noStrike" baseline="0" dirty="0">
                      <a:solidFill>
                        <a:srgbClr val="1B3AFF"/>
                      </a:solidFill>
                      <a:effectLst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-&gt;</a:t>
                  </a:r>
                  <a:r>
                    <a:rPr lang="it-IT" sz="1200" b="1" dirty="0">
                      <a:solidFill>
                        <a:srgbClr val="1B3A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6</a:t>
                  </a:r>
                  <a14:m>
                    <m:oMath xmlns:m="http://schemas.openxmlformats.org/officeDocument/2006/math">
                      <m:r>
                        <a:rPr lang="it-IT" sz="1200" b="1" i="1" u="none" strike="noStrike" smtClean="0">
                          <a:solidFill>
                            <a:srgbClr val="1B3AFF"/>
                          </a:solidFill>
                          <a:effectLst/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a14:m>
                  <a:endParaRPr lang="it-IT" sz="1200" b="1" i="0" u="none" strike="noStrike" dirty="0">
                    <a:solidFill>
                      <a:srgbClr val="1B3AFF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3" name="CasellaDiTesto 12">
                  <a:extLst>
                    <a:ext uri="{FF2B5EF4-FFF2-40B4-BE49-F238E27FC236}">
                      <a16:creationId xmlns:a16="http://schemas.microsoft.com/office/drawing/2014/main" id="{F7876F2A-2A97-9927-2A55-76F2EE6D1DF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56241" y="1794499"/>
                  <a:ext cx="974235" cy="276719"/>
                </a:xfrm>
                <a:prstGeom prst="rect">
                  <a:avLst/>
                </a:prstGeom>
                <a:blipFill>
                  <a:blip r:embed="rId5"/>
                  <a:stretch>
                    <a:fillRect b="-13043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" name="object 7">
              <a:extLst>
                <a:ext uri="{FF2B5EF4-FFF2-40B4-BE49-F238E27FC236}">
                  <a16:creationId xmlns="" xmlns:a16="http://schemas.microsoft.com/office/drawing/2014/main" id="{50F26226-C38C-6D51-A673-B95596BF6425}"/>
                </a:ext>
              </a:extLst>
            </p:cNvPr>
            <p:cNvSpPr txBox="1"/>
            <p:nvPr/>
          </p:nvSpPr>
          <p:spPr>
            <a:xfrm>
              <a:off x="5131227" y="5337056"/>
              <a:ext cx="739101" cy="193803"/>
            </a:xfrm>
            <a:prstGeom prst="rect">
              <a:avLst/>
            </a:prstGeom>
          </p:spPr>
          <p:txBody>
            <a:bodyPr vert="horz" wrap="square" lIns="0" tIns="9049" rIns="0" bIns="0" rtlCol="0">
              <a:spAutoFit/>
            </a:bodyPr>
            <a:lstStyle/>
            <a:p>
              <a:pPr marL="9525">
                <a:spcBef>
                  <a:spcPts val="71"/>
                </a:spcBef>
              </a:pPr>
              <a:r>
                <a:rPr lang="it-IT" sz="1200" spc="-4" dirty="0">
                  <a:latin typeface="Calibri"/>
                  <a:cs typeface="Calibri"/>
                </a:rPr>
                <a:t>KC 5-&gt;4</a:t>
              </a:r>
              <a:endParaRPr sz="1200" baseline="-25000" dirty="0"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CasellaDiTesto 14">
                  <a:extLst>
                    <a:ext uri="{FF2B5EF4-FFF2-40B4-BE49-F238E27FC236}">
                      <a16:creationId xmlns="" xmlns:a16="http://schemas.microsoft.com/office/drawing/2014/main" id="{14AE43C9-B0FF-6D43-9662-0475FBF22934}"/>
                    </a:ext>
                  </a:extLst>
                </p:cNvPr>
                <p:cNvSpPr txBox="1"/>
                <p:nvPr/>
              </p:nvSpPr>
              <p:spPr>
                <a:xfrm>
                  <a:off x="7019536" y="2090936"/>
                  <a:ext cx="974235" cy="46166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 fontAlgn="b"/>
                  <a:r>
                    <a:rPr lang="it-IT" sz="1200" b="1" i="0" u="none" strike="noStrike" dirty="0">
                      <a:solidFill>
                        <a:srgbClr val="1B3AFF"/>
                      </a:solidFill>
                      <a:effectLst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K-</a:t>
                  </a:r>
                  <a:r>
                    <a:rPr lang="it-IT" sz="1200" b="1" i="0" u="none" strike="noStrike" baseline="0" dirty="0">
                      <a:solidFill>
                        <a:srgbClr val="1B3AFF"/>
                      </a:solidFill>
                      <a:effectLst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Ne </a:t>
                  </a:r>
                  <a:r>
                    <a:rPr lang="it-IT" sz="1200" b="1" dirty="0">
                      <a:solidFill>
                        <a:srgbClr val="1B3A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6</a:t>
                  </a:r>
                  <a:r>
                    <a:rPr lang="it-IT" sz="1200" b="1" i="0" u="none" strike="noStrike" baseline="0" dirty="0">
                      <a:solidFill>
                        <a:srgbClr val="1B3AFF"/>
                      </a:solidFill>
                      <a:effectLst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-&gt;</a:t>
                  </a:r>
                  <a:r>
                    <a:rPr lang="it-IT" sz="1200" b="1" dirty="0">
                      <a:solidFill>
                        <a:srgbClr val="1B3A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5</a:t>
                  </a:r>
                  <a14:m>
                    <m:oMath xmlns:m="http://schemas.openxmlformats.org/officeDocument/2006/math">
                      <m:r>
                        <a:rPr lang="it-IT" sz="1200" b="1" i="1" u="none" strike="noStrike" smtClean="0">
                          <a:solidFill>
                            <a:srgbClr val="1B3AFF"/>
                          </a:solidFill>
                          <a:effectLst/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a14:m>
                  <a:endParaRPr lang="it-IT" sz="1200" b="1" i="0" u="none" strike="noStrike" dirty="0">
                    <a:solidFill>
                      <a:srgbClr val="1B3AFF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5" name="CasellaDiTesto 14">
                  <a:extLst>
                    <a:ext uri="{FF2B5EF4-FFF2-40B4-BE49-F238E27FC236}">
                      <a16:creationId xmlns:a16="http://schemas.microsoft.com/office/drawing/2014/main" id="{14AE43C9-B0FF-6D43-9662-0475FBF2293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19536" y="2090936"/>
                  <a:ext cx="974235" cy="276719"/>
                </a:xfrm>
                <a:prstGeom prst="rect">
                  <a:avLst/>
                </a:prstGeom>
                <a:blipFill>
                  <a:blip r:embed="rId6"/>
                  <a:stretch>
                    <a:fillRect b="-13043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CasellaDiTesto 15">
                  <a:extLst>
                    <a:ext uri="{FF2B5EF4-FFF2-40B4-BE49-F238E27FC236}">
                      <a16:creationId xmlns="" xmlns:a16="http://schemas.microsoft.com/office/drawing/2014/main" id="{370B5EC4-355A-C312-69EB-8AB201F4B6E3}"/>
                    </a:ext>
                  </a:extLst>
                </p:cNvPr>
                <p:cNvSpPr txBox="1"/>
                <p:nvPr/>
              </p:nvSpPr>
              <p:spPr>
                <a:xfrm>
                  <a:off x="1594380" y="5553129"/>
                  <a:ext cx="974235" cy="46166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 fontAlgn="b"/>
                  <a:r>
                    <a:rPr lang="it-IT" sz="1200" b="1" i="0" u="none" strike="noStrike" dirty="0">
                      <a:solidFill>
                        <a:srgbClr val="1B3AFF"/>
                      </a:solidFill>
                      <a:effectLst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K-</a:t>
                  </a:r>
                  <a:r>
                    <a:rPr lang="it-IT" sz="1200" b="1" i="0" u="none" strike="noStrike" baseline="0" dirty="0">
                      <a:solidFill>
                        <a:srgbClr val="1B3AFF"/>
                      </a:solidFill>
                      <a:effectLst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Ne </a:t>
                  </a:r>
                  <a:r>
                    <a:rPr lang="it-IT" sz="1200" b="1" dirty="0">
                      <a:solidFill>
                        <a:srgbClr val="1B3A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9</a:t>
                  </a:r>
                  <a:r>
                    <a:rPr lang="it-IT" sz="1200" b="1" i="0" u="none" strike="noStrike" baseline="0" dirty="0">
                      <a:solidFill>
                        <a:srgbClr val="1B3AFF"/>
                      </a:solidFill>
                      <a:effectLst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-&gt;</a:t>
                  </a:r>
                  <a:r>
                    <a:rPr lang="it-IT" sz="1200" b="1" dirty="0">
                      <a:solidFill>
                        <a:srgbClr val="1B3A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8</a:t>
                  </a:r>
                  <a14:m>
                    <m:oMath xmlns:m="http://schemas.openxmlformats.org/officeDocument/2006/math">
                      <m:r>
                        <a:rPr lang="it-IT" sz="1200" b="1" i="1" u="none" strike="noStrike" smtClean="0">
                          <a:solidFill>
                            <a:srgbClr val="1B3AFF"/>
                          </a:solidFill>
                          <a:effectLst/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a14:m>
                  <a:endParaRPr lang="it-IT" sz="1200" b="1" i="0" u="none" strike="noStrike" dirty="0">
                    <a:solidFill>
                      <a:srgbClr val="1B3AFF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6" name="CasellaDiTesto 15">
                  <a:extLst>
                    <a:ext uri="{FF2B5EF4-FFF2-40B4-BE49-F238E27FC236}">
                      <a16:creationId xmlns:a16="http://schemas.microsoft.com/office/drawing/2014/main" id="{370B5EC4-355A-C312-69EB-8AB201F4B6E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94380" y="5553129"/>
                  <a:ext cx="974235" cy="276719"/>
                </a:xfrm>
                <a:prstGeom prst="rect">
                  <a:avLst/>
                </a:prstGeom>
                <a:blipFill>
                  <a:blip r:embed="rId7"/>
                  <a:stretch>
                    <a:fillRect b="-18182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7" name="object 7">
              <a:extLst>
                <a:ext uri="{FF2B5EF4-FFF2-40B4-BE49-F238E27FC236}">
                  <a16:creationId xmlns="" xmlns:a16="http://schemas.microsoft.com/office/drawing/2014/main" id="{3A042D44-E800-E5B9-AE2A-DFE2591B8016}"/>
                </a:ext>
              </a:extLst>
            </p:cNvPr>
            <p:cNvSpPr txBox="1"/>
            <p:nvPr/>
          </p:nvSpPr>
          <p:spPr>
            <a:xfrm>
              <a:off x="5277082" y="5761402"/>
              <a:ext cx="739101" cy="193803"/>
            </a:xfrm>
            <a:prstGeom prst="rect">
              <a:avLst/>
            </a:prstGeom>
          </p:spPr>
          <p:txBody>
            <a:bodyPr vert="horz" wrap="square" lIns="0" tIns="9049" rIns="0" bIns="0" rtlCol="0">
              <a:spAutoFit/>
            </a:bodyPr>
            <a:lstStyle/>
            <a:p>
              <a:pPr marL="9525">
                <a:spcBef>
                  <a:spcPts val="71"/>
                </a:spcBef>
              </a:pPr>
              <a:r>
                <a:rPr lang="it-IT" sz="1200" spc="-4" dirty="0" err="1">
                  <a:latin typeface="Calibri"/>
                  <a:cs typeface="Calibri"/>
                </a:rPr>
                <a:t>KAl</a:t>
              </a:r>
              <a:r>
                <a:rPr lang="it-IT" sz="1200" spc="-4" dirty="0">
                  <a:latin typeface="Calibri"/>
                  <a:cs typeface="Calibri"/>
                </a:rPr>
                <a:t> 8-&gt;7</a:t>
              </a:r>
              <a:endParaRPr sz="1200" baseline="-25000" dirty="0">
                <a:latin typeface="Calibri"/>
                <a:cs typeface="Calibri"/>
              </a:endParaRPr>
            </a:p>
          </p:txBody>
        </p:sp>
        <p:sp>
          <p:nvSpPr>
            <p:cNvPr id="18" name="object 7">
              <a:extLst>
                <a:ext uri="{FF2B5EF4-FFF2-40B4-BE49-F238E27FC236}">
                  <a16:creationId xmlns="" xmlns:a16="http://schemas.microsoft.com/office/drawing/2014/main" id="{DFDD1432-AA38-5C72-C361-689143BF9916}"/>
                </a:ext>
              </a:extLst>
            </p:cNvPr>
            <p:cNvSpPr txBox="1"/>
            <p:nvPr/>
          </p:nvSpPr>
          <p:spPr>
            <a:xfrm>
              <a:off x="8043725" y="5548280"/>
              <a:ext cx="739101" cy="378469"/>
            </a:xfrm>
            <a:prstGeom prst="rect">
              <a:avLst/>
            </a:prstGeom>
          </p:spPr>
          <p:txBody>
            <a:bodyPr vert="horz" wrap="square" lIns="0" tIns="9049" rIns="0" bIns="0" rtlCol="0">
              <a:spAutoFit/>
            </a:bodyPr>
            <a:lstStyle/>
            <a:p>
              <a:pPr marL="9525">
                <a:spcBef>
                  <a:spcPts val="71"/>
                </a:spcBef>
              </a:pPr>
              <a:r>
                <a:rPr lang="it-IT" sz="1200" spc="-4" dirty="0" err="1">
                  <a:latin typeface="Calibri"/>
                  <a:cs typeface="Calibri"/>
                </a:rPr>
                <a:t>KAl</a:t>
              </a:r>
              <a:r>
                <a:rPr lang="it-IT" sz="1200" spc="-4" dirty="0">
                  <a:latin typeface="Calibri"/>
                  <a:cs typeface="Calibri"/>
                </a:rPr>
                <a:t> 7-&gt;6</a:t>
              </a:r>
              <a:br>
                <a:rPr lang="it-IT" sz="1200" spc="-4" dirty="0">
                  <a:latin typeface="Calibri"/>
                  <a:cs typeface="Calibri"/>
                </a:rPr>
              </a:br>
              <a:r>
                <a:rPr lang="it-IT" sz="1200" spc="-4" dirty="0">
                  <a:latin typeface="Calibri"/>
                  <a:cs typeface="Calibri"/>
                </a:rPr>
                <a:t>KC 6-&gt;4 </a:t>
              </a:r>
              <a:endParaRPr sz="1200" baseline="-25000" dirty="0">
                <a:latin typeface="Calibri"/>
                <a:cs typeface="Calibri"/>
              </a:endParaRPr>
            </a:p>
          </p:txBody>
        </p:sp>
        <p:sp>
          <p:nvSpPr>
            <p:cNvPr id="19" name="object 7">
              <a:extLst>
                <a:ext uri="{FF2B5EF4-FFF2-40B4-BE49-F238E27FC236}">
                  <a16:creationId xmlns="" xmlns:a16="http://schemas.microsoft.com/office/drawing/2014/main" id="{3D7B8DF2-C7D2-20C4-8C2A-1AC4ECD2DE00}"/>
                </a:ext>
              </a:extLst>
            </p:cNvPr>
            <p:cNvSpPr txBox="1"/>
            <p:nvPr/>
          </p:nvSpPr>
          <p:spPr>
            <a:xfrm>
              <a:off x="4842598" y="5098343"/>
              <a:ext cx="739101" cy="193803"/>
            </a:xfrm>
            <a:prstGeom prst="rect">
              <a:avLst/>
            </a:prstGeom>
          </p:spPr>
          <p:txBody>
            <a:bodyPr vert="horz" wrap="square" lIns="0" tIns="9049" rIns="0" bIns="0" rtlCol="0">
              <a:spAutoFit/>
            </a:bodyPr>
            <a:lstStyle/>
            <a:p>
              <a:pPr marL="9525">
                <a:spcBef>
                  <a:spcPts val="71"/>
                </a:spcBef>
              </a:pPr>
              <a:r>
                <a:rPr lang="it-IT" sz="1200" spc="-4" dirty="0">
                  <a:latin typeface="Calibri"/>
                  <a:cs typeface="Calibri"/>
                </a:rPr>
                <a:t>KO 6-&gt;5</a:t>
              </a:r>
              <a:endParaRPr sz="1200" baseline="-25000" dirty="0">
                <a:latin typeface="Calibri"/>
                <a:cs typeface="Calibri"/>
              </a:endParaRPr>
            </a:p>
          </p:txBody>
        </p:sp>
        <p:cxnSp>
          <p:nvCxnSpPr>
            <p:cNvPr id="20" name="Connettore 1 19">
              <a:extLst>
                <a:ext uri="{FF2B5EF4-FFF2-40B4-BE49-F238E27FC236}">
                  <a16:creationId xmlns="" xmlns:a16="http://schemas.microsoft.com/office/drawing/2014/main" id="{2371F4C8-13E6-510B-996B-633A83F0542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60799" y="5283791"/>
              <a:ext cx="0" cy="609229"/>
            </a:xfrm>
            <a:prstGeom prst="line">
              <a:avLst/>
            </a:prstGeom>
            <a:ln w="12700">
              <a:headEnd type="triangle"/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1" name="object 7">
              <a:extLst>
                <a:ext uri="{FF2B5EF4-FFF2-40B4-BE49-F238E27FC236}">
                  <a16:creationId xmlns="" xmlns:a16="http://schemas.microsoft.com/office/drawing/2014/main" id="{0CF71EDE-4EA9-DE88-09DA-1540AD027075}"/>
                </a:ext>
              </a:extLst>
            </p:cNvPr>
            <p:cNvSpPr txBox="1"/>
            <p:nvPr/>
          </p:nvSpPr>
          <p:spPr>
            <a:xfrm>
              <a:off x="8886002" y="5766710"/>
              <a:ext cx="739101" cy="193803"/>
            </a:xfrm>
            <a:prstGeom prst="rect">
              <a:avLst/>
            </a:prstGeom>
          </p:spPr>
          <p:txBody>
            <a:bodyPr vert="horz" wrap="square" lIns="0" tIns="9049" rIns="0" bIns="0" rtlCol="0">
              <a:spAutoFit/>
            </a:bodyPr>
            <a:lstStyle/>
            <a:p>
              <a:pPr marL="9525">
                <a:spcBef>
                  <a:spcPts val="71"/>
                </a:spcBef>
              </a:pPr>
              <a:r>
                <a:rPr lang="it-IT" sz="1200" spc="-4" dirty="0">
                  <a:latin typeface="Calibri"/>
                  <a:cs typeface="Calibri"/>
                </a:rPr>
                <a:t>KO 5-&gt;4</a:t>
              </a:r>
              <a:endParaRPr sz="1200" baseline="-25000" dirty="0">
                <a:latin typeface="Calibri"/>
                <a:cs typeface="Calibri"/>
              </a:endParaRPr>
            </a:p>
          </p:txBody>
        </p:sp>
        <p:sp>
          <p:nvSpPr>
            <p:cNvPr id="22" name="object 7">
              <a:extLst>
                <a:ext uri="{FF2B5EF4-FFF2-40B4-BE49-F238E27FC236}">
                  <a16:creationId xmlns="" xmlns:a16="http://schemas.microsoft.com/office/drawing/2014/main" id="{40D3A931-7267-D173-EB38-F2645B42736C}"/>
                </a:ext>
              </a:extLst>
            </p:cNvPr>
            <p:cNvSpPr txBox="1"/>
            <p:nvPr/>
          </p:nvSpPr>
          <p:spPr>
            <a:xfrm>
              <a:off x="3361625" y="5732946"/>
              <a:ext cx="739101" cy="193803"/>
            </a:xfrm>
            <a:prstGeom prst="rect">
              <a:avLst/>
            </a:prstGeom>
          </p:spPr>
          <p:txBody>
            <a:bodyPr vert="horz" wrap="square" lIns="0" tIns="9049" rIns="0" bIns="0" rtlCol="0">
              <a:spAutoFit/>
            </a:bodyPr>
            <a:lstStyle/>
            <a:p>
              <a:pPr marL="9525">
                <a:spcBef>
                  <a:spcPts val="71"/>
                </a:spcBef>
              </a:pPr>
              <a:r>
                <a:rPr lang="it-IT" sz="1200" spc="-4" dirty="0">
                  <a:latin typeface="Calibri"/>
                  <a:cs typeface="Calibri"/>
                </a:rPr>
                <a:t>KC 7-&gt;5</a:t>
              </a:r>
              <a:endParaRPr sz="1200" baseline="-25000" dirty="0">
                <a:latin typeface="Calibri"/>
                <a:cs typeface="Calibri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3" name="Tabella 22">
                <a:extLst>
                  <a:ext uri="{FF2B5EF4-FFF2-40B4-BE49-F238E27FC236}">
                    <a16:creationId xmlns="" xmlns:a16="http://schemas.microsoft.com/office/drawing/2014/main" id="{5855728C-09CD-92CE-F862-F0A7082D267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651088122"/>
                  </p:ext>
                </p:extLst>
              </p:nvPr>
            </p:nvGraphicFramePr>
            <p:xfrm>
              <a:off x="868106" y="1570107"/>
              <a:ext cx="2617811" cy="1932640"/>
            </p:xfrm>
            <a:graphic>
              <a:graphicData uri="http://schemas.openxmlformats.org/drawingml/2006/table">
                <a:tbl>
                  <a:tblPr bandCol="1">
                    <a:tableStyleId>{5940675A-B579-460E-94D1-54222C63F5DA}</a:tableStyleId>
                  </a:tblPr>
                  <a:tblGrid>
                    <a:gridCol w="764167">
                      <a:extLst>
                        <a:ext uri="{9D8B030D-6E8A-4147-A177-3AD203B41FA5}">
                          <a16:colId xmlns="" xmlns:a16="http://schemas.microsoft.com/office/drawing/2014/main" val="3044202014"/>
                        </a:ext>
                      </a:extLst>
                    </a:gridCol>
                    <a:gridCol w="1853644">
                      <a:extLst>
                        <a:ext uri="{9D8B030D-6E8A-4147-A177-3AD203B41FA5}">
                          <a16:colId xmlns="" xmlns:a16="http://schemas.microsoft.com/office/drawing/2014/main" val="2553090020"/>
                        </a:ext>
                      </a:extLst>
                    </a:gridCol>
                  </a:tblGrid>
                  <a:tr h="248620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it-IT" sz="1250" b="0" u="none" strike="noStrike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Line  </a:t>
                          </a:r>
                          <a:endParaRPr lang="it-IT" sz="1250" b="0" i="0" u="none" strike="noStrike" dirty="0">
                            <a:solidFill>
                              <a:sysClr val="windowText" lastClr="000000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7144" marR="7144" marT="9525" marB="0" anchor="b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it-IT" sz="1250" b="0" i="0" u="none" strike="noStrike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Energy [eV]</a:t>
                          </a:r>
                        </a:p>
                      </a:txBody>
                      <a:tcPr marL="7144" marR="7144" marT="9525" marB="0" anchor="ctr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="" xmlns:a16="http://schemas.microsoft.com/office/drawing/2014/main" val="284342786"/>
                      </a:ext>
                    </a:extLst>
                  </a:tr>
                  <a:tr h="282389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it-IT" sz="1200" b="1" i="0" u="none" strike="noStrike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K-</a:t>
                          </a:r>
                          <a:r>
                            <a:rPr lang="it-IT" sz="1200" b="1" i="0" u="none" strike="noStrike" baseline="0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Ne 9</a:t>
                          </a:r>
                          <a14:m>
                            <m:oMath xmlns:m="http://schemas.openxmlformats.org/officeDocument/2006/math">
                              <m:r>
                                <a:rPr lang="it-IT" sz="1200" b="1" i="1" u="none" strike="noStrike" baseline="0" dirty="0" smtClean="0">
                                  <a:solidFill>
                                    <a:sysClr val="windowText" lastClr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⟶</m:t>
                              </m:r>
                            </m:oMath>
                          </a14:m>
                          <a:r>
                            <a:rPr lang="it-IT" sz="1200" b="1" i="0" u="none" strike="noStrike" baseline="0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8</a:t>
                          </a:r>
                          <a14:m>
                            <m:oMath xmlns:m="http://schemas.openxmlformats.org/officeDocument/2006/math">
                              <m:r>
                                <a:rPr lang="it-IT" sz="1200" b="1" i="1" u="none" strike="noStrike" smtClean="0">
                                  <a:solidFill>
                                    <a:sysClr val="windowText" lastClr="000000"/>
                                  </a:solidFill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</m:oMath>
                          </a14:m>
                          <a:endParaRPr lang="it-IT" sz="1200" b="1" i="0" u="none" strike="noStrike" dirty="0">
                            <a:solidFill>
                              <a:sysClr val="windowText" lastClr="000000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7144" marR="7144" marT="9525" marB="0"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it-IT" sz="1400" b="0" u="none" strike="noStrike" dirty="0">
                              <a:solidFill>
                                <a:sysClr val="windowText" lastClr="000000"/>
                              </a:solidFill>
                              <a:effectLst/>
                              <a:latin typeface="Calibri" panose="020F0502020204030204" pitchFamily="34" charset="0"/>
                              <a:ea typeface="Apple Symbols" panose="02000000000000000000" pitchFamily="2" charset="-79"/>
                              <a:cs typeface="Calibri" panose="020F0502020204030204" pitchFamily="34" charset="0"/>
                            </a:rPr>
                            <a:t>4206.35</a:t>
                          </a:r>
                          <a14:m>
                            <m:oMath xmlns:m="http://schemas.openxmlformats.org/officeDocument/2006/math">
                              <m:r>
                                <a:rPr lang="it-IT" sz="1400" b="0" i="0" u="none" strike="noStrike" smtClean="0">
                                  <a:solidFill>
                                    <a:sysClr val="windowText" lastClr="0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it-IT" sz="1400" b="0" u="none" strike="noStrike" smtClean="0">
                                  <a:solidFill>
                                    <a:sysClr val="windowText" lastClr="0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it-IT" sz="1400" b="0" i="0" u="none" strike="noStrike" dirty="0">
                              <a:solidFill>
                                <a:sysClr val="windowText" lastClr="000000"/>
                              </a:solidFill>
                              <a:effectLst/>
                              <a:latin typeface="Calibri" panose="020F0502020204030204" pitchFamily="34" charset="0"/>
                              <a:ea typeface="Apple Symbols" panose="02000000000000000000" pitchFamily="2" charset="-79"/>
                              <a:cs typeface="Calibri" panose="020F0502020204030204" pitchFamily="34" charset="0"/>
                            </a:rPr>
                            <a:t> 3.75 (</a:t>
                          </a:r>
                          <a:r>
                            <a:rPr lang="it-IT" sz="1400" b="0" i="0" u="none" strike="noStrike" dirty="0" err="1">
                              <a:solidFill>
                                <a:sysClr val="windowText" lastClr="000000"/>
                              </a:solidFill>
                              <a:effectLst/>
                              <a:latin typeface="Calibri" panose="020F0502020204030204" pitchFamily="34" charset="0"/>
                              <a:ea typeface="Apple Symbols" panose="02000000000000000000" pitchFamily="2" charset="-79"/>
                              <a:cs typeface="Calibri" panose="020F0502020204030204" pitchFamily="34" charset="0"/>
                            </a:rPr>
                            <a:t>stat</a:t>
                          </a:r>
                          <a:r>
                            <a:rPr lang="it-IT" sz="1400" b="0" i="0" u="none" strike="noStrike" dirty="0">
                              <a:solidFill>
                                <a:sysClr val="windowText" lastClr="000000"/>
                              </a:solidFill>
                              <a:effectLst/>
                              <a:latin typeface="Calibri" panose="020F0502020204030204" pitchFamily="34" charset="0"/>
                              <a:ea typeface="Apple Symbols" panose="02000000000000000000" pitchFamily="2" charset="-79"/>
                              <a:cs typeface="Calibri" panose="020F0502020204030204" pitchFamily="34" charset="0"/>
                            </a:rPr>
                            <a:t>)</a:t>
                          </a:r>
                        </a:p>
                      </a:txBody>
                      <a:tcPr marL="7144" marR="7144" marT="9525" marB="0" anchor="ctr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="" xmlns:a16="http://schemas.microsoft.com/office/drawing/2014/main" val="859015055"/>
                      </a:ext>
                    </a:extLst>
                  </a:tr>
                  <a:tr h="24862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1200" b="1" i="0" u="none" strike="noStrike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K-</a:t>
                          </a:r>
                          <a:r>
                            <a:rPr lang="it-IT" sz="1200" b="1" i="0" u="none" strike="noStrike" baseline="0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Ne 8</a:t>
                          </a:r>
                          <a14:m>
                            <m:oMath xmlns:m="http://schemas.openxmlformats.org/officeDocument/2006/math">
                              <m:r>
                                <a:rPr lang="it-IT" sz="1200" b="1" i="1" u="none" strike="noStrike" baseline="0" dirty="0" smtClean="0">
                                  <a:solidFill>
                                    <a:sysClr val="windowText" lastClr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⟶</m:t>
                              </m:r>
                              <m:r>
                                <a:rPr lang="it-IT" sz="1200" b="1" i="0" u="none" strike="noStrike" baseline="0" dirty="0" smtClean="0">
                                  <a:solidFill>
                                    <a:sysClr val="windowText" lastClr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𝟕</m:t>
                              </m:r>
                            </m:oMath>
                          </a14:m>
                          <a:endParaRPr lang="it-IT" sz="1200" b="1" i="0" u="none" strike="noStrike" dirty="0">
                            <a:solidFill>
                              <a:sysClr val="windowText" lastClr="000000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7144" marR="7144" marT="9525" marB="0"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it-IT" sz="1400" b="0" i="0" u="none" strike="noStrike" dirty="0">
                              <a:solidFill>
                                <a:srgbClr val="160DFF"/>
                              </a:solidFill>
                              <a:effectLst/>
                              <a:latin typeface="Calibri" panose="020F0502020204030204" pitchFamily="34" charset="0"/>
                              <a:ea typeface="Apple Symbols" panose="02000000000000000000" pitchFamily="2" charset="-79"/>
                              <a:cs typeface="Calibri" panose="020F0502020204030204" pitchFamily="34" charset="0"/>
                            </a:rPr>
                            <a:t>6130.86 </a:t>
                          </a:r>
                          <a14:m>
                            <m:oMath xmlns:m="http://schemas.openxmlformats.org/officeDocument/2006/math">
                              <m:r>
                                <a:rPr lang="it-IT" sz="1400" b="0" u="none" strike="noStrike" smtClean="0">
                                  <a:solidFill>
                                    <a:srgbClr val="160DFF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it-IT" sz="1400" b="0" i="0" u="none" strike="noStrike" dirty="0">
                              <a:solidFill>
                                <a:srgbClr val="160DFF"/>
                              </a:solidFill>
                              <a:effectLst/>
                              <a:latin typeface="Calibri" panose="020F0502020204030204" pitchFamily="34" charset="0"/>
                              <a:ea typeface="Apple Symbols" panose="02000000000000000000" pitchFamily="2" charset="-79"/>
                              <a:cs typeface="Calibri" panose="020F0502020204030204" pitchFamily="34" charset="0"/>
                            </a:rPr>
                            <a:t> 0.71 (</a:t>
                          </a:r>
                          <a:r>
                            <a:rPr lang="it-IT" sz="1400" b="0" i="0" u="none" strike="noStrike" dirty="0" err="1">
                              <a:solidFill>
                                <a:srgbClr val="160DFF"/>
                              </a:solidFill>
                              <a:effectLst/>
                              <a:latin typeface="Calibri" panose="020F0502020204030204" pitchFamily="34" charset="0"/>
                              <a:ea typeface="Apple Symbols" panose="02000000000000000000" pitchFamily="2" charset="-79"/>
                              <a:cs typeface="Calibri" panose="020F0502020204030204" pitchFamily="34" charset="0"/>
                            </a:rPr>
                            <a:t>stat</a:t>
                          </a:r>
                          <a:r>
                            <a:rPr lang="it-IT" sz="1400" b="0" i="0" u="none" strike="noStrike" dirty="0">
                              <a:solidFill>
                                <a:srgbClr val="160DFF"/>
                              </a:solidFill>
                              <a:effectLst/>
                              <a:latin typeface="Calibri" panose="020F0502020204030204" pitchFamily="34" charset="0"/>
                              <a:ea typeface="Apple Symbols" panose="02000000000000000000" pitchFamily="2" charset="-79"/>
                              <a:cs typeface="Calibri" panose="020F0502020204030204" pitchFamily="34" charset="0"/>
                            </a:rPr>
                            <a:t>) </a:t>
                          </a:r>
                          <a14:m>
                            <m:oMath xmlns:m="http://schemas.openxmlformats.org/officeDocument/2006/math">
                              <m:r>
                                <a:rPr lang="it-IT" sz="1400" b="0" u="none" strike="noStrike" smtClean="0">
                                  <a:solidFill>
                                    <a:srgbClr val="160DFF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it-IT" sz="1400" b="0" i="0" u="none" strike="noStrike" dirty="0">
                              <a:solidFill>
                                <a:srgbClr val="160DFF"/>
                              </a:solidFill>
                              <a:effectLst/>
                              <a:latin typeface="Calibri" panose="020F0502020204030204" pitchFamily="34" charset="0"/>
                              <a:ea typeface="Apple Symbols" panose="02000000000000000000" pitchFamily="2" charset="-79"/>
                              <a:cs typeface="Calibri" panose="020F0502020204030204" pitchFamily="34" charset="0"/>
                            </a:rPr>
                            <a:t> 2</a:t>
                          </a:r>
                          <a:r>
                            <a:rPr lang="it-IT" sz="1400" b="0" i="0" u="none" strike="noStrike" baseline="0" dirty="0">
                              <a:solidFill>
                                <a:srgbClr val="160DFF"/>
                              </a:solidFill>
                              <a:effectLst/>
                              <a:latin typeface="Calibri" panose="020F0502020204030204" pitchFamily="34" charset="0"/>
                              <a:ea typeface="Apple Symbols" panose="02000000000000000000" pitchFamily="2" charset="-79"/>
                              <a:cs typeface="Calibri" panose="020F0502020204030204" pitchFamily="34" charset="0"/>
                            </a:rPr>
                            <a:t> (</a:t>
                          </a:r>
                          <a:r>
                            <a:rPr lang="it-IT" sz="1400" b="0" i="0" u="none" strike="noStrike" baseline="0" dirty="0" err="1">
                              <a:solidFill>
                                <a:srgbClr val="160DFF"/>
                              </a:solidFill>
                              <a:effectLst/>
                              <a:latin typeface="Calibri" panose="020F0502020204030204" pitchFamily="34" charset="0"/>
                              <a:ea typeface="Apple Symbols" panose="02000000000000000000" pitchFamily="2" charset="-79"/>
                              <a:cs typeface="Calibri" panose="020F0502020204030204" pitchFamily="34" charset="0"/>
                            </a:rPr>
                            <a:t>sys</a:t>
                          </a:r>
                          <a:r>
                            <a:rPr lang="it-IT" sz="1400" b="0" i="0" u="none" strike="noStrike" baseline="0" dirty="0">
                              <a:solidFill>
                                <a:srgbClr val="160DFF"/>
                              </a:solidFill>
                              <a:effectLst/>
                              <a:latin typeface="Calibri" panose="020F0502020204030204" pitchFamily="34" charset="0"/>
                              <a:ea typeface="Apple Symbols" panose="02000000000000000000" pitchFamily="2" charset="-79"/>
                              <a:cs typeface="Calibri" panose="020F0502020204030204" pitchFamily="34" charset="0"/>
                            </a:rPr>
                            <a:t>.)</a:t>
                          </a:r>
                          <a:endParaRPr lang="it-IT" sz="1400" b="0" i="0" u="none" strike="noStrike" dirty="0">
                            <a:solidFill>
                              <a:srgbClr val="160DFF"/>
                            </a:solidFill>
                            <a:effectLst/>
                            <a:latin typeface="Calibri" panose="020F0502020204030204" pitchFamily="34" charset="0"/>
                            <a:ea typeface="Apple Symbols" panose="02000000000000000000" pitchFamily="2" charset="-79"/>
                            <a:cs typeface="Calibri" panose="020F0502020204030204" pitchFamily="34" charset="0"/>
                          </a:endParaRPr>
                        </a:p>
                      </a:txBody>
                      <a:tcPr marL="7144" marR="7144" marT="9525" marB="0" anchor="ctr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="" xmlns:a16="http://schemas.microsoft.com/office/drawing/2014/main" val="262875075"/>
                      </a:ext>
                    </a:extLst>
                  </a:tr>
                  <a:tr h="24862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1200" b="1" i="0" u="none" strike="noStrike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K-</a:t>
                          </a:r>
                          <a:r>
                            <a:rPr lang="it-IT" sz="1200" b="1" i="0" u="none" strike="noStrike" baseline="0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Ne 7</a:t>
                          </a:r>
                          <a14:m>
                            <m:oMath xmlns:m="http://schemas.openxmlformats.org/officeDocument/2006/math">
                              <m:r>
                                <a:rPr lang="it-IT" sz="1200" b="1" i="1" u="none" strike="noStrike" baseline="0" dirty="0" smtClean="0">
                                  <a:solidFill>
                                    <a:sysClr val="windowText" lastClr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⟶</m:t>
                              </m:r>
                              <m:r>
                                <a:rPr lang="it-IT" sz="1200" b="1" i="0" u="none" strike="noStrike" baseline="0" dirty="0" smtClean="0">
                                  <a:solidFill>
                                    <a:sysClr val="windowText" lastClr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𝟔</m:t>
                              </m:r>
                            </m:oMath>
                          </a14:m>
                          <a:endParaRPr lang="it-IT" sz="1200" b="1" i="0" u="none" strike="noStrike" dirty="0">
                            <a:solidFill>
                              <a:sysClr val="windowText" lastClr="000000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7144" marR="7144" marT="9525" marB="0"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1400" b="0" u="none" strike="noStrike" dirty="0">
                              <a:solidFill>
                                <a:srgbClr val="160DFF"/>
                              </a:solidFill>
                              <a:effectLst/>
                              <a:latin typeface="Calibri" panose="020F0502020204030204" pitchFamily="34" charset="0"/>
                              <a:ea typeface="Apple Symbols" panose="02000000000000000000" pitchFamily="2" charset="-79"/>
                              <a:cs typeface="Calibri" panose="020F0502020204030204" pitchFamily="34" charset="0"/>
                            </a:rPr>
                            <a:t>9450.08</a:t>
                          </a:r>
                          <a14:m>
                            <m:oMath xmlns:m="http://schemas.openxmlformats.org/officeDocument/2006/math">
                              <m:r>
                                <a:rPr lang="it-IT" sz="1400" b="0" i="0" u="none" strike="noStrike" smtClean="0">
                                  <a:solidFill>
                                    <a:srgbClr val="160DFF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it-IT" sz="1400" b="0" u="none" strike="noStrike" smtClean="0">
                                  <a:solidFill>
                                    <a:srgbClr val="160DFF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it-IT" sz="1400" b="0" i="0" u="none" strike="noStrike" dirty="0">
                              <a:solidFill>
                                <a:srgbClr val="160DFF"/>
                              </a:solidFill>
                              <a:effectLst/>
                              <a:latin typeface="Calibri" panose="020F0502020204030204" pitchFamily="34" charset="0"/>
                              <a:ea typeface="Apple Symbols" panose="02000000000000000000" pitchFamily="2" charset="-79"/>
                              <a:cs typeface="Calibri" panose="020F0502020204030204" pitchFamily="34" charset="0"/>
                            </a:rPr>
                            <a:t> 0.41 (</a:t>
                          </a:r>
                          <a:r>
                            <a:rPr lang="it-IT" sz="1400" b="0" i="0" u="none" strike="noStrike" dirty="0" err="1">
                              <a:solidFill>
                                <a:srgbClr val="160DFF"/>
                              </a:solidFill>
                              <a:effectLst/>
                              <a:latin typeface="Calibri" panose="020F0502020204030204" pitchFamily="34" charset="0"/>
                              <a:ea typeface="Apple Symbols" panose="02000000000000000000" pitchFamily="2" charset="-79"/>
                              <a:cs typeface="Calibri" panose="020F0502020204030204" pitchFamily="34" charset="0"/>
                            </a:rPr>
                            <a:t>stat</a:t>
                          </a:r>
                          <a:r>
                            <a:rPr lang="it-IT" sz="1400" b="0" i="0" u="none" strike="noStrike" dirty="0">
                              <a:solidFill>
                                <a:srgbClr val="160DFF"/>
                              </a:solidFill>
                              <a:effectLst/>
                              <a:latin typeface="Calibri" panose="020F0502020204030204" pitchFamily="34" charset="0"/>
                              <a:ea typeface="Apple Symbols" panose="02000000000000000000" pitchFamily="2" charset="-79"/>
                              <a:cs typeface="Calibri" panose="020F0502020204030204" pitchFamily="34" charset="0"/>
                            </a:rPr>
                            <a:t>) </a:t>
                          </a:r>
                          <a14:m>
                            <m:oMath xmlns:m="http://schemas.openxmlformats.org/officeDocument/2006/math">
                              <m:r>
                                <a:rPr lang="it-IT" sz="1400" b="0" u="none" strike="noStrike" smtClean="0">
                                  <a:solidFill>
                                    <a:srgbClr val="160DFF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it-IT" sz="1400" b="0" i="0" u="none" strike="noStrike" dirty="0">
                              <a:solidFill>
                                <a:srgbClr val="160DFF"/>
                              </a:solidFill>
                              <a:effectLst/>
                              <a:latin typeface="Calibri" panose="020F0502020204030204" pitchFamily="34" charset="0"/>
                              <a:ea typeface="Apple Symbols" panose="02000000000000000000" pitchFamily="2" charset="-79"/>
                              <a:cs typeface="Calibri" panose="020F0502020204030204" pitchFamily="34" charset="0"/>
                            </a:rPr>
                            <a:t> 2</a:t>
                          </a:r>
                          <a:r>
                            <a:rPr lang="it-IT" sz="1400" b="0" i="0" u="none" strike="noStrike" baseline="0" dirty="0">
                              <a:solidFill>
                                <a:srgbClr val="160DFF"/>
                              </a:solidFill>
                              <a:effectLst/>
                              <a:latin typeface="Calibri" panose="020F0502020204030204" pitchFamily="34" charset="0"/>
                              <a:ea typeface="Apple Symbols" panose="02000000000000000000" pitchFamily="2" charset="-79"/>
                              <a:cs typeface="Calibri" panose="020F0502020204030204" pitchFamily="34" charset="0"/>
                            </a:rPr>
                            <a:t> (</a:t>
                          </a:r>
                          <a:r>
                            <a:rPr lang="it-IT" sz="1400" b="0" i="0" u="none" strike="noStrike" baseline="0" dirty="0" err="1">
                              <a:solidFill>
                                <a:srgbClr val="160DFF"/>
                              </a:solidFill>
                              <a:effectLst/>
                              <a:latin typeface="Calibri" panose="020F0502020204030204" pitchFamily="34" charset="0"/>
                              <a:ea typeface="Apple Symbols" panose="02000000000000000000" pitchFamily="2" charset="-79"/>
                              <a:cs typeface="Calibri" panose="020F0502020204030204" pitchFamily="34" charset="0"/>
                            </a:rPr>
                            <a:t>sys</a:t>
                          </a:r>
                          <a:r>
                            <a:rPr lang="it-IT" sz="1400" b="0" i="0" u="none" strike="noStrike" baseline="0" dirty="0">
                              <a:solidFill>
                                <a:srgbClr val="160DFF"/>
                              </a:solidFill>
                              <a:effectLst/>
                              <a:latin typeface="Calibri" panose="020F0502020204030204" pitchFamily="34" charset="0"/>
                              <a:ea typeface="Apple Symbols" panose="02000000000000000000" pitchFamily="2" charset="-79"/>
                              <a:cs typeface="Calibri" panose="020F0502020204030204" pitchFamily="34" charset="0"/>
                            </a:rPr>
                            <a:t>.)</a:t>
                          </a:r>
                          <a:endParaRPr lang="it-IT" sz="1400" b="0" i="0" u="none" strike="noStrike" dirty="0">
                            <a:solidFill>
                              <a:srgbClr val="160DFF"/>
                            </a:solidFill>
                            <a:effectLst/>
                            <a:latin typeface="Calibri" panose="020F0502020204030204" pitchFamily="34" charset="0"/>
                            <a:ea typeface="Apple Symbols" panose="02000000000000000000" pitchFamily="2" charset="-79"/>
                            <a:cs typeface="Calibri" panose="020F0502020204030204" pitchFamily="34" charset="0"/>
                          </a:endParaRPr>
                        </a:p>
                      </a:txBody>
                      <a:tcPr marL="7144" marR="7144" marT="9525" marB="0" anchor="ctr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="" xmlns:a16="http://schemas.microsoft.com/office/drawing/2014/main" val="4109479317"/>
                      </a:ext>
                    </a:extLst>
                  </a:tr>
                  <a:tr h="24862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1200" b="1" i="0" u="none" strike="noStrike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K-</a:t>
                          </a:r>
                          <a:r>
                            <a:rPr lang="it-IT" sz="1200" b="1" i="0" u="none" strike="noStrike" baseline="0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Ne 6</a:t>
                          </a:r>
                          <a14:m>
                            <m:oMath xmlns:m="http://schemas.openxmlformats.org/officeDocument/2006/math">
                              <m:r>
                                <a:rPr lang="it-IT" sz="1200" b="1" i="1" u="none" strike="noStrike" baseline="0" dirty="0" smtClean="0">
                                  <a:solidFill>
                                    <a:sysClr val="windowText" lastClr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⟶</m:t>
                              </m:r>
                              <m:r>
                                <a:rPr lang="it-IT" sz="1200" b="1" i="0" u="none" strike="noStrike" baseline="0" dirty="0" smtClean="0">
                                  <a:solidFill>
                                    <a:sysClr val="windowText" lastClr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𝟓</m:t>
                              </m:r>
                            </m:oMath>
                          </a14:m>
                          <a:endParaRPr lang="it-IT" sz="1200" b="1" i="0" u="none" strike="noStrike" dirty="0">
                            <a:solidFill>
                              <a:sysClr val="windowText" lastClr="000000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7144" marR="7144" marT="9525" marB="0"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it-IT" sz="1400" b="0" u="none" strike="noStrike" dirty="0">
                              <a:solidFill>
                                <a:srgbClr val="160DFF"/>
                              </a:solidFill>
                              <a:effectLst/>
                              <a:latin typeface="Calibri" panose="020F0502020204030204" pitchFamily="34" charset="0"/>
                              <a:ea typeface="Apple Symbols" panose="02000000000000000000" pitchFamily="2" charset="-79"/>
                              <a:cs typeface="Calibri" panose="020F0502020204030204" pitchFamily="34" charset="0"/>
                            </a:rPr>
                            <a:t>15673.30 </a:t>
                          </a:r>
                          <a14:m>
                            <m:oMath xmlns:m="http://schemas.openxmlformats.org/officeDocument/2006/math">
                              <m:r>
                                <a:rPr lang="it-IT" sz="1400" b="0" u="none" strike="noStrike" smtClean="0">
                                  <a:solidFill>
                                    <a:srgbClr val="160DFF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it-IT" sz="1400" b="0" i="0" u="none" strike="noStrike" dirty="0">
                              <a:solidFill>
                                <a:srgbClr val="160DFF"/>
                              </a:solidFill>
                              <a:effectLst/>
                              <a:latin typeface="Calibri" panose="020F0502020204030204" pitchFamily="34" charset="0"/>
                              <a:ea typeface="Apple Symbols" panose="02000000000000000000" pitchFamily="2" charset="-79"/>
                              <a:cs typeface="Calibri" panose="020F0502020204030204" pitchFamily="34" charset="0"/>
                            </a:rPr>
                            <a:t> 0.52 (</a:t>
                          </a:r>
                          <a:r>
                            <a:rPr lang="it-IT" sz="1400" b="0" i="0" u="none" strike="noStrike" dirty="0" err="1">
                              <a:solidFill>
                                <a:srgbClr val="160DFF"/>
                              </a:solidFill>
                              <a:effectLst/>
                              <a:latin typeface="Calibri" panose="020F0502020204030204" pitchFamily="34" charset="0"/>
                              <a:ea typeface="Apple Symbols" panose="02000000000000000000" pitchFamily="2" charset="-79"/>
                              <a:cs typeface="Calibri" panose="020F0502020204030204" pitchFamily="34" charset="0"/>
                            </a:rPr>
                            <a:t>stat</a:t>
                          </a:r>
                          <a:r>
                            <a:rPr lang="it-IT" sz="1400" b="0" i="0" u="none" strike="noStrike" dirty="0">
                              <a:solidFill>
                                <a:srgbClr val="160DFF"/>
                              </a:solidFill>
                              <a:effectLst/>
                              <a:latin typeface="Calibri" panose="020F0502020204030204" pitchFamily="34" charset="0"/>
                              <a:ea typeface="Apple Symbols" panose="02000000000000000000" pitchFamily="2" charset="-79"/>
                              <a:cs typeface="Calibri" panose="020F0502020204030204" pitchFamily="34" charset="0"/>
                            </a:rPr>
                            <a:t>) </a:t>
                          </a:r>
                          <a14:m>
                            <m:oMath xmlns:m="http://schemas.openxmlformats.org/officeDocument/2006/math">
                              <m:r>
                                <a:rPr lang="it-IT" sz="1400" b="0" u="none" strike="noStrike" smtClean="0">
                                  <a:solidFill>
                                    <a:srgbClr val="160DFF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it-IT" sz="1400" b="0" i="0" u="none" strike="noStrike" dirty="0">
                              <a:solidFill>
                                <a:srgbClr val="160DFF"/>
                              </a:solidFill>
                              <a:effectLst/>
                              <a:latin typeface="Calibri" panose="020F0502020204030204" pitchFamily="34" charset="0"/>
                              <a:ea typeface="Apple Symbols" panose="02000000000000000000" pitchFamily="2" charset="-79"/>
                              <a:cs typeface="Calibri" panose="020F0502020204030204" pitchFamily="34" charset="0"/>
                            </a:rPr>
                            <a:t> 5</a:t>
                          </a:r>
                          <a:r>
                            <a:rPr lang="it-IT" sz="1400" b="0" i="0" u="none" strike="noStrike" baseline="0" dirty="0">
                              <a:solidFill>
                                <a:srgbClr val="160DFF"/>
                              </a:solidFill>
                              <a:effectLst/>
                              <a:latin typeface="Calibri" panose="020F0502020204030204" pitchFamily="34" charset="0"/>
                              <a:ea typeface="Apple Symbols" panose="02000000000000000000" pitchFamily="2" charset="-79"/>
                              <a:cs typeface="Calibri" panose="020F0502020204030204" pitchFamily="34" charset="0"/>
                            </a:rPr>
                            <a:t> (</a:t>
                          </a:r>
                          <a:r>
                            <a:rPr lang="it-IT" sz="1400" b="0" i="0" u="none" strike="noStrike" baseline="0" dirty="0" err="1">
                              <a:solidFill>
                                <a:srgbClr val="160DFF"/>
                              </a:solidFill>
                              <a:effectLst/>
                              <a:latin typeface="Calibri" panose="020F0502020204030204" pitchFamily="34" charset="0"/>
                              <a:ea typeface="Apple Symbols" panose="02000000000000000000" pitchFamily="2" charset="-79"/>
                              <a:cs typeface="Calibri" panose="020F0502020204030204" pitchFamily="34" charset="0"/>
                            </a:rPr>
                            <a:t>sys</a:t>
                          </a:r>
                          <a:r>
                            <a:rPr lang="it-IT" sz="1400" b="0" i="0" u="none" strike="noStrike" baseline="0" dirty="0">
                              <a:solidFill>
                                <a:srgbClr val="160DFF"/>
                              </a:solidFill>
                              <a:effectLst/>
                              <a:latin typeface="Calibri" panose="020F0502020204030204" pitchFamily="34" charset="0"/>
                              <a:ea typeface="Apple Symbols" panose="02000000000000000000" pitchFamily="2" charset="-79"/>
                              <a:cs typeface="Calibri" panose="020F0502020204030204" pitchFamily="34" charset="0"/>
                            </a:rPr>
                            <a:t>.)</a:t>
                          </a:r>
                          <a:endParaRPr lang="it-IT" sz="1400" b="0" i="0" u="none" strike="noStrike" dirty="0">
                            <a:solidFill>
                              <a:srgbClr val="160DFF"/>
                            </a:solidFill>
                            <a:effectLst/>
                            <a:latin typeface="Calibri" panose="020F0502020204030204" pitchFamily="34" charset="0"/>
                            <a:ea typeface="Apple Symbols" panose="02000000000000000000" pitchFamily="2" charset="-79"/>
                            <a:cs typeface="Calibri" panose="020F0502020204030204" pitchFamily="34" charset="0"/>
                          </a:endParaRPr>
                        </a:p>
                      </a:txBody>
                      <a:tcPr marL="7144" marR="7144" marT="9525" marB="0" anchor="ctr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="" xmlns:a16="http://schemas.microsoft.com/office/drawing/2014/main" val="156027854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3" name="Tabella 22">
                <a:extLst>
                  <a:ext uri="{FF2B5EF4-FFF2-40B4-BE49-F238E27FC236}">
                    <a16:creationId xmlns:a16="http://schemas.microsoft.com/office/drawing/2014/main" id="{5855728C-09CD-92CE-F862-F0A7082D267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26615354"/>
                  </p:ext>
                </p:extLst>
              </p:nvPr>
            </p:nvGraphicFramePr>
            <p:xfrm>
              <a:off x="1157475" y="1570106"/>
              <a:ext cx="3490414" cy="1276869"/>
            </p:xfrm>
            <a:graphic>
              <a:graphicData uri="http://schemas.openxmlformats.org/drawingml/2006/table">
                <a:tbl>
                  <a:tblPr bandCol="1">
                    <a:tableStyleId>{5940675A-B579-460E-94D1-54222C63F5DA}</a:tableStyleId>
                  </a:tblPr>
                  <a:tblGrid>
                    <a:gridCol w="1018889">
                      <a:extLst>
                        <a:ext uri="{9D8B030D-6E8A-4147-A177-3AD203B41FA5}">
                          <a16:colId xmlns:a16="http://schemas.microsoft.com/office/drawing/2014/main" val="3044202014"/>
                        </a:ext>
                      </a:extLst>
                    </a:gridCol>
                    <a:gridCol w="2471525">
                      <a:extLst>
                        <a:ext uri="{9D8B030D-6E8A-4147-A177-3AD203B41FA5}">
                          <a16:colId xmlns:a16="http://schemas.microsoft.com/office/drawing/2014/main" val="2553090020"/>
                        </a:ext>
                      </a:extLst>
                    </a:gridCol>
                  </a:tblGrid>
                  <a:tr h="248620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it-IT" sz="1250" b="0" u="none" strike="noStrike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Line  </a:t>
                          </a:r>
                          <a:endParaRPr lang="it-IT" sz="1250" b="0" i="0" u="none" strike="noStrike" dirty="0">
                            <a:solidFill>
                              <a:sysClr val="windowText" lastClr="000000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it-IT" sz="1250" b="0" i="0" u="none" strike="noStrike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Energy [eV]</a:t>
                          </a:r>
                        </a:p>
                      </a:txBody>
                      <a:tcPr marL="9525" marR="9525" marT="9525" marB="0" anchor="ctr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4342786"/>
                      </a:ext>
                    </a:extLst>
                  </a:tr>
                  <a:tr h="282389">
                    <a:tc>
                      <a:txBody>
                        <a:bodyPr/>
                        <a:lstStyle/>
                        <a:p>
                          <a:endParaRPr lang="it-GB"/>
                        </a:p>
                      </a:txBody>
                      <a:tcPr marL="9525" marR="9525" marT="9525" marB="0" anchor="ctr">
                        <a:blipFill>
                          <a:blip r:embed="rId8"/>
                          <a:stretch>
                            <a:fillRect l="-1250" t="-95455" r="-246250" b="-30909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GB"/>
                        </a:p>
                      </a:txBody>
                      <a:tcPr marL="9525" marR="9525" marT="9525" marB="0" anchor="ctr">
                        <a:blipFill>
                          <a:blip r:embed="rId8"/>
                          <a:stretch>
                            <a:fillRect l="-41538" t="-95455" r="-1026" b="-30909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859015055"/>
                      </a:ext>
                    </a:extLst>
                  </a:tr>
                  <a:tr h="248620">
                    <a:tc>
                      <a:txBody>
                        <a:bodyPr/>
                        <a:lstStyle/>
                        <a:p>
                          <a:endParaRPr lang="it-GB"/>
                        </a:p>
                      </a:txBody>
                      <a:tcPr marL="9525" marR="9525" marT="9525" marB="0" anchor="ctr">
                        <a:blipFill>
                          <a:blip r:embed="rId8"/>
                          <a:stretch>
                            <a:fillRect l="-1250" t="-215000" r="-246250" b="-24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GB"/>
                        </a:p>
                      </a:txBody>
                      <a:tcPr marL="9525" marR="9525" marT="9525" marB="0" anchor="ctr">
                        <a:blipFill>
                          <a:blip r:embed="rId8"/>
                          <a:stretch>
                            <a:fillRect l="-41538" t="-215000" r="-1026" b="-24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2875075"/>
                      </a:ext>
                    </a:extLst>
                  </a:tr>
                  <a:tr h="248620">
                    <a:tc>
                      <a:txBody>
                        <a:bodyPr/>
                        <a:lstStyle/>
                        <a:p>
                          <a:endParaRPr lang="it-GB"/>
                        </a:p>
                      </a:txBody>
                      <a:tcPr marL="9525" marR="9525" marT="9525" marB="0" anchor="ctr">
                        <a:blipFill>
                          <a:blip r:embed="rId8"/>
                          <a:stretch>
                            <a:fillRect l="-1250" t="-315000" r="-246250" b="-14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GB"/>
                        </a:p>
                      </a:txBody>
                      <a:tcPr marL="9525" marR="9525" marT="9525" marB="0" anchor="ctr">
                        <a:blipFill>
                          <a:blip r:embed="rId8"/>
                          <a:stretch>
                            <a:fillRect l="-41538" t="-315000" r="-1026" b="-14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09479317"/>
                      </a:ext>
                    </a:extLst>
                  </a:tr>
                  <a:tr h="248620">
                    <a:tc>
                      <a:txBody>
                        <a:bodyPr/>
                        <a:lstStyle/>
                        <a:p>
                          <a:endParaRPr lang="it-GB"/>
                        </a:p>
                      </a:txBody>
                      <a:tcPr marL="9525" marR="9525" marT="9525" marB="0" anchor="ctr">
                        <a:blipFill>
                          <a:blip r:embed="rId8"/>
                          <a:stretch>
                            <a:fillRect l="-1250" t="-415000" r="-246250" b="-4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GB"/>
                        </a:p>
                      </a:txBody>
                      <a:tcPr marL="9525" marR="9525" marT="9525" marB="0" anchor="ctr">
                        <a:blipFill>
                          <a:blip r:embed="rId8"/>
                          <a:stretch>
                            <a:fillRect l="-41538" t="-415000" r="-1026" b="-4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60278544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29" name="Rectangle 2">
            <a:extLst>
              <a:ext uri="{FF2B5EF4-FFF2-40B4-BE49-F238E27FC236}">
                <a16:creationId xmlns="" xmlns:a16="http://schemas.microsoft.com/office/drawing/2014/main" id="{55ACC1C4-2E2E-636A-C970-AA5E23F949C2}"/>
              </a:ext>
            </a:extLst>
          </p:cNvPr>
          <p:cNvSpPr/>
          <p:nvPr/>
        </p:nvSpPr>
        <p:spPr>
          <a:xfrm>
            <a:off x="6699150" y="2910662"/>
            <a:ext cx="2302154" cy="148769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b="1" dirty="0">
                <a:solidFill>
                  <a:srgbClr val="0809E9"/>
                </a:solidFill>
                <a:cs typeface="Times New Roman" panose="02020603050405020304" pitchFamily="18" charset="0"/>
              </a:rPr>
              <a:t>Implications on</a:t>
            </a:r>
            <a:r>
              <a:rPr lang="en-GB" sz="2200" b="1" dirty="0">
                <a:solidFill>
                  <a:srgbClr val="160DFF"/>
                </a:solidFill>
              </a:rPr>
              <a:t/>
            </a:r>
            <a:br>
              <a:rPr lang="en-GB" sz="2200" b="1" dirty="0">
                <a:solidFill>
                  <a:srgbClr val="160DFF"/>
                </a:solidFill>
              </a:rPr>
            </a:br>
            <a:r>
              <a:rPr lang="en-GB" sz="2200" b="1" dirty="0">
                <a:solidFill>
                  <a:srgbClr val="160DFF"/>
                </a:solidFill>
              </a:rPr>
              <a:t>kaon - multinucleon interaction </a:t>
            </a:r>
            <a:br>
              <a:rPr lang="en-GB" sz="2200" b="1" dirty="0">
                <a:solidFill>
                  <a:srgbClr val="160DFF"/>
                </a:solidFill>
              </a:rPr>
            </a:br>
            <a:r>
              <a:rPr lang="en-GB" sz="2200" b="1" dirty="0">
                <a:solidFill>
                  <a:srgbClr val="160DFF"/>
                </a:solidFill>
              </a:rPr>
              <a:t>and kaon mass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CasellaDiTesto 30">
                <a:extLst>
                  <a:ext uri="{FF2B5EF4-FFF2-40B4-BE49-F238E27FC236}">
                    <a16:creationId xmlns="" xmlns:a16="http://schemas.microsoft.com/office/drawing/2014/main" id="{942A30F1-FED5-C2EB-6A18-21FE23D48529}"/>
                  </a:ext>
                </a:extLst>
              </p:cNvPr>
              <p:cNvSpPr txBox="1"/>
              <p:nvPr/>
            </p:nvSpPr>
            <p:spPr>
              <a:xfrm>
                <a:off x="435895" y="732128"/>
                <a:ext cx="8198951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400" dirty="0">
                    <a:solidFill>
                      <a:srgbClr val="FF0000"/>
                    </a:solidFill>
                  </a:rPr>
                  <a:t>First measurement of kaonic neon</a:t>
                </a:r>
                <a:r>
                  <a:rPr lang="en-GB" sz="2400" dirty="0">
                    <a:solidFill>
                      <a:schemeClr val="bg1"/>
                    </a:solidFill>
                  </a:rPr>
                  <a:t> X-ray transitions ( record of precision </a:t>
                </a:r>
                <a14:m>
                  <m:oMath xmlns:m="http://schemas.openxmlformats.org/officeDocument/2006/math">
                    <m:r>
                      <a:rPr lang="it-IT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r>
                      <a:rPr lang="it-IT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GB" sz="2400" dirty="0">
                    <a:solidFill>
                      <a:schemeClr val="bg1"/>
                    </a:solidFill>
                  </a:rPr>
                  <a:t> eV )</a:t>
                </a:r>
              </a:p>
            </p:txBody>
          </p:sp>
        </mc:Choice>
        <mc:Fallback xmlns="">
          <p:sp>
            <p:nvSpPr>
              <p:cNvPr id="31" name="CasellaDiTesto 30">
                <a:extLst>
                  <a:ext uri="{FF2B5EF4-FFF2-40B4-BE49-F238E27FC236}">
                    <a16:creationId xmlns:a16="http://schemas.microsoft.com/office/drawing/2014/main" id="{942A30F1-FED5-C2EB-6A18-21FE23D485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192" y="732128"/>
                <a:ext cx="10931935" cy="461665"/>
              </a:xfrm>
              <a:prstGeom prst="rect">
                <a:avLst/>
              </a:prstGeom>
              <a:blipFill>
                <a:blip r:embed="rId9"/>
                <a:stretch>
                  <a:fillRect l="-812" t="-10526" b="-2894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CasellaDiTesto 3">
            <a:extLst>
              <a:ext uri="{FF2B5EF4-FFF2-40B4-BE49-F238E27FC236}">
                <a16:creationId xmlns="" xmlns:a16="http://schemas.microsoft.com/office/drawing/2014/main" id="{58E5DEF6-522D-A37C-2A21-911030DFD15C}"/>
              </a:ext>
            </a:extLst>
          </p:cNvPr>
          <p:cNvSpPr txBox="1"/>
          <p:nvPr/>
        </p:nvSpPr>
        <p:spPr>
          <a:xfrm>
            <a:off x="3111837" y="6458914"/>
            <a:ext cx="1888206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GB" dirty="0">
                <a:solidFill>
                  <a:srgbClr val="120E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Paper in preparation</a:t>
            </a:r>
          </a:p>
        </p:txBody>
      </p:sp>
      <p:sp>
        <p:nvSpPr>
          <p:cNvPr id="5" name="Segnaposto numero diapositiva 3">
            <a:extLst>
              <a:ext uri="{FF2B5EF4-FFF2-40B4-BE49-F238E27FC236}">
                <a16:creationId xmlns="" xmlns:a16="http://schemas.microsoft.com/office/drawing/2014/main" id="{2BFFC25C-820D-36A1-BD02-74C2E9FDC1A4}"/>
              </a:ext>
            </a:extLst>
          </p:cNvPr>
          <p:cNvSpPr txBox="1">
            <a:spLocks/>
          </p:cNvSpPr>
          <p:nvPr/>
        </p:nvSpPr>
        <p:spPr>
          <a:xfrm>
            <a:off x="8354619" y="6326236"/>
            <a:ext cx="78938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57F1E4F-1CFF-5643-939E-217C01CDF565}" type="slidenum">
              <a:rPr lang="en-US" sz="1100" smtClean="0"/>
              <a:pPr/>
              <a:t>46</a:t>
            </a:fld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48632522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Immagine 33">
            <a:extLst>
              <a:ext uri="{FF2B5EF4-FFF2-40B4-BE49-F238E27FC236}">
                <a16:creationId xmlns="" xmlns:a16="http://schemas.microsoft.com/office/drawing/2014/main" id="{79E5D0FC-1627-19FD-059A-5205D8078E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6040" y="1944501"/>
            <a:ext cx="2533853" cy="3376147"/>
          </a:xfrm>
          <a:prstGeom prst="rect">
            <a:avLst/>
          </a:prstGeom>
          <a:ln>
            <a:solidFill>
              <a:srgbClr val="FF0000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CasellaDiTesto 5">
                <a:extLst>
                  <a:ext uri="{FF2B5EF4-FFF2-40B4-BE49-F238E27FC236}">
                    <a16:creationId xmlns="" xmlns:a16="http://schemas.microsoft.com/office/drawing/2014/main" id="{D8BDC40E-B836-CDA0-93C1-AE12CBE9187C}"/>
                  </a:ext>
                </a:extLst>
              </p:cNvPr>
              <p:cNvSpPr txBox="1"/>
              <p:nvPr/>
            </p:nvSpPr>
            <p:spPr>
              <a:xfrm>
                <a:off x="424383" y="745540"/>
                <a:ext cx="6946425" cy="11387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400" dirty="0">
                    <a:solidFill>
                      <a:schemeClr val="bg1"/>
                    </a:solidFill>
                  </a:rPr>
                  <a:t>Kaon mass </a:t>
                </a:r>
                <a:r>
                  <a:rPr lang="en-GB" sz="2200" dirty="0">
                    <a:solidFill>
                      <a:schemeClr val="bg1"/>
                    </a:solidFill>
                  </a:rPr>
                  <a:t>(</a:t>
                </a:r>
                <a:r>
                  <a:rPr lang="it-IT" sz="2200" i="0" u="none" strike="noStrike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K-</a:t>
                </a:r>
                <a:r>
                  <a:rPr lang="it-IT" sz="2200" i="0" u="none" strike="noStrike" baseline="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Ne </a:t>
                </a:r>
                <a14:m>
                  <m:oMath xmlns:m="http://schemas.openxmlformats.org/officeDocument/2006/math">
                    <m:r>
                      <a:rPr lang="it-IT" sz="2200" b="0" i="0" u="none" strike="noStrike" baseline="0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8</m:t>
                    </m:r>
                    <m:r>
                      <a:rPr lang="it-IT" sz="2200" b="0" i="1" u="none" strike="noStrike" baseline="0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⟶</m:t>
                    </m:r>
                    <m:r>
                      <a:rPr lang="it-IT" sz="2200" b="0" i="0" u="none" strike="noStrike" baseline="0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7</m:t>
                    </m:r>
                  </m:oMath>
                </a14:m>
                <a:r>
                  <a:rPr lang="it-IT" sz="2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and K-Ne </a:t>
                </a:r>
                <a14:m>
                  <m:oMath xmlns:m="http://schemas.openxmlformats.org/officeDocument/2006/math">
                    <m:r>
                      <a:rPr lang="it-IT" sz="2200" b="0" i="0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7</m:t>
                    </m:r>
                    <m:r>
                      <a:rPr lang="it-IT" sz="2200" b="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⟶</m:t>
                    </m:r>
                    <m:r>
                      <a:rPr lang="it-IT" sz="22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6</m:t>
                    </m:r>
                  </m:oMath>
                </a14:m>
                <a:r>
                  <a:rPr lang="en-GB" sz="2200" dirty="0">
                    <a:solidFill>
                      <a:schemeClr val="bg1"/>
                    </a:solidFill>
                  </a:rPr>
                  <a:t>) = </a:t>
                </a:r>
                <a14:m>
                  <m:oMath xmlns:m="http://schemas.openxmlformats.org/officeDocument/2006/math">
                    <m:r>
                      <a:rPr lang="it-IT" sz="22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493</m:t>
                    </m:r>
                    <m:r>
                      <a:rPr lang="it-IT" sz="22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sz="22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671</m:t>
                    </m:r>
                    <m:r>
                      <a:rPr lang="it-IT" sz="220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±</m:t>
                    </m:r>
                    <m:r>
                      <a:rPr lang="it-IT" sz="22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0</m:t>
                    </m:r>
                    <m:r>
                      <a:rPr lang="it-IT" sz="22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sz="22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021</m:t>
                    </m:r>
                    <m:r>
                      <a:rPr lang="it-IT" sz="22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it-IT" sz="22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it-IT" sz="22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stat</m:t>
                        </m:r>
                      </m:e>
                    </m:d>
                    <m:r>
                      <a:rPr lang="it-IT" sz="22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it-IT" sz="22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MeV</m:t>
                    </m:r>
                  </m:oMath>
                </a14:m>
                <a:r>
                  <a:rPr lang="en-GB" sz="2200" dirty="0"/>
                  <a:t> </a:t>
                </a:r>
                <a:br>
                  <a:rPr lang="en-GB" sz="2200" dirty="0"/>
                </a:br>
                <a:r>
                  <a:rPr lang="en-GB" sz="2200" dirty="0">
                    <a:solidFill>
                      <a:schemeClr val="bg1"/>
                    </a:solidFill>
                  </a:rPr>
                  <a:t>(stat. error </a:t>
                </a:r>
                <a14:m>
                  <m:oMath xmlns:m="http://schemas.openxmlformats.org/officeDocument/2006/math">
                    <m:r>
                      <a:rPr lang="en-GB" sz="22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it-IT" sz="22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it-IT" sz="22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15</m:t>
                    </m:r>
                    <m:r>
                      <a:rPr lang="it-IT" sz="22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z="2200" dirty="0">
                    <a:solidFill>
                      <a:schemeClr val="bg1"/>
                    </a:solidFill>
                  </a:rPr>
                  <a:t>keV including the </a:t>
                </a:r>
                <a:r>
                  <a:rPr lang="it-IT" sz="2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K-Ne </a:t>
                </a:r>
                <a14:m>
                  <m:oMath xmlns:m="http://schemas.openxmlformats.org/officeDocument/2006/math">
                    <m:r>
                      <a:rPr lang="it-IT" sz="2200" b="0" i="0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6</m:t>
                    </m:r>
                    <m:r>
                      <a:rPr lang="it-IT" sz="22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⟶</m:t>
                    </m:r>
                    <m:r>
                      <a:rPr lang="it-IT" sz="22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5</m:t>
                    </m:r>
                  </m:oMath>
                </a14:m>
                <a:r>
                  <a:rPr lang="en-GB" sz="2200" dirty="0">
                    <a:solidFill>
                      <a:schemeClr val="bg1"/>
                    </a:solidFill>
                  </a:rPr>
                  <a:t> )</a:t>
                </a:r>
                <a:endParaRPr lang="en-GB" sz="2200" dirty="0"/>
              </a:p>
            </p:txBody>
          </p:sp>
        </mc:Choice>
        <mc:Fallback xmlns="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D8BDC40E-B836-CDA0-93C1-AE12CBE918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844" y="745539"/>
                <a:ext cx="9261900" cy="800219"/>
              </a:xfrm>
              <a:prstGeom prst="rect">
                <a:avLst/>
              </a:prstGeom>
              <a:blipFill>
                <a:blip r:embed="rId3"/>
                <a:stretch>
                  <a:fillRect l="-1096" t="-6250" b="-1406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object 4">
            <a:extLst>
              <a:ext uri="{FF2B5EF4-FFF2-40B4-BE49-F238E27FC236}">
                <a16:creationId xmlns="" xmlns:a16="http://schemas.microsoft.com/office/drawing/2014/main" id="{25EDEE26-2F2A-823C-9BE1-CEE7A2AA2D49}"/>
              </a:ext>
            </a:extLst>
          </p:cNvPr>
          <p:cNvSpPr txBox="1"/>
          <p:nvPr/>
        </p:nvSpPr>
        <p:spPr>
          <a:xfrm>
            <a:off x="337961" y="-65910"/>
            <a:ext cx="9099033" cy="1056058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3810" indent="-476">
              <a:spcBef>
                <a:spcPts val="75"/>
              </a:spcBef>
            </a:pPr>
            <a:r>
              <a:rPr lang="en-GB" sz="3400" b="1" spc="-4" dirty="0">
                <a:solidFill>
                  <a:srgbClr val="FF90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(charged) Kaon mass puzzle and kaonic Neon </a:t>
            </a:r>
            <a:endParaRPr lang="en-GB" sz="3400" b="1" spc="-4" dirty="0">
              <a:solidFill>
                <a:srgbClr val="FF901C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CasellaDiTesto 35">
            <a:extLst>
              <a:ext uri="{FF2B5EF4-FFF2-40B4-BE49-F238E27FC236}">
                <a16:creationId xmlns="" xmlns:a16="http://schemas.microsoft.com/office/drawing/2014/main" id="{D627C33B-BCD0-ECC6-97D8-A550DFABB45D}"/>
              </a:ext>
            </a:extLst>
          </p:cNvPr>
          <p:cNvSpPr txBox="1"/>
          <p:nvPr/>
        </p:nvSpPr>
        <p:spPr>
          <a:xfrm>
            <a:off x="111250" y="1901840"/>
            <a:ext cx="2103068" cy="70788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Kaon mass discrepancy</a:t>
            </a:r>
          </a:p>
        </p:txBody>
      </p:sp>
      <p:sp>
        <p:nvSpPr>
          <p:cNvPr id="39" name="CasellaDiTesto 38">
            <a:extLst>
              <a:ext uri="{FF2B5EF4-FFF2-40B4-BE49-F238E27FC236}">
                <a16:creationId xmlns="" xmlns:a16="http://schemas.microsoft.com/office/drawing/2014/main" id="{D86B5793-371D-0BE3-E8AF-4A10BDF5DC7F}"/>
              </a:ext>
            </a:extLst>
          </p:cNvPr>
          <p:cNvSpPr txBox="1"/>
          <p:nvPr/>
        </p:nvSpPr>
        <p:spPr>
          <a:xfrm>
            <a:off x="103462" y="2385087"/>
            <a:ext cx="21030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The kaonic Neon measurement to determine the K</a:t>
            </a:r>
            <a:r>
              <a:rPr lang="en-GB" baseline="30000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(K</a:t>
            </a:r>
            <a:r>
              <a:rPr lang="en-GB" baseline="30000" dirty="0"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) mass</a:t>
            </a:r>
          </a:p>
        </p:txBody>
      </p:sp>
      <p:sp>
        <p:nvSpPr>
          <p:cNvPr id="40" name="Freccia giù 39">
            <a:extLst>
              <a:ext uri="{FF2B5EF4-FFF2-40B4-BE49-F238E27FC236}">
                <a16:creationId xmlns="" xmlns:a16="http://schemas.microsoft.com/office/drawing/2014/main" id="{1681B092-03AB-59AB-063B-1F681273736A}"/>
              </a:ext>
            </a:extLst>
          </p:cNvPr>
          <p:cNvSpPr/>
          <p:nvPr/>
        </p:nvSpPr>
        <p:spPr>
          <a:xfrm>
            <a:off x="1092295" y="3324664"/>
            <a:ext cx="125400" cy="437764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CasellaDiTesto 40">
            <a:extLst>
              <a:ext uri="{FF2B5EF4-FFF2-40B4-BE49-F238E27FC236}">
                <a16:creationId xmlns="" xmlns:a16="http://schemas.microsoft.com/office/drawing/2014/main" id="{05106B0E-2281-CFF0-A4D8-716071783F99}"/>
              </a:ext>
            </a:extLst>
          </p:cNvPr>
          <p:cNvSpPr txBox="1"/>
          <p:nvPr/>
        </p:nvSpPr>
        <p:spPr>
          <a:xfrm>
            <a:off x="103462" y="3762428"/>
            <a:ext cx="215251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Less systematic uncertainty with respect to DENISOV 91 and GALL 88 measurements, thanks to the use of a low Z gas (Ne) target</a:t>
            </a:r>
            <a:b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42" name="Freccia giù 41">
            <a:extLst>
              <a:ext uri="{FF2B5EF4-FFF2-40B4-BE49-F238E27FC236}">
                <a16:creationId xmlns="" xmlns:a16="http://schemas.microsoft.com/office/drawing/2014/main" id="{64ED0929-01A1-1F26-125C-EB41B901959D}"/>
              </a:ext>
            </a:extLst>
          </p:cNvPr>
          <p:cNvSpPr/>
          <p:nvPr/>
        </p:nvSpPr>
        <p:spPr>
          <a:xfrm>
            <a:off x="1092295" y="5274812"/>
            <a:ext cx="125400" cy="437764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CasellaDiTesto 42">
            <a:extLst>
              <a:ext uri="{FF2B5EF4-FFF2-40B4-BE49-F238E27FC236}">
                <a16:creationId xmlns="" xmlns:a16="http://schemas.microsoft.com/office/drawing/2014/main" id="{906F2ECE-B82A-A29E-9E49-D61A6B2CBC24}"/>
              </a:ext>
            </a:extLst>
          </p:cNvPr>
          <p:cNvSpPr txBox="1"/>
          <p:nvPr/>
        </p:nvSpPr>
        <p:spPr>
          <a:xfrm>
            <a:off x="191314" y="5774659"/>
            <a:ext cx="19018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It could solve the kaon mass discrepancy issue</a:t>
            </a:r>
          </a:p>
        </p:txBody>
      </p:sp>
      <p:sp>
        <p:nvSpPr>
          <p:cNvPr id="44" name="Rettangolo 43">
            <a:extLst>
              <a:ext uri="{FF2B5EF4-FFF2-40B4-BE49-F238E27FC236}">
                <a16:creationId xmlns="" xmlns:a16="http://schemas.microsoft.com/office/drawing/2014/main" id="{2DA74974-E686-27D1-E690-6E69BABAE215}"/>
              </a:ext>
            </a:extLst>
          </p:cNvPr>
          <p:cNvSpPr/>
          <p:nvPr/>
        </p:nvSpPr>
        <p:spPr>
          <a:xfrm>
            <a:off x="3353823" y="2385039"/>
            <a:ext cx="1371600" cy="85157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CasellaDiTesto 36">
            <a:extLst>
              <a:ext uri="{FF2B5EF4-FFF2-40B4-BE49-F238E27FC236}">
                <a16:creationId xmlns="" xmlns:a16="http://schemas.microsoft.com/office/drawing/2014/main" id="{CA57575E-738E-0848-52E0-7ABBCA11E5CC}"/>
              </a:ext>
            </a:extLst>
          </p:cNvPr>
          <p:cNvSpPr txBox="1"/>
          <p:nvPr/>
        </p:nvSpPr>
        <p:spPr>
          <a:xfrm>
            <a:off x="3350689" y="2492648"/>
            <a:ext cx="1364816" cy="73866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it-IT" sz="1400" dirty="0" err="1">
                <a:effectLst/>
                <a:latin typeface="CMSS10"/>
              </a:rPr>
              <a:t>Particle</a:t>
            </a:r>
            <a:r>
              <a:rPr lang="it-IT" sz="1400" dirty="0">
                <a:effectLst/>
                <a:latin typeface="CMSS10"/>
              </a:rPr>
              <a:t> Data Group</a:t>
            </a:r>
            <a:r>
              <a:rPr lang="it-IT" sz="1400" dirty="0">
                <a:latin typeface="CMSS10"/>
              </a:rPr>
              <a:t>,</a:t>
            </a:r>
            <a:r>
              <a:rPr lang="it-IT" sz="1400" dirty="0">
                <a:effectLst/>
                <a:latin typeface="CMSS10"/>
              </a:rPr>
              <a:t> </a:t>
            </a:r>
            <a:r>
              <a:rPr lang="it-IT" sz="1400" dirty="0">
                <a:effectLst/>
                <a:latin typeface="CMBX7"/>
              </a:rPr>
              <a:t>2020</a:t>
            </a:r>
            <a:r>
              <a:rPr lang="it-IT" sz="1400" dirty="0">
                <a:effectLst/>
                <a:latin typeface="CMSS10"/>
              </a:rPr>
              <a:t>, 083C01 (2020) </a:t>
            </a:r>
            <a:endParaRPr lang="it-IT" sz="1400" dirty="0">
              <a:latin typeface="CMSS10"/>
            </a:endParaRPr>
          </a:p>
        </p:txBody>
      </p:sp>
      <p:grpSp>
        <p:nvGrpSpPr>
          <p:cNvPr id="4" name="Gruppo 3">
            <a:extLst>
              <a:ext uri="{FF2B5EF4-FFF2-40B4-BE49-F238E27FC236}">
                <a16:creationId xmlns="" xmlns:a16="http://schemas.microsoft.com/office/drawing/2014/main" id="{831D1B93-743E-06F1-53A7-02FFD4E04F3A}"/>
              </a:ext>
            </a:extLst>
          </p:cNvPr>
          <p:cNvGrpSpPr/>
          <p:nvPr/>
        </p:nvGrpSpPr>
        <p:grpSpPr>
          <a:xfrm>
            <a:off x="4360572" y="4608174"/>
            <a:ext cx="4679968" cy="2002553"/>
            <a:chOff x="5471417" y="4593234"/>
            <a:chExt cx="6239957" cy="2002553"/>
          </a:xfrm>
        </p:grpSpPr>
        <p:pic>
          <p:nvPicPr>
            <p:cNvPr id="10" name="Immagine 9">
              <a:extLst>
                <a:ext uri="{FF2B5EF4-FFF2-40B4-BE49-F238E27FC236}">
                  <a16:creationId xmlns="" xmlns:a16="http://schemas.microsoft.com/office/drawing/2014/main" id="{4ABC0DB5-4837-04C1-BA01-1F4A1B2CD12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71417" y="4593234"/>
              <a:ext cx="6239957" cy="2002553"/>
            </a:xfrm>
            <a:prstGeom prst="rect">
              <a:avLst/>
            </a:prstGeom>
          </p:spPr>
        </p:pic>
        <p:sp>
          <p:nvSpPr>
            <p:cNvPr id="45" name="Rettangolo 44">
              <a:extLst>
                <a:ext uri="{FF2B5EF4-FFF2-40B4-BE49-F238E27FC236}">
                  <a16:creationId xmlns="" xmlns:a16="http://schemas.microsoft.com/office/drawing/2014/main" id="{20F8E08A-60E6-2B1D-A726-0A01F890EE80}"/>
                </a:ext>
              </a:extLst>
            </p:cNvPr>
            <p:cNvSpPr/>
            <p:nvPr/>
          </p:nvSpPr>
          <p:spPr>
            <a:xfrm>
              <a:off x="5471417" y="5384788"/>
              <a:ext cx="5755498" cy="199148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Rettangolo 45">
              <a:extLst>
                <a:ext uri="{FF2B5EF4-FFF2-40B4-BE49-F238E27FC236}">
                  <a16:creationId xmlns="" xmlns:a16="http://schemas.microsoft.com/office/drawing/2014/main" id="{BCCCB872-EC9D-50C1-0C4E-89672729EA02}"/>
                </a:ext>
              </a:extLst>
            </p:cNvPr>
            <p:cNvSpPr/>
            <p:nvPr/>
          </p:nvSpPr>
          <p:spPr>
            <a:xfrm>
              <a:off x="5471417" y="5600007"/>
              <a:ext cx="5755498" cy="199148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Freccia giù 1">
            <a:extLst>
              <a:ext uri="{FF2B5EF4-FFF2-40B4-BE49-F238E27FC236}">
                <a16:creationId xmlns="" xmlns:a16="http://schemas.microsoft.com/office/drawing/2014/main" id="{FEB0D7EC-65E8-D652-A61B-40D8B8033D99}"/>
              </a:ext>
            </a:extLst>
          </p:cNvPr>
          <p:cNvSpPr/>
          <p:nvPr/>
        </p:nvSpPr>
        <p:spPr>
          <a:xfrm rot="16200000">
            <a:off x="2069802" y="5933662"/>
            <a:ext cx="167200" cy="328323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CasellaDiTesto 2">
            <a:extLst>
              <a:ext uri="{FF2B5EF4-FFF2-40B4-BE49-F238E27FC236}">
                <a16:creationId xmlns="" xmlns:a16="http://schemas.microsoft.com/office/drawing/2014/main" id="{37D16202-032A-8B65-97A3-3B61E333903B}"/>
              </a:ext>
            </a:extLst>
          </p:cNvPr>
          <p:cNvSpPr txBox="1"/>
          <p:nvPr/>
        </p:nvSpPr>
        <p:spPr>
          <a:xfrm>
            <a:off x="2317564" y="5399727"/>
            <a:ext cx="186324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Impact on the charmonium spectrum and on all processes in which charged kaons are involved</a:t>
            </a:r>
          </a:p>
        </p:txBody>
      </p:sp>
      <p:grpSp>
        <p:nvGrpSpPr>
          <p:cNvPr id="50" name="Gruppo 49">
            <a:extLst>
              <a:ext uri="{FF2B5EF4-FFF2-40B4-BE49-F238E27FC236}">
                <a16:creationId xmlns="" xmlns:a16="http://schemas.microsoft.com/office/drawing/2014/main" id="{CE04CA5F-8425-AF02-2501-AEF5283151F3}"/>
              </a:ext>
            </a:extLst>
          </p:cNvPr>
          <p:cNvGrpSpPr/>
          <p:nvPr/>
        </p:nvGrpSpPr>
        <p:grpSpPr>
          <a:xfrm>
            <a:off x="5156140" y="1234741"/>
            <a:ext cx="3563477" cy="3553393"/>
            <a:chOff x="6874854" y="1234740"/>
            <a:chExt cx="4751302" cy="3553393"/>
          </a:xfrm>
        </p:grpSpPr>
        <p:sp>
          <p:nvSpPr>
            <p:cNvPr id="51" name="Rettangolo 50">
              <a:extLst>
                <a:ext uri="{FF2B5EF4-FFF2-40B4-BE49-F238E27FC236}">
                  <a16:creationId xmlns="" xmlns:a16="http://schemas.microsoft.com/office/drawing/2014/main" id="{5C0B9E48-A749-B3B8-AD82-2EB47E3EE239}"/>
                </a:ext>
              </a:extLst>
            </p:cNvPr>
            <p:cNvSpPr/>
            <p:nvPr/>
          </p:nvSpPr>
          <p:spPr>
            <a:xfrm>
              <a:off x="6874854" y="1234740"/>
              <a:ext cx="4694739" cy="328772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52" name="Gruppo 51">
              <a:extLst>
                <a:ext uri="{FF2B5EF4-FFF2-40B4-BE49-F238E27FC236}">
                  <a16:creationId xmlns="" xmlns:a16="http://schemas.microsoft.com/office/drawing/2014/main" id="{510F65B9-8EEC-88A5-35B2-317BBC46C717}"/>
                </a:ext>
              </a:extLst>
            </p:cNvPr>
            <p:cNvGrpSpPr/>
            <p:nvPr/>
          </p:nvGrpSpPr>
          <p:grpSpPr>
            <a:xfrm>
              <a:off x="6959731" y="1257897"/>
              <a:ext cx="4666425" cy="3530236"/>
              <a:chOff x="6550215" y="1242958"/>
              <a:chExt cx="4666425" cy="3530236"/>
            </a:xfrm>
            <a:effectLst>
              <a:outerShdw blurRad="50800" dist="50800" dir="5400000" algn="ctr" rotWithShape="0">
                <a:schemeClr val="bg1"/>
              </a:outerShdw>
            </a:effectLst>
          </p:grpSpPr>
          <p:grpSp>
            <p:nvGrpSpPr>
              <p:cNvPr id="53" name="Gruppo 52">
                <a:extLst>
                  <a:ext uri="{FF2B5EF4-FFF2-40B4-BE49-F238E27FC236}">
                    <a16:creationId xmlns="" xmlns:a16="http://schemas.microsoft.com/office/drawing/2014/main" id="{0BF1D58A-6B44-B12F-0EDD-F1A36D47E6FB}"/>
                  </a:ext>
                </a:extLst>
              </p:cNvPr>
              <p:cNvGrpSpPr/>
              <p:nvPr/>
            </p:nvGrpSpPr>
            <p:grpSpPr>
              <a:xfrm>
                <a:off x="6550215" y="1242958"/>
                <a:ext cx="4445000" cy="3022600"/>
                <a:chOff x="4370532" y="1456980"/>
                <a:chExt cx="4445000" cy="3022600"/>
              </a:xfrm>
            </p:grpSpPr>
            <p:grpSp>
              <p:nvGrpSpPr>
                <p:cNvPr id="55" name="Gruppo 54">
                  <a:extLst>
                    <a:ext uri="{FF2B5EF4-FFF2-40B4-BE49-F238E27FC236}">
                      <a16:creationId xmlns="" xmlns:a16="http://schemas.microsoft.com/office/drawing/2014/main" id="{6F3D18C9-97A0-094A-730D-98974D5DF347}"/>
                    </a:ext>
                  </a:extLst>
                </p:cNvPr>
                <p:cNvGrpSpPr/>
                <p:nvPr/>
              </p:nvGrpSpPr>
              <p:grpSpPr>
                <a:xfrm>
                  <a:off x="4370532" y="1456980"/>
                  <a:ext cx="4445000" cy="3022600"/>
                  <a:chOff x="950192" y="1308262"/>
                  <a:chExt cx="4445000" cy="3022600"/>
                </a:xfrm>
              </p:grpSpPr>
              <p:grpSp>
                <p:nvGrpSpPr>
                  <p:cNvPr id="60" name="Gruppo 59">
                    <a:extLst>
                      <a:ext uri="{FF2B5EF4-FFF2-40B4-BE49-F238E27FC236}">
                        <a16:creationId xmlns="" xmlns:a16="http://schemas.microsoft.com/office/drawing/2014/main" id="{B05AADC2-E0A6-0B42-46D3-1B659CA7528D}"/>
                      </a:ext>
                    </a:extLst>
                  </p:cNvPr>
                  <p:cNvGrpSpPr/>
                  <p:nvPr/>
                </p:nvGrpSpPr>
                <p:grpSpPr>
                  <a:xfrm>
                    <a:off x="950192" y="1308262"/>
                    <a:ext cx="4445000" cy="3022600"/>
                    <a:chOff x="4540716" y="1456980"/>
                    <a:chExt cx="4445000" cy="3022600"/>
                  </a:xfrm>
                </p:grpSpPr>
                <p:pic>
                  <p:nvPicPr>
                    <p:cNvPr id="64" name="Immagine 63">
                      <a:extLst>
                        <a:ext uri="{FF2B5EF4-FFF2-40B4-BE49-F238E27FC236}">
                          <a16:creationId xmlns="" xmlns:a16="http://schemas.microsoft.com/office/drawing/2014/main" id="{1476470F-259B-37E1-0F69-B3F9E8390439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/>
                    <a:stretch>
                      <a:fillRect/>
                    </a:stretch>
                  </p:blipFill>
                  <p:spPr>
                    <a:xfrm>
                      <a:off x="4540716" y="1456980"/>
                      <a:ext cx="4445000" cy="3022600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65" name="Rettangolo 64">
                      <a:extLst>
                        <a:ext uri="{FF2B5EF4-FFF2-40B4-BE49-F238E27FC236}">
                          <a16:creationId xmlns="" xmlns:a16="http://schemas.microsoft.com/office/drawing/2014/main" id="{191E928F-56F3-0501-3509-8A2891B70CF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561009" y="1470334"/>
                      <a:ext cx="156815" cy="2831241"/>
                    </a:xfrm>
                    <a:prstGeom prst="rect">
                      <a:avLst/>
                    </a:prstGeom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6"/>
                    </a:lnRef>
                    <a:fillRef idx="1">
                      <a:schemeClr val="lt1"/>
                    </a:fillRef>
                    <a:effectRef idx="0">
                      <a:schemeClr val="accent6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 dirty="0"/>
                    </a:p>
                  </p:txBody>
                </p:sp>
              </p:grpSp>
              <p:sp>
                <p:nvSpPr>
                  <p:cNvPr id="61" name="CasellaDiTesto 60">
                    <a:extLst>
                      <a:ext uri="{FF2B5EF4-FFF2-40B4-BE49-F238E27FC236}">
                        <a16:creationId xmlns="" xmlns:a16="http://schemas.microsoft.com/office/drawing/2014/main" id="{5AC311F7-7C81-8A6B-E8AF-784223A39E18}"/>
                      </a:ext>
                    </a:extLst>
                  </p:cNvPr>
                  <p:cNvSpPr txBox="1"/>
                  <p:nvPr/>
                </p:nvSpPr>
                <p:spPr>
                  <a:xfrm>
                    <a:off x="3840521" y="1389954"/>
                    <a:ext cx="1376855" cy="52322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GB" sz="1400" dirty="0"/>
                      <a:t>DENISOV 91</a:t>
                    </a:r>
                  </a:p>
                </p:txBody>
              </p:sp>
              <p:sp>
                <p:nvSpPr>
                  <p:cNvPr id="62" name="CasellaDiTesto 61">
                    <a:extLst>
                      <a:ext uri="{FF2B5EF4-FFF2-40B4-BE49-F238E27FC236}">
                        <a16:creationId xmlns="" xmlns:a16="http://schemas.microsoft.com/office/drawing/2014/main" id="{FA41AD26-91F7-2DC1-A8B9-4B4C1F1ADFE8}"/>
                      </a:ext>
                    </a:extLst>
                  </p:cNvPr>
                  <p:cNvSpPr txBox="1"/>
                  <p:nvPr/>
                </p:nvSpPr>
                <p:spPr>
                  <a:xfrm>
                    <a:off x="2484264" y="1389953"/>
                    <a:ext cx="1376855" cy="3077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GB" sz="1400" dirty="0"/>
                      <a:t>GALL 88</a:t>
                    </a:r>
                  </a:p>
                </p:txBody>
              </p:sp>
              <p:sp>
                <p:nvSpPr>
                  <p:cNvPr id="63" name="CasellaDiTesto 62">
                    <a:extLst>
                      <a:ext uri="{FF2B5EF4-FFF2-40B4-BE49-F238E27FC236}">
                        <a16:creationId xmlns="" xmlns:a16="http://schemas.microsoft.com/office/drawing/2014/main" id="{3BDB4C9D-7D9A-E845-3B35-F10BDE2C9A40}"/>
                      </a:ext>
                    </a:extLst>
                  </p:cNvPr>
                  <p:cNvSpPr txBox="1"/>
                  <p:nvPr/>
                </p:nvSpPr>
                <p:spPr>
                  <a:xfrm>
                    <a:off x="3109327" y="1731884"/>
                    <a:ext cx="1376855" cy="52322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GB" sz="1400" dirty="0">
                        <a:solidFill>
                          <a:srgbClr val="FF0000"/>
                        </a:solidFill>
                      </a:rPr>
                      <a:t>SIDDHARTA-2</a:t>
                    </a:r>
                  </a:p>
                </p:txBody>
              </p:sp>
            </p:grpSp>
            <p:sp>
              <p:nvSpPr>
                <p:cNvPr id="56" name="CasellaDiTesto 55">
                  <a:extLst>
                    <a:ext uri="{FF2B5EF4-FFF2-40B4-BE49-F238E27FC236}">
                      <a16:creationId xmlns="" xmlns:a16="http://schemas.microsoft.com/office/drawing/2014/main" id="{2FDF5842-E231-AC3D-D6FE-E22DF00D3B9B}"/>
                    </a:ext>
                  </a:extLst>
                </p:cNvPr>
                <p:cNvSpPr txBox="1"/>
                <p:nvPr/>
              </p:nvSpPr>
              <p:spPr>
                <a:xfrm>
                  <a:off x="6077588" y="3275111"/>
                  <a:ext cx="1376855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400" dirty="0"/>
                    <a:t>LUM 81</a:t>
                  </a:r>
                </a:p>
              </p:txBody>
            </p:sp>
            <p:sp>
              <p:nvSpPr>
                <p:cNvPr id="57" name="CasellaDiTesto 56">
                  <a:extLst>
                    <a:ext uri="{FF2B5EF4-FFF2-40B4-BE49-F238E27FC236}">
                      <a16:creationId xmlns="" xmlns:a16="http://schemas.microsoft.com/office/drawing/2014/main" id="{B2395FD3-BB90-6D5A-A1D0-921422ED49B8}"/>
                    </a:ext>
                  </a:extLst>
                </p:cNvPr>
                <p:cNvSpPr txBox="1"/>
                <p:nvPr/>
              </p:nvSpPr>
              <p:spPr>
                <a:xfrm>
                  <a:off x="6593031" y="2938606"/>
                  <a:ext cx="1376855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400" dirty="0"/>
                    <a:t>BARKOV 79</a:t>
                  </a:r>
                </a:p>
              </p:txBody>
            </p:sp>
            <p:sp>
              <p:nvSpPr>
                <p:cNvPr id="58" name="CasellaDiTesto 57">
                  <a:extLst>
                    <a:ext uri="{FF2B5EF4-FFF2-40B4-BE49-F238E27FC236}">
                      <a16:creationId xmlns="" xmlns:a16="http://schemas.microsoft.com/office/drawing/2014/main" id="{0635A154-422D-8AD3-7EB0-9E8F526E023F}"/>
                    </a:ext>
                  </a:extLst>
                </p:cNvPr>
                <p:cNvSpPr txBox="1"/>
                <p:nvPr/>
              </p:nvSpPr>
              <p:spPr>
                <a:xfrm>
                  <a:off x="6077587" y="2581131"/>
                  <a:ext cx="1376855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GB" sz="1400" dirty="0"/>
                    <a:t>CHENG 75</a:t>
                  </a:r>
                </a:p>
              </p:txBody>
            </p:sp>
            <p:sp>
              <p:nvSpPr>
                <p:cNvPr id="59" name="CasellaDiTesto 58">
                  <a:extLst>
                    <a:ext uri="{FF2B5EF4-FFF2-40B4-BE49-F238E27FC236}">
                      <a16:creationId xmlns="" xmlns:a16="http://schemas.microsoft.com/office/drawing/2014/main" id="{4FDF8F2F-D9E4-83DE-649C-483D2C2105AC}"/>
                    </a:ext>
                  </a:extLst>
                </p:cNvPr>
                <p:cNvSpPr txBox="1"/>
                <p:nvPr/>
              </p:nvSpPr>
              <p:spPr>
                <a:xfrm>
                  <a:off x="6992120" y="2253002"/>
                  <a:ext cx="1484005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400" dirty="0"/>
                    <a:t>BACKENSTO 73</a:t>
                  </a:r>
                </a:p>
              </p:txBody>
            </p:sp>
          </p:grpSp>
          <p:sp>
            <p:nvSpPr>
              <p:cNvPr id="54" name="CasellaDiTesto 53">
                <a:extLst>
                  <a:ext uri="{FF2B5EF4-FFF2-40B4-BE49-F238E27FC236}">
                    <a16:creationId xmlns="" xmlns:a16="http://schemas.microsoft.com/office/drawing/2014/main" id="{8098E561-43F3-8444-FBDF-388953BAD1C4}"/>
                  </a:ext>
                </a:extLst>
              </p:cNvPr>
              <p:cNvSpPr txBox="1"/>
              <p:nvPr/>
            </p:nvSpPr>
            <p:spPr>
              <a:xfrm>
                <a:off x="9391803" y="4126863"/>
                <a:ext cx="182483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/>
                  <a:t>Kaon mass [MeV] </a:t>
                </a:r>
              </a:p>
            </p:txBody>
          </p:sp>
        </p:grpSp>
      </p:grpSp>
      <p:sp>
        <p:nvSpPr>
          <p:cNvPr id="66" name="CasellaDiTesto 65">
            <a:extLst>
              <a:ext uri="{FF2B5EF4-FFF2-40B4-BE49-F238E27FC236}">
                <a16:creationId xmlns="" xmlns:a16="http://schemas.microsoft.com/office/drawing/2014/main" id="{B8977D02-D6F1-1F99-6607-35D397CF6035}"/>
              </a:ext>
            </a:extLst>
          </p:cNvPr>
          <p:cNvSpPr txBox="1"/>
          <p:nvPr/>
        </p:nvSpPr>
        <p:spPr>
          <a:xfrm>
            <a:off x="5177376" y="1712622"/>
            <a:ext cx="13439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chemeClr val="bg1">
                    <a:lumMod val="50000"/>
                  </a:schemeClr>
                </a:solidFill>
              </a:rPr>
              <a:t>Preliminary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="" xmlns:a16="http://schemas.microsoft.com/office/drawing/2014/main" id="{EC79A2C5-5235-982F-6221-1A8570F6C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82504" y="6436200"/>
            <a:ext cx="789381" cy="365125"/>
          </a:xfrm>
        </p:spPr>
        <p:txBody>
          <a:bodyPr/>
          <a:lstStyle/>
          <a:p>
            <a:fld id="{D57F1E4F-1CFF-5643-939E-217C01CDF565}" type="slidenum">
              <a:rPr lang="en-US" sz="1100" smtClean="0"/>
              <a:pPr/>
              <a:t>47</a:t>
            </a:fld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87860005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="" xmlns:a16="http://schemas.microsoft.com/office/drawing/2014/main" id="{A5542CB6-7118-B658-3E9C-3B63817BCE4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344" y="1731466"/>
            <a:ext cx="3817769" cy="2907898"/>
          </a:xfrm>
          <a:prstGeom prst="rect">
            <a:avLst/>
          </a:prstGeom>
        </p:spPr>
      </p:pic>
      <p:sp>
        <p:nvSpPr>
          <p:cNvPr id="6" name="object 4">
            <a:extLst>
              <a:ext uri="{FF2B5EF4-FFF2-40B4-BE49-F238E27FC236}">
                <a16:creationId xmlns="" xmlns:a16="http://schemas.microsoft.com/office/drawing/2014/main" id="{E5D7D83A-9697-1B44-8CCA-B3FC4A535BB6}"/>
              </a:ext>
            </a:extLst>
          </p:cNvPr>
          <p:cNvSpPr txBox="1"/>
          <p:nvPr/>
        </p:nvSpPr>
        <p:spPr>
          <a:xfrm>
            <a:off x="362763" y="-38786"/>
            <a:ext cx="9344426" cy="99450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3810" indent="-476">
              <a:spcBef>
                <a:spcPts val="75"/>
              </a:spcBef>
            </a:pPr>
            <a:r>
              <a:rPr lang="en-GB" sz="3200" b="1" spc="-4" dirty="0">
                <a:solidFill>
                  <a:srgbClr val="FF90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SDD energy calibration with ML and Differential Programming</a:t>
            </a:r>
            <a:endParaRPr lang="en-GB" sz="3200" b="1" spc="-4" dirty="0">
              <a:solidFill>
                <a:srgbClr val="FF901C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="" xmlns:a16="http://schemas.microsoft.com/office/drawing/2014/main" id="{F9D2E9E0-EC6F-2DCD-3670-513178CE2E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9359" y="2536303"/>
            <a:ext cx="4316373" cy="3554313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="" xmlns:a16="http://schemas.microsoft.com/office/drawing/2014/main" id="{93F09902-4500-7323-1BE7-8386C603E6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6112" y="4811359"/>
            <a:ext cx="3102390" cy="871373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="" xmlns:a16="http://schemas.microsoft.com/office/drawing/2014/main" id="{203C5F30-4BEC-C96D-9FC1-1C3E9FDA8E00}"/>
              </a:ext>
            </a:extLst>
          </p:cNvPr>
          <p:cNvSpPr txBox="1"/>
          <p:nvPr/>
        </p:nvSpPr>
        <p:spPr>
          <a:xfrm>
            <a:off x="399266" y="5956138"/>
            <a:ext cx="3817769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it-IT" sz="1800" dirty="0">
                <a:effectLst/>
                <a:latin typeface="Times New Roman" panose="02020603050405020304" pitchFamily="18" charset="0"/>
                <a:ea typeface="ArialUnicodeMS" panose="020B0604020202020204" pitchFamily="34" charset="-128"/>
                <a:cs typeface="Times New Roman" panose="02020603050405020304" pitchFamily="18" charset="0"/>
              </a:rPr>
              <a:t>Fabrizio Napolitano et al 2023 </a:t>
            </a:r>
            <a:r>
              <a:rPr lang="it-IT" sz="1800" dirty="0" err="1">
                <a:effectLst/>
                <a:latin typeface="Times New Roman" panose="02020603050405020304" pitchFamily="18" charset="0"/>
                <a:ea typeface="ArialUnicodeMS" panose="020B0604020202020204" pitchFamily="34" charset="-128"/>
                <a:cs typeface="Times New Roman" panose="02020603050405020304" pitchFamily="18" charset="0"/>
              </a:rPr>
              <a:t>Meas</a:t>
            </a:r>
            <a:r>
              <a:rPr lang="it-IT" sz="1800" dirty="0">
                <a:effectLst/>
                <a:latin typeface="Times New Roman" panose="02020603050405020304" pitchFamily="18" charset="0"/>
                <a:ea typeface="ArialUnicodeMS" panose="020B0604020202020204" pitchFamily="34" charset="-128"/>
                <a:cs typeface="Times New Roman" panose="02020603050405020304" pitchFamily="18" charset="0"/>
              </a:rPr>
              <a:t>. Sci. </a:t>
            </a:r>
            <a:r>
              <a:rPr lang="it-IT" sz="1800" dirty="0" err="1">
                <a:effectLst/>
                <a:latin typeface="Times New Roman" panose="02020603050405020304" pitchFamily="18" charset="0"/>
                <a:ea typeface="ArialUnicodeMS" panose="020B0604020202020204" pitchFamily="34" charset="-128"/>
                <a:cs typeface="Times New Roman" panose="02020603050405020304" pitchFamily="18" charset="0"/>
              </a:rPr>
              <a:t>Technol</a:t>
            </a:r>
            <a:r>
              <a:rPr lang="it-IT" sz="1800" dirty="0">
                <a:effectLst/>
                <a:latin typeface="Times New Roman" panose="02020603050405020304" pitchFamily="18" charset="0"/>
                <a:ea typeface="ArialUnicodeMS" panose="020B0604020202020204" pitchFamily="34" charset="-128"/>
                <a:cs typeface="Times New Roman" panose="02020603050405020304" pitchFamily="18" charset="0"/>
              </a:rPr>
              <a:t>. in press </a:t>
            </a:r>
            <a:r>
              <a:rPr lang="it-IT" sz="1800" dirty="0">
                <a:solidFill>
                  <a:srgbClr val="120EFF"/>
                </a:solidFill>
                <a:effectLst/>
                <a:latin typeface="Times New Roman" panose="02020603050405020304" pitchFamily="18" charset="0"/>
                <a:ea typeface="ArialUnicodeMS" panose="020B0604020202020204" pitchFamily="34" charset="-128"/>
                <a:cs typeface="Times New Roman" panose="02020603050405020304" pitchFamily="18" charset="0"/>
              </a:rPr>
              <a:t>https://</a:t>
            </a:r>
            <a:r>
              <a:rPr lang="it-IT" sz="1800" dirty="0" err="1">
                <a:solidFill>
                  <a:srgbClr val="120EFF"/>
                </a:solidFill>
                <a:effectLst/>
                <a:latin typeface="Times New Roman" panose="02020603050405020304" pitchFamily="18" charset="0"/>
                <a:ea typeface="ArialUnicodeMS" panose="020B0604020202020204" pitchFamily="34" charset="-128"/>
                <a:cs typeface="Times New Roman" panose="02020603050405020304" pitchFamily="18" charset="0"/>
              </a:rPr>
              <a:t>doi.org</a:t>
            </a:r>
            <a:r>
              <a:rPr lang="it-IT" sz="1800" dirty="0">
                <a:solidFill>
                  <a:srgbClr val="120EFF"/>
                </a:solidFill>
                <a:effectLst/>
                <a:latin typeface="Times New Roman" panose="02020603050405020304" pitchFamily="18" charset="0"/>
                <a:ea typeface="ArialUnicodeMS" panose="020B0604020202020204" pitchFamily="34" charset="-128"/>
                <a:cs typeface="Times New Roman" panose="02020603050405020304" pitchFamily="18" charset="0"/>
              </a:rPr>
              <a:t>/10.1088/1361-6501/ad080a </a:t>
            </a:r>
            <a:endParaRPr lang="it-IT" dirty="0">
              <a:solidFill>
                <a:srgbClr val="120E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="" xmlns:a16="http://schemas.microsoft.com/office/drawing/2014/main" id="{4BE80448-BD9C-2AAC-ACC4-97C2795EDB2A}"/>
              </a:ext>
            </a:extLst>
          </p:cNvPr>
          <p:cNvSpPr txBox="1"/>
          <p:nvPr/>
        </p:nvSpPr>
        <p:spPr>
          <a:xfrm>
            <a:off x="399266" y="767386"/>
            <a:ext cx="84411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dirty="0">
                <a:solidFill>
                  <a:schemeClr val="bg1"/>
                </a:solidFill>
              </a:rPr>
              <a:t>The method can correct for miscalibration improving the systematic error and the energy resolution allowing to perform high precision measurement with an accuracy below 1 eV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asellaDiTesto 11">
                <a:extLst>
                  <a:ext uri="{FF2B5EF4-FFF2-40B4-BE49-F238E27FC236}">
                    <a16:creationId xmlns="" xmlns:a16="http://schemas.microsoft.com/office/drawing/2014/main" id="{66E18B0B-B40F-3A32-CFDE-BE8F8D8D3B53}"/>
                  </a:ext>
                </a:extLst>
              </p:cNvPr>
              <p:cNvSpPr txBox="1"/>
              <p:nvPr/>
            </p:nvSpPr>
            <p:spPr>
              <a:xfrm>
                <a:off x="7565231" y="2840374"/>
                <a:ext cx="93225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/>
                  <a:t>Cu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it-IT" b="0" i="0" smtClean="0">
                            <a:latin typeface="Cambria Math" panose="02040503050406030204" pitchFamily="18" charset="0"/>
                          </a:rPr>
                          <m:t>K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it-IT" b="0" i="0" smtClean="0">
                            <a:latin typeface="Cambria Math" panose="02040503050406030204" pitchFamily="18" charset="0"/>
                          </a:rPr>
                          <m:t>α</m:t>
                        </m:r>
                      </m:sub>
                    </m:sSub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66E18B0B-B40F-3A32-CFDE-BE8F8D8D3B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86975" y="2840374"/>
                <a:ext cx="1243012" cy="369332"/>
              </a:xfrm>
              <a:prstGeom prst="rect">
                <a:avLst/>
              </a:prstGeom>
              <a:blipFill>
                <a:blip r:embed="rId5"/>
                <a:stretch>
                  <a:fillRect l="-4040" t="-6667" b="-23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egnaposto numero diapositiva 3">
            <a:extLst>
              <a:ext uri="{FF2B5EF4-FFF2-40B4-BE49-F238E27FC236}">
                <a16:creationId xmlns="" xmlns:a16="http://schemas.microsoft.com/office/drawing/2014/main" id="{3AB491FC-ECB2-7A33-4631-C60BEA01EB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54619" y="6326236"/>
            <a:ext cx="789381" cy="365125"/>
          </a:xfrm>
        </p:spPr>
        <p:txBody>
          <a:bodyPr/>
          <a:lstStyle/>
          <a:p>
            <a:fld id="{D57F1E4F-1CFF-5643-939E-217C01CDF565}" type="slidenum">
              <a:rPr lang="en-US" sz="1100" smtClean="0"/>
              <a:pPr/>
              <a:t>48</a:t>
            </a:fld>
            <a:endParaRPr lang="en-US" sz="1100" dirty="0"/>
          </a:p>
        </p:txBody>
      </p:sp>
      <p:sp>
        <p:nvSpPr>
          <p:cNvPr id="3" name="CasellaDiTesto 9">
            <a:extLst>
              <a:ext uri="{FF2B5EF4-FFF2-40B4-BE49-F238E27FC236}">
                <a16:creationId xmlns="" xmlns:a16="http://schemas.microsoft.com/office/drawing/2014/main" id="{A428B274-7C06-65BF-D78A-9D38853D86E0}"/>
              </a:ext>
            </a:extLst>
          </p:cNvPr>
          <p:cNvSpPr txBox="1"/>
          <p:nvPr/>
        </p:nvSpPr>
        <p:spPr>
          <a:xfrm>
            <a:off x="5462224" y="6326235"/>
            <a:ext cx="2892396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it-IT" sz="1800" dirty="0">
                <a:solidFill>
                  <a:srgbClr val="120EFF"/>
                </a:solidFill>
                <a:effectLst/>
                <a:latin typeface="Times New Roman" panose="02020603050405020304" pitchFamily="18" charset="0"/>
                <a:ea typeface="ArialUnicodeMS" panose="020B0604020202020204" pitchFamily="34" charset="-128"/>
                <a:cs typeface="Times New Roman" panose="02020603050405020304" pitchFamily="18" charset="0"/>
              </a:rPr>
              <a:t>Fabrizio Napolitano and Simone Manti</a:t>
            </a:r>
            <a:endParaRPr lang="it-IT" dirty="0">
              <a:solidFill>
                <a:srgbClr val="120E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385050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magic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0" cy="12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61" y="130356"/>
            <a:ext cx="9010911" cy="6611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5863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1"/>
          <p:cNvSpPr>
            <a:spLocks noChangeArrowheads="1"/>
          </p:cNvSpPr>
          <p:nvPr/>
        </p:nvSpPr>
        <p:spPr bwMode="auto">
          <a:xfrm>
            <a:off x="899592" y="49213"/>
            <a:ext cx="7200800" cy="64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 anchor="ctr">
            <a:spAutoFit/>
          </a:bodyPr>
          <a:lstStyle/>
          <a:p>
            <a:pPr algn="ctr">
              <a:buClr>
                <a:srgbClr val="CC0000"/>
              </a:buClr>
              <a:buSzPct val="100000"/>
              <a:buFont typeface="Perpetua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3200" u="sng" dirty="0" err="1">
                <a:solidFill>
                  <a:srgbClr val="CC0000"/>
                </a:solidFill>
              </a:rPr>
              <a:t>Kaonic</a:t>
            </a:r>
            <a:r>
              <a:rPr lang="en-GB" sz="3200" u="sng" dirty="0">
                <a:solidFill>
                  <a:srgbClr val="CC0000"/>
                </a:solidFill>
              </a:rPr>
              <a:t> </a:t>
            </a:r>
            <a:r>
              <a:rPr lang="en-GB" sz="3200" u="sng" dirty="0" smtClean="0">
                <a:solidFill>
                  <a:srgbClr val="CC0000"/>
                </a:solidFill>
              </a:rPr>
              <a:t>Hydrogen </a:t>
            </a:r>
            <a:r>
              <a:rPr lang="en-GB" sz="3200" u="sng" dirty="0">
                <a:solidFill>
                  <a:srgbClr val="CC0000"/>
                </a:solidFill>
              </a:rPr>
              <a:t>– </a:t>
            </a:r>
            <a:r>
              <a:rPr lang="en-GB" sz="3200" u="sng" dirty="0" err="1">
                <a:solidFill>
                  <a:srgbClr val="CC0000"/>
                </a:solidFill>
              </a:rPr>
              <a:t>Deser</a:t>
            </a:r>
            <a:r>
              <a:rPr lang="en-GB" sz="3200" u="sng" dirty="0">
                <a:solidFill>
                  <a:srgbClr val="CC0000"/>
                </a:solidFill>
              </a:rPr>
              <a:t> formula  </a:t>
            </a:r>
            <a:r>
              <a:rPr lang="en-GB" sz="3600" u="sng" dirty="0">
                <a:solidFill>
                  <a:srgbClr val="CC0000"/>
                </a:solidFill>
              </a:rPr>
              <a:t> </a:t>
            </a:r>
          </a:p>
        </p:txBody>
      </p:sp>
      <p:sp>
        <p:nvSpPr>
          <p:cNvPr id="94211" name="Text Box 2"/>
          <p:cNvSpPr txBox="1">
            <a:spLocks noChangeArrowheads="1"/>
          </p:cNvSpPr>
          <p:nvPr/>
        </p:nvSpPr>
        <p:spPr bwMode="auto">
          <a:xfrm>
            <a:off x="295275" y="692150"/>
            <a:ext cx="8634413" cy="1080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eaLnBrk="1" hangingPunct="1">
              <a:lnSpc>
                <a:spcPct val="0"/>
              </a:lnSpc>
              <a:buClr>
                <a:srgbClr val="9B2D1F"/>
              </a:buClr>
              <a:buSzPct val="100000"/>
              <a:buFont typeface="Perpetua" pitchFamily="18" charset="0"/>
              <a:buNone/>
            </a:pPr>
            <a:r>
              <a:rPr lang="de-DE" sz="800" dirty="0">
                <a:solidFill>
                  <a:srgbClr val="9B2D1F"/>
                </a:solidFill>
              </a:rPr>
              <a:t>                                                  </a:t>
            </a:r>
            <a:r>
              <a:rPr lang="de-DE" sz="800" dirty="0" smtClean="0">
                <a:solidFill>
                  <a:srgbClr val="9B2D1F"/>
                </a:solidFill>
              </a:rPr>
              <a:t>                                                                                                                                  </a:t>
            </a:r>
            <a:r>
              <a:rPr lang="de-DE" sz="800" b="1" baseline="-20000" dirty="0" smtClean="0">
                <a:solidFill>
                  <a:srgbClr val="9B2D1F"/>
                </a:solidFill>
              </a:rPr>
              <a:t>__</a:t>
            </a:r>
            <a:endParaRPr lang="de-DE" sz="800" b="1" baseline="-20000" dirty="0">
              <a:solidFill>
                <a:srgbClr val="9B2D1F"/>
              </a:solidFill>
            </a:endParaRPr>
          </a:p>
          <a:p>
            <a:pPr eaLnBrk="1" hangingPunct="1">
              <a:buClr>
                <a:srgbClr val="000000"/>
              </a:buClr>
              <a:buSzPct val="100000"/>
              <a:buFont typeface="Perpetua" pitchFamily="18" charset="0"/>
              <a:buNone/>
            </a:pPr>
            <a:r>
              <a:rPr lang="de-DE" sz="2000" dirty="0" err="1">
                <a:solidFill>
                  <a:srgbClr val="000000"/>
                </a:solidFill>
              </a:rPr>
              <a:t>With</a:t>
            </a:r>
            <a:r>
              <a:rPr lang="de-DE" sz="2000" dirty="0">
                <a:solidFill>
                  <a:srgbClr val="9B2D1F"/>
                </a:solidFill>
              </a:rPr>
              <a:t>  </a:t>
            </a:r>
            <a:r>
              <a:rPr lang="de-DE" sz="2400" dirty="0">
                <a:solidFill>
                  <a:srgbClr val="9B2D1F"/>
                </a:solidFill>
              </a:rPr>
              <a:t>a</a:t>
            </a:r>
            <a:r>
              <a:rPr lang="de-DE" sz="2400" baseline="-25000" dirty="0">
                <a:solidFill>
                  <a:srgbClr val="9B2D1F"/>
                </a:solidFill>
              </a:rPr>
              <a:t>0</a:t>
            </a:r>
            <a:r>
              <a:rPr lang="de-DE" sz="2400" dirty="0">
                <a:solidFill>
                  <a:srgbClr val="9B2D1F"/>
                </a:solidFill>
              </a:rPr>
              <a:t>, a</a:t>
            </a:r>
            <a:r>
              <a:rPr lang="de-DE" sz="2400" baseline="-25000" dirty="0">
                <a:solidFill>
                  <a:srgbClr val="9B2D1F"/>
                </a:solidFill>
              </a:rPr>
              <a:t>1</a:t>
            </a:r>
            <a:r>
              <a:rPr lang="de-DE" sz="2400" dirty="0">
                <a:solidFill>
                  <a:srgbClr val="9B2D1F"/>
                </a:solidFill>
              </a:rPr>
              <a:t> </a:t>
            </a:r>
            <a:r>
              <a:rPr lang="de-DE" sz="2000" dirty="0" err="1">
                <a:solidFill>
                  <a:srgbClr val="000000"/>
                </a:solidFill>
              </a:rPr>
              <a:t>standing</a:t>
            </a:r>
            <a:r>
              <a:rPr lang="de-DE" sz="2000" dirty="0">
                <a:solidFill>
                  <a:srgbClr val="000000"/>
                </a:solidFill>
              </a:rPr>
              <a:t> </a:t>
            </a:r>
            <a:r>
              <a:rPr lang="de-DE" sz="2000" dirty="0" err="1">
                <a:solidFill>
                  <a:srgbClr val="000000"/>
                </a:solidFill>
              </a:rPr>
              <a:t>for</a:t>
            </a:r>
            <a:r>
              <a:rPr lang="de-DE" sz="2000" dirty="0">
                <a:solidFill>
                  <a:srgbClr val="000000"/>
                </a:solidFill>
              </a:rPr>
              <a:t> </a:t>
            </a:r>
            <a:r>
              <a:rPr lang="de-DE" sz="2000" dirty="0" err="1">
                <a:solidFill>
                  <a:srgbClr val="000000"/>
                </a:solidFill>
              </a:rPr>
              <a:t>the</a:t>
            </a:r>
            <a:r>
              <a:rPr lang="de-DE" sz="2000" dirty="0">
                <a:solidFill>
                  <a:srgbClr val="000000"/>
                </a:solidFill>
              </a:rPr>
              <a:t> I=0,1 S-</a:t>
            </a:r>
            <a:r>
              <a:rPr lang="de-DE" sz="2000" dirty="0" err="1">
                <a:solidFill>
                  <a:srgbClr val="000000"/>
                </a:solidFill>
              </a:rPr>
              <a:t>wave</a:t>
            </a:r>
            <a:r>
              <a:rPr lang="de-DE" sz="2000" dirty="0">
                <a:solidFill>
                  <a:srgbClr val="000000"/>
                </a:solidFill>
              </a:rPr>
              <a:t> KN </a:t>
            </a:r>
            <a:r>
              <a:rPr lang="de-DE" sz="2000" dirty="0" err="1">
                <a:solidFill>
                  <a:srgbClr val="000000"/>
                </a:solidFill>
              </a:rPr>
              <a:t>complex</a:t>
            </a:r>
            <a:r>
              <a:rPr lang="de-DE" sz="2000" dirty="0">
                <a:solidFill>
                  <a:srgbClr val="000000"/>
                </a:solidFill>
              </a:rPr>
              <a:t> </a:t>
            </a:r>
            <a:r>
              <a:rPr lang="de-DE" sz="2000" dirty="0" err="1">
                <a:solidFill>
                  <a:srgbClr val="000000"/>
                </a:solidFill>
              </a:rPr>
              <a:t>scattering</a:t>
            </a:r>
            <a:r>
              <a:rPr lang="de-DE" sz="2000" dirty="0">
                <a:solidFill>
                  <a:srgbClr val="000000"/>
                </a:solidFill>
              </a:rPr>
              <a:t> </a:t>
            </a:r>
            <a:r>
              <a:rPr lang="de-DE" sz="2000" dirty="0" err="1">
                <a:solidFill>
                  <a:srgbClr val="000000"/>
                </a:solidFill>
              </a:rPr>
              <a:t>lengths</a:t>
            </a:r>
            <a:r>
              <a:rPr lang="de-DE" sz="2000" dirty="0">
                <a:solidFill>
                  <a:srgbClr val="000000"/>
                </a:solidFill>
              </a:rPr>
              <a:t> in </a:t>
            </a:r>
            <a:r>
              <a:rPr lang="de-DE" sz="2000" dirty="0" err="1">
                <a:solidFill>
                  <a:srgbClr val="000000"/>
                </a:solidFill>
              </a:rPr>
              <a:t>the</a:t>
            </a:r>
            <a:r>
              <a:rPr lang="de-DE" sz="2000" dirty="0">
                <a:solidFill>
                  <a:srgbClr val="000000"/>
                </a:solidFill>
              </a:rPr>
              <a:t> </a:t>
            </a:r>
            <a:r>
              <a:rPr lang="de-DE" sz="2000" dirty="0" err="1">
                <a:solidFill>
                  <a:srgbClr val="000000"/>
                </a:solidFill>
              </a:rPr>
              <a:t>isospin</a:t>
            </a:r>
            <a:r>
              <a:rPr lang="de-DE" sz="2000" dirty="0">
                <a:solidFill>
                  <a:srgbClr val="000000"/>
                </a:solidFill>
              </a:rPr>
              <a:t>  </a:t>
            </a:r>
            <a:r>
              <a:rPr lang="de-DE" sz="2000" dirty="0" err="1">
                <a:solidFill>
                  <a:srgbClr val="000000"/>
                </a:solidFill>
              </a:rPr>
              <a:t>limit</a:t>
            </a:r>
            <a:r>
              <a:rPr lang="de-DE" sz="2000" dirty="0">
                <a:solidFill>
                  <a:srgbClr val="000000"/>
                </a:solidFill>
              </a:rPr>
              <a:t> (m</a:t>
            </a:r>
            <a:r>
              <a:rPr lang="de-DE" sz="2000" baseline="-25000" dirty="0">
                <a:solidFill>
                  <a:srgbClr val="000000"/>
                </a:solidFill>
              </a:rPr>
              <a:t>d</a:t>
            </a:r>
            <a:r>
              <a:rPr lang="de-DE" sz="2000" dirty="0">
                <a:solidFill>
                  <a:srgbClr val="000000"/>
                </a:solidFill>
              </a:rPr>
              <a:t> = </a:t>
            </a:r>
            <a:r>
              <a:rPr lang="de-DE" sz="2000" dirty="0" err="1">
                <a:solidFill>
                  <a:srgbClr val="000000"/>
                </a:solidFill>
              </a:rPr>
              <a:t>m</a:t>
            </a:r>
            <a:r>
              <a:rPr lang="de-DE" sz="2000" baseline="-25000" dirty="0" err="1">
                <a:solidFill>
                  <a:srgbClr val="000000"/>
                </a:solidFill>
              </a:rPr>
              <a:t>u</a:t>
            </a:r>
            <a:r>
              <a:rPr lang="de-DE" sz="2000" dirty="0">
                <a:solidFill>
                  <a:srgbClr val="000000"/>
                </a:solidFill>
              </a:rPr>
              <a:t>), </a:t>
            </a:r>
            <a:r>
              <a:rPr lang="de-DE" sz="2000" dirty="0">
                <a:solidFill>
                  <a:srgbClr val="000000"/>
                </a:solidFill>
                <a:latin typeface="Symbol" pitchFamily="18" charset="2"/>
              </a:rPr>
              <a:t></a:t>
            </a:r>
            <a:r>
              <a:rPr lang="de-DE" sz="2000" dirty="0">
                <a:solidFill>
                  <a:srgbClr val="000000"/>
                </a:solidFill>
              </a:rPr>
              <a:t> </a:t>
            </a:r>
            <a:r>
              <a:rPr lang="de-DE" sz="2000" dirty="0" err="1">
                <a:solidFill>
                  <a:srgbClr val="000000"/>
                </a:solidFill>
              </a:rPr>
              <a:t>being</a:t>
            </a:r>
            <a:r>
              <a:rPr lang="de-DE" sz="2000" dirty="0">
                <a:solidFill>
                  <a:srgbClr val="000000"/>
                </a:solidFill>
              </a:rPr>
              <a:t> </a:t>
            </a:r>
            <a:r>
              <a:rPr lang="de-DE" sz="2000" dirty="0" err="1">
                <a:solidFill>
                  <a:srgbClr val="000000"/>
                </a:solidFill>
              </a:rPr>
              <a:t>the</a:t>
            </a:r>
            <a:r>
              <a:rPr lang="de-DE" sz="2000" dirty="0">
                <a:solidFill>
                  <a:srgbClr val="000000"/>
                </a:solidFill>
              </a:rPr>
              <a:t> </a:t>
            </a:r>
            <a:r>
              <a:rPr lang="de-DE" sz="2000" dirty="0" err="1">
                <a:solidFill>
                  <a:srgbClr val="000000"/>
                </a:solidFill>
              </a:rPr>
              <a:t>reduced</a:t>
            </a:r>
            <a:r>
              <a:rPr lang="de-DE" sz="2000" dirty="0">
                <a:solidFill>
                  <a:srgbClr val="000000"/>
                </a:solidFill>
              </a:rPr>
              <a:t> </a:t>
            </a:r>
            <a:r>
              <a:rPr lang="de-DE" sz="2000" dirty="0" err="1">
                <a:solidFill>
                  <a:srgbClr val="000000"/>
                </a:solidFill>
              </a:rPr>
              <a:t>mass</a:t>
            </a:r>
            <a:r>
              <a:rPr lang="de-DE" sz="2000" dirty="0">
                <a:solidFill>
                  <a:srgbClr val="000000"/>
                </a:solidFill>
              </a:rPr>
              <a:t> </a:t>
            </a:r>
            <a:r>
              <a:rPr lang="de-DE" sz="2000" dirty="0" err="1">
                <a:solidFill>
                  <a:srgbClr val="000000"/>
                </a:solidFill>
              </a:rPr>
              <a:t>of</a:t>
            </a:r>
            <a:r>
              <a:rPr lang="de-DE" sz="2000" dirty="0">
                <a:solidFill>
                  <a:srgbClr val="000000"/>
                </a:solidFill>
              </a:rPr>
              <a:t> </a:t>
            </a:r>
            <a:r>
              <a:rPr lang="de-DE" sz="2000" dirty="0" err="1">
                <a:solidFill>
                  <a:srgbClr val="000000"/>
                </a:solidFill>
              </a:rPr>
              <a:t>the</a:t>
            </a:r>
            <a:r>
              <a:rPr lang="de-DE" sz="2000" dirty="0">
                <a:solidFill>
                  <a:srgbClr val="000000"/>
                </a:solidFill>
              </a:rPr>
              <a:t> K</a:t>
            </a:r>
            <a:r>
              <a:rPr lang="de-DE" sz="2000" baseline="38000" dirty="0">
                <a:solidFill>
                  <a:srgbClr val="000000"/>
                </a:solidFill>
              </a:rPr>
              <a:t>-</a:t>
            </a:r>
            <a:r>
              <a:rPr lang="de-DE" sz="2000" dirty="0">
                <a:solidFill>
                  <a:srgbClr val="000000"/>
                </a:solidFill>
              </a:rPr>
              <a:t>p </a:t>
            </a:r>
            <a:r>
              <a:rPr lang="de-DE" sz="2000" dirty="0" err="1">
                <a:solidFill>
                  <a:srgbClr val="000000"/>
                </a:solidFill>
              </a:rPr>
              <a:t>system</a:t>
            </a:r>
            <a:r>
              <a:rPr lang="de-DE" sz="2000" dirty="0">
                <a:solidFill>
                  <a:srgbClr val="000000"/>
                </a:solidFill>
              </a:rPr>
              <a:t>, </a:t>
            </a:r>
            <a:r>
              <a:rPr lang="de-DE" sz="2000" dirty="0" err="1">
                <a:solidFill>
                  <a:srgbClr val="000000"/>
                </a:solidFill>
              </a:rPr>
              <a:t>and</a:t>
            </a:r>
            <a:r>
              <a:rPr lang="de-DE" sz="2000" dirty="0">
                <a:solidFill>
                  <a:srgbClr val="000000"/>
                </a:solidFill>
              </a:rPr>
              <a:t> </a:t>
            </a:r>
            <a:r>
              <a:rPr lang="de-DE" sz="2000" dirty="0" err="1">
                <a:solidFill>
                  <a:srgbClr val="000000"/>
                </a:solidFill>
              </a:rPr>
              <a:t>neglecting</a:t>
            </a:r>
            <a:r>
              <a:rPr lang="de-DE" sz="2000" dirty="0">
                <a:solidFill>
                  <a:srgbClr val="000000"/>
                </a:solidFill>
              </a:rPr>
              <a:t> </a:t>
            </a:r>
            <a:r>
              <a:rPr lang="de-DE" sz="2000" dirty="0" err="1">
                <a:solidFill>
                  <a:srgbClr val="000000"/>
                </a:solidFill>
              </a:rPr>
              <a:t>isospin-breaking</a:t>
            </a:r>
            <a:r>
              <a:rPr lang="de-DE" sz="2000" dirty="0">
                <a:solidFill>
                  <a:srgbClr val="000000"/>
                </a:solidFill>
              </a:rPr>
              <a:t> </a:t>
            </a:r>
            <a:r>
              <a:rPr lang="de-DE" sz="2000" dirty="0" err="1">
                <a:solidFill>
                  <a:srgbClr val="000000"/>
                </a:solidFill>
              </a:rPr>
              <a:t>corrections</a:t>
            </a:r>
            <a:r>
              <a:rPr lang="de-DE" sz="2000" dirty="0">
                <a:solidFill>
                  <a:srgbClr val="000000"/>
                </a:solidFill>
              </a:rPr>
              <a:t>, </a:t>
            </a:r>
            <a:r>
              <a:rPr lang="de-DE" sz="2000" dirty="0" err="1">
                <a:solidFill>
                  <a:srgbClr val="000000"/>
                </a:solidFill>
              </a:rPr>
              <a:t>the</a:t>
            </a:r>
            <a:r>
              <a:rPr lang="de-DE" sz="2000" dirty="0">
                <a:solidFill>
                  <a:srgbClr val="000000"/>
                </a:solidFill>
              </a:rPr>
              <a:t> </a:t>
            </a:r>
            <a:r>
              <a:rPr lang="de-DE" sz="2000" dirty="0" err="1">
                <a:solidFill>
                  <a:srgbClr val="000000"/>
                </a:solidFill>
              </a:rPr>
              <a:t>relation</a:t>
            </a:r>
            <a:r>
              <a:rPr lang="de-DE" sz="2000" dirty="0">
                <a:solidFill>
                  <a:srgbClr val="000000"/>
                </a:solidFill>
              </a:rPr>
              <a:t> </a:t>
            </a:r>
            <a:r>
              <a:rPr lang="de-DE" sz="2000" dirty="0" err="1">
                <a:solidFill>
                  <a:srgbClr val="000000"/>
                </a:solidFill>
              </a:rPr>
              <a:t>reads</a:t>
            </a:r>
            <a:r>
              <a:rPr lang="de-DE" sz="2000" dirty="0">
                <a:solidFill>
                  <a:srgbClr val="000000"/>
                </a:solidFill>
              </a:rPr>
              <a:t>: </a:t>
            </a:r>
          </a:p>
        </p:txBody>
      </p:sp>
      <p:graphicFrame>
        <p:nvGraphicFramePr>
          <p:cNvPr id="94212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64712415"/>
              </p:ext>
            </p:extLst>
          </p:nvPr>
        </p:nvGraphicFramePr>
        <p:xfrm>
          <a:off x="1187624" y="1864419"/>
          <a:ext cx="4786313" cy="1852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4" r:id="rId4" imgW="2755900" imgH="1066800" progId="Equation.3">
                  <p:embed/>
                </p:oleObj>
              </mc:Choice>
              <mc:Fallback>
                <p:oleObj r:id="rId4" imgW="2755900" imgH="1066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87624" y="1864419"/>
                        <a:ext cx="4786313" cy="18526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4213" name="Text Box 4"/>
          <p:cNvSpPr txBox="1">
            <a:spLocks noChangeArrowheads="1"/>
          </p:cNvSpPr>
          <p:nvPr/>
        </p:nvSpPr>
        <p:spPr bwMode="auto">
          <a:xfrm>
            <a:off x="4996198" y="2564904"/>
            <a:ext cx="3933490" cy="1079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Perpetua" pitchFamily="18" charset="0"/>
              <a:buNone/>
            </a:pPr>
            <a:r>
              <a:rPr lang="de-AT" sz="1600" b="1" dirty="0">
                <a:solidFill>
                  <a:srgbClr val="000000"/>
                </a:solidFill>
              </a:rPr>
              <a:t>… a linear </a:t>
            </a:r>
            <a:r>
              <a:rPr lang="de-AT" sz="1600" b="1" dirty="0" err="1">
                <a:solidFill>
                  <a:srgbClr val="000000"/>
                </a:solidFill>
              </a:rPr>
              <a:t>combination</a:t>
            </a:r>
            <a:r>
              <a:rPr lang="de-AT" sz="1600" b="1" dirty="0">
                <a:solidFill>
                  <a:srgbClr val="000000"/>
                </a:solidFill>
              </a:rPr>
              <a:t> </a:t>
            </a:r>
            <a:r>
              <a:rPr lang="de-AT" sz="1600" b="1" dirty="0" err="1">
                <a:solidFill>
                  <a:srgbClr val="000000"/>
                </a:solidFill>
              </a:rPr>
              <a:t>of</a:t>
            </a:r>
            <a:r>
              <a:rPr lang="de-AT" sz="1600" b="1" dirty="0">
                <a:solidFill>
                  <a:srgbClr val="000000"/>
                </a:solidFill>
              </a:rPr>
              <a:t> </a:t>
            </a:r>
            <a:r>
              <a:rPr lang="de-AT" sz="1600" b="1" dirty="0" err="1">
                <a:solidFill>
                  <a:srgbClr val="000000"/>
                </a:solidFill>
              </a:rPr>
              <a:t>the</a:t>
            </a:r>
            <a:r>
              <a:rPr lang="de-AT" sz="1600" b="1" dirty="0">
                <a:solidFill>
                  <a:srgbClr val="000000"/>
                </a:solidFill>
              </a:rPr>
              <a:t> </a:t>
            </a:r>
            <a:r>
              <a:rPr lang="de-AT" sz="1600" b="1" dirty="0" err="1">
                <a:solidFill>
                  <a:srgbClr val="000000"/>
                </a:solidFill>
              </a:rPr>
              <a:t>isospin</a:t>
            </a:r>
            <a:endParaRPr lang="de-AT" sz="1600" b="1" dirty="0">
              <a:solidFill>
                <a:srgbClr val="000000"/>
              </a:solidFill>
            </a:endParaRPr>
          </a:p>
          <a:p>
            <a:pPr eaLnBrk="1" hangingPunct="1">
              <a:buClr>
                <a:srgbClr val="000000"/>
              </a:buClr>
              <a:buSzPct val="100000"/>
              <a:buFont typeface="Perpetua" pitchFamily="18" charset="0"/>
              <a:buNone/>
            </a:pPr>
            <a:r>
              <a:rPr lang="de-AT" sz="1600" b="1" dirty="0" err="1">
                <a:solidFill>
                  <a:srgbClr val="000000"/>
                </a:solidFill>
              </a:rPr>
              <a:t>scattering</a:t>
            </a:r>
            <a:r>
              <a:rPr lang="de-AT" sz="1600" b="1" dirty="0">
                <a:solidFill>
                  <a:srgbClr val="000000"/>
                </a:solidFill>
              </a:rPr>
              <a:t> </a:t>
            </a:r>
            <a:r>
              <a:rPr lang="de-AT" sz="1600" b="1" dirty="0" err="1">
                <a:solidFill>
                  <a:srgbClr val="000000"/>
                </a:solidFill>
              </a:rPr>
              <a:t>lengths</a:t>
            </a:r>
            <a:r>
              <a:rPr lang="de-AT" sz="1600" b="1" dirty="0">
                <a:solidFill>
                  <a:srgbClr val="000000"/>
                </a:solidFill>
              </a:rPr>
              <a:t> a</a:t>
            </a:r>
            <a:r>
              <a:rPr lang="de-AT" sz="1600" b="1" baseline="-25000" dirty="0">
                <a:solidFill>
                  <a:srgbClr val="000000"/>
                </a:solidFill>
              </a:rPr>
              <a:t>0</a:t>
            </a:r>
            <a:r>
              <a:rPr lang="de-AT" sz="1600" b="1" dirty="0">
                <a:solidFill>
                  <a:srgbClr val="000000"/>
                </a:solidFill>
              </a:rPr>
              <a:t> </a:t>
            </a:r>
            <a:r>
              <a:rPr lang="de-AT" sz="1600" b="1" dirty="0" err="1">
                <a:solidFill>
                  <a:srgbClr val="000000"/>
                </a:solidFill>
              </a:rPr>
              <a:t>and</a:t>
            </a:r>
            <a:r>
              <a:rPr lang="de-AT" sz="1600" b="1" dirty="0">
                <a:solidFill>
                  <a:srgbClr val="000000"/>
                </a:solidFill>
              </a:rPr>
              <a:t> a</a:t>
            </a:r>
            <a:r>
              <a:rPr lang="de-AT" sz="1600" b="1" baseline="-25000" dirty="0">
                <a:solidFill>
                  <a:srgbClr val="000000"/>
                </a:solidFill>
              </a:rPr>
              <a:t>1</a:t>
            </a:r>
            <a:r>
              <a:rPr lang="de-AT" sz="1600" b="1" dirty="0">
                <a:solidFill>
                  <a:srgbClr val="000000"/>
                </a:solidFill>
              </a:rPr>
              <a:t>;</a:t>
            </a:r>
          </a:p>
          <a:p>
            <a:pPr eaLnBrk="1" hangingPunct="1">
              <a:buClr>
                <a:srgbClr val="000000"/>
              </a:buClr>
              <a:buSzPct val="100000"/>
              <a:buFont typeface="Perpetua" pitchFamily="18" charset="0"/>
              <a:buNone/>
            </a:pPr>
            <a:r>
              <a:rPr lang="de-AT" sz="1600" b="1" dirty="0" err="1">
                <a:solidFill>
                  <a:srgbClr val="000000"/>
                </a:solidFill>
              </a:rPr>
              <a:t>to</a:t>
            </a:r>
            <a:r>
              <a:rPr lang="de-AT" sz="1600" b="1" dirty="0">
                <a:solidFill>
                  <a:srgbClr val="000000"/>
                </a:solidFill>
              </a:rPr>
              <a:t> </a:t>
            </a:r>
            <a:r>
              <a:rPr lang="de-AT" sz="1600" b="1" dirty="0" err="1">
                <a:solidFill>
                  <a:srgbClr val="000000"/>
                </a:solidFill>
              </a:rPr>
              <a:t>disentangle</a:t>
            </a:r>
            <a:r>
              <a:rPr lang="de-AT" sz="1600" b="1" dirty="0">
                <a:solidFill>
                  <a:srgbClr val="000000"/>
                </a:solidFill>
              </a:rPr>
              <a:t> </a:t>
            </a:r>
            <a:r>
              <a:rPr lang="de-AT" sz="1600" b="1" dirty="0" err="1">
                <a:solidFill>
                  <a:srgbClr val="000000"/>
                </a:solidFill>
              </a:rPr>
              <a:t>them</a:t>
            </a:r>
            <a:r>
              <a:rPr lang="de-AT" sz="1600" b="1" dirty="0">
                <a:solidFill>
                  <a:srgbClr val="000000"/>
                </a:solidFill>
              </a:rPr>
              <a:t>, </a:t>
            </a:r>
            <a:r>
              <a:rPr lang="de-AT" sz="1600" b="1" dirty="0" err="1">
                <a:solidFill>
                  <a:srgbClr val="000000"/>
                </a:solidFill>
              </a:rPr>
              <a:t>the</a:t>
            </a:r>
            <a:r>
              <a:rPr lang="de-AT" sz="1600" b="1" dirty="0">
                <a:solidFill>
                  <a:srgbClr val="000000"/>
                </a:solidFill>
              </a:rPr>
              <a:t> </a:t>
            </a:r>
            <a:r>
              <a:rPr lang="de-AT" sz="1600" b="1" dirty="0" err="1">
                <a:solidFill>
                  <a:srgbClr val="000000"/>
                </a:solidFill>
              </a:rPr>
              <a:t>kaonic</a:t>
            </a:r>
            <a:r>
              <a:rPr lang="de-AT" sz="1600" b="1" dirty="0">
                <a:solidFill>
                  <a:srgbClr val="000000"/>
                </a:solidFill>
              </a:rPr>
              <a:t> </a:t>
            </a:r>
            <a:r>
              <a:rPr lang="de-AT" sz="1600" b="1" dirty="0" err="1">
                <a:solidFill>
                  <a:srgbClr val="000000"/>
                </a:solidFill>
              </a:rPr>
              <a:t>deuterium</a:t>
            </a:r>
            <a:r>
              <a:rPr lang="de-AT" sz="1600" b="1" dirty="0">
                <a:solidFill>
                  <a:srgbClr val="000000"/>
                </a:solidFill>
              </a:rPr>
              <a:t> </a:t>
            </a:r>
          </a:p>
          <a:p>
            <a:pPr eaLnBrk="1" hangingPunct="1">
              <a:buClr>
                <a:srgbClr val="000000"/>
              </a:buClr>
              <a:buSzPct val="100000"/>
              <a:buFont typeface="Perpetua" pitchFamily="18" charset="0"/>
              <a:buNone/>
            </a:pPr>
            <a:r>
              <a:rPr lang="de-AT" sz="1600" b="1" dirty="0" err="1">
                <a:solidFill>
                  <a:srgbClr val="000000"/>
                </a:solidFill>
              </a:rPr>
              <a:t>scattering</a:t>
            </a:r>
            <a:r>
              <a:rPr lang="de-AT" sz="1600" b="1" dirty="0">
                <a:solidFill>
                  <a:srgbClr val="000000"/>
                </a:solidFill>
              </a:rPr>
              <a:t> </a:t>
            </a:r>
            <a:r>
              <a:rPr lang="de-AT" sz="1600" b="1" dirty="0" err="1">
                <a:solidFill>
                  <a:srgbClr val="000000"/>
                </a:solidFill>
              </a:rPr>
              <a:t>length</a:t>
            </a:r>
            <a:r>
              <a:rPr lang="de-AT" sz="1600" b="1" dirty="0">
                <a:solidFill>
                  <a:srgbClr val="000000"/>
                </a:solidFill>
              </a:rPr>
              <a:t> </a:t>
            </a:r>
            <a:r>
              <a:rPr lang="de-AT" sz="1600" b="1" dirty="0" err="1">
                <a:solidFill>
                  <a:srgbClr val="000000"/>
                </a:solidFill>
              </a:rPr>
              <a:t>is</a:t>
            </a:r>
            <a:r>
              <a:rPr lang="de-AT" sz="1600" b="1" dirty="0">
                <a:solidFill>
                  <a:srgbClr val="000000"/>
                </a:solidFill>
              </a:rPr>
              <a:t> </a:t>
            </a:r>
            <a:r>
              <a:rPr lang="de-AT" sz="1600" b="1" dirty="0" err="1">
                <a:solidFill>
                  <a:srgbClr val="000000"/>
                </a:solidFill>
              </a:rPr>
              <a:t>needed</a:t>
            </a:r>
            <a:r>
              <a:rPr lang="de-AT" sz="1600" b="1" dirty="0">
                <a:solidFill>
                  <a:srgbClr val="000000"/>
                </a:solidFill>
              </a:rPr>
              <a:t>, </a:t>
            </a:r>
            <a:r>
              <a:rPr lang="de-AT" sz="1600" b="1" dirty="0" err="1">
                <a:solidFill>
                  <a:srgbClr val="000000"/>
                </a:solidFill>
              </a:rPr>
              <a:t>as</a:t>
            </a:r>
            <a:r>
              <a:rPr lang="de-AT" sz="1600" b="1" dirty="0">
                <a:solidFill>
                  <a:srgbClr val="000000"/>
                </a:solidFill>
              </a:rPr>
              <a:t> </a:t>
            </a:r>
            <a:r>
              <a:rPr lang="de-AT" sz="1600" b="1" dirty="0" err="1">
                <a:solidFill>
                  <a:srgbClr val="000000"/>
                </a:solidFill>
              </a:rPr>
              <a:t>well</a:t>
            </a:r>
            <a:endParaRPr lang="de-AT" sz="1600" b="1" dirty="0">
              <a:solidFill>
                <a:srgbClr val="000000"/>
              </a:solidFill>
            </a:endParaRPr>
          </a:p>
        </p:txBody>
      </p:sp>
      <p:sp>
        <p:nvSpPr>
          <p:cNvPr id="94214" name="Text Box 5"/>
          <p:cNvSpPr txBox="1">
            <a:spLocks noChangeArrowheads="1"/>
          </p:cNvSpPr>
          <p:nvPr/>
        </p:nvSpPr>
        <p:spPr bwMode="auto">
          <a:xfrm>
            <a:off x="682159" y="5301208"/>
            <a:ext cx="2809721" cy="340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Perpetua" pitchFamily="18" charset="0"/>
              <a:buNone/>
            </a:pPr>
            <a:r>
              <a:rPr lang="de-DE" sz="1600" b="1" baseline="30000" dirty="0">
                <a:solidFill>
                  <a:srgbClr val="000000"/>
                </a:solidFill>
              </a:rPr>
              <a:t>1</a:t>
            </a:r>
            <a:r>
              <a:rPr lang="de-DE" sz="1600" b="1" dirty="0">
                <a:solidFill>
                  <a:srgbClr val="000000"/>
                </a:solidFill>
              </a:rPr>
              <a:t>Meißner,Raha,Rusetsky, 2004 </a:t>
            </a:r>
          </a:p>
        </p:txBody>
      </p:sp>
      <p:sp>
        <p:nvSpPr>
          <p:cNvPr id="94215" name="Text Box 6"/>
          <p:cNvSpPr txBox="1">
            <a:spLocks noChangeArrowheads="1"/>
          </p:cNvSpPr>
          <p:nvPr/>
        </p:nvSpPr>
        <p:spPr bwMode="auto">
          <a:xfrm>
            <a:off x="395536" y="3710590"/>
            <a:ext cx="6481175" cy="1079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Perpetua" pitchFamily="18" charset="0"/>
              <a:buNone/>
            </a:pPr>
            <a:r>
              <a:rPr lang="de-DE" sz="1600" b="1" dirty="0">
                <a:solidFill>
                  <a:srgbClr val="000000"/>
                </a:solidFill>
              </a:rPr>
              <a:t>‘‘</a:t>
            </a:r>
            <a:r>
              <a:rPr lang="de-DE" sz="1600" b="1" dirty="0" err="1">
                <a:solidFill>
                  <a:srgbClr val="000000"/>
                </a:solidFill>
              </a:rPr>
              <a:t>By</a:t>
            </a:r>
            <a:r>
              <a:rPr lang="de-DE" sz="1600" b="1" dirty="0">
                <a:solidFill>
                  <a:srgbClr val="000000"/>
                </a:solidFill>
              </a:rPr>
              <a:t> </a:t>
            </a:r>
            <a:r>
              <a:rPr lang="de-DE" sz="1600" b="1" dirty="0" err="1">
                <a:solidFill>
                  <a:srgbClr val="000000"/>
                </a:solidFill>
              </a:rPr>
              <a:t>using</a:t>
            </a:r>
            <a:r>
              <a:rPr lang="de-DE" sz="1600" b="1" dirty="0">
                <a:solidFill>
                  <a:srgbClr val="000000"/>
                </a:solidFill>
              </a:rPr>
              <a:t> </a:t>
            </a:r>
            <a:r>
              <a:rPr lang="de-DE" sz="1600" b="1" dirty="0" err="1">
                <a:solidFill>
                  <a:srgbClr val="000000"/>
                </a:solidFill>
              </a:rPr>
              <a:t>the</a:t>
            </a:r>
            <a:r>
              <a:rPr lang="de-DE" sz="1600" b="1" dirty="0">
                <a:solidFill>
                  <a:srgbClr val="000000"/>
                </a:solidFill>
              </a:rPr>
              <a:t> non-</a:t>
            </a:r>
            <a:r>
              <a:rPr lang="de-DE" sz="1600" b="1" dirty="0" err="1">
                <a:solidFill>
                  <a:srgbClr val="000000"/>
                </a:solidFill>
              </a:rPr>
              <a:t>relativistic</a:t>
            </a:r>
            <a:r>
              <a:rPr lang="de-DE" sz="1600" b="1" dirty="0">
                <a:solidFill>
                  <a:srgbClr val="000000"/>
                </a:solidFill>
              </a:rPr>
              <a:t> </a:t>
            </a:r>
            <a:r>
              <a:rPr lang="de-DE" sz="1600" b="1" dirty="0" err="1">
                <a:solidFill>
                  <a:srgbClr val="000000"/>
                </a:solidFill>
              </a:rPr>
              <a:t>effective</a:t>
            </a:r>
            <a:r>
              <a:rPr lang="de-DE" sz="1600" b="1" dirty="0">
                <a:solidFill>
                  <a:srgbClr val="000000"/>
                </a:solidFill>
              </a:rPr>
              <a:t> </a:t>
            </a:r>
            <a:r>
              <a:rPr lang="de-DE" sz="1600" b="1" dirty="0" err="1">
                <a:solidFill>
                  <a:srgbClr val="000000"/>
                </a:solidFill>
              </a:rPr>
              <a:t>Lagrangian</a:t>
            </a:r>
            <a:r>
              <a:rPr lang="de-DE" sz="1600" b="1" dirty="0">
                <a:solidFill>
                  <a:srgbClr val="000000"/>
                </a:solidFill>
              </a:rPr>
              <a:t> </a:t>
            </a:r>
            <a:r>
              <a:rPr lang="de-DE" sz="1600" b="1" dirty="0" err="1">
                <a:solidFill>
                  <a:srgbClr val="000000"/>
                </a:solidFill>
              </a:rPr>
              <a:t>approach</a:t>
            </a:r>
            <a:r>
              <a:rPr lang="de-DE" sz="1600" b="1" dirty="0">
                <a:solidFill>
                  <a:srgbClr val="000000"/>
                </a:solidFill>
              </a:rPr>
              <a:t> a </a:t>
            </a:r>
            <a:r>
              <a:rPr lang="de-DE" sz="1600" b="1" dirty="0" err="1">
                <a:solidFill>
                  <a:srgbClr val="000000"/>
                </a:solidFill>
              </a:rPr>
              <a:t>complete</a:t>
            </a:r>
            <a:r>
              <a:rPr lang="de-DE" sz="1600" b="1" dirty="0">
                <a:solidFill>
                  <a:srgbClr val="000000"/>
                </a:solidFill>
              </a:rPr>
              <a:t> </a:t>
            </a:r>
          </a:p>
          <a:p>
            <a:pPr eaLnBrk="1" hangingPunct="1">
              <a:buClr>
                <a:srgbClr val="000000"/>
              </a:buClr>
              <a:buSzPct val="100000"/>
              <a:buFont typeface="Perpetua" pitchFamily="18" charset="0"/>
              <a:buNone/>
            </a:pPr>
            <a:r>
              <a:rPr lang="de-DE" sz="1600" b="1" dirty="0" err="1" smtClean="0">
                <a:solidFill>
                  <a:srgbClr val="000000"/>
                </a:solidFill>
              </a:rPr>
              <a:t>expression</a:t>
            </a:r>
            <a:r>
              <a:rPr lang="de-DE" sz="1600" b="1" dirty="0" smtClean="0">
                <a:solidFill>
                  <a:srgbClr val="000000"/>
                </a:solidFill>
              </a:rPr>
              <a:t> </a:t>
            </a:r>
            <a:r>
              <a:rPr lang="de-DE" sz="1600" b="1" dirty="0" err="1">
                <a:solidFill>
                  <a:srgbClr val="000000"/>
                </a:solidFill>
              </a:rPr>
              <a:t>for</a:t>
            </a:r>
            <a:r>
              <a:rPr lang="de-DE" sz="1600" b="1" dirty="0">
                <a:solidFill>
                  <a:srgbClr val="000000"/>
                </a:solidFill>
              </a:rPr>
              <a:t> </a:t>
            </a:r>
            <a:r>
              <a:rPr lang="de-DE" sz="1600" b="1" dirty="0" err="1">
                <a:solidFill>
                  <a:srgbClr val="000000"/>
                </a:solidFill>
              </a:rPr>
              <a:t>the</a:t>
            </a:r>
            <a:r>
              <a:rPr lang="de-DE" sz="1600" b="1" dirty="0">
                <a:solidFill>
                  <a:srgbClr val="000000"/>
                </a:solidFill>
              </a:rPr>
              <a:t> </a:t>
            </a:r>
            <a:r>
              <a:rPr lang="de-DE" sz="1600" b="1" dirty="0" err="1">
                <a:solidFill>
                  <a:srgbClr val="FF0000"/>
                </a:solidFill>
              </a:rPr>
              <a:t>isospin-breaking</a:t>
            </a:r>
            <a:r>
              <a:rPr lang="de-DE" sz="1600" b="1" dirty="0">
                <a:solidFill>
                  <a:srgbClr val="FF0000"/>
                </a:solidFill>
              </a:rPr>
              <a:t> </a:t>
            </a:r>
            <a:r>
              <a:rPr lang="de-DE" sz="1600" b="1" dirty="0" err="1">
                <a:solidFill>
                  <a:srgbClr val="FF0000"/>
                </a:solidFill>
              </a:rPr>
              <a:t>corrections</a:t>
            </a:r>
            <a:r>
              <a:rPr lang="de-DE" sz="1600" b="1" dirty="0">
                <a:solidFill>
                  <a:srgbClr val="FF0000"/>
                </a:solidFill>
              </a:rPr>
              <a:t> </a:t>
            </a:r>
            <a:r>
              <a:rPr lang="de-DE" sz="1600" b="1" dirty="0" err="1">
                <a:solidFill>
                  <a:srgbClr val="000000"/>
                </a:solidFill>
              </a:rPr>
              <a:t>can</a:t>
            </a:r>
            <a:r>
              <a:rPr lang="de-DE" sz="1600" b="1" dirty="0">
                <a:solidFill>
                  <a:srgbClr val="000000"/>
                </a:solidFill>
              </a:rPr>
              <a:t> </a:t>
            </a:r>
            <a:r>
              <a:rPr lang="de-DE" sz="1600" b="1" dirty="0" err="1">
                <a:solidFill>
                  <a:srgbClr val="000000"/>
                </a:solidFill>
              </a:rPr>
              <a:t>be</a:t>
            </a:r>
            <a:r>
              <a:rPr lang="de-DE" sz="1600" b="1" dirty="0">
                <a:solidFill>
                  <a:srgbClr val="000000"/>
                </a:solidFill>
              </a:rPr>
              <a:t> </a:t>
            </a:r>
            <a:r>
              <a:rPr lang="de-DE" sz="1600" b="1" dirty="0" err="1">
                <a:solidFill>
                  <a:srgbClr val="000000"/>
                </a:solidFill>
              </a:rPr>
              <a:t>obtained</a:t>
            </a:r>
            <a:r>
              <a:rPr lang="de-DE" sz="1600" b="1" dirty="0">
                <a:solidFill>
                  <a:srgbClr val="000000"/>
                </a:solidFill>
              </a:rPr>
              <a:t>; </a:t>
            </a:r>
          </a:p>
          <a:p>
            <a:pPr eaLnBrk="1" hangingPunct="1">
              <a:buClr>
                <a:srgbClr val="000000"/>
              </a:buClr>
              <a:buSzPct val="100000"/>
              <a:buFont typeface="Perpetua" pitchFamily="18" charset="0"/>
              <a:buNone/>
            </a:pPr>
            <a:r>
              <a:rPr lang="de-DE" sz="1600" b="1" dirty="0">
                <a:solidFill>
                  <a:srgbClr val="000000"/>
                </a:solidFill>
              </a:rPr>
              <a:t>in </a:t>
            </a:r>
            <a:r>
              <a:rPr lang="de-DE" sz="1600" b="1" dirty="0" err="1">
                <a:solidFill>
                  <a:srgbClr val="000000"/>
                </a:solidFill>
              </a:rPr>
              <a:t>leading</a:t>
            </a:r>
            <a:r>
              <a:rPr lang="de-DE" sz="1600" b="1" dirty="0">
                <a:solidFill>
                  <a:srgbClr val="000000"/>
                </a:solidFill>
              </a:rPr>
              <a:t> </a:t>
            </a:r>
            <a:r>
              <a:rPr lang="de-DE" sz="1600" b="1" dirty="0" err="1">
                <a:solidFill>
                  <a:srgbClr val="000000"/>
                </a:solidFill>
              </a:rPr>
              <a:t>order</a:t>
            </a:r>
            <a:r>
              <a:rPr lang="de-DE" sz="1600" b="1" dirty="0">
                <a:solidFill>
                  <a:srgbClr val="000000"/>
                </a:solidFill>
              </a:rPr>
              <a:t> parameter-</a:t>
            </a:r>
            <a:r>
              <a:rPr lang="de-DE" sz="1600" b="1" dirty="0" err="1">
                <a:solidFill>
                  <a:srgbClr val="000000"/>
                </a:solidFill>
              </a:rPr>
              <a:t>free</a:t>
            </a:r>
            <a:r>
              <a:rPr lang="de-DE" sz="1600" b="1" dirty="0">
                <a:solidFill>
                  <a:srgbClr val="000000"/>
                </a:solidFill>
              </a:rPr>
              <a:t> </a:t>
            </a:r>
            <a:r>
              <a:rPr lang="de-DE" sz="1600" b="1" dirty="0" err="1">
                <a:solidFill>
                  <a:srgbClr val="000000"/>
                </a:solidFill>
              </a:rPr>
              <a:t>modified</a:t>
            </a:r>
            <a:r>
              <a:rPr lang="de-DE" sz="1600" b="1" dirty="0">
                <a:solidFill>
                  <a:srgbClr val="000000"/>
                </a:solidFill>
              </a:rPr>
              <a:t> </a:t>
            </a:r>
            <a:r>
              <a:rPr lang="de-DE" sz="1600" b="1" dirty="0" err="1">
                <a:solidFill>
                  <a:srgbClr val="000000"/>
                </a:solidFill>
              </a:rPr>
              <a:t>Deser</a:t>
            </a:r>
            <a:r>
              <a:rPr lang="de-DE" sz="1600" b="1" dirty="0">
                <a:solidFill>
                  <a:srgbClr val="000000"/>
                </a:solidFill>
              </a:rPr>
              <a:t>-type </a:t>
            </a:r>
            <a:r>
              <a:rPr lang="de-DE" sz="1600" b="1" dirty="0" err="1">
                <a:solidFill>
                  <a:srgbClr val="000000"/>
                </a:solidFill>
              </a:rPr>
              <a:t>relations</a:t>
            </a:r>
            <a:r>
              <a:rPr lang="de-DE" sz="1600" b="1" dirty="0">
                <a:solidFill>
                  <a:srgbClr val="000000"/>
                </a:solidFill>
              </a:rPr>
              <a:t> </a:t>
            </a:r>
            <a:r>
              <a:rPr lang="de-DE" sz="1600" b="1" dirty="0" err="1">
                <a:solidFill>
                  <a:srgbClr val="000000"/>
                </a:solidFill>
              </a:rPr>
              <a:t>exist</a:t>
            </a:r>
            <a:r>
              <a:rPr lang="de-DE" sz="1600" b="1" dirty="0">
                <a:solidFill>
                  <a:srgbClr val="000000"/>
                </a:solidFill>
              </a:rPr>
              <a:t> </a:t>
            </a:r>
            <a:r>
              <a:rPr lang="de-DE" sz="1600" b="1" dirty="0" err="1">
                <a:solidFill>
                  <a:srgbClr val="000000"/>
                </a:solidFill>
              </a:rPr>
              <a:t>and</a:t>
            </a:r>
            <a:r>
              <a:rPr lang="de-DE" sz="1600" b="1" dirty="0">
                <a:solidFill>
                  <a:srgbClr val="000000"/>
                </a:solidFill>
              </a:rPr>
              <a:t> </a:t>
            </a:r>
          </a:p>
          <a:p>
            <a:pPr eaLnBrk="1" hangingPunct="1">
              <a:buClr>
                <a:srgbClr val="000000"/>
              </a:buClr>
              <a:buSzPct val="100000"/>
              <a:buFont typeface="Perpetua" pitchFamily="18" charset="0"/>
              <a:buNone/>
            </a:pPr>
            <a:r>
              <a:rPr lang="de-DE" sz="1600" b="1" dirty="0" err="1">
                <a:solidFill>
                  <a:srgbClr val="000000"/>
                </a:solidFill>
              </a:rPr>
              <a:t>can</a:t>
            </a:r>
            <a:r>
              <a:rPr lang="de-DE" sz="1600" b="1" dirty="0">
                <a:solidFill>
                  <a:srgbClr val="000000"/>
                </a:solidFill>
              </a:rPr>
              <a:t> </a:t>
            </a:r>
            <a:r>
              <a:rPr lang="de-DE" sz="1600" b="1" dirty="0" err="1">
                <a:solidFill>
                  <a:srgbClr val="000000"/>
                </a:solidFill>
              </a:rPr>
              <a:t>be</a:t>
            </a:r>
            <a:r>
              <a:rPr lang="de-DE" sz="1600" b="1" dirty="0">
                <a:solidFill>
                  <a:srgbClr val="000000"/>
                </a:solidFill>
              </a:rPr>
              <a:t> </a:t>
            </a:r>
            <a:r>
              <a:rPr lang="de-DE" sz="1600" b="1" dirty="0" err="1">
                <a:solidFill>
                  <a:srgbClr val="000000"/>
                </a:solidFill>
              </a:rPr>
              <a:t>used</a:t>
            </a:r>
            <a:r>
              <a:rPr lang="de-DE" sz="1600" b="1" dirty="0">
                <a:solidFill>
                  <a:srgbClr val="000000"/>
                </a:solidFill>
              </a:rPr>
              <a:t> </a:t>
            </a:r>
            <a:r>
              <a:rPr lang="de-DE" sz="1600" b="1" dirty="0" err="1">
                <a:solidFill>
                  <a:srgbClr val="000000"/>
                </a:solidFill>
              </a:rPr>
              <a:t>to</a:t>
            </a:r>
            <a:r>
              <a:rPr lang="de-DE" sz="1600" b="1" dirty="0">
                <a:solidFill>
                  <a:srgbClr val="000000"/>
                </a:solidFill>
              </a:rPr>
              <a:t> </a:t>
            </a:r>
            <a:r>
              <a:rPr lang="de-DE" sz="1600" b="1" dirty="0" err="1">
                <a:solidFill>
                  <a:srgbClr val="000000"/>
                </a:solidFill>
              </a:rPr>
              <a:t>extract</a:t>
            </a:r>
            <a:r>
              <a:rPr lang="de-DE" sz="1600" b="1" dirty="0">
                <a:solidFill>
                  <a:srgbClr val="000000"/>
                </a:solidFill>
              </a:rPr>
              <a:t> </a:t>
            </a:r>
            <a:r>
              <a:rPr lang="de-DE" sz="1600" b="1" dirty="0" err="1">
                <a:solidFill>
                  <a:srgbClr val="000000"/>
                </a:solidFill>
              </a:rPr>
              <a:t>scattering</a:t>
            </a:r>
            <a:r>
              <a:rPr lang="de-DE" sz="1600" b="1" dirty="0">
                <a:solidFill>
                  <a:srgbClr val="000000"/>
                </a:solidFill>
              </a:rPr>
              <a:t> </a:t>
            </a:r>
            <a:r>
              <a:rPr lang="de-DE" sz="1600" b="1" dirty="0" err="1">
                <a:solidFill>
                  <a:srgbClr val="000000"/>
                </a:solidFill>
              </a:rPr>
              <a:t>lenghts</a:t>
            </a:r>
            <a:r>
              <a:rPr lang="de-DE" sz="1600" b="1" dirty="0">
                <a:solidFill>
                  <a:srgbClr val="000000"/>
                </a:solidFill>
              </a:rPr>
              <a:t> </a:t>
            </a:r>
            <a:r>
              <a:rPr lang="de-DE" sz="1600" b="1" dirty="0" err="1">
                <a:solidFill>
                  <a:srgbClr val="000000"/>
                </a:solidFill>
              </a:rPr>
              <a:t>from</a:t>
            </a:r>
            <a:r>
              <a:rPr lang="de-DE" sz="1600" b="1" dirty="0">
                <a:solidFill>
                  <a:srgbClr val="000000"/>
                </a:solidFill>
              </a:rPr>
              <a:t> </a:t>
            </a:r>
            <a:r>
              <a:rPr lang="de-DE" sz="1600" b="1" dirty="0" err="1">
                <a:solidFill>
                  <a:srgbClr val="000000"/>
                </a:solidFill>
              </a:rPr>
              <a:t>kaonic</a:t>
            </a:r>
            <a:r>
              <a:rPr lang="de-DE" sz="1600" b="1" dirty="0">
                <a:solidFill>
                  <a:srgbClr val="000000"/>
                </a:solidFill>
              </a:rPr>
              <a:t> </a:t>
            </a:r>
            <a:r>
              <a:rPr lang="de-DE" sz="1600" b="1" dirty="0" err="1">
                <a:solidFill>
                  <a:srgbClr val="000000"/>
                </a:solidFill>
              </a:rPr>
              <a:t>atom</a:t>
            </a:r>
            <a:r>
              <a:rPr lang="de-DE" sz="1600" b="1" dirty="0">
                <a:solidFill>
                  <a:srgbClr val="000000"/>
                </a:solidFill>
              </a:rPr>
              <a:t> data“</a:t>
            </a:r>
            <a:r>
              <a:rPr lang="de-DE" sz="1600" b="1" baseline="30000" dirty="0">
                <a:solidFill>
                  <a:srgbClr val="000000"/>
                </a:solidFill>
              </a:rPr>
              <a:t>1</a:t>
            </a:r>
          </a:p>
        </p:txBody>
      </p:sp>
      <p:pic>
        <p:nvPicPr>
          <p:cNvPr id="94216" name="Picture 10" descr="isospin_break_cor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4789990"/>
            <a:ext cx="5168900" cy="146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415254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magic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0" cy="12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5" name="Picture 3" descr="CATANIA_kloedata_Page_05"/>
          <p:cNvPicPr>
            <a:picLocks noGrp="1" noChangeAspect="1" noChangeArrowheads="1"/>
          </p:cNvPicPr>
          <p:nvPr>
            <p:ph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114300"/>
            <a:ext cx="7981950" cy="5981700"/>
          </a:xfrm>
          <a:noFill/>
        </p:spPr>
      </p:pic>
      <p:sp>
        <p:nvSpPr>
          <p:cNvPr id="64516" name="Rectangle 4"/>
          <p:cNvSpPr>
            <a:spLocks noChangeArrowheads="1"/>
          </p:cNvSpPr>
          <p:nvPr/>
        </p:nvSpPr>
        <p:spPr bwMode="auto">
          <a:xfrm>
            <a:off x="7164388" y="2060575"/>
            <a:ext cx="1439862" cy="4810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it-IT">
                <a:solidFill>
                  <a:prstClr val="black"/>
                </a:solidFill>
              </a:rPr>
              <a:t>Energy loss</a:t>
            </a:r>
          </a:p>
        </p:txBody>
      </p:sp>
      <p:sp>
        <p:nvSpPr>
          <p:cNvPr id="64517" name="Rectangle 5"/>
          <p:cNvSpPr>
            <a:spLocks noChangeArrowheads="1"/>
          </p:cNvSpPr>
          <p:nvPr/>
        </p:nvSpPr>
        <p:spPr bwMode="auto">
          <a:xfrm>
            <a:off x="3708400" y="3213100"/>
            <a:ext cx="719138" cy="26511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4518" name="Rectangle 6"/>
          <p:cNvSpPr>
            <a:spLocks noChangeArrowheads="1"/>
          </p:cNvSpPr>
          <p:nvPr/>
        </p:nvSpPr>
        <p:spPr bwMode="auto">
          <a:xfrm>
            <a:off x="3851275" y="3141663"/>
            <a:ext cx="3671888" cy="26511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it-IT">
                <a:solidFill>
                  <a:prstClr val="black"/>
                </a:solidFill>
              </a:rPr>
              <a:t>PRELIMINARY</a:t>
            </a:r>
          </a:p>
        </p:txBody>
      </p:sp>
      <p:sp>
        <p:nvSpPr>
          <p:cNvPr id="64519" name="Rectangle 7"/>
          <p:cNvSpPr>
            <a:spLocks noChangeArrowheads="1"/>
          </p:cNvSpPr>
          <p:nvPr/>
        </p:nvSpPr>
        <p:spPr bwMode="auto">
          <a:xfrm>
            <a:off x="3563938" y="4724400"/>
            <a:ext cx="4032250" cy="2667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it-IT" sz="1600">
                <a:solidFill>
                  <a:prstClr val="black"/>
                </a:solidFill>
              </a:rPr>
              <a:t>Preliminary</a:t>
            </a:r>
            <a:r>
              <a:rPr lang="it-IT" sz="1400">
                <a:solidFill>
                  <a:prstClr val="black"/>
                </a:solidFill>
              </a:rPr>
              <a:t> evaluation with 2-body decay</a:t>
            </a:r>
          </a:p>
        </p:txBody>
      </p:sp>
    </p:spTree>
    <p:extLst>
      <p:ext uri="{BB962C8B-B14F-4D97-AF65-F5344CB8AC3E}">
        <p14:creationId xmlns:p14="http://schemas.microsoft.com/office/powerpoint/2010/main" val="2634321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magic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0" cy="12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42" y="63500"/>
            <a:ext cx="8984107" cy="6593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6423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magic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0" cy="12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81017"/>
            <a:ext cx="8972996" cy="6704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6012160" y="836712"/>
            <a:ext cx="2736304" cy="136815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4207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magic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0" cy="12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43" y="40572"/>
            <a:ext cx="9052187" cy="6817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6268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magic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0" cy="12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95" y="27817"/>
            <a:ext cx="9160668" cy="6830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623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magic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0" cy="12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43" y="87308"/>
            <a:ext cx="8963591" cy="6741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8289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magic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0" cy="12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32" y="63500"/>
            <a:ext cx="8963234" cy="6720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9626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1928794" y="142852"/>
            <a:ext cx="587449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S</a:t>
            </a:r>
            <a:r>
              <a:rPr lang="it-IT" sz="3200" baseline="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</a:t>
            </a:r>
            <a:r>
              <a:rPr lang="it-IT" sz="3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3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p</a:t>
            </a:r>
            <a:r>
              <a:rPr lang="it-IT" sz="3200" baseline="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</a:t>
            </a:r>
            <a:r>
              <a:rPr lang="it-IT" sz="3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3200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channel</a:t>
            </a:r>
            <a:r>
              <a:rPr lang="it-IT" sz="3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: the </a:t>
            </a:r>
            <a:r>
              <a:rPr lang="it-IT" sz="3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p</a:t>
            </a:r>
            <a:r>
              <a:rPr lang="it-IT" sz="3200" baseline="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0</a:t>
            </a:r>
            <a:r>
              <a:rPr lang="it-IT" sz="3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3200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momentum</a:t>
            </a:r>
            <a:endParaRPr lang="it-IT" sz="320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541" y="1285860"/>
            <a:ext cx="4410335" cy="499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1335" y="1285860"/>
            <a:ext cx="4142697" cy="5005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CasellaDiTesto 7"/>
          <p:cNvSpPr txBox="1"/>
          <p:nvPr/>
        </p:nvSpPr>
        <p:spPr>
          <a:xfrm>
            <a:off x="876045" y="1500174"/>
            <a:ext cx="138191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err="1" smtClean="0">
                <a:solidFill>
                  <a:srgbClr val="C00000"/>
                </a:solidFill>
              </a:rPr>
              <a:t>m</a:t>
            </a:r>
            <a:r>
              <a:rPr lang="it-IT" sz="1400" baseline="-25000" dirty="0" err="1" smtClean="0">
                <a:solidFill>
                  <a:srgbClr val="C00000"/>
                </a:solidFill>
              </a:rPr>
              <a:t>lim</a:t>
            </a:r>
            <a:r>
              <a:rPr lang="it-IT" sz="1400" dirty="0" smtClean="0">
                <a:solidFill>
                  <a:srgbClr val="C00000"/>
                </a:solidFill>
              </a:rPr>
              <a:t> </a:t>
            </a:r>
            <a:r>
              <a:rPr lang="it-IT" sz="1400" baseline="30000" dirty="0" smtClean="0">
                <a:solidFill>
                  <a:srgbClr val="C00000"/>
                </a:solidFill>
              </a:rPr>
              <a:t>12</a:t>
            </a:r>
            <a:r>
              <a:rPr lang="it-IT" sz="1400" dirty="0" smtClean="0">
                <a:solidFill>
                  <a:srgbClr val="C00000"/>
                </a:solidFill>
              </a:rPr>
              <a:t>C  </a:t>
            </a:r>
            <a:r>
              <a:rPr lang="it-IT" sz="1400" dirty="0" err="1" smtClean="0">
                <a:solidFill>
                  <a:srgbClr val="C00000"/>
                </a:solidFill>
              </a:rPr>
              <a:t>at-rest</a:t>
            </a:r>
            <a:endParaRPr lang="it-IT" sz="1400" dirty="0" smtClean="0">
              <a:solidFill>
                <a:srgbClr val="C00000"/>
              </a:solidFill>
            </a:endParaRPr>
          </a:p>
          <a:p>
            <a:r>
              <a:rPr lang="it-IT" sz="1400" dirty="0" err="1" smtClean="0">
                <a:solidFill>
                  <a:srgbClr val="FF00FF"/>
                </a:solidFill>
              </a:rPr>
              <a:t>m</a:t>
            </a:r>
            <a:r>
              <a:rPr lang="it-IT" sz="1400" baseline="-25000" dirty="0" err="1" smtClean="0">
                <a:solidFill>
                  <a:srgbClr val="FF00FF"/>
                </a:solidFill>
              </a:rPr>
              <a:t>lim</a:t>
            </a:r>
            <a:r>
              <a:rPr lang="it-IT" sz="1400" dirty="0" smtClean="0">
                <a:solidFill>
                  <a:srgbClr val="FF00FF"/>
                </a:solidFill>
              </a:rPr>
              <a:t> </a:t>
            </a:r>
            <a:r>
              <a:rPr lang="it-IT" sz="1400" baseline="30000" dirty="0" smtClean="0">
                <a:solidFill>
                  <a:srgbClr val="FF00FF"/>
                </a:solidFill>
              </a:rPr>
              <a:t>12</a:t>
            </a:r>
            <a:r>
              <a:rPr lang="it-IT" sz="1400" dirty="0" smtClean="0">
                <a:solidFill>
                  <a:srgbClr val="FF00FF"/>
                </a:solidFill>
              </a:rPr>
              <a:t>C  </a:t>
            </a:r>
            <a:r>
              <a:rPr lang="it-IT" sz="1400" dirty="0" err="1" smtClean="0">
                <a:solidFill>
                  <a:srgbClr val="FF00FF"/>
                </a:solidFill>
              </a:rPr>
              <a:t>in-flight</a:t>
            </a:r>
            <a:endParaRPr lang="it-IT" sz="1400" dirty="0" smtClean="0">
              <a:solidFill>
                <a:srgbClr val="FF00FF"/>
              </a:solidFill>
            </a:endParaRPr>
          </a:p>
          <a:p>
            <a:endParaRPr lang="it-IT" sz="1400" dirty="0">
              <a:solidFill>
                <a:prstClr val="black"/>
              </a:solidFill>
            </a:endParaRPr>
          </a:p>
        </p:txBody>
      </p:sp>
      <p:cxnSp>
        <p:nvCxnSpPr>
          <p:cNvPr id="11" name="Connettore 1 10"/>
          <p:cNvCxnSpPr/>
          <p:nvPr/>
        </p:nvCxnSpPr>
        <p:spPr>
          <a:xfrm rot="5400000">
            <a:off x="1948409" y="2428074"/>
            <a:ext cx="2143140" cy="1588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1 11"/>
          <p:cNvCxnSpPr/>
          <p:nvPr/>
        </p:nvCxnSpPr>
        <p:spPr>
          <a:xfrm rot="5400000">
            <a:off x="2241450" y="2428074"/>
            <a:ext cx="2143140" cy="1588"/>
          </a:xfrm>
          <a:prstGeom prst="line">
            <a:avLst/>
          </a:prstGeom>
          <a:ln w="2540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1 12"/>
          <p:cNvCxnSpPr/>
          <p:nvPr/>
        </p:nvCxnSpPr>
        <p:spPr>
          <a:xfrm rot="5400000">
            <a:off x="2598640" y="2428074"/>
            <a:ext cx="2143140" cy="1588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asellaDiTesto 13"/>
          <p:cNvSpPr txBox="1"/>
          <p:nvPr/>
        </p:nvSpPr>
        <p:spPr>
          <a:xfrm>
            <a:off x="3376375" y="1571612"/>
            <a:ext cx="9144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>
                <a:solidFill>
                  <a:srgbClr val="1B67FF"/>
                </a:solidFill>
              </a:rPr>
              <a:t>At-rest</a:t>
            </a:r>
            <a:endParaRPr lang="it-IT" dirty="0" smtClean="0">
              <a:solidFill>
                <a:srgbClr val="1B67FF"/>
              </a:solidFill>
            </a:endParaRPr>
          </a:p>
          <a:p>
            <a:r>
              <a:rPr lang="it-IT" dirty="0" err="1" smtClean="0">
                <a:solidFill>
                  <a:srgbClr val="00B050"/>
                </a:solidFill>
              </a:rPr>
              <a:t>In-flight</a:t>
            </a:r>
            <a:endParaRPr lang="it-IT" dirty="0">
              <a:solidFill>
                <a:srgbClr val="00B050"/>
              </a:solidFill>
            </a:endParaRPr>
          </a:p>
        </p:txBody>
      </p:sp>
      <p:sp>
        <p:nvSpPr>
          <p:cNvPr id="16" name="Ovale 15"/>
          <p:cNvSpPr/>
          <p:nvPr/>
        </p:nvSpPr>
        <p:spPr>
          <a:xfrm>
            <a:off x="2519119" y="4429132"/>
            <a:ext cx="1571636" cy="714380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sp>
        <p:nvSpPr>
          <p:cNvPr id="17" name="Rettangolo 16"/>
          <p:cNvSpPr/>
          <p:nvPr/>
        </p:nvSpPr>
        <p:spPr>
          <a:xfrm>
            <a:off x="947483" y="4071942"/>
            <a:ext cx="20467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err="1" smtClean="0">
                <a:solidFill>
                  <a:srgbClr val="00B050"/>
                </a:solidFill>
              </a:rPr>
              <a:t>In-flight</a:t>
            </a:r>
            <a:r>
              <a:rPr lang="it-IT" dirty="0" smtClean="0">
                <a:solidFill>
                  <a:srgbClr val="00B050"/>
                </a:solidFill>
              </a:rPr>
              <a:t> </a:t>
            </a:r>
            <a:r>
              <a:rPr lang="it-IT" dirty="0" err="1" smtClean="0">
                <a:solidFill>
                  <a:srgbClr val="00B050"/>
                </a:solidFill>
              </a:rPr>
              <a:t>component</a:t>
            </a:r>
            <a:endParaRPr lang="it-IT" dirty="0">
              <a:solidFill>
                <a:srgbClr val="00B050"/>
              </a:solidFill>
            </a:endParaRPr>
          </a:p>
        </p:txBody>
      </p:sp>
      <p:sp>
        <p:nvSpPr>
          <p:cNvPr id="18" name="CasellaDiTesto 17"/>
          <p:cNvSpPr txBox="1"/>
          <p:nvPr/>
        </p:nvSpPr>
        <p:spPr>
          <a:xfrm>
            <a:off x="2714612" y="857232"/>
            <a:ext cx="42767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>
                <a:solidFill>
                  <a:prstClr val="black"/>
                </a:solidFill>
              </a:rPr>
              <a:t>P(</a:t>
            </a:r>
            <a:r>
              <a:rPr lang="it-IT" sz="2400" dirty="0" smtClean="0">
                <a:solidFill>
                  <a:prstClr val="black"/>
                </a:solidFill>
                <a:latin typeface="Symbol" pitchFamily="18" charset="2"/>
              </a:rPr>
              <a:t>p</a:t>
            </a:r>
            <a:r>
              <a:rPr lang="it-IT" sz="2400" baseline="30000" dirty="0" smtClean="0">
                <a:solidFill>
                  <a:prstClr val="black"/>
                </a:solidFill>
              </a:rPr>
              <a:t>0</a:t>
            </a:r>
            <a:r>
              <a:rPr lang="it-IT" sz="2400" dirty="0" smtClean="0">
                <a:solidFill>
                  <a:prstClr val="black"/>
                </a:solidFill>
              </a:rPr>
              <a:t>)  </a:t>
            </a:r>
            <a:r>
              <a:rPr lang="it-IT" sz="2400" dirty="0" err="1" smtClean="0">
                <a:solidFill>
                  <a:prstClr val="black"/>
                </a:solidFill>
              </a:rPr>
              <a:t>resolution</a:t>
            </a:r>
            <a:r>
              <a:rPr lang="it-IT" sz="2400" dirty="0" smtClean="0">
                <a:solidFill>
                  <a:prstClr val="black"/>
                </a:solidFill>
              </a:rPr>
              <a:t>: </a:t>
            </a:r>
            <a:r>
              <a:rPr lang="it-IT" sz="2400" dirty="0" err="1" smtClean="0">
                <a:solidFill>
                  <a:prstClr val="black"/>
                </a:solidFill>
                <a:latin typeface="Symbol" pitchFamily="18" charset="2"/>
              </a:rPr>
              <a:t>s</a:t>
            </a:r>
            <a:r>
              <a:rPr lang="it-IT" sz="2400" baseline="-25000" dirty="0" err="1" smtClean="0">
                <a:solidFill>
                  <a:prstClr val="black"/>
                </a:solidFill>
              </a:rPr>
              <a:t>p</a:t>
            </a:r>
            <a:r>
              <a:rPr lang="it-IT" sz="2400" dirty="0" smtClean="0">
                <a:solidFill>
                  <a:prstClr val="black"/>
                </a:solidFill>
              </a:rPr>
              <a:t> ≈ 12 </a:t>
            </a:r>
            <a:r>
              <a:rPr lang="it-IT" sz="2400" dirty="0" err="1" smtClean="0">
                <a:solidFill>
                  <a:prstClr val="black"/>
                </a:solidFill>
              </a:rPr>
              <a:t>MeV</a:t>
            </a:r>
            <a:r>
              <a:rPr lang="it-IT" sz="2400" dirty="0" smtClean="0">
                <a:solidFill>
                  <a:prstClr val="black"/>
                </a:solidFill>
              </a:rPr>
              <a:t>/c</a:t>
            </a:r>
            <a:endParaRPr lang="it-IT" sz="2400" dirty="0">
              <a:solidFill>
                <a:prstClr val="black"/>
              </a:solidFill>
            </a:endParaRPr>
          </a:p>
        </p:txBody>
      </p:sp>
      <p:sp>
        <p:nvSpPr>
          <p:cNvPr id="19" name="CasellaDiTesto 18"/>
          <p:cNvSpPr txBox="1"/>
          <p:nvPr/>
        </p:nvSpPr>
        <p:spPr>
          <a:xfrm>
            <a:off x="1500166" y="6396335"/>
            <a:ext cx="70723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>
                <a:solidFill>
                  <a:srgbClr val="C00000"/>
                </a:solidFill>
              </a:rPr>
              <a:t>P(</a:t>
            </a:r>
            <a:r>
              <a:rPr lang="it-IT" sz="2400" dirty="0" smtClean="0">
                <a:solidFill>
                  <a:srgbClr val="C00000"/>
                </a:solidFill>
                <a:latin typeface="Symbol" pitchFamily="18" charset="2"/>
              </a:rPr>
              <a:t>p</a:t>
            </a:r>
            <a:r>
              <a:rPr lang="it-IT" sz="2400" baseline="30000" dirty="0" smtClean="0">
                <a:solidFill>
                  <a:srgbClr val="C00000"/>
                </a:solidFill>
              </a:rPr>
              <a:t>0</a:t>
            </a:r>
            <a:r>
              <a:rPr lang="it-IT" sz="2400" dirty="0" smtClean="0">
                <a:solidFill>
                  <a:srgbClr val="C00000"/>
                </a:solidFill>
              </a:rPr>
              <a:t>)  </a:t>
            </a:r>
            <a:r>
              <a:rPr lang="it-IT" sz="2400" dirty="0" err="1" smtClean="0">
                <a:solidFill>
                  <a:srgbClr val="C00000"/>
                </a:solidFill>
              </a:rPr>
              <a:t>could</a:t>
            </a:r>
            <a:r>
              <a:rPr lang="it-IT" sz="2400" dirty="0" smtClean="0">
                <a:solidFill>
                  <a:srgbClr val="C00000"/>
                </a:solidFill>
              </a:rPr>
              <a:t> </a:t>
            </a:r>
            <a:r>
              <a:rPr lang="it-IT" sz="2400" dirty="0" err="1" smtClean="0">
                <a:solidFill>
                  <a:srgbClr val="C00000"/>
                </a:solidFill>
              </a:rPr>
              <a:t>be</a:t>
            </a:r>
            <a:r>
              <a:rPr lang="it-IT" sz="2400" dirty="0" smtClean="0">
                <a:solidFill>
                  <a:srgbClr val="C00000"/>
                </a:solidFill>
              </a:rPr>
              <a:t> </a:t>
            </a:r>
            <a:r>
              <a:rPr lang="it-IT" sz="2400" dirty="0" err="1" smtClean="0">
                <a:solidFill>
                  <a:srgbClr val="C00000"/>
                </a:solidFill>
              </a:rPr>
              <a:t>used</a:t>
            </a:r>
            <a:r>
              <a:rPr lang="it-IT" sz="2400" dirty="0" smtClean="0">
                <a:solidFill>
                  <a:srgbClr val="C00000"/>
                </a:solidFill>
              </a:rPr>
              <a:t> </a:t>
            </a:r>
            <a:r>
              <a:rPr lang="it-IT" sz="2400" dirty="0" err="1" smtClean="0">
                <a:solidFill>
                  <a:srgbClr val="C00000"/>
                </a:solidFill>
              </a:rPr>
              <a:t>for</a:t>
            </a:r>
            <a:r>
              <a:rPr lang="it-IT" sz="2400" dirty="0" smtClean="0">
                <a:solidFill>
                  <a:srgbClr val="C00000"/>
                </a:solidFill>
              </a:rPr>
              <a:t> </a:t>
            </a:r>
            <a:r>
              <a:rPr lang="it-IT" sz="2400" dirty="0" err="1" smtClean="0">
                <a:solidFill>
                  <a:srgbClr val="C00000"/>
                </a:solidFill>
              </a:rPr>
              <a:t>in-flight</a:t>
            </a:r>
            <a:r>
              <a:rPr lang="it-IT" sz="2400" dirty="0" smtClean="0">
                <a:solidFill>
                  <a:srgbClr val="C00000"/>
                </a:solidFill>
              </a:rPr>
              <a:t>/</a:t>
            </a:r>
            <a:r>
              <a:rPr lang="it-IT" sz="2400" dirty="0" err="1" smtClean="0">
                <a:solidFill>
                  <a:srgbClr val="C00000"/>
                </a:solidFill>
              </a:rPr>
              <a:t>at-rest</a:t>
            </a:r>
            <a:r>
              <a:rPr lang="it-IT" sz="2400" dirty="0" smtClean="0">
                <a:solidFill>
                  <a:srgbClr val="C00000"/>
                </a:solidFill>
              </a:rPr>
              <a:t> </a:t>
            </a:r>
            <a:r>
              <a:rPr lang="it-IT" sz="2400" dirty="0" err="1" smtClean="0">
                <a:solidFill>
                  <a:srgbClr val="C00000"/>
                </a:solidFill>
              </a:rPr>
              <a:t>separation</a:t>
            </a:r>
            <a:endParaRPr lang="it-IT" sz="2400" dirty="0">
              <a:solidFill>
                <a:srgbClr val="C00000"/>
              </a:solidFill>
            </a:endParaRPr>
          </a:p>
        </p:txBody>
      </p:sp>
      <p:sp>
        <p:nvSpPr>
          <p:cNvPr id="20" name="Rettangolo 19"/>
          <p:cNvSpPr/>
          <p:nvPr/>
        </p:nvSpPr>
        <p:spPr>
          <a:xfrm>
            <a:off x="3357554" y="6215082"/>
            <a:ext cx="127611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400" b="1" dirty="0" smtClean="0">
                <a:solidFill>
                  <a:prstClr val="black"/>
                </a:solidFill>
              </a:rPr>
              <a:t>P(</a:t>
            </a:r>
            <a:r>
              <a:rPr lang="it-IT" sz="1400" b="1" dirty="0" smtClean="0">
                <a:solidFill>
                  <a:prstClr val="black"/>
                </a:solidFill>
                <a:latin typeface="Symbol" pitchFamily="18" charset="2"/>
              </a:rPr>
              <a:t>p</a:t>
            </a:r>
            <a:r>
              <a:rPr lang="it-IT" sz="1400" b="1" baseline="30000" dirty="0" smtClean="0">
                <a:solidFill>
                  <a:prstClr val="black"/>
                </a:solidFill>
              </a:rPr>
              <a:t>0</a:t>
            </a:r>
            <a:r>
              <a:rPr lang="it-IT" sz="1400" b="1" dirty="0" smtClean="0">
                <a:solidFill>
                  <a:prstClr val="black"/>
                </a:solidFill>
              </a:rPr>
              <a:t>)   (</a:t>
            </a:r>
            <a:r>
              <a:rPr lang="it-IT" sz="1400" b="1" dirty="0" err="1" smtClean="0">
                <a:solidFill>
                  <a:prstClr val="black"/>
                </a:solidFill>
              </a:rPr>
              <a:t>MeV</a:t>
            </a:r>
            <a:r>
              <a:rPr lang="it-IT" sz="1400" b="1" dirty="0" smtClean="0">
                <a:solidFill>
                  <a:prstClr val="black"/>
                </a:solidFill>
              </a:rPr>
              <a:t>/c)</a:t>
            </a:r>
          </a:p>
        </p:txBody>
      </p:sp>
      <p:sp>
        <p:nvSpPr>
          <p:cNvPr id="21" name="Rettangolo 20"/>
          <p:cNvSpPr/>
          <p:nvPr/>
        </p:nvSpPr>
        <p:spPr>
          <a:xfrm rot="16200000">
            <a:off x="-643669" y="4770427"/>
            <a:ext cx="159511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400" b="1" dirty="0" smtClean="0">
                <a:solidFill>
                  <a:prstClr val="black"/>
                </a:solidFill>
              </a:rPr>
              <a:t>M(</a:t>
            </a:r>
            <a:r>
              <a:rPr lang="it-IT" sz="1400" b="1" dirty="0" smtClean="0">
                <a:solidFill>
                  <a:prstClr val="black"/>
                </a:solidFill>
                <a:latin typeface="Symbol" pitchFamily="18" charset="2"/>
              </a:rPr>
              <a:t>S</a:t>
            </a:r>
            <a:r>
              <a:rPr lang="it-IT" sz="1400" b="1" baseline="30000" dirty="0" smtClean="0">
                <a:solidFill>
                  <a:prstClr val="black"/>
                </a:solidFill>
              </a:rPr>
              <a:t>0</a:t>
            </a:r>
            <a:r>
              <a:rPr lang="it-IT" sz="1400" b="1" dirty="0" smtClean="0">
                <a:solidFill>
                  <a:prstClr val="black"/>
                </a:solidFill>
                <a:latin typeface="Symbol" pitchFamily="18" charset="2"/>
              </a:rPr>
              <a:t>p</a:t>
            </a:r>
            <a:r>
              <a:rPr lang="it-IT" sz="1400" b="1" baseline="30000" dirty="0" smtClean="0">
                <a:solidFill>
                  <a:prstClr val="black"/>
                </a:solidFill>
              </a:rPr>
              <a:t>0</a:t>
            </a:r>
            <a:r>
              <a:rPr lang="it-IT" sz="1400" b="1" dirty="0" smtClean="0">
                <a:solidFill>
                  <a:prstClr val="black"/>
                </a:solidFill>
              </a:rPr>
              <a:t>)   (</a:t>
            </a:r>
            <a:r>
              <a:rPr lang="it-IT" sz="1400" b="1" dirty="0" err="1" smtClean="0">
                <a:solidFill>
                  <a:prstClr val="black"/>
                </a:solidFill>
              </a:rPr>
              <a:t>MeV</a:t>
            </a:r>
            <a:r>
              <a:rPr lang="it-IT" sz="1400" b="1" dirty="0" smtClean="0">
                <a:solidFill>
                  <a:prstClr val="black"/>
                </a:solidFill>
              </a:rPr>
              <a:t>/c</a:t>
            </a:r>
            <a:r>
              <a:rPr lang="it-IT" sz="1400" b="1" baseline="30000" dirty="0" smtClean="0">
                <a:solidFill>
                  <a:prstClr val="black"/>
                </a:solidFill>
              </a:rPr>
              <a:t>2</a:t>
            </a:r>
            <a:r>
              <a:rPr lang="it-IT" sz="1400" b="1" dirty="0" smtClean="0">
                <a:solidFill>
                  <a:prstClr val="black"/>
                </a:solidFill>
              </a:rPr>
              <a:t>)</a:t>
            </a:r>
          </a:p>
        </p:txBody>
      </p:sp>
      <p:sp>
        <p:nvSpPr>
          <p:cNvPr id="22" name="Rettangolo 21"/>
          <p:cNvSpPr/>
          <p:nvPr/>
        </p:nvSpPr>
        <p:spPr>
          <a:xfrm rot="16200000">
            <a:off x="-612507" y="2041243"/>
            <a:ext cx="153279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400" dirty="0" err="1" smtClean="0">
                <a:solidFill>
                  <a:prstClr val="black"/>
                </a:solidFill>
              </a:rPr>
              <a:t>Counts</a:t>
            </a:r>
            <a:r>
              <a:rPr lang="it-IT" sz="1400" dirty="0" smtClean="0">
                <a:solidFill>
                  <a:prstClr val="black"/>
                </a:solidFill>
              </a:rPr>
              <a:t>/(10MeV/c)</a:t>
            </a:r>
            <a:endParaRPr lang="it-IT" sz="1400" dirty="0">
              <a:solidFill>
                <a:prstClr val="black"/>
              </a:solidFill>
            </a:endParaRPr>
          </a:p>
        </p:txBody>
      </p:sp>
      <p:sp>
        <p:nvSpPr>
          <p:cNvPr id="23" name="Rettangolo 22"/>
          <p:cNvSpPr/>
          <p:nvPr/>
        </p:nvSpPr>
        <p:spPr>
          <a:xfrm>
            <a:off x="7939351" y="6357959"/>
            <a:ext cx="127611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400" b="1" dirty="0" smtClean="0">
                <a:solidFill>
                  <a:prstClr val="black"/>
                </a:solidFill>
              </a:rPr>
              <a:t>P(</a:t>
            </a:r>
            <a:r>
              <a:rPr lang="it-IT" sz="1400" b="1" dirty="0" smtClean="0">
                <a:solidFill>
                  <a:prstClr val="black"/>
                </a:solidFill>
                <a:latin typeface="Symbol" pitchFamily="18" charset="2"/>
              </a:rPr>
              <a:t>p</a:t>
            </a:r>
            <a:r>
              <a:rPr lang="it-IT" sz="1400" b="1" baseline="30000" dirty="0" smtClean="0">
                <a:solidFill>
                  <a:prstClr val="black"/>
                </a:solidFill>
              </a:rPr>
              <a:t>0</a:t>
            </a:r>
            <a:r>
              <a:rPr lang="it-IT" sz="1400" b="1" dirty="0" smtClean="0">
                <a:solidFill>
                  <a:prstClr val="black"/>
                </a:solidFill>
              </a:rPr>
              <a:t>)   (</a:t>
            </a:r>
            <a:r>
              <a:rPr lang="it-IT" sz="1400" b="1" dirty="0" err="1" smtClean="0">
                <a:solidFill>
                  <a:prstClr val="black"/>
                </a:solidFill>
              </a:rPr>
              <a:t>MeV</a:t>
            </a:r>
            <a:r>
              <a:rPr lang="it-IT" sz="1400" b="1" dirty="0" smtClean="0">
                <a:solidFill>
                  <a:prstClr val="black"/>
                </a:solidFill>
              </a:rPr>
              <a:t>/c)</a:t>
            </a:r>
          </a:p>
        </p:txBody>
      </p:sp>
      <p:sp>
        <p:nvSpPr>
          <p:cNvPr id="24" name="Rettangolo 23"/>
          <p:cNvSpPr/>
          <p:nvPr/>
        </p:nvSpPr>
        <p:spPr>
          <a:xfrm rot="16200000">
            <a:off x="4049181" y="4692131"/>
            <a:ext cx="159511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400" b="1" dirty="0" smtClean="0">
                <a:solidFill>
                  <a:prstClr val="black"/>
                </a:solidFill>
              </a:rPr>
              <a:t>M(</a:t>
            </a:r>
            <a:r>
              <a:rPr lang="it-IT" sz="1400" b="1" dirty="0" smtClean="0">
                <a:solidFill>
                  <a:prstClr val="black"/>
                </a:solidFill>
                <a:latin typeface="Symbol" pitchFamily="18" charset="2"/>
              </a:rPr>
              <a:t>S</a:t>
            </a:r>
            <a:r>
              <a:rPr lang="it-IT" sz="1400" b="1" baseline="30000" dirty="0" smtClean="0">
                <a:solidFill>
                  <a:prstClr val="black"/>
                </a:solidFill>
              </a:rPr>
              <a:t>0</a:t>
            </a:r>
            <a:r>
              <a:rPr lang="it-IT" sz="1400" b="1" dirty="0" smtClean="0">
                <a:solidFill>
                  <a:prstClr val="black"/>
                </a:solidFill>
                <a:latin typeface="Symbol" pitchFamily="18" charset="2"/>
              </a:rPr>
              <a:t>p</a:t>
            </a:r>
            <a:r>
              <a:rPr lang="it-IT" sz="1400" b="1" baseline="30000" dirty="0" smtClean="0">
                <a:solidFill>
                  <a:prstClr val="black"/>
                </a:solidFill>
              </a:rPr>
              <a:t>0</a:t>
            </a:r>
            <a:r>
              <a:rPr lang="it-IT" sz="1400" b="1" dirty="0" smtClean="0">
                <a:solidFill>
                  <a:prstClr val="black"/>
                </a:solidFill>
              </a:rPr>
              <a:t>)   (</a:t>
            </a:r>
            <a:r>
              <a:rPr lang="it-IT" sz="1400" b="1" dirty="0" err="1" smtClean="0">
                <a:solidFill>
                  <a:prstClr val="black"/>
                </a:solidFill>
              </a:rPr>
              <a:t>MeV</a:t>
            </a:r>
            <a:r>
              <a:rPr lang="it-IT" sz="1400" b="1" dirty="0" smtClean="0">
                <a:solidFill>
                  <a:prstClr val="black"/>
                </a:solidFill>
              </a:rPr>
              <a:t>/c</a:t>
            </a:r>
            <a:r>
              <a:rPr lang="it-IT" sz="1400" b="1" baseline="30000" dirty="0" smtClean="0">
                <a:solidFill>
                  <a:prstClr val="black"/>
                </a:solidFill>
              </a:rPr>
              <a:t>2</a:t>
            </a:r>
            <a:r>
              <a:rPr lang="it-IT" sz="1400" b="1" dirty="0" smtClean="0">
                <a:solidFill>
                  <a:prstClr val="black"/>
                </a:solidFill>
              </a:rPr>
              <a:t>)</a:t>
            </a:r>
          </a:p>
        </p:txBody>
      </p:sp>
      <p:sp>
        <p:nvSpPr>
          <p:cNvPr id="25" name="Rettangolo 24"/>
          <p:cNvSpPr/>
          <p:nvPr/>
        </p:nvSpPr>
        <p:spPr>
          <a:xfrm rot="16200000">
            <a:off x="4080343" y="2184120"/>
            <a:ext cx="153279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400" dirty="0" err="1" smtClean="0">
                <a:solidFill>
                  <a:prstClr val="black"/>
                </a:solidFill>
              </a:rPr>
              <a:t>Counts</a:t>
            </a:r>
            <a:r>
              <a:rPr lang="it-IT" sz="1400" dirty="0" smtClean="0">
                <a:solidFill>
                  <a:prstClr val="black"/>
                </a:solidFill>
              </a:rPr>
              <a:t>/(10MeV/c)</a:t>
            </a:r>
            <a:endParaRPr lang="it-IT" sz="1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7255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magic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0" cy="12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936"/>
            <a:ext cx="9144000" cy="6832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8275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1 Título"/>
          <p:cNvSpPr>
            <a:spLocks noGrp="1"/>
          </p:cNvSpPr>
          <p:nvPr>
            <p:ph type="title"/>
          </p:nvPr>
        </p:nvSpPr>
        <p:spPr>
          <a:xfrm>
            <a:off x="539750" y="0"/>
            <a:ext cx="7772400" cy="1143000"/>
          </a:xfrm>
        </p:spPr>
        <p:txBody>
          <a:bodyPr/>
          <a:lstStyle/>
          <a:p>
            <a:r>
              <a:rPr lang="es-ES" u="sng" dirty="0" err="1" smtClean="0">
                <a:solidFill>
                  <a:srgbClr val="C00000"/>
                </a:solidFill>
              </a:rPr>
              <a:t>Conclusions</a:t>
            </a:r>
            <a:r>
              <a:rPr lang="es-ES" u="sng" dirty="0" smtClean="0">
                <a:solidFill>
                  <a:srgbClr val="C00000"/>
                </a:solidFill>
              </a:rPr>
              <a:t> </a:t>
            </a:r>
            <a:r>
              <a:rPr lang="es-ES" u="sng" dirty="0" err="1" smtClean="0">
                <a:solidFill>
                  <a:srgbClr val="C00000"/>
                </a:solidFill>
              </a:rPr>
              <a:t>for</a:t>
            </a:r>
            <a:r>
              <a:rPr lang="es-ES" u="sng" dirty="0" smtClean="0">
                <a:solidFill>
                  <a:srgbClr val="C00000"/>
                </a:solidFill>
              </a:rPr>
              <a:t> AMADEUS</a:t>
            </a:r>
          </a:p>
        </p:txBody>
      </p:sp>
      <p:sp>
        <p:nvSpPr>
          <p:cNvPr id="78851" name="2 Marcador de contenido"/>
          <p:cNvSpPr>
            <a:spLocks noGrp="1"/>
          </p:cNvSpPr>
          <p:nvPr>
            <p:ph idx="1"/>
          </p:nvPr>
        </p:nvSpPr>
        <p:spPr>
          <a:xfrm>
            <a:off x="467544" y="1412776"/>
            <a:ext cx="8147050" cy="4997450"/>
          </a:xfrm>
        </p:spPr>
        <p:txBody>
          <a:bodyPr/>
          <a:lstStyle/>
          <a:p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AMADEUS has a strong potential to perform complete measurements of low-energy </a:t>
            </a:r>
            <a:r>
              <a:rPr lang="en-US" b="1" dirty="0" err="1" smtClean="0">
                <a:solidFill>
                  <a:schemeClr val="tx2">
                    <a:lumMod val="75000"/>
                  </a:schemeClr>
                </a:solidFill>
              </a:rPr>
              <a:t>kaon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-nuclei interactions in various targets</a:t>
            </a:r>
          </a:p>
          <a:p>
            <a:endParaRPr lang="en-US" b="1" dirty="0" smtClean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Data analyses ongoing</a:t>
            </a:r>
          </a:p>
          <a:p>
            <a:endParaRPr lang="en-US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s-ES" dirty="0" smtClean="0"/>
          </a:p>
          <a:p>
            <a:endParaRPr lang="es-ES" dirty="0" smtClean="0"/>
          </a:p>
          <a:p>
            <a:endParaRPr lang="es-ES" dirty="0" smtClean="0"/>
          </a:p>
          <a:p>
            <a:endParaRPr lang="es-ES" dirty="0" smtClean="0"/>
          </a:p>
        </p:txBody>
      </p:sp>
    </p:spTree>
    <p:extLst>
      <p:ext uri="{BB962C8B-B14F-4D97-AF65-F5344CB8AC3E}">
        <p14:creationId xmlns:p14="http://schemas.microsoft.com/office/powerpoint/2010/main" val="3003514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260475"/>
            <a:ext cx="7559675" cy="504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332483" y="274638"/>
            <a:ext cx="8640960" cy="525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defTabSz="449263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Perpetua" pitchFamily="18" charset="0"/>
              <a:buNone/>
            </a:pPr>
            <a:r>
              <a:rPr lang="en-US" sz="2800" b="1" u="sng" dirty="0" err="1">
                <a:solidFill>
                  <a:srgbClr val="C00000"/>
                </a:solidFill>
              </a:rPr>
              <a:t>Kaonic</a:t>
            </a:r>
            <a:r>
              <a:rPr lang="en-US" sz="2800" b="1" u="sng" dirty="0">
                <a:solidFill>
                  <a:srgbClr val="C00000"/>
                </a:solidFill>
              </a:rPr>
              <a:t> Hydrogen X-ray measurements summary</a:t>
            </a: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4652963" y="179705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defTabSz="449263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Perpetua" pitchFamily="18" charset="0"/>
              <a:buNone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3013075" y="3930650"/>
            <a:ext cx="479425" cy="1001713"/>
          </a:xfrm>
          <a:prstGeom prst="rect">
            <a:avLst/>
          </a:prstGeom>
          <a:solidFill>
            <a:srgbClr val="7C6B4D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Perpetua" pitchFamily="18" charset="0"/>
              <a:buNone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998663" y="1774825"/>
            <a:ext cx="1552575" cy="368300"/>
          </a:xfrm>
          <a:prstGeom prst="rect">
            <a:avLst/>
          </a:prstGeom>
          <a:solidFill>
            <a:srgbClr val="7C6B4D">
              <a:alpha val="3803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defTabSz="449263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Perpetua" pitchFamily="18" charset="0"/>
              <a:buNone/>
            </a:pPr>
            <a:r>
              <a:rPr lang="en-US">
                <a:solidFill>
                  <a:srgbClr val="000000"/>
                </a:solidFill>
              </a:rPr>
              <a:t>Repulsive type</a:t>
            </a: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6513031" y="4748213"/>
            <a:ext cx="1098550" cy="368300"/>
          </a:xfrm>
          <a:prstGeom prst="rect">
            <a:avLst/>
          </a:prstGeom>
          <a:solidFill>
            <a:srgbClr val="7C6B4D">
              <a:alpha val="3803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defTabSz="449263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Perpetua" pitchFamily="18" charset="0"/>
              <a:buNone/>
            </a:pPr>
            <a:r>
              <a:rPr lang="en-US" dirty="0">
                <a:solidFill>
                  <a:srgbClr val="000000"/>
                </a:solidFill>
              </a:rPr>
              <a:t>Attractive</a:t>
            </a: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3406775" y="4162425"/>
            <a:ext cx="827088" cy="368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Perpetua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DEAR</a:t>
            </a:r>
          </a:p>
        </p:txBody>
      </p:sp>
      <p:sp>
        <p:nvSpPr>
          <p:cNvPr id="9" name="AutoShape 8"/>
          <p:cNvSpPr>
            <a:spLocks noChangeArrowheads="1"/>
          </p:cNvSpPr>
          <p:nvPr/>
        </p:nvSpPr>
        <p:spPr bwMode="auto">
          <a:xfrm>
            <a:off x="2555776" y="2935389"/>
            <a:ext cx="399355" cy="709635"/>
          </a:xfrm>
          <a:prstGeom prst="roundRect">
            <a:avLst>
              <a:gd name="adj" fmla="val 440"/>
            </a:avLst>
          </a:prstGeom>
          <a:solidFill>
            <a:srgbClr val="C00000">
              <a:alpha val="72000"/>
            </a:srgbClr>
          </a:solidFill>
          <a:ln w="936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Perpetua" pitchFamily="18" charset="0"/>
              <a:buNone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2955131" y="3222625"/>
            <a:ext cx="1549400" cy="368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Perpetua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SIDDHARTA</a:t>
            </a:r>
          </a:p>
        </p:txBody>
      </p:sp>
    </p:spTree>
    <p:extLst>
      <p:ext uri="{BB962C8B-B14F-4D97-AF65-F5344CB8AC3E}">
        <p14:creationId xmlns:p14="http://schemas.microsoft.com/office/powerpoint/2010/main" val="10349392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stomShape 3"/>
          <p:cNvSpPr>
            <a:spLocks noChangeArrowheads="1"/>
          </p:cNvSpPr>
          <p:nvPr/>
        </p:nvSpPr>
        <p:spPr bwMode="auto">
          <a:xfrm>
            <a:off x="326465" y="2372"/>
            <a:ext cx="8388096" cy="516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639" tIns="40820" rIns="81639" bIns="40820"/>
          <a:lstStyle/>
          <a:p>
            <a:pPr algn="ctr"/>
            <a:r>
              <a:rPr lang="it-IT" sz="2200" b="1" dirty="0" err="1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ea typeface="WenQuanYi Micro Hei"/>
                <a:cs typeface="WenQuanYi Micro Hei"/>
              </a:rPr>
              <a:t>Improved</a:t>
            </a:r>
            <a:r>
              <a:rPr lang="it-IT" sz="2200" b="1" dirty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ea typeface="WenQuanYi Micro Hei"/>
                <a:cs typeface="WenQuanYi Micro Hei"/>
              </a:rPr>
              <a:t> </a:t>
            </a:r>
            <a:r>
              <a:rPr lang="it-IT" sz="2200" b="1" dirty="0" err="1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ea typeface="WenQuanYi Micro Hei"/>
                <a:cs typeface="WenQuanYi Micro Hei"/>
              </a:rPr>
              <a:t>constraints</a:t>
            </a:r>
            <a:r>
              <a:rPr lang="it-IT" sz="2200" b="1" dirty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ea typeface="WenQuanYi Micro Hei"/>
                <a:cs typeface="WenQuanYi Micro Hei"/>
              </a:rPr>
              <a:t> on </a:t>
            </a:r>
            <a:r>
              <a:rPr lang="it-IT" sz="2200" b="1" dirty="0" err="1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ea typeface="WenQuanYi Micro Hei"/>
                <a:cs typeface="WenQuanYi Micro Hei"/>
              </a:rPr>
              <a:t>chiral</a:t>
            </a:r>
            <a:r>
              <a:rPr lang="it-IT" sz="2200" b="1" dirty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ea typeface="WenQuanYi Micro Hei"/>
                <a:cs typeface="WenQuanYi Micro Hei"/>
              </a:rPr>
              <a:t> SU(3) </a:t>
            </a:r>
            <a:r>
              <a:rPr lang="it-IT" sz="2200" b="1" dirty="0" err="1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ea typeface="WenQuanYi Micro Hei"/>
                <a:cs typeface="WenQuanYi Micro Hei"/>
              </a:rPr>
              <a:t>dynamics</a:t>
            </a:r>
            <a:r>
              <a:rPr lang="it-IT" sz="2200" b="1" dirty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ea typeface="WenQuanYi Micro Hei"/>
                <a:cs typeface="WenQuanYi Micro Hei"/>
              </a:rPr>
              <a:t> from </a:t>
            </a:r>
            <a:r>
              <a:rPr lang="it-IT" sz="2200" b="1" dirty="0" err="1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ea typeface="WenQuanYi Micro Hei"/>
                <a:cs typeface="WenQuanYi Micro Hei"/>
              </a:rPr>
              <a:t>kaonic</a:t>
            </a:r>
            <a:r>
              <a:rPr lang="it-IT" sz="2200" b="1" dirty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ea typeface="WenQuanYi Micro Hei"/>
                <a:cs typeface="WenQuanYi Micro Hei"/>
              </a:rPr>
              <a:t> </a:t>
            </a:r>
            <a:r>
              <a:rPr lang="it-IT" sz="2200" b="1" dirty="0" err="1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ea typeface="WenQuanYi Micro Hei"/>
                <a:cs typeface="WenQuanYi Micro Hei"/>
              </a:rPr>
              <a:t>hydrogen</a:t>
            </a:r>
            <a:endParaRPr lang="it-IT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95380"/>
            <a:ext cx="7776864" cy="2232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9" y="2996953"/>
            <a:ext cx="7848872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475656" y="2483024"/>
            <a:ext cx="482453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400" b="1" dirty="0">
                <a:solidFill>
                  <a:srgbClr val="000000"/>
                </a:solidFill>
                <a:latin typeface="Calibri" pitchFamily="34" charset="0"/>
                <a:ea typeface="WenQuanYi Micro Hei"/>
                <a:cs typeface="WenQuanYi Micro Hei"/>
              </a:rPr>
              <a:t>Y. </a:t>
            </a:r>
            <a:r>
              <a:rPr lang="it-IT" sz="1400" b="1" dirty="0" err="1">
                <a:solidFill>
                  <a:srgbClr val="000000"/>
                </a:solidFill>
                <a:latin typeface="Calibri" pitchFamily="34" charset="0"/>
                <a:ea typeface="WenQuanYi Micro Hei"/>
                <a:cs typeface="WenQuanYi Micro Hei"/>
              </a:rPr>
              <a:t>Ikeda</a:t>
            </a:r>
            <a:r>
              <a:rPr lang="it-IT" sz="1400" b="1" dirty="0">
                <a:solidFill>
                  <a:srgbClr val="000000"/>
                </a:solidFill>
                <a:latin typeface="Calibri" pitchFamily="34" charset="0"/>
                <a:ea typeface="WenQuanYi Micro Hei"/>
                <a:cs typeface="WenQuanYi Micro Hei"/>
              </a:rPr>
              <a:t>, T. </a:t>
            </a:r>
            <a:r>
              <a:rPr lang="it-IT" sz="1400" b="1" dirty="0" err="1">
                <a:solidFill>
                  <a:srgbClr val="000000"/>
                </a:solidFill>
                <a:latin typeface="Calibri" pitchFamily="34" charset="0"/>
                <a:ea typeface="WenQuanYi Micro Hei"/>
                <a:cs typeface="WenQuanYi Micro Hei"/>
              </a:rPr>
              <a:t>Hyodo</a:t>
            </a:r>
            <a:r>
              <a:rPr lang="it-IT" sz="1400" b="1" dirty="0">
                <a:solidFill>
                  <a:srgbClr val="000000"/>
                </a:solidFill>
                <a:latin typeface="Calibri" pitchFamily="34" charset="0"/>
                <a:ea typeface="WenQuanYi Micro Hei"/>
                <a:cs typeface="WenQuanYi Micro Hei"/>
              </a:rPr>
              <a:t> and W. </a:t>
            </a:r>
            <a:r>
              <a:rPr lang="it-IT" sz="1400" b="1" dirty="0" err="1">
                <a:solidFill>
                  <a:srgbClr val="000000"/>
                </a:solidFill>
                <a:latin typeface="Calibri" pitchFamily="34" charset="0"/>
                <a:ea typeface="WenQuanYi Micro Hei"/>
                <a:cs typeface="WenQuanYi Micro Hei"/>
              </a:rPr>
              <a:t>Weise</a:t>
            </a:r>
            <a:r>
              <a:rPr lang="it-IT" sz="1400" b="1" dirty="0">
                <a:solidFill>
                  <a:srgbClr val="000000"/>
                </a:solidFill>
                <a:latin typeface="Calibri" pitchFamily="34" charset="0"/>
                <a:ea typeface="WenQuanYi Micro Hei"/>
                <a:cs typeface="WenQuanYi Micro Hei"/>
              </a:rPr>
              <a:t>, PLB 706 (2011) 63</a:t>
            </a:r>
            <a:endParaRPr lang="it-IT" sz="1400" b="1" dirty="0"/>
          </a:p>
        </p:txBody>
      </p:sp>
    </p:spTree>
    <p:extLst>
      <p:ext uri="{BB962C8B-B14F-4D97-AF65-F5344CB8AC3E}">
        <p14:creationId xmlns:p14="http://schemas.microsoft.com/office/powerpoint/2010/main" val="2894412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1"/>
          <p:cNvSpPr>
            <a:spLocks noChangeArrowheads="1"/>
          </p:cNvSpPr>
          <p:nvPr/>
        </p:nvSpPr>
        <p:spPr bwMode="auto">
          <a:xfrm>
            <a:off x="0" y="-14288"/>
            <a:ext cx="9144000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>
            <a:spAutoFit/>
          </a:bodyPr>
          <a:lstStyle/>
          <a:p>
            <a:pPr algn="ctr">
              <a:buClr>
                <a:srgbClr val="CC0000"/>
              </a:buClr>
              <a:buSzPct val="100000"/>
              <a:buFont typeface="Perpetua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3200" u="sng" dirty="0" err="1">
                <a:solidFill>
                  <a:srgbClr val="CC0000"/>
                </a:solidFill>
              </a:rPr>
              <a:t>Kaonic</a:t>
            </a:r>
            <a:r>
              <a:rPr lang="en-GB" sz="3200" u="sng" dirty="0">
                <a:solidFill>
                  <a:srgbClr val="CC0000"/>
                </a:solidFill>
              </a:rPr>
              <a:t> deuterium </a:t>
            </a:r>
            <a:r>
              <a:rPr lang="en-GB" u="sng" dirty="0">
                <a:solidFill>
                  <a:srgbClr val="CC0000"/>
                </a:solidFill>
              </a:rPr>
              <a:t> </a:t>
            </a:r>
            <a:r>
              <a:rPr lang="en-GB" sz="3600" u="sng" dirty="0">
                <a:solidFill>
                  <a:srgbClr val="CC0000"/>
                </a:solidFill>
              </a:rPr>
              <a:t> </a:t>
            </a:r>
          </a:p>
        </p:txBody>
      </p:sp>
      <p:sp>
        <p:nvSpPr>
          <p:cNvPr id="95235" name="Text Box 2"/>
          <p:cNvSpPr txBox="1">
            <a:spLocks noChangeArrowheads="1"/>
          </p:cNvSpPr>
          <p:nvPr/>
        </p:nvSpPr>
        <p:spPr bwMode="auto">
          <a:xfrm>
            <a:off x="323850" y="765175"/>
            <a:ext cx="4143375" cy="2289175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>
              <a:buClr>
                <a:srgbClr val="000000"/>
              </a:buClr>
              <a:buSzPct val="100000"/>
              <a:buFont typeface="Perpetua" pitchFamily="18" charset="0"/>
              <a:buNone/>
            </a:pPr>
            <a:r>
              <a:rPr lang="de-DE" dirty="0" err="1">
                <a:solidFill>
                  <a:srgbClr val="000000"/>
                </a:solidFill>
              </a:rPr>
              <a:t>For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the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determination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of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the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isospin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dependent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scattering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lengths</a:t>
            </a:r>
            <a:r>
              <a:rPr lang="de-DE" dirty="0">
                <a:solidFill>
                  <a:srgbClr val="000000"/>
                </a:solidFill>
              </a:rPr>
              <a:t> a</a:t>
            </a:r>
            <a:r>
              <a:rPr lang="de-DE" baseline="-25000" dirty="0">
                <a:solidFill>
                  <a:srgbClr val="000000"/>
                </a:solidFill>
              </a:rPr>
              <a:t>0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and</a:t>
            </a:r>
            <a:r>
              <a:rPr lang="de-DE" dirty="0">
                <a:solidFill>
                  <a:srgbClr val="000000"/>
                </a:solidFill>
              </a:rPr>
              <a:t> a</a:t>
            </a:r>
            <a:r>
              <a:rPr lang="de-DE" baseline="-25000" dirty="0">
                <a:solidFill>
                  <a:srgbClr val="000000"/>
                </a:solidFill>
              </a:rPr>
              <a:t>1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the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hadronic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shift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and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width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of</a:t>
            </a:r>
            <a:r>
              <a:rPr lang="de-DE" dirty="0">
                <a:solidFill>
                  <a:srgbClr val="000000"/>
                </a:solidFill>
              </a:rPr>
              <a:t>  </a:t>
            </a:r>
            <a:r>
              <a:rPr lang="de-DE" dirty="0" err="1">
                <a:solidFill>
                  <a:srgbClr val="C00000"/>
                </a:solidFill>
              </a:rPr>
              <a:t>kaonic</a:t>
            </a:r>
            <a:r>
              <a:rPr lang="de-DE" dirty="0">
                <a:solidFill>
                  <a:srgbClr val="C00000"/>
                </a:solidFill>
              </a:rPr>
              <a:t> hydrogen </a:t>
            </a:r>
            <a:r>
              <a:rPr lang="de-DE" i="1" dirty="0" err="1">
                <a:solidFill>
                  <a:srgbClr val="000000"/>
                </a:solidFill>
              </a:rPr>
              <a:t>and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C00000"/>
                </a:solidFill>
              </a:rPr>
              <a:t>kaonic</a:t>
            </a:r>
            <a:r>
              <a:rPr lang="de-DE" dirty="0">
                <a:solidFill>
                  <a:srgbClr val="C00000"/>
                </a:solidFill>
              </a:rPr>
              <a:t> </a:t>
            </a:r>
            <a:r>
              <a:rPr lang="de-DE" dirty="0" err="1">
                <a:solidFill>
                  <a:srgbClr val="C00000"/>
                </a:solidFill>
              </a:rPr>
              <a:t>deuterium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are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necessary</a:t>
            </a:r>
            <a:r>
              <a:rPr lang="de-DE" dirty="0">
                <a:solidFill>
                  <a:srgbClr val="000000"/>
                </a:solidFill>
              </a:rPr>
              <a:t> !</a:t>
            </a:r>
          </a:p>
          <a:p>
            <a:pPr>
              <a:buClr>
                <a:srgbClr val="000000"/>
              </a:buClr>
              <a:buSzPct val="100000"/>
              <a:buFont typeface="Perpetua" pitchFamily="18" charset="0"/>
              <a:buNone/>
            </a:pPr>
            <a:endParaRPr lang="de-DE" dirty="0">
              <a:solidFill>
                <a:srgbClr val="000000"/>
              </a:solidFill>
            </a:endParaRPr>
          </a:p>
          <a:p>
            <a:pPr>
              <a:buClr>
                <a:srgbClr val="C00000"/>
              </a:buClr>
              <a:buSzPct val="100000"/>
              <a:buFont typeface="Perpetua" pitchFamily="18" charset="0"/>
              <a:buNone/>
            </a:pPr>
            <a:r>
              <a:rPr lang="de-DE" dirty="0">
                <a:solidFill>
                  <a:srgbClr val="C00000"/>
                </a:solidFill>
              </a:rPr>
              <a:t>Elaborate </a:t>
            </a:r>
            <a:r>
              <a:rPr lang="de-DE" dirty="0" err="1">
                <a:solidFill>
                  <a:srgbClr val="C00000"/>
                </a:solidFill>
              </a:rPr>
              <a:t>procedures</a:t>
            </a:r>
            <a:r>
              <a:rPr lang="de-DE" dirty="0">
                <a:solidFill>
                  <a:srgbClr val="C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needed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to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connect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the</a:t>
            </a:r>
            <a:r>
              <a:rPr lang="de-DE" dirty="0">
                <a:solidFill>
                  <a:srgbClr val="000000"/>
                </a:solidFill>
              </a:rPr>
              <a:t> observables </a:t>
            </a:r>
            <a:r>
              <a:rPr lang="de-DE" dirty="0" err="1">
                <a:solidFill>
                  <a:srgbClr val="000000"/>
                </a:solidFill>
              </a:rPr>
              <a:t>with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the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underlaying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physics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parameters</a:t>
            </a:r>
            <a:r>
              <a:rPr lang="de-DE" dirty="0">
                <a:solidFill>
                  <a:srgbClr val="000000"/>
                </a:solidFill>
              </a:rPr>
              <a:t>.</a:t>
            </a:r>
          </a:p>
        </p:txBody>
      </p:sp>
      <p:pic>
        <p:nvPicPr>
          <p:cNvPr id="9523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1579" y="1314939"/>
            <a:ext cx="3993902" cy="285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95238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9111" y="5239732"/>
            <a:ext cx="3878839" cy="798512"/>
          </a:xfrm>
          <a:prstGeom prst="rect">
            <a:avLst/>
          </a:prstGeom>
          <a:noFill/>
          <a:ln w="9360">
            <a:solidFill>
              <a:srgbClr val="E9E5D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5239" name="Text Box 6"/>
          <p:cNvSpPr txBox="1">
            <a:spLocks noChangeArrowheads="1"/>
          </p:cNvSpPr>
          <p:nvPr/>
        </p:nvSpPr>
        <p:spPr bwMode="auto">
          <a:xfrm>
            <a:off x="8176144" y="3578320"/>
            <a:ext cx="821805" cy="95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Perpetua" pitchFamily="18" charset="0"/>
              <a:buNone/>
            </a:pPr>
            <a:r>
              <a:rPr lang="de-AT" sz="1400" b="1" dirty="0">
                <a:solidFill>
                  <a:srgbClr val="000000"/>
                </a:solidFill>
              </a:rPr>
              <a:t>larger</a:t>
            </a:r>
          </a:p>
          <a:p>
            <a:pPr eaLnBrk="1" hangingPunct="1">
              <a:buClr>
                <a:srgbClr val="000000"/>
              </a:buClr>
              <a:buSzPct val="100000"/>
              <a:buFont typeface="Perpetua" pitchFamily="18" charset="0"/>
              <a:buNone/>
            </a:pPr>
            <a:r>
              <a:rPr lang="de-AT" sz="1400" b="1" dirty="0" err="1">
                <a:solidFill>
                  <a:srgbClr val="000000"/>
                </a:solidFill>
              </a:rPr>
              <a:t>than</a:t>
            </a:r>
            <a:r>
              <a:rPr lang="de-AT" sz="1400" b="1" dirty="0">
                <a:solidFill>
                  <a:srgbClr val="000000"/>
                </a:solidFill>
              </a:rPr>
              <a:t> </a:t>
            </a:r>
          </a:p>
          <a:p>
            <a:pPr eaLnBrk="1" hangingPunct="1">
              <a:buClr>
                <a:srgbClr val="000000"/>
              </a:buClr>
              <a:buSzPct val="100000"/>
              <a:buFont typeface="Perpetua" pitchFamily="18" charset="0"/>
              <a:buNone/>
            </a:pPr>
            <a:r>
              <a:rPr lang="de-AT" sz="1400" b="1" dirty="0" err="1">
                <a:solidFill>
                  <a:srgbClr val="000000"/>
                </a:solidFill>
              </a:rPr>
              <a:t>leading</a:t>
            </a:r>
            <a:endParaRPr lang="de-AT" sz="1400" b="1" dirty="0">
              <a:solidFill>
                <a:srgbClr val="000000"/>
              </a:solidFill>
            </a:endParaRPr>
          </a:p>
          <a:p>
            <a:pPr eaLnBrk="1" hangingPunct="1">
              <a:buClr>
                <a:srgbClr val="000000"/>
              </a:buClr>
              <a:buSzPct val="100000"/>
              <a:buFont typeface="Perpetua" pitchFamily="18" charset="0"/>
              <a:buNone/>
            </a:pPr>
            <a:r>
              <a:rPr lang="de-AT" sz="1400" b="1" dirty="0" err="1">
                <a:solidFill>
                  <a:srgbClr val="000000"/>
                </a:solidFill>
              </a:rPr>
              <a:t>term</a:t>
            </a:r>
            <a:endParaRPr lang="de-AT" sz="1400" b="1" dirty="0">
              <a:solidFill>
                <a:srgbClr val="000000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74692" y="3578320"/>
            <a:ext cx="4409598" cy="3057312"/>
            <a:chOff x="403567" y="2852935"/>
            <a:chExt cx="4409598" cy="2948583"/>
          </a:xfrm>
        </p:grpSpPr>
        <p:pic>
          <p:nvPicPr>
            <p:cNvPr id="10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567" y="2852935"/>
              <a:ext cx="4376826" cy="29485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3562764" y="3561510"/>
              <a:ext cx="1250401" cy="738664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chemeClr val="accent2">
                      <a:lumMod val="75000"/>
                    </a:schemeClr>
                  </a:solidFill>
                </a:rPr>
                <a:t>SIDDHARTA-2 </a:t>
              </a:r>
            </a:p>
            <a:p>
              <a:r>
                <a:rPr lang="en-US" sz="1400" b="1" dirty="0" smtClean="0">
                  <a:solidFill>
                    <a:schemeClr val="accent2">
                      <a:lumMod val="75000"/>
                    </a:schemeClr>
                  </a:solidFill>
                </a:rPr>
                <a:t>Achievable </a:t>
              </a:r>
            </a:p>
            <a:p>
              <a:r>
                <a:rPr lang="en-US" sz="1400" b="1" dirty="0" smtClean="0">
                  <a:solidFill>
                    <a:schemeClr val="accent2">
                      <a:lumMod val="75000"/>
                    </a:schemeClr>
                  </a:solidFill>
                </a:rPr>
                <a:t>precision</a:t>
              </a:r>
              <a:endParaRPr lang="en-US" sz="1400" b="1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755576" y="3200515"/>
            <a:ext cx="30521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u="sng" dirty="0" err="1">
                <a:solidFill>
                  <a:srgbClr val="CC0000"/>
                </a:solidFill>
              </a:rPr>
              <a:t>Kaonic</a:t>
            </a:r>
            <a:r>
              <a:rPr lang="en-GB" b="1" u="sng" dirty="0">
                <a:solidFill>
                  <a:srgbClr val="CC0000"/>
                </a:solidFill>
              </a:rPr>
              <a:t> deuterium predictions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12873501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421148" y="692696"/>
            <a:ext cx="8215312" cy="5403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1250"/>
              </a:spcBef>
              <a:spcAft>
                <a:spcPts val="0"/>
              </a:spcAft>
              <a:buClr>
                <a:srgbClr val="0000FF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- </a:t>
            </a:r>
            <a:r>
              <a:rPr kumimoji="0" lang="it-IT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Almost</a:t>
            </a:r>
            <a:r>
              <a:rPr kumimoji="0" lang="it-IT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it-IT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monochomatic</a:t>
            </a:r>
            <a:r>
              <a:rPr kumimoji="0" lang="it-IT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it-IT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Kaon</a:t>
            </a:r>
            <a:r>
              <a:rPr kumimoji="0" lang="it-IT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it-IT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beam</a:t>
            </a:r>
            <a:r>
              <a:rPr kumimoji="0" lang="it-IT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from </a:t>
            </a:r>
            <a:r>
              <a:rPr kumimoji="0" lang="it-IT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itchFamily="18" charset="2"/>
              </a:rPr>
              <a:t></a:t>
            </a:r>
            <a:r>
              <a:rPr kumimoji="0" lang="it-IT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it-IT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decay</a:t>
            </a:r>
            <a:r>
              <a:rPr kumimoji="0" lang="it-IT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=&gt; </a:t>
            </a:r>
            <a:r>
              <a:rPr kumimoji="0" lang="it-IT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facilitates</a:t>
            </a:r>
            <a:r>
              <a:rPr kumimoji="0" lang="it-IT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it-IT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stopping</a:t>
            </a:r>
            <a:r>
              <a:rPr kumimoji="0" lang="it-IT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the </a:t>
            </a:r>
            <a:r>
              <a:rPr kumimoji="0" lang="it-IT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kaons</a:t>
            </a:r>
            <a:r>
              <a:rPr kumimoji="0" lang="it-IT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in a small volume of gas </a:t>
            </a:r>
            <a:r>
              <a:rPr kumimoji="0" lang="it-IT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at</a:t>
            </a:r>
            <a:r>
              <a:rPr kumimoji="0" lang="it-IT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it-IT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specific</a:t>
            </a:r>
            <a:r>
              <a:rPr kumimoji="0" lang="it-IT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it-IT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density</a:t>
            </a:r>
            <a:r>
              <a:rPr kumimoji="0" lang="it-IT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=&gt; </a:t>
            </a:r>
            <a:r>
              <a:rPr kumimoji="0" lang="it-IT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allows</a:t>
            </a:r>
            <a:r>
              <a:rPr kumimoji="0" lang="it-IT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to produce the </a:t>
            </a:r>
            <a:r>
              <a:rPr kumimoji="0" lang="it-IT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exotic</a:t>
            </a:r>
            <a:r>
              <a:rPr kumimoji="0" lang="it-IT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it-IT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atoms</a:t>
            </a:r>
            <a:r>
              <a:rPr kumimoji="0" lang="it-IT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it-IT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before</a:t>
            </a:r>
            <a:r>
              <a:rPr kumimoji="0" lang="it-IT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it-IT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kaon</a:t>
            </a:r>
            <a:r>
              <a:rPr kumimoji="0" lang="it-IT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it-IT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decay</a:t>
            </a:r>
            <a:r>
              <a:rPr kumimoji="0" lang="it-IT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and </a:t>
            </a:r>
            <a:r>
              <a:rPr kumimoji="0" lang="it-IT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enhace</a:t>
            </a:r>
            <a:r>
              <a:rPr kumimoji="0" lang="it-IT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the </a:t>
            </a:r>
            <a:r>
              <a:rPr kumimoji="0" lang="it-IT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detection</a:t>
            </a:r>
            <a:r>
              <a:rPr kumimoji="0" lang="it-IT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it-IT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efficiency</a:t>
            </a:r>
            <a:r>
              <a:rPr kumimoji="0" lang="it-IT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for rare </a:t>
            </a:r>
            <a:r>
              <a:rPr kumimoji="0" lang="it-IT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events</a:t>
            </a:r>
            <a:r>
              <a:rPr kumimoji="0" lang="it-IT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. </a:t>
            </a:r>
            <a:r>
              <a:rPr kumimoji="0" lang="it-IT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However</a:t>
            </a:r>
            <a:r>
              <a:rPr kumimoji="0" lang="it-IT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, the </a:t>
            </a:r>
            <a:r>
              <a:rPr kumimoji="0" lang="it-IT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boost</a:t>
            </a:r>
            <a:r>
              <a:rPr kumimoji="0" lang="it-IT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it-IT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induced</a:t>
            </a:r>
            <a:r>
              <a:rPr kumimoji="0" lang="it-IT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by the </a:t>
            </a:r>
            <a:r>
              <a:rPr kumimoji="0" lang="it-IT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beams</a:t>
            </a:r>
            <a:r>
              <a:rPr kumimoji="0" lang="it-IT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it-IT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crossing</a:t>
            </a:r>
            <a:r>
              <a:rPr kumimoji="0" lang="it-IT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angle </a:t>
            </a:r>
            <a:r>
              <a:rPr kumimoji="0" lang="it-IT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requires</a:t>
            </a:r>
            <a:r>
              <a:rPr kumimoji="0" lang="it-IT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a </a:t>
            </a:r>
            <a:r>
              <a:rPr kumimoji="0" lang="it-IT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compensating</a:t>
            </a:r>
            <a:r>
              <a:rPr kumimoji="0" lang="it-IT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it-IT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step</a:t>
            </a:r>
            <a:r>
              <a:rPr kumimoji="0" lang="it-IT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it-IT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degrader</a:t>
            </a:r>
            <a:r>
              <a:rPr kumimoji="0" lang="it-IT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1250"/>
              </a:spcBef>
              <a:spcAft>
                <a:spcPts val="0"/>
              </a:spcAft>
              <a:buClr>
                <a:srgbClr val="0000FF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kumimoji="0" lang="it-IT" sz="20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1250"/>
              </a:spcBef>
              <a:spcAft>
                <a:spcPts val="0"/>
              </a:spcAft>
              <a:buClr>
                <a:srgbClr val="0000FF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-Minimum </a:t>
            </a:r>
            <a:r>
              <a:rPr kumimoji="0" lang="it-IT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beam-related</a:t>
            </a:r>
            <a:r>
              <a:rPr kumimoji="0" lang="it-IT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it-IT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hadronic</a:t>
            </a:r>
            <a:r>
              <a:rPr kumimoji="0" lang="it-IT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background (</a:t>
            </a:r>
            <a:r>
              <a:rPr kumimoji="0" lang="it-IT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itchFamily="18" charset="2"/>
              </a:rPr>
              <a:t></a:t>
            </a:r>
            <a:r>
              <a:rPr kumimoji="0" lang="it-IT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it-IT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decays</a:t>
            </a:r>
            <a:r>
              <a:rPr kumimoji="0" lang="it-IT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in 49% back-to-back </a:t>
            </a:r>
            <a:r>
              <a:rPr kumimoji="0" lang="it-IT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charged</a:t>
            </a:r>
            <a:r>
              <a:rPr kumimoji="0" lang="it-IT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and 31% </a:t>
            </a:r>
            <a:r>
              <a:rPr kumimoji="0" lang="it-IT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neutral</a:t>
            </a:r>
            <a:r>
              <a:rPr kumimoji="0" lang="it-IT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it-IT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kaons</a:t>
            </a:r>
            <a:r>
              <a:rPr kumimoji="0" lang="it-IT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)</a:t>
            </a:r>
            <a:r>
              <a:rPr kumimoji="0" lang="ar-SA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‏</a:t>
            </a:r>
            <a:endParaRPr kumimoji="0" lang="it-IT" sz="20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1250"/>
              </a:spcBef>
              <a:spcAft>
                <a:spcPts val="0"/>
              </a:spcAft>
              <a:buClr>
                <a:srgbClr val="0000FF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kumimoji="0" lang="it-IT" sz="20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1250"/>
              </a:spcBef>
              <a:spcAft>
                <a:spcPts val="0"/>
              </a:spcAft>
              <a:buClr>
                <a:srgbClr val="0000FF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-High </a:t>
            </a:r>
            <a:r>
              <a:rPr kumimoji="0" lang="it-IT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luminosity</a:t>
            </a:r>
            <a:r>
              <a:rPr kumimoji="0" lang="it-IT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(</a:t>
            </a:r>
            <a:r>
              <a:rPr kumimoji="0" lang="de-DE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4 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charset="0"/>
              </a:rPr>
              <a:t>× </a:t>
            </a:r>
            <a:r>
              <a:rPr kumimoji="0" lang="de-DE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10</a:t>
            </a:r>
            <a:r>
              <a:rPr kumimoji="0" lang="de-DE" sz="2000" b="0" i="0" u="none" strike="noStrike" kern="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32</a:t>
            </a:r>
            <a:r>
              <a:rPr kumimoji="0" lang="de-DE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cm</a:t>
            </a:r>
            <a:r>
              <a:rPr kumimoji="0" lang="de-DE" sz="2000" b="0" i="0" u="none" strike="noStrike" kern="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-2</a:t>
            </a:r>
            <a:r>
              <a:rPr kumimoji="0" lang="de-DE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s</a:t>
            </a:r>
            <a:r>
              <a:rPr kumimoji="0" lang="de-DE" sz="2000" b="0" i="0" u="none" strike="noStrike" kern="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-1 </a:t>
            </a:r>
            <a:r>
              <a:rPr kumimoji="0" lang="it-IT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)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1250"/>
              </a:spcBef>
              <a:spcAft>
                <a:spcPts val="0"/>
              </a:spcAft>
              <a:buClr>
                <a:srgbClr val="0000FF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kumimoji="0" lang="it-IT" sz="20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1250"/>
              </a:spcBef>
              <a:spcAft>
                <a:spcPts val="0"/>
              </a:spcAft>
              <a:buClr>
                <a:srgbClr val="0000FF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-</a:t>
            </a:r>
            <a:r>
              <a:rPr kumimoji="0" lang="it-IT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itchFamily="18" charset="2"/>
              </a:rPr>
              <a:t></a:t>
            </a:r>
            <a:r>
              <a:rPr kumimoji="0" lang="it-IT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is</a:t>
            </a:r>
            <a:r>
              <a:rPr kumimoji="0" lang="it-IT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it-IT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polarized</a:t>
            </a:r>
            <a:r>
              <a:rPr kumimoji="0" lang="it-IT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, so the </a:t>
            </a:r>
            <a:r>
              <a:rPr kumimoji="0" lang="it-IT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kaon</a:t>
            </a:r>
            <a:r>
              <a:rPr kumimoji="0" lang="it-IT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it-IT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flux</a:t>
            </a:r>
            <a:r>
              <a:rPr kumimoji="0" lang="it-IT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it-IT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emitted</a:t>
            </a:r>
            <a:r>
              <a:rPr kumimoji="0" lang="it-IT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it-IT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mostly</a:t>
            </a:r>
            <a:r>
              <a:rPr kumimoji="0" lang="it-IT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on </a:t>
            </a:r>
            <a:r>
              <a:rPr kumimoji="0" lang="it-IT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transverse</a:t>
            </a:r>
            <a:r>
              <a:rPr kumimoji="0" lang="it-IT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it-IT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plane</a:t>
            </a:r>
            <a:r>
              <a:rPr kumimoji="0" lang="it-IT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to machine </a:t>
            </a:r>
            <a:r>
              <a:rPr kumimoji="0" lang="it-IT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beam</a:t>
            </a:r>
            <a:r>
              <a:rPr kumimoji="0" lang="it-IT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pipe (sin</a:t>
            </a:r>
            <a:r>
              <a:rPr kumimoji="0" lang="it-IT" sz="2000" b="0" i="0" u="none" strike="noStrike" kern="0" cap="none" spc="0" normalizeH="0" baseline="33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2 </a:t>
            </a:r>
            <a:r>
              <a:rPr kumimoji="0" lang="it-IT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it-IT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distribution</a:t>
            </a:r>
            <a:r>
              <a:rPr kumimoji="0" lang="it-IT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)=&gt; </a:t>
            </a:r>
            <a:r>
              <a:rPr kumimoji="0" lang="it-IT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easier</a:t>
            </a:r>
            <a:r>
              <a:rPr kumimoji="0" lang="it-IT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to </a:t>
            </a:r>
            <a:r>
              <a:rPr kumimoji="0" lang="it-IT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capture</a:t>
            </a:r>
            <a:r>
              <a:rPr kumimoji="0" lang="it-IT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a high </a:t>
            </a:r>
            <a:r>
              <a:rPr kumimoji="0" lang="it-IT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fraction</a:t>
            </a:r>
            <a:r>
              <a:rPr kumimoji="0" lang="it-IT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on a </a:t>
            </a:r>
            <a:r>
              <a:rPr kumimoji="0" lang="it-IT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reduced</a:t>
            </a:r>
            <a:r>
              <a:rPr kumimoji="0" lang="it-IT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it-IT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solid</a:t>
            </a:r>
            <a:r>
              <a:rPr kumimoji="0" lang="it-IT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angle</a:t>
            </a:r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2411760" y="116632"/>
            <a:ext cx="3851275" cy="7000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Perpetua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3DE8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en-US" sz="2400" b="1" i="0" u="sng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erpetua" pitchFamily="18" charset="0"/>
                <a:cs typeface="Lucida Sans Unicode" pitchFamily="34" charset="0"/>
              </a:rPr>
              <a:t>Why at DAΦNE?</a:t>
            </a:r>
          </a:p>
        </p:txBody>
      </p:sp>
    </p:spTree>
    <p:extLst>
      <p:ext uri="{BB962C8B-B14F-4D97-AF65-F5344CB8AC3E}">
        <p14:creationId xmlns:p14="http://schemas.microsoft.com/office/powerpoint/2010/main" val="72621468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566</TotalTime>
  <Words>3071</Words>
  <Application>Microsoft Office PowerPoint</Application>
  <PresentationFormat>On-screen Show (4:3)</PresentationFormat>
  <Paragraphs>489</Paragraphs>
  <Slides>59</Slides>
  <Notes>18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59</vt:i4>
      </vt:variant>
    </vt:vector>
  </HeadingPairs>
  <TitlesOfParts>
    <vt:vector size="63" baseType="lpstr">
      <vt:lpstr>Tema di Office</vt:lpstr>
      <vt:lpstr>Microsoft Equation 3.0</vt:lpstr>
      <vt:lpstr>Picture</vt:lpstr>
      <vt:lpstr>Disegno Designer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Timing measurements at LNF-BTF</vt:lpstr>
      <vt:lpstr>PowerPoint Presentation</vt:lpstr>
      <vt:lpstr>PowerPoint Presentation</vt:lpstr>
      <vt:lpstr>PowerPoint Presentation</vt:lpstr>
      <vt:lpstr>First measurement of kaonic neon X-ray transitions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Conclusions for AMADEUS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mihai</dc:creator>
  <cp:lastModifiedBy>mihai</cp:lastModifiedBy>
  <cp:revision>41</cp:revision>
  <dcterms:created xsi:type="dcterms:W3CDTF">2024-01-26T04:18:23Z</dcterms:created>
  <dcterms:modified xsi:type="dcterms:W3CDTF">2024-01-26T13:50:01Z</dcterms:modified>
</cp:coreProperties>
</file>