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>
  <p:sldMasterIdLst>
    <p:sldMasterId id="2147483744" r:id="rId1"/>
  </p:sldMasterIdLst>
  <p:notesMasterIdLst>
    <p:notesMasterId r:id="rId20"/>
  </p:notesMasterIdLst>
  <p:sldIdLst>
    <p:sldId id="256" r:id="rId2"/>
    <p:sldId id="257" r:id="rId3"/>
    <p:sldId id="258" r:id="rId4"/>
    <p:sldId id="259" r:id="rId5"/>
    <p:sldId id="284" r:id="rId6"/>
    <p:sldId id="283" r:id="rId7"/>
    <p:sldId id="282" r:id="rId8"/>
    <p:sldId id="285" r:id="rId9"/>
    <p:sldId id="260" r:id="rId10"/>
    <p:sldId id="261" r:id="rId11"/>
    <p:sldId id="262" r:id="rId12"/>
    <p:sldId id="270" r:id="rId13"/>
    <p:sldId id="266" r:id="rId14"/>
    <p:sldId id="267" r:id="rId15"/>
    <p:sldId id="265" r:id="rId16"/>
    <p:sldId id="280" r:id="rId17"/>
    <p:sldId id="268" r:id="rId18"/>
    <p:sldId id="269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648"/>
    <p:restoredTop sz="95704"/>
  </p:normalViewPr>
  <p:slideViewPr>
    <p:cSldViewPr snapToGrid="0">
      <p:cViewPr varScale="1">
        <p:scale>
          <a:sx n="118" d="100"/>
          <a:sy n="118" d="100"/>
        </p:scale>
        <p:origin x="528" y="19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206" d="100"/>
          <a:sy n="206" d="100"/>
        </p:scale>
        <p:origin x="6384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D417D0-7ACD-BB42-8D51-0BD806C3C361}" type="datetimeFigureOut">
              <a:rPr lang="en-NL" smtClean="0"/>
              <a:t>26/01/2024</a:t>
            </a:fld>
            <a:endParaRPr lang="en-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116D0A-5DAE-C04E-B575-32724BD25F2A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6619911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- Reduce the text to 1/2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116D0A-5DAE-C04E-B575-32724BD25F2A}" type="slidenum">
              <a:rPr lang="en-NL" smtClean="0"/>
              <a:t>0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51167889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  <a:p>
            <a:r>
              <a:rPr lang="en-GB" dirty="0"/>
              <a:t>Say that we have 1 collision event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116D0A-5DAE-C04E-B575-32724BD25F2A}" type="slidenum">
              <a:rPr lang="en-NL" smtClean="0"/>
              <a:t>13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3577195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Only as a function of momentum</a:t>
            </a:r>
          </a:p>
          <a:p>
            <a:r>
              <a:rPr lang="en-GB" dirty="0"/>
              <a:t>Make clear that this is not quantum implementation</a:t>
            </a:r>
          </a:p>
          <a:p>
            <a:endParaRPr lang="en-GB" dirty="0"/>
          </a:p>
          <a:p>
            <a:r>
              <a:rPr lang="en-GB" dirty="0"/>
              <a:t> Start the plot form 1gev</a:t>
            </a:r>
          </a:p>
          <a:p>
            <a:r>
              <a:rPr lang="en-GB" dirty="0"/>
              <a:t>Just show efficiency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116D0A-5DAE-C04E-B575-32724BD25F2A}" type="slidenum">
              <a:rPr lang="en-NL" smtClean="0"/>
              <a:t>14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5655207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Split the results on classical and the actual quantum implementation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116D0A-5DAE-C04E-B575-32724BD25F2A}" type="slidenum">
              <a:rPr lang="en-NL" smtClean="0"/>
              <a:t>16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8241564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116D0A-5DAE-C04E-B575-32724BD25F2A}" type="slidenum">
              <a:rPr lang="en-NL" smtClean="0"/>
              <a:t>17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2623916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GB" dirty="0"/>
              <a:t>Make picture bottom larger</a:t>
            </a:r>
          </a:p>
          <a:p>
            <a:pPr marL="171450" indent="-171450">
              <a:buFontTx/>
              <a:buChar char="-"/>
            </a:pPr>
            <a:r>
              <a:rPr lang="en-GB" dirty="0"/>
              <a:t>Straight tracks only say it</a:t>
            </a:r>
          </a:p>
          <a:p>
            <a:pPr marL="171450" indent="-171450">
              <a:buFontTx/>
              <a:buChar char="-"/>
            </a:pPr>
            <a:endParaRPr lang="en-GB" dirty="0"/>
          </a:p>
          <a:p>
            <a:pPr marL="171450" indent="-171450">
              <a:buFontTx/>
              <a:buChar char="-"/>
            </a:pPr>
            <a:endParaRPr lang="en-GB" dirty="0"/>
          </a:p>
          <a:p>
            <a:pPr marL="171450" indent="-171450">
              <a:buFontTx/>
              <a:buChar char="-"/>
            </a:pPr>
            <a:r>
              <a:rPr lang="en-GB" dirty="0"/>
              <a:t>Animation larger (full page)</a:t>
            </a:r>
          </a:p>
          <a:p>
            <a:pPr marL="171450" indent="-171450">
              <a:buFontTx/>
              <a:buChar char="-"/>
            </a:pPr>
            <a:r>
              <a:rPr lang="en-GB" dirty="0"/>
              <a:t>Say it quick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116D0A-5DAE-C04E-B575-32724BD25F2A}" type="slidenum">
              <a:rPr lang="en-NL" smtClean="0"/>
              <a:t>1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2947344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GB" dirty="0"/>
              <a:t>Simplify the bunch crossing concept</a:t>
            </a:r>
          </a:p>
          <a:p>
            <a:pPr marL="171450" indent="-171450">
              <a:buFontTx/>
              <a:buChar char="-"/>
            </a:pPr>
            <a:endParaRPr lang="en-GB" dirty="0"/>
          </a:p>
          <a:p>
            <a:pPr marL="171450" indent="-171450">
              <a:buFontTx/>
              <a:buChar char="-"/>
            </a:pPr>
            <a:r>
              <a:rPr lang="en-GB" dirty="0"/>
              <a:t>1.6 run1</a:t>
            </a:r>
          </a:p>
          <a:p>
            <a:pPr marL="171450" indent="-171450">
              <a:buFontTx/>
              <a:buChar char="-"/>
            </a:pPr>
            <a:r>
              <a:rPr lang="en-GB" dirty="0"/>
              <a:t>7 run 3</a:t>
            </a:r>
          </a:p>
          <a:p>
            <a:pPr marL="171450" indent="-171450">
              <a:buFontTx/>
              <a:buChar char="-"/>
            </a:pPr>
            <a:r>
              <a:rPr lang="en-GB" dirty="0"/>
              <a:t>10xrun3 hl</a:t>
            </a:r>
          </a:p>
          <a:p>
            <a:pPr marL="171450" indent="-171450">
              <a:buFontTx/>
              <a:buChar char="-"/>
            </a:pPr>
            <a:endParaRPr lang="en-GB" dirty="0"/>
          </a:p>
          <a:p>
            <a:pPr marL="171450" indent="-171450">
              <a:buFontTx/>
              <a:buChar char="-"/>
            </a:pPr>
            <a:r>
              <a:rPr lang="en-GB" dirty="0"/>
              <a:t>Maybe get rid of first 2 </a:t>
            </a:r>
            <a:r>
              <a:rPr lang="en-GB" dirty="0" err="1"/>
              <a:t>bulll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116D0A-5DAE-C04E-B575-32724BD25F2A}" type="slidenum">
              <a:rPr lang="en-NL" smtClean="0"/>
              <a:t>2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8235122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116D0A-5DAE-C04E-B575-32724BD25F2A}" type="slidenum">
              <a:rPr lang="en-NL" smtClean="0"/>
              <a:t>3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4010791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116D0A-5DAE-C04E-B575-32724BD25F2A}" type="slidenum">
              <a:rPr lang="en-NL" smtClean="0"/>
              <a:t>6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41188783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Picture larger, less text</a:t>
            </a:r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Formula bigger</a:t>
            </a:r>
          </a:p>
          <a:p>
            <a:endParaRPr lang="en-GB" dirty="0"/>
          </a:p>
          <a:p>
            <a:r>
              <a:rPr lang="en-GB" dirty="0"/>
              <a:t>- Add the formula for number of </a:t>
            </a:r>
            <a:r>
              <a:rPr lang="en-GB" dirty="0" err="1"/>
              <a:t>doublts</a:t>
            </a:r>
            <a:r>
              <a:rPr lang="en-GB" dirty="0"/>
              <a:t> here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116D0A-5DAE-C04E-B575-32724BD25F2A}" type="slidenum">
              <a:rPr lang="en-NL" smtClean="0"/>
              <a:t>8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697638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Add the scaling</a:t>
            </a:r>
          </a:p>
          <a:p>
            <a:r>
              <a:rPr lang="en-GB" dirty="0"/>
              <a:t>Add picture matrix</a:t>
            </a:r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Maybe remove matrix and put the same picture of previous slide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116D0A-5DAE-C04E-B575-32724BD25F2A}" type="slidenum">
              <a:rPr lang="en-NL" smtClean="0"/>
              <a:t>9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9960170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  <a:p>
            <a:r>
              <a:rPr lang="en-GB" dirty="0"/>
              <a:t>Reduce QPE </a:t>
            </a:r>
            <a:r>
              <a:rPr lang="en-GB" dirty="0" err="1"/>
              <a:t>explaination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116D0A-5DAE-C04E-B575-32724BD25F2A}" type="slidenum">
              <a:rPr lang="en-NL" smtClean="0"/>
              <a:t>10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4242091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2 main messages</a:t>
            </a:r>
          </a:p>
          <a:p>
            <a:r>
              <a:rPr lang="en-GB" dirty="0"/>
              <a:t>- We cannot test on actual event because too big</a:t>
            </a:r>
          </a:p>
          <a:p>
            <a:pPr marL="171450" indent="-171450">
              <a:buFontTx/>
              <a:buChar char="-"/>
            </a:pPr>
            <a:r>
              <a:rPr lang="en-GB" dirty="0"/>
              <a:t>we tested smaller event on simulators and it works</a:t>
            </a:r>
          </a:p>
          <a:p>
            <a:pPr marL="171450" indent="-171450">
              <a:buFontTx/>
              <a:buChar char="-"/>
            </a:pPr>
            <a:r>
              <a:rPr lang="en-GB" dirty="0" err="1"/>
              <a:t>Hardwere</a:t>
            </a:r>
            <a:r>
              <a:rPr lang="en-GB" dirty="0"/>
              <a:t> testing is not possible because of Hamiltonian simulations</a:t>
            </a:r>
          </a:p>
          <a:p>
            <a:pPr marL="171450" indent="-171450">
              <a:buFontTx/>
              <a:buChar char="-"/>
            </a:pPr>
            <a:endParaRPr lang="en-GB" dirty="0"/>
          </a:p>
          <a:p>
            <a:pPr marL="171450" indent="-171450">
              <a:buFontTx/>
              <a:buChar char="-"/>
            </a:pPr>
            <a:endParaRPr lang="en-GB" dirty="0"/>
          </a:p>
          <a:p>
            <a:pPr marL="171450" indent="-171450">
              <a:buFontTx/>
              <a:buChar char="-"/>
            </a:pPr>
            <a:endParaRPr lang="en-GB" dirty="0"/>
          </a:p>
          <a:p>
            <a:pPr marL="171450" indent="-171450">
              <a:buFontTx/>
              <a:buChar char="-"/>
            </a:pPr>
            <a:r>
              <a:rPr lang="en-GB" dirty="0"/>
              <a:t>Thicker points and lines</a:t>
            </a:r>
          </a:p>
          <a:p>
            <a:pPr marL="171450" indent="-171450">
              <a:buFontTx/>
              <a:buChar char="-"/>
            </a:pPr>
            <a:r>
              <a:rPr lang="en-GB" dirty="0"/>
              <a:t>Remove first 2 bullets say it in previous slide. Simply say that on hardware is not possible yet.</a:t>
            </a:r>
          </a:p>
          <a:p>
            <a:pPr marL="171450" indent="-171450">
              <a:buFontTx/>
              <a:buChar char="-"/>
            </a:pPr>
            <a:r>
              <a:rPr lang="en-GB" dirty="0"/>
              <a:t>Put a huge circuit in backup</a:t>
            </a:r>
          </a:p>
          <a:p>
            <a:pPr marL="171450" indent="-171450">
              <a:buFontTx/>
              <a:buChar char="-"/>
            </a:pPr>
            <a:r>
              <a:rPr lang="en-GB" dirty="0"/>
              <a:t>Make point 2 very clear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116D0A-5DAE-C04E-B575-32724BD25F2A}" type="slidenum">
              <a:rPr lang="en-NL" smtClean="0"/>
              <a:t>11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7830698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53B052-A59B-4AE3-A89A-E7748630C1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BDA9EC4-FEA9-41D2-BE8D-F709F01D37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E155CF-52F5-4879-B7F3-D05812AC4A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26 Jan 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D053AC-61ED-4C2F-90BF-D4A9165451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Bormio Conference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8B2ED7-A198-4613-B8C9-EE02BAE24F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5D71E-5CDF-4C93-8A75-5B916FDC5B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02088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7B47DD-81F8-4128-9E50-04A9F2D3DC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56564D1-2B83-4C0F-ACBA-E91472C50A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FA1D7D-D2EC-4ADB-9C65-191DEC82DD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26 Jan 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4CB571-86F9-474A-826A-75CC21C883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Bormio Conference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384F5F-50E6-4BB9-B848-EE2302C02A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5D71E-5CDF-4C93-8A75-5B916FDC5B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25088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E3F08DF-1C0D-4F53-A3AB-95D7B55FA06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C0D3BBD-C494-4E94-B189-319802A93E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C0BD9-4BED-43D3-852F-B74B949A22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26 Jan 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7811DC-C725-4462-B622-DB96A89876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Bormio Conference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C42D06-438F-4150-9238-E2FAEE5E2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5D71E-5CDF-4C93-8A75-5B916FDC5B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25448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B98991-AEF1-4F19-AAB8-436EAD58C2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3701"/>
            <a:ext cx="10515600" cy="1325563"/>
          </a:xfrm>
        </p:spPr>
        <p:txBody>
          <a:bodyPr/>
          <a:lstStyle>
            <a:lvl1pPr>
              <a:defRPr b="1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25B44F-E7DA-40C6-8B44-71EAB6BDFC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41233"/>
            <a:ext cx="10515600" cy="4351338"/>
          </a:xfrm>
        </p:spPr>
        <p:txBody>
          <a:bodyPr/>
          <a:lstStyle>
            <a:lvl2pPr marL="685800" indent="-228600">
              <a:buFont typeface="Courier New" panose="02070309020205020404" pitchFamily="49" charset="0"/>
              <a:buChar char="o"/>
              <a:defRPr/>
            </a:lvl2pPr>
            <a:lvl4pPr marL="1600200" indent="-228600">
              <a:buFont typeface="Courier New" panose="02070309020205020404" pitchFamily="49" charset="0"/>
              <a:buChar char="o"/>
              <a:defRPr/>
            </a:lvl4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F71817-A045-48C0-975B-CBEF88E956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26 Jan 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1C39F0-32D4-407C-8BCA-97F2D9E500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Bormio Conference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CF4459-37B2-4F87-B508-DB04D4332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5D71E-5CDF-4C93-8A75-5B916FDC5B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12619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CBBD03-9D57-48E9-8B43-688B729972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3F376C-8A2F-4BE5-9669-4A6DA21B77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654893-212E-4450-8F7A-27256B31F9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26 Jan 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0E881A-3958-44A9-9EDB-D86F4E414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Bormio Conference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EDBC4F-D9B8-4BFA-BE4F-D4B9B739D1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5D71E-5CDF-4C93-8A75-5B916FDC5B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0748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DC8777-C460-4649-8822-CA943386D0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DF69E6-1094-437B-AA7E-0E21B7136C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0BC963-4591-4BE3-AE63-4999A13C50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04D5BB-DB84-4266-9B4F-E65CCFE5B3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26 Jan 2024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1A99B5-D493-4AB1-AF24-6660540D56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Bormio Conference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E178D0-5F1E-43FA-B447-53501EDD1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5D71E-5CDF-4C93-8A75-5B916FDC5B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26712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DC85CC-8D2B-4219-A2A4-1625A02DFE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6143C8-1CF7-440E-99A3-0527314598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EFF5CA-4662-4430-80C7-99CD7D66C9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76CB5B7-DC23-41CE-872B-E25BD64F84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DF7633C-C24D-4947-979C-132B3AC405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E8A46E1-3934-4807-900F-CA7A4D8D66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26 Jan 2024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BC9C6EA-1549-4601-8226-E5C43469CA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Bormio Conference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3658246-003D-4024-9F4B-BA3BD3FBFF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5D71E-5CDF-4C93-8A75-5B916FDC5B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20331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B2DD4C-BFBC-4087-B94C-4DD0690E8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EB9D434-8228-4C7F-B520-14121EBC90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26 Jan 2024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97B89BD-A70A-48D2-A3D9-DB2C0DB123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Bormio Conference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ACF4EF-5A2A-4A47-81DF-80CB513060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5D71E-5CDF-4C93-8A75-5B916FDC5B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33699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18B9F00-8450-475B-B155-993BAF212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26 Jan 2024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C0FDDA3-8E6F-42F7-BFBE-7FA9C647C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Bormio Conference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C8E678-81B8-4356-9624-A0B999536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5D71E-5CDF-4C93-8A75-5B916FDC5B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5792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010DAA-DDE3-4C9C-8171-385A3DAC8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F73DB2-BD72-4F5E-9CA2-197343A090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F01536-2B0A-42A2-827E-2EB2C324A5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22CD09-61EF-4733-831C-5B133DAE1F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26 Jan 2024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109FCF-96E4-4EBF-AAFB-5E9AD22A68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Bormio Conference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E381A6-E580-49A4-989C-EF4A54F83B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5D71E-5CDF-4C93-8A75-5B916FDC5B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35157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CCFA6E-F719-4613-8815-591471E72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54384F3-CDE0-4329-B76D-45AAC94B04A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A9D7EB-40DA-460F-A48A-3E6D5E5612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E56944C-E229-457E-868E-C48FF47DA3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26 Jan 2024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7115FE-359F-46EA-A3C8-0D18544E34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Bormio Conference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165D17-3010-4FF5-9071-5CCD3E6995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5D71E-5CDF-4C93-8A75-5B916FDC5B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66671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5202"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100000"/>
                    </a14:imgEffect>
                    <a14:imgEffect>
                      <a14:saturation sat="0"/>
                    </a14:imgEffect>
                    <a14:imgEffect>
                      <a14:brightnessContrast bright="-83000" contrast="81000"/>
                    </a14:imgEffect>
                  </a14:imgLayer>
                </a14:imgProps>
              </a:ext>
            </a:extLst>
          </a:blip>
          <a:srcRect/>
          <a:tile tx="0" ty="-69850" sx="53000" sy="53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1447F1F-BFA8-4A56-894B-40120132EE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58FB99-0FA3-49F4-99A1-61919F9427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DCCAE5-4EB0-4174-BD15-4943899B0A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4008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 spc="15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26 Jan 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A4189E-43B2-4CEE-B13E-61A1FBBBD25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40080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spc="15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Bormio Conference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A0530F-0BC8-46EF-A765-DD58B53675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4008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cap="all" spc="15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A5D71E-5CDF-4C93-8A75-5B916FDC5B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01893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FFC000"/>
        </a:buClr>
        <a:buFont typeface="System Font Regular"/>
        <a:buChar char="⦿"/>
        <a:defRPr sz="2800" kern="1200">
          <a:solidFill>
            <a:schemeClr val="tx1"/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FC000"/>
        </a:buClr>
        <a:buFont typeface="System Font Regular"/>
        <a:buChar char="⦿"/>
        <a:defRPr sz="2400" kern="1200">
          <a:solidFill>
            <a:schemeClr val="tx1"/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FC000"/>
        </a:buClr>
        <a:buFont typeface="System Font Regular"/>
        <a:buChar char="⦿"/>
        <a:defRPr sz="2000" kern="1200">
          <a:solidFill>
            <a:schemeClr val="tx1"/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FC000"/>
        </a:buClr>
        <a:buFont typeface="System Font Regular"/>
        <a:buChar char="⦿"/>
        <a:defRPr sz="1800" kern="1200">
          <a:solidFill>
            <a:schemeClr val="tx1"/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FC000"/>
        </a:buClr>
        <a:buFont typeface="System Font Regular"/>
        <a:buChar char="⦿"/>
        <a:defRPr sz="1800" kern="1200">
          <a:solidFill>
            <a:schemeClr val="tx1"/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microsoft.com/office/2007/relationships/hdphoto" Target="../media/hdphoto2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230.png"/><Relationship Id="rId3" Type="http://schemas.openxmlformats.org/officeDocument/2006/relationships/image" Target="../media/image190.png"/><Relationship Id="rId7" Type="http://schemas.openxmlformats.org/officeDocument/2006/relationships/image" Target="../media/image31.png"/><Relationship Id="rId12" Type="http://schemas.openxmlformats.org/officeDocument/2006/relationships/image" Target="../media/image140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2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openxmlformats.org/officeDocument/2006/relationships/image" Target="../media/image26.png"/><Relationship Id="rId5" Type="http://schemas.microsoft.com/office/2007/relationships/hdphoto" Target="../media/hdphoto5.wdp"/><Relationship Id="rId15" Type="http://schemas.openxmlformats.org/officeDocument/2006/relationships/image" Target="../media/image250.png"/><Relationship Id="rId10" Type="http://schemas.microsoft.com/office/2007/relationships/hdphoto" Target="../media/hdphoto6.wdp"/><Relationship Id="rId4" Type="http://schemas.openxmlformats.org/officeDocument/2006/relationships/image" Target="../media/image29.png"/><Relationship Id="rId9" Type="http://schemas.openxmlformats.org/officeDocument/2006/relationships/image" Target="../media/image33.png"/><Relationship Id="rId14" Type="http://schemas.openxmlformats.org/officeDocument/2006/relationships/image" Target="../media/image320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280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0.png"/><Relationship Id="rId5" Type="http://schemas.openxmlformats.org/officeDocument/2006/relationships/image" Target="../media/image301.png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5" Type="http://schemas.microsoft.com/office/2007/relationships/hdphoto" Target="../media/hdphoto8.wdp"/><Relationship Id="rId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png"/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18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0.png"/><Relationship Id="rId13" Type="http://schemas.openxmlformats.org/officeDocument/2006/relationships/image" Target="../media/image30.png"/><Relationship Id="rId3" Type="http://schemas.openxmlformats.org/officeDocument/2006/relationships/image" Target="../media/image170.png"/><Relationship Id="rId7" Type="http://schemas.openxmlformats.org/officeDocument/2006/relationships/image" Target="../media/image140.png"/><Relationship Id="rId12" Type="http://schemas.microsoft.com/office/2007/relationships/hdphoto" Target="../media/hdphoto4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image" Target="../media/image29.png"/><Relationship Id="rId5" Type="http://schemas.openxmlformats.org/officeDocument/2006/relationships/image" Target="../media/image25.png"/><Relationship Id="rId10" Type="http://schemas.openxmlformats.org/officeDocument/2006/relationships/image" Target="../media/image28.png"/><Relationship Id="rId4" Type="http://schemas.openxmlformats.org/officeDocument/2006/relationships/image" Target="../media/image24.png"/><Relationship Id="rId9" Type="http://schemas.openxmlformats.org/officeDocument/2006/relationships/image" Target="../media/image27.png"/><Relationship Id="rId14" Type="http://schemas.openxmlformats.org/officeDocument/2006/relationships/hyperlink" Target="https://doi.org/10.1088/0034-4885/67/4/R03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8000"/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00000"/>
                    </a14:imgEffect>
                    <a14:imgEffect>
                      <a14:saturation sat="0"/>
                    </a14:imgEffect>
                    <a14:imgEffect>
                      <a14:brightnessContrast bright="-83000" contrast="81000"/>
                    </a14:imgEffect>
                  </a14:imgLayer>
                </a14:imgProps>
              </a:ext>
            </a:extLst>
          </a:blip>
          <a:srcRect/>
          <a:tile tx="0" ty="-69850" sx="53000" sy="53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9E54C3-0A52-C967-E5F9-488DB96D7A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720427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n-NL" b="1" dirty="0"/>
              <a:t>Quantum algorithm for track reconstruction in the LHCb vertex locator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C255CD-7EBA-298A-2810-12C5244E66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461020"/>
            <a:ext cx="9144000" cy="1655762"/>
          </a:xfrm>
        </p:spPr>
        <p:txBody>
          <a:bodyPr/>
          <a:lstStyle/>
          <a:p>
            <a:r>
              <a:rPr lang="en-NL" dirty="0"/>
              <a:t>Davide Nicotra</a:t>
            </a:r>
          </a:p>
          <a:p>
            <a:r>
              <a:rPr lang="en-NL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60th International Winter Meeting on Nuclear Physics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D5D05415-3F69-4D71-4899-8A5C495E2F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8027" y="378492"/>
            <a:ext cx="2805177" cy="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9478E4FE-405F-6C8E-66E1-99B34C977F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29838" y="252753"/>
            <a:ext cx="1884135" cy="1129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Beeldmateriaal - Nikhef">
            <a:extLst>
              <a:ext uri="{FF2B5EF4-FFF2-40B4-BE49-F238E27FC236}">
                <a16:creationId xmlns:a16="http://schemas.microsoft.com/office/drawing/2014/main" id="{23E3571F-D4C1-D782-8F60-D5EA3BA58B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1986" y="252753"/>
            <a:ext cx="2508027" cy="1128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9570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959FA9C-15C2-54D7-07F1-235AE6D840E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199" y="1423001"/>
                <a:ext cx="7429852" cy="5113065"/>
              </a:xfrm>
            </p:spPr>
            <p:txBody>
              <a:bodyPr>
                <a:normAutofit/>
              </a:bodyPr>
              <a:lstStyle/>
              <a:p>
                <a:r>
                  <a:rPr lang="en-NL" dirty="0"/>
                  <a:t>Segments take discrete values: </a:t>
                </a:r>
                <a:r>
                  <a:rPr lang="en-NL" b="1" dirty="0"/>
                  <a:t>on</a:t>
                </a:r>
                <a:r>
                  <a:rPr lang="en-NL" dirty="0"/>
                  <a:t> or </a:t>
                </a:r>
                <a:r>
                  <a:rPr lang="en-NL" b="1" dirty="0"/>
                  <a:t>off</a:t>
                </a:r>
                <a:br>
                  <a:rPr lang="en-NL" b="1" dirty="0"/>
                </a:br>
                <a:endParaRPr lang="en-NL" b="1" dirty="0"/>
              </a:p>
              <a:p>
                <a:r>
                  <a:rPr lang="en-NL" b="1" dirty="0"/>
                  <a:t>Relaxation</a:t>
                </a:r>
                <a:r>
                  <a:rPr lang="en-NL" dirty="0"/>
                  <a:t> of the problem promoting</a:t>
                </a:r>
              </a:p>
              <a:p>
                <a:r>
                  <a:rPr lang="en-NL" dirty="0"/>
                  <a:t>Hamiltonian is a differentiable</a:t>
                </a:r>
                <a:br>
                  <a:rPr lang="en-NL" dirty="0"/>
                </a:br>
                <a:endParaRPr lang="en-NL" dirty="0"/>
              </a:p>
              <a:p>
                <a:r>
                  <a:rPr lang="en-NL" dirty="0"/>
                  <a:t>Solve this </a:t>
                </a:r>
                <a:r>
                  <a:rPr lang="en-NL" b="1" dirty="0"/>
                  <a:t>huge</a:t>
                </a:r>
                <a:r>
                  <a:rPr lang="en-NL" dirty="0"/>
                  <a:t> </a:t>
                </a:r>
                <a14:m>
                  <m:oMath xmlns:m="http://schemas.openxmlformats.org/officeDocument/2006/math">
                    <m:r>
                      <a:rPr lang="nl-NL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𝑁</m:t>
                    </m:r>
                    <m:r>
                      <a:rPr lang="nl-NL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nl-NL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NL" dirty="0"/>
                  <a:t> system</a:t>
                </a:r>
                <a:br>
                  <a:rPr lang="nl-NL" b="0" dirty="0"/>
                </a:br>
                <a:endParaRPr lang="en-NL" dirty="0"/>
              </a:p>
              <a:p>
                <a:r>
                  <a:rPr lang="en-NL" b="1" dirty="0"/>
                  <a:t>Discretize</a:t>
                </a:r>
                <a:r>
                  <a:rPr lang="en-NL" dirty="0"/>
                  <a:t> back the solution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959FA9C-15C2-54D7-07F1-235AE6D840E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199" y="1423001"/>
                <a:ext cx="7429852" cy="5113065"/>
              </a:xfrm>
              <a:blipFill>
                <a:blip r:embed="rId3"/>
                <a:stretch>
                  <a:fillRect l="-1024" t="-198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7A29DA-7678-52F3-5459-0CFFA161BB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26 Jan 2024</a:t>
            </a:r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FF1CEE99-2430-DAF6-CCB3-ED02C263EE25}"/>
              </a:ext>
            </a:extLst>
          </p:cNvPr>
          <p:cNvSpPr txBox="1">
            <a:spLocks/>
          </p:cNvSpPr>
          <p:nvPr/>
        </p:nvSpPr>
        <p:spPr>
          <a:xfrm>
            <a:off x="838200" y="213702"/>
            <a:ext cx="9377454" cy="8928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nl-NL" dirty="0"/>
              <a:t>A </a:t>
            </a:r>
            <a:r>
              <a:rPr lang="nl-NL" dirty="0" err="1"/>
              <a:t>quantum</a:t>
            </a:r>
            <a:r>
              <a:rPr lang="nl-NL" dirty="0"/>
              <a:t> </a:t>
            </a:r>
            <a:r>
              <a:rPr lang="nl-NL" dirty="0" err="1"/>
              <a:t>algorithm</a:t>
            </a:r>
            <a:r>
              <a:rPr lang="nl-NL" dirty="0"/>
              <a:t> </a:t>
            </a:r>
            <a:r>
              <a:rPr lang="nl-NL" dirty="0" err="1"/>
              <a:t>for</a:t>
            </a:r>
            <a:r>
              <a:rPr lang="nl-NL" dirty="0"/>
              <a:t> tracking</a:t>
            </a:r>
            <a:endParaRPr lang="en-NL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5E12BD5-C3E4-E945-5CFD-847306880E6C}"/>
              </a:ext>
            </a:extLst>
          </p:cNvPr>
          <p:cNvSpPr txBox="1">
            <a:spLocks/>
          </p:cNvSpPr>
          <p:nvPr/>
        </p:nvSpPr>
        <p:spPr>
          <a:xfrm>
            <a:off x="838200" y="741689"/>
            <a:ext cx="11353799" cy="8928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NL" sz="2400" dirty="0">
                <a:solidFill>
                  <a:srgbClr val="C00000"/>
                </a:solidFill>
              </a:rPr>
              <a:t>From Ising to an Linear Algebra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BCA7BD4-B79C-D63E-CB4E-0917FF3624D4}"/>
              </a:ext>
            </a:extLst>
          </p:cNvPr>
          <p:cNvGrpSpPr/>
          <p:nvPr/>
        </p:nvGrpSpPr>
        <p:grpSpPr>
          <a:xfrm>
            <a:off x="2425089" y="1734803"/>
            <a:ext cx="4013942" cy="670109"/>
            <a:chOff x="3599758" y="1744395"/>
            <a:chExt cx="4013942" cy="670109"/>
          </a:xfrm>
        </p:grpSpPr>
        <p:pic>
          <p:nvPicPr>
            <p:cNvPr id="11" name="Picture 14">
              <a:extLst>
                <a:ext uri="{FF2B5EF4-FFF2-40B4-BE49-F238E27FC236}">
                  <a16:creationId xmlns:a16="http://schemas.microsoft.com/office/drawing/2014/main" id="{940A6913-0359-682C-BA52-CD086D0DCA8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8000"/>
                      </a14:imgEffect>
                      <a14:imgEffect>
                        <a14:brightnessContrast contrast="64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6781"/>
            <a:stretch/>
          </p:blipFill>
          <p:spPr bwMode="auto">
            <a:xfrm>
              <a:off x="3599758" y="1744395"/>
              <a:ext cx="2915341" cy="6701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16">
              <a:extLst>
                <a:ext uri="{FF2B5EF4-FFF2-40B4-BE49-F238E27FC236}">
                  <a16:creationId xmlns:a16="http://schemas.microsoft.com/office/drawing/2014/main" id="{9FD2646C-5C9B-4B0B-4CC8-47463B69531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44379" y="1991979"/>
              <a:ext cx="969321" cy="2211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170" name="Picture 2">
            <a:extLst>
              <a:ext uri="{FF2B5EF4-FFF2-40B4-BE49-F238E27FC236}">
                <a16:creationId xmlns:a16="http://schemas.microsoft.com/office/drawing/2014/main" id="{F59904C4-016E-7276-B96E-D1C09E3009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9741" y="2460462"/>
            <a:ext cx="867145" cy="269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>
            <a:extLst>
              <a:ext uri="{FF2B5EF4-FFF2-40B4-BE49-F238E27FC236}">
                <a16:creationId xmlns:a16="http://schemas.microsoft.com/office/drawing/2014/main" id="{4949CA7E-59D4-40A4-2091-2C04D7BC39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0421" y="3385353"/>
            <a:ext cx="2845795" cy="269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982975B6-DCD2-7D63-D914-51024E301F9D}"/>
              </a:ext>
            </a:extLst>
          </p:cNvPr>
          <p:cNvGrpSpPr/>
          <p:nvPr/>
        </p:nvGrpSpPr>
        <p:grpSpPr>
          <a:xfrm>
            <a:off x="2180492" y="5150696"/>
            <a:ext cx="2597817" cy="1385369"/>
            <a:chOff x="7892053" y="4938753"/>
            <a:chExt cx="1996867" cy="1065049"/>
          </a:xfrm>
        </p:grpSpPr>
        <p:pic>
          <p:nvPicPr>
            <p:cNvPr id="7177" name="Picture 9">
              <a:extLst>
                <a:ext uri="{FF2B5EF4-FFF2-40B4-BE49-F238E27FC236}">
                  <a16:creationId xmlns:a16="http://schemas.microsoft.com/office/drawing/2014/main" id="{C6276482-8135-DD1E-9370-2A7C921CB28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74075" y="4938753"/>
              <a:ext cx="1295417" cy="2955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179" name="Picture 11">
              <a:extLst>
                <a:ext uri="{FF2B5EF4-FFF2-40B4-BE49-F238E27FC236}">
                  <a16:creationId xmlns:a16="http://schemas.microsoft.com/office/drawing/2014/main" id="{4B44DB80-FCDA-519A-4997-E9CF8A24A42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89434" y="5734902"/>
              <a:ext cx="864700" cy="2689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Arc 13">
              <a:extLst>
                <a:ext uri="{FF2B5EF4-FFF2-40B4-BE49-F238E27FC236}">
                  <a16:creationId xmlns:a16="http://schemas.microsoft.com/office/drawing/2014/main" id="{2EA5743A-307D-263A-1914-F372250D7B16}"/>
                </a:ext>
              </a:extLst>
            </p:cNvPr>
            <p:cNvSpPr/>
            <p:nvPr/>
          </p:nvSpPr>
          <p:spPr>
            <a:xfrm rot="3142472">
              <a:off x="9084650" y="5072113"/>
              <a:ext cx="756020" cy="852521"/>
            </a:xfrm>
            <a:prstGeom prst="arc">
              <a:avLst>
                <a:gd name="adj1" fmla="val 14501004"/>
                <a:gd name="adj2" fmla="val 1807460"/>
              </a:avLst>
            </a:prstGeom>
            <a:ln w="38100">
              <a:solidFill>
                <a:srgbClr val="C00000"/>
              </a:solidFill>
              <a:prstDash val="sysDash"/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Arc 14">
              <a:extLst>
                <a:ext uri="{FF2B5EF4-FFF2-40B4-BE49-F238E27FC236}">
                  <a16:creationId xmlns:a16="http://schemas.microsoft.com/office/drawing/2014/main" id="{2DBA6BFE-2EC5-DC33-7AB7-09926FF0B6CE}"/>
                </a:ext>
              </a:extLst>
            </p:cNvPr>
            <p:cNvSpPr/>
            <p:nvPr/>
          </p:nvSpPr>
          <p:spPr>
            <a:xfrm rot="11188441">
              <a:off x="7892053" y="5031737"/>
              <a:ext cx="823732" cy="821394"/>
            </a:xfrm>
            <a:prstGeom prst="arc">
              <a:avLst>
                <a:gd name="adj1" fmla="val 15145731"/>
                <a:gd name="adj2" fmla="val 3894871"/>
              </a:avLst>
            </a:prstGeom>
            <a:ln w="38100">
              <a:solidFill>
                <a:srgbClr val="C00000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FF3F1FE4-CFF6-A7BC-DCCE-61F32B2950CC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57000" contrast="-4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47445" y="3404345"/>
            <a:ext cx="3719777" cy="3250136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11D8C834-231E-7C63-19A5-7EDC96B018C2}"/>
              </a:ext>
            </a:extLst>
          </p:cNvPr>
          <p:cNvGrpSpPr/>
          <p:nvPr/>
        </p:nvGrpSpPr>
        <p:grpSpPr>
          <a:xfrm>
            <a:off x="8178111" y="855157"/>
            <a:ext cx="3993484" cy="2577869"/>
            <a:chOff x="8153400" y="1065429"/>
            <a:chExt cx="3836319" cy="2475687"/>
          </a:xfrm>
        </p:grpSpPr>
        <p:pic>
          <p:nvPicPr>
            <p:cNvPr id="9" name="Picture 2">
              <a:extLst>
                <a:ext uri="{FF2B5EF4-FFF2-40B4-BE49-F238E27FC236}">
                  <a16:creationId xmlns:a16="http://schemas.microsoft.com/office/drawing/2014/main" id="{DE8686EA-4F10-84BE-295D-5727AB41CF4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53400" y="1065429"/>
              <a:ext cx="3836319" cy="24756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5ED66DBE-2D09-7F49-65D2-A283D3864F5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071559" y="1672683"/>
              <a:ext cx="912392" cy="43118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C9B11F09-3635-CBB1-B49D-DB18BAD64B6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983951" y="1247339"/>
              <a:ext cx="894218" cy="428375"/>
            </a:xfrm>
            <a:prstGeom prst="line">
              <a:avLst/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A84D4C35-0DD2-1C76-CDBB-4A66FCF3DF70}"/>
                    </a:ext>
                  </a:extLst>
                </p:cNvPr>
                <p:cNvSpPr txBox="1"/>
                <p:nvPr/>
              </p:nvSpPr>
              <p:spPr>
                <a:xfrm>
                  <a:off x="10348032" y="1559859"/>
                  <a:ext cx="245644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nl-NL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nl-NL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nl-NL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8EFA7484-40C5-A4B8-62B9-7FA1ED59CB1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348032" y="1559859"/>
                  <a:ext cx="245644" cy="276999"/>
                </a:xfrm>
                <a:prstGeom prst="rect">
                  <a:avLst/>
                </a:prstGeom>
                <a:blipFill>
                  <a:blip r:embed="rId12"/>
                  <a:stretch>
                    <a:fillRect l="-22500" r="-7500" b="-2222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839A9515-6A3E-B0D3-D0CD-86AD836F5128}"/>
                    </a:ext>
                  </a:extLst>
                </p:cNvPr>
                <p:cNvSpPr txBox="1"/>
                <p:nvPr/>
              </p:nvSpPr>
              <p:spPr>
                <a:xfrm>
                  <a:off x="11260859" y="1152607"/>
                  <a:ext cx="244362" cy="29931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nl-NL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nl-NL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nl-NL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839A9515-6A3E-B0D3-D0CD-86AD836F512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260859" y="1152607"/>
                  <a:ext cx="244362" cy="299313"/>
                </a:xfrm>
                <a:prstGeom prst="rect">
                  <a:avLst/>
                </a:prstGeom>
                <a:blipFill>
                  <a:blip r:embed="rId13"/>
                  <a:stretch>
                    <a:fillRect l="-14286" r="-14286" b="-24000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20999B5A-2076-1D5A-220A-355021C3B51D}"/>
                  </a:ext>
                </a:extLst>
              </p:cNvPr>
              <p:cNvSpPr txBox="1"/>
              <p:nvPr/>
            </p:nvSpPr>
            <p:spPr>
              <a:xfrm>
                <a:off x="1073120" y="4151502"/>
                <a:ext cx="6097802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NL" sz="28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nl-NL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sz="28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nl-NL" sz="2800" b="0" i="1" smtClean="0">
                          <a:latin typeface="Cambria Math" panose="02040503050406030204" pitchFamily="18" charset="0"/>
                        </a:rPr>
                        <m:t>#</m:t>
                      </m:r>
                      <m:r>
                        <a:rPr lang="nl-NL" sz="2800" b="0" i="1" smtClean="0">
                          <a:latin typeface="Cambria Math" panose="02040503050406030204" pitchFamily="18" charset="0"/>
                        </a:rPr>
                        <m:t>𝐿𝑎𝑦𝑒𝑟𝑠</m:t>
                      </m:r>
                      <m:r>
                        <a:rPr lang="it-IT" sz="2800" b="0" i="1" smtClean="0">
                          <a:latin typeface="Cambria Math" panose="02040503050406030204" pitchFamily="18" charset="0"/>
                        </a:rPr>
                        <m:t>−1)</m:t>
                      </m:r>
                      <m:r>
                        <a:rPr lang="nl-NL" sz="2800" b="0" i="1" smtClean="0">
                          <a:latin typeface="Cambria Math" panose="02040503050406030204" pitchFamily="18" charset="0"/>
                        </a:rPr>
                        <m:t> × #</m:t>
                      </m:r>
                      <m:r>
                        <a:rPr lang="nl-NL" sz="2800" b="0" i="1" smtClean="0">
                          <a:latin typeface="Cambria Math" panose="02040503050406030204" pitchFamily="18" charset="0"/>
                        </a:rPr>
                        <m:t>𝑃𝑎𝑟𝑡𝑖𝑐𝑙𝑒</m:t>
                      </m:r>
                      <m:sSup>
                        <m:sSupPr>
                          <m:ctrlPr>
                            <a:rPr lang="nl-NL" sz="2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nl-NL" sz="28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p>
                          <m:r>
                            <a:rPr lang="nl-NL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GB" sz="2800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20999B5A-2076-1D5A-220A-355021C3B5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3120" y="4151502"/>
                <a:ext cx="6097802" cy="523220"/>
              </a:xfrm>
              <a:prstGeom prst="rect">
                <a:avLst/>
              </a:prstGeom>
              <a:blipFill>
                <a:blip r:embed="rId14"/>
                <a:stretch>
                  <a:fillRect b="-2093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8C042CFC-4665-3330-4D03-36F01B51166D}"/>
              </a:ext>
            </a:extLst>
          </p:cNvPr>
          <p:cNvCxnSpPr>
            <a:cxnSpLocks/>
          </p:cNvCxnSpPr>
          <p:nvPr/>
        </p:nvCxnSpPr>
        <p:spPr>
          <a:xfrm flipV="1">
            <a:off x="10801350" y="3559175"/>
            <a:ext cx="0" cy="1339850"/>
          </a:xfrm>
          <a:prstGeom prst="line">
            <a:avLst/>
          </a:prstGeom>
          <a:ln w="19050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78BD8531-337F-D416-8017-61D565A06BCE}"/>
              </a:ext>
            </a:extLst>
          </p:cNvPr>
          <p:cNvCxnSpPr>
            <a:cxnSpLocks/>
          </p:cNvCxnSpPr>
          <p:nvPr/>
        </p:nvCxnSpPr>
        <p:spPr>
          <a:xfrm flipH="1">
            <a:off x="8470900" y="4918075"/>
            <a:ext cx="2308225" cy="0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Freeform 32">
            <a:extLst>
              <a:ext uri="{FF2B5EF4-FFF2-40B4-BE49-F238E27FC236}">
                <a16:creationId xmlns:a16="http://schemas.microsoft.com/office/drawing/2014/main" id="{4450E90D-0155-0223-12CC-730D200EF2DB}"/>
              </a:ext>
            </a:extLst>
          </p:cNvPr>
          <p:cNvSpPr/>
          <p:nvPr/>
        </p:nvSpPr>
        <p:spPr>
          <a:xfrm>
            <a:off x="10802687" y="1307432"/>
            <a:ext cx="1080830" cy="2215314"/>
          </a:xfrm>
          <a:custGeom>
            <a:avLst/>
            <a:gdLst>
              <a:gd name="connsiteX0" fmla="*/ 762000 w 1087180"/>
              <a:gd name="connsiteY0" fmla="*/ 0 h 2205789"/>
              <a:gd name="connsiteX1" fmla="*/ 1074821 w 1087180"/>
              <a:gd name="connsiteY1" fmla="*/ 2045368 h 2205789"/>
              <a:gd name="connsiteX2" fmla="*/ 385010 w 1087180"/>
              <a:gd name="connsiteY2" fmla="*/ 1716505 h 2205789"/>
              <a:gd name="connsiteX3" fmla="*/ 0 w 1087180"/>
              <a:gd name="connsiteY3" fmla="*/ 2205789 h 2205789"/>
              <a:gd name="connsiteX0" fmla="*/ 749300 w 1074480"/>
              <a:gd name="connsiteY0" fmla="*/ 0 h 2234364"/>
              <a:gd name="connsiteX1" fmla="*/ 1062121 w 1074480"/>
              <a:gd name="connsiteY1" fmla="*/ 2045368 h 2234364"/>
              <a:gd name="connsiteX2" fmla="*/ 372310 w 1074480"/>
              <a:gd name="connsiteY2" fmla="*/ 1716505 h 2234364"/>
              <a:gd name="connsiteX3" fmla="*/ 0 w 1074480"/>
              <a:gd name="connsiteY3" fmla="*/ 2234364 h 2234364"/>
              <a:gd name="connsiteX0" fmla="*/ 749300 w 1074480"/>
              <a:gd name="connsiteY0" fmla="*/ 0 h 2234364"/>
              <a:gd name="connsiteX1" fmla="*/ 1062121 w 1074480"/>
              <a:gd name="connsiteY1" fmla="*/ 2045368 h 2234364"/>
              <a:gd name="connsiteX2" fmla="*/ 372310 w 1074480"/>
              <a:gd name="connsiteY2" fmla="*/ 1716505 h 2234364"/>
              <a:gd name="connsiteX3" fmla="*/ 0 w 1074480"/>
              <a:gd name="connsiteY3" fmla="*/ 2234364 h 2234364"/>
              <a:gd name="connsiteX0" fmla="*/ 765175 w 1090355"/>
              <a:gd name="connsiteY0" fmla="*/ 0 h 2224839"/>
              <a:gd name="connsiteX1" fmla="*/ 1077996 w 1090355"/>
              <a:gd name="connsiteY1" fmla="*/ 2045368 h 2224839"/>
              <a:gd name="connsiteX2" fmla="*/ 388185 w 1090355"/>
              <a:gd name="connsiteY2" fmla="*/ 1716505 h 2224839"/>
              <a:gd name="connsiteX3" fmla="*/ 0 w 1090355"/>
              <a:gd name="connsiteY3" fmla="*/ 2224839 h 2224839"/>
              <a:gd name="connsiteX0" fmla="*/ 755650 w 1080830"/>
              <a:gd name="connsiteY0" fmla="*/ 0 h 2215314"/>
              <a:gd name="connsiteX1" fmla="*/ 1068471 w 1080830"/>
              <a:gd name="connsiteY1" fmla="*/ 2045368 h 2215314"/>
              <a:gd name="connsiteX2" fmla="*/ 378660 w 1080830"/>
              <a:gd name="connsiteY2" fmla="*/ 1716505 h 2215314"/>
              <a:gd name="connsiteX3" fmla="*/ 0 w 1080830"/>
              <a:gd name="connsiteY3" fmla="*/ 2215314 h 2215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80830" h="2215314">
                <a:moveTo>
                  <a:pt x="755650" y="0"/>
                </a:moveTo>
                <a:cubicBezTo>
                  <a:pt x="943476" y="879642"/>
                  <a:pt x="1131303" y="1759284"/>
                  <a:pt x="1068471" y="2045368"/>
                </a:cubicBezTo>
                <a:cubicBezTo>
                  <a:pt x="1005639" y="2331452"/>
                  <a:pt x="557797" y="1689768"/>
                  <a:pt x="378660" y="1716505"/>
                </a:cubicBezTo>
                <a:cubicBezTo>
                  <a:pt x="199523" y="1743242"/>
                  <a:pt x="5514" y="2110873"/>
                  <a:pt x="0" y="2215314"/>
                </a:cubicBezTo>
              </a:path>
            </a:pathLst>
          </a:custGeom>
          <a:noFill/>
          <a:ln w="19050">
            <a:solidFill>
              <a:srgbClr val="00B050"/>
            </a:solidFill>
            <a:prstDash val="lgDash"/>
            <a:headEnd type="none" w="med" len="med"/>
            <a:tailEnd type="triangle" w="med" len="med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755650 w 1080830"/>
                      <a:gd name="connsiteY0" fmla="*/ 0 h 2215314"/>
                      <a:gd name="connsiteX1" fmla="*/ 1068471 w 1080830"/>
                      <a:gd name="connsiteY1" fmla="*/ 2045368 h 2215314"/>
                      <a:gd name="connsiteX2" fmla="*/ 378660 w 1080830"/>
                      <a:gd name="connsiteY2" fmla="*/ 1716505 h 2215314"/>
                      <a:gd name="connsiteX3" fmla="*/ 0 w 1080830"/>
                      <a:gd name="connsiteY3" fmla="*/ 2215314 h 22153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80830" h="2215314" extrusionOk="0">
                        <a:moveTo>
                          <a:pt x="755650" y="0"/>
                        </a:moveTo>
                        <a:cubicBezTo>
                          <a:pt x="882984" y="842329"/>
                          <a:pt x="1114824" y="1765469"/>
                          <a:pt x="1068471" y="2045368"/>
                        </a:cubicBezTo>
                        <a:cubicBezTo>
                          <a:pt x="1029732" y="2336524"/>
                          <a:pt x="531836" y="1690593"/>
                          <a:pt x="378660" y="1716505"/>
                        </a:cubicBezTo>
                        <a:cubicBezTo>
                          <a:pt x="191940" y="1750647"/>
                          <a:pt x="3420" y="2122445"/>
                          <a:pt x="0" y="2215314"/>
                        </a:cubicBezTo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4" name="Freeform 33">
            <a:extLst>
              <a:ext uri="{FF2B5EF4-FFF2-40B4-BE49-F238E27FC236}">
                <a16:creationId xmlns:a16="http://schemas.microsoft.com/office/drawing/2014/main" id="{867424B1-9C4A-1119-DB43-76AE583F4DEA}"/>
              </a:ext>
            </a:extLst>
          </p:cNvPr>
          <p:cNvSpPr/>
          <p:nvPr/>
        </p:nvSpPr>
        <p:spPr>
          <a:xfrm>
            <a:off x="8047006" y="1729701"/>
            <a:ext cx="2569944" cy="3193672"/>
          </a:xfrm>
          <a:custGeom>
            <a:avLst/>
            <a:gdLst>
              <a:gd name="connsiteX0" fmla="*/ 2883228 w 2883228"/>
              <a:gd name="connsiteY0" fmla="*/ 0 h 3295449"/>
              <a:gd name="connsiteX1" fmla="*/ 2351705 w 2883228"/>
              <a:gd name="connsiteY1" fmla="*/ 1572048 h 3295449"/>
              <a:gd name="connsiteX2" fmla="*/ 333718 w 2883228"/>
              <a:gd name="connsiteY2" fmla="*/ 1581057 h 3295449"/>
              <a:gd name="connsiteX3" fmla="*/ 36426 w 2883228"/>
              <a:gd name="connsiteY3" fmla="*/ 3121573 h 3295449"/>
              <a:gd name="connsiteX4" fmla="*/ 707586 w 2883228"/>
              <a:gd name="connsiteY4" fmla="*/ 3193644 h 3295449"/>
              <a:gd name="connsiteX0" fmla="*/ 2883228 w 2883228"/>
              <a:gd name="connsiteY0" fmla="*/ 0 h 3266878"/>
              <a:gd name="connsiteX1" fmla="*/ 2351705 w 2883228"/>
              <a:gd name="connsiteY1" fmla="*/ 1572048 h 3266878"/>
              <a:gd name="connsiteX2" fmla="*/ 333718 w 2883228"/>
              <a:gd name="connsiteY2" fmla="*/ 1581057 h 3266878"/>
              <a:gd name="connsiteX3" fmla="*/ 36426 w 2883228"/>
              <a:gd name="connsiteY3" fmla="*/ 3121573 h 3266878"/>
              <a:gd name="connsiteX4" fmla="*/ 707586 w 2883228"/>
              <a:gd name="connsiteY4" fmla="*/ 3193644 h 3266878"/>
              <a:gd name="connsiteX0" fmla="*/ 2883228 w 2883228"/>
              <a:gd name="connsiteY0" fmla="*/ 0 h 3262848"/>
              <a:gd name="connsiteX1" fmla="*/ 2351705 w 2883228"/>
              <a:gd name="connsiteY1" fmla="*/ 1572048 h 3262848"/>
              <a:gd name="connsiteX2" fmla="*/ 333718 w 2883228"/>
              <a:gd name="connsiteY2" fmla="*/ 1581057 h 3262848"/>
              <a:gd name="connsiteX3" fmla="*/ 36426 w 2883228"/>
              <a:gd name="connsiteY3" fmla="*/ 3121573 h 3262848"/>
              <a:gd name="connsiteX4" fmla="*/ 707586 w 2883228"/>
              <a:gd name="connsiteY4" fmla="*/ 3193644 h 3262848"/>
              <a:gd name="connsiteX0" fmla="*/ 2868092 w 2868092"/>
              <a:gd name="connsiteY0" fmla="*/ 0 h 3262848"/>
              <a:gd name="connsiteX1" fmla="*/ 2336569 w 2868092"/>
              <a:gd name="connsiteY1" fmla="*/ 1572048 h 3262848"/>
              <a:gd name="connsiteX2" fmla="*/ 404166 w 2868092"/>
              <a:gd name="connsiteY2" fmla="*/ 1752225 h 3262848"/>
              <a:gd name="connsiteX3" fmla="*/ 21290 w 2868092"/>
              <a:gd name="connsiteY3" fmla="*/ 3121573 h 3262848"/>
              <a:gd name="connsiteX4" fmla="*/ 692450 w 2868092"/>
              <a:gd name="connsiteY4" fmla="*/ 3193644 h 3262848"/>
              <a:gd name="connsiteX0" fmla="*/ 2867286 w 2867286"/>
              <a:gd name="connsiteY0" fmla="*/ 0 h 3262848"/>
              <a:gd name="connsiteX1" fmla="*/ 2290718 w 2867286"/>
              <a:gd name="connsiteY1" fmla="*/ 1499977 h 3262848"/>
              <a:gd name="connsiteX2" fmla="*/ 403360 w 2867286"/>
              <a:gd name="connsiteY2" fmla="*/ 1752225 h 3262848"/>
              <a:gd name="connsiteX3" fmla="*/ 20484 w 2867286"/>
              <a:gd name="connsiteY3" fmla="*/ 3121573 h 3262848"/>
              <a:gd name="connsiteX4" fmla="*/ 691644 w 2867286"/>
              <a:gd name="connsiteY4" fmla="*/ 3193644 h 3262848"/>
              <a:gd name="connsiteX0" fmla="*/ 2629303 w 2629303"/>
              <a:gd name="connsiteY0" fmla="*/ 0 h 3199387"/>
              <a:gd name="connsiteX1" fmla="*/ 2052735 w 2629303"/>
              <a:gd name="connsiteY1" fmla="*/ 1499977 h 3199387"/>
              <a:gd name="connsiteX2" fmla="*/ 165377 w 2629303"/>
              <a:gd name="connsiteY2" fmla="*/ 1752225 h 3199387"/>
              <a:gd name="connsiteX3" fmla="*/ 138351 w 2629303"/>
              <a:gd name="connsiteY3" fmla="*/ 2986440 h 3199387"/>
              <a:gd name="connsiteX4" fmla="*/ 453661 w 2629303"/>
              <a:gd name="connsiteY4" fmla="*/ 3193644 h 3199387"/>
              <a:gd name="connsiteX0" fmla="*/ 2658155 w 2658155"/>
              <a:gd name="connsiteY0" fmla="*/ 0 h 3199387"/>
              <a:gd name="connsiteX1" fmla="*/ 2081587 w 2658155"/>
              <a:gd name="connsiteY1" fmla="*/ 1499977 h 3199387"/>
              <a:gd name="connsiteX2" fmla="*/ 194229 w 2658155"/>
              <a:gd name="connsiteY2" fmla="*/ 1752225 h 3199387"/>
              <a:gd name="connsiteX3" fmla="*/ 167203 w 2658155"/>
              <a:gd name="connsiteY3" fmla="*/ 2986440 h 3199387"/>
              <a:gd name="connsiteX4" fmla="*/ 482513 w 2658155"/>
              <a:gd name="connsiteY4" fmla="*/ 3193644 h 3199387"/>
              <a:gd name="connsiteX0" fmla="*/ 2721136 w 2721136"/>
              <a:gd name="connsiteY0" fmla="*/ 0 h 3193644"/>
              <a:gd name="connsiteX1" fmla="*/ 2144568 w 2721136"/>
              <a:gd name="connsiteY1" fmla="*/ 1499977 h 3193644"/>
              <a:gd name="connsiteX2" fmla="*/ 257210 w 2721136"/>
              <a:gd name="connsiteY2" fmla="*/ 1752225 h 3193644"/>
              <a:gd name="connsiteX3" fmla="*/ 117573 w 2721136"/>
              <a:gd name="connsiteY3" fmla="*/ 2792749 h 3193644"/>
              <a:gd name="connsiteX4" fmla="*/ 545494 w 2721136"/>
              <a:gd name="connsiteY4" fmla="*/ 3193644 h 3193644"/>
              <a:gd name="connsiteX0" fmla="*/ 2773127 w 2773127"/>
              <a:gd name="connsiteY0" fmla="*/ 0 h 3193644"/>
              <a:gd name="connsiteX1" fmla="*/ 2196559 w 2773127"/>
              <a:gd name="connsiteY1" fmla="*/ 1499977 h 3193644"/>
              <a:gd name="connsiteX2" fmla="*/ 309201 w 2773127"/>
              <a:gd name="connsiteY2" fmla="*/ 1752225 h 3193644"/>
              <a:gd name="connsiteX3" fmla="*/ 92989 w 2773127"/>
              <a:gd name="connsiteY3" fmla="*/ 2648607 h 3193644"/>
              <a:gd name="connsiteX4" fmla="*/ 597485 w 2773127"/>
              <a:gd name="connsiteY4" fmla="*/ 3193644 h 3193644"/>
              <a:gd name="connsiteX0" fmla="*/ 2690355 w 2690355"/>
              <a:gd name="connsiteY0" fmla="*/ 0 h 3193644"/>
              <a:gd name="connsiteX1" fmla="*/ 2113787 w 2690355"/>
              <a:gd name="connsiteY1" fmla="*/ 1499977 h 3193644"/>
              <a:gd name="connsiteX2" fmla="*/ 226429 w 2690355"/>
              <a:gd name="connsiteY2" fmla="*/ 1752225 h 3193644"/>
              <a:gd name="connsiteX3" fmla="*/ 10217 w 2690355"/>
              <a:gd name="connsiteY3" fmla="*/ 2648607 h 3193644"/>
              <a:gd name="connsiteX4" fmla="*/ 514713 w 2690355"/>
              <a:gd name="connsiteY4" fmla="*/ 3193644 h 3193644"/>
              <a:gd name="connsiteX0" fmla="*/ 2790818 w 2790818"/>
              <a:gd name="connsiteY0" fmla="*/ 0 h 3193644"/>
              <a:gd name="connsiteX1" fmla="*/ 2214250 w 2790818"/>
              <a:gd name="connsiteY1" fmla="*/ 1499977 h 3193644"/>
              <a:gd name="connsiteX2" fmla="*/ 326892 w 2790818"/>
              <a:gd name="connsiteY2" fmla="*/ 1752225 h 3193644"/>
              <a:gd name="connsiteX3" fmla="*/ 110680 w 2790818"/>
              <a:gd name="connsiteY3" fmla="*/ 2648607 h 3193644"/>
              <a:gd name="connsiteX4" fmla="*/ 615176 w 2790818"/>
              <a:gd name="connsiteY4" fmla="*/ 3193644 h 3193644"/>
              <a:gd name="connsiteX0" fmla="*/ 2542192 w 2542192"/>
              <a:gd name="connsiteY0" fmla="*/ 0 h 3193644"/>
              <a:gd name="connsiteX1" fmla="*/ 1965624 w 2542192"/>
              <a:gd name="connsiteY1" fmla="*/ 1499977 h 3193644"/>
              <a:gd name="connsiteX2" fmla="*/ 78266 w 2542192"/>
              <a:gd name="connsiteY2" fmla="*/ 1752225 h 3193644"/>
              <a:gd name="connsiteX3" fmla="*/ 366550 w 2542192"/>
              <a:gd name="connsiteY3" fmla="*/ 3193644 h 3193644"/>
              <a:gd name="connsiteX0" fmla="*/ 3152772 w 3152772"/>
              <a:gd name="connsiteY0" fmla="*/ 0 h 3193644"/>
              <a:gd name="connsiteX1" fmla="*/ 2576204 w 3152772"/>
              <a:gd name="connsiteY1" fmla="*/ 1499977 h 3193644"/>
              <a:gd name="connsiteX2" fmla="*/ 40208 w 3152772"/>
              <a:gd name="connsiteY2" fmla="*/ 1729703 h 3193644"/>
              <a:gd name="connsiteX3" fmla="*/ 977130 w 3152772"/>
              <a:gd name="connsiteY3" fmla="*/ 3193644 h 3193644"/>
              <a:gd name="connsiteX0" fmla="*/ 3230677 w 3230677"/>
              <a:gd name="connsiteY0" fmla="*/ 0 h 3193644"/>
              <a:gd name="connsiteX1" fmla="*/ 2654109 w 3230677"/>
              <a:gd name="connsiteY1" fmla="*/ 1499977 h 3193644"/>
              <a:gd name="connsiteX2" fmla="*/ 118113 w 3230677"/>
              <a:gd name="connsiteY2" fmla="*/ 1729703 h 3193644"/>
              <a:gd name="connsiteX3" fmla="*/ 482973 w 3230677"/>
              <a:gd name="connsiteY3" fmla="*/ 2486449 h 3193644"/>
              <a:gd name="connsiteX4" fmla="*/ 1055035 w 3230677"/>
              <a:gd name="connsiteY4" fmla="*/ 3193644 h 3193644"/>
              <a:gd name="connsiteX0" fmla="*/ 3297585 w 3297585"/>
              <a:gd name="connsiteY0" fmla="*/ 0 h 3193644"/>
              <a:gd name="connsiteX1" fmla="*/ 2721017 w 3297585"/>
              <a:gd name="connsiteY1" fmla="*/ 1499977 h 3193644"/>
              <a:gd name="connsiteX2" fmla="*/ 185021 w 3297585"/>
              <a:gd name="connsiteY2" fmla="*/ 1729703 h 3193644"/>
              <a:gd name="connsiteX3" fmla="*/ 297633 w 3297585"/>
              <a:gd name="connsiteY3" fmla="*/ 2833290 h 3193644"/>
              <a:gd name="connsiteX4" fmla="*/ 1121943 w 3297585"/>
              <a:gd name="connsiteY4" fmla="*/ 3193644 h 3193644"/>
              <a:gd name="connsiteX0" fmla="*/ 3043510 w 3043510"/>
              <a:gd name="connsiteY0" fmla="*/ 0 h 3193644"/>
              <a:gd name="connsiteX1" fmla="*/ 2466942 w 3043510"/>
              <a:gd name="connsiteY1" fmla="*/ 1499977 h 3193644"/>
              <a:gd name="connsiteX2" fmla="*/ 575080 w 3043510"/>
              <a:gd name="connsiteY2" fmla="*/ 1747720 h 3193644"/>
              <a:gd name="connsiteX3" fmla="*/ 43558 w 3043510"/>
              <a:gd name="connsiteY3" fmla="*/ 2833290 h 3193644"/>
              <a:gd name="connsiteX4" fmla="*/ 867868 w 3043510"/>
              <a:gd name="connsiteY4" fmla="*/ 3193644 h 3193644"/>
              <a:gd name="connsiteX0" fmla="*/ 2872582 w 2872582"/>
              <a:gd name="connsiteY0" fmla="*/ 0 h 3193644"/>
              <a:gd name="connsiteX1" fmla="*/ 2296014 w 2872582"/>
              <a:gd name="connsiteY1" fmla="*/ 1499977 h 3193644"/>
              <a:gd name="connsiteX2" fmla="*/ 404152 w 2872582"/>
              <a:gd name="connsiteY2" fmla="*/ 1747720 h 3193644"/>
              <a:gd name="connsiteX3" fmla="*/ 66321 w 2872582"/>
              <a:gd name="connsiteY3" fmla="*/ 3067521 h 3193644"/>
              <a:gd name="connsiteX4" fmla="*/ 696940 w 2872582"/>
              <a:gd name="connsiteY4" fmla="*/ 3193644 h 3193644"/>
              <a:gd name="connsiteX0" fmla="*/ 2872582 w 2872582"/>
              <a:gd name="connsiteY0" fmla="*/ 0 h 3221819"/>
              <a:gd name="connsiteX1" fmla="*/ 2296014 w 2872582"/>
              <a:gd name="connsiteY1" fmla="*/ 1499977 h 3221819"/>
              <a:gd name="connsiteX2" fmla="*/ 404152 w 2872582"/>
              <a:gd name="connsiteY2" fmla="*/ 1747720 h 3221819"/>
              <a:gd name="connsiteX3" fmla="*/ 66321 w 2872582"/>
              <a:gd name="connsiteY3" fmla="*/ 3067521 h 3221819"/>
              <a:gd name="connsiteX4" fmla="*/ 696940 w 2872582"/>
              <a:gd name="connsiteY4" fmla="*/ 3193644 h 3221819"/>
              <a:gd name="connsiteX0" fmla="*/ 2734225 w 2734225"/>
              <a:gd name="connsiteY0" fmla="*/ 0 h 3193644"/>
              <a:gd name="connsiteX1" fmla="*/ 2157657 w 2734225"/>
              <a:gd name="connsiteY1" fmla="*/ 1499977 h 3193644"/>
              <a:gd name="connsiteX2" fmla="*/ 265795 w 2734225"/>
              <a:gd name="connsiteY2" fmla="*/ 1747720 h 3193644"/>
              <a:gd name="connsiteX3" fmla="*/ 112646 w 2734225"/>
              <a:gd name="connsiteY3" fmla="*/ 2864821 h 3193644"/>
              <a:gd name="connsiteX4" fmla="*/ 558583 w 2734225"/>
              <a:gd name="connsiteY4" fmla="*/ 3193644 h 3193644"/>
              <a:gd name="connsiteX0" fmla="*/ 2690857 w 2690857"/>
              <a:gd name="connsiteY0" fmla="*/ 0 h 3193644"/>
              <a:gd name="connsiteX1" fmla="*/ 2114289 w 2690857"/>
              <a:gd name="connsiteY1" fmla="*/ 1499977 h 3193644"/>
              <a:gd name="connsiteX2" fmla="*/ 222427 w 2690857"/>
              <a:gd name="connsiteY2" fmla="*/ 1747720 h 3193644"/>
              <a:gd name="connsiteX3" fmla="*/ 141349 w 2690857"/>
              <a:gd name="connsiteY3" fmla="*/ 2869325 h 3193644"/>
              <a:gd name="connsiteX4" fmla="*/ 515215 w 2690857"/>
              <a:gd name="connsiteY4" fmla="*/ 3193644 h 3193644"/>
              <a:gd name="connsiteX0" fmla="*/ 2624380 w 2624380"/>
              <a:gd name="connsiteY0" fmla="*/ 0 h 3193644"/>
              <a:gd name="connsiteX1" fmla="*/ 2047812 w 2624380"/>
              <a:gd name="connsiteY1" fmla="*/ 1499977 h 3193644"/>
              <a:gd name="connsiteX2" fmla="*/ 336128 w 2624380"/>
              <a:gd name="connsiteY2" fmla="*/ 1698171 h 3193644"/>
              <a:gd name="connsiteX3" fmla="*/ 74872 w 2624380"/>
              <a:gd name="connsiteY3" fmla="*/ 2869325 h 3193644"/>
              <a:gd name="connsiteX4" fmla="*/ 448738 w 2624380"/>
              <a:gd name="connsiteY4" fmla="*/ 3193644 h 3193644"/>
              <a:gd name="connsiteX0" fmla="*/ 2638811 w 2638811"/>
              <a:gd name="connsiteY0" fmla="*/ 0 h 3193644"/>
              <a:gd name="connsiteX1" fmla="*/ 2062243 w 2638811"/>
              <a:gd name="connsiteY1" fmla="*/ 1499977 h 3193644"/>
              <a:gd name="connsiteX2" fmla="*/ 350559 w 2638811"/>
              <a:gd name="connsiteY2" fmla="*/ 1698171 h 3193644"/>
              <a:gd name="connsiteX3" fmla="*/ 71285 w 2638811"/>
              <a:gd name="connsiteY3" fmla="*/ 2522483 h 3193644"/>
              <a:gd name="connsiteX4" fmla="*/ 463169 w 2638811"/>
              <a:gd name="connsiteY4" fmla="*/ 3193644 h 3193644"/>
              <a:gd name="connsiteX0" fmla="*/ 2638811 w 2638811"/>
              <a:gd name="connsiteY0" fmla="*/ 0 h 3193644"/>
              <a:gd name="connsiteX1" fmla="*/ 2062243 w 2638811"/>
              <a:gd name="connsiteY1" fmla="*/ 1499977 h 3193644"/>
              <a:gd name="connsiteX2" fmla="*/ 350559 w 2638811"/>
              <a:gd name="connsiteY2" fmla="*/ 1698171 h 3193644"/>
              <a:gd name="connsiteX3" fmla="*/ 71285 w 2638811"/>
              <a:gd name="connsiteY3" fmla="*/ 2522483 h 3193644"/>
              <a:gd name="connsiteX4" fmla="*/ 463169 w 2638811"/>
              <a:gd name="connsiteY4" fmla="*/ 3193644 h 3193644"/>
              <a:gd name="connsiteX0" fmla="*/ 2569944 w 2569944"/>
              <a:gd name="connsiteY0" fmla="*/ 0 h 3193644"/>
              <a:gd name="connsiteX1" fmla="*/ 1993376 w 2569944"/>
              <a:gd name="connsiteY1" fmla="*/ 1499977 h 3193644"/>
              <a:gd name="connsiteX2" fmla="*/ 281692 w 2569944"/>
              <a:gd name="connsiteY2" fmla="*/ 1698171 h 3193644"/>
              <a:gd name="connsiteX3" fmla="*/ 2418 w 2569944"/>
              <a:gd name="connsiteY3" fmla="*/ 2522483 h 3193644"/>
              <a:gd name="connsiteX4" fmla="*/ 394302 w 2569944"/>
              <a:gd name="connsiteY4" fmla="*/ 3193644 h 3193644"/>
              <a:gd name="connsiteX0" fmla="*/ 2569944 w 2569944"/>
              <a:gd name="connsiteY0" fmla="*/ 0 h 3193672"/>
              <a:gd name="connsiteX1" fmla="*/ 1993376 w 2569944"/>
              <a:gd name="connsiteY1" fmla="*/ 1499977 h 3193672"/>
              <a:gd name="connsiteX2" fmla="*/ 281692 w 2569944"/>
              <a:gd name="connsiteY2" fmla="*/ 1698171 h 3193672"/>
              <a:gd name="connsiteX3" fmla="*/ 2418 w 2569944"/>
              <a:gd name="connsiteY3" fmla="*/ 2522483 h 3193672"/>
              <a:gd name="connsiteX4" fmla="*/ 394302 w 2569944"/>
              <a:gd name="connsiteY4" fmla="*/ 3193644 h 3193672"/>
              <a:gd name="connsiteX0" fmla="*/ 2569944 w 2569944"/>
              <a:gd name="connsiteY0" fmla="*/ 0 h 3198175"/>
              <a:gd name="connsiteX1" fmla="*/ 1993376 w 2569944"/>
              <a:gd name="connsiteY1" fmla="*/ 1499977 h 3198175"/>
              <a:gd name="connsiteX2" fmla="*/ 281692 w 2569944"/>
              <a:gd name="connsiteY2" fmla="*/ 1698171 h 3198175"/>
              <a:gd name="connsiteX3" fmla="*/ 2418 w 2569944"/>
              <a:gd name="connsiteY3" fmla="*/ 2522483 h 3198175"/>
              <a:gd name="connsiteX4" fmla="*/ 367275 w 2569944"/>
              <a:gd name="connsiteY4" fmla="*/ 3198148 h 3198175"/>
              <a:gd name="connsiteX0" fmla="*/ 2569944 w 2569944"/>
              <a:gd name="connsiteY0" fmla="*/ 0 h 3193672"/>
              <a:gd name="connsiteX1" fmla="*/ 1993376 w 2569944"/>
              <a:gd name="connsiteY1" fmla="*/ 1499977 h 3193672"/>
              <a:gd name="connsiteX2" fmla="*/ 281692 w 2569944"/>
              <a:gd name="connsiteY2" fmla="*/ 1698171 h 3193672"/>
              <a:gd name="connsiteX3" fmla="*/ 2418 w 2569944"/>
              <a:gd name="connsiteY3" fmla="*/ 2522483 h 3193672"/>
              <a:gd name="connsiteX4" fmla="*/ 389797 w 2569944"/>
              <a:gd name="connsiteY4" fmla="*/ 3193644 h 3193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69944" h="3193672">
                <a:moveTo>
                  <a:pt x="2569944" y="0"/>
                </a:moveTo>
                <a:cubicBezTo>
                  <a:pt x="2516641" y="654269"/>
                  <a:pt x="2374751" y="1216949"/>
                  <a:pt x="1993376" y="1499977"/>
                </a:cubicBezTo>
                <a:cubicBezTo>
                  <a:pt x="1612001" y="1783006"/>
                  <a:pt x="613518" y="1527753"/>
                  <a:pt x="281692" y="1698171"/>
                </a:cubicBezTo>
                <a:cubicBezTo>
                  <a:pt x="-50134" y="1868589"/>
                  <a:pt x="3919" y="2188404"/>
                  <a:pt x="2418" y="2522483"/>
                </a:cubicBezTo>
                <a:cubicBezTo>
                  <a:pt x="917" y="2825031"/>
                  <a:pt x="222382" y="3197398"/>
                  <a:pt x="389797" y="3193644"/>
                </a:cubicBezTo>
              </a:path>
            </a:pathLst>
          </a:custGeom>
          <a:noFill/>
          <a:ln w="19050">
            <a:solidFill>
              <a:srgbClr val="FF0000"/>
            </a:solidFill>
            <a:prstDash val="lgDash"/>
            <a:headEnd type="non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4843967D-45BC-C4FB-40B4-80642A8F6D7A}"/>
                  </a:ext>
                </a:extLst>
              </p:cNvPr>
              <p:cNvSpPr txBox="1"/>
              <p:nvPr/>
            </p:nvSpPr>
            <p:spPr>
              <a:xfrm>
                <a:off x="7786481" y="4794429"/>
                <a:ext cx="76200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NL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𝑁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4843967D-45BC-C4FB-40B4-80642A8F6D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86481" y="4794429"/>
                <a:ext cx="762000" cy="369332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3C2ABDD7-BC3D-5377-E103-A378BA4DC405}"/>
                  </a:ext>
                </a:extLst>
              </p:cNvPr>
              <p:cNvSpPr txBox="1"/>
              <p:nvPr/>
            </p:nvSpPr>
            <p:spPr>
              <a:xfrm>
                <a:off x="9620250" y="6469815"/>
                <a:ext cx="76200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NL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𝑁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3C2ABDD7-BC3D-5377-E103-A378BA4DC4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20250" y="6469815"/>
                <a:ext cx="762000" cy="369332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D696AB-5793-D124-C451-86F0BAA524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Bormio Conference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896A67-5BDA-50F9-F932-050B32D03F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5D71E-5CDF-4C93-8A75-5B916FDC5BEA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67921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07FBB0D-E125-52D3-4827-37FFCB28ABD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88566" y="1441232"/>
                <a:ext cx="10515600" cy="5073867"/>
              </a:xfrm>
            </p:spPr>
            <p:txBody>
              <a:bodyPr>
                <a:normAutofit/>
              </a:bodyPr>
              <a:lstStyle/>
              <a:p>
                <a:r>
                  <a:rPr lang="en-NL" sz="2400" dirty="0"/>
                  <a:t> We are are going to solve this </a:t>
                </a:r>
                <a:r>
                  <a:rPr lang="en-NL" sz="2400" b="1" dirty="0"/>
                  <a:t>HUGE</a:t>
                </a:r>
                <a:r>
                  <a:rPr lang="en-NL" sz="2400" dirty="0"/>
                  <a:t> </a:t>
                </a:r>
                <a:br>
                  <a:rPr lang="en-NL" sz="2400" dirty="0"/>
                </a:br>
                <a:r>
                  <a:rPr lang="en-NL" sz="2400" dirty="0"/>
                  <a:t>system of linear equations with </a:t>
                </a:r>
                <a:r>
                  <a:rPr lang="en-NL" sz="2400" b="1" dirty="0"/>
                  <a:t>HHL</a:t>
                </a:r>
              </a:p>
              <a:p>
                <a:r>
                  <a:rPr lang="en-NL" sz="2400" dirty="0"/>
                  <a:t> It exploits </a:t>
                </a:r>
                <a:r>
                  <a:rPr lang="en-NL" sz="2400" b="1" dirty="0"/>
                  <a:t>Quantum Phase Estimation</a:t>
                </a:r>
                <a:r>
                  <a:rPr lang="en-NL" sz="2400" dirty="0"/>
                  <a:t> </a:t>
                </a:r>
                <a:br>
                  <a:rPr lang="en-NL" sz="2400" dirty="0"/>
                </a:br>
                <a:r>
                  <a:rPr lang="en-NL" sz="2400" dirty="0"/>
                  <a:t>to perform efficient matrix inversion</a:t>
                </a:r>
              </a:p>
              <a:p>
                <a:r>
                  <a:rPr lang="en-GB" sz="2400" dirty="0"/>
                  <a:t> QPE works by applying conditional</a:t>
                </a:r>
                <a:br>
                  <a:rPr lang="en-GB" sz="2400" dirty="0"/>
                </a:br>
                <a:r>
                  <a:rPr lang="en-GB" sz="2400" dirty="0"/>
                  <a:t>Hamiltonian evolution multiple times</a:t>
                </a:r>
                <a:br>
                  <a:rPr lang="en-GB" sz="2400" dirty="0"/>
                </a:br>
                <a:endParaRPr lang="en-NL" sz="2400" dirty="0"/>
              </a:p>
              <a:p>
                <a:r>
                  <a:rPr lang="en-NL" sz="2400" u="sng" dirty="0"/>
                  <a:t>Under certain conditions</a:t>
                </a:r>
              </a:p>
              <a:p>
                <a:pPr lvl="1"/>
                <a:r>
                  <a:rPr lang="en-NL" sz="2000" dirty="0"/>
                  <a:t> </a:t>
                </a:r>
                <a:r>
                  <a:rPr lang="en-NL" sz="2000" b="1" dirty="0"/>
                  <a:t>Classical</a:t>
                </a:r>
                <a:r>
                  <a:rPr lang="en-NL" sz="2000" dirty="0"/>
                  <a:t>	</a:t>
                </a:r>
                <a14:m>
                  <m:oMath xmlns:m="http://schemas.openxmlformats.org/officeDocument/2006/math">
                    <m:r>
                      <a:rPr lang="nl-NL" sz="2000" b="0" i="1" smtClean="0"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nl-NL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nl-NL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</m:d>
                  </m:oMath>
                </a14:m>
                <a:endParaRPr lang="nl-NL" sz="2000" b="0" dirty="0"/>
              </a:p>
              <a:p>
                <a:pPr lvl="1"/>
                <a:r>
                  <a:rPr lang="en-NL" sz="2000" dirty="0"/>
                  <a:t> </a:t>
                </a:r>
                <a:r>
                  <a:rPr lang="en-NL" sz="2000" b="1" dirty="0"/>
                  <a:t>Quantum</a:t>
                </a:r>
                <a:r>
                  <a:rPr lang="en-NL" sz="2000" dirty="0"/>
                  <a:t>	</a:t>
                </a:r>
                <a14:m>
                  <m:oMath xmlns:m="http://schemas.openxmlformats.org/officeDocument/2006/math">
                    <m:r>
                      <a:rPr lang="nl-NL" sz="2000" b="0" i="1" smtClean="0"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nl-NL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unc>
                          <m:funcPr>
                            <m:ctrlPr>
                              <a:rPr lang="nl-NL" sz="2000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nl-NL" sz="2000" b="0" i="0" smtClean="0">
                                <a:latin typeface="Cambria Math" panose="02040503050406030204" pitchFamily="18" charset="0"/>
                              </a:rPr>
                              <m:t>log</m:t>
                            </m:r>
                          </m:fName>
                          <m:e>
                            <m:r>
                              <a:rPr lang="nl-NL" sz="20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</m:func>
                      </m:e>
                    </m:d>
                  </m:oMath>
                </a14:m>
                <a:endParaRPr lang="nl-NL" sz="2000" b="0" dirty="0"/>
              </a:p>
              <a:p>
                <a:r>
                  <a:rPr lang="en-NL" sz="2400" b="1" dirty="0"/>
                  <a:t> Exponential speed-up!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07FBB0D-E125-52D3-4827-37FFCB28ABD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88566" y="1441232"/>
                <a:ext cx="10515600" cy="5073867"/>
              </a:xfrm>
              <a:blipFill>
                <a:blip r:embed="rId3"/>
                <a:stretch>
                  <a:fillRect l="-724" t="-174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498F55-3A5E-E4B7-013E-3C01F5F9F1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26 Jan 2024</a:t>
            </a:r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F6B70454-5CA4-634E-B962-6782645173C8}"/>
              </a:ext>
            </a:extLst>
          </p:cNvPr>
          <p:cNvSpPr txBox="1">
            <a:spLocks/>
          </p:cNvSpPr>
          <p:nvPr/>
        </p:nvSpPr>
        <p:spPr>
          <a:xfrm>
            <a:off x="838200" y="213702"/>
            <a:ext cx="9377454" cy="8928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nl-NL" dirty="0"/>
              <a:t>A </a:t>
            </a:r>
            <a:r>
              <a:rPr lang="nl-NL" dirty="0" err="1"/>
              <a:t>quantum</a:t>
            </a:r>
            <a:r>
              <a:rPr lang="nl-NL" dirty="0"/>
              <a:t> </a:t>
            </a:r>
            <a:r>
              <a:rPr lang="nl-NL" dirty="0" err="1"/>
              <a:t>algorithm</a:t>
            </a:r>
            <a:r>
              <a:rPr lang="nl-NL" dirty="0"/>
              <a:t> </a:t>
            </a:r>
            <a:r>
              <a:rPr lang="nl-NL" dirty="0" err="1"/>
              <a:t>for</a:t>
            </a:r>
            <a:r>
              <a:rPr lang="nl-NL" dirty="0"/>
              <a:t> tracking</a:t>
            </a:r>
            <a:endParaRPr lang="en-NL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55CDF40-2126-CD36-FD40-457918D2258D}"/>
              </a:ext>
            </a:extLst>
          </p:cNvPr>
          <p:cNvSpPr txBox="1">
            <a:spLocks/>
          </p:cNvSpPr>
          <p:nvPr/>
        </p:nvSpPr>
        <p:spPr>
          <a:xfrm>
            <a:off x="838200" y="741689"/>
            <a:ext cx="11353799" cy="8928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NL" sz="2400" dirty="0">
                <a:solidFill>
                  <a:srgbClr val="C00000"/>
                </a:solidFill>
              </a:rPr>
              <a:t>The Harrow-Hassadim-Lloyd quantum algorithm</a:t>
            </a:r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35B0159D-D312-59D7-F6CF-9167914721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2" t="10890" r="6905" b="17567"/>
          <a:stretch/>
        </p:blipFill>
        <p:spPr bwMode="auto">
          <a:xfrm>
            <a:off x="7072474" y="1634586"/>
            <a:ext cx="5342003" cy="2422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06526FBD-5529-2EA9-5B05-A734CF95E39A}"/>
                  </a:ext>
                </a:extLst>
              </p:cNvPr>
              <p:cNvSpPr txBox="1"/>
              <p:nvPr/>
            </p:nvSpPr>
            <p:spPr>
              <a:xfrm>
                <a:off x="7473295" y="1231150"/>
                <a:ext cx="4408899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NL" sz="3600" b="0" i="1" smtClean="0">
                          <a:solidFill>
                            <a:srgbClr val="FF0000"/>
                          </a:solidFill>
                          <a:latin typeface="Latin Modern Math" panose="02000503000000000000" pitchFamily="2" charset="77"/>
                          <a:ea typeface="Latin Modern Math" panose="02000503000000000000" pitchFamily="2" charset="77"/>
                          <a:cs typeface="XITS Math" panose="02000503000000000000" pitchFamily="2" charset="0"/>
                        </a:rPr>
                        <m:t>𝐴</m:t>
                      </m:r>
                      <m:r>
                        <a:rPr lang="nl-NL" sz="3600" b="1" i="1" smtClean="0">
                          <a:solidFill>
                            <a:srgbClr val="00B050"/>
                          </a:solidFill>
                          <a:latin typeface="Latin Modern Math" panose="02000503000000000000" pitchFamily="2" charset="77"/>
                          <a:ea typeface="Latin Modern Math" panose="02000503000000000000" pitchFamily="2" charset="77"/>
                          <a:cs typeface="XITS Math" panose="02000503000000000000" pitchFamily="2" charset="0"/>
                        </a:rPr>
                        <m:t>𝑺</m:t>
                      </m:r>
                      <m:r>
                        <a:rPr lang="nl-NL" sz="3600" b="0" i="1" smtClean="0">
                          <a:latin typeface="Latin Modern Math" panose="02000503000000000000" pitchFamily="2" charset="77"/>
                          <a:ea typeface="Latin Modern Math" panose="02000503000000000000" pitchFamily="2" charset="77"/>
                          <a:cs typeface="XITS Math" panose="02000503000000000000" pitchFamily="2" charset="0"/>
                        </a:rPr>
                        <m:t>=</m:t>
                      </m:r>
                      <m:r>
                        <a:rPr lang="nl-NL" sz="3600" b="1" i="1" smtClean="0">
                          <a:solidFill>
                            <a:srgbClr val="0070C0"/>
                          </a:solidFill>
                          <a:latin typeface="Latin Modern Math" panose="02000503000000000000" pitchFamily="2" charset="77"/>
                          <a:ea typeface="Latin Modern Math" panose="02000503000000000000" pitchFamily="2" charset="77"/>
                          <a:cs typeface="XITS Math" panose="02000503000000000000" pitchFamily="2" charset="0"/>
                        </a:rPr>
                        <m:t>𝒃</m:t>
                      </m:r>
                      <m:r>
                        <a:rPr lang="nl-NL" sz="3600" b="0" i="1" smtClean="0">
                          <a:latin typeface="Latin Modern Math" panose="02000503000000000000" pitchFamily="2" charset="77"/>
                          <a:ea typeface="Latin Modern Math" panose="02000503000000000000" pitchFamily="2" charset="77"/>
                          <a:cs typeface="XITS Math" panose="02000503000000000000" pitchFamily="2" charset="0"/>
                        </a:rPr>
                        <m:t>→</m:t>
                      </m:r>
                      <m:r>
                        <a:rPr lang="nl-NL" sz="3600" b="1" i="1" smtClean="0">
                          <a:solidFill>
                            <a:srgbClr val="00B050"/>
                          </a:solidFill>
                          <a:latin typeface="Latin Modern Math" panose="02000503000000000000" pitchFamily="2" charset="77"/>
                          <a:ea typeface="Latin Modern Math" panose="02000503000000000000" pitchFamily="2" charset="77"/>
                          <a:cs typeface="XITS Math" panose="02000503000000000000" pitchFamily="2" charset="0"/>
                        </a:rPr>
                        <m:t>𝑺</m:t>
                      </m:r>
                      <m:r>
                        <a:rPr lang="nl-NL" sz="3600" b="0" i="1" smtClean="0">
                          <a:latin typeface="Latin Modern Math" panose="02000503000000000000" pitchFamily="2" charset="77"/>
                          <a:ea typeface="Latin Modern Math" panose="02000503000000000000" pitchFamily="2" charset="77"/>
                          <a:cs typeface="XITS Math" panose="02000503000000000000" pitchFamily="2" charset="0"/>
                        </a:rPr>
                        <m:t>=</m:t>
                      </m:r>
                      <m:sSup>
                        <m:sSupPr>
                          <m:ctrlPr>
                            <a:rPr lang="nl-NL" sz="3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Latin Modern Math" panose="02000503000000000000" pitchFamily="2" charset="77"/>
                              <a:cs typeface="XITS Math" panose="02000503000000000000" pitchFamily="2" charset="0"/>
                            </a:rPr>
                          </m:ctrlPr>
                        </m:sSupPr>
                        <m:e>
                          <m:r>
                            <a:rPr lang="nl-NL" sz="3600" b="0" i="1" smtClean="0">
                              <a:solidFill>
                                <a:srgbClr val="FF0000"/>
                              </a:solidFill>
                              <a:latin typeface="Latin Modern Math" panose="02000503000000000000" pitchFamily="2" charset="77"/>
                              <a:ea typeface="Latin Modern Math" panose="02000503000000000000" pitchFamily="2" charset="77"/>
                              <a:cs typeface="XITS Math" panose="02000503000000000000" pitchFamily="2" charset="0"/>
                            </a:rPr>
                            <m:t>𝐴</m:t>
                          </m:r>
                        </m:e>
                        <m:sup>
                          <m:r>
                            <a:rPr lang="nl-NL" sz="3600" b="0" i="1" smtClean="0">
                              <a:solidFill>
                                <a:srgbClr val="FF0000"/>
                              </a:solidFill>
                              <a:latin typeface="Latin Modern Math" panose="02000503000000000000" pitchFamily="2" charset="77"/>
                              <a:ea typeface="Latin Modern Math" panose="02000503000000000000" pitchFamily="2" charset="77"/>
                              <a:cs typeface="XITS Math" panose="02000503000000000000" pitchFamily="2" charset="0"/>
                            </a:rPr>
                            <m:t>−</m:t>
                          </m:r>
                          <m:r>
                            <a:rPr lang="nl-NL" sz="3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Latin Modern Math" panose="02000503000000000000" pitchFamily="2" charset="77"/>
                              <a:cs typeface="XITS Math" panose="02000503000000000000" pitchFamily="2" charset="0"/>
                            </a:rPr>
                            <m:t>1</m:t>
                          </m:r>
                        </m:sup>
                      </m:sSup>
                      <m:r>
                        <a:rPr lang="nl-NL" sz="3600" b="1" i="1" smtClean="0">
                          <a:solidFill>
                            <a:srgbClr val="0070C0"/>
                          </a:solidFill>
                          <a:latin typeface="Latin Modern Math" panose="02000503000000000000" pitchFamily="2" charset="77"/>
                          <a:ea typeface="Latin Modern Math" panose="02000503000000000000" pitchFamily="2" charset="77"/>
                          <a:cs typeface="XITS Math" panose="02000503000000000000" pitchFamily="2" charset="0"/>
                        </a:rPr>
                        <m:t>𝒃</m:t>
                      </m:r>
                    </m:oMath>
                  </m:oMathPara>
                </a14:m>
                <a:endParaRPr lang="en-GB" sz="3600" b="1" dirty="0">
                  <a:latin typeface="Latin Modern Math" panose="02000503000000000000" pitchFamily="2" charset="77"/>
                  <a:ea typeface="Latin Modern Math" panose="02000503000000000000" pitchFamily="2" charset="77"/>
                  <a:cs typeface="Helvetica Neue" panose="02000503000000020004" pitchFamily="2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06526FBD-5529-2EA9-5B05-A734CF95E3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73295" y="1231150"/>
                <a:ext cx="4408899" cy="553998"/>
              </a:xfrm>
              <a:prstGeom prst="rect">
                <a:avLst/>
              </a:prstGeom>
              <a:blipFill>
                <a:blip r:embed="rId5"/>
                <a:stretch>
                  <a:fillRect l="-1724" r="-1437" b="-1333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FB4EB244-AD9D-5892-27C1-12832EC93C60}"/>
                  </a:ext>
                </a:extLst>
              </p:cNvPr>
              <p:cNvSpPr txBox="1"/>
              <p:nvPr/>
            </p:nvSpPr>
            <p:spPr>
              <a:xfrm>
                <a:off x="7861585" y="4297571"/>
                <a:ext cx="2035383" cy="31777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NL" sz="2000" b="0" i="1" smtClean="0">
                          <a:latin typeface="Cambria Math" panose="02040503050406030204" pitchFamily="18" charset="0"/>
                        </a:rPr>
                        <m:t>𝑈</m:t>
                      </m:r>
                      <m:r>
                        <a:rPr lang="nl-NL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nl-NL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nl-NL" sz="20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nl-NL" sz="20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nl-NL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sup>
                      </m:sSup>
                    </m:oMath>
                  </m:oMathPara>
                </a14:m>
                <a:endParaRPr lang="en-GB" sz="200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FB4EB244-AD9D-5892-27C1-12832EC93C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61585" y="4297571"/>
                <a:ext cx="2035383" cy="317779"/>
              </a:xfrm>
              <a:prstGeom prst="rect">
                <a:avLst/>
              </a:prstGeom>
              <a:blipFill>
                <a:blip r:embed="rId6"/>
                <a:stretch>
                  <a:fillRect b="-769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5270BCC-91B1-4995-9369-08B5CA0EB71C}"/>
              </a:ext>
            </a:extLst>
          </p:cNvPr>
          <p:cNvCxnSpPr>
            <a:cxnSpLocks/>
          </p:cNvCxnSpPr>
          <p:nvPr/>
        </p:nvCxnSpPr>
        <p:spPr>
          <a:xfrm flipV="1">
            <a:off x="8106018" y="3629538"/>
            <a:ext cx="501964" cy="1011968"/>
          </a:xfrm>
          <a:prstGeom prst="line">
            <a:avLst/>
          </a:prstGeom>
          <a:ln w="190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E4BA680-5E40-32EF-225C-F69E7087268B}"/>
              </a:ext>
            </a:extLst>
          </p:cNvPr>
          <p:cNvCxnSpPr>
            <a:cxnSpLocks/>
          </p:cNvCxnSpPr>
          <p:nvPr/>
        </p:nvCxnSpPr>
        <p:spPr>
          <a:xfrm flipH="1" flipV="1">
            <a:off x="8927123" y="3629538"/>
            <a:ext cx="2931256" cy="1011968"/>
          </a:xfrm>
          <a:prstGeom prst="line">
            <a:avLst/>
          </a:prstGeom>
          <a:ln w="190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D481FC18-63B8-301D-A274-FCDF4A1B9A7E}"/>
              </a:ext>
            </a:extLst>
          </p:cNvPr>
          <p:cNvSpPr/>
          <p:nvPr/>
        </p:nvSpPr>
        <p:spPr>
          <a:xfrm>
            <a:off x="4651224" y="3766424"/>
            <a:ext cx="3270739" cy="2622962"/>
          </a:xfrm>
          <a:prstGeom prst="round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GB" sz="1600" b="1" dirty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Conditions</a:t>
            </a:r>
          </a:p>
          <a:p>
            <a:pPr marL="234900" indent="-342900">
              <a:buFont typeface="+mj-lt"/>
              <a:buAutoNum type="arabicPeriod"/>
            </a:pPr>
            <a:r>
              <a:rPr lang="en-GB" sz="1400" b="1" dirty="0">
                <a:solidFill>
                  <a:srgbClr val="0070C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Efficient State Preparation </a:t>
            </a:r>
            <a:r>
              <a:rPr lang="en-GB" sz="1400" b="1" dirty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✅</a:t>
            </a:r>
            <a:endParaRPr lang="en-GB" sz="1400" b="1" dirty="0">
              <a:solidFill>
                <a:srgbClr val="0070C0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lvl="1"/>
            <a:r>
              <a:rPr lang="en-GB" sz="1400" b="1" dirty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 is easy to prepare!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1400" b="1" dirty="0">
                <a:solidFill>
                  <a:srgbClr val="FF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Efficient QPE </a:t>
            </a:r>
            <a:r>
              <a:rPr lang="en-GB" sz="1400" b="1" dirty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🚧</a:t>
            </a:r>
            <a:br>
              <a:rPr lang="en-GB" sz="1400" b="1" dirty="0">
                <a:solidFill>
                  <a:srgbClr val="FF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</a:br>
            <a:r>
              <a:rPr lang="en-GB" sz="1400" b="1" dirty="0">
                <a:solidFill>
                  <a:srgbClr val="FF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 </a:t>
            </a:r>
            <a:r>
              <a:rPr lang="en-GB" sz="1400" b="1" dirty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Structure of A</a:t>
            </a:r>
          </a:p>
          <a:p>
            <a:pPr lvl="1"/>
            <a:r>
              <a:rPr lang="en-GB" sz="1400" b="1" dirty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High sparsity helps</a:t>
            </a:r>
          </a:p>
          <a:p>
            <a:pPr lvl="1"/>
            <a:r>
              <a:rPr lang="en-GB" sz="1400" b="1" dirty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Extremely deep circuits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1400" b="1" dirty="0">
                <a:solidFill>
                  <a:srgbClr val="00B05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Efficient</a:t>
            </a:r>
            <a:r>
              <a:rPr lang="en-GB" sz="1400" dirty="0">
                <a:solidFill>
                  <a:srgbClr val="00B05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GB" sz="1400" b="1" dirty="0">
                <a:solidFill>
                  <a:srgbClr val="00B05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Read-out </a:t>
            </a:r>
            <a:r>
              <a:rPr lang="en-GB" sz="1400" b="1" dirty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🚧</a:t>
            </a:r>
            <a:endParaRPr lang="en-GB" sz="1400" b="1" dirty="0">
              <a:solidFill>
                <a:srgbClr val="00B050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lvl="1"/>
            <a:r>
              <a:rPr lang="en-GB" sz="1400" b="1" dirty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Structure of S</a:t>
            </a:r>
          </a:p>
          <a:p>
            <a:pPr lvl="1"/>
            <a:r>
              <a:rPr lang="en-GB" sz="1400" b="1" dirty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Amplitudes not accessible by measurements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0F95529-BF59-A9F8-E187-AA53B6412EB3}"/>
              </a:ext>
            </a:extLst>
          </p:cNvPr>
          <p:cNvSpPr txBox="1"/>
          <p:nvPr/>
        </p:nvSpPr>
        <p:spPr>
          <a:xfrm>
            <a:off x="9660637" y="4297323"/>
            <a:ext cx="6431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QPE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CF33EFF-1E0B-4461-DDBE-16C7F96CA86D}"/>
              </a:ext>
            </a:extLst>
          </p:cNvPr>
          <p:cNvSpPr/>
          <p:nvPr/>
        </p:nvSpPr>
        <p:spPr>
          <a:xfrm>
            <a:off x="7843481" y="2884602"/>
            <a:ext cx="309919" cy="744936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76C3D31-F9A9-592E-1A27-B520F8A0B1C3}"/>
              </a:ext>
            </a:extLst>
          </p:cNvPr>
          <p:cNvSpPr/>
          <p:nvPr/>
        </p:nvSpPr>
        <p:spPr>
          <a:xfrm>
            <a:off x="8614488" y="2438154"/>
            <a:ext cx="309919" cy="119138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7958186-6D1F-74C6-8554-00DAFE67789B}"/>
              </a:ext>
            </a:extLst>
          </p:cNvPr>
          <p:cNvSpPr/>
          <p:nvPr/>
        </p:nvSpPr>
        <p:spPr>
          <a:xfrm>
            <a:off x="9968060" y="2440796"/>
            <a:ext cx="309919" cy="119138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F0C0BF9-541A-B3E9-8F99-85028B19650A}"/>
              </a:ext>
            </a:extLst>
          </p:cNvPr>
          <p:cNvSpPr/>
          <p:nvPr/>
        </p:nvSpPr>
        <p:spPr>
          <a:xfrm>
            <a:off x="11285923" y="2889314"/>
            <a:ext cx="309919" cy="740223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A6BAE1B-03AA-BFFC-BAE0-EA96B68BB56A}"/>
              </a:ext>
            </a:extLst>
          </p:cNvPr>
          <p:cNvSpPr/>
          <p:nvPr/>
        </p:nvSpPr>
        <p:spPr>
          <a:xfrm>
            <a:off x="11836061" y="3398535"/>
            <a:ext cx="309919" cy="231356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31D0786E-F56C-CBC0-3E31-99EDB3BC395D}"/>
              </a:ext>
            </a:extLst>
          </p:cNvPr>
          <p:cNvGrpSpPr/>
          <p:nvPr/>
        </p:nvGrpSpPr>
        <p:grpSpPr>
          <a:xfrm>
            <a:off x="8106018" y="4641506"/>
            <a:ext cx="3752361" cy="1823296"/>
            <a:chOff x="7843481" y="4641506"/>
            <a:chExt cx="3752361" cy="1823296"/>
          </a:xfrm>
        </p:grpSpPr>
        <p:pic>
          <p:nvPicPr>
            <p:cNvPr id="12" name="Picture 2" descr="Overview of the quantum phase estimation algorithm discussed in the... |  Download Scientific Diagram">
              <a:extLst>
                <a:ext uri="{FF2B5EF4-FFF2-40B4-BE49-F238E27FC236}">
                  <a16:creationId xmlns:a16="http://schemas.microsoft.com/office/drawing/2014/main" id="{743D1389-7883-E2F7-8360-86BF56358AE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50000"/>
                      </a14:imgEffect>
                      <a14:imgEffect>
                        <a14:colorTemperature colorTemp="6317"/>
                      </a14:imgEffect>
                      <a14:imgEffect>
                        <a14:saturation sat="0"/>
                      </a14:imgEffect>
                      <a14:imgEffect>
                        <a14:brightnessContrast bright="-5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22310"/>
            <a:stretch/>
          </p:blipFill>
          <p:spPr bwMode="auto">
            <a:xfrm>
              <a:off x="7843481" y="4641506"/>
              <a:ext cx="3752361" cy="1823296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28575" cap="sq">
              <a:solidFill>
                <a:schemeClr val="tx1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E9DAC131-9D56-7F6D-68F8-926786803ABB}"/>
                </a:ext>
              </a:extLst>
            </p:cNvPr>
            <p:cNvSpPr/>
            <p:nvPr/>
          </p:nvSpPr>
          <p:spPr>
            <a:xfrm>
              <a:off x="8909361" y="6209377"/>
              <a:ext cx="262920" cy="238769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3329C936-B27C-F492-FC76-67A54052244A}"/>
                </a:ext>
              </a:extLst>
            </p:cNvPr>
            <p:cNvSpPr/>
            <p:nvPr/>
          </p:nvSpPr>
          <p:spPr>
            <a:xfrm>
              <a:off x="9356767" y="6197472"/>
              <a:ext cx="343413" cy="255175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458A6D1E-5963-3672-6948-DE80F76DEAB4}"/>
                </a:ext>
              </a:extLst>
            </p:cNvPr>
            <p:cNvSpPr/>
            <p:nvPr/>
          </p:nvSpPr>
          <p:spPr>
            <a:xfrm>
              <a:off x="9890584" y="6197472"/>
              <a:ext cx="343413" cy="255175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45C27371-179B-7F3F-B7B2-BE2371718765}"/>
                </a:ext>
              </a:extLst>
            </p:cNvPr>
            <p:cNvSpPr/>
            <p:nvPr/>
          </p:nvSpPr>
          <p:spPr>
            <a:xfrm>
              <a:off x="10414975" y="6197472"/>
              <a:ext cx="343413" cy="255175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B5A907-17EC-5B86-981B-0C19A0CA71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Bormio Conference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0D969C-8D29-D4A3-31AB-1C89BD24A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5D71E-5CDF-4C93-8A75-5B916FDC5BEA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79213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BC7248-D733-32EF-F01D-3265E32284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Quantum implementation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B2EF59-74F7-270C-EE24-08DED1E497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9192" y="1353607"/>
            <a:ext cx="6255247" cy="4962526"/>
          </a:xfrm>
        </p:spPr>
        <p:txBody>
          <a:bodyPr>
            <a:normAutofit/>
          </a:bodyPr>
          <a:lstStyle/>
          <a:p>
            <a:r>
              <a:rPr lang="en-GB" b="1" dirty="0"/>
              <a:t> Test the algorithm using the </a:t>
            </a:r>
            <a:r>
              <a:rPr lang="en-GB" b="1" dirty="0" err="1"/>
              <a:t>Qiskit</a:t>
            </a:r>
            <a:r>
              <a:rPr lang="en-GB" b="1" dirty="0"/>
              <a:t> implementation of HHL</a:t>
            </a:r>
          </a:p>
          <a:p>
            <a:pPr lvl="1"/>
            <a:r>
              <a:rPr lang="en-GB" dirty="0"/>
              <a:t>Smaller toy model events</a:t>
            </a:r>
          </a:p>
          <a:p>
            <a:pPr lvl="1"/>
            <a:r>
              <a:rPr lang="en-GB" dirty="0" err="1"/>
              <a:t>Transpiled</a:t>
            </a:r>
            <a:r>
              <a:rPr lang="en-GB" dirty="0"/>
              <a:t> to IBM target device</a:t>
            </a:r>
          </a:p>
          <a:p>
            <a:pPr lvl="1"/>
            <a:r>
              <a:rPr lang="en-GB" dirty="0"/>
              <a:t>Estimated depth and 2-qubit gates</a:t>
            </a:r>
          </a:p>
          <a:p>
            <a:r>
              <a:rPr lang="en-GB" dirty="0"/>
              <a:t> Correct solution </a:t>
            </a:r>
            <a:r>
              <a:rPr lang="en-GB" b="1" dirty="0"/>
              <a:t>always</a:t>
            </a:r>
            <a:r>
              <a:rPr lang="en-GB" dirty="0"/>
              <a:t> retrieved</a:t>
            </a:r>
          </a:p>
          <a:p>
            <a:r>
              <a:rPr lang="en-GB" dirty="0"/>
              <a:t> </a:t>
            </a:r>
            <a:r>
              <a:rPr lang="en-GB" b="1" dirty="0"/>
              <a:t>Depth</a:t>
            </a:r>
            <a:r>
              <a:rPr lang="en-GB" dirty="0"/>
              <a:t> extremely high</a:t>
            </a:r>
          </a:p>
          <a:p>
            <a:pPr lvl="1"/>
            <a:r>
              <a:rPr lang="en-GB" dirty="0"/>
              <a:t> Effectively unfeasible today</a:t>
            </a:r>
          </a:p>
          <a:p>
            <a:pPr lvl="1"/>
            <a:r>
              <a:rPr lang="en-GB" dirty="0"/>
              <a:t> Expected: HHL implementation ignores the sparsity structure</a:t>
            </a:r>
            <a:endParaRPr lang="en-GB" b="1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6E3547-AA12-7F8C-F187-2F1D222F1B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26 Jan 2024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2A8CF78-CC62-9C74-67EE-D6378365B593}"/>
              </a:ext>
            </a:extLst>
          </p:cNvPr>
          <p:cNvSpPr txBox="1"/>
          <p:nvPr/>
        </p:nvSpPr>
        <p:spPr>
          <a:xfrm>
            <a:off x="7307764" y="1048615"/>
            <a:ext cx="48693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rgbClr val="C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5 particles </a:t>
            </a:r>
            <a:r>
              <a:rPr lang="en-GB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– </a:t>
            </a:r>
            <a:r>
              <a:rPr lang="en-GB" b="1" dirty="0">
                <a:solidFill>
                  <a:srgbClr val="92D05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3 layers </a:t>
            </a:r>
            <a:r>
              <a:rPr lang="en-GB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detector</a:t>
            </a:r>
          </a:p>
          <a:p>
            <a:pPr algn="ctr"/>
            <a:r>
              <a:rPr lang="en-GB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          quantum simulation </a:t>
            </a:r>
            <a:endParaRPr lang="en-GB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14A968-1A37-5F04-28E0-5C1D37907888}"/>
              </a:ext>
            </a:extLst>
          </p:cNvPr>
          <p:cNvSpPr txBox="1"/>
          <p:nvPr/>
        </p:nvSpPr>
        <p:spPr>
          <a:xfrm>
            <a:off x="9982200" y="1644764"/>
            <a:ext cx="19806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Took 2 days to complete</a:t>
            </a:r>
          </a:p>
        </p:txBody>
      </p:sp>
      <p:pic>
        <p:nvPicPr>
          <p:cNvPr id="1026" name="Picture 2" descr="Brand Book Needs · Issue #328 · Qiskit/qiskit.org · GitHub">
            <a:extLst>
              <a:ext uri="{FF2B5EF4-FFF2-40B4-BE49-F238E27FC236}">
                <a16:creationId xmlns:a16="http://schemas.microsoft.com/office/drawing/2014/main" id="{927D4B96-D81F-5360-D597-88B780D67F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07" t="20465" r="12814" b="22619"/>
          <a:stretch/>
        </p:blipFill>
        <p:spPr bwMode="auto">
          <a:xfrm>
            <a:off x="7945939" y="1353607"/>
            <a:ext cx="1005928" cy="319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7907E1A-31F8-B159-2473-34A3D7A60A0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4804"/>
          <a:stretch/>
        </p:blipFill>
        <p:spPr>
          <a:xfrm>
            <a:off x="6392046" y="1844256"/>
            <a:ext cx="5473700" cy="234543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BD7F1D8-894F-3C23-F52F-CDD825E6B66B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13301" y="4307167"/>
            <a:ext cx="5327253" cy="2051299"/>
          </a:xfrm>
          <a:prstGeom prst="rect">
            <a:avLst/>
          </a:prstGeom>
        </p:spPr>
      </p:pic>
      <p:pic>
        <p:nvPicPr>
          <p:cNvPr id="7" name="Picture 6" descr="WIP - Overwatch Wiki">
            <a:extLst>
              <a:ext uri="{FF2B5EF4-FFF2-40B4-BE49-F238E27FC236}">
                <a16:creationId xmlns:a16="http://schemas.microsoft.com/office/drawing/2014/main" id="{F9CCB67D-BFEC-D9A0-42D4-7236979522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5307" y="4463934"/>
            <a:ext cx="610693" cy="556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37AD2B1-E365-17AF-80C5-843498436CDC}"/>
              </a:ext>
            </a:extLst>
          </p:cNvPr>
          <p:cNvSpPr/>
          <p:nvPr/>
        </p:nvSpPr>
        <p:spPr>
          <a:xfrm>
            <a:off x="9558824" y="4339003"/>
            <a:ext cx="980343" cy="197713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EE495E7-0D26-D7F4-AA20-405531BA19C0}"/>
              </a:ext>
            </a:extLst>
          </p:cNvPr>
          <p:cNvSpPr/>
          <p:nvPr/>
        </p:nvSpPr>
        <p:spPr>
          <a:xfrm>
            <a:off x="10539167" y="4340748"/>
            <a:ext cx="1159497" cy="197713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172EF0-3784-CD6D-4EB2-92D8A45F89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Bormio Conference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3B75B4-AFFA-6BD0-8909-8C223B4F5B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5D71E-5CDF-4C93-8A75-5B916FDC5BEA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88932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E263A550-E57C-81DF-B965-F80392E6625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NL" b="1" dirty="0"/>
              <a:t>Will it work on </a:t>
            </a:r>
            <a:br>
              <a:rPr lang="en-NL" b="1" dirty="0"/>
            </a:br>
            <a:r>
              <a:rPr lang="en-NL" b="1" dirty="0"/>
              <a:t>real-world LHCb data?</a:t>
            </a:r>
          </a:p>
        </p:txBody>
      </p:sp>
      <p:sp>
        <p:nvSpPr>
          <p:cNvPr id="10" name="Subtitle 9">
            <a:extLst>
              <a:ext uri="{FF2B5EF4-FFF2-40B4-BE49-F238E27FC236}">
                <a16:creationId xmlns:a16="http://schemas.microsoft.com/office/drawing/2014/main" id="{C1113728-DEBD-067E-3852-21C70B8E1C4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26" name="Picture 2" descr="Red Question Mark on Transparent Background 17177879 PNG">
            <a:extLst>
              <a:ext uri="{FF2B5EF4-FFF2-40B4-BE49-F238E27FC236}">
                <a16:creationId xmlns:a16="http://schemas.microsoft.com/office/drawing/2014/main" id="{8A778EA4-2D43-F578-8615-1CD0D7EAAD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9787" y="298938"/>
            <a:ext cx="1504828" cy="1504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Question Mark PNGs for Free Download">
            <a:extLst>
              <a:ext uri="{FF2B5EF4-FFF2-40B4-BE49-F238E27FC236}">
                <a16:creationId xmlns:a16="http://schemas.microsoft.com/office/drawing/2014/main" id="{46495613-5E2F-3B16-48C1-7B5B044DA6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827" y="4659924"/>
            <a:ext cx="1890345" cy="1890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12959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249CCC-18A4-268F-442D-8DE518A140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Animation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858C2EC3-7D60-1B8C-42D7-88EE28F6C6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781" t="27887" r="8751" b="15752"/>
          <a:stretch/>
        </p:blipFill>
        <p:spPr>
          <a:xfrm>
            <a:off x="-362803" y="1633392"/>
            <a:ext cx="12861960" cy="4646383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FDD7F6-5C07-856B-D9ED-A41D0FF4B3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26 Jan 2024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BA191B0-5D43-F372-268E-14544CC8659E}"/>
              </a:ext>
            </a:extLst>
          </p:cNvPr>
          <p:cNvSpPr txBox="1"/>
          <p:nvPr/>
        </p:nvSpPr>
        <p:spPr>
          <a:xfrm>
            <a:off x="248947" y="92075"/>
            <a:ext cx="278954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20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LHCb Simulated Event</a:t>
            </a:r>
            <a:br>
              <a:rPr lang="en-NL" sz="20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</a:br>
            <a:r>
              <a:rPr lang="en-NL" sz="20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1 collision event</a:t>
            </a:r>
          </a:p>
          <a:p>
            <a:r>
              <a:rPr lang="en-NL" sz="20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Half of the VELO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A6D9A17-F307-7861-CEAF-7D013AC6A532}"/>
                  </a:ext>
                </a:extLst>
              </p:cNvPr>
              <p:cNvSpPr txBox="1"/>
              <p:nvPr/>
            </p:nvSpPr>
            <p:spPr>
              <a:xfrm>
                <a:off x="2908227" y="105582"/>
                <a:ext cx="113037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nl-NL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Helvetica Neue" panose="02000503000000020004" pitchFamily="2" charset="0"/>
                              <a:cs typeface="Helvetica Neue" panose="02000503000000020004" pitchFamily="2" charset="0"/>
                            </a:rPr>
                          </m:ctrlPr>
                        </m:sSubPr>
                        <m:e>
                          <m:r>
                            <a:rPr lang="nl-NL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Helvetica Neue" panose="02000503000000020004" pitchFamily="2" charset="0"/>
                              <a:cs typeface="Helvetica Neue" panose="02000503000000020004" pitchFamily="2" charset="0"/>
                            </a:rPr>
                            <m:t>𝐵</m:t>
                          </m:r>
                        </m:e>
                        <m:sub>
                          <m:r>
                            <a:rPr lang="nl-NL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Helvetica Neue" panose="02000503000000020004" pitchFamily="2" charset="0"/>
                              <a:cs typeface="Helvetica Neue" panose="02000503000000020004" pitchFamily="2" charset="0"/>
                            </a:rPr>
                            <m:t>𝑠</m:t>
                          </m:r>
                        </m:sub>
                      </m:sSub>
                      <m:r>
                        <a:rPr lang="nl-NL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m:t>→</m:t>
                      </m:r>
                      <m:r>
                        <a:rPr lang="nl-NL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m:t>𝜙𝜙</m:t>
                      </m:r>
                    </m:oMath>
                  </m:oMathPara>
                </a14:m>
                <a:endParaRPr lang="en-NL" i="1" dirty="0">
                  <a:solidFill>
                    <a:schemeClr val="bg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A6D9A17-F307-7861-CEAF-7D013AC6A5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08227" y="105582"/>
                <a:ext cx="1130373" cy="369332"/>
              </a:xfrm>
              <a:prstGeom prst="rect">
                <a:avLst/>
              </a:prstGeom>
              <a:blipFill>
                <a:blip r:embed="rId4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6ED0CDD7-6B53-9E61-1101-7F870996D839}"/>
              </a:ext>
            </a:extLst>
          </p:cNvPr>
          <p:cNvSpPr txBox="1"/>
          <p:nvPr/>
        </p:nvSpPr>
        <p:spPr>
          <a:xfrm>
            <a:off x="6824834" y="92075"/>
            <a:ext cx="515817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sz="20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To validate our new Hamiltonian approach, HHL has been replaced with a </a:t>
            </a:r>
            <a:r>
              <a:rPr lang="en-NL" sz="2000" b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classical linear solver</a:t>
            </a:r>
          </a:p>
          <a:p>
            <a:endParaRPr lang="en-NL" sz="2000" b="1" dirty="0">
              <a:solidFill>
                <a:schemeClr val="bg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r>
              <a:rPr lang="en-GB" sz="2000" dirty="0">
                <a:solidFill>
                  <a:srgbClr val="FFFFFF"/>
                </a:solidFill>
              </a:rPr>
              <a:t>LHCb events on quantum simulator/hardware </a:t>
            </a:r>
            <a:r>
              <a:rPr lang="en-GB" sz="2000" b="1" dirty="0">
                <a:solidFill>
                  <a:srgbClr val="FFFFFF"/>
                </a:solidFill>
              </a:rPr>
              <a:t>is not possible yet</a:t>
            </a:r>
            <a:r>
              <a:rPr lang="en-GB" sz="2000" dirty="0">
                <a:solidFill>
                  <a:srgbClr val="FFFFFF"/>
                </a:solidFill>
              </a:rPr>
              <a:t>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FFFFFF"/>
                </a:solidFill>
              </a:rPr>
              <a:t>Circuit </a:t>
            </a:r>
            <a:r>
              <a:rPr lang="en-GB" sz="2000" b="1" dirty="0">
                <a:solidFill>
                  <a:srgbClr val="FFFFFF"/>
                </a:solidFill>
              </a:rPr>
              <a:t>too deep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FFFFFF"/>
                </a:solidFill>
              </a:rPr>
              <a:t>Hardware </a:t>
            </a:r>
            <a:r>
              <a:rPr lang="en-GB" sz="2000" b="1" dirty="0">
                <a:solidFill>
                  <a:srgbClr val="FFFFFF"/>
                </a:solidFill>
              </a:rPr>
              <a:t>too noisy</a:t>
            </a:r>
            <a:endParaRPr lang="en-NL" sz="2000" b="1" dirty="0">
              <a:solidFill>
                <a:srgbClr val="FFFFFF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E18DB6F-D1E0-7C97-6B08-59E4E1505D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Bormio Conference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4D7DFD-449A-75C6-9A9B-762F49EEEB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5D71E-5CDF-4C93-8A75-5B916FDC5BEA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24296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0DF8B2-78D1-31B7-8C62-2D8F2A8239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Validation on LHCb events</a:t>
            </a:r>
            <a:endParaRPr lang="en-NL" b="1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A763B8-E96B-9DFC-1CBA-481A307E77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26 Jan 2024</a:t>
            </a:r>
            <a:endParaRPr lang="en-US" dirty="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488206D8-7CF2-9F96-48E3-22C86AAB9BDC}"/>
              </a:ext>
            </a:extLst>
          </p:cNvPr>
          <p:cNvSpPr txBox="1">
            <a:spLocks/>
          </p:cNvSpPr>
          <p:nvPr/>
        </p:nvSpPr>
        <p:spPr>
          <a:xfrm>
            <a:off x="824345" y="1245745"/>
            <a:ext cx="10195940" cy="11493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FFC000"/>
              </a:buClr>
              <a:buFont typeface="System Font Regular"/>
              <a:buChar char="⦿"/>
              <a:defRPr sz="280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C000"/>
              </a:buClr>
              <a:buFont typeface="Courier New" panose="02070309020205020404" pitchFamily="49" charset="0"/>
              <a:buChar char="o"/>
              <a:defRPr sz="240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C000"/>
              </a:buClr>
              <a:buFont typeface="System Font Regular"/>
              <a:buChar char="⦿"/>
              <a:defRPr sz="200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C000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C000"/>
              </a:buClr>
              <a:buFont typeface="System Font Regular"/>
              <a:buChar char="⦿"/>
              <a:defRPr sz="180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LHCb simulated events with a classical solver to assess track reconstruction performance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1B215B-0721-C29B-2B3E-8E7658DD3CA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083"/>
          <a:stretch/>
        </p:blipFill>
        <p:spPr>
          <a:xfrm>
            <a:off x="714987" y="2040614"/>
            <a:ext cx="10523522" cy="449443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408664C-40A2-A52D-A2A9-086EAFA4DD7A}"/>
              </a:ext>
            </a:extLst>
          </p:cNvPr>
          <p:cNvSpPr txBox="1"/>
          <p:nvPr/>
        </p:nvSpPr>
        <p:spPr>
          <a:xfrm>
            <a:off x="1676881" y="3574560"/>
            <a:ext cx="11610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Precision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3175B4C-C4AA-044F-6D7A-1FF0E8DF1171}"/>
              </a:ext>
            </a:extLst>
          </p:cNvPr>
          <p:cNvSpPr txBox="1"/>
          <p:nvPr/>
        </p:nvSpPr>
        <p:spPr>
          <a:xfrm>
            <a:off x="1676881" y="5560599"/>
            <a:ext cx="8114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Recall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0886772-00E0-3191-8980-6A3B8F1A5217}"/>
              </a:ext>
            </a:extLst>
          </p:cNvPr>
          <p:cNvSpPr txBox="1">
            <a:spLocks/>
          </p:cNvSpPr>
          <p:nvPr/>
        </p:nvSpPr>
        <p:spPr>
          <a:xfrm>
            <a:off x="8526088" y="4605895"/>
            <a:ext cx="3095106" cy="9058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FFC000"/>
              </a:buClr>
              <a:buFont typeface="System Font Regular"/>
              <a:buChar char="⦿"/>
              <a:defRPr sz="280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C000"/>
              </a:buClr>
              <a:buFont typeface="Courier New" panose="02070309020205020404" pitchFamily="49" charset="0"/>
              <a:buChar char="o"/>
              <a:defRPr sz="240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C000"/>
              </a:buClr>
              <a:buFont typeface="System Font Regular"/>
              <a:buChar char="⦿"/>
              <a:defRPr sz="200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C000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C000"/>
              </a:buClr>
              <a:buFont typeface="System Font Regular"/>
              <a:buChar char="⦿"/>
              <a:defRPr sz="180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b="1" dirty="0"/>
              <a:t>Great performance!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2A2D42-B570-0D8D-7837-1E2666C941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Bormio Conference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E1EE3F-B891-24FB-69C4-8FADA8AA00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5D71E-5CDF-4C93-8A75-5B916FDC5BEA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10795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3980E4-D476-7A81-A5D5-D323A8DB0B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Questions for the future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8DB9750-0E15-7741-5C60-3668DA06AA8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28601" y="1553485"/>
                <a:ext cx="5867399" cy="4595912"/>
              </a:xfrm>
            </p:spPr>
            <p:txBody>
              <a:bodyPr>
                <a:normAutofit/>
              </a:bodyPr>
              <a:lstStyle/>
              <a:p>
                <a:pPr marL="514350" indent="-514350">
                  <a:buFont typeface="+mj-lt"/>
                  <a:buAutoNum type="arabicPeriod"/>
                </a:pPr>
                <a:r>
                  <a:rPr lang="en-GB" dirty="0"/>
                  <a:t>Is it possible to perform </a:t>
                </a:r>
                <a:r>
                  <a:rPr lang="en-GB" u="sng" dirty="0"/>
                  <a:t>efficient</a:t>
                </a:r>
                <a:r>
                  <a:rPr lang="en-GB" dirty="0"/>
                  <a:t> QPE of the operator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nl-NL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nl-NL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nl-NL" b="0" i="1" smtClean="0">
                            <a:latin typeface="Cambria Math" panose="02040503050406030204" pitchFamily="18" charset="0"/>
                          </a:rPr>
                          <m:t>𝑖𝐴</m:t>
                        </m:r>
                      </m:sup>
                    </m:sSup>
                  </m:oMath>
                </a14:m>
                <a:r>
                  <a:rPr lang="en-GB" dirty="0"/>
                  <a:t>?</a:t>
                </a:r>
                <a:br>
                  <a:rPr lang="en-GB" dirty="0"/>
                </a:br>
                <a:br>
                  <a:rPr lang="en-GB" dirty="0"/>
                </a:br>
                <a:br>
                  <a:rPr lang="en-GB" dirty="0"/>
                </a:br>
                <a:endParaRPr lang="en-GB" dirty="0"/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GB" dirty="0"/>
                  <a:t>Can we </a:t>
                </a:r>
                <a:r>
                  <a:rPr lang="en-GB" u="sng" dirty="0"/>
                  <a:t>efficiently</a:t>
                </a:r>
                <a:r>
                  <a:rPr lang="en-GB" dirty="0"/>
                  <a:t> extract information about the tracks from the </a:t>
                </a:r>
                <a:r>
                  <a:rPr lang="en-GB" b="1" dirty="0"/>
                  <a:t>final state</a:t>
                </a:r>
                <a:r>
                  <a:rPr lang="en-GB" dirty="0"/>
                  <a:t>?</a:t>
                </a:r>
              </a:p>
              <a:p>
                <a:pPr lvl="1"/>
                <a:r>
                  <a:rPr lang="en-GB" dirty="0"/>
                  <a:t>No need for the full vector. </a:t>
                </a:r>
                <a:r>
                  <a:rPr lang="en-GB" b="1" dirty="0"/>
                  <a:t>We</a:t>
                </a:r>
                <a:r>
                  <a:rPr lang="en-GB" dirty="0"/>
                  <a:t> </a:t>
                </a:r>
                <a:r>
                  <a:rPr lang="en-GB" b="1" dirty="0"/>
                  <a:t>just need tracks</a:t>
                </a:r>
                <a:r>
                  <a:rPr lang="en-GB" dirty="0"/>
                  <a:t>.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8DB9750-0E15-7741-5C60-3668DA06AA8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28601" y="1553485"/>
                <a:ext cx="5867399" cy="4595912"/>
              </a:xfrm>
              <a:blipFill>
                <a:blip r:embed="rId2"/>
                <a:stretch>
                  <a:fillRect l="-2160" t="-2204" r="-86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00D14B-C77F-08D5-667B-C9DD72AF6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26 Jan 2024</a:t>
            </a:r>
            <a:endParaRPr lang="en-US" dirty="0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0F9B066D-6E4B-CA32-6791-2B6C6D2649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8089" y="3851441"/>
            <a:ext cx="4373911" cy="2792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81E7C10-93FC-2303-7143-8CC9FADC535C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50000" contrast="-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06089" y="586161"/>
            <a:ext cx="3597909" cy="3143654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FDAA72-6F59-8C75-DC15-2241200D1F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Bormio Conference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3A1025-FEAB-B9C0-5648-59DDAD1D32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5D71E-5CDF-4C93-8A75-5B916FDC5BEA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44261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AA592E-94BE-3031-8E2F-4E0483C802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NL" b="1" dirty="0"/>
              <a:t>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350DA1-DF39-22EB-88F8-7EC1A4FF5B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99501"/>
            <a:ext cx="10832574" cy="5501299"/>
          </a:xfrm>
        </p:spPr>
        <p:txBody>
          <a:bodyPr>
            <a:normAutofit/>
          </a:bodyPr>
          <a:lstStyle/>
          <a:p>
            <a:pPr>
              <a:buClr>
                <a:srgbClr val="92D050"/>
              </a:buClr>
              <a:buFont typeface="System Font Regular"/>
              <a:buChar char="✓"/>
            </a:pPr>
            <a:r>
              <a:rPr lang="en-NL" dirty="0"/>
              <a:t>  </a:t>
            </a:r>
            <a:r>
              <a:rPr lang="en-NL" b="1" dirty="0"/>
              <a:t>New</a:t>
            </a:r>
            <a:r>
              <a:rPr lang="en-NL" dirty="0"/>
              <a:t> track reco algorithm based on Ising-like Hamiltonian</a:t>
            </a:r>
          </a:p>
          <a:p>
            <a:pPr lvl="1"/>
            <a:r>
              <a:rPr lang="en-NL" dirty="0"/>
              <a:t>Tested and validated classically on LHCb simulated events</a:t>
            </a:r>
          </a:p>
          <a:p>
            <a:pPr lvl="1"/>
            <a:r>
              <a:rPr lang="en-NL" dirty="0"/>
              <a:t>Good performance!</a:t>
            </a:r>
          </a:p>
          <a:p>
            <a:pPr>
              <a:buClr>
                <a:srgbClr val="92D050"/>
              </a:buClr>
              <a:buFont typeface="System Font Regular"/>
              <a:buChar char="✓"/>
            </a:pPr>
            <a:r>
              <a:rPr lang="en-NL" dirty="0"/>
              <a:t>  </a:t>
            </a:r>
            <a:r>
              <a:rPr lang="en-NL" b="1" dirty="0"/>
              <a:t>First </a:t>
            </a:r>
            <a:r>
              <a:rPr lang="en-NL" dirty="0"/>
              <a:t>track reco algorithm based on the HHL quantum algorithm</a:t>
            </a:r>
          </a:p>
          <a:p>
            <a:pPr lvl="1"/>
            <a:r>
              <a:rPr lang="en-NL" dirty="0"/>
              <a:t>Tested on smaller events</a:t>
            </a:r>
          </a:p>
          <a:p>
            <a:pPr lvl="1"/>
            <a:r>
              <a:rPr lang="en-NL" dirty="0"/>
              <a:t>🚧 QPE and read-out are still inefficient.</a:t>
            </a:r>
          </a:p>
          <a:p>
            <a:r>
              <a:rPr lang="en-NL" b="1" dirty="0"/>
              <a:t> Results recently published on JINST</a:t>
            </a:r>
          </a:p>
          <a:p>
            <a:pPr lvl="1"/>
            <a:endParaRPr lang="en-NL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FF82C2-2ECF-4857-5E8A-CF159102FB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26 Jan 2024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B91AD4C-5CA0-586B-A732-BA73CD5383A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22855"/>
          <a:stretch/>
        </p:blipFill>
        <p:spPr>
          <a:xfrm>
            <a:off x="1400906" y="3931467"/>
            <a:ext cx="9569642" cy="2674593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E3E2A5-3234-F4CE-4242-DB21581D9C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Bormio Conference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CD8825-8701-B637-91D2-B3B30A2F4F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5D71E-5CDF-4C93-8A75-5B916FDC5BEA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906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B2AB5FFE-0481-9508-A21C-4B3F7DB76EF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NL" b="1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724826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22A44210-5455-5BDF-2447-62A06D4858E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28" b="29737"/>
          <a:stretch/>
        </p:blipFill>
        <p:spPr>
          <a:xfrm>
            <a:off x="20118" y="214320"/>
            <a:ext cx="12179098" cy="390048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A4B4F78-ED72-DD60-9B79-7ACA3DB406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b="1" dirty="0">
                <a:solidFill>
                  <a:schemeClr val="bg1"/>
                </a:solidFill>
              </a:rPr>
              <a:t>Connecting dots in the LHCb VELO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594489-14D0-60D0-E96C-94ABDD7231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6088" y="3560209"/>
            <a:ext cx="5600023" cy="2948804"/>
          </a:xfrm>
        </p:spPr>
        <p:txBody>
          <a:bodyPr>
            <a:normAutofit fontScale="92500"/>
          </a:bodyPr>
          <a:lstStyle/>
          <a:p>
            <a:r>
              <a:rPr lang="en-NL" dirty="0">
                <a:solidFill>
                  <a:schemeClr val="bg1"/>
                </a:solidFill>
              </a:rPr>
              <a:t> Charged </a:t>
            </a:r>
            <a:r>
              <a:rPr lang="en-GB" dirty="0">
                <a:solidFill>
                  <a:schemeClr val="bg1"/>
                </a:solidFill>
              </a:rPr>
              <a:t>particles leave </a:t>
            </a:r>
            <a:r>
              <a:rPr lang="en-GB" b="1" dirty="0">
                <a:solidFill>
                  <a:schemeClr val="bg1"/>
                </a:solidFill>
              </a:rPr>
              <a:t>hits</a:t>
            </a:r>
            <a:r>
              <a:rPr lang="en-GB" dirty="0">
                <a:solidFill>
                  <a:schemeClr val="bg1"/>
                </a:solidFill>
              </a:rPr>
              <a:t> in the VELO.</a:t>
            </a:r>
          </a:p>
          <a:p>
            <a:r>
              <a:rPr lang="en-GB" dirty="0">
                <a:solidFill>
                  <a:schemeClr val="bg1"/>
                </a:solidFill>
              </a:rPr>
              <a:t> Reconstruction of the </a:t>
            </a:r>
            <a:r>
              <a:rPr lang="en-GB" b="1" dirty="0">
                <a:solidFill>
                  <a:schemeClr val="bg1"/>
                </a:solidFill>
              </a:rPr>
              <a:t>tracks</a:t>
            </a:r>
            <a:r>
              <a:rPr lang="en-GB" dirty="0">
                <a:solidFill>
                  <a:schemeClr val="bg1"/>
                </a:solidFill>
              </a:rPr>
              <a:t> crucial step of the LHCb pipeline.</a:t>
            </a:r>
          </a:p>
          <a:p>
            <a:r>
              <a:rPr lang="en-GB" dirty="0">
                <a:solidFill>
                  <a:schemeClr val="bg1"/>
                </a:solidFill>
              </a:rPr>
              <a:t> The </a:t>
            </a:r>
            <a:r>
              <a:rPr lang="en-GB" b="1" dirty="0">
                <a:solidFill>
                  <a:schemeClr val="bg1"/>
                </a:solidFill>
              </a:rPr>
              <a:t>most computationally expensive</a:t>
            </a:r>
            <a:r>
              <a:rPr lang="en-GB" dirty="0">
                <a:solidFill>
                  <a:schemeClr val="bg1"/>
                </a:solidFill>
              </a:rPr>
              <a:t> algorithm at trigger level.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CADD1D11-8DE1-CDB8-91F4-7F0FD2E75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26 Jan 2024</a:t>
            </a:r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7FC33CA-4EB4-B1FC-C806-097297EB27AB}"/>
              </a:ext>
            </a:extLst>
          </p:cNvPr>
          <p:cNvGrpSpPr/>
          <p:nvPr/>
        </p:nvGrpSpPr>
        <p:grpSpPr>
          <a:xfrm>
            <a:off x="5843503" y="3560209"/>
            <a:ext cx="6355713" cy="3292732"/>
            <a:chOff x="1890923" y="4600920"/>
            <a:chExt cx="3828135" cy="1826708"/>
          </a:xfrm>
        </p:grpSpPr>
        <p:pic>
          <p:nvPicPr>
            <p:cNvPr id="4098" name="Picture 2" descr="LHCb's momentous metamorphosis – CERN Courier">
              <a:extLst>
                <a:ext uri="{FF2B5EF4-FFF2-40B4-BE49-F238E27FC236}">
                  <a16:creationId xmlns:a16="http://schemas.microsoft.com/office/drawing/2014/main" id="{5D66A78F-BA8D-CE3B-F39C-6719C620239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890923" y="4600920"/>
              <a:ext cx="3828135" cy="18267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587F8E52-651B-2016-AF8C-43282771910C}"/>
                </a:ext>
              </a:extLst>
            </p:cNvPr>
            <p:cNvSpPr/>
            <p:nvPr/>
          </p:nvSpPr>
          <p:spPr>
            <a:xfrm>
              <a:off x="2315515" y="5335834"/>
              <a:ext cx="430991" cy="430992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1DA45D1-AD95-6BEF-65DE-B0DDC1930387}"/>
                </a:ext>
              </a:extLst>
            </p:cNvPr>
            <p:cNvSpPr txBox="1"/>
            <p:nvPr/>
          </p:nvSpPr>
          <p:spPr>
            <a:xfrm>
              <a:off x="2320926" y="5704044"/>
              <a:ext cx="7330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>
                  <a:solidFill>
                    <a:srgbClr val="FF0000"/>
                  </a:solidFill>
                </a:rPr>
                <a:t>Here</a:t>
              </a:r>
            </a:p>
          </p:txBody>
        </p:sp>
      </p:grp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47375405-7EF3-AF43-C65F-8665585116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Bormio Conference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4C8376C-080C-6758-5500-42F70FD51C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5D71E-5CDF-4C93-8A75-5B916FDC5BEA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66186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CF13C9-5B27-FC26-7536-2500E4E4A6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b="1" dirty="0"/>
              <a:t>Tracking challenges in HL-LHC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4C34D9-7F50-5CA2-990C-0C0AF12D3B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1503" y="1256176"/>
            <a:ext cx="10515600" cy="4770194"/>
          </a:xfrm>
        </p:spPr>
        <p:txBody>
          <a:bodyPr>
            <a:normAutofit/>
          </a:bodyPr>
          <a:lstStyle/>
          <a:p>
            <a:r>
              <a:rPr lang="en-NL" dirty="0"/>
              <a:t>Number of collisions per crossing: </a:t>
            </a:r>
            <a:r>
              <a:rPr lang="en-NL" b="1" dirty="0"/>
              <a:t>~7</a:t>
            </a:r>
          </a:p>
          <a:p>
            <a:r>
              <a:rPr lang="en-NL" dirty="0"/>
              <a:t>Substantial </a:t>
            </a:r>
            <a:r>
              <a:rPr lang="en-NL" b="1" dirty="0"/>
              <a:t>boost</a:t>
            </a:r>
            <a:r>
              <a:rPr lang="en-NL" dirty="0"/>
              <a:t> </a:t>
            </a:r>
            <a:r>
              <a:rPr lang="en-NL" b="1" dirty="0"/>
              <a:t>in</a:t>
            </a:r>
            <a:r>
              <a:rPr lang="en-NL" dirty="0"/>
              <a:t> </a:t>
            </a:r>
            <a:r>
              <a:rPr lang="en-NL" b="1" dirty="0"/>
              <a:t>luminosity</a:t>
            </a:r>
            <a:r>
              <a:rPr lang="en-NL" dirty="0"/>
              <a:t> in the future</a:t>
            </a:r>
          </a:p>
          <a:p>
            <a:pPr lvl="1"/>
            <a:r>
              <a:rPr lang="en-NL" b="1" dirty="0"/>
              <a:t>10x</a:t>
            </a:r>
            <a:r>
              <a:rPr lang="en-NL" dirty="0"/>
              <a:t> more </a:t>
            </a:r>
            <a:r>
              <a:rPr lang="en-NL" b="1" dirty="0"/>
              <a:t>collisions</a:t>
            </a:r>
            <a:endParaRPr lang="en-NL" dirty="0"/>
          </a:p>
          <a:p>
            <a:pPr lvl="1"/>
            <a:r>
              <a:rPr lang="en-GB" b="1" dirty="0"/>
              <a:t>10x</a:t>
            </a:r>
            <a:r>
              <a:rPr lang="en-NL" dirty="0"/>
              <a:t> more </a:t>
            </a:r>
            <a:r>
              <a:rPr lang="en-NL" b="1" dirty="0"/>
              <a:t>particles</a:t>
            </a:r>
            <a:br>
              <a:rPr lang="en-NL" dirty="0"/>
            </a:br>
            <a:endParaRPr lang="en-NL" dirty="0"/>
          </a:p>
          <a:p>
            <a:r>
              <a:rPr lang="en-NL" dirty="0"/>
              <a:t>New </a:t>
            </a:r>
            <a:r>
              <a:rPr lang="en-NL" b="1" dirty="0"/>
              <a:t>algorithms</a:t>
            </a:r>
            <a:r>
              <a:rPr lang="en-NL" dirty="0"/>
              <a:t> will be required </a:t>
            </a:r>
            <a:br>
              <a:rPr lang="en-NL" dirty="0"/>
            </a:br>
            <a:r>
              <a:rPr lang="en-NL" dirty="0"/>
              <a:t>to deal with the new operating </a:t>
            </a:r>
            <a:br>
              <a:rPr lang="en-NL" dirty="0"/>
            </a:br>
            <a:r>
              <a:rPr lang="en-NL" dirty="0"/>
              <a:t>conditions</a:t>
            </a:r>
            <a:br>
              <a:rPr lang="en-NL" dirty="0"/>
            </a:br>
            <a:br>
              <a:rPr lang="en-NL" dirty="0"/>
            </a:br>
            <a:endParaRPr lang="en-NL" dirty="0"/>
          </a:p>
          <a:p>
            <a:r>
              <a:rPr lang="en-NL" dirty="0"/>
              <a:t>Can </a:t>
            </a:r>
            <a:r>
              <a:rPr lang="en-NL" b="1" dirty="0"/>
              <a:t>quantum computing</a:t>
            </a:r>
            <a:r>
              <a:rPr lang="en-NL" dirty="0"/>
              <a:t> play a role?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18F7BF-956A-4C4D-8F56-7C43EC4B6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26 Jan 2024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44F9D68-2314-4478-AC2C-277D8E085847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53128" y="1176085"/>
            <a:ext cx="4815760" cy="233655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BBFEE9E-3AA8-0C86-3514-0AA656D62B87}"/>
              </a:ext>
            </a:extLst>
          </p:cNvPr>
          <p:cNvSpPr txBox="1"/>
          <p:nvPr/>
        </p:nvSpPr>
        <p:spPr>
          <a:xfrm>
            <a:off x="9027973" y="3295315"/>
            <a:ext cx="217399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5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Courtesy of </a:t>
            </a:r>
            <a:r>
              <a:rPr lang="en-GB" sz="105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Robbert</a:t>
            </a:r>
            <a:r>
              <a:rPr lang="en-GB" sz="105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GB" sz="105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Geertsema</a:t>
            </a:r>
            <a:endParaRPr lang="en-GB" sz="105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48F1877-32C6-7DBD-F0A1-FCD98C3905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19000"/>
                    </a14:imgEffect>
                    <a14:imgEffect>
                      <a14:brightnessContrast bright="-44000" contrast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17269" y="3549231"/>
            <a:ext cx="5374731" cy="2998240"/>
          </a:xfrm>
          <a:prstGeom prst="rect">
            <a:avLst/>
          </a:prstGeom>
        </p:spPr>
      </p:pic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66BDC16-5B7A-C5A7-78C9-BEE61838D8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Bormio Conference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B9A840-315D-F340-A822-9B89FDCFDF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5D71E-5CDF-4C93-8A75-5B916FDC5BEA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75650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466A2F-F3B1-2F56-8128-AC803284D8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1156"/>
            <a:ext cx="10515600" cy="1325563"/>
          </a:xfrm>
        </p:spPr>
        <p:txBody>
          <a:bodyPr/>
          <a:lstStyle/>
          <a:p>
            <a:r>
              <a:rPr lang="en-NL" b="1" dirty="0"/>
              <a:t>Quantum Computing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04C5359-D32D-06B7-6D6A-DF4CBC321A3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70381" y="1252352"/>
                <a:ext cx="8417170" cy="4894417"/>
              </a:xfrm>
            </p:spPr>
            <p:txBody>
              <a:bodyPr>
                <a:normAutofit/>
              </a:bodyPr>
              <a:lstStyle/>
              <a:p>
                <a:r>
                  <a:rPr lang="en-NL" dirty="0"/>
                  <a:t>Using a system of </a:t>
                </a:r>
                <a:r>
                  <a:rPr lang="en-NL" b="1" dirty="0"/>
                  <a:t>qubits</a:t>
                </a:r>
                <a:r>
                  <a:rPr lang="en-NL" dirty="0"/>
                  <a:t> to perform calculations</a:t>
                </a:r>
                <a:br>
                  <a:rPr lang="en-NL" dirty="0"/>
                </a:br>
                <a:r>
                  <a:rPr lang="en-NL" dirty="0"/>
                  <a:t>A </a:t>
                </a:r>
                <a14:m>
                  <m:oMath xmlns:m="http://schemas.openxmlformats.org/officeDocument/2006/math">
                    <m:r>
                      <a:rPr lang="en-NL" i="1" dirty="0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NL" dirty="0"/>
                  <a:t>-qubit state lives in a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nl-NL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nl-NL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nl-NL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p>
                  </m:oMath>
                </a14:m>
                <a:r>
                  <a:rPr lang="en-NL" dirty="0"/>
                  <a:t>-dim </a:t>
                </a:r>
                <a:r>
                  <a:rPr lang="en-NL" b="1" dirty="0"/>
                  <a:t>Hilbert space</a:t>
                </a:r>
                <a:br>
                  <a:rPr lang="en-NL" b="1" dirty="0"/>
                </a:br>
                <a:endParaRPr lang="en-NL" b="1" dirty="0"/>
              </a:p>
              <a:p>
                <a:pPr lvl="1"/>
                <a:r>
                  <a:rPr lang="en-NL" dirty="0"/>
                  <a:t>1-qubit state</a:t>
                </a:r>
              </a:p>
              <a:p>
                <a:pPr lvl="1"/>
                <a:r>
                  <a:rPr lang="en-NL" dirty="0"/>
                  <a:t>2-qubit state</a:t>
                </a:r>
                <a:br>
                  <a:rPr lang="en-NL" dirty="0"/>
                </a:br>
                <a:endParaRPr lang="en-NL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04C5359-D32D-06B7-6D6A-DF4CBC321A3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70381" y="1252352"/>
                <a:ext cx="8417170" cy="4894417"/>
              </a:xfrm>
              <a:blipFill>
                <a:blip r:embed="rId3"/>
                <a:stretch>
                  <a:fillRect l="-1054" t="-207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F8A508-AE2B-53D4-D5CA-6EFB3EF81B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26 Jan 2024</a:t>
            </a:r>
            <a:endParaRPr lang="en-US" dirty="0"/>
          </a:p>
        </p:txBody>
      </p:sp>
      <p:pic>
        <p:nvPicPr>
          <p:cNvPr id="5122" name="Picture 2" descr="undefined">
            <a:extLst>
              <a:ext uri="{FF2B5EF4-FFF2-40B4-BE49-F238E27FC236}">
                <a16:creationId xmlns:a16="http://schemas.microsoft.com/office/drawing/2014/main" id="{4B14BB7A-5885-6409-8918-11086B9E24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1844" y="81189"/>
            <a:ext cx="2470099" cy="2626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4D464A7B-A2FF-3646-0E94-0D080F7C70DB}"/>
              </a:ext>
            </a:extLst>
          </p:cNvPr>
          <p:cNvGrpSpPr/>
          <p:nvPr/>
        </p:nvGrpSpPr>
        <p:grpSpPr>
          <a:xfrm>
            <a:off x="2731183" y="2431402"/>
            <a:ext cx="7432431" cy="841773"/>
            <a:chOff x="3022650" y="2595442"/>
            <a:chExt cx="7432431" cy="84177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43EF3157-390C-53B5-417E-9C058582ED7E}"/>
                    </a:ext>
                  </a:extLst>
                </p:cNvPr>
                <p:cNvSpPr txBox="1"/>
                <p:nvPr/>
              </p:nvSpPr>
              <p:spPr>
                <a:xfrm>
                  <a:off x="3277335" y="2595442"/>
                  <a:ext cx="3058283" cy="43088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|"/>
                            <m:endChr m:val="⟩"/>
                            <m:ctrlPr>
                              <a:rPr lang="nl-NL" sz="28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nl-NL" sz="2800" b="0" i="1" smtClean="0">
                                <a:latin typeface="Cambria Math" panose="02040503050406030204" pitchFamily="18" charset="0"/>
                              </a:rPr>
                              <m:t>𝜓</m:t>
                            </m:r>
                          </m:e>
                        </m:d>
                        <m:r>
                          <a:rPr lang="nl-NL" sz="28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nl-NL" sz="28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nl-NL" sz="28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𝛼</m:t>
                            </m:r>
                          </m:e>
                          <m:sub>
                            <m:r>
                              <a:rPr lang="nl-NL" sz="28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d>
                          <m:dPr>
                            <m:begChr m:val="|"/>
                            <m:endChr m:val="⟩"/>
                            <m:ctrlPr>
                              <a:rPr lang="nl-NL" sz="28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nl-NL" sz="28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</m:d>
                        <m:r>
                          <a:rPr lang="nl-NL" sz="28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nl-NL" sz="28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nl-NL" sz="28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𝛼</m:t>
                            </m:r>
                          </m:e>
                          <m:sub>
                            <m:r>
                              <a:rPr lang="nl-NL" sz="28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nl-NL" sz="2800" b="0" i="1" smtClean="0">
                            <a:latin typeface="Cambria Math" panose="02040503050406030204" pitchFamily="18" charset="0"/>
                          </a:rPr>
                          <m:t>|1⟩</m:t>
                        </m:r>
                      </m:oMath>
                    </m:oMathPara>
                  </a14:m>
                  <a:endParaRPr lang="en-GB" sz="2800" dirty="0"/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43EF3157-390C-53B5-417E-9C058582ED7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77335" y="2595442"/>
                  <a:ext cx="3058283" cy="430887"/>
                </a:xfrm>
                <a:prstGeom prst="rect">
                  <a:avLst/>
                </a:prstGeom>
                <a:blipFill>
                  <a:blip r:embed="rId5"/>
                  <a:stretch>
                    <a:fillRect l="-830" t="-2857" r="-4979" b="-31429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8317C125-8213-BCC5-8825-74AD10A001D0}"/>
                    </a:ext>
                  </a:extLst>
                </p:cNvPr>
                <p:cNvSpPr txBox="1"/>
                <p:nvPr/>
              </p:nvSpPr>
              <p:spPr>
                <a:xfrm>
                  <a:off x="3022650" y="3006328"/>
                  <a:ext cx="7432431" cy="43088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|"/>
                            <m:endChr m:val="⟩"/>
                            <m:ctrlPr>
                              <a:rPr lang="nl-NL" sz="28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nl-NL" sz="2800" b="0" i="1" smtClean="0">
                                <a:latin typeface="Cambria Math" panose="02040503050406030204" pitchFamily="18" charset="0"/>
                              </a:rPr>
                              <m:t>𝜓</m:t>
                            </m:r>
                          </m:e>
                        </m:d>
                        <m:r>
                          <a:rPr lang="nl-NL" sz="28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nl-NL" sz="28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nl-NL" sz="28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𝛼</m:t>
                            </m:r>
                          </m:e>
                          <m:sub>
                            <m:r>
                              <a:rPr lang="nl-NL" sz="28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00</m:t>
                            </m:r>
                          </m:sub>
                        </m:sSub>
                        <m:d>
                          <m:dPr>
                            <m:begChr m:val="|"/>
                            <m:endChr m:val="⟩"/>
                            <m:ctrlPr>
                              <a:rPr lang="nl-NL" sz="28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nl-NL" sz="2800" b="0" i="1" smtClean="0">
                                <a:latin typeface="Cambria Math" panose="02040503050406030204" pitchFamily="18" charset="0"/>
                              </a:rPr>
                              <m:t>00</m:t>
                            </m:r>
                          </m:e>
                        </m:d>
                        <m:r>
                          <a:rPr lang="nl-NL" sz="28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nl-NL" sz="28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nl-NL" sz="28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𝛼</m:t>
                            </m:r>
                          </m:e>
                          <m:sub>
                            <m:r>
                              <a:rPr lang="nl-NL" sz="28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  <m:r>
                              <a:rPr lang="nl-NL" sz="28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d>
                          <m:dPr>
                            <m:begChr m:val="|"/>
                            <m:endChr m:val="⟩"/>
                            <m:ctrlPr>
                              <a:rPr lang="nl-NL" sz="2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nl-NL" sz="2800" i="1">
                                <a:latin typeface="Cambria Math" panose="02040503050406030204" pitchFamily="18" charset="0"/>
                              </a:rPr>
                              <m:t>0</m:t>
                            </m:r>
                            <m:r>
                              <a:rPr lang="nl-NL" sz="28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d>
                        <m:r>
                          <a:rPr lang="nl-NL" sz="2800" i="1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nl-NL" sz="28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nl-NL" sz="28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𝛼</m:t>
                            </m:r>
                          </m:e>
                          <m:sub>
                            <m:r>
                              <a:rPr lang="nl-NL" sz="28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10</m:t>
                            </m:r>
                          </m:sub>
                        </m:sSub>
                        <m:d>
                          <m:dPr>
                            <m:begChr m:val="|"/>
                            <m:endChr m:val="⟩"/>
                            <m:ctrlPr>
                              <a:rPr lang="nl-NL" sz="2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nl-NL" sz="2800" b="0" i="1" smtClean="0">
                                <a:latin typeface="Cambria Math" panose="02040503050406030204" pitchFamily="18" charset="0"/>
                              </a:rPr>
                              <m:t>10</m:t>
                            </m:r>
                          </m:e>
                        </m:d>
                        <m:r>
                          <a:rPr lang="nl-NL" sz="28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nl-NL" sz="28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nl-NL" sz="28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𝛼</m:t>
                            </m:r>
                          </m:e>
                          <m:sub>
                            <m:r>
                              <a:rPr lang="nl-NL" sz="28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11</m:t>
                            </m:r>
                          </m:sub>
                        </m:sSub>
                        <m:r>
                          <a:rPr lang="nl-NL" sz="2800" b="0" i="1" smtClean="0">
                            <a:latin typeface="Cambria Math" panose="02040503050406030204" pitchFamily="18" charset="0"/>
                          </a:rPr>
                          <m:t>|11⟩</m:t>
                        </m:r>
                      </m:oMath>
                    </m:oMathPara>
                  </a14:m>
                  <a:endParaRPr lang="en-GB" sz="2800" dirty="0"/>
                </a:p>
              </p:txBody>
            </p:sp>
          </mc:Choice>
          <mc:Fallback xmlns="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8317C125-8213-BCC5-8825-74AD10A001D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22650" y="3006328"/>
                  <a:ext cx="7432431" cy="430887"/>
                </a:xfrm>
                <a:prstGeom prst="rect">
                  <a:avLst/>
                </a:prstGeom>
                <a:blipFill>
                  <a:blip r:embed="rId6"/>
                  <a:stretch>
                    <a:fillRect b="-34286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7A868270-DABF-C101-8E00-E8B577C1BA27}"/>
              </a:ext>
            </a:extLst>
          </p:cNvPr>
          <p:cNvGrpSpPr/>
          <p:nvPr/>
        </p:nvGrpSpPr>
        <p:grpSpPr>
          <a:xfrm>
            <a:off x="681450" y="3684061"/>
            <a:ext cx="10829100" cy="1835581"/>
            <a:chOff x="732691" y="3828340"/>
            <a:chExt cx="10829100" cy="183558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Rounded Rectangle 9">
                  <a:extLst>
                    <a:ext uri="{FF2B5EF4-FFF2-40B4-BE49-F238E27FC236}">
                      <a16:creationId xmlns:a16="http://schemas.microsoft.com/office/drawing/2014/main" id="{6764D697-C27D-67EA-E632-4B191E39EFCE}"/>
                    </a:ext>
                  </a:extLst>
                </p:cNvPr>
                <p:cNvSpPr/>
                <p:nvPr/>
              </p:nvSpPr>
              <p:spPr>
                <a:xfrm>
                  <a:off x="4314089" y="3828340"/>
                  <a:ext cx="3563817" cy="1835581"/>
                </a:xfrm>
                <a:prstGeom prst="roundRect">
                  <a:avLst/>
                </a:prstGeom>
                <a:noFill/>
                <a:ln w="3810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/>
                <a:lstStyle/>
                <a:p>
                  <a:pPr algn="ctr"/>
                  <a:r>
                    <a:rPr lang="en-GB" sz="2000" b="1" dirty="0">
                      <a:solidFill>
                        <a:schemeClr val="tx1"/>
                      </a:solidFill>
                      <a:latin typeface="Helvetica Neue" panose="02000503000000020004" pitchFamily="2" charset="0"/>
                      <a:ea typeface="Helvetica Neue" panose="02000503000000020004" pitchFamily="2" charset="0"/>
                      <a:cs typeface="Helvetica Neue" panose="02000503000000020004" pitchFamily="2" charset="0"/>
                    </a:rPr>
                    <a:t>Computing</a:t>
                  </a:r>
                  <a:endParaRPr lang="en-GB" sz="1200" b="1" dirty="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endParaRPr>
                </a:p>
                <a:p>
                  <a:pPr algn="ctr"/>
                  <a:endParaRPr lang="en-GB" b="1" dirty="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endParaRPr>
                </a:p>
                <a:p>
                  <a:pPr algn="ctr"/>
                  <a:r>
                    <a:rPr lang="en-GB" sz="1400" dirty="0">
                      <a:solidFill>
                        <a:schemeClr val="tx1"/>
                      </a:solidFill>
                      <a:latin typeface="Helvetica Neue" panose="02000503000000020004" pitchFamily="2" charset="0"/>
                      <a:ea typeface="Helvetica Neue" panose="02000503000000020004" pitchFamily="2" charset="0"/>
                      <a:cs typeface="Helvetica Neue" panose="02000503000000020004" pitchFamily="2" charset="0"/>
                    </a:rPr>
                    <a:t>Unitary operators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nl-NL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" panose="02000503000000020004" pitchFamily="2" charset="0"/>
                              <a:cs typeface="Helvetica Neue" panose="02000503000000020004" pitchFamily="2" charset="0"/>
                            </a:rPr>
                          </m:ctrlPr>
                        </m:sSubPr>
                        <m:e>
                          <m:r>
                            <a:rPr lang="nl-NL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" panose="02000503000000020004" pitchFamily="2" charset="0"/>
                              <a:cs typeface="Helvetica Neue" panose="02000503000000020004" pitchFamily="2" charset="0"/>
                            </a:rPr>
                            <m:t>𝑈</m:t>
                          </m:r>
                        </m:e>
                        <m:sub>
                          <m:r>
                            <a:rPr lang="nl-NL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" panose="02000503000000020004" pitchFamily="2" charset="0"/>
                              <a:cs typeface="Helvetica Neue" panose="02000503000000020004" pitchFamily="2" charset="0"/>
                            </a:rPr>
                            <m:t>𝑖</m:t>
                          </m:r>
                        </m:sub>
                      </m:sSub>
                    </m:oMath>
                  </a14:m>
                  <a:r>
                    <a:rPr lang="en-GB" sz="1400" dirty="0">
                      <a:solidFill>
                        <a:schemeClr val="tx1"/>
                      </a:solidFill>
                      <a:latin typeface="Helvetica Neue" panose="02000503000000020004" pitchFamily="2" charset="0"/>
                      <a:ea typeface="Helvetica Neue" panose="02000503000000020004" pitchFamily="2" charset="0"/>
                      <a:cs typeface="Helvetica Neue" panose="02000503000000020004" pitchFamily="2" charset="0"/>
                    </a:rPr>
                    <a:t> are applied to </a:t>
                  </a:r>
                  <a14:m>
                    <m:oMath xmlns:m="http://schemas.openxmlformats.org/officeDocument/2006/math">
                      <m:d>
                        <m:dPr>
                          <m:begChr m:val="|"/>
                          <m:endChr m:val="⟩"/>
                          <m:ctrlPr>
                            <a:rPr lang="nl-NL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" panose="02000503000000020004" pitchFamily="2" charset="0"/>
                              <a:cs typeface="Helvetica Neue" panose="02000503000000020004" pitchFamily="2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nl-NL" sz="14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Helvetica Neue" panose="02000503000000020004" pitchFamily="2" charset="0"/>
                              <a:cs typeface="Helvetica Neue" panose="02000503000000020004" pitchFamily="2" charset="0"/>
                            </a:rPr>
                            <m:t>Ψ</m:t>
                          </m:r>
                        </m:e>
                      </m:d>
                    </m:oMath>
                  </a14:m>
                  <a:r>
                    <a:rPr lang="en-GB" sz="1400" dirty="0">
                      <a:solidFill>
                        <a:schemeClr val="tx1"/>
                      </a:solidFill>
                      <a:latin typeface="Helvetica Neue" panose="02000503000000020004" pitchFamily="2" charset="0"/>
                      <a:ea typeface="Helvetica Neue" panose="02000503000000020004" pitchFamily="2" charset="0"/>
                      <a:cs typeface="Helvetica Neue" panose="02000503000000020004" pitchFamily="2" charset="0"/>
                    </a:rPr>
                    <a:t> implementing an algorithm</a:t>
                  </a:r>
                  <a:br>
                    <a:rPr lang="en-GB" sz="1400" dirty="0">
                      <a:solidFill>
                        <a:schemeClr val="tx1"/>
                      </a:solidFill>
                      <a:latin typeface="Helvetica Neue" panose="02000503000000020004" pitchFamily="2" charset="0"/>
                      <a:ea typeface="Helvetica Neue" panose="02000503000000020004" pitchFamily="2" charset="0"/>
                      <a:cs typeface="Helvetica Neue" panose="02000503000000020004" pitchFamily="2" charset="0"/>
                    </a:rPr>
                  </a:br>
                  <a:endParaRPr lang="en-GB" sz="1400" dirty="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endParaRPr>
                </a:p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|"/>
                            <m:endChr m:val="⟩"/>
                            <m:ctrlPr>
                              <a:rPr lang="nl-NL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Helvetica Neue" panose="02000503000000020004" pitchFamily="2" charset="0"/>
                                <a:cs typeface="Helvetica Neue" panose="02000503000000020004" pitchFamily="2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nl-NL" sz="2000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Helvetica Neue" panose="02000503000000020004" pitchFamily="2" charset="0"/>
                                <a:cs typeface="Helvetica Neue" panose="02000503000000020004" pitchFamily="2" charset="0"/>
                              </a:rPr>
                              <m:t>Ψ</m:t>
                            </m:r>
                          </m:e>
                        </m:d>
                        <m:r>
                          <a:rPr lang="nl-NL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Helvetica Neue" panose="02000503000000020004" pitchFamily="2" charset="0"/>
                            <a:cs typeface="Helvetica Neue" panose="02000503000000020004" pitchFamily="2" charset="0"/>
                          </a:rPr>
                          <m:t>→</m:t>
                        </m:r>
                        <m:sSub>
                          <m:sSubPr>
                            <m:ctrlPr>
                              <a:rPr lang="nl-NL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Helvetica Neue" panose="02000503000000020004" pitchFamily="2" charset="0"/>
                                <a:cs typeface="Helvetica Neue" panose="02000503000000020004" pitchFamily="2" charset="0"/>
                              </a:rPr>
                            </m:ctrlPr>
                          </m:sSubPr>
                          <m:e>
                            <m:r>
                              <a:rPr lang="nl-NL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Helvetica Neue" panose="02000503000000020004" pitchFamily="2" charset="0"/>
                                <a:cs typeface="Helvetica Neue" panose="02000503000000020004" pitchFamily="2" charset="0"/>
                              </a:rPr>
                              <m:t>𝑈</m:t>
                            </m:r>
                          </m:e>
                          <m:sub>
                            <m:r>
                              <a:rPr lang="nl-NL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Helvetica Neue" panose="02000503000000020004" pitchFamily="2" charset="0"/>
                                <a:cs typeface="Helvetica Neue" panose="02000503000000020004" pitchFamily="2" charset="0"/>
                              </a:rPr>
                              <m:t>𝑖</m:t>
                            </m:r>
                          </m:sub>
                        </m:sSub>
                        <m:d>
                          <m:dPr>
                            <m:begChr m:val="|"/>
                            <m:endChr m:val="⟩"/>
                            <m:ctrlPr>
                              <a:rPr lang="nl-NL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Helvetica Neue" panose="02000503000000020004" pitchFamily="2" charset="0"/>
                                <a:cs typeface="Helvetica Neue" panose="02000503000000020004" pitchFamily="2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nl-NL" sz="2000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Helvetica Neue" panose="02000503000000020004" pitchFamily="2" charset="0"/>
                                <a:cs typeface="Helvetica Neue" panose="02000503000000020004" pitchFamily="2" charset="0"/>
                              </a:rPr>
                              <m:t>Ψ</m:t>
                            </m:r>
                          </m:e>
                        </m:d>
                        <m:r>
                          <a:rPr lang="nl-NL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Helvetica Neue" panose="02000503000000020004" pitchFamily="2" charset="0"/>
                            <a:cs typeface="Helvetica Neue" panose="02000503000000020004" pitchFamily="2" charset="0"/>
                          </a:rPr>
                          <m:t>→</m:t>
                        </m:r>
                        <m:sSub>
                          <m:sSubPr>
                            <m:ctrlPr>
                              <a:rPr lang="nl-NL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Helvetica Neue" panose="02000503000000020004" pitchFamily="2" charset="0"/>
                                <a:cs typeface="Helvetica Neue" panose="02000503000000020004" pitchFamily="2" charset="0"/>
                              </a:rPr>
                            </m:ctrlPr>
                          </m:sSubPr>
                          <m:e>
                            <m:r>
                              <a:rPr lang="nl-NL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Helvetica Neue" panose="02000503000000020004" pitchFamily="2" charset="0"/>
                                <a:cs typeface="Helvetica Neue" panose="02000503000000020004" pitchFamily="2" charset="0"/>
                              </a:rPr>
                              <m:t>𝑈</m:t>
                            </m:r>
                          </m:e>
                          <m:sub>
                            <m:r>
                              <a:rPr lang="nl-NL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Helvetica Neue" panose="02000503000000020004" pitchFamily="2" charset="0"/>
                                <a:cs typeface="Helvetica Neue" panose="02000503000000020004" pitchFamily="2" charset="0"/>
                              </a:rPr>
                              <m:t>𝑗</m:t>
                            </m:r>
                          </m:sub>
                        </m:sSub>
                        <m:sSub>
                          <m:sSubPr>
                            <m:ctrlPr>
                              <a:rPr lang="nl-NL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Helvetica Neue" panose="02000503000000020004" pitchFamily="2" charset="0"/>
                                <a:cs typeface="Helvetica Neue" panose="02000503000000020004" pitchFamily="2" charset="0"/>
                              </a:rPr>
                            </m:ctrlPr>
                          </m:sSubPr>
                          <m:e>
                            <m:r>
                              <a:rPr lang="nl-NL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Helvetica Neue" panose="02000503000000020004" pitchFamily="2" charset="0"/>
                                <a:cs typeface="Helvetica Neue" panose="02000503000000020004" pitchFamily="2" charset="0"/>
                              </a:rPr>
                              <m:t>𝑈</m:t>
                            </m:r>
                          </m:e>
                          <m:sub>
                            <m:r>
                              <a:rPr lang="nl-NL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Helvetica Neue" panose="02000503000000020004" pitchFamily="2" charset="0"/>
                                <a:cs typeface="Helvetica Neue" panose="02000503000000020004" pitchFamily="2" charset="0"/>
                              </a:rPr>
                              <m:t>𝑖</m:t>
                            </m:r>
                          </m:sub>
                        </m:sSub>
                        <m:d>
                          <m:dPr>
                            <m:begChr m:val="|"/>
                            <m:endChr m:val="⟩"/>
                            <m:ctrlPr>
                              <a:rPr lang="nl-NL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Helvetica Neue" panose="02000503000000020004" pitchFamily="2" charset="0"/>
                                <a:cs typeface="Helvetica Neue" panose="02000503000000020004" pitchFamily="2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nl-NL" sz="2000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Helvetica Neue" panose="02000503000000020004" pitchFamily="2" charset="0"/>
                                <a:cs typeface="Helvetica Neue" panose="02000503000000020004" pitchFamily="2" charset="0"/>
                              </a:rPr>
                              <m:t>Ψ</m:t>
                            </m:r>
                          </m:e>
                        </m:d>
                        <m:r>
                          <a:rPr lang="nl-NL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Helvetica Neue" panose="02000503000000020004" pitchFamily="2" charset="0"/>
                            <a:cs typeface="Helvetica Neue" panose="02000503000000020004" pitchFamily="2" charset="0"/>
                          </a:rPr>
                          <m:t>→ …</m:t>
                        </m:r>
                      </m:oMath>
                    </m:oMathPara>
                  </a14:m>
                  <a:endParaRPr lang="en-GB" sz="2400" dirty="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endParaRPr>
                </a:p>
                <a:p>
                  <a:pPr algn="ctr"/>
                  <a:endParaRPr lang="en-GB" sz="1400" dirty="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endParaRPr>
                </a:p>
              </p:txBody>
            </p:sp>
          </mc:Choice>
          <mc:Fallback xmlns="">
            <p:sp>
              <p:nvSpPr>
                <p:cNvPr id="10" name="Rounded Rectangle 9">
                  <a:extLst>
                    <a:ext uri="{FF2B5EF4-FFF2-40B4-BE49-F238E27FC236}">
                      <a16:creationId xmlns:a16="http://schemas.microsoft.com/office/drawing/2014/main" id="{6764D697-C27D-67EA-E632-4B191E39EFC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14089" y="3828340"/>
                  <a:ext cx="3563817" cy="1835581"/>
                </a:xfrm>
                <a:prstGeom prst="roundRect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 w="38100">
                  <a:solidFill>
                    <a:srgbClr val="FF0000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Rounded Rectangle 12">
                  <a:extLst>
                    <a:ext uri="{FF2B5EF4-FFF2-40B4-BE49-F238E27FC236}">
                      <a16:creationId xmlns:a16="http://schemas.microsoft.com/office/drawing/2014/main" id="{1FBAACD2-5BCB-C2BF-3DDD-7770B8B7763C}"/>
                    </a:ext>
                  </a:extLst>
                </p:cNvPr>
                <p:cNvSpPr/>
                <p:nvPr/>
              </p:nvSpPr>
              <p:spPr>
                <a:xfrm>
                  <a:off x="732691" y="3831671"/>
                  <a:ext cx="3461330" cy="1832250"/>
                </a:xfrm>
                <a:prstGeom prst="roundRect">
                  <a:avLst/>
                </a:prstGeom>
                <a:noFill/>
                <a:ln w="3810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/>
                <a:lstStyle/>
                <a:p>
                  <a:pPr algn="ctr"/>
                  <a:r>
                    <a:rPr lang="en-GB" sz="2000" b="1" dirty="0">
                      <a:solidFill>
                        <a:schemeClr val="tx1"/>
                      </a:solidFill>
                      <a:latin typeface="Helvetica Neue" panose="02000503000000020004" pitchFamily="2" charset="0"/>
                      <a:ea typeface="Helvetica Neue" panose="02000503000000020004" pitchFamily="2" charset="0"/>
                      <a:cs typeface="Helvetica Neue" panose="02000503000000020004" pitchFamily="2" charset="0"/>
                    </a:rPr>
                    <a:t>Initialisation</a:t>
                  </a:r>
                  <a:br>
                    <a:rPr lang="en-GB" sz="1600" b="1" dirty="0">
                      <a:solidFill>
                        <a:schemeClr val="tx1"/>
                      </a:solidFill>
                      <a:latin typeface="Helvetica Neue" panose="02000503000000020004" pitchFamily="2" charset="0"/>
                      <a:ea typeface="Helvetica Neue" panose="02000503000000020004" pitchFamily="2" charset="0"/>
                      <a:cs typeface="Helvetica Neue" panose="02000503000000020004" pitchFamily="2" charset="0"/>
                    </a:rPr>
                  </a:br>
                  <a:endParaRPr lang="en-GB" sz="1600" b="1" dirty="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endParaRPr>
                </a:p>
                <a:p>
                  <a:pPr algn="ctr"/>
                  <a:r>
                    <a:rPr lang="en-GB" sz="1400" dirty="0">
                      <a:solidFill>
                        <a:schemeClr val="tx1"/>
                      </a:solidFill>
                      <a:latin typeface="Helvetica Neue" panose="02000503000000020004" pitchFamily="2" charset="0"/>
                      <a:ea typeface="Helvetica Neue" panose="02000503000000020004" pitchFamily="2" charset="0"/>
                      <a:cs typeface="Helvetica Neue" panose="02000503000000020004" pitchFamily="2" charset="0"/>
                    </a:rPr>
                    <a:t>The initial state is created with each qubit initialised to the </a:t>
                  </a:r>
                  <a14:m>
                    <m:oMath xmlns:m="http://schemas.openxmlformats.org/officeDocument/2006/math">
                      <m:r>
                        <a:rPr lang="nl-NL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m:t>|0⟩</m:t>
                      </m:r>
                    </m:oMath>
                  </a14:m>
                  <a:r>
                    <a:rPr lang="en-GB" sz="1400" dirty="0">
                      <a:solidFill>
                        <a:schemeClr val="tx1"/>
                      </a:solidFill>
                      <a:latin typeface="Helvetica Neue" panose="02000503000000020004" pitchFamily="2" charset="0"/>
                      <a:ea typeface="Helvetica Neue" panose="02000503000000020004" pitchFamily="2" charset="0"/>
                      <a:cs typeface="Helvetica Neue" panose="02000503000000020004" pitchFamily="2" charset="0"/>
                    </a:rPr>
                    <a:t> state.</a:t>
                  </a:r>
                  <a:br>
                    <a:rPr lang="en-GB" sz="1400" dirty="0">
                      <a:solidFill>
                        <a:schemeClr val="tx1"/>
                      </a:solidFill>
                      <a:latin typeface="Helvetica Neue" panose="02000503000000020004" pitchFamily="2" charset="0"/>
                      <a:ea typeface="Helvetica Neue" panose="02000503000000020004" pitchFamily="2" charset="0"/>
                      <a:cs typeface="Helvetica Neue" panose="02000503000000020004" pitchFamily="2" charset="0"/>
                    </a:rPr>
                  </a:br>
                  <a:endParaRPr lang="en-GB" sz="1200" dirty="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|"/>
                            <m:endChr m:val="⟩"/>
                            <m:ctrlPr>
                              <a:rPr lang="nl-NL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Helvetica Neue" panose="02000503000000020004" pitchFamily="2" charset="0"/>
                                <a:cs typeface="Helvetica Neue" panose="02000503000000020004" pitchFamily="2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nl-NL" sz="2000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Helvetica Neue" panose="02000503000000020004" pitchFamily="2" charset="0"/>
                                <a:cs typeface="Helvetica Neue" panose="02000503000000020004" pitchFamily="2" charset="0"/>
                              </a:rPr>
                              <m:t>Ψ</m:t>
                            </m:r>
                          </m:e>
                        </m:d>
                        <m:r>
                          <a:rPr lang="nl-NL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Helvetica Neue" panose="02000503000000020004" pitchFamily="2" charset="0"/>
                            <a:cs typeface="Helvetica Neue" panose="02000503000000020004" pitchFamily="2" charset="0"/>
                          </a:rPr>
                          <m:t>=|</m:t>
                        </m:r>
                        <m:r>
                          <a:rPr lang="nl-NL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Helvetica Neue" panose="02000503000000020004" pitchFamily="2" charset="0"/>
                            <a:cs typeface="Helvetica Neue" panose="02000503000000020004" pitchFamily="2" charset="0"/>
                          </a:rPr>
                          <m:t>00</m:t>
                        </m:r>
                        <m:r>
                          <a:rPr lang="nl-NL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Helvetica Neue" panose="02000503000000020004" pitchFamily="2" charset="0"/>
                            <a:cs typeface="Helvetica Neue" panose="02000503000000020004" pitchFamily="2" charset="0"/>
                          </a:rPr>
                          <m:t>…</m:t>
                        </m:r>
                        <m:r>
                          <a:rPr lang="nl-NL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Helvetica Neue" panose="02000503000000020004" pitchFamily="2" charset="0"/>
                            <a:cs typeface="Helvetica Neue" panose="02000503000000020004" pitchFamily="2" charset="0"/>
                          </a:rPr>
                          <m:t>00</m:t>
                        </m:r>
                        <m:r>
                          <a:rPr lang="nl-NL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Helvetica Neue" panose="02000503000000020004" pitchFamily="2" charset="0"/>
                            <a:cs typeface="Helvetica Neue" panose="02000503000000020004" pitchFamily="2" charset="0"/>
                          </a:rPr>
                          <m:t>⟩</m:t>
                        </m:r>
                      </m:oMath>
                    </m:oMathPara>
                  </a14:m>
                  <a:endParaRPr lang="en-GB" sz="2400" dirty="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endParaRPr>
                </a:p>
                <a:p>
                  <a:pPr algn="ctr"/>
                  <a:endParaRPr lang="en-GB" b="1" dirty="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endParaRPr>
                </a:p>
              </p:txBody>
            </p:sp>
          </mc:Choice>
          <mc:Fallback xmlns="">
            <p:sp>
              <p:nvSpPr>
                <p:cNvPr id="13" name="Rounded Rectangle 12">
                  <a:extLst>
                    <a:ext uri="{FF2B5EF4-FFF2-40B4-BE49-F238E27FC236}">
                      <a16:creationId xmlns:a16="http://schemas.microsoft.com/office/drawing/2014/main" id="{1FBAACD2-5BCB-C2BF-3DDD-7770B8B7763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2691" y="3831671"/>
                  <a:ext cx="3461330" cy="1832250"/>
                </a:xfrm>
                <a:prstGeom prst="roundRect">
                  <a:avLst/>
                </a:prstGeom>
                <a:blipFill>
                  <a:blip r:embed="rId8"/>
                  <a:stretch>
                    <a:fillRect/>
                  </a:stretch>
                </a:blipFill>
                <a:ln w="38100">
                  <a:solidFill>
                    <a:srgbClr val="FF0000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Rounded Rectangle 13">
                  <a:extLst>
                    <a:ext uri="{FF2B5EF4-FFF2-40B4-BE49-F238E27FC236}">
                      <a16:creationId xmlns:a16="http://schemas.microsoft.com/office/drawing/2014/main" id="{8A3FAA59-98A5-8C65-1E24-3B10089ED02B}"/>
                    </a:ext>
                  </a:extLst>
                </p:cNvPr>
                <p:cNvSpPr/>
                <p:nvPr/>
              </p:nvSpPr>
              <p:spPr>
                <a:xfrm>
                  <a:off x="7997974" y="3828340"/>
                  <a:ext cx="3563817" cy="1835581"/>
                </a:xfrm>
                <a:prstGeom prst="roundRect">
                  <a:avLst/>
                </a:prstGeom>
                <a:noFill/>
                <a:ln w="3810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/>
                <a:lstStyle/>
                <a:p>
                  <a:pPr algn="ctr"/>
                  <a:r>
                    <a:rPr lang="en-GB" sz="2000" b="1" dirty="0">
                      <a:solidFill>
                        <a:schemeClr val="tx1"/>
                      </a:solidFill>
                      <a:latin typeface="Helvetica Neue" panose="02000503000000020004" pitchFamily="2" charset="0"/>
                      <a:ea typeface="Helvetica Neue" panose="02000503000000020004" pitchFamily="2" charset="0"/>
                      <a:cs typeface="Helvetica Neue" panose="02000503000000020004" pitchFamily="2" charset="0"/>
                    </a:rPr>
                    <a:t>Measurement</a:t>
                  </a:r>
                  <a:endParaRPr lang="en-GB" sz="1600" b="1" dirty="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endParaRPr>
                </a:p>
                <a:p>
                  <a:pPr algn="ctr"/>
                  <a:endParaRPr lang="en-GB" sz="1600" b="1" dirty="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endParaRPr>
                </a:p>
                <a:p>
                  <a:pPr algn="ctr"/>
                  <a:r>
                    <a:rPr lang="nl-NL" sz="1400" dirty="0">
                      <a:solidFill>
                        <a:schemeClr val="tx1"/>
                      </a:solidFill>
                      <a:latin typeface="Helvetica Neue" panose="02000503000000020004" pitchFamily="2" charset="0"/>
                      <a:ea typeface="Helvetica Neue" panose="02000503000000020004" pitchFamily="2" charset="0"/>
                      <a:cs typeface="Helvetica Neue" panose="02000503000000020004" pitchFamily="2" charset="0"/>
                    </a:rPr>
                    <a:t>The </a:t>
                  </a:r>
                  <a:r>
                    <a:rPr lang="nl-NL" sz="1400" dirty="0" err="1">
                      <a:solidFill>
                        <a:schemeClr val="tx1"/>
                      </a:solidFill>
                      <a:latin typeface="Helvetica Neue" panose="02000503000000020004" pitchFamily="2" charset="0"/>
                      <a:ea typeface="Helvetica Neue" panose="02000503000000020004" pitchFamily="2" charset="0"/>
                      <a:cs typeface="Helvetica Neue" panose="02000503000000020004" pitchFamily="2" charset="0"/>
                    </a:rPr>
                    <a:t>probability</a:t>
                  </a:r>
                  <a:r>
                    <a:rPr lang="nl-NL" sz="1400" dirty="0">
                      <a:solidFill>
                        <a:schemeClr val="tx1"/>
                      </a:solidFill>
                      <a:latin typeface="Helvetica Neue" panose="02000503000000020004" pitchFamily="2" charset="0"/>
                      <a:ea typeface="Helvetica Neue" panose="02000503000000020004" pitchFamily="2" charset="0"/>
                      <a:cs typeface="Helvetica Neue" panose="02000503000000020004" pitchFamily="2" charset="0"/>
                    </a:rPr>
                    <a:t> </a:t>
                  </a:r>
                  <a:r>
                    <a:rPr lang="nl-NL" sz="1400" dirty="0" err="1">
                      <a:solidFill>
                        <a:schemeClr val="tx1"/>
                      </a:solidFill>
                      <a:latin typeface="Helvetica Neue" panose="02000503000000020004" pitchFamily="2" charset="0"/>
                      <a:ea typeface="Helvetica Neue" panose="02000503000000020004" pitchFamily="2" charset="0"/>
                      <a:cs typeface="Helvetica Neue" panose="02000503000000020004" pitchFamily="2" charset="0"/>
                    </a:rPr>
                    <a:t>distribution</a:t>
                  </a:r>
                  <a:r>
                    <a:rPr lang="nl-NL" sz="1400" dirty="0">
                      <a:solidFill>
                        <a:schemeClr val="tx1"/>
                      </a:solidFill>
                      <a:latin typeface="Helvetica Neue" panose="02000503000000020004" pitchFamily="2" charset="0"/>
                      <a:ea typeface="Helvetica Neue" panose="02000503000000020004" pitchFamily="2" charset="0"/>
                      <a:cs typeface="Helvetica Neue" panose="02000503000000020004" pitchFamily="2" charset="0"/>
                    </a:rPr>
                    <a:t> of </a:t>
                  </a:r>
                  <a:r>
                    <a:rPr lang="nl-NL" sz="1400" dirty="0" err="1">
                      <a:solidFill>
                        <a:schemeClr val="tx1"/>
                      </a:solidFill>
                      <a:latin typeface="Helvetica Neue" panose="02000503000000020004" pitchFamily="2" charset="0"/>
                      <a:ea typeface="Helvetica Neue" panose="02000503000000020004" pitchFamily="2" charset="0"/>
                      <a:cs typeface="Helvetica Neue" panose="02000503000000020004" pitchFamily="2" charset="0"/>
                    </a:rPr>
                    <a:t>the</a:t>
                  </a:r>
                  <a:r>
                    <a:rPr lang="nl-NL" sz="1400" dirty="0">
                      <a:solidFill>
                        <a:schemeClr val="tx1"/>
                      </a:solidFill>
                      <a:latin typeface="Helvetica Neue" panose="02000503000000020004" pitchFamily="2" charset="0"/>
                      <a:ea typeface="Helvetica Neue" panose="02000503000000020004" pitchFamily="2" charset="0"/>
                      <a:cs typeface="Helvetica Neue" panose="02000503000000020004" pitchFamily="2" charset="0"/>
                    </a:rPr>
                    <a:t> </a:t>
                  </a:r>
                  <a:r>
                    <a:rPr lang="nl-NL" sz="1400" dirty="0" err="1">
                      <a:solidFill>
                        <a:schemeClr val="tx1"/>
                      </a:solidFill>
                      <a:latin typeface="Helvetica Neue" panose="02000503000000020004" pitchFamily="2" charset="0"/>
                      <a:ea typeface="Helvetica Neue" panose="02000503000000020004" pitchFamily="2" charset="0"/>
                      <a:cs typeface="Helvetica Neue" panose="02000503000000020004" pitchFamily="2" charset="0"/>
                    </a:rPr>
                    <a:t>final</a:t>
                  </a:r>
                  <a:r>
                    <a:rPr lang="nl-NL" sz="1400" dirty="0">
                      <a:solidFill>
                        <a:schemeClr val="tx1"/>
                      </a:solidFill>
                      <a:latin typeface="Helvetica Neue" panose="02000503000000020004" pitchFamily="2" charset="0"/>
                      <a:ea typeface="Helvetica Neue" panose="02000503000000020004" pitchFamily="2" charset="0"/>
                      <a:cs typeface="Helvetica Neue" panose="02000503000000020004" pitchFamily="2" charset="0"/>
                    </a:rPr>
                    <a:t> state is </a:t>
                  </a:r>
                  <a:r>
                    <a:rPr lang="nl-NL" sz="1400" dirty="0" err="1">
                      <a:solidFill>
                        <a:schemeClr val="tx1"/>
                      </a:solidFill>
                      <a:latin typeface="Helvetica Neue" panose="02000503000000020004" pitchFamily="2" charset="0"/>
                      <a:ea typeface="Helvetica Neue" panose="02000503000000020004" pitchFamily="2" charset="0"/>
                      <a:cs typeface="Helvetica Neue" panose="02000503000000020004" pitchFamily="2" charset="0"/>
                    </a:rPr>
                    <a:t>measured</a:t>
                  </a:r>
                  <a:br>
                    <a:rPr lang="nl-NL" sz="1400" dirty="0">
                      <a:solidFill>
                        <a:schemeClr val="tx1"/>
                      </a:solidFill>
                      <a:latin typeface="Helvetica Neue" panose="02000503000000020004" pitchFamily="2" charset="0"/>
                      <a:ea typeface="Helvetica Neue" panose="02000503000000020004" pitchFamily="2" charset="0"/>
                      <a:cs typeface="Helvetica Neue" panose="02000503000000020004" pitchFamily="2" charset="0"/>
                    </a:rPr>
                  </a:br>
                  <a:endParaRPr lang="en-GB" sz="1400" dirty="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endParaRPr>
                </a:p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nl-NL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Helvetica Neue" panose="02000503000000020004" pitchFamily="2" charset="0"/>
                            <a:cs typeface="Helvetica Neue" panose="02000503000000020004" pitchFamily="2" charset="0"/>
                          </a:rPr>
                          <m:t>𝑃</m:t>
                        </m:r>
                        <m:d>
                          <m:dPr>
                            <m:ctrlPr>
                              <a:rPr lang="nl-NL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Helvetica Neue" panose="02000503000000020004" pitchFamily="2" charset="0"/>
                                <a:cs typeface="Helvetica Neue" panose="02000503000000020004" pitchFamily="2" charset="0"/>
                              </a:rPr>
                            </m:ctrlPr>
                          </m:dPr>
                          <m:e>
                            <m:r>
                              <a:rPr lang="nl-NL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Helvetica Neue" panose="02000503000000020004" pitchFamily="2" charset="0"/>
                                <a:cs typeface="Helvetica Neue" panose="02000503000000020004" pitchFamily="2" charset="0"/>
                              </a:rPr>
                              <m:t>00</m:t>
                            </m:r>
                          </m:e>
                        </m:d>
                        <m:r>
                          <a:rPr lang="nl-NL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Helvetica Neue" panose="02000503000000020004" pitchFamily="2" charset="0"/>
                            <a:cs typeface="Helvetica Neue" panose="02000503000000020004" pitchFamily="2" charset="0"/>
                          </a:rPr>
                          <m:t>=</m:t>
                        </m:r>
                        <m:sSup>
                          <m:sSupPr>
                            <m:ctrlPr>
                              <a:rPr lang="nl-NL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Helvetica Neue" panose="02000503000000020004" pitchFamily="2" charset="0"/>
                                <a:cs typeface="Helvetica Neue" panose="02000503000000020004" pitchFamily="2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|"/>
                                <m:endChr m:val="|"/>
                                <m:ctrlPr>
                                  <a:rPr lang="nl-NL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Helvetica Neue" panose="02000503000000020004" pitchFamily="2" charset="0"/>
                                    <a:cs typeface="Helvetica Neue" panose="02000503000000020004" pitchFamily="2" charset="0"/>
                                  </a:rPr>
                                </m:ctrlPr>
                              </m:dPr>
                              <m:e>
                                <m:d>
                                  <m:dPr>
                                    <m:begChr m:val="⟨"/>
                                    <m:endChr m:val="⟩"/>
                                    <m:ctrlPr>
                                      <a:rPr lang="nl-NL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Helvetica Neue" panose="02000503000000020004" pitchFamily="2" charset="0"/>
                                        <a:cs typeface="Helvetica Neue" panose="02000503000000020004" pitchFamily="2" charset="0"/>
                                      </a:rPr>
                                    </m:ctrlPr>
                                  </m:d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nl-NL" sz="20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Helvetica Neue" panose="02000503000000020004" pitchFamily="2" charset="0"/>
                                        <a:cs typeface="Helvetica Neue" panose="02000503000000020004" pitchFamily="2" charset="0"/>
                                      </a:rPr>
                                      <m:t>Ψ</m:t>
                                    </m:r>
                                  </m:e>
                                  <m:e>
                                    <m:r>
                                      <a:rPr lang="nl-NL" sz="20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ea typeface="Helvetica Neue" panose="02000503000000020004" pitchFamily="2" charset="0"/>
                                        <a:cs typeface="Helvetica Neue" panose="02000503000000020004" pitchFamily="2" charset="0"/>
                                      </a:rPr>
                                      <m:t>00</m:t>
                                    </m:r>
                                  </m:e>
                                </m:d>
                              </m:e>
                            </m:d>
                          </m:e>
                          <m:sup>
                            <m:r>
                              <a:rPr lang="nl-NL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Helvetica Neue" panose="02000503000000020004" pitchFamily="2" charset="0"/>
                                <a:cs typeface="Helvetica Neue" panose="02000503000000020004" pitchFamily="2" charset="0"/>
                              </a:rPr>
                              <m:t>2</m:t>
                            </m:r>
                          </m:sup>
                        </m:sSup>
                        <m:r>
                          <a:rPr lang="nl-NL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Helvetica Neue" panose="02000503000000020004" pitchFamily="2" charset="0"/>
                            <a:cs typeface="Helvetica Neue" panose="02000503000000020004" pitchFamily="2" charset="0"/>
                          </a:rPr>
                          <m:t>=</m:t>
                        </m:r>
                        <m:sSup>
                          <m:sSupPr>
                            <m:ctrlPr>
                              <a:rPr lang="nl-NL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Helvetica Neue" panose="02000503000000020004" pitchFamily="2" charset="0"/>
                                <a:cs typeface="Helvetica Neue" panose="02000503000000020004" pitchFamily="2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|"/>
                                <m:endChr m:val="|"/>
                                <m:ctrlPr>
                                  <a:rPr lang="nl-NL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Helvetica Neue" panose="02000503000000020004" pitchFamily="2" charset="0"/>
                                    <a:cs typeface="Helvetica Neue" panose="02000503000000020004" pitchFamily="2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nl-NL" sz="20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ea typeface="Helvetica Neue" panose="02000503000000020004" pitchFamily="2" charset="0"/>
                                        <a:cs typeface="Helvetica Neue" panose="02000503000000020004" pitchFamily="2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nl-NL" sz="20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ea typeface="Helvetica Neue" panose="02000503000000020004" pitchFamily="2" charset="0"/>
                                        <a:cs typeface="Helvetica Neue" panose="02000503000000020004" pitchFamily="2" charset="0"/>
                                      </a:rPr>
                                      <m:t>𝛼</m:t>
                                    </m:r>
                                  </m:e>
                                  <m:sub>
                                    <m:r>
                                      <a:rPr lang="nl-NL" sz="20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ea typeface="Helvetica Neue" panose="02000503000000020004" pitchFamily="2" charset="0"/>
                                        <a:cs typeface="Helvetica Neue" panose="02000503000000020004" pitchFamily="2" charset="0"/>
                                      </a:rPr>
                                      <m:t>00</m:t>
                                    </m:r>
                                  </m:sub>
                                </m:sSub>
                              </m:e>
                            </m:d>
                          </m:e>
                          <m:sup>
                            <m:r>
                              <a:rPr lang="nl-NL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Helvetica Neue" panose="02000503000000020004" pitchFamily="2" charset="0"/>
                                <a:cs typeface="Helvetica Neue" panose="02000503000000020004" pitchFamily="2" charset="0"/>
                              </a:rPr>
                              <m:t>2</m:t>
                            </m:r>
                          </m:sup>
                        </m:sSup>
                      </m:oMath>
                    </m:oMathPara>
                  </a14:m>
                  <a:endParaRPr lang="en-GB" sz="1200" b="1" dirty="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endParaRPr>
                </a:p>
                <a:p>
                  <a:pPr algn="ctr"/>
                  <a:endParaRPr lang="en-GB" b="1" dirty="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endParaRPr>
                </a:p>
              </p:txBody>
            </p:sp>
          </mc:Choice>
          <mc:Fallback xmlns="">
            <p:sp>
              <p:nvSpPr>
                <p:cNvPr id="14" name="Rounded Rectangle 13">
                  <a:extLst>
                    <a:ext uri="{FF2B5EF4-FFF2-40B4-BE49-F238E27FC236}">
                      <a16:creationId xmlns:a16="http://schemas.microsoft.com/office/drawing/2014/main" id="{8A3FAA59-98A5-8C65-1E24-3B10089ED02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997974" y="3828340"/>
                  <a:ext cx="3563817" cy="1835581"/>
                </a:xfrm>
                <a:prstGeom prst="roundRect">
                  <a:avLst/>
                </a:prstGeom>
                <a:blipFill>
                  <a:blip r:embed="rId9"/>
                  <a:stretch>
                    <a:fillRect/>
                  </a:stretch>
                </a:blipFill>
                <a:ln w="38100">
                  <a:solidFill>
                    <a:srgbClr val="FF0000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5" name="Right Arrow 14">
              <a:extLst>
                <a:ext uri="{FF2B5EF4-FFF2-40B4-BE49-F238E27FC236}">
                  <a16:creationId xmlns:a16="http://schemas.microsoft.com/office/drawing/2014/main" id="{2A32A621-B496-8A23-3F1C-69475FD4983E}"/>
                </a:ext>
              </a:extLst>
            </p:cNvPr>
            <p:cNvSpPr/>
            <p:nvPr/>
          </p:nvSpPr>
          <p:spPr>
            <a:xfrm>
              <a:off x="4027099" y="4027114"/>
              <a:ext cx="573980" cy="357554"/>
            </a:xfrm>
            <a:prstGeom prst="rightArrow">
              <a:avLst/>
            </a:prstGeom>
            <a:solidFill>
              <a:srgbClr val="FFC0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ight Arrow 15">
              <a:extLst>
                <a:ext uri="{FF2B5EF4-FFF2-40B4-BE49-F238E27FC236}">
                  <a16:creationId xmlns:a16="http://schemas.microsoft.com/office/drawing/2014/main" id="{24F2BA8C-FBAD-9DF7-C409-9E25988D1691}"/>
                </a:ext>
              </a:extLst>
            </p:cNvPr>
            <p:cNvSpPr/>
            <p:nvPr/>
          </p:nvSpPr>
          <p:spPr>
            <a:xfrm>
              <a:off x="7710984" y="4027114"/>
              <a:ext cx="573980" cy="357554"/>
            </a:xfrm>
            <a:prstGeom prst="rightArrow">
              <a:avLst/>
            </a:prstGeom>
            <a:solidFill>
              <a:srgbClr val="FFC0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9" name="Footer Placeholder 7">
            <a:extLst>
              <a:ext uri="{FF2B5EF4-FFF2-40B4-BE49-F238E27FC236}">
                <a16:creationId xmlns:a16="http://schemas.microsoft.com/office/drawing/2014/main" id="{9D3AE8F2-EDD5-391C-FDDF-0C2CC2B857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00800"/>
            <a:ext cx="4114800" cy="365125"/>
          </a:xfrm>
        </p:spPr>
        <p:txBody>
          <a:bodyPr/>
          <a:lstStyle/>
          <a:p>
            <a:r>
              <a:rPr lang="en-US" dirty="0"/>
              <a:t>Bormio Conference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69D718-F74B-988E-1536-F2F16C5378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5D71E-5CDF-4C93-8A75-5B916FDC5BEA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85466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D4B3DA-E571-AF05-CD26-12508D3CB2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Quantum Computing in practice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F865BA-2A8A-5163-292C-BA4F1BB6AB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41233"/>
            <a:ext cx="10515600" cy="5324692"/>
          </a:xfrm>
        </p:spPr>
        <p:txBody>
          <a:bodyPr>
            <a:normAutofit/>
          </a:bodyPr>
          <a:lstStyle/>
          <a:p>
            <a:r>
              <a:rPr lang="en-GB" dirty="0"/>
              <a:t> Circuits are graphical representations of quantum algorithms</a:t>
            </a:r>
            <a:br>
              <a:rPr lang="en-GB" dirty="0"/>
            </a:br>
            <a:br>
              <a:rPr lang="en-GB" dirty="0"/>
            </a:br>
            <a:br>
              <a:rPr lang="en-GB" dirty="0"/>
            </a:br>
            <a:br>
              <a:rPr lang="en-GB" dirty="0"/>
            </a:br>
            <a:endParaRPr lang="en-GB" dirty="0"/>
          </a:p>
          <a:p>
            <a:r>
              <a:rPr lang="en-GB" dirty="0"/>
              <a:t> Execution on hardware is currently limited in</a:t>
            </a:r>
            <a:br>
              <a:rPr lang="en-GB" dirty="0"/>
            </a:br>
            <a:endParaRPr lang="en-GB" dirty="0"/>
          </a:p>
          <a:p>
            <a:pPr lvl="1"/>
            <a:r>
              <a:rPr lang="en-GB" dirty="0"/>
              <a:t>Precision</a:t>
            </a:r>
          </a:p>
          <a:p>
            <a:pPr lvl="1"/>
            <a:r>
              <a:rPr lang="en-GB" dirty="0"/>
              <a:t>N. of Qubits</a:t>
            </a:r>
          </a:p>
          <a:p>
            <a:pPr lvl="1"/>
            <a:r>
              <a:rPr lang="en-GB" dirty="0"/>
              <a:t>Connectivity</a:t>
            </a:r>
          </a:p>
          <a:p>
            <a:pPr lvl="1"/>
            <a:r>
              <a:rPr lang="en-GB" dirty="0"/>
              <a:t>Decoherence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56ADA8-2C2F-BB3E-07DD-BFF7484632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26 Jan 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F4F302-A3FA-9DD2-D1FD-39F800FF11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Bormio Conference</a:t>
            </a:r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74230C0-E410-D0DD-853C-BEB682ED19E6}"/>
              </a:ext>
            </a:extLst>
          </p:cNvPr>
          <p:cNvGrpSpPr/>
          <p:nvPr/>
        </p:nvGrpSpPr>
        <p:grpSpPr>
          <a:xfrm>
            <a:off x="1532684" y="1820913"/>
            <a:ext cx="5218804" cy="1860926"/>
            <a:chOff x="3313369" y="2008743"/>
            <a:chExt cx="5218804" cy="1860926"/>
          </a:xfrm>
        </p:grpSpPr>
        <p:pic>
          <p:nvPicPr>
            <p:cNvPr id="6" name="Content Placeholder 4" descr="A picture containing clock&#10;&#10;Description automatically generated">
              <a:extLst>
                <a:ext uri="{FF2B5EF4-FFF2-40B4-BE49-F238E27FC236}">
                  <a16:creationId xmlns:a16="http://schemas.microsoft.com/office/drawing/2014/main" id="{6AAA3533-8D89-13A8-6934-82F3B3005E4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89479" y="2349995"/>
              <a:ext cx="4842694" cy="1519674"/>
            </a:xfrm>
            <a:prstGeom prst="rect">
              <a:avLst/>
            </a:prstGeom>
          </p:spPr>
        </p:pic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03E1D9A3-88D2-FF4C-208A-EF241DCAC8D0}"/>
                </a:ext>
              </a:extLst>
            </p:cNvPr>
            <p:cNvCxnSpPr>
              <a:cxnSpLocks/>
            </p:cNvCxnSpPr>
            <p:nvPr/>
          </p:nvCxnSpPr>
          <p:spPr>
            <a:xfrm>
              <a:off x="3803783" y="2160881"/>
              <a:ext cx="4614086" cy="0"/>
            </a:xfrm>
            <a:prstGeom prst="straightConnector1">
              <a:avLst/>
            </a:prstGeom>
            <a:ln w="38100">
              <a:solidFill>
                <a:srgbClr val="C0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AA063704-66D4-67C4-865A-603090B0E4C5}"/>
                </a:ext>
              </a:extLst>
            </p:cNvPr>
            <p:cNvCxnSpPr>
              <a:cxnSpLocks/>
            </p:cNvCxnSpPr>
            <p:nvPr/>
          </p:nvCxnSpPr>
          <p:spPr>
            <a:xfrm>
              <a:off x="3541059" y="2469676"/>
              <a:ext cx="0" cy="1182726"/>
            </a:xfrm>
            <a:prstGeom prst="straightConnector1">
              <a:avLst/>
            </a:prstGeom>
            <a:ln w="38100">
              <a:solidFill>
                <a:srgbClr val="C0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5BD29FD-0FF7-8F8B-BC17-15C0C3F6A991}"/>
                </a:ext>
              </a:extLst>
            </p:cNvPr>
            <p:cNvSpPr txBox="1"/>
            <p:nvPr/>
          </p:nvSpPr>
          <p:spPr>
            <a:xfrm>
              <a:off x="5719329" y="2008743"/>
              <a:ext cx="772969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GB" sz="1600" b="1" dirty="0"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Depth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CBD52CF-B2C6-B87D-4B94-3592D4C3EBFA}"/>
                </a:ext>
              </a:extLst>
            </p:cNvPr>
            <p:cNvSpPr txBox="1"/>
            <p:nvPr/>
          </p:nvSpPr>
          <p:spPr>
            <a:xfrm rot="16200000">
              <a:off x="3068910" y="2891762"/>
              <a:ext cx="827471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GB" sz="1600" b="1" dirty="0"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Qubits</a:t>
              </a:r>
            </a:p>
          </p:txBody>
        </p:sp>
      </p:grpSp>
      <p:sp>
        <p:nvSpPr>
          <p:cNvPr id="14" name="Right Arrow 13">
            <a:extLst>
              <a:ext uri="{FF2B5EF4-FFF2-40B4-BE49-F238E27FC236}">
                <a16:creationId xmlns:a16="http://schemas.microsoft.com/office/drawing/2014/main" id="{5C693122-1328-E6E5-CF26-FD53D88CB11D}"/>
              </a:ext>
            </a:extLst>
          </p:cNvPr>
          <p:cNvSpPr/>
          <p:nvPr/>
        </p:nvSpPr>
        <p:spPr>
          <a:xfrm>
            <a:off x="7185683" y="2786053"/>
            <a:ext cx="838200" cy="484094"/>
          </a:xfrm>
          <a:prstGeom prst="rightArrow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26" name="Picture 2" descr="Quantum Computing PNG Images Transparent Free Download | PNGMart">
            <a:extLst>
              <a:ext uri="{FF2B5EF4-FFF2-40B4-BE49-F238E27FC236}">
                <a16:creationId xmlns:a16="http://schemas.microsoft.com/office/drawing/2014/main" id="{E6915BCB-0F76-5603-0FF1-2C01C3118E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315"/>
          <a:stretch/>
        </p:blipFill>
        <p:spPr bwMode="auto">
          <a:xfrm>
            <a:off x="8353722" y="1917487"/>
            <a:ext cx="1991573" cy="1820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494BAC9E-CC27-75DA-5323-783BEC89F7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6783" y="3882479"/>
            <a:ext cx="3604283" cy="2650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66820045-BD27-8BD8-BF15-D1AF977D05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6343" y="3870426"/>
            <a:ext cx="3689274" cy="2712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BCA669B-9F47-0A5E-3692-E13D704E016D}"/>
              </a:ext>
            </a:extLst>
          </p:cNvPr>
          <p:cNvSpPr txBox="1"/>
          <p:nvPr/>
        </p:nvSpPr>
        <p:spPr>
          <a:xfrm>
            <a:off x="4947174" y="4011113"/>
            <a:ext cx="18283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latin typeface="Helvetica Neue Condensed Black" panose="02000503000000020004" pitchFamily="2" charset="0"/>
                <a:ea typeface="Helvetica Neue Condensed Black" panose="02000503000000020004" pitchFamily="2" charset="0"/>
                <a:cs typeface="Helvetica Neue Condensed Black" panose="02000503000000020004" pitchFamily="2" charset="0"/>
              </a:rPr>
              <a:t>Ideal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DFFFC0F-2C47-C8DA-F985-11B76BA9857D}"/>
              </a:ext>
            </a:extLst>
          </p:cNvPr>
          <p:cNvSpPr txBox="1"/>
          <p:nvPr/>
        </p:nvSpPr>
        <p:spPr>
          <a:xfrm>
            <a:off x="8954090" y="3965156"/>
            <a:ext cx="18283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latin typeface="Helvetica Neue Condensed Black" panose="02000503000000020004" pitchFamily="2" charset="0"/>
                <a:ea typeface="Helvetica Neue Condensed Black" panose="02000503000000020004" pitchFamily="2" charset="0"/>
                <a:cs typeface="Helvetica Neue Condensed Black" panose="02000503000000020004" pitchFamily="2" charset="0"/>
              </a:rPr>
              <a:t>Quantum</a:t>
            </a:r>
          </a:p>
          <a:p>
            <a:pPr algn="ctr"/>
            <a:r>
              <a:rPr lang="en-GB" sz="2800" b="1" dirty="0">
                <a:latin typeface="Helvetica Neue Condensed Black" panose="02000503000000020004" pitchFamily="2" charset="0"/>
                <a:ea typeface="Helvetica Neue Condensed Black" panose="02000503000000020004" pitchFamily="2" charset="0"/>
                <a:cs typeface="Helvetica Neue Condensed Black" panose="02000503000000020004" pitchFamily="2" charset="0"/>
              </a:rPr>
              <a:t>Noise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74E61771-43E0-0AA9-0FF9-E51E1ADC34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5D71E-5CDF-4C93-8A75-5B916FDC5BEA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45044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F6C9F7-4C4B-5C5E-7367-FD8952D03F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Quantum algorithms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5D2F283-0DC9-E08E-EF1B-3E1821D2F6E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00743" y="1702490"/>
                <a:ext cx="3320143" cy="1672081"/>
              </a:xfrm>
            </p:spPr>
            <p:txBody>
              <a:bodyPr>
                <a:normAutofit/>
              </a:bodyPr>
              <a:lstStyle/>
              <a:p>
                <a:pPr marL="0" indent="0" algn="ctr">
                  <a:buNone/>
                </a:pPr>
                <a:r>
                  <a:rPr lang="en-GB" sz="2000" b="1" dirty="0"/>
                  <a:t>Grover’s search</a:t>
                </a:r>
              </a:p>
              <a:p>
                <a:pPr marL="0" indent="0" algn="ctr">
                  <a:buNone/>
                </a:pPr>
                <a:r>
                  <a:rPr lang="en-GB" sz="1800" dirty="0"/>
                  <a:t>Find an element into an unstructured array of length </a:t>
                </a:r>
                <a14:m>
                  <m:oMath xmlns:m="http://schemas.openxmlformats.org/officeDocument/2006/math">
                    <m:r>
                      <a:rPr lang="en-GB" sz="1800" i="1" dirty="0" smtClean="0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endParaRPr lang="it-IT" sz="1800" dirty="0"/>
              </a:p>
              <a:p>
                <a:pPr marL="0" indent="0" algn="ctr">
                  <a:buNone/>
                </a:pPr>
                <a:r>
                  <a:rPr lang="en-GB" sz="1800" b="1" dirty="0"/>
                  <a:t>Classical</a:t>
                </a:r>
                <a:r>
                  <a:rPr lang="en-GB" sz="1800" dirty="0"/>
                  <a:t>: </a:t>
                </a:r>
                <a14:m>
                  <m:oMath xmlns:m="http://schemas.openxmlformats.org/officeDocument/2006/math">
                    <m:r>
                      <a:rPr lang="it-IT" sz="1800" b="0" i="1" smtClean="0"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it-IT" sz="1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1800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</m:d>
                  </m:oMath>
                </a14:m>
                <a:br>
                  <a:rPr lang="it-IT" sz="1800" dirty="0"/>
                </a:br>
                <a:r>
                  <a:rPr lang="it-IT" sz="1800" b="1" dirty="0"/>
                  <a:t>Quantum</a:t>
                </a:r>
                <a:r>
                  <a:rPr lang="it-IT" sz="1800" dirty="0"/>
                  <a:t>: </a:t>
                </a:r>
                <a14:m>
                  <m:oMath xmlns:m="http://schemas.openxmlformats.org/officeDocument/2006/math">
                    <m:r>
                      <a:rPr lang="it-IT" sz="1800" b="0" i="1" smtClean="0">
                        <a:latin typeface="Cambria Math" panose="02040503050406030204" pitchFamily="18" charset="0"/>
                      </a:rPr>
                      <m:t>𝑂</m:t>
                    </m:r>
                    <m:r>
                      <a:rPr lang="it-IT" sz="1800" b="0" i="1" smtClean="0">
                        <a:latin typeface="Cambria Math" panose="02040503050406030204" pitchFamily="18" charset="0"/>
                      </a:rPr>
                      <m:t>(</m:t>
                    </m:r>
                    <m:rad>
                      <m:radPr>
                        <m:degHide m:val="on"/>
                        <m:ctrlPr>
                          <a:rPr lang="it-IT" sz="1800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it-IT" sz="1800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</m:rad>
                    <m:r>
                      <a:rPr lang="it-IT" sz="18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GB" sz="18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5D2F283-0DC9-E08E-EF1B-3E1821D2F6E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00743" y="1702490"/>
                <a:ext cx="3320143" cy="1672081"/>
              </a:xfrm>
              <a:blipFill>
                <a:blip r:embed="rId2"/>
                <a:stretch>
                  <a:fillRect l="-382" t="-3759" b="-300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E9D129-3F88-6610-9522-89A0F459C4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26 Jan 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52D691-940E-AAE4-8B01-0D44EA5205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Bormio Conference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B6B5FB4F-D731-EFBA-E959-DCF91698909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267199" y="1706809"/>
                <a:ext cx="3320143" cy="1672081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Clr>
                    <a:srgbClr val="FFC000"/>
                  </a:buClr>
                  <a:buFont typeface="System Font Regular"/>
                  <a:buChar char="⦿"/>
                  <a:defRPr sz="280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rgbClr val="FFC000"/>
                  </a:buClr>
                  <a:buFont typeface="Courier New" panose="02070309020205020404" pitchFamily="49" charset="0"/>
                  <a:buChar char="o"/>
                  <a:defRPr sz="240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rgbClr val="FFC000"/>
                  </a:buClr>
                  <a:buFont typeface="System Font Regular"/>
                  <a:buChar char="⦿"/>
                  <a:defRPr sz="200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rgbClr val="FFC000"/>
                  </a:buClr>
                  <a:buFont typeface="Courier New" panose="02070309020205020404" pitchFamily="49" charset="0"/>
                  <a:buChar char="o"/>
                  <a:defRPr sz="180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rgbClr val="FFC000"/>
                  </a:buClr>
                  <a:buFont typeface="System Font Regular"/>
                  <a:buChar char="⦿"/>
                  <a:defRPr sz="180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Font typeface="System Font Regular"/>
                  <a:buNone/>
                </a:pPr>
                <a:r>
                  <a:rPr lang="en-GB" sz="2000" b="1" dirty="0"/>
                  <a:t>Phase Estimation</a:t>
                </a:r>
              </a:p>
              <a:p>
                <a:pPr marL="0" indent="0" algn="ctr">
                  <a:buFont typeface="System Font Regular"/>
                  <a:buNone/>
                </a:pPr>
                <a:r>
                  <a:rPr lang="en-GB" sz="1800" dirty="0"/>
                  <a:t>Compute the phase of the eigenvalue of an operator </a:t>
                </a:r>
                <a14:m>
                  <m:oMath xmlns:m="http://schemas.openxmlformats.org/officeDocument/2006/math">
                    <m:r>
                      <a:rPr lang="it-IT" sz="1800" b="0" i="1" smtClean="0">
                        <a:latin typeface="Cambria Math" panose="02040503050406030204" pitchFamily="18" charset="0"/>
                      </a:rPr>
                      <m:t>𝑈</m:t>
                    </m:r>
                  </m:oMath>
                </a14:m>
                <a:endParaRPr lang="en-GB" sz="1800" dirty="0"/>
              </a:p>
              <a:p>
                <a:pPr marL="0" indent="0" algn="ctr">
                  <a:buFont typeface="System Font Regular"/>
                  <a:buNone/>
                </a:pPr>
                <a14:m>
                  <m:oMath xmlns:m="http://schemas.openxmlformats.org/officeDocument/2006/math">
                    <m:r>
                      <a:rPr lang="it-IT" sz="1800" b="0" i="1" smtClean="0">
                        <a:latin typeface="Cambria Math" panose="02040503050406030204" pitchFamily="18" charset="0"/>
                      </a:rPr>
                      <m:t>𝑂</m:t>
                    </m:r>
                    <m:r>
                      <a:rPr lang="it-IT" sz="1800" b="0" i="1" smtClean="0">
                        <a:latin typeface="Cambria Math" panose="02040503050406030204" pitchFamily="18" charset="0"/>
                      </a:rPr>
                      <m:t>(</m:t>
                    </m:r>
                    <m:func>
                      <m:funcPr>
                        <m:ctrlPr>
                          <a:rPr lang="it-IT" sz="1800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it-IT" sz="1800" b="0" i="0" smtClean="0"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r>
                          <a:rPr lang="it-IT" sz="18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f>
                          <m:fPr>
                            <m:type m:val="lin"/>
                            <m:ctrlPr>
                              <a:rPr lang="it-IT" sz="18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it-IT" sz="18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it-IT" sz="1800" b="0" i="1" smtClean="0">
                                <a:latin typeface="Cambria Math" panose="02040503050406030204" pitchFamily="18" charset="0"/>
                              </a:rPr>
                              <m:t>𝜖</m:t>
                            </m:r>
                          </m:den>
                        </m:f>
                      </m:e>
                    </m:func>
                    <m:r>
                      <a:rPr lang="it-IT" sz="1800" b="0" i="1" smtClean="0">
                        <a:latin typeface="Cambria Math" panose="02040503050406030204" pitchFamily="18" charset="0"/>
                      </a:rPr>
                      <m:t>))</m:t>
                    </m:r>
                  </m:oMath>
                </a14:m>
                <a:r>
                  <a:rPr lang="en-GB" sz="1800" dirty="0"/>
                  <a:t> space</a:t>
                </a:r>
                <a:br>
                  <a:rPr lang="en-GB" sz="1800" dirty="0"/>
                </a:br>
                <a14:m>
                  <m:oMath xmlns:m="http://schemas.openxmlformats.org/officeDocument/2006/math">
                    <m:r>
                      <a:rPr lang="it-IT" sz="1800" b="0" i="1" smtClean="0">
                        <a:latin typeface="Cambria Math" panose="02040503050406030204" pitchFamily="18" charset="0"/>
                      </a:rPr>
                      <m:t>𝑂</m:t>
                    </m:r>
                    <m:r>
                      <a:rPr lang="it-IT" sz="1800" b="0" i="1" smtClean="0">
                        <a:latin typeface="Cambria Math" panose="02040503050406030204" pitchFamily="18" charset="0"/>
                      </a:rPr>
                      <m:t>(</m:t>
                    </m:r>
                    <m:f>
                      <m:fPr>
                        <m:type m:val="lin"/>
                        <m:ctrlPr>
                          <a:rPr lang="it-IT" sz="1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1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it-IT" sz="1800" b="0" i="1" smtClean="0">
                            <a:latin typeface="Cambria Math" panose="02040503050406030204" pitchFamily="18" charset="0"/>
                          </a:rPr>
                          <m:t>𝜖</m:t>
                        </m:r>
                      </m:den>
                    </m:f>
                    <m:r>
                      <a:rPr lang="it-IT" sz="18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GB" sz="1800" dirty="0"/>
                  <a:t> time</a:t>
                </a:r>
              </a:p>
            </p:txBody>
          </p:sp>
        </mc:Choice>
        <mc:Fallback xmlns=""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B6B5FB4F-D731-EFBA-E959-DCF9169890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67199" y="1706809"/>
                <a:ext cx="3320143" cy="1672081"/>
              </a:xfrm>
              <a:prstGeom prst="rect">
                <a:avLst/>
              </a:prstGeom>
              <a:blipFill>
                <a:blip r:embed="rId3"/>
                <a:stretch>
                  <a:fillRect t="-4545" b="-3484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30CB35DE-2BFB-9872-E154-776000D14D9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033657" y="1705713"/>
                <a:ext cx="3320143" cy="1723287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Clr>
                    <a:srgbClr val="FFC000"/>
                  </a:buClr>
                  <a:buFont typeface="System Font Regular"/>
                  <a:buChar char="⦿"/>
                  <a:defRPr sz="280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rgbClr val="FFC000"/>
                  </a:buClr>
                  <a:buFont typeface="Courier New" panose="02070309020205020404" pitchFamily="49" charset="0"/>
                  <a:buChar char="o"/>
                  <a:defRPr sz="240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rgbClr val="FFC000"/>
                  </a:buClr>
                  <a:buFont typeface="System Font Regular"/>
                  <a:buChar char="⦿"/>
                  <a:defRPr sz="200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rgbClr val="FFC000"/>
                  </a:buClr>
                  <a:buFont typeface="Courier New" panose="02070309020205020404" pitchFamily="49" charset="0"/>
                  <a:buChar char="o"/>
                  <a:defRPr sz="180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rgbClr val="FFC000"/>
                  </a:buClr>
                  <a:buFont typeface="System Font Regular"/>
                  <a:buChar char="⦿"/>
                  <a:defRPr sz="180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Font typeface="System Font Regular"/>
                  <a:buNone/>
                </a:pPr>
                <a:r>
                  <a:rPr lang="en-GB" sz="2000" b="1" dirty="0"/>
                  <a:t>Shor’s factorization</a:t>
                </a:r>
              </a:p>
              <a:p>
                <a:pPr marL="0" indent="0" algn="ctr">
                  <a:buFont typeface="System Font Regular"/>
                  <a:buNone/>
                </a:pPr>
                <a:r>
                  <a:rPr lang="it-IT" sz="1800" dirty="0" err="1"/>
                  <a:t>Factorizing</a:t>
                </a:r>
                <a:r>
                  <a:rPr lang="it-IT" sz="1800" dirty="0"/>
                  <a:t> an </a:t>
                </a:r>
                <a:r>
                  <a:rPr lang="it-IT" sz="1800" dirty="0" err="1"/>
                  <a:t>integer</a:t>
                </a:r>
                <a:r>
                  <a:rPr lang="it-IT" sz="1800" dirty="0"/>
                  <a:t> </a:t>
                </a:r>
                <a:r>
                  <a:rPr lang="it-IT" sz="1800" dirty="0" err="1"/>
                  <a:t>into</a:t>
                </a:r>
                <a:r>
                  <a:rPr lang="it-IT" sz="1800" dirty="0"/>
                  <a:t> prime </a:t>
                </a:r>
                <a:r>
                  <a:rPr lang="it-IT" sz="1800" dirty="0" err="1"/>
                  <a:t>factors</a:t>
                </a:r>
                <a:endParaRPr lang="en-GB" sz="1800" dirty="0"/>
              </a:p>
              <a:p>
                <a:pPr marL="0" indent="0" algn="ctr">
                  <a:buFont typeface="System Font Regular"/>
                  <a:buNone/>
                </a:pPr>
                <a:r>
                  <a:rPr lang="it-IT" sz="1800" b="1" dirty="0"/>
                  <a:t>Quantum</a:t>
                </a:r>
                <a:r>
                  <a:rPr lang="it-IT" sz="1800" dirty="0"/>
                  <a:t>: </a:t>
                </a:r>
                <a14:m>
                  <m:oMath xmlns:m="http://schemas.openxmlformats.org/officeDocument/2006/math">
                    <m:r>
                      <a:rPr lang="it-IT" sz="1800" b="0" i="1" smtClean="0"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it-IT" sz="1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1800" b="0" i="1" smtClean="0">
                            <a:latin typeface="Cambria Math" panose="02040503050406030204" pitchFamily="18" charset="0"/>
                          </a:rPr>
                          <m:t>𝑝𝑜𝑙𝑦</m:t>
                        </m:r>
                        <m:func>
                          <m:funcPr>
                            <m:ctrlPr>
                              <a:rPr lang="it-IT" sz="1800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it-IT" sz="1800" b="0" i="0" smtClean="0">
                                <a:latin typeface="Cambria Math" panose="02040503050406030204" pitchFamily="18" charset="0"/>
                              </a:rPr>
                              <m:t>log</m:t>
                            </m:r>
                          </m:fName>
                          <m:e>
                            <m:r>
                              <a:rPr lang="it-IT" sz="1800" b="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</m:func>
                      </m:e>
                    </m:d>
                  </m:oMath>
                </a14:m>
                <a:br>
                  <a:rPr lang="it-IT" sz="1800" dirty="0"/>
                </a:br>
                <a:r>
                  <a:rPr lang="it-IT" sz="1800" b="1" dirty="0"/>
                  <a:t>Classical</a:t>
                </a:r>
                <a:r>
                  <a:rPr lang="it-IT" sz="1800" dirty="0"/>
                  <a:t>: </a:t>
                </a:r>
                <a14:m>
                  <m:oMath xmlns:m="http://schemas.openxmlformats.org/officeDocument/2006/math">
                    <m:r>
                      <a:rPr lang="it-IT" sz="1800" b="0" i="1" smtClean="0">
                        <a:latin typeface="Cambria Math" panose="02040503050406030204" pitchFamily="18" charset="0"/>
                      </a:rPr>
                      <m:t>𝑂</m:t>
                    </m:r>
                    <m:r>
                      <a:rPr lang="it-IT" sz="18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sz="1800" b="0" i="1" smtClean="0">
                        <a:latin typeface="Cambria Math" panose="02040503050406030204" pitchFamily="18" charset="0"/>
                      </a:rPr>
                      <m:t>𝑁</m:t>
                    </m:r>
                    <m:r>
                      <a:rPr lang="it-IT" sz="18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GB" sz="1800" dirty="0"/>
              </a:p>
              <a:p>
                <a:pPr marL="0" indent="0" algn="ctr">
                  <a:buFont typeface="System Font Regular"/>
                  <a:buNone/>
                </a:pPr>
                <a:endParaRPr lang="en-GB" sz="1800" dirty="0"/>
              </a:p>
            </p:txBody>
          </p:sp>
        </mc:Choice>
        <mc:Fallback xmlns=""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30CB35DE-2BFB-9872-E154-776000D14D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33657" y="1705713"/>
                <a:ext cx="3320143" cy="1723287"/>
              </a:xfrm>
              <a:prstGeom prst="rect">
                <a:avLst/>
              </a:prstGeom>
              <a:blipFill>
                <a:blip r:embed="rId4"/>
                <a:stretch>
                  <a:fillRect t="-438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92CDE37-397A-3219-CFFB-13136BA14E5C}"/>
              </a:ext>
            </a:extLst>
          </p:cNvPr>
          <p:cNvSpPr txBox="1">
            <a:spLocks/>
          </p:cNvSpPr>
          <p:nvPr/>
        </p:nvSpPr>
        <p:spPr>
          <a:xfrm>
            <a:off x="500743" y="4005944"/>
            <a:ext cx="3320143" cy="16720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FFC000"/>
              </a:buClr>
              <a:buFont typeface="System Font Regular"/>
              <a:buChar char="⦿"/>
              <a:defRPr sz="280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C000"/>
              </a:buClr>
              <a:buFont typeface="Courier New" panose="02070309020205020404" pitchFamily="49" charset="0"/>
              <a:buChar char="o"/>
              <a:defRPr sz="240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C000"/>
              </a:buClr>
              <a:buFont typeface="System Font Regular"/>
              <a:buChar char="⦿"/>
              <a:defRPr sz="200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C000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C000"/>
              </a:buClr>
              <a:buFont typeface="System Font Regular"/>
              <a:buChar char="⦿"/>
              <a:defRPr sz="180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System Font Regular"/>
              <a:buNone/>
            </a:pPr>
            <a:r>
              <a:rPr lang="en-GB" sz="2000" b="1" dirty="0"/>
              <a:t>Variational </a:t>
            </a:r>
            <a:r>
              <a:rPr lang="en-GB" sz="2000" b="1" dirty="0" err="1"/>
              <a:t>Eigensolver</a:t>
            </a:r>
            <a:endParaRPr lang="en-GB" sz="2000" b="1" dirty="0"/>
          </a:p>
          <a:p>
            <a:pPr marL="0" indent="0" algn="ctr">
              <a:buFont typeface="System Font Regular"/>
              <a:buNone/>
            </a:pPr>
            <a:r>
              <a:rPr lang="it-IT" sz="1800" dirty="0" err="1"/>
              <a:t>Find</a:t>
            </a:r>
            <a:r>
              <a:rPr lang="it-IT" sz="1800" dirty="0"/>
              <a:t> the ground state of a (quantum </a:t>
            </a:r>
            <a:r>
              <a:rPr lang="it-IT" sz="1800" dirty="0" err="1"/>
              <a:t>many</a:t>
            </a:r>
            <a:r>
              <a:rPr lang="it-IT" sz="1800" dirty="0"/>
              <a:t>-body) </a:t>
            </a:r>
            <a:r>
              <a:rPr lang="it-IT" sz="1800" dirty="0" err="1"/>
              <a:t>Hamiltonian</a:t>
            </a:r>
            <a:r>
              <a:rPr lang="it-IT" sz="1800" dirty="0"/>
              <a:t> </a:t>
            </a:r>
            <a:r>
              <a:rPr lang="it-IT" sz="1800" dirty="0" err="1"/>
              <a:t>using</a:t>
            </a:r>
            <a:r>
              <a:rPr lang="it-IT" sz="1800" dirty="0"/>
              <a:t> a </a:t>
            </a:r>
            <a:r>
              <a:rPr lang="it-IT" sz="1800" dirty="0" err="1"/>
              <a:t>variational</a:t>
            </a:r>
            <a:r>
              <a:rPr lang="it-IT" sz="1800" dirty="0"/>
              <a:t> </a:t>
            </a:r>
            <a:r>
              <a:rPr lang="it-IT" sz="1800" dirty="0" err="1"/>
              <a:t>ansatz</a:t>
            </a:r>
            <a:endParaRPr lang="it-IT" sz="1800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CBDF8096-4F06-B4D8-CD00-85FF6235BD1D}"/>
              </a:ext>
            </a:extLst>
          </p:cNvPr>
          <p:cNvSpPr txBox="1">
            <a:spLocks/>
          </p:cNvSpPr>
          <p:nvPr/>
        </p:nvSpPr>
        <p:spPr>
          <a:xfrm>
            <a:off x="4201887" y="4005943"/>
            <a:ext cx="3617809" cy="16720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FFC000"/>
              </a:buClr>
              <a:buFont typeface="System Font Regular"/>
              <a:buChar char="⦿"/>
              <a:defRPr sz="280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C000"/>
              </a:buClr>
              <a:buFont typeface="Courier New" panose="02070309020205020404" pitchFamily="49" charset="0"/>
              <a:buChar char="o"/>
              <a:defRPr sz="240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C000"/>
              </a:buClr>
              <a:buFont typeface="System Font Regular"/>
              <a:buChar char="⦿"/>
              <a:defRPr sz="200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C000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C000"/>
              </a:buClr>
              <a:buFont typeface="System Font Regular"/>
              <a:buChar char="⦿"/>
              <a:defRPr sz="180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System Font Regular"/>
              <a:buNone/>
            </a:pPr>
            <a:r>
              <a:rPr lang="en-GB" sz="2000" b="1" dirty="0"/>
              <a:t>Quantum Machine Learning</a:t>
            </a:r>
          </a:p>
          <a:p>
            <a:pPr marL="0" indent="0" algn="ctr">
              <a:buFont typeface="System Font Regular"/>
              <a:buNone/>
            </a:pPr>
            <a:r>
              <a:rPr lang="en-GB" sz="1800" dirty="0"/>
              <a:t>Quantum circuits with parametrized gates to be optimised over a machine learning scheme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CB36363A-C49B-89AB-7D4F-0927F46C63F7}"/>
              </a:ext>
            </a:extLst>
          </p:cNvPr>
          <p:cNvSpPr txBox="1">
            <a:spLocks/>
          </p:cNvSpPr>
          <p:nvPr/>
        </p:nvSpPr>
        <p:spPr>
          <a:xfrm>
            <a:off x="7990114" y="4016829"/>
            <a:ext cx="3407228" cy="16720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FFC000"/>
              </a:buClr>
              <a:buFont typeface="System Font Regular"/>
              <a:buChar char="⦿"/>
              <a:defRPr sz="280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C000"/>
              </a:buClr>
              <a:buFont typeface="Courier New" panose="02070309020205020404" pitchFamily="49" charset="0"/>
              <a:buChar char="o"/>
              <a:defRPr sz="240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C000"/>
              </a:buClr>
              <a:buFont typeface="System Font Regular"/>
              <a:buChar char="⦿"/>
              <a:defRPr sz="200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C000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C000"/>
              </a:buClr>
              <a:buFont typeface="System Font Regular"/>
              <a:buChar char="⦿"/>
              <a:defRPr sz="180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System Font Regular"/>
              <a:buNone/>
            </a:pPr>
            <a:r>
              <a:rPr lang="en-GB" sz="1800" b="1" dirty="0"/>
              <a:t>… (not so) many others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15E1435-477E-59BC-381B-90395F6CE2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5D71E-5CDF-4C93-8A75-5B916FDC5BEA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48189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F6C9F7-4C4B-5C5E-7367-FD8952D03F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Quantum algorithms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5D2F283-0DC9-E08E-EF1B-3E1821D2F6E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00743" y="1702490"/>
                <a:ext cx="3320143" cy="1672081"/>
              </a:xfrm>
            </p:spPr>
            <p:txBody>
              <a:bodyPr>
                <a:normAutofit/>
              </a:bodyPr>
              <a:lstStyle/>
              <a:p>
                <a:pPr marL="0" indent="0" algn="ctr">
                  <a:buNone/>
                </a:pPr>
                <a:r>
                  <a:rPr lang="en-GB" sz="1800" b="1" dirty="0"/>
                  <a:t>Grover’s search</a:t>
                </a:r>
              </a:p>
              <a:p>
                <a:pPr marL="0" indent="0" algn="ctr">
                  <a:buNone/>
                </a:pPr>
                <a:r>
                  <a:rPr lang="en-GB" sz="1800" dirty="0"/>
                  <a:t>Find an element into an unstructured array of length </a:t>
                </a:r>
                <a14:m>
                  <m:oMath xmlns:m="http://schemas.openxmlformats.org/officeDocument/2006/math">
                    <m:r>
                      <a:rPr lang="en-GB" sz="1800" i="1" dirty="0" smtClean="0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endParaRPr lang="it-IT" sz="1800" dirty="0"/>
              </a:p>
              <a:p>
                <a:pPr marL="0" indent="0" algn="ctr">
                  <a:buNone/>
                </a:pPr>
                <a:r>
                  <a:rPr lang="en-GB" sz="1800" b="1" dirty="0"/>
                  <a:t>Classical</a:t>
                </a:r>
                <a:r>
                  <a:rPr lang="en-GB" sz="1800" dirty="0"/>
                  <a:t>: </a:t>
                </a:r>
                <a14:m>
                  <m:oMath xmlns:m="http://schemas.openxmlformats.org/officeDocument/2006/math">
                    <m:r>
                      <a:rPr lang="it-IT" sz="1800" b="0" i="1" smtClean="0"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it-IT" sz="1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1800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</m:d>
                  </m:oMath>
                </a14:m>
                <a:br>
                  <a:rPr lang="it-IT" sz="1800" dirty="0"/>
                </a:br>
                <a:r>
                  <a:rPr lang="it-IT" sz="1800" b="1" dirty="0"/>
                  <a:t>Quantum</a:t>
                </a:r>
                <a:r>
                  <a:rPr lang="it-IT" sz="1800" dirty="0"/>
                  <a:t>: </a:t>
                </a:r>
                <a14:m>
                  <m:oMath xmlns:m="http://schemas.openxmlformats.org/officeDocument/2006/math">
                    <m:r>
                      <a:rPr lang="it-IT" sz="1800" b="0" i="1" smtClean="0">
                        <a:latin typeface="Cambria Math" panose="02040503050406030204" pitchFamily="18" charset="0"/>
                      </a:rPr>
                      <m:t>𝑂</m:t>
                    </m:r>
                    <m:r>
                      <a:rPr lang="it-IT" sz="1800" b="0" i="1" smtClean="0">
                        <a:latin typeface="Cambria Math" panose="02040503050406030204" pitchFamily="18" charset="0"/>
                      </a:rPr>
                      <m:t>(</m:t>
                    </m:r>
                    <m:rad>
                      <m:radPr>
                        <m:degHide m:val="on"/>
                        <m:ctrlPr>
                          <a:rPr lang="it-IT" sz="1800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it-IT" sz="1800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</m:rad>
                    <m:r>
                      <a:rPr lang="it-IT" sz="18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GB" sz="18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5D2F283-0DC9-E08E-EF1B-3E1821D2F6E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00743" y="1702490"/>
                <a:ext cx="3320143" cy="1672081"/>
              </a:xfrm>
              <a:blipFill>
                <a:blip r:embed="rId3"/>
                <a:stretch>
                  <a:fillRect l="-382" t="-2256" b="-150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E9D129-3F88-6610-9522-89A0F459C4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26 Jan 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52D691-940E-AAE4-8B01-0D44EA5205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Bormio Conference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B6B5FB4F-D731-EFBA-E959-DCF91698909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267199" y="1706809"/>
                <a:ext cx="3320143" cy="1672081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Clr>
                    <a:srgbClr val="FFC000"/>
                  </a:buClr>
                  <a:buFont typeface="System Font Regular"/>
                  <a:buChar char="⦿"/>
                  <a:defRPr sz="280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rgbClr val="FFC000"/>
                  </a:buClr>
                  <a:buFont typeface="Courier New" panose="02070309020205020404" pitchFamily="49" charset="0"/>
                  <a:buChar char="o"/>
                  <a:defRPr sz="240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rgbClr val="FFC000"/>
                  </a:buClr>
                  <a:buFont typeface="System Font Regular"/>
                  <a:buChar char="⦿"/>
                  <a:defRPr sz="200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rgbClr val="FFC000"/>
                  </a:buClr>
                  <a:buFont typeface="Courier New" panose="02070309020205020404" pitchFamily="49" charset="0"/>
                  <a:buChar char="o"/>
                  <a:defRPr sz="180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rgbClr val="FFC000"/>
                  </a:buClr>
                  <a:buFont typeface="System Font Regular"/>
                  <a:buChar char="⦿"/>
                  <a:defRPr sz="180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Font typeface="System Font Regular"/>
                  <a:buNone/>
                </a:pPr>
                <a:r>
                  <a:rPr lang="en-GB" sz="1800" b="1" dirty="0"/>
                  <a:t>Phase Estimation</a:t>
                </a:r>
              </a:p>
              <a:p>
                <a:pPr marL="0" indent="0" algn="ctr">
                  <a:buFont typeface="System Font Regular"/>
                  <a:buNone/>
                </a:pPr>
                <a:r>
                  <a:rPr lang="en-GB" sz="1800" dirty="0"/>
                  <a:t>Compute the phase of the eigenvalue of an operator </a:t>
                </a:r>
                <a14:m>
                  <m:oMath xmlns:m="http://schemas.openxmlformats.org/officeDocument/2006/math">
                    <m:r>
                      <a:rPr lang="it-IT" sz="1800" b="0" i="1" smtClean="0">
                        <a:latin typeface="Cambria Math" panose="02040503050406030204" pitchFamily="18" charset="0"/>
                      </a:rPr>
                      <m:t>𝑈</m:t>
                    </m:r>
                  </m:oMath>
                </a14:m>
                <a:endParaRPr lang="en-GB" sz="1800" dirty="0"/>
              </a:p>
              <a:p>
                <a:pPr marL="0" indent="0" algn="ctr">
                  <a:buFont typeface="System Font Regular"/>
                  <a:buNone/>
                </a:pPr>
                <a14:m>
                  <m:oMath xmlns:m="http://schemas.openxmlformats.org/officeDocument/2006/math">
                    <m:r>
                      <a:rPr lang="it-IT" sz="1800" b="0" i="1" smtClean="0">
                        <a:latin typeface="Cambria Math" panose="02040503050406030204" pitchFamily="18" charset="0"/>
                      </a:rPr>
                      <m:t>𝑂</m:t>
                    </m:r>
                    <m:r>
                      <a:rPr lang="it-IT" sz="1800" b="0" i="1" smtClean="0">
                        <a:latin typeface="Cambria Math" panose="02040503050406030204" pitchFamily="18" charset="0"/>
                      </a:rPr>
                      <m:t>(</m:t>
                    </m:r>
                    <m:func>
                      <m:funcPr>
                        <m:ctrlPr>
                          <a:rPr lang="it-IT" sz="1800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it-IT" sz="1800" b="0" i="0" smtClean="0"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r>
                          <a:rPr lang="it-IT" sz="18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f>
                          <m:fPr>
                            <m:type m:val="lin"/>
                            <m:ctrlPr>
                              <a:rPr lang="it-IT" sz="18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it-IT" sz="18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it-IT" sz="1800" b="0" i="1" smtClean="0">
                                <a:latin typeface="Cambria Math" panose="02040503050406030204" pitchFamily="18" charset="0"/>
                              </a:rPr>
                              <m:t>𝜖</m:t>
                            </m:r>
                          </m:den>
                        </m:f>
                      </m:e>
                    </m:func>
                    <m:r>
                      <a:rPr lang="it-IT" sz="1800" b="0" i="1" smtClean="0">
                        <a:latin typeface="Cambria Math" panose="02040503050406030204" pitchFamily="18" charset="0"/>
                      </a:rPr>
                      <m:t>))</m:t>
                    </m:r>
                  </m:oMath>
                </a14:m>
                <a:r>
                  <a:rPr lang="en-GB" sz="1800" dirty="0"/>
                  <a:t> space</a:t>
                </a:r>
                <a:br>
                  <a:rPr lang="en-GB" sz="1800" dirty="0"/>
                </a:br>
                <a14:m>
                  <m:oMath xmlns:m="http://schemas.openxmlformats.org/officeDocument/2006/math">
                    <m:r>
                      <a:rPr lang="it-IT" sz="1800" b="0" i="1" smtClean="0">
                        <a:latin typeface="Cambria Math" panose="02040503050406030204" pitchFamily="18" charset="0"/>
                      </a:rPr>
                      <m:t>𝑂</m:t>
                    </m:r>
                    <m:r>
                      <a:rPr lang="it-IT" sz="1800" b="0" i="1" smtClean="0">
                        <a:latin typeface="Cambria Math" panose="02040503050406030204" pitchFamily="18" charset="0"/>
                      </a:rPr>
                      <m:t>(</m:t>
                    </m:r>
                    <m:f>
                      <m:fPr>
                        <m:type m:val="lin"/>
                        <m:ctrlPr>
                          <a:rPr lang="it-IT" sz="1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1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it-IT" sz="1800" b="0" i="1" smtClean="0">
                            <a:latin typeface="Cambria Math" panose="02040503050406030204" pitchFamily="18" charset="0"/>
                          </a:rPr>
                          <m:t>𝜖</m:t>
                        </m:r>
                      </m:den>
                    </m:f>
                    <m:r>
                      <a:rPr lang="it-IT" sz="18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GB" sz="1800" dirty="0"/>
                  <a:t> time</a:t>
                </a:r>
              </a:p>
            </p:txBody>
          </p:sp>
        </mc:Choice>
        <mc:Fallback xmlns=""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B6B5FB4F-D731-EFBA-E959-DCF9169890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67199" y="1706809"/>
                <a:ext cx="3320143" cy="1672081"/>
              </a:xfrm>
              <a:prstGeom prst="rect">
                <a:avLst/>
              </a:prstGeom>
              <a:blipFill>
                <a:blip r:embed="rId4"/>
                <a:stretch>
                  <a:fillRect t="-3030" b="-3333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30CB35DE-2BFB-9872-E154-776000D14D9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033657" y="1705713"/>
                <a:ext cx="3320143" cy="1505573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Clr>
                    <a:srgbClr val="FFC000"/>
                  </a:buClr>
                  <a:buFont typeface="System Font Regular"/>
                  <a:buChar char="⦿"/>
                  <a:defRPr sz="280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rgbClr val="FFC000"/>
                  </a:buClr>
                  <a:buFont typeface="Courier New" panose="02070309020205020404" pitchFamily="49" charset="0"/>
                  <a:buChar char="o"/>
                  <a:defRPr sz="240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rgbClr val="FFC000"/>
                  </a:buClr>
                  <a:buFont typeface="System Font Regular"/>
                  <a:buChar char="⦿"/>
                  <a:defRPr sz="200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rgbClr val="FFC000"/>
                  </a:buClr>
                  <a:buFont typeface="Courier New" panose="02070309020205020404" pitchFamily="49" charset="0"/>
                  <a:buChar char="o"/>
                  <a:defRPr sz="180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rgbClr val="FFC000"/>
                  </a:buClr>
                  <a:buFont typeface="System Font Regular"/>
                  <a:buChar char="⦿"/>
                  <a:defRPr sz="1800" kern="120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Font typeface="System Font Regular"/>
                  <a:buNone/>
                </a:pPr>
                <a:r>
                  <a:rPr lang="en-GB" sz="2000" b="1" dirty="0"/>
                  <a:t>Shor’s factorization</a:t>
                </a:r>
              </a:p>
              <a:p>
                <a:pPr marL="0" indent="0" algn="ctr">
                  <a:buFont typeface="System Font Regular"/>
                  <a:buNone/>
                </a:pPr>
                <a:r>
                  <a:rPr lang="it-IT" sz="1800" dirty="0" err="1"/>
                  <a:t>Factorizing</a:t>
                </a:r>
                <a:r>
                  <a:rPr lang="it-IT" sz="1800" dirty="0"/>
                  <a:t> an </a:t>
                </a:r>
                <a:r>
                  <a:rPr lang="it-IT" sz="1800" dirty="0" err="1"/>
                  <a:t>integer</a:t>
                </a:r>
                <a:r>
                  <a:rPr lang="it-IT" sz="1800" dirty="0"/>
                  <a:t> </a:t>
                </a:r>
                <a:r>
                  <a:rPr lang="it-IT" sz="1800" dirty="0" err="1"/>
                  <a:t>into</a:t>
                </a:r>
                <a:r>
                  <a:rPr lang="it-IT" sz="1800" dirty="0"/>
                  <a:t> prime </a:t>
                </a:r>
                <a:r>
                  <a:rPr lang="it-IT" sz="1800" dirty="0" err="1"/>
                  <a:t>factors</a:t>
                </a:r>
                <a:endParaRPr lang="en-GB" sz="1800" dirty="0"/>
              </a:p>
              <a:p>
                <a:pPr marL="0" indent="0" algn="ctr">
                  <a:buFont typeface="System Font Regular"/>
                  <a:buNone/>
                </a:pPr>
                <a:r>
                  <a:rPr lang="it-IT" sz="1800" dirty="0"/>
                  <a:t> </a:t>
                </a:r>
                <a14:m>
                  <m:oMath xmlns:m="http://schemas.openxmlformats.org/officeDocument/2006/math">
                    <m:r>
                      <a:rPr lang="it-IT" sz="1800" b="0" i="1" smtClean="0">
                        <a:latin typeface="Cambria Math" panose="02040503050406030204" pitchFamily="18" charset="0"/>
                      </a:rPr>
                      <m:t>𝑂</m:t>
                    </m:r>
                    <m:r>
                      <a:rPr lang="it-IT" sz="18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sz="1800" b="0" i="1" smtClean="0">
                        <a:latin typeface="Cambria Math" panose="02040503050406030204" pitchFamily="18" charset="0"/>
                      </a:rPr>
                      <m:t>𝑝𝑜𝑙𝑦</m:t>
                    </m:r>
                    <m:func>
                      <m:funcPr>
                        <m:ctrlPr>
                          <a:rPr lang="it-IT" sz="1800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it-IT" sz="1800" b="0" i="0" smtClean="0"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r>
                          <a:rPr lang="it-IT" sz="1800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</m:func>
                    <m:r>
                      <a:rPr lang="it-IT" sz="18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GB" sz="1800" dirty="0"/>
              </a:p>
              <a:p>
                <a:pPr marL="0" indent="0" algn="ctr">
                  <a:buFont typeface="System Font Regular"/>
                  <a:buNone/>
                </a:pPr>
                <a:endParaRPr lang="en-GB" sz="1800" dirty="0"/>
              </a:p>
            </p:txBody>
          </p:sp>
        </mc:Choice>
        <mc:Fallback xmlns=""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30CB35DE-2BFB-9872-E154-776000D14D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33657" y="1705713"/>
                <a:ext cx="3320143" cy="1505573"/>
              </a:xfrm>
              <a:prstGeom prst="rect">
                <a:avLst/>
              </a:prstGeom>
              <a:blipFill>
                <a:blip r:embed="rId5"/>
                <a:stretch>
                  <a:fillRect t="-504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92CDE37-397A-3219-CFFB-13136BA14E5C}"/>
              </a:ext>
            </a:extLst>
          </p:cNvPr>
          <p:cNvSpPr txBox="1">
            <a:spLocks/>
          </p:cNvSpPr>
          <p:nvPr/>
        </p:nvSpPr>
        <p:spPr>
          <a:xfrm>
            <a:off x="500743" y="4005944"/>
            <a:ext cx="3320143" cy="16720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FFC000"/>
              </a:buClr>
              <a:buFont typeface="System Font Regular"/>
              <a:buChar char="⦿"/>
              <a:defRPr sz="280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C000"/>
              </a:buClr>
              <a:buFont typeface="Courier New" panose="02070309020205020404" pitchFamily="49" charset="0"/>
              <a:buChar char="o"/>
              <a:defRPr sz="240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C000"/>
              </a:buClr>
              <a:buFont typeface="System Font Regular"/>
              <a:buChar char="⦿"/>
              <a:defRPr sz="200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C000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C000"/>
              </a:buClr>
              <a:buFont typeface="System Font Regular"/>
              <a:buChar char="⦿"/>
              <a:defRPr sz="180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System Font Regular"/>
              <a:buNone/>
            </a:pPr>
            <a:r>
              <a:rPr lang="en-GB" sz="2000" b="1" dirty="0"/>
              <a:t>Variational </a:t>
            </a:r>
            <a:r>
              <a:rPr lang="en-GB" sz="2000" b="1" dirty="0" err="1"/>
              <a:t>Eigensolver</a:t>
            </a:r>
            <a:endParaRPr lang="en-GB" sz="2000" b="1" dirty="0"/>
          </a:p>
          <a:p>
            <a:pPr marL="0" indent="0" algn="ctr">
              <a:buFont typeface="System Font Regular"/>
              <a:buNone/>
            </a:pPr>
            <a:r>
              <a:rPr lang="it-IT" sz="1800" dirty="0" err="1"/>
              <a:t>Find</a:t>
            </a:r>
            <a:r>
              <a:rPr lang="it-IT" sz="1800" dirty="0"/>
              <a:t> the ground state of a (quantum </a:t>
            </a:r>
            <a:r>
              <a:rPr lang="it-IT" sz="1800" dirty="0" err="1"/>
              <a:t>many</a:t>
            </a:r>
            <a:r>
              <a:rPr lang="it-IT" sz="1800" dirty="0"/>
              <a:t>-body) </a:t>
            </a:r>
            <a:r>
              <a:rPr lang="it-IT" sz="1800" dirty="0" err="1"/>
              <a:t>Hamiltonian</a:t>
            </a:r>
            <a:r>
              <a:rPr lang="it-IT" sz="1800" dirty="0"/>
              <a:t> </a:t>
            </a:r>
            <a:r>
              <a:rPr lang="it-IT" sz="1800" dirty="0" err="1"/>
              <a:t>using</a:t>
            </a:r>
            <a:r>
              <a:rPr lang="it-IT" sz="1800" dirty="0"/>
              <a:t> a </a:t>
            </a:r>
            <a:r>
              <a:rPr lang="it-IT" sz="1800" dirty="0" err="1"/>
              <a:t>variational</a:t>
            </a:r>
            <a:r>
              <a:rPr lang="it-IT" sz="1800" dirty="0"/>
              <a:t> </a:t>
            </a:r>
            <a:r>
              <a:rPr lang="it-IT" sz="1800" dirty="0" err="1"/>
              <a:t>ansatz</a:t>
            </a:r>
            <a:endParaRPr lang="it-IT" sz="1800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CBDF8096-4F06-B4D8-CD00-85FF6235BD1D}"/>
              </a:ext>
            </a:extLst>
          </p:cNvPr>
          <p:cNvSpPr txBox="1">
            <a:spLocks/>
          </p:cNvSpPr>
          <p:nvPr/>
        </p:nvSpPr>
        <p:spPr>
          <a:xfrm>
            <a:off x="4267200" y="4005943"/>
            <a:ext cx="3407228" cy="167208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FFC000"/>
              </a:buClr>
              <a:buFont typeface="System Font Regular"/>
              <a:buChar char="⦿"/>
              <a:defRPr sz="280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C000"/>
              </a:buClr>
              <a:buFont typeface="Courier New" panose="02070309020205020404" pitchFamily="49" charset="0"/>
              <a:buChar char="o"/>
              <a:defRPr sz="240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C000"/>
              </a:buClr>
              <a:buFont typeface="System Font Regular"/>
              <a:buChar char="⦿"/>
              <a:defRPr sz="200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C000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C000"/>
              </a:buClr>
              <a:buFont typeface="System Font Regular"/>
              <a:buChar char="⦿"/>
              <a:defRPr sz="180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System Font Regular"/>
              <a:buNone/>
            </a:pPr>
            <a:r>
              <a:rPr lang="en-GB" sz="2000" b="1" dirty="0"/>
              <a:t>Quantum Machine Learning</a:t>
            </a:r>
          </a:p>
          <a:p>
            <a:pPr marL="0" indent="0" algn="ctr">
              <a:buFont typeface="System Font Regular"/>
              <a:buNone/>
            </a:pPr>
            <a:r>
              <a:rPr lang="en-GB" sz="1800" dirty="0"/>
              <a:t>Quantum circuits with parametrized gates to be optimised over a machine learning scheme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CB36363A-C49B-89AB-7D4F-0927F46C63F7}"/>
              </a:ext>
            </a:extLst>
          </p:cNvPr>
          <p:cNvSpPr txBox="1">
            <a:spLocks/>
          </p:cNvSpPr>
          <p:nvPr/>
        </p:nvSpPr>
        <p:spPr>
          <a:xfrm>
            <a:off x="7990114" y="4016829"/>
            <a:ext cx="3407228" cy="16720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FFC000"/>
              </a:buClr>
              <a:buFont typeface="System Font Regular"/>
              <a:buChar char="⦿"/>
              <a:defRPr sz="280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C000"/>
              </a:buClr>
              <a:buFont typeface="Courier New" panose="02070309020205020404" pitchFamily="49" charset="0"/>
              <a:buChar char="o"/>
              <a:defRPr sz="240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C000"/>
              </a:buClr>
              <a:buFont typeface="System Font Regular"/>
              <a:buChar char="⦿"/>
              <a:defRPr sz="200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C000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C000"/>
              </a:buClr>
              <a:buFont typeface="System Font Regular"/>
              <a:buChar char="⦿"/>
              <a:defRPr sz="180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System Font Regular"/>
              <a:buNone/>
            </a:pPr>
            <a:r>
              <a:rPr lang="en-GB" sz="1800" b="1" dirty="0"/>
              <a:t>… (not so) many others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8B1A08D-3F0B-7299-8E0D-9405DB9B91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4171" y="151358"/>
            <a:ext cx="8101886" cy="251720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73765DA8-1B57-4A1F-A251-0938D43F4294}"/>
              </a:ext>
            </a:extLst>
          </p:cNvPr>
          <p:cNvSpPr/>
          <p:nvPr/>
        </p:nvSpPr>
        <p:spPr>
          <a:xfrm>
            <a:off x="174171" y="3701143"/>
            <a:ext cx="3984173" cy="1987767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ED4E8A2-E289-402B-C8A3-467EA168221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76901" y="2730905"/>
            <a:ext cx="6121400" cy="40386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A047AB85-B700-E7FA-AA2A-CDF5AE703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5D71E-5CDF-4C93-8A75-5B916FDC5BEA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18047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961BE6-8C1C-1046-3F1D-666F76CEC2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AF28CB-193A-323E-587C-36FC9CCBBF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AE892C-0802-AD28-AE7E-2369C6945B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26 Jan 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E21C79-BB4F-A422-EE60-051FD78E47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Bormio Conference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5CE0D45-8D0B-CABC-9E92-6981296D980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28" b="29737"/>
          <a:stretch/>
        </p:blipFill>
        <p:spPr>
          <a:xfrm>
            <a:off x="-4073413" y="272658"/>
            <a:ext cx="18185265" cy="582402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118E59F-82A7-A4E6-75F5-B297ACDFEDFE}"/>
              </a:ext>
            </a:extLst>
          </p:cNvPr>
          <p:cNvSpPr txBox="1"/>
          <p:nvPr/>
        </p:nvSpPr>
        <p:spPr>
          <a:xfrm>
            <a:off x="295835" y="230151"/>
            <a:ext cx="56343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b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Let’s go back to tracking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31D13F-4284-F1CF-CDC9-320D1FED28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5D71E-5CDF-4C93-8A75-5B916FDC5BEA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79064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9F2088-A035-19CE-B235-0134EB058A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3702"/>
            <a:ext cx="9377454" cy="892897"/>
          </a:xfrm>
        </p:spPr>
        <p:txBody>
          <a:bodyPr>
            <a:normAutofit/>
          </a:bodyPr>
          <a:lstStyle/>
          <a:p>
            <a:r>
              <a:rPr lang="nl-NL" b="1" dirty="0"/>
              <a:t>A </a:t>
            </a:r>
            <a:r>
              <a:rPr lang="nl-NL" b="1" dirty="0" err="1"/>
              <a:t>quantum</a:t>
            </a:r>
            <a:r>
              <a:rPr lang="nl-NL" b="1" dirty="0"/>
              <a:t> </a:t>
            </a:r>
            <a:r>
              <a:rPr lang="nl-NL" b="1" dirty="0" err="1"/>
              <a:t>algorithm</a:t>
            </a:r>
            <a:r>
              <a:rPr lang="nl-NL" b="1" dirty="0"/>
              <a:t> </a:t>
            </a:r>
            <a:r>
              <a:rPr lang="nl-NL" b="1" dirty="0" err="1"/>
              <a:t>for</a:t>
            </a:r>
            <a:r>
              <a:rPr lang="nl-NL" b="1" dirty="0"/>
              <a:t> tracking</a:t>
            </a:r>
            <a:endParaRPr lang="en-NL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9D4EB4B-E2B5-45CB-25DB-21E520FA843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441232"/>
                <a:ext cx="7174974" cy="5032945"/>
              </a:xfrm>
            </p:spPr>
            <p:txBody>
              <a:bodyPr>
                <a:normAutofit/>
              </a:bodyPr>
              <a:lstStyle/>
              <a:p>
                <a:r>
                  <a:rPr lang="en-NL" i="1" dirty="0"/>
                  <a:t>Inspired by </a:t>
                </a:r>
                <a:r>
                  <a:rPr lang="en-NL" dirty="0"/>
                  <a:t>Denby-Peterson</a:t>
                </a:r>
                <a:r>
                  <a:rPr lang="en-NL" baseline="30000" dirty="0"/>
                  <a:t>[1]</a:t>
                </a:r>
                <a:r>
                  <a:rPr lang="en-NL" dirty="0"/>
                  <a:t> model</a:t>
                </a:r>
              </a:p>
              <a:p>
                <a:r>
                  <a:rPr lang="en-NL" b="1" dirty="0"/>
                  <a:t>Candidate</a:t>
                </a:r>
                <a:r>
                  <a:rPr lang="en-NL" dirty="0"/>
                  <a:t> </a:t>
                </a:r>
                <a:r>
                  <a:rPr lang="en-NL" b="1" dirty="0"/>
                  <a:t>doublets</a:t>
                </a:r>
                <a:r>
                  <a:rPr lang="en-NL" dirty="0"/>
                  <a:t> constructed</a:t>
                </a:r>
                <a:br>
                  <a:rPr lang="en-NL" dirty="0"/>
                </a:br>
                <a14:m>
                  <m:oMath xmlns:m="http://schemas.openxmlformats.org/officeDocument/2006/math">
                    <m:r>
                      <a:rPr lang="nl-NL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𝑁</m:t>
                    </m:r>
                    <m:r>
                      <a:rPr lang="nl-NL" b="0" i="1" smtClean="0">
                        <a:latin typeface="Cambria Math" panose="02040503050406030204" pitchFamily="18" charset="0"/>
                      </a:rPr>
                      <m:t>=(#</m:t>
                    </m:r>
                    <m:r>
                      <a:rPr lang="nl-NL" b="0" i="1" smtClean="0">
                        <a:latin typeface="Cambria Math" panose="02040503050406030204" pitchFamily="18" charset="0"/>
                      </a:rPr>
                      <m:t>𝐿𝑎𝑦𝑒𝑟𝑠</m:t>
                    </m:r>
                    <m:r>
                      <a:rPr lang="nl-NL" b="0" i="1" smtClean="0">
                        <a:latin typeface="Cambria Math" panose="02040503050406030204" pitchFamily="18" charset="0"/>
                      </a:rPr>
                      <m:t>−1) × #</m:t>
                    </m:r>
                    <m:r>
                      <a:rPr lang="nl-NL" b="0" i="1" smtClean="0">
                        <a:latin typeface="Cambria Math" panose="02040503050406030204" pitchFamily="18" charset="0"/>
                      </a:rPr>
                      <m:t>𝑃𝑎𝑟𝑡𝑖𝑐𝑙𝑒</m:t>
                    </m:r>
                    <m:sSup>
                      <m:sSupPr>
                        <m:ctrlPr>
                          <a:rPr lang="nl-NL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nl-NL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p>
                        <m:r>
                          <a:rPr lang="nl-NL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NL" dirty="0"/>
              </a:p>
              <a:p>
                <a:r>
                  <a:rPr lang="en-NL" dirty="0"/>
                  <a:t>Initialise the Hamiltonian</a:t>
                </a:r>
                <a:br>
                  <a:rPr lang="en-NL" dirty="0"/>
                </a:br>
                <a:endParaRPr lang="en-NL" dirty="0"/>
              </a:p>
              <a:p>
                <a:endParaRPr lang="en-NL" dirty="0"/>
              </a:p>
              <a:p>
                <a:r>
                  <a:rPr lang="en-NL" dirty="0"/>
                  <a:t>Only </a:t>
                </a:r>
                <a:r>
                  <a:rPr lang="en-NL" b="1" dirty="0"/>
                  <a:t>linear</a:t>
                </a:r>
                <a:r>
                  <a:rPr lang="en-NL" dirty="0"/>
                  <a:t> and </a:t>
                </a:r>
                <a:r>
                  <a:rPr lang="en-NL" b="1" dirty="0"/>
                  <a:t>quadratic</a:t>
                </a:r>
                <a:r>
                  <a:rPr lang="en-NL" dirty="0"/>
                  <a:t> terms.</a:t>
                </a:r>
                <a:br>
                  <a:rPr lang="en-NL" dirty="0"/>
                </a:br>
                <a:r>
                  <a:rPr lang="en-NL" b="1" dirty="0"/>
                  <a:t>It’s Ising!</a:t>
                </a:r>
                <a:br>
                  <a:rPr lang="en-NL" dirty="0"/>
                </a:br>
                <a:br>
                  <a:rPr lang="en-NL" dirty="0"/>
                </a:br>
                <a:endParaRPr lang="en-NL" dirty="0"/>
              </a:p>
              <a:p>
                <a:endParaRPr lang="en-NL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9D4EB4B-E2B5-45CB-25DB-21E520FA843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441232"/>
                <a:ext cx="7174974" cy="5032945"/>
              </a:xfrm>
              <a:blipFill>
                <a:blip r:embed="rId3"/>
                <a:stretch>
                  <a:fillRect l="-1239" t="-201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F00B97-A65C-5345-4A75-492D335FA5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26 Jan 2024</a:t>
            </a:r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FC9F889-0CF3-D6D6-596F-5EB71F17882B}"/>
              </a:ext>
            </a:extLst>
          </p:cNvPr>
          <p:cNvSpPr txBox="1">
            <a:spLocks/>
          </p:cNvSpPr>
          <p:nvPr/>
        </p:nvSpPr>
        <p:spPr>
          <a:xfrm>
            <a:off x="838200" y="741689"/>
            <a:ext cx="11353799" cy="8928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NL" sz="2400" dirty="0">
                <a:solidFill>
                  <a:srgbClr val="C00000"/>
                </a:solidFill>
              </a:rPr>
              <a:t>From Hits to an Ising-like Hamiltonian</a:t>
            </a:r>
          </a:p>
        </p:txBody>
      </p:sp>
      <p:pic>
        <p:nvPicPr>
          <p:cNvPr id="6147" name="Picture 3">
            <a:extLst>
              <a:ext uri="{FF2B5EF4-FFF2-40B4-BE49-F238E27FC236}">
                <a16:creationId xmlns:a16="http://schemas.microsoft.com/office/drawing/2014/main" id="{8CB75775-C115-43FC-D189-D0C006E249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78063" y="-4541838"/>
            <a:ext cx="635000" cy="74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>
            <a:extLst>
              <a:ext uri="{FF2B5EF4-FFF2-40B4-BE49-F238E27FC236}">
                <a16:creationId xmlns:a16="http://schemas.microsoft.com/office/drawing/2014/main" id="{C678466F-EC07-230A-397E-C51F4366DD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65463" y="-4541838"/>
            <a:ext cx="584200" cy="64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1" name="Picture 7">
            <a:extLst>
              <a:ext uri="{FF2B5EF4-FFF2-40B4-BE49-F238E27FC236}">
                <a16:creationId xmlns:a16="http://schemas.microsoft.com/office/drawing/2014/main" id="{35915C41-5972-9448-2F84-6D1993218C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30463" y="-4389438"/>
            <a:ext cx="635000" cy="74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>
            <a:extLst>
              <a:ext uri="{FF2B5EF4-FFF2-40B4-BE49-F238E27FC236}">
                <a16:creationId xmlns:a16="http://schemas.microsoft.com/office/drawing/2014/main" id="{E43980AF-16E2-15B2-A6F9-1BF8A34EF8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17863" y="-4389438"/>
            <a:ext cx="584200" cy="64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D9BE6909-8E4D-5B29-D1A3-81B759FAD5C2}"/>
              </a:ext>
            </a:extLst>
          </p:cNvPr>
          <p:cNvGrpSpPr/>
          <p:nvPr/>
        </p:nvGrpSpPr>
        <p:grpSpPr>
          <a:xfrm>
            <a:off x="7477520" y="975960"/>
            <a:ext cx="4765881" cy="3043141"/>
            <a:chOff x="8153400" y="1065429"/>
            <a:chExt cx="3836319" cy="2475687"/>
          </a:xfrm>
        </p:grpSpPr>
        <p:pic>
          <p:nvPicPr>
            <p:cNvPr id="6146" name="Picture 2">
              <a:extLst>
                <a:ext uri="{FF2B5EF4-FFF2-40B4-BE49-F238E27FC236}">
                  <a16:creationId xmlns:a16="http://schemas.microsoft.com/office/drawing/2014/main" id="{B46A0D24-80E7-C8F2-4D0E-7C52DB7C5C8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53400" y="1065429"/>
              <a:ext cx="3836319" cy="24756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B21E05C3-E5B9-54B5-7B60-22A47640C7F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071559" y="1672683"/>
              <a:ext cx="912392" cy="43118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1807532F-BCB1-8577-A3F6-5A39BF06A90D}"/>
                </a:ext>
              </a:extLst>
            </p:cNvPr>
            <p:cNvCxnSpPr>
              <a:cxnSpLocks/>
            </p:cNvCxnSpPr>
            <p:nvPr/>
          </p:nvCxnSpPr>
          <p:spPr>
            <a:xfrm>
              <a:off x="10983951" y="1675714"/>
              <a:ext cx="910683" cy="45291"/>
            </a:xfrm>
            <a:prstGeom prst="line">
              <a:avLst/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8EFA7484-40C5-A4B8-62B9-7FA1ED59CB10}"/>
                    </a:ext>
                  </a:extLst>
                </p:cNvPr>
                <p:cNvSpPr txBox="1"/>
                <p:nvPr/>
              </p:nvSpPr>
              <p:spPr>
                <a:xfrm>
                  <a:off x="10348032" y="1559859"/>
                  <a:ext cx="245644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nl-NL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nl-NL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nl-NL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8EFA7484-40C5-A4B8-62B9-7FA1ED59CB1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348032" y="1559859"/>
                  <a:ext cx="245644" cy="276999"/>
                </a:xfrm>
                <a:prstGeom prst="rect">
                  <a:avLst/>
                </a:prstGeom>
                <a:blipFill>
                  <a:blip r:embed="rId7"/>
                  <a:stretch>
                    <a:fillRect l="-22500" r="-7500" b="-2222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E93F25F0-79D8-B2C4-9619-69685CDA96EA}"/>
                    </a:ext>
                  </a:extLst>
                </p:cNvPr>
                <p:cNvSpPr txBox="1"/>
                <p:nvPr/>
              </p:nvSpPr>
              <p:spPr>
                <a:xfrm>
                  <a:off x="11385911" y="1374885"/>
                  <a:ext cx="244362" cy="29931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nl-NL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nl-NL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nl-NL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E93F25F0-79D8-B2C4-9619-69685CDA96E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385911" y="1374885"/>
                  <a:ext cx="244362" cy="299313"/>
                </a:xfrm>
                <a:prstGeom prst="rect">
                  <a:avLst/>
                </a:prstGeom>
                <a:blipFill>
                  <a:blip r:embed="rId8"/>
                  <a:stretch>
                    <a:fillRect l="-22500" r="-15000" b="-2653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DDB4E91E-C3F9-F186-307F-C40E48DD8422}"/>
              </a:ext>
            </a:extLst>
          </p:cNvPr>
          <p:cNvGrpSpPr/>
          <p:nvPr/>
        </p:nvGrpSpPr>
        <p:grpSpPr>
          <a:xfrm>
            <a:off x="240774" y="3315454"/>
            <a:ext cx="7308268" cy="892897"/>
            <a:chOff x="1253315" y="3324889"/>
            <a:chExt cx="5912069" cy="695130"/>
          </a:xfrm>
        </p:grpSpPr>
        <p:pic>
          <p:nvPicPr>
            <p:cNvPr id="6154" name="Picture 10">
              <a:extLst>
                <a:ext uri="{FF2B5EF4-FFF2-40B4-BE49-F238E27FC236}">
                  <a16:creationId xmlns:a16="http://schemas.microsoft.com/office/drawing/2014/main" id="{5CBA8617-73D5-4AD2-B10E-CEA98C6AC54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3315" y="3324889"/>
              <a:ext cx="5912069" cy="6951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F2353E2B-455A-8751-BAC3-EAAFDB241F1E}"/>
                </a:ext>
              </a:extLst>
            </p:cNvPr>
            <p:cNvSpPr/>
            <p:nvPr/>
          </p:nvSpPr>
          <p:spPr>
            <a:xfrm>
              <a:off x="3457904" y="3793311"/>
              <a:ext cx="194441" cy="60049"/>
            </a:xfrm>
            <a:custGeom>
              <a:avLst/>
              <a:gdLst>
                <a:gd name="connsiteX0" fmla="*/ 0 w 194441"/>
                <a:gd name="connsiteY0" fmla="*/ 51185 h 60049"/>
                <a:gd name="connsiteX1" fmla="*/ 54443 w 194441"/>
                <a:gd name="connsiteY1" fmla="*/ 25592 h 60049"/>
                <a:gd name="connsiteX2" fmla="*/ 62222 w 194441"/>
                <a:gd name="connsiteY2" fmla="*/ 51185 h 60049"/>
                <a:gd name="connsiteX3" fmla="*/ 77776 w 194441"/>
                <a:gd name="connsiteY3" fmla="*/ 0 h 60049"/>
                <a:gd name="connsiteX4" fmla="*/ 93331 w 194441"/>
                <a:gd name="connsiteY4" fmla="*/ 25592 h 60049"/>
                <a:gd name="connsiteX5" fmla="*/ 108888 w 194441"/>
                <a:gd name="connsiteY5" fmla="*/ 59716 h 60049"/>
                <a:gd name="connsiteX6" fmla="*/ 124442 w 194441"/>
                <a:gd name="connsiteY6" fmla="*/ 34123 h 60049"/>
                <a:gd name="connsiteX7" fmla="*/ 155553 w 194441"/>
                <a:gd name="connsiteY7" fmla="*/ 34123 h 60049"/>
                <a:gd name="connsiteX8" fmla="*/ 178886 w 194441"/>
                <a:gd name="connsiteY8" fmla="*/ 42653 h 60049"/>
                <a:gd name="connsiteX9" fmla="*/ 194441 w 194441"/>
                <a:gd name="connsiteY9" fmla="*/ 25592 h 600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94441" h="60049" extrusionOk="0">
                  <a:moveTo>
                    <a:pt x="0" y="51185"/>
                  </a:moveTo>
                  <a:cubicBezTo>
                    <a:pt x="12708" y="44446"/>
                    <a:pt x="37079" y="24378"/>
                    <a:pt x="54443" y="25592"/>
                  </a:cubicBezTo>
                  <a:cubicBezTo>
                    <a:pt x="61235" y="23972"/>
                    <a:pt x="54973" y="55910"/>
                    <a:pt x="62222" y="51185"/>
                  </a:cubicBezTo>
                  <a:cubicBezTo>
                    <a:pt x="73816" y="38468"/>
                    <a:pt x="77776" y="0"/>
                    <a:pt x="77776" y="0"/>
                  </a:cubicBezTo>
                  <a:cubicBezTo>
                    <a:pt x="82243" y="6614"/>
                    <a:pt x="90760" y="18774"/>
                    <a:pt x="93331" y="25592"/>
                  </a:cubicBezTo>
                  <a:cubicBezTo>
                    <a:pt x="98560" y="36942"/>
                    <a:pt x="97253" y="57617"/>
                    <a:pt x="108888" y="59716"/>
                  </a:cubicBezTo>
                  <a:cubicBezTo>
                    <a:pt x="120633" y="62247"/>
                    <a:pt x="117119" y="42325"/>
                    <a:pt x="124442" y="34123"/>
                  </a:cubicBezTo>
                  <a:cubicBezTo>
                    <a:pt x="145779" y="94203"/>
                    <a:pt x="118408" y="46412"/>
                    <a:pt x="155553" y="34123"/>
                  </a:cubicBezTo>
                  <a:cubicBezTo>
                    <a:pt x="166883" y="35628"/>
                    <a:pt x="173336" y="41943"/>
                    <a:pt x="178886" y="42653"/>
                  </a:cubicBezTo>
                  <a:cubicBezTo>
                    <a:pt x="187225" y="13574"/>
                    <a:pt x="180743" y="10382"/>
                    <a:pt x="194441" y="25592"/>
                  </a:cubicBezTo>
                </a:path>
              </a:pathLst>
            </a:custGeom>
            <a:noFill/>
            <a:ln w="19050">
              <a:solidFill>
                <a:srgbClr val="00B050"/>
              </a:solidFill>
              <a:extLst>
                <a:ext uri="{C807C97D-BFC1-408E-A445-0C87EB9F89A2}">
                  <ask:lineSketchStyleProps xmlns:ask="http://schemas.microsoft.com/office/drawing/2018/sketchyshapes" sd="3421862628">
                    <a:custGeom>
                      <a:avLst/>
                      <a:gdLst>
                        <a:gd name="connsiteX0" fmla="*/ 0 w 131379"/>
                        <a:gd name="connsiteY0" fmla="*/ 31532 h 36992"/>
                        <a:gd name="connsiteX1" fmla="*/ 36786 w 131379"/>
                        <a:gd name="connsiteY1" fmla="*/ 15766 h 36992"/>
                        <a:gd name="connsiteX2" fmla="*/ 42042 w 131379"/>
                        <a:gd name="connsiteY2" fmla="*/ 31532 h 36992"/>
                        <a:gd name="connsiteX3" fmla="*/ 52552 w 131379"/>
                        <a:gd name="connsiteY3" fmla="*/ 0 h 36992"/>
                        <a:gd name="connsiteX4" fmla="*/ 63062 w 131379"/>
                        <a:gd name="connsiteY4" fmla="*/ 15766 h 36992"/>
                        <a:gd name="connsiteX5" fmla="*/ 73573 w 131379"/>
                        <a:gd name="connsiteY5" fmla="*/ 36787 h 36992"/>
                        <a:gd name="connsiteX6" fmla="*/ 84083 w 131379"/>
                        <a:gd name="connsiteY6" fmla="*/ 21021 h 36992"/>
                        <a:gd name="connsiteX7" fmla="*/ 105104 w 131379"/>
                        <a:gd name="connsiteY7" fmla="*/ 21021 h 36992"/>
                        <a:gd name="connsiteX8" fmla="*/ 120869 w 131379"/>
                        <a:gd name="connsiteY8" fmla="*/ 26276 h 36992"/>
                        <a:gd name="connsiteX9" fmla="*/ 131379 w 131379"/>
                        <a:gd name="connsiteY9" fmla="*/ 15766 h 3699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131379" h="36992">
                          <a:moveTo>
                            <a:pt x="0" y="31532"/>
                          </a:moveTo>
                          <a:cubicBezTo>
                            <a:pt x="12262" y="26277"/>
                            <a:pt x="23445" y="15766"/>
                            <a:pt x="36786" y="15766"/>
                          </a:cubicBezTo>
                          <a:cubicBezTo>
                            <a:pt x="42326" y="15766"/>
                            <a:pt x="38125" y="35449"/>
                            <a:pt x="42042" y="31532"/>
                          </a:cubicBezTo>
                          <a:cubicBezTo>
                            <a:pt x="49876" y="23698"/>
                            <a:pt x="52552" y="0"/>
                            <a:pt x="52552" y="0"/>
                          </a:cubicBezTo>
                          <a:cubicBezTo>
                            <a:pt x="56055" y="5255"/>
                            <a:pt x="59928" y="10282"/>
                            <a:pt x="63062" y="15766"/>
                          </a:cubicBezTo>
                          <a:cubicBezTo>
                            <a:pt x="66949" y="22568"/>
                            <a:pt x="65973" y="34887"/>
                            <a:pt x="73573" y="36787"/>
                          </a:cubicBezTo>
                          <a:cubicBezTo>
                            <a:pt x="79700" y="38319"/>
                            <a:pt x="80580" y="26276"/>
                            <a:pt x="84083" y="21021"/>
                          </a:cubicBezTo>
                          <a:cubicBezTo>
                            <a:pt x="94622" y="52640"/>
                            <a:pt x="81485" y="28895"/>
                            <a:pt x="105104" y="21021"/>
                          </a:cubicBezTo>
                          <a:lnTo>
                            <a:pt x="120869" y="26276"/>
                          </a:lnTo>
                          <a:cubicBezTo>
                            <a:pt x="126907" y="8161"/>
                            <a:pt x="122207" y="6594"/>
                            <a:pt x="131379" y="15766"/>
                          </a:cubicBezTo>
                        </a:path>
                      </a:pathLst>
                    </a:cu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927A42B2-0213-8ED5-71EE-9154B3B151EA}"/>
                </a:ext>
              </a:extLst>
            </p:cNvPr>
            <p:cNvSpPr/>
            <p:nvPr/>
          </p:nvSpPr>
          <p:spPr>
            <a:xfrm>
              <a:off x="4503682" y="3812637"/>
              <a:ext cx="194441" cy="60049"/>
            </a:xfrm>
            <a:custGeom>
              <a:avLst/>
              <a:gdLst>
                <a:gd name="connsiteX0" fmla="*/ 0 w 194441"/>
                <a:gd name="connsiteY0" fmla="*/ 51185 h 60049"/>
                <a:gd name="connsiteX1" fmla="*/ 54443 w 194441"/>
                <a:gd name="connsiteY1" fmla="*/ 25592 h 60049"/>
                <a:gd name="connsiteX2" fmla="*/ 62222 w 194441"/>
                <a:gd name="connsiteY2" fmla="*/ 51185 h 60049"/>
                <a:gd name="connsiteX3" fmla="*/ 77776 w 194441"/>
                <a:gd name="connsiteY3" fmla="*/ 0 h 60049"/>
                <a:gd name="connsiteX4" fmla="*/ 93331 w 194441"/>
                <a:gd name="connsiteY4" fmla="*/ 25592 h 60049"/>
                <a:gd name="connsiteX5" fmla="*/ 108888 w 194441"/>
                <a:gd name="connsiteY5" fmla="*/ 59716 h 60049"/>
                <a:gd name="connsiteX6" fmla="*/ 124442 w 194441"/>
                <a:gd name="connsiteY6" fmla="*/ 34123 h 60049"/>
                <a:gd name="connsiteX7" fmla="*/ 155553 w 194441"/>
                <a:gd name="connsiteY7" fmla="*/ 34123 h 60049"/>
                <a:gd name="connsiteX8" fmla="*/ 178886 w 194441"/>
                <a:gd name="connsiteY8" fmla="*/ 42653 h 60049"/>
                <a:gd name="connsiteX9" fmla="*/ 194441 w 194441"/>
                <a:gd name="connsiteY9" fmla="*/ 25592 h 600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94441" h="60049" extrusionOk="0">
                  <a:moveTo>
                    <a:pt x="0" y="51185"/>
                  </a:moveTo>
                  <a:cubicBezTo>
                    <a:pt x="12708" y="44446"/>
                    <a:pt x="37079" y="24378"/>
                    <a:pt x="54443" y="25592"/>
                  </a:cubicBezTo>
                  <a:cubicBezTo>
                    <a:pt x="61235" y="23972"/>
                    <a:pt x="54973" y="55910"/>
                    <a:pt x="62222" y="51185"/>
                  </a:cubicBezTo>
                  <a:cubicBezTo>
                    <a:pt x="73816" y="38468"/>
                    <a:pt x="77776" y="0"/>
                    <a:pt x="77776" y="0"/>
                  </a:cubicBezTo>
                  <a:cubicBezTo>
                    <a:pt x="82243" y="6614"/>
                    <a:pt x="90760" y="18774"/>
                    <a:pt x="93331" y="25592"/>
                  </a:cubicBezTo>
                  <a:cubicBezTo>
                    <a:pt x="98560" y="36942"/>
                    <a:pt x="97253" y="57617"/>
                    <a:pt x="108888" y="59716"/>
                  </a:cubicBezTo>
                  <a:cubicBezTo>
                    <a:pt x="120633" y="62247"/>
                    <a:pt x="117119" y="42325"/>
                    <a:pt x="124442" y="34123"/>
                  </a:cubicBezTo>
                  <a:cubicBezTo>
                    <a:pt x="145779" y="94203"/>
                    <a:pt x="118408" y="46412"/>
                    <a:pt x="155553" y="34123"/>
                  </a:cubicBezTo>
                  <a:cubicBezTo>
                    <a:pt x="166883" y="35628"/>
                    <a:pt x="173336" y="41943"/>
                    <a:pt x="178886" y="42653"/>
                  </a:cubicBezTo>
                  <a:cubicBezTo>
                    <a:pt x="187225" y="13574"/>
                    <a:pt x="180743" y="10382"/>
                    <a:pt x="194441" y="25592"/>
                  </a:cubicBezTo>
                </a:path>
              </a:pathLst>
            </a:custGeom>
            <a:noFill/>
            <a:ln w="19050">
              <a:solidFill>
                <a:srgbClr val="00B050"/>
              </a:solidFill>
              <a:extLst>
                <a:ext uri="{C807C97D-BFC1-408E-A445-0C87EB9F89A2}">
                  <ask:lineSketchStyleProps xmlns:ask="http://schemas.microsoft.com/office/drawing/2018/sketchyshapes" sd="3421862628">
                    <a:custGeom>
                      <a:avLst/>
                      <a:gdLst>
                        <a:gd name="connsiteX0" fmla="*/ 0 w 131379"/>
                        <a:gd name="connsiteY0" fmla="*/ 31532 h 36992"/>
                        <a:gd name="connsiteX1" fmla="*/ 36786 w 131379"/>
                        <a:gd name="connsiteY1" fmla="*/ 15766 h 36992"/>
                        <a:gd name="connsiteX2" fmla="*/ 42042 w 131379"/>
                        <a:gd name="connsiteY2" fmla="*/ 31532 h 36992"/>
                        <a:gd name="connsiteX3" fmla="*/ 52552 w 131379"/>
                        <a:gd name="connsiteY3" fmla="*/ 0 h 36992"/>
                        <a:gd name="connsiteX4" fmla="*/ 63062 w 131379"/>
                        <a:gd name="connsiteY4" fmla="*/ 15766 h 36992"/>
                        <a:gd name="connsiteX5" fmla="*/ 73573 w 131379"/>
                        <a:gd name="connsiteY5" fmla="*/ 36787 h 36992"/>
                        <a:gd name="connsiteX6" fmla="*/ 84083 w 131379"/>
                        <a:gd name="connsiteY6" fmla="*/ 21021 h 36992"/>
                        <a:gd name="connsiteX7" fmla="*/ 105104 w 131379"/>
                        <a:gd name="connsiteY7" fmla="*/ 21021 h 36992"/>
                        <a:gd name="connsiteX8" fmla="*/ 120869 w 131379"/>
                        <a:gd name="connsiteY8" fmla="*/ 26276 h 36992"/>
                        <a:gd name="connsiteX9" fmla="*/ 131379 w 131379"/>
                        <a:gd name="connsiteY9" fmla="*/ 15766 h 3699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131379" h="36992">
                          <a:moveTo>
                            <a:pt x="0" y="31532"/>
                          </a:moveTo>
                          <a:cubicBezTo>
                            <a:pt x="12262" y="26277"/>
                            <a:pt x="23445" y="15766"/>
                            <a:pt x="36786" y="15766"/>
                          </a:cubicBezTo>
                          <a:cubicBezTo>
                            <a:pt x="42326" y="15766"/>
                            <a:pt x="38125" y="35449"/>
                            <a:pt x="42042" y="31532"/>
                          </a:cubicBezTo>
                          <a:cubicBezTo>
                            <a:pt x="49876" y="23698"/>
                            <a:pt x="52552" y="0"/>
                            <a:pt x="52552" y="0"/>
                          </a:cubicBezTo>
                          <a:cubicBezTo>
                            <a:pt x="56055" y="5255"/>
                            <a:pt x="59928" y="10282"/>
                            <a:pt x="63062" y="15766"/>
                          </a:cubicBezTo>
                          <a:cubicBezTo>
                            <a:pt x="66949" y="22568"/>
                            <a:pt x="65973" y="34887"/>
                            <a:pt x="73573" y="36787"/>
                          </a:cubicBezTo>
                          <a:cubicBezTo>
                            <a:pt x="79700" y="38319"/>
                            <a:pt x="80580" y="26276"/>
                            <a:pt x="84083" y="21021"/>
                          </a:cubicBezTo>
                          <a:cubicBezTo>
                            <a:pt x="94622" y="52640"/>
                            <a:pt x="81485" y="28895"/>
                            <a:pt x="105104" y="21021"/>
                          </a:cubicBezTo>
                          <a:lnTo>
                            <a:pt x="120869" y="26276"/>
                          </a:lnTo>
                          <a:cubicBezTo>
                            <a:pt x="126907" y="8161"/>
                            <a:pt x="122207" y="6594"/>
                            <a:pt x="131379" y="15766"/>
                          </a:cubicBezTo>
                        </a:path>
                      </a:pathLst>
                    </a:cu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1E2C3BBA-2D53-05D3-B7BC-4FAF32E4B862}"/>
                </a:ext>
              </a:extLst>
            </p:cNvPr>
            <p:cNvSpPr/>
            <p:nvPr/>
          </p:nvSpPr>
          <p:spPr>
            <a:xfrm>
              <a:off x="5552111" y="3782612"/>
              <a:ext cx="194441" cy="60049"/>
            </a:xfrm>
            <a:custGeom>
              <a:avLst/>
              <a:gdLst>
                <a:gd name="connsiteX0" fmla="*/ 0 w 194441"/>
                <a:gd name="connsiteY0" fmla="*/ 51185 h 60049"/>
                <a:gd name="connsiteX1" fmla="*/ 54443 w 194441"/>
                <a:gd name="connsiteY1" fmla="*/ 25592 h 60049"/>
                <a:gd name="connsiteX2" fmla="*/ 62222 w 194441"/>
                <a:gd name="connsiteY2" fmla="*/ 51185 h 60049"/>
                <a:gd name="connsiteX3" fmla="*/ 77776 w 194441"/>
                <a:gd name="connsiteY3" fmla="*/ 0 h 60049"/>
                <a:gd name="connsiteX4" fmla="*/ 93331 w 194441"/>
                <a:gd name="connsiteY4" fmla="*/ 25592 h 60049"/>
                <a:gd name="connsiteX5" fmla="*/ 108888 w 194441"/>
                <a:gd name="connsiteY5" fmla="*/ 59716 h 60049"/>
                <a:gd name="connsiteX6" fmla="*/ 124442 w 194441"/>
                <a:gd name="connsiteY6" fmla="*/ 34123 h 60049"/>
                <a:gd name="connsiteX7" fmla="*/ 155553 w 194441"/>
                <a:gd name="connsiteY7" fmla="*/ 34123 h 60049"/>
                <a:gd name="connsiteX8" fmla="*/ 178886 w 194441"/>
                <a:gd name="connsiteY8" fmla="*/ 42653 h 60049"/>
                <a:gd name="connsiteX9" fmla="*/ 194441 w 194441"/>
                <a:gd name="connsiteY9" fmla="*/ 25592 h 600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94441" h="60049" extrusionOk="0">
                  <a:moveTo>
                    <a:pt x="0" y="51185"/>
                  </a:moveTo>
                  <a:cubicBezTo>
                    <a:pt x="12708" y="44446"/>
                    <a:pt x="37079" y="24378"/>
                    <a:pt x="54443" y="25592"/>
                  </a:cubicBezTo>
                  <a:cubicBezTo>
                    <a:pt x="61235" y="23972"/>
                    <a:pt x="54973" y="55910"/>
                    <a:pt x="62222" y="51185"/>
                  </a:cubicBezTo>
                  <a:cubicBezTo>
                    <a:pt x="73816" y="38468"/>
                    <a:pt x="77776" y="0"/>
                    <a:pt x="77776" y="0"/>
                  </a:cubicBezTo>
                  <a:cubicBezTo>
                    <a:pt x="82243" y="6614"/>
                    <a:pt x="90760" y="18774"/>
                    <a:pt x="93331" y="25592"/>
                  </a:cubicBezTo>
                  <a:cubicBezTo>
                    <a:pt x="98560" y="36942"/>
                    <a:pt x="97253" y="57617"/>
                    <a:pt x="108888" y="59716"/>
                  </a:cubicBezTo>
                  <a:cubicBezTo>
                    <a:pt x="120633" y="62247"/>
                    <a:pt x="117119" y="42325"/>
                    <a:pt x="124442" y="34123"/>
                  </a:cubicBezTo>
                  <a:cubicBezTo>
                    <a:pt x="145779" y="94203"/>
                    <a:pt x="118408" y="46412"/>
                    <a:pt x="155553" y="34123"/>
                  </a:cubicBezTo>
                  <a:cubicBezTo>
                    <a:pt x="166883" y="35628"/>
                    <a:pt x="173336" y="41943"/>
                    <a:pt x="178886" y="42653"/>
                  </a:cubicBezTo>
                  <a:cubicBezTo>
                    <a:pt x="187225" y="13574"/>
                    <a:pt x="180743" y="10382"/>
                    <a:pt x="194441" y="25592"/>
                  </a:cubicBezTo>
                </a:path>
              </a:pathLst>
            </a:custGeom>
            <a:noFill/>
            <a:ln w="19050">
              <a:solidFill>
                <a:srgbClr val="00B050"/>
              </a:solidFill>
              <a:extLst>
                <a:ext uri="{C807C97D-BFC1-408E-A445-0C87EB9F89A2}">
                  <ask:lineSketchStyleProps xmlns:ask="http://schemas.microsoft.com/office/drawing/2018/sketchyshapes" sd="3421862628">
                    <a:custGeom>
                      <a:avLst/>
                      <a:gdLst>
                        <a:gd name="connsiteX0" fmla="*/ 0 w 131379"/>
                        <a:gd name="connsiteY0" fmla="*/ 31532 h 36992"/>
                        <a:gd name="connsiteX1" fmla="*/ 36786 w 131379"/>
                        <a:gd name="connsiteY1" fmla="*/ 15766 h 36992"/>
                        <a:gd name="connsiteX2" fmla="*/ 42042 w 131379"/>
                        <a:gd name="connsiteY2" fmla="*/ 31532 h 36992"/>
                        <a:gd name="connsiteX3" fmla="*/ 52552 w 131379"/>
                        <a:gd name="connsiteY3" fmla="*/ 0 h 36992"/>
                        <a:gd name="connsiteX4" fmla="*/ 63062 w 131379"/>
                        <a:gd name="connsiteY4" fmla="*/ 15766 h 36992"/>
                        <a:gd name="connsiteX5" fmla="*/ 73573 w 131379"/>
                        <a:gd name="connsiteY5" fmla="*/ 36787 h 36992"/>
                        <a:gd name="connsiteX6" fmla="*/ 84083 w 131379"/>
                        <a:gd name="connsiteY6" fmla="*/ 21021 h 36992"/>
                        <a:gd name="connsiteX7" fmla="*/ 105104 w 131379"/>
                        <a:gd name="connsiteY7" fmla="*/ 21021 h 36992"/>
                        <a:gd name="connsiteX8" fmla="*/ 120869 w 131379"/>
                        <a:gd name="connsiteY8" fmla="*/ 26276 h 36992"/>
                        <a:gd name="connsiteX9" fmla="*/ 131379 w 131379"/>
                        <a:gd name="connsiteY9" fmla="*/ 15766 h 3699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131379" h="36992">
                          <a:moveTo>
                            <a:pt x="0" y="31532"/>
                          </a:moveTo>
                          <a:cubicBezTo>
                            <a:pt x="12262" y="26277"/>
                            <a:pt x="23445" y="15766"/>
                            <a:pt x="36786" y="15766"/>
                          </a:cubicBezTo>
                          <a:cubicBezTo>
                            <a:pt x="42326" y="15766"/>
                            <a:pt x="38125" y="35449"/>
                            <a:pt x="42042" y="31532"/>
                          </a:cubicBezTo>
                          <a:cubicBezTo>
                            <a:pt x="49876" y="23698"/>
                            <a:pt x="52552" y="0"/>
                            <a:pt x="52552" y="0"/>
                          </a:cubicBezTo>
                          <a:cubicBezTo>
                            <a:pt x="56055" y="5255"/>
                            <a:pt x="59928" y="10282"/>
                            <a:pt x="63062" y="15766"/>
                          </a:cubicBezTo>
                          <a:cubicBezTo>
                            <a:pt x="66949" y="22568"/>
                            <a:pt x="65973" y="34887"/>
                            <a:pt x="73573" y="36787"/>
                          </a:cubicBezTo>
                          <a:cubicBezTo>
                            <a:pt x="79700" y="38319"/>
                            <a:pt x="80580" y="26276"/>
                            <a:pt x="84083" y="21021"/>
                          </a:cubicBezTo>
                          <a:cubicBezTo>
                            <a:pt x="94622" y="52640"/>
                            <a:pt x="81485" y="28895"/>
                            <a:pt x="105104" y="21021"/>
                          </a:cubicBezTo>
                          <a:lnTo>
                            <a:pt x="120869" y="26276"/>
                          </a:lnTo>
                          <a:cubicBezTo>
                            <a:pt x="126907" y="8161"/>
                            <a:pt x="122207" y="6594"/>
                            <a:pt x="131379" y="15766"/>
                          </a:cubicBezTo>
                        </a:path>
                      </a:pathLst>
                    </a:cu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6156" name="Picture 12">
            <a:extLst>
              <a:ext uri="{FF2B5EF4-FFF2-40B4-BE49-F238E27FC236}">
                <a16:creationId xmlns:a16="http://schemas.microsoft.com/office/drawing/2014/main" id="{87EA5543-CABE-1DCD-97B0-804084EEB9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5" t="2748" r="1035" b="1978"/>
          <a:stretch/>
        </p:blipFill>
        <p:spPr bwMode="auto">
          <a:xfrm>
            <a:off x="7792904" y="4145880"/>
            <a:ext cx="4020113" cy="2150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48DB6011-31B1-9D1D-9024-C76377E048FE}"/>
              </a:ext>
            </a:extLst>
          </p:cNvPr>
          <p:cNvGrpSpPr/>
          <p:nvPr/>
        </p:nvGrpSpPr>
        <p:grpSpPr>
          <a:xfrm>
            <a:off x="1320517" y="5109089"/>
            <a:ext cx="5876466" cy="1004102"/>
            <a:chOff x="2345281" y="5446202"/>
            <a:chExt cx="4032300" cy="670109"/>
          </a:xfrm>
        </p:grpSpPr>
        <p:pic>
          <p:nvPicPr>
            <p:cNvPr id="6158" name="Picture 14">
              <a:extLst>
                <a:ext uri="{FF2B5EF4-FFF2-40B4-BE49-F238E27FC236}">
                  <a16:creationId xmlns:a16="http://schemas.microsoft.com/office/drawing/2014/main" id="{99B212B4-AE4A-1E91-6AD8-9543593B19F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sharpenSoften amount="28000"/>
                      </a14:imgEffect>
                      <a14:imgEffect>
                        <a14:brightnessContrast contrast="64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6781"/>
            <a:stretch/>
          </p:blipFill>
          <p:spPr bwMode="auto">
            <a:xfrm>
              <a:off x="2345281" y="5446202"/>
              <a:ext cx="2915341" cy="6701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60" name="Picture 16">
              <a:extLst>
                <a:ext uri="{FF2B5EF4-FFF2-40B4-BE49-F238E27FC236}">
                  <a16:creationId xmlns:a16="http://schemas.microsoft.com/office/drawing/2014/main" id="{F7169CED-8C88-ED71-A161-AA1F0C07A62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08260" y="5683445"/>
              <a:ext cx="969321" cy="2211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982A5DDC-5A07-9C58-D4FC-A56BF3E91BF2}"/>
              </a:ext>
            </a:extLst>
          </p:cNvPr>
          <p:cNvSpPr txBox="1"/>
          <p:nvPr/>
        </p:nvSpPr>
        <p:spPr>
          <a:xfrm>
            <a:off x="144966" y="6239970"/>
            <a:ext cx="95878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[1] R </a:t>
            </a:r>
            <a:r>
              <a:rPr lang="en-GB" sz="800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Mankel</a:t>
            </a:r>
            <a:r>
              <a:rPr lang="en-GB" sz="800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. “Pattern Recognition and Event Reconstruction in Particle Physics Experiments.” </a:t>
            </a:r>
            <a:r>
              <a:rPr lang="en-GB" sz="800" i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Reports on Progress in Physics</a:t>
            </a:r>
            <a:r>
              <a:rPr lang="en-GB" sz="800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67, no. 4 (March 25, 2004): 553. </a:t>
            </a:r>
            <a:r>
              <a:rPr lang="en-GB" sz="800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hlinkClick r:id="rId14"/>
              </a:rPr>
              <a:t>https://doi.org/10.1088/0034-4885/67/4/R03</a:t>
            </a:r>
            <a:r>
              <a:rPr lang="en-GB" sz="800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.</a:t>
            </a:r>
          </a:p>
          <a:p>
            <a:endParaRPr lang="en-GB" sz="8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85A9DA-F835-DAC9-E198-7D6216F462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Bormio Conference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43C36E-4B20-7428-CEEB-D94E5760C0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5D71E-5CDF-4C93-8A75-5B916FDC5BEA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7312532"/>
      </p:ext>
    </p:extLst>
  </p:cSld>
  <p:clrMapOvr>
    <a:masterClrMapping/>
  </p:clrMapOvr>
</p:sld>
</file>

<file path=ppt/theme/theme1.xml><?xml version="1.0" encoding="utf-8"?>
<a:theme xmlns:a="http://schemas.openxmlformats.org/drawingml/2006/main" name="MinimalXOVTI">
  <a:themeElements>
    <a:clrScheme name="3D">
      <a:dk1>
        <a:sysClr val="windowText" lastClr="000000"/>
      </a:dk1>
      <a:lt1>
        <a:sysClr val="window" lastClr="FFFFFF"/>
      </a:lt1>
      <a:dk2>
        <a:srgbClr val="201449"/>
      </a:dk2>
      <a:lt2>
        <a:srgbClr val="F3F0E9"/>
      </a:lt2>
      <a:accent1>
        <a:srgbClr val="F900A0"/>
      </a:accent1>
      <a:accent2>
        <a:srgbClr val="4D4EE6"/>
      </a:accent2>
      <a:accent3>
        <a:srgbClr val="454B78"/>
      </a:accent3>
      <a:accent4>
        <a:srgbClr val="A3A3C1"/>
      </a:accent4>
      <a:accent5>
        <a:srgbClr val="7162FE"/>
      </a:accent5>
      <a:accent6>
        <a:srgbClr val="1EBE9B"/>
      </a:accent6>
      <a:hlink>
        <a:srgbClr val="F900A0"/>
      </a:hlink>
      <a:folHlink>
        <a:srgbClr val="954F72"/>
      </a:folHlink>
    </a:clrScheme>
    <a:fontScheme name="Custom 40">
      <a:majorFont>
        <a:latin typeface="Open sans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inimalXOVTI" id="{DC540DBD-7FF5-4942-921A-CFF95ECB90AA}" vid="{E72E4198-D957-48FD-B88D-6DAFC89EAFA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MinimalXOVTI</Template>
  <TotalTime>18761</TotalTime>
  <Words>1269</Words>
  <Application>Microsoft Macintosh PowerPoint</Application>
  <PresentationFormat>Widescreen</PresentationFormat>
  <Paragraphs>263</Paragraphs>
  <Slides>18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8" baseType="lpstr">
      <vt:lpstr>Arial</vt:lpstr>
      <vt:lpstr>Calibri</vt:lpstr>
      <vt:lpstr>Cambria Math</vt:lpstr>
      <vt:lpstr>Courier New</vt:lpstr>
      <vt:lpstr>Helvetica Neue</vt:lpstr>
      <vt:lpstr>Helvetica Neue Condensed Black</vt:lpstr>
      <vt:lpstr>Latin Modern Math</vt:lpstr>
      <vt:lpstr>Open sans</vt:lpstr>
      <vt:lpstr>System Font Regular</vt:lpstr>
      <vt:lpstr>MinimalXOVTI</vt:lpstr>
      <vt:lpstr>Quantum algorithm for track reconstruction in the LHCb vertex locator</vt:lpstr>
      <vt:lpstr>Connecting dots in the LHCb VELO</vt:lpstr>
      <vt:lpstr>Tracking challenges in HL-LHC</vt:lpstr>
      <vt:lpstr>Quantum Computing</vt:lpstr>
      <vt:lpstr>Quantum Computing in practice</vt:lpstr>
      <vt:lpstr>Quantum algorithms</vt:lpstr>
      <vt:lpstr>Quantum algorithms</vt:lpstr>
      <vt:lpstr>PowerPoint Presentation</vt:lpstr>
      <vt:lpstr>A quantum algorithm for tracking</vt:lpstr>
      <vt:lpstr>PowerPoint Presentation</vt:lpstr>
      <vt:lpstr>PowerPoint Presentation</vt:lpstr>
      <vt:lpstr>Quantum implementation</vt:lpstr>
      <vt:lpstr>Will it work on  real-world LHCb data?</vt:lpstr>
      <vt:lpstr>Animation</vt:lpstr>
      <vt:lpstr>Validation on LHCb events</vt:lpstr>
      <vt:lpstr>Questions for the future</vt:lpstr>
      <vt:lpstr>Conclusions</vt:lpstr>
      <vt:lpstr>Thank you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Nicotra, Davide (GWFP)</dc:creator>
  <cp:keywords/>
  <dc:description/>
  <cp:lastModifiedBy>Nicotra, Davide (GWFP)</cp:lastModifiedBy>
  <cp:revision>75</cp:revision>
  <dcterms:created xsi:type="dcterms:W3CDTF">2023-05-09T08:49:54Z</dcterms:created>
  <dcterms:modified xsi:type="dcterms:W3CDTF">2024-01-26T10:28:14Z</dcterms:modified>
  <cp:category/>
</cp:coreProperties>
</file>