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2A4"/>
    <a:srgbClr val="B6B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422E0-16E0-4758-9231-5012F0F7BB6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1BAA-78FC-431C-B5D7-685757997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0A56-2AAB-F6DB-1B01-BC57EF7E0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9E813-B7FF-480D-B29C-5BE8046C8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45E10-373C-45A0-909A-A1B9FAF30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4E21-88A9-D666-3D00-2FEBE70A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3455E-920D-BC85-4752-BC5018D0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3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5124-2EE4-2A81-D108-B394B70C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4C80-178B-1690-FF2B-B8BCA80E3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CB141-240B-F9C3-7DEF-206AE5E1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3DAB2-4EE8-DF85-5371-6DF867E2D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36C09-2682-4061-3080-BAA179B7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8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23F60-60A1-26AE-BBDA-F6F2E2658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6FE1A-4C45-4E6A-05A7-3D3DC87B2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B693F-AC7A-4BB2-2610-96533FB1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5126A-2C10-5111-41E1-8895CDE5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07C4-D803-7A80-7A0E-768EF27B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EF9B-FA52-E231-74FD-F86A349A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EE1D7-C357-1300-E7CB-FFC80DA85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47D5B-4E06-8BD0-1F1F-36C9A158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852-ED46-2B71-67DA-70D7F491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D4A4-5993-965E-3093-5A97677F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4AF3-2AF5-EB3A-3784-389C65D3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637D9-194D-7E29-834B-5CC3CB9DB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A92D3-97AF-F9D1-6692-FFE9E263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F7821-DDF4-0AE0-06E4-FAE8C025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285B2-E384-A868-B3EF-C6001A9A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0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B7DD-8381-610B-14BC-002696B7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EAD9F-93B3-5369-460E-8277BA5CF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9CE87-60C8-8AB7-8FB4-09CCFE0ED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F7BA8-9876-D916-2ACB-28EE752B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5EDAD-74AA-93F9-42F5-26FBF9DA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C05ED-F479-D00A-315A-5830A70C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4E4DF-0B44-0255-5B68-9D7C423DA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C7414-F02E-670B-8081-2AFCEE298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3A6D5-A637-4C43-0BDF-ACC9319F5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813DD-B39A-13B3-1A1E-5CF65BAA9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17238-8543-7649-2A03-8CD97F1F2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A26A3F-B4E7-0C6E-D734-60ED400FE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3BBA2-C5CA-0039-A6EA-51B30FBC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171C3-71FD-D527-8D50-F1B62B37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7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C3B-9A58-A3FF-DF85-E13A9F7F2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154975-598D-8B21-AFC4-98C9BA90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198B3-3181-6E4A-5419-1F9A24CD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C6E2C-FFDE-8DC6-9E59-EA7689E8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1AADC-1D59-A291-C94A-ED7EFA46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B33C6-AD84-272D-2AD8-8ECFA7DF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4F90D-D46B-0DE7-9913-F63E7799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CC70-5F73-0F1F-EC97-2087955D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B7DC8-C1A4-3CFD-C0E5-E16BDCF79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684AB-AE97-43E5-8F1E-E883E70D1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D9CDE-2916-0A0F-EB8B-00575D63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2BF04-0CF2-192C-D04D-50D02232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F8185-48CD-51B1-DD42-A67B0EA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3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2B350-B8D8-34EB-3738-0E417646F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C6C83D-2781-41F3-C35D-FDA232199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C5EC0-2BCB-BD32-01EF-54A186AB7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49E19-D1F6-51C6-3BD4-FF213591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6FDEA-3745-CA9F-3199-72156F49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F4870-8B18-3EFC-3149-16E99115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9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2A1D7B-B097-8321-D0DD-614301578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B9B41-FD86-0AC0-E3D0-E2BC88A2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BA58-D872-2499-DE77-93795818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0924E-4BC4-95BC-84A7-EE739ECA3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Bormio Conference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F4AFF-37DC-D280-EBBE-06CD09A16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FF194-A812-4195-A549-A5A3AFA7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5872-E7B3-8F0B-93B2-8DB171C63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7298" y="2693639"/>
            <a:ext cx="7616890" cy="107467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Possible CPT violation and </a:t>
            </a:r>
            <a:br>
              <a:rPr lang="en-US" sz="3600" dirty="0"/>
            </a:br>
            <a:r>
              <a:rPr lang="en-US" sz="3600" dirty="0"/>
              <a:t>the Baryon Asymmetry of the Universe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C15D73-11DE-2077-664C-F09757F2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E18A40-ED90-5F00-5471-3BEF80D3D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Bormio Conference 2024</a:t>
            </a:r>
          </a:p>
        </p:txBody>
      </p:sp>
      <p:pic>
        <p:nvPicPr>
          <p:cNvPr id="60" name="Picture 59" descr="A blue circle with a black and white design&#10;&#10;Description automatically generated">
            <a:extLst>
              <a:ext uri="{FF2B5EF4-FFF2-40B4-BE49-F238E27FC236}">
                <a16:creationId xmlns:a16="http://schemas.microsoft.com/office/drawing/2014/main" id="{A8DC95EF-5866-4020-2588-C355469A9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12" y="2283918"/>
            <a:ext cx="1804225" cy="180422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4A508B42-669C-032F-8212-666F730E0553}"/>
              </a:ext>
            </a:extLst>
          </p:cNvPr>
          <p:cNvSpPr txBox="1"/>
          <p:nvPr/>
        </p:nvSpPr>
        <p:spPr>
          <a:xfrm>
            <a:off x="1041612" y="4426004"/>
            <a:ext cx="4932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Tamar Mamadashvili</a:t>
            </a:r>
            <a:br>
              <a:rPr lang="en-US" sz="1600" dirty="0"/>
            </a:br>
            <a:r>
              <a:rPr lang="en-US" sz="1600" dirty="0"/>
              <a:t>Second-year Master student</a:t>
            </a:r>
            <a:br>
              <a:rPr lang="en-US" sz="1600" dirty="0"/>
            </a:br>
            <a:r>
              <a:rPr lang="en-US" sz="1600" dirty="0"/>
              <a:t>Supervisor: Assoc. Prof. Merab </a:t>
            </a:r>
            <a:r>
              <a:rPr lang="en-US" sz="1600" dirty="0" err="1"/>
              <a:t>Gogberashvili</a:t>
            </a:r>
            <a:br>
              <a:rPr lang="en-US" sz="1600" dirty="0"/>
            </a:br>
            <a:r>
              <a:rPr lang="en-US" sz="1600" b="1" dirty="0" err="1"/>
              <a:t>Ivane</a:t>
            </a:r>
            <a:r>
              <a:rPr lang="en-US" sz="1600" b="1" dirty="0"/>
              <a:t> Javakhishvili Tbilisi State University</a:t>
            </a:r>
          </a:p>
          <a:p>
            <a:pPr algn="r"/>
            <a:br>
              <a:rPr lang="en-US" sz="1600" dirty="0"/>
            </a:br>
            <a:endParaRPr lang="en-US" sz="1600" dirty="0"/>
          </a:p>
        </p:txBody>
      </p:sp>
      <p:pic>
        <p:nvPicPr>
          <p:cNvPr id="66" name="Picture 65" descr="A line drawing of a broken heart&#10;&#10;Description automatically generated">
            <a:extLst>
              <a:ext uri="{FF2B5EF4-FFF2-40B4-BE49-F238E27FC236}">
                <a16:creationId xmlns:a16="http://schemas.microsoft.com/office/drawing/2014/main" id="{6DCFB228-0933-9BE5-AC5B-CD528F18CA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81" t="11625" b="25979"/>
          <a:stretch/>
        </p:blipFill>
        <p:spPr>
          <a:xfrm>
            <a:off x="9377266" y="3170303"/>
            <a:ext cx="2814734" cy="639997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EE2E2FF-EA5D-C423-7FE8-EE7CCFDF7A6C}"/>
              </a:ext>
            </a:extLst>
          </p:cNvPr>
          <p:cNvSpPr txBox="1"/>
          <p:nvPr/>
        </p:nvSpPr>
        <p:spPr>
          <a:xfrm>
            <a:off x="9478348" y="5626332"/>
            <a:ext cx="238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**Poster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9296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6FEE4-CEE9-AD08-BB0F-813CA4FD9A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9357" y="1551071"/>
                <a:ext cx="5166050" cy="106070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6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The ratio of </a:t>
                </a:r>
                <a:r>
                  <a:rPr lang="en-US" sz="16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protons and antiprotons evaluated using</a:t>
                </a:r>
                <a:r>
                  <a:rPr lang="en-US" sz="16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direct probes</a:t>
                </a:r>
                <a:r>
                  <a:rPr lang="en-US" sz="16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(PAMELA,FERMI)</a:t>
                </a:r>
                <a:r>
                  <a:rPr lang="en-US" sz="16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from other parts of our galaxy in the form of cosmic rays:</a:t>
                </a:r>
                <a:br>
                  <a:rPr lang="en-US" sz="16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ka-GE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a:rPr lang="ka-GE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den>
                      </m:f>
                      <m:r>
                        <a:rPr lang="ka-GE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a-GE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ka-GE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+mj-lt"/>
                </a:endParaRPr>
              </a:p>
              <a:p>
                <a:pPr marL="0" indent="0">
                  <a:buNone/>
                </a:pPr>
                <a:br>
                  <a:rPr lang="en-US" sz="1600" dirty="0">
                    <a:latin typeface="+mj-lt"/>
                  </a:rPr>
                </a:b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6FEE4-CEE9-AD08-BB0F-813CA4FD9A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9357" y="1551071"/>
                <a:ext cx="5166050" cy="1060707"/>
              </a:xfrm>
              <a:blipFill>
                <a:blip r:embed="rId2"/>
                <a:stretch>
                  <a:fillRect l="-590" t="-4023" b="-16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0D31F-524F-1F1A-C1D8-1A8D2351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E4AD-E0C1-84EA-4117-950B9695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Bormio Conference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F83210-4F08-49D5-00F6-6DE64373BD58}"/>
                  </a:ext>
                </a:extLst>
              </p:cNvPr>
              <p:cNvSpPr txBox="1"/>
              <p:nvPr/>
            </p:nvSpPr>
            <p:spPr>
              <a:xfrm>
                <a:off x="6096000" y="728293"/>
                <a:ext cx="5716555" cy="1749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1600" dirty="0">
                    <a:latin typeface="+mj-lt"/>
                  </a:rPr>
                  <a:t>The Baryon Asymmetry of the Universe(BAU) can be estimated by the baryon to photon ratio:</a:t>
                </a:r>
                <a:br>
                  <a:rPr lang="en-US" sz="1600" dirty="0"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a-GE" sz="1600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ka-GE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ka-GE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ka-GE" sz="16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</m:acc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ka-GE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ka-GE" sz="1600" i="1">
                              <a:latin typeface="Cambria Math" panose="02040503050406030204" pitchFamily="18" charset="0"/>
                            </a:rPr>
                            <m:t>=3</m:t>
                          </m:r>
                          <m:r>
                            <a:rPr lang="ka-GE" sz="1600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ka-GE" sz="1600" i="1">
                          <a:latin typeface="Cambria Math" panose="02040503050406030204" pitchFamily="18" charset="0"/>
                        </a:rPr>
                        <m:t>≈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ka-GE" sz="16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=3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br>
                  <a:rPr lang="en-US" sz="1600" dirty="0">
                    <a:latin typeface="+mj-lt"/>
                  </a:rPr>
                </a:br>
                <a:r>
                  <a:rPr lang="en-US" sz="1600" dirty="0">
                    <a:latin typeface="+mj-lt"/>
                  </a:rPr>
                  <a:t>From the experimental values:</a:t>
                </a:r>
                <a:br>
                  <a:rPr lang="en-US" sz="1600" dirty="0">
                    <a:latin typeface="+mj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a-GE" sz="1600" i="1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ka-GE" sz="1600" i="1">
                          <a:latin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a-GE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ka-GE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F83210-4F08-49D5-00F6-6DE64373B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728293"/>
                <a:ext cx="5716555" cy="1749197"/>
              </a:xfrm>
              <a:prstGeom prst="rect">
                <a:avLst/>
              </a:prstGeom>
              <a:blipFill>
                <a:blip r:embed="rId3"/>
                <a:stretch>
                  <a:fillRect l="-533" t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A6E586D-9934-7676-70C3-FCEC357D0F43}"/>
              </a:ext>
            </a:extLst>
          </p:cNvPr>
          <p:cNvSpPr txBox="1"/>
          <p:nvPr/>
        </p:nvSpPr>
        <p:spPr>
          <a:xfrm>
            <a:off x="195942" y="308398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B</a:t>
            </a:r>
            <a:r>
              <a:rPr lang="en-US" sz="1800" dirty="0">
                <a:latin typeface="+mj-lt"/>
              </a:rPr>
              <a:t>aryogenesis – dynamical process of matter exces</a:t>
            </a:r>
            <a:r>
              <a:rPr lang="en-US" dirty="0">
                <a:latin typeface="+mj-lt"/>
              </a:rPr>
              <a:t>s production</a:t>
            </a:r>
            <a:r>
              <a:rPr lang="en-US" sz="1800" dirty="0">
                <a:latin typeface="+mj-lt"/>
              </a:rPr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BFDD18-6177-F1FE-D668-7D954E76BE96}"/>
                  </a:ext>
                </a:extLst>
              </p:cNvPr>
              <p:cNvSpPr txBox="1"/>
              <p:nvPr/>
            </p:nvSpPr>
            <p:spPr>
              <a:xfrm>
                <a:off x="195942" y="3354057"/>
                <a:ext cx="669937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j-lt"/>
                  </a:rPr>
                  <a:t>Sakharov conditions(1967):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>
                    <a:latin typeface="+mj-lt"/>
                  </a:rPr>
                  <a:t>Baryon-number violation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>
                    <a:latin typeface="+mj-lt"/>
                  </a:rPr>
                  <a:t>C &amp; CP violation( laws of nature must be biased so that a matter excess results and not an antimatter excess).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1800" dirty="0">
                    <a:latin typeface="+mj-lt"/>
                  </a:rPr>
                  <a:t>Departure from </a:t>
                </a:r>
                <a:r>
                  <a:rPr lang="en-US" sz="1800">
                    <a:latin typeface="+mj-lt"/>
                  </a:rPr>
                  <a:t>thermal equilibrium</a:t>
                </a:r>
                <a:r>
                  <a:rPr lang="en-US" sz="1800" dirty="0">
                    <a:latin typeface="+mj-lt"/>
                  </a:rPr>
                  <a:t>(an “arrow of time”)</a:t>
                </a:r>
                <a:br>
                  <a:rPr lang="en-US" sz="1800" dirty="0">
                    <a:latin typeface="+mj-lt"/>
                  </a:rPr>
                </a:br>
                <a14:m>
                  <m:oMath xmlns:m="http://schemas.openxmlformats.org/officeDocument/2006/math">
                    <m:r>
                      <a:rPr lang="ka-GE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𝛤</m:t>
                    </m:r>
                    <m:d>
                      <m:dPr>
                        <m:ctrlP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ka-GE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ka-GE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a-GE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𝛤</m:t>
                    </m:r>
                    <m:d>
                      <m:dPr>
                        <m:ctrlPr>
                          <a:rPr lang="ka-GE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ka-GE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ka-GE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ka-GE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ka-GE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ka-GE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BFDD18-6177-F1FE-D668-7D954E76B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" y="3354057"/>
                <a:ext cx="6699379" cy="1754326"/>
              </a:xfrm>
              <a:prstGeom prst="rect">
                <a:avLst/>
              </a:prstGeom>
              <a:blipFill>
                <a:blip r:embed="rId4"/>
                <a:stretch>
                  <a:fillRect l="-819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94204EC-37C1-94AA-9C8E-ECC8FDE464CF}"/>
              </a:ext>
            </a:extLst>
          </p:cNvPr>
          <p:cNvSpPr txBox="1"/>
          <p:nvPr/>
        </p:nvSpPr>
        <p:spPr>
          <a:xfrm>
            <a:off x="8658808" y="3121421"/>
            <a:ext cx="207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1D6278-58E6-C042-A9DA-AA938B00CC17}"/>
                  </a:ext>
                </a:extLst>
              </p:cNvPr>
              <p:cNvSpPr txBox="1"/>
              <p:nvPr/>
            </p:nvSpPr>
            <p:spPr>
              <a:xfrm>
                <a:off x="7511142" y="3423462"/>
                <a:ext cx="4404049" cy="456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/>
                  <a:t>Instanon</a:t>
                </a:r>
                <a:r>
                  <a:rPr lang="en-US" sz="1400" dirty="0"/>
                  <a:t> &amp; </a:t>
                </a:r>
                <a:r>
                  <a:rPr lang="en-US" sz="1400" dirty="0" err="1"/>
                  <a:t>sphaleron</a:t>
                </a:r>
                <a:r>
                  <a:rPr lang="en-US" sz="1400" dirty="0"/>
                  <a:t> processes,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ka-GE" sz="14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ka-GE" sz="1400" b="0" i="0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ka-GE" sz="1400" b="0" i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ka-GE" sz="1400" b="0" i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ka-GE" sz="1400" b="0" i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ka-GE" sz="1400" b="0" i="0">
                                    <a:latin typeface="Cambria Math" panose="02040503050406030204" pitchFamily="18" charset="0"/>
                                  </a:rPr>
                                  <m:t>π</m:t>
                                </m:r>
                              </m:e>
                              <m:sup>
                                <m:r>
                                  <a:rPr lang="ka-GE" sz="1400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ka-GE" sz="1400" b="0" i="0"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e>
                              <m:sup>
                                <m:r>
                                  <a:rPr lang="ka-GE" sz="1400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  <m:r>
                      <a:rPr lang="ka-GE" sz="1400" b="0" i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a-GE" sz="1400" b="0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ka-GE" sz="1400" b="0" i="0">
                            <a:latin typeface="Cambria Math" panose="02040503050406030204" pitchFamily="18" charset="0"/>
                          </a:rPr>
                          <m:t>−173</m:t>
                        </m:r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1D6278-58E6-C042-A9DA-AA938B00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142" y="3423462"/>
                <a:ext cx="4404049" cy="456920"/>
              </a:xfrm>
              <a:prstGeom prst="rect">
                <a:avLst/>
              </a:prstGeom>
              <a:blipFill>
                <a:blip r:embed="rId5"/>
                <a:stretch>
                  <a:fillRect l="-415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F2174B1F-07D4-998A-12F8-ADC5CCB91966}"/>
              </a:ext>
            </a:extLst>
          </p:cNvPr>
          <p:cNvSpPr txBox="1"/>
          <p:nvPr/>
        </p:nvSpPr>
        <p:spPr>
          <a:xfrm>
            <a:off x="8798767" y="3955254"/>
            <a:ext cx="1660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Weak interactions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EAA26-93C3-2BED-A5A3-2C76A0EAD7F0}"/>
              </a:ext>
            </a:extLst>
          </p:cNvPr>
          <p:cNvSpPr txBox="1"/>
          <p:nvPr/>
        </p:nvSpPr>
        <p:spPr>
          <a:xfrm>
            <a:off x="8434874" y="4416265"/>
            <a:ext cx="4839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Expansion of the universe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476687-8543-2ED8-DC4A-4632EA5A65B7}"/>
              </a:ext>
            </a:extLst>
          </p:cNvPr>
          <p:cNvSpPr txBox="1"/>
          <p:nvPr/>
        </p:nvSpPr>
        <p:spPr>
          <a:xfrm>
            <a:off x="754223" y="776125"/>
            <a:ext cx="4862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Baryon Asymmetry of the Universe</a:t>
            </a:r>
          </a:p>
        </p:txBody>
      </p:sp>
      <p:pic>
        <p:nvPicPr>
          <p:cNvPr id="15" name="Picture 14" descr="Birds on a wire&#10;&#10;Description automatically generated">
            <a:extLst>
              <a:ext uri="{FF2B5EF4-FFF2-40B4-BE49-F238E27FC236}">
                <a16:creationId xmlns:a16="http://schemas.microsoft.com/office/drawing/2014/main" id="{94BB5C40-2F1A-AF30-EE83-C366D636049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8759"/>
          <a:stretch/>
        </p:blipFill>
        <p:spPr>
          <a:xfrm>
            <a:off x="10637286" y="6062837"/>
            <a:ext cx="1433027" cy="734601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619AFFF-B5F5-1477-5541-18F90A580A41}"/>
              </a:ext>
            </a:extLst>
          </p:cNvPr>
          <p:cNvSpPr/>
          <p:nvPr/>
        </p:nvSpPr>
        <p:spPr>
          <a:xfrm>
            <a:off x="195942" y="1428919"/>
            <a:ext cx="5372099" cy="1482231"/>
          </a:xfrm>
          <a:custGeom>
            <a:avLst/>
            <a:gdLst>
              <a:gd name="connsiteX0" fmla="*/ 0 w 5372099"/>
              <a:gd name="connsiteY0" fmla="*/ 247043 h 1482231"/>
              <a:gd name="connsiteX1" fmla="*/ 247043 w 5372099"/>
              <a:gd name="connsiteY1" fmla="*/ 0 h 1482231"/>
              <a:gd name="connsiteX2" fmla="*/ 789044 w 5372099"/>
              <a:gd name="connsiteY2" fmla="*/ 0 h 1482231"/>
              <a:gd name="connsiteX3" fmla="*/ 1379826 w 5372099"/>
              <a:gd name="connsiteY3" fmla="*/ 0 h 1482231"/>
              <a:gd name="connsiteX4" fmla="*/ 1921827 w 5372099"/>
              <a:gd name="connsiteY4" fmla="*/ 0 h 1482231"/>
              <a:gd name="connsiteX5" fmla="*/ 2317489 w 5372099"/>
              <a:gd name="connsiteY5" fmla="*/ 0 h 1482231"/>
              <a:gd name="connsiteX6" fmla="*/ 2908270 w 5372099"/>
              <a:gd name="connsiteY6" fmla="*/ 0 h 1482231"/>
              <a:gd name="connsiteX7" fmla="*/ 3450272 w 5372099"/>
              <a:gd name="connsiteY7" fmla="*/ 0 h 1482231"/>
              <a:gd name="connsiteX8" fmla="*/ 3992273 w 5372099"/>
              <a:gd name="connsiteY8" fmla="*/ 0 h 1482231"/>
              <a:gd name="connsiteX9" fmla="*/ 4534274 w 5372099"/>
              <a:gd name="connsiteY9" fmla="*/ 0 h 1482231"/>
              <a:gd name="connsiteX10" fmla="*/ 5125056 w 5372099"/>
              <a:gd name="connsiteY10" fmla="*/ 0 h 1482231"/>
              <a:gd name="connsiteX11" fmla="*/ 5372099 w 5372099"/>
              <a:gd name="connsiteY11" fmla="*/ 247043 h 1482231"/>
              <a:gd name="connsiteX12" fmla="*/ 5372099 w 5372099"/>
              <a:gd name="connsiteY12" fmla="*/ 731234 h 1482231"/>
              <a:gd name="connsiteX13" fmla="*/ 5372099 w 5372099"/>
              <a:gd name="connsiteY13" fmla="*/ 1235188 h 1482231"/>
              <a:gd name="connsiteX14" fmla="*/ 5125056 w 5372099"/>
              <a:gd name="connsiteY14" fmla="*/ 1482231 h 1482231"/>
              <a:gd name="connsiteX15" fmla="*/ 4583055 w 5372099"/>
              <a:gd name="connsiteY15" fmla="*/ 1482231 h 1482231"/>
              <a:gd name="connsiteX16" fmla="*/ 4041053 w 5372099"/>
              <a:gd name="connsiteY16" fmla="*/ 1482231 h 1482231"/>
              <a:gd name="connsiteX17" fmla="*/ 3401491 w 5372099"/>
              <a:gd name="connsiteY17" fmla="*/ 1482231 h 1482231"/>
              <a:gd name="connsiteX18" fmla="*/ 2810710 w 5372099"/>
              <a:gd name="connsiteY18" fmla="*/ 1482231 h 1482231"/>
              <a:gd name="connsiteX19" fmla="*/ 2317489 w 5372099"/>
              <a:gd name="connsiteY19" fmla="*/ 1482231 h 1482231"/>
              <a:gd name="connsiteX20" fmla="*/ 1873047 w 5372099"/>
              <a:gd name="connsiteY20" fmla="*/ 1482231 h 1482231"/>
              <a:gd name="connsiteX21" fmla="*/ 1379826 w 5372099"/>
              <a:gd name="connsiteY21" fmla="*/ 1482231 h 1482231"/>
              <a:gd name="connsiteX22" fmla="*/ 740264 w 5372099"/>
              <a:gd name="connsiteY22" fmla="*/ 1482231 h 1482231"/>
              <a:gd name="connsiteX23" fmla="*/ 247043 w 5372099"/>
              <a:gd name="connsiteY23" fmla="*/ 1482231 h 1482231"/>
              <a:gd name="connsiteX24" fmla="*/ 0 w 5372099"/>
              <a:gd name="connsiteY24" fmla="*/ 1235188 h 1482231"/>
              <a:gd name="connsiteX25" fmla="*/ 0 w 5372099"/>
              <a:gd name="connsiteY25" fmla="*/ 721353 h 1482231"/>
              <a:gd name="connsiteX26" fmla="*/ 0 w 5372099"/>
              <a:gd name="connsiteY26" fmla="*/ 247043 h 1482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372099" h="1482231" extrusionOk="0">
                <a:moveTo>
                  <a:pt x="0" y="247043"/>
                </a:moveTo>
                <a:cubicBezTo>
                  <a:pt x="14100" y="80744"/>
                  <a:pt x="125972" y="-14844"/>
                  <a:pt x="247043" y="0"/>
                </a:cubicBezTo>
                <a:cubicBezTo>
                  <a:pt x="427036" y="-54898"/>
                  <a:pt x="633441" y="51654"/>
                  <a:pt x="789044" y="0"/>
                </a:cubicBezTo>
                <a:cubicBezTo>
                  <a:pt x="944647" y="-51654"/>
                  <a:pt x="1105306" y="31249"/>
                  <a:pt x="1379826" y="0"/>
                </a:cubicBezTo>
                <a:cubicBezTo>
                  <a:pt x="1654346" y="-31249"/>
                  <a:pt x="1790973" y="13942"/>
                  <a:pt x="1921827" y="0"/>
                </a:cubicBezTo>
                <a:cubicBezTo>
                  <a:pt x="2052681" y="-13942"/>
                  <a:pt x="2135840" y="10745"/>
                  <a:pt x="2317489" y="0"/>
                </a:cubicBezTo>
                <a:cubicBezTo>
                  <a:pt x="2499138" y="-10745"/>
                  <a:pt x="2776066" y="29112"/>
                  <a:pt x="2908270" y="0"/>
                </a:cubicBezTo>
                <a:cubicBezTo>
                  <a:pt x="3040474" y="-29112"/>
                  <a:pt x="3324468" y="64590"/>
                  <a:pt x="3450272" y="0"/>
                </a:cubicBezTo>
                <a:cubicBezTo>
                  <a:pt x="3576076" y="-64590"/>
                  <a:pt x="3839184" y="6823"/>
                  <a:pt x="3992273" y="0"/>
                </a:cubicBezTo>
                <a:cubicBezTo>
                  <a:pt x="4145362" y="-6823"/>
                  <a:pt x="4265248" y="5673"/>
                  <a:pt x="4534274" y="0"/>
                </a:cubicBezTo>
                <a:cubicBezTo>
                  <a:pt x="4803300" y="-5673"/>
                  <a:pt x="4992083" y="70497"/>
                  <a:pt x="5125056" y="0"/>
                </a:cubicBezTo>
                <a:cubicBezTo>
                  <a:pt x="5268309" y="-561"/>
                  <a:pt x="5385125" y="115777"/>
                  <a:pt x="5372099" y="247043"/>
                </a:cubicBezTo>
                <a:cubicBezTo>
                  <a:pt x="5406617" y="393745"/>
                  <a:pt x="5344009" y="621051"/>
                  <a:pt x="5372099" y="731234"/>
                </a:cubicBezTo>
                <a:cubicBezTo>
                  <a:pt x="5400189" y="841417"/>
                  <a:pt x="5351120" y="1078283"/>
                  <a:pt x="5372099" y="1235188"/>
                </a:cubicBezTo>
                <a:cubicBezTo>
                  <a:pt x="5367474" y="1363523"/>
                  <a:pt x="5270908" y="1476231"/>
                  <a:pt x="5125056" y="1482231"/>
                </a:cubicBezTo>
                <a:cubicBezTo>
                  <a:pt x="4903701" y="1515833"/>
                  <a:pt x="4719020" y="1445775"/>
                  <a:pt x="4583055" y="1482231"/>
                </a:cubicBezTo>
                <a:cubicBezTo>
                  <a:pt x="4447090" y="1518687"/>
                  <a:pt x="4183144" y="1443711"/>
                  <a:pt x="4041053" y="1482231"/>
                </a:cubicBezTo>
                <a:cubicBezTo>
                  <a:pt x="3898962" y="1520751"/>
                  <a:pt x="3616969" y="1431375"/>
                  <a:pt x="3401491" y="1482231"/>
                </a:cubicBezTo>
                <a:cubicBezTo>
                  <a:pt x="3186013" y="1533087"/>
                  <a:pt x="2959777" y="1468034"/>
                  <a:pt x="2810710" y="1482231"/>
                </a:cubicBezTo>
                <a:cubicBezTo>
                  <a:pt x="2661643" y="1496428"/>
                  <a:pt x="2506500" y="1426143"/>
                  <a:pt x="2317489" y="1482231"/>
                </a:cubicBezTo>
                <a:cubicBezTo>
                  <a:pt x="2128478" y="1538319"/>
                  <a:pt x="1993168" y="1471774"/>
                  <a:pt x="1873047" y="1482231"/>
                </a:cubicBezTo>
                <a:cubicBezTo>
                  <a:pt x="1752926" y="1492688"/>
                  <a:pt x="1555800" y="1440736"/>
                  <a:pt x="1379826" y="1482231"/>
                </a:cubicBezTo>
                <a:cubicBezTo>
                  <a:pt x="1203852" y="1523726"/>
                  <a:pt x="1037947" y="1419262"/>
                  <a:pt x="740264" y="1482231"/>
                </a:cubicBezTo>
                <a:cubicBezTo>
                  <a:pt x="442581" y="1545200"/>
                  <a:pt x="469086" y="1458014"/>
                  <a:pt x="247043" y="1482231"/>
                </a:cubicBezTo>
                <a:cubicBezTo>
                  <a:pt x="136563" y="1490515"/>
                  <a:pt x="6110" y="1373105"/>
                  <a:pt x="0" y="1235188"/>
                </a:cubicBezTo>
                <a:cubicBezTo>
                  <a:pt x="-22017" y="1054304"/>
                  <a:pt x="51468" y="941848"/>
                  <a:pt x="0" y="721353"/>
                </a:cubicBezTo>
                <a:cubicBezTo>
                  <a:pt x="-51468" y="500859"/>
                  <a:pt x="29143" y="444175"/>
                  <a:pt x="0" y="247043"/>
                </a:cubicBezTo>
                <a:close/>
              </a:path>
            </a:pathLst>
          </a:custGeom>
          <a:noFill/>
          <a:ln w="28575">
            <a:solidFill>
              <a:srgbClr val="BEC2A4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66287104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A2257BB-7DEF-86BF-F3DD-61D2E13A181F}"/>
              </a:ext>
            </a:extLst>
          </p:cNvPr>
          <p:cNvSpPr/>
          <p:nvPr/>
        </p:nvSpPr>
        <p:spPr>
          <a:xfrm>
            <a:off x="5962261" y="656496"/>
            <a:ext cx="5747656" cy="1888284"/>
          </a:xfrm>
          <a:custGeom>
            <a:avLst/>
            <a:gdLst>
              <a:gd name="connsiteX0" fmla="*/ 0 w 5747656"/>
              <a:gd name="connsiteY0" fmla="*/ 314720 h 1888284"/>
              <a:gd name="connsiteX1" fmla="*/ 314720 w 5747656"/>
              <a:gd name="connsiteY1" fmla="*/ 0 h 1888284"/>
              <a:gd name="connsiteX2" fmla="*/ 883411 w 5747656"/>
              <a:gd name="connsiteY2" fmla="*/ 0 h 1888284"/>
              <a:gd name="connsiteX3" fmla="*/ 1503283 w 5747656"/>
              <a:gd name="connsiteY3" fmla="*/ 0 h 1888284"/>
              <a:gd name="connsiteX4" fmla="*/ 2071974 w 5747656"/>
              <a:gd name="connsiteY4" fmla="*/ 0 h 1888284"/>
              <a:gd name="connsiteX5" fmla="*/ 2487118 w 5747656"/>
              <a:gd name="connsiteY5" fmla="*/ 0 h 1888284"/>
              <a:gd name="connsiteX6" fmla="*/ 3106991 w 5747656"/>
              <a:gd name="connsiteY6" fmla="*/ 0 h 1888284"/>
              <a:gd name="connsiteX7" fmla="*/ 3675682 w 5747656"/>
              <a:gd name="connsiteY7" fmla="*/ 0 h 1888284"/>
              <a:gd name="connsiteX8" fmla="*/ 4244373 w 5747656"/>
              <a:gd name="connsiteY8" fmla="*/ 0 h 1888284"/>
              <a:gd name="connsiteX9" fmla="*/ 4813063 w 5747656"/>
              <a:gd name="connsiteY9" fmla="*/ 0 h 1888284"/>
              <a:gd name="connsiteX10" fmla="*/ 5432936 w 5747656"/>
              <a:gd name="connsiteY10" fmla="*/ 0 h 1888284"/>
              <a:gd name="connsiteX11" fmla="*/ 5747656 w 5747656"/>
              <a:gd name="connsiteY11" fmla="*/ 314720 h 1888284"/>
              <a:gd name="connsiteX12" fmla="*/ 5747656 w 5747656"/>
              <a:gd name="connsiteY12" fmla="*/ 721746 h 1888284"/>
              <a:gd name="connsiteX13" fmla="*/ 5747656 w 5747656"/>
              <a:gd name="connsiteY13" fmla="*/ 1128772 h 1888284"/>
              <a:gd name="connsiteX14" fmla="*/ 5747656 w 5747656"/>
              <a:gd name="connsiteY14" fmla="*/ 1573564 h 1888284"/>
              <a:gd name="connsiteX15" fmla="*/ 5432936 w 5747656"/>
              <a:gd name="connsiteY15" fmla="*/ 1888284 h 1888284"/>
              <a:gd name="connsiteX16" fmla="*/ 4864245 w 5747656"/>
              <a:gd name="connsiteY16" fmla="*/ 1888284 h 1888284"/>
              <a:gd name="connsiteX17" fmla="*/ 4193190 w 5747656"/>
              <a:gd name="connsiteY17" fmla="*/ 1888284 h 1888284"/>
              <a:gd name="connsiteX18" fmla="*/ 3573318 w 5747656"/>
              <a:gd name="connsiteY18" fmla="*/ 1888284 h 1888284"/>
              <a:gd name="connsiteX19" fmla="*/ 3055809 w 5747656"/>
              <a:gd name="connsiteY19" fmla="*/ 1888284 h 1888284"/>
              <a:gd name="connsiteX20" fmla="*/ 2589483 w 5747656"/>
              <a:gd name="connsiteY20" fmla="*/ 1888284 h 1888284"/>
              <a:gd name="connsiteX21" fmla="*/ 2071974 w 5747656"/>
              <a:gd name="connsiteY21" fmla="*/ 1888284 h 1888284"/>
              <a:gd name="connsiteX22" fmla="*/ 1400919 w 5747656"/>
              <a:gd name="connsiteY22" fmla="*/ 1888284 h 1888284"/>
              <a:gd name="connsiteX23" fmla="*/ 832229 w 5747656"/>
              <a:gd name="connsiteY23" fmla="*/ 1888284 h 1888284"/>
              <a:gd name="connsiteX24" fmla="*/ 314720 w 5747656"/>
              <a:gd name="connsiteY24" fmla="*/ 1888284 h 1888284"/>
              <a:gd name="connsiteX25" fmla="*/ 0 w 5747656"/>
              <a:gd name="connsiteY25" fmla="*/ 1573564 h 1888284"/>
              <a:gd name="connsiteX26" fmla="*/ 0 w 5747656"/>
              <a:gd name="connsiteY26" fmla="*/ 1141361 h 1888284"/>
              <a:gd name="connsiteX27" fmla="*/ 0 w 5747656"/>
              <a:gd name="connsiteY27" fmla="*/ 721746 h 1888284"/>
              <a:gd name="connsiteX28" fmla="*/ 0 w 5747656"/>
              <a:gd name="connsiteY28" fmla="*/ 314720 h 188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47656" h="1888284" extrusionOk="0">
                <a:moveTo>
                  <a:pt x="0" y="314720"/>
                </a:moveTo>
                <a:cubicBezTo>
                  <a:pt x="18970" y="100730"/>
                  <a:pt x="178280" y="-36104"/>
                  <a:pt x="314720" y="0"/>
                </a:cubicBezTo>
                <a:cubicBezTo>
                  <a:pt x="569782" y="-55709"/>
                  <a:pt x="670378" y="31096"/>
                  <a:pt x="883411" y="0"/>
                </a:cubicBezTo>
                <a:cubicBezTo>
                  <a:pt x="1096444" y="-31096"/>
                  <a:pt x="1263616" y="21591"/>
                  <a:pt x="1503283" y="0"/>
                </a:cubicBezTo>
                <a:cubicBezTo>
                  <a:pt x="1742950" y="-21591"/>
                  <a:pt x="1886715" y="2992"/>
                  <a:pt x="2071974" y="0"/>
                </a:cubicBezTo>
                <a:cubicBezTo>
                  <a:pt x="2257233" y="-2992"/>
                  <a:pt x="2294639" y="46674"/>
                  <a:pt x="2487118" y="0"/>
                </a:cubicBezTo>
                <a:cubicBezTo>
                  <a:pt x="2679597" y="-46674"/>
                  <a:pt x="2848733" y="56241"/>
                  <a:pt x="3106991" y="0"/>
                </a:cubicBezTo>
                <a:cubicBezTo>
                  <a:pt x="3365249" y="-56241"/>
                  <a:pt x="3461058" y="8376"/>
                  <a:pt x="3675682" y="0"/>
                </a:cubicBezTo>
                <a:cubicBezTo>
                  <a:pt x="3890306" y="-8376"/>
                  <a:pt x="3968494" y="23609"/>
                  <a:pt x="4244373" y="0"/>
                </a:cubicBezTo>
                <a:cubicBezTo>
                  <a:pt x="4520252" y="-23609"/>
                  <a:pt x="4642662" y="26987"/>
                  <a:pt x="4813063" y="0"/>
                </a:cubicBezTo>
                <a:cubicBezTo>
                  <a:pt x="4983464" y="-26987"/>
                  <a:pt x="5214940" y="68830"/>
                  <a:pt x="5432936" y="0"/>
                </a:cubicBezTo>
                <a:cubicBezTo>
                  <a:pt x="5629307" y="-1857"/>
                  <a:pt x="5769719" y="149666"/>
                  <a:pt x="5747656" y="314720"/>
                </a:cubicBezTo>
                <a:cubicBezTo>
                  <a:pt x="5789865" y="476735"/>
                  <a:pt x="5738636" y="602449"/>
                  <a:pt x="5747656" y="721746"/>
                </a:cubicBezTo>
                <a:cubicBezTo>
                  <a:pt x="5756676" y="841043"/>
                  <a:pt x="5718658" y="1011537"/>
                  <a:pt x="5747656" y="1128772"/>
                </a:cubicBezTo>
                <a:cubicBezTo>
                  <a:pt x="5776654" y="1246007"/>
                  <a:pt x="5746181" y="1407507"/>
                  <a:pt x="5747656" y="1573564"/>
                </a:cubicBezTo>
                <a:cubicBezTo>
                  <a:pt x="5729159" y="1756951"/>
                  <a:pt x="5594662" y="1881938"/>
                  <a:pt x="5432936" y="1888284"/>
                </a:cubicBezTo>
                <a:cubicBezTo>
                  <a:pt x="5260509" y="1926316"/>
                  <a:pt x="5092408" y="1868611"/>
                  <a:pt x="4864245" y="1888284"/>
                </a:cubicBezTo>
                <a:cubicBezTo>
                  <a:pt x="4636082" y="1907957"/>
                  <a:pt x="4525374" y="1808211"/>
                  <a:pt x="4193190" y="1888284"/>
                </a:cubicBezTo>
                <a:cubicBezTo>
                  <a:pt x="3861007" y="1968357"/>
                  <a:pt x="3858157" y="1885916"/>
                  <a:pt x="3573318" y="1888284"/>
                </a:cubicBezTo>
                <a:cubicBezTo>
                  <a:pt x="3288479" y="1890652"/>
                  <a:pt x="3297005" y="1848143"/>
                  <a:pt x="3055809" y="1888284"/>
                </a:cubicBezTo>
                <a:cubicBezTo>
                  <a:pt x="2814613" y="1928425"/>
                  <a:pt x="2718373" y="1837032"/>
                  <a:pt x="2589483" y="1888284"/>
                </a:cubicBezTo>
                <a:cubicBezTo>
                  <a:pt x="2460593" y="1939536"/>
                  <a:pt x="2247484" y="1867464"/>
                  <a:pt x="2071974" y="1888284"/>
                </a:cubicBezTo>
                <a:cubicBezTo>
                  <a:pt x="1896464" y="1909104"/>
                  <a:pt x="1564616" y="1866295"/>
                  <a:pt x="1400919" y="1888284"/>
                </a:cubicBezTo>
                <a:cubicBezTo>
                  <a:pt x="1237222" y="1910273"/>
                  <a:pt x="1112481" y="1830929"/>
                  <a:pt x="832229" y="1888284"/>
                </a:cubicBezTo>
                <a:cubicBezTo>
                  <a:pt x="551977" y="1945639"/>
                  <a:pt x="487760" y="1836802"/>
                  <a:pt x="314720" y="1888284"/>
                </a:cubicBezTo>
                <a:cubicBezTo>
                  <a:pt x="133219" y="1885229"/>
                  <a:pt x="-6732" y="1766176"/>
                  <a:pt x="0" y="1573564"/>
                </a:cubicBezTo>
                <a:cubicBezTo>
                  <a:pt x="-1068" y="1369467"/>
                  <a:pt x="18879" y="1319163"/>
                  <a:pt x="0" y="1141361"/>
                </a:cubicBezTo>
                <a:cubicBezTo>
                  <a:pt x="-18879" y="963559"/>
                  <a:pt x="48321" y="925444"/>
                  <a:pt x="0" y="721746"/>
                </a:cubicBezTo>
                <a:cubicBezTo>
                  <a:pt x="-48321" y="518049"/>
                  <a:pt x="27029" y="407842"/>
                  <a:pt x="0" y="314720"/>
                </a:cubicBezTo>
                <a:close/>
              </a:path>
            </a:pathLst>
          </a:custGeom>
          <a:noFill/>
          <a:ln w="28575">
            <a:solidFill>
              <a:srgbClr val="BEC2A4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66287104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3F3E9B6-5293-0387-7078-F356D14A4056}"/>
              </a:ext>
            </a:extLst>
          </p:cNvPr>
          <p:cNvSpPr/>
          <p:nvPr/>
        </p:nvSpPr>
        <p:spPr>
          <a:xfrm>
            <a:off x="89551" y="3060544"/>
            <a:ext cx="11906507" cy="2141028"/>
          </a:xfrm>
          <a:custGeom>
            <a:avLst/>
            <a:gdLst>
              <a:gd name="connsiteX0" fmla="*/ 0 w 11906507"/>
              <a:gd name="connsiteY0" fmla="*/ 356845 h 2141028"/>
              <a:gd name="connsiteX1" fmla="*/ 356845 w 11906507"/>
              <a:gd name="connsiteY1" fmla="*/ 0 h 2141028"/>
              <a:gd name="connsiteX2" fmla="*/ 945941 w 11906507"/>
              <a:gd name="connsiteY2" fmla="*/ 0 h 2141028"/>
              <a:gd name="connsiteX3" fmla="*/ 1646964 w 11906507"/>
              <a:gd name="connsiteY3" fmla="*/ 0 h 2141028"/>
              <a:gd name="connsiteX4" fmla="*/ 2236060 w 11906507"/>
              <a:gd name="connsiteY4" fmla="*/ 0 h 2141028"/>
              <a:gd name="connsiteX5" fmla="*/ 2489371 w 11906507"/>
              <a:gd name="connsiteY5" fmla="*/ 0 h 2141028"/>
              <a:gd name="connsiteX6" fmla="*/ 3190395 w 11906507"/>
              <a:gd name="connsiteY6" fmla="*/ 0 h 2141028"/>
              <a:gd name="connsiteX7" fmla="*/ 3779491 w 11906507"/>
              <a:gd name="connsiteY7" fmla="*/ 0 h 2141028"/>
              <a:gd name="connsiteX8" fmla="*/ 4368586 w 11906507"/>
              <a:gd name="connsiteY8" fmla="*/ 0 h 2141028"/>
              <a:gd name="connsiteX9" fmla="*/ 4957682 w 11906507"/>
              <a:gd name="connsiteY9" fmla="*/ 0 h 2141028"/>
              <a:gd name="connsiteX10" fmla="*/ 5658706 w 11906507"/>
              <a:gd name="connsiteY10" fmla="*/ 0 h 2141028"/>
              <a:gd name="connsiteX11" fmla="*/ 6247801 w 11906507"/>
              <a:gd name="connsiteY11" fmla="*/ 0 h 2141028"/>
              <a:gd name="connsiteX12" fmla="*/ 6948825 w 11906507"/>
              <a:gd name="connsiteY12" fmla="*/ 0 h 2141028"/>
              <a:gd name="connsiteX13" fmla="*/ 7202136 w 11906507"/>
              <a:gd name="connsiteY13" fmla="*/ 0 h 2141028"/>
              <a:gd name="connsiteX14" fmla="*/ 7679304 w 11906507"/>
              <a:gd name="connsiteY14" fmla="*/ 0 h 2141028"/>
              <a:gd name="connsiteX15" fmla="*/ 8268399 w 11906507"/>
              <a:gd name="connsiteY15" fmla="*/ 0 h 2141028"/>
              <a:gd name="connsiteX16" fmla="*/ 9081351 w 11906507"/>
              <a:gd name="connsiteY16" fmla="*/ 0 h 2141028"/>
              <a:gd name="connsiteX17" fmla="*/ 9782375 w 11906507"/>
              <a:gd name="connsiteY17" fmla="*/ 0 h 2141028"/>
              <a:gd name="connsiteX18" fmla="*/ 10371471 w 11906507"/>
              <a:gd name="connsiteY18" fmla="*/ 0 h 2141028"/>
              <a:gd name="connsiteX19" fmla="*/ 11549662 w 11906507"/>
              <a:gd name="connsiteY19" fmla="*/ 0 h 2141028"/>
              <a:gd name="connsiteX20" fmla="*/ 11906507 w 11906507"/>
              <a:gd name="connsiteY20" fmla="*/ 356845 h 2141028"/>
              <a:gd name="connsiteX21" fmla="*/ 11906507 w 11906507"/>
              <a:gd name="connsiteY21" fmla="*/ 846898 h 2141028"/>
              <a:gd name="connsiteX22" fmla="*/ 11906507 w 11906507"/>
              <a:gd name="connsiteY22" fmla="*/ 1308404 h 2141028"/>
              <a:gd name="connsiteX23" fmla="*/ 11906507 w 11906507"/>
              <a:gd name="connsiteY23" fmla="*/ 1784183 h 2141028"/>
              <a:gd name="connsiteX24" fmla="*/ 11549662 w 11906507"/>
              <a:gd name="connsiteY24" fmla="*/ 2141028 h 2141028"/>
              <a:gd name="connsiteX25" fmla="*/ 10960566 w 11906507"/>
              <a:gd name="connsiteY25" fmla="*/ 2141028 h 2141028"/>
              <a:gd name="connsiteX26" fmla="*/ 10259543 w 11906507"/>
              <a:gd name="connsiteY26" fmla="*/ 2141028 h 2141028"/>
              <a:gd name="connsiteX27" fmla="*/ 10006231 w 11906507"/>
              <a:gd name="connsiteY27" fmla="*/ 2141028 h 2141028"/>
              <a:gd name="connsiteX28" fmla="*/ 9417136 w 11906507"/>
              <a:gd name="connsiteY28" fmla="*/ 2141028 h 2141028"/>
              <a:gd name="connsiteX29" fmla="*/ 9163825 w 11906507"/>
              <a:gd name="connsiteY29" fmla="*/ 2141028 h 2141028"/>
              <a:gd name="connsiteX30" fmla="*/ 8350873 w 11906507"/>
              <a:gd name="connsiteY30" fmla="*/ 2141028 h 2141028"/>
              <a:gd name="connsiteX31" fmla="*/ 7649849 w 11906507"/>
              <a:gd name="connsiteY31" fmla="*/ 2141028 h 2141028"/>
              <a:gd name="connsiteX32" fmla="*/ 7060753 w 11906507"/>
              <a:gd name="connsiteY32" fmla="*/ 2141028 h 2141028"/>
              <a:gd name="connsiteX33" fmla="*/ 6247801 w 11906507"/>
              <a:gd name="connsiteY33" fmla="*/ 2141028 h 2141028"/>
              <a:gd name="connsiteX34" fmla="*/ 5770634 w 11906507"/>
              <a:gd name="connsiteY34" fmla="*/ 2141028 h 2141028"/>
              <a:gd name="connsiteX35" fmla="*/ 5181538 w 11906507"/>
              <a:gd name="connsiteY35" fmla="*/ 2141028 h 2141028"/>
              <a:gd name="connsiteX36" fmla="*/ 4368586 w 11906507"/>
              <a:gd name="connsiteY36" fmla="*/ 2141028 h 2141028"/>
              <a:gd name="connsiteX37" fmla="*/ 3555634 w 11906507"/>
              <a:gd name="connsiteY37" fmla="*/ 2141028 h 2141028"/>
              <a:gd name="connsiteX38" fmla="*/ 3190395 w 11906507"/>
              <a:gd name="connsiteY38" fmla="*/ 2141028 h 2141028"/>
              <a:gd name="connsiteX39" fmla="*/ 2601299 w 11906507"/>
              <a:gd name="connsiteY39" fmla="*/ 2141028 h 2141028"/>
              <a:gd name="connsiteX40" fmla="*/ 2124132 w 11906507"/>
              <a:gd name="connsiteY40" fmla="*/ 2141028 h 2141028"/>
              <a:gd name="connsiteX41" fmla="*/ 1535036 w 11906507"/>
              <a:gd name="connsiteY41" fmla="*/ 2141028 h 2141028"/>
              <a:gd name="connsiteX42" fmla="*/ 1281725 w 11906507"/>
              <a:gd name="connsiteY42" fmla="*/ 2141028 h 2141028"/>
              <a:gd name="connsiteX43" fmla="*/ 1028414 w 11906507"/>
              <a:gd name="connsiteY43" fmla="*/ 2141028 h 2141028"/>
              <a:gd name="connsiteX44" fmla="*/ 356845 w 11906507"/>
              <a:gd name="connsiteY44" fmla="*/ 2141028 h 2141028"/>
              <a:gd name="connsiteX45" fmla="*/ 0 w 11906507"/>
              <a:gd name="connsiteY45" fmla="*/ 1784183 h 2141028"/>
              <a:gd name="connsiteX46" fmla="*/ 0 w 11906507"/>
              <a:gd name="connsiteY46" fmla="*/ 1294130 h 2141028"/>
              <a:gd name="connsiteX47" fmla="*/ 0 w 11906507"/>
              <a:gd name="connsiteY47" fmla="*/ 832624 h 2141028"/>
              <a:gd name="connsiteX48" fmla="*/ 0 w 11906507"/>
              <a:gd name="connsiteY48" fmla="*/ 356845 h 214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906507" h="2141028" extrusionOk="0">
                <a:moveTo>
                  <a:pt x="0" y="356845"/>
                </a:moveTo>
                <a:cubicBezTo>
                  <a:pt x="21195" y="114879"/>
                  <a:pt x="176927" y="-16578"/>
                  <a:pt x="356845" y="0"/>
                </a:cubicBezTo>
                <a:cubicBezTo>
                  <a:pt x="525294" y="-8232"/>
                  <a:pt x="670768" y="62592"/>
                  <a:pt x="945941" y="0"/>
                </a:cubicBezTo>
                <a:cubicBezTo>
                  <a:pt x="1221114" y="-62592"/>
                  <a:pt x="1479245" y="42827"/>
                  <a:pt x="1646964" y="0"/>
                </a:cubicBezTo>
                <a:cubicBezTo>
                  <a:pt x="1814683" y="-42827"/>
                  <a:pt x="2091868" y="19689"/>
                  <a:pt x="2236060" y="0"/>
                </a:cubicBezTo>
                <a:cubicBezTo>
                  <a:pt x="2380252" y="-19689"/>
                  <a:pt x="2375932" y="11448"/>
                  <a:pt x="2489371" y="0"/>
                </a:cubicBezTo>
                <a:cubicBezTo>
                  <a:pt x="2602810" y="-11448"/>
                  <a:pt x="2890975" y="14291"/>
                  <a:pt x="3190395" y="0"/>
                </a:cubicBezTo>
                <a:cubicBezTo>
                  <a:pt x="3489815" y="-14291"/>
                  <a:pt x="3631288" y="14965"/>
                  <a:pt x="3779491" y="0"/>
                </a:cubicBezTo>
                <a:cubicBezTo>
                  <a:pt x="3927694" y="-14965"/>
                  <a:pt x="4192959" y="54715"/>
                  <a:pt x="4368586" y="0"/>
                </a:cubicBezTo>
                <a:cubicBezTo>
                  <a:pt x="4544214" y="-54715"/>
                  <a:pt x="4763673" y="59675"/>
                  <a:pt x="4957682" y="0"/>
                </a:cubicBezTo>
                <a:cubicBezTo>
                  <a:pt x="5151691" y="-59675"/>
                  <a:pt x="5402775" y="58495"/>
                  <a:pt x="5658706" y="0"/>
                </a:cubicBezTo>
                <a:cubicBezTo>
                  <a:pt x="5914637" y="-58495"/>
                  <a:pt x="6057683" y="30757"/>
                  <a:pt x="6247801" y="0"/>
                </a:cubicBezTo>
                <a:cubicBezTo>
                  <a:pt x="6437919" y="-30757"/>
                  <a:pt x="6748668" y="54419"/>
                  <a:pt x="6948825" y="0"/>
                </a:cubicBezTo>
                <a:cubicBezTo>
                  <a:pt x="7148982" y="-54419"/>
                  <a:pt x="7105014" y="7373"/>
                  <a:pt x="7202136" y="0"/>
                </a:cubicBezTo>
                <a:cubicBezTo>
                  <a:pt x="7299258" y="-7373"/>
                  <a:pt x="7471605" y="32054"/>
                  <a:pt x="7679304" y="0"/>
                </a:cubicBezTo>
                <a:cubicBezTo>
                  <a:pt x="7887003" y="-32054"/>
                  <a:pt x="8120575" y="34970"/>
                  <a:pt x="8268399" y="0"/>
                </a:cubicBezTo>
                <a:cubicBezTo>
                  <a:pt x="8416223" y="-34970"/>
                  <a:pt x="8915084" y="35618"/>
                  <a:pt x="9081351" y="0"/>
                </a:cubicBezTo>
                <a:cubicBezTo>
                  <a:pt x="9247618" y="-35618"/>
                  <a:pt x="9440853" y="81421"/>
                  <a:pt x="9782375" y="0"/>
                </a:cubicBezTo>
                <a:cubicBezTo>
                  <a:pt x="10123897" y="-81421"/>
                  <a:pt x="10163903" y="35353"/>
                  <a:pt x="10371471" y="0"/>
                </a:cubicBezTo>
                <a:cubicBezTo>
                  <a:pt x="10579039" y="-35353"/>
                  <a:pt x="11015972" y="47326"/>
                  <a:pt x="11549662" y="0"/>
                </a:cubicBezTo>
                <a:cubicBezTo>
                  <a:pt x="11719123" y="-245"/>
                  <a:pt x="11935219" y="109005"/>
                  <a:pt x="11906507" y="356845"/>
                </a:cubicBezTo>
                <a:cubicBezTo>
                  <a:pt x="11915461" y="530107"/>
                  <a:pt x="11850275" y="700649"/>
                  <a:pt x="11906507" y="846898"/>
                </a:cubicBezTo>
                <a:cubicBezTo>
                  <a:pt x="11962739" y="993147"/>
                  <a:pt x="11892231" y="1155907"/>
                  <a:pt x="11906507" y="1308404"/>
                </a:cubicBezTo>
                <a:cubicBezTo>
                  <a:pt x="11920783" y="1460901"/>
                  <a:pt x="11896140" y="1625990"/>
                  <a:pt x="11906507" y="1784183"/>
                </a:cubicBezTo>
                <a:cubicBezTo>
                  <a:pt x="11950933" y="1964293"/>
                  <a:pt x="11743472" y="2129613"/>
                  <a:pt x="11549662" y="2141028"/>
                </a:cubicBezTo>
                <a:cubicBezTo>
                  <a:pt x="11335933" y="2173405"/>
                  <a:pt x="11152187" y="2122505"/>
                  <a:pt x="10960566" y="2141028"/>
                </a:cubicBezTo>
                <a:cubicBezTo>
                  <a:pt x="10768945" y="2159551"/>
                  <a:pt x="10500636" y="2068171"/>
                  <a:pt x="10259543" y="2141028"/>
                </a:cubicBezTo>
                <a:cubicBezTo>
                  <a:pt x="10018450" y="2213885"/>
                  <a:pt x="10083456" y="2118957"/>
                  <a:pt x="10006231" y="2141028"/>
                </a:cubicBezTo>
                <a:cubicBezTo>
                  <a:pt x="9929006" y="2163099"/>
                  <a:pt x="9701341" y="2140804"/>
                  <a:pt x="9417136" y="2141028"/>
                </a:cubicBezTo>
                <a:cubicBezTo>
                  <a:pt x="9132932" y="2141252"/>
                  <a:pt x="9281313" y="2110782"/>
                  <a:pt x="9163825" y="2141028"/>
                </a:cubicBezTo>
                <a:cubicBezTo>
                  <a:pt x="9046337" y="2171274"/>
                  <a:pt x="8672574" y="2095370"/>
                  <a:pt x="8350873" y="2141028"/>
                </a:cubicBezTo>
                <a:cubicBezTo>
                  <a:pt x="8029172" y="2186686"/>
                  <a:pt x="7906793" y="2077685"/>
                  <a:pt x="7649849" y="2141028"/>
                </a:cubicBezTo>
                <a:cubicBezTo>
                  <a:pt x="7392905" y="2204371"/>
                  <a:pt x="7270707" y="2128379"/>
                  <a:pt x="7060753" y="2141028"/>
                </a:cubicBezTo>
                <a:cubicBezTo>
                  <a:pt x="6850799" y="2153677"/>
                  <a:pt x="6543729" y="2073455"/>
                  <a:pt x="6247801" y="2141028"/>
                </a:cubicBezTo>
                <a:cubicBezTo>
                  <a:pt x="5951873" y="2208601"/>
                  <a:pt x="5888452" y="2127308"/>
                  <a:pt x="5770634" y="2141028"/>
                </a:cubicBezTo>
                <a:cubicBezTo>
                  <a:pt x="5652816" y="2154748"/>
                  <a:pt x="5383694" y="2077287"/>
                  <a:pt x="5181538" y="2141028"/>
                </a:cubicBezTo>
                <a:cubicBezTo>
                  <a:pt x="4979382" y="2204769"/>
                  <a:pt x="4767541" y="2125522"/>
                  <a:pt x="4368586" y="2141028"/>
                </a:cubicBezTo>
                <a:cubicBezTo>
                  <a:pt x="3969631" y="2156534"/>
                  <a:pt x="3854165" y="2123657"/>
                  <a:pt x="3555634" y="2141028"/>
                </a:cubicBezTo>
                <a:cubicBezTo>
                  <a:pt x="3257103" y="2158399"/>
                  <a:pt x="3309970" y="2119607"/>
                  <a:pt x="3190395" y="2141028"/>
                </a:cubicBezTo>
                <a:cubicBezTo>
                  <a:pt x="3070820" y="2162449"/>
                  <a:pt x="2840751" y="2133184"/>
                  <a:pt x="2601299" y="2141028"/>
                </a:cubicBezTo>
                <a:cubicBezTo>
                  <a:pt x="2361847" y="2148872"/>
                  <a:pt x="2348984" y="2121480"/>
                  <a:pt x="2124132" y="2141028"/>
                </a:cubicBezTo>
                <a:cubicBezTo>
                  <a:pt x="1899280" y="2160576"/>
                  <a:pt x="1807911" y="2076381"/>
                  <a:pt x="1535036" y="2141028"/>
                </a:cubicBezTo>
                <a:cubicBezTo>
                  <a:pt x="1262161" y="2205675"/>
                  <a:pt x="1332464" y="2131638"/>
                  <a:pt x="1281725" y="2141028"/>
                </a:cubicBezTo>
                <a:cubicBezTo>
                  <a:pt x="1230986" y="2150418"/>
                  <a:pt x="1141583" y="2129962"/>
                  <a:pt x="1028414" y="2141028"/>
                </a:cubicBezTo>
                <a:cubicBezTo>
                  <a:pt x="915245" y="2152094"/>
                  <a:pt x="584065" y="2115247"/>
                  <a:pt x="356845" y="2141028"/>
                </a:cubicBezTo>
                <a:cubicBezTo>
                  <a:pt x="165176" y="2136628"/>
                  <a:pt x="-9285" y="1965283"/>
                  <a:pt x="0" y="1784183"/>
                </a:cubicBezTo>
                <a:cubicBezTo>
                  <a:pt x="-24255" y="1562168"/>
                  <a:pt x="18974" y="1412811"/>
                  <a:pt x="0" y="1294130"/>
                </a:cubicBezTo>
                <a:cubicBezTo>
                  <a:pt x="-18974" y="1175449"/>
                  <a:pt x="5038" y="992833"/>
                  <a:pt x="0" y="832624"/>
                </a:cubicBezTo>
                <a:cubicBezTo>
                  <a:pt x="-5038" y="672415"/>
                  <a:pt x="13729" y="479008"/>
                  <a:pt x="0" y="356845"/>
                </a:cubicBezTo>
                <a:close/>
              </a:path>
            </a:pathLst>
          </a:custGeom>
          <a:noFill/>
          <a:ln w="28575">
            <a:solidFill>
              <a:srgbClr val="BEC2A4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66287104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AF271B4-061E-E6D3-9CE4-D8938E99F7DE}"/>
              </a:ext>
            </a:extLst>
          </p:cNvPr>
          <p:cNvSpPr/>
          <p:nvPr/>
        </p:nvSpPr>
        <p:spPr>
          <a:xfrm>
            <a:off x="7576457" y="3490752"/>
            <a:ext cx="3993502" cy="399259"/>
          </a:xfrm>
          <a:prstGeom prst="roundRect">
            <a:avLst/>
          </a:prstGeom>
          <a:noFill/>
          <a:ln>
            <a:solidFill>
              <a:srgbClr val="BEC2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BF136A5-0103-D108-F091-DD813EFE5600}"/>
              </a:ext>
            </a:extLst>
          </p:cNvPr>
          <p:cNvSpPr/>
          <p:nvPr/>
        </p:nvSpPr>
        <p:spPr>
          <a:xfrm>
            <a:off x="8434874" y="4005641"/>
            <a:ext cx="2142929" cy="257390"/>
          </a:xfrm>
          <a:prstGeom prst="roundRect">
            <a:avLst/>
          </a:prstGeom>
          <a:noFill/>
          <a:ln>
            <a:solidFill>
              <a:srgbClr val="BEC2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723440A-B6F1-64D7-2D0C-46DFBDDDF3D2}"/>
              </a:ext>
            </a:extLst>
          </p:cNvPr>
          <p:cNvSpPr/>
          <p:nvPr/>
        </p:nvSpPr>
        <p:spPr>
          <a:xfrm>
            <a:off x="8434873" y="4416265"/>
            <a:ext cx="2142929" cy="328573"/>
          </a:xfrm>
          <a:prstGeom prst="roundRect">
            <a:avLst/>
          </a:prstGeom>
          <a:noFill/>
          <a:ln>
            <a:solidFill>
              <a:srgbClr val="BEC2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86F7396-2295-A328-B74A-C68FE3F42EF8}"/>
              </a:ext>
            </a:extLst>
          </p:cNvPr>
          <p:cNvCxnSpPr>
            <a:cxnSpLocks/>
          </p:cNvCxnSpPr>
          <p:nvPr/>
        </p:nvCxnSpPr>
        <p:spPr>
          <a:xfrm>
            <a:off x="6785103" y="4141475"/>
            <a:ext cx="1568711" cy="0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BFDBD71-726C-8F91-FC84-8BD711F22B59}"/>
              </a:ext>
            </a:extLst>
          </p:cNvPr>
          <p:cNvCxnSpPr>
            <a:cxnSpLocks/>
          </p:cNvCxnSpPr>
          <p:nvPr/>
        </p:nvCxnSpPr>
        <p:spPr>
          <a:xfrm>
            <a:off x="3545631" y="3808004"/>
            <a:ext cx="3884644" cy="0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03BEB36-C3C8-86FF-51E2-8D611AFEED15}"/>
              </a:ext>
            </a:extLst>
          </p:cNvPr>
          <p:cNvCxnSpPr>
            <a:cxnSpLocks/>
          </p:cNvCxnSpPr>
          <p:nvPr/>
        </p:nvCxnSpPr>
        <p:spPr>
          <a:xfrm>
            <a:off x="6377667" y="4580551"/>
            <a:ext cx="1870594" cy="0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rrow: Chevron 46">
            <a:extLst>
              <a:ext uri="{FF2B5EF4-FFF2-40B4-BE49-F238E27FC236}">
                <a16:creationId xmlns:a16="http://schemas.microsoft.com/office/drawing/2014/main" id="{8C7CE51C-FF1D-C8FA-69B8-92A6F19A1C40}"/>
              </a:ext>
            </a:extLst>
          </p:cNvPr>
          <p:cNvSpPr/>
          <p:nvPr/>
        </p:nvSpPr>
        <p:spPr>
          <a:xfrm>
            <a:off x="5667567" y="1843949"/>
            <a:ext cx="248817" cy="355330"/>
          </a:xfrm>
          <a:prstGeom prst="chevron">
            <a:avLst/>
          </a:prstGeom>
          <a:noFill/>
          <a:ln>
            <a:solidFill>
              <a:srgbClr val="BEC2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Arrow: Chevron 47">
            <a:extLst>
              <a:ext uri="{FF2B5EF4-FFF2-40B4-BE49-F238E27FC236}">
                <a16:creationId xmlns:a16="http://schemas.microsoft.com/office/drawing/2014/main" id="{8D4B976B-0246-43D5-E8FD-47B48DE1EF5D}"/>
              </a:ext>
            </a:extLst>
          </p:cNvPr>
          <p:cNvSpPr/>
          <p:nvPr/>
        </p:nvSpPr>
        <p:spPr>
          <a:xfrm rot="5400000">
            <a:off x="7128201" y="2604454"/>
            <a:ext cx="248817" cy="355330"/>
          </a:xfrm>
          <a:prstGeom prst="chevron">
            <a:avLst/>
          </a:prstGeom>
          <a:noFill/>
          <a:ln>
            <a:solidFill>
              <a:srgbClr val="BEC2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9" name="Picture 48" descr="A bird with a beak&#10;&#10;Description automatically generated with medium confidence">
            <a:extLst>
              <a:ext uri="{FF2B5EF4-FFF2-40B4-BE49-F238E27FC236}">
                <a16:creationId xmlns:a16="http://schemas.microsoft.com/office/drawing/2014/main" id="{FC52D585-21C0-788C-EF3B-57FBD1A5C3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20015"/>
          <a:stretch/>
        </p:blipFill>
        <p:spPr>
          <a:xfrm>
            <a:off x="89551" y="464813"/>
            <a:ext cx="664672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7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5B8AD-7986-5C2F-513D-5D4E304D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61" y="505084"/>
            <a:ext cx="4302966" cy="913169"/>
          </a:xfrm>
        </p:spPr>
        <p:txBody>
          <a:bodyPr>
            <a:normAutofit/>
          </a:bodyPr>
          <a:lstStyle/>
          <a:p>
            <a:r>
              <a:rPr lang="en-US" sz="2400" dirty="0"/>
              <a:t>Estimating BAU on GUT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A8307-4090-1719-62FC-FB5F50260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69" y="1484797"/>
            <a:ext cx="11525639" cy="137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Another way to explain the observed value of BAU is the matter-antimatter mass difference in the early universe, which is accompanied to possible CPT violation and it can happen in FRW spaces.</a:t>
            </a:r>
            <a:br>
              <a:rPr lang="en-US" sz="1800" dirty="0"/>
            </a:br>
            <a:r>
              <a:rPr lang="en-US" sz="1800" dirty="0"/>
              <a:t>The effects of CPT violation caused by universe expansion is considered, such as:</a:t>
            </a:r>
            <a:br>
              <a:rPr lang="en-US" sz="1800" dirty="0"/>
            </a:br>
            <a:r>
              <a:rPr lang="en-US" sz="1800" dirty="0"/>
              <a:t>- the difference between direct and inverse particle decay rates</a:t>
            </a:r>
            <a:br>
              <a:rPr lang="en-US" sz="1800" dirty="0"/>
            </a:br>
            <a:r>
              <a:rPr lang="en-US" sz="1800" dirty="0"/>
              <a:t>- mass difference between particles and antiparticles.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BF0BA-69EA-1791-0AA0-BD1D63151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30DB7-9F0F-CD7A-3199-FC9658BD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3CEBAB-7B2C-9FD2-806B-5C11CBC69FD0}"/>
                  </a:ext>
                </a:extLst>
              </p:cNvPr>
              <p:cNvSpPr txBox="1"/>
              <p:nvPr/>
            </p:nvSpPr>
            <p:spPr>
              <a:xfrm>
                <a:off x="520961" y="3081256"/>
                <a:ext cx="10851502" cy="936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/>
                  <a:t>In FRW universe the mass difference obtained between particles and antiparticles via Higgs mechanism is: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den>
                      </m:f>
                      <m:r>
                        <a:rPr 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acc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3CEBAB-7B2C-9FD2-806B-5C11CBC69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61" y="3081256"/>
                <a:ext cx="10851502" cy="936860"/>
              </a:xfrm>
              <a:prstGeom prst="rect">
                <a:avLst/>
              </a:prstGeom>
              <a:blipFill>
                <a:blip r:embed="rId2"/>
                <a:stretch>
                  <a:fillRect l="-449" t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869CDA-8B38-B685-F96E-8E5923F85DF4}"/>
              </a:ext>
            </a:extLst>
          </p:cNvPr>
          <p:cNvSpPr txBox="1"/>
          <p:nvPr/>
        </p:nvSpPr>
        <p:spPr>
          <a:xfrm>
            <a:off x="1847461" y="3987970"/>
            <a:ext cx="3170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leptoquark-</a:t>
            </a:r>
            <a:r>
              <a:rPr lang="en-US" sz="1400" dirty="0" err="1"/>
              <a:t>antileptoquarks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3358-E5DB-DAFC-5470-0889559F66A7}"/>
                  </a:ext>
                </a:extLst>
              </p:cNvPr>
              <p:cNvSpPr txBox="1"/>
              <p:nvPr/>
            </p:nvSpPr>
            <p:spPr>
              <a:xfrm>
                <a:off x="2377752" y="4373266"/>
                <a:ext cx="609755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sz="1400" dirty="0">
                    <a:solidFill>
                      <a:schemeClr val="tx1"/>
                    </a:solidFill>
                  </a:rPr>
                  <a:t>evolution of the Universe is described by the de Sitter expansion law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𝐻𝑡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1A3358-E5DB-DAFC-5470-0889559F6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752" y="4373266"/>
                <a:ext cx="6097554" cy="523220"/>
              </a:xfrm>
              <a:prstGeom prst="rect">
                <a:avLst/>
              </a:prstGeom>
              <a:blipFill>
                <a:blip r:embed="rId3"/>
                <a:stretch>
                  <a:fillRect l="-300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35064E0-7992-820C-13FB-27DD10C548BE}"/>
              </a:ext>
            </a:extLst>
          </p:cNvPr>
          <p:cNvSpPr txBox="1"/>
          <p:nvPr/>
        </p:nvSpPr>
        <p:spPr>
          <a:xfrm>
            <a:off x="7173688" y="4026729"/>
            <a:ext cx="3405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Conformal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871EA7-5C8D-BD68-DFA2-5F8AAD1493F8}"/>
              </a:ext>
            </a:extLst>
          </p:cNvPr>
          <p:cNvSpPr txBox="1"/>
          <p:nvPr/>
        </p:nvSpPr>
        <p:spPr>
          <a:xfrm>
            <a:off x="160562" y="4956672"/>
            <a:ext cx="1187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Plugging in all above information, by the easiest calculations we estimate leptoquark-</a:t>
            </a:r>
            <a:r>
              <a:rPr lang="en-US" dirty="0" err="1"/>
              <a:t>antileptoquark</a:t>
            </a:r>
            <a:r>
              <a:rPr lang="en-US" dirty="0"/>
              <a:t> mass difference</a:t>
            </a:r>
          </a:p>
        </p:txBody>
      </p:sp>
      <p:pic>
        <p:nvPicPr>
          <p:cNvPr id="13" name="Picture 12" descr="A bird drawing on a white background&#10;&#10;Description automatically generated">
            <a:extLst>
              <a:ext uri="{FF2B5EF4-FFF2-40B4-BE49-F238E27FC236}">
                <a16:creationId xmlns:a16="http://schemas.microsoft.com/office/drawing/2014/main" id="{40E48052-C465-3899-40E2-7825EC1A8A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2523" t="20459" r="2523" b="19601"/>
          <a:stretch/>
        </p:blipFill>
        <p:spPr>
          <a:xfrm>
            <a:off x="2278747" y="5453986"/>
            <a:ext cx="2605306" cy="125483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CAC8069-1BD9-D9AD-8D62-C712CE4DF180}"/>
              </a:ext>
            </a:extLst>
          </p:cNvPr>
          <p:cNvSpPr/>
          <p:nvPr/>
        </p:nvSpPr>
        <p:spPr>
          <a:xfrm>
            <a:off x="332792" y="1418253"/>
            <a:ext cx="11039671" cy="1379701"/>
          </a:xfrm>
          <a:custGeom>
            <a:avLst/>
            <a:gdLst>
              <a:gd name="connsiteX0" fmla="*/ 0 w 11039671"/>
              <a:gd name="connsiteY0" fmla="*/ 229955 h 1379701"/>
              <a:gd name="connsiteX1" fmla="*/ 229955 w 11039671"/>
              <a:gd name="connsiteY1" fmla="*/ 0 h 1379701"/>
              <a:gd name="connsiteX2" fmla="*/ 817720 w 11039671"/>
              <a:gd name="connsiteY2" fmla="*/ 0 h 1379701"/>
              <a:gd name="connsiteX3" fmla="*/ 1511282 w 11039671"/>
              <a:gd name="connsiteY3" fmla="*/ 0 h 1379701"/>
              <a:gd name="connsiteX4" fmla="*/ 2099046 w 11039671"/>
              <a:gd name="connsiteY4" fmla="*/ 0 h 1379701"/>
              <a:gd name="connsiteX5" fmla="*/ 2369418 w 11039671"/>
              <a:gd name="connsiteY5" fmla="*/ 0 h 1379701"/>
              <a:gd name="connsiteX6" fmla="*/ 3062980 w 11039671"/>
              <a:gd name="connsiteY6" fmla="*/ 0 h 1379701"/>
              <a:gd name="connsiteX7" fmla="*/ 3650744 w 11039671"/>
              <a:gd name="connsiteY7" fmla="*/ 0 h 1379701"/>
              <a:gd name="connsiteX8" fmla="*/ 4238509 w 11039671"/>
              <a:gd name="connsiteY8" fmla="*/ 0 h 1379701"/>
              <a:gd name="connsiteX9" fmla="*/ 4826273 w 11039671"/>
              <a:gd name="connsiteY9" fmla="*/ 0 h 1379701"/>
              <a:gd name="connsiteX10" fmla="*/ 5519835 w 11039671"/>
              <a:gd name="connsiteY10" fmla="*/ 0 h 1379701"/>
              <a:gd name="connsiteX11" fmla="*/ 6107600 w 11039671"/>
              <a:gd name="connsiteY11" fmla="*/ 0 h 1379701"/>
              <a:gd name="connsiteX12" fmla="*/ 6801162 w 11039671"/>
              <a:gd name="connsiteY12" fmla="*/ 0 h 1379701"/>
              <a:gd name="connsiteX13" fmla="*/ 7071534 w 11039671"/>
              <a:gd name="connsiteY13" fmla="*/ 0 h 1379701"/>
              <a:gd name="connsiteX14" fmla="*/ 7553501 w 11039671"/>
              <a:gd name="connsiteY14" fmla="*/ 0 h 1379701"/>
              <a:gd name="connsiteX15" fmla="*/ 8141265 w 11039671"/>
              <a:gd name="connsiteY15" fmla="*/ 0 h 1379701"/>
              <a:gd name="connsiteX16" fmla="*/ 8940625 w 11039671"/>
              <a:gd name="connsiteY16" fmla="*/ 0 h 1379701"/>
              <a:gd name="connsiteX17" fmla="*/ 9634187 w 11039671"/>
              <a:gd name="connsiteY17" fmla="*/ 0 h 1379701"/>
              <a:gd name="connsiteX18" fmla="*/ 10221952 w 11039671"/>
              <a:gd name="connsiteY18" fmla="*/ 0 h 1379701"/>
              <a:gd name="connsiteX19" fmla="*/ 10809716 w 11039671"/>
              <a:gd name="connsiteY19" fmla="*/ 0 h 1379701"/>
              <a:gd name="connsiteX20" fmla="*/ 11039671 w 11039671"/>
              <a:gd name="connsiteY20" fmla="*/ 229955 h 1379701"/>
              <a:gd name="connsiteX21" fmla="*/ 11039671 w 11039671"/>
              <a:gd name="connsiteY21" fmla="*/ 699048 h 1379701"/>
              <a:gd name="connsiteX22" fmla="*/ 11039671 w 11039671"/>
              <a:gd name="connsiteY22" fmla="*/ 1149746 h 1379701"/>
              <a:gd name="connsiteX23" fmla="*/ 10809716 w 11039671"/>
              <a:gd name="connsiteY23" fmla="*/ 1379701 h 1379701"/>
              <a:gd name="connsiteX24" fmla="*/ 10221952 w 11039671"/>
              <a:gd name="connsiteY24" fmla="*/ 1379701 h 1379701"/>
              <a:gd name="connsiteX25" fmla="*/ 9634187 w 11039671"/>
              <a:gd name="connsiteY25" fmla="*/ 1379701 h 1379701"/>
              <a:gd name="connsiteX26" fmla="*/ 8940625 w 11039671"/>
              <a:gd name="connsiteY26" fmla="*/ 1379701 h 1379701"/>
              <a:gd name="connsiteX27" fmla="*/ 8670253 w 11039671"/>
              <a:gd name="connsiteY27" fmla="*/ 1379701 h 1379701"/>
              <a:gd name="connsiteX28" fmla="*/ 8082489 w 11039671"/>
              <a:gd name="connsiteY28" fmla="*/ 1379701 h 1379701"/>
              <a:gd name="connsiteX29" fmla="*/ 7812117 w 11039671"/>
              <a:gd name="connsiteY29" fmla="*/ 1379701 h 1379701"/>
              <a:gd name="connsiteX30" fmla="*/ 7012757 w 11039671"/>
              <a:gd name="connsiteY30" fmla="*/ 1379701 h 1379701"/>
              <a:gd name="connsiteX31" fmla="*/ 6319195 w 11039671"/>
              <a:gd name="connsiteY31" fmla="*/ 1379701 h 1379701"/>
              <a:gd name="connsiteX32" fmla="*/ 5731431 w 11039671"/>
              <a:gd name="connsiteY32" fmla="*/ 1379701 h 1379701"/>
              <a:gd name="connsiteX33" fmla="*/ 4932071 w 11039671"/>
              <a:gd name="connsiteY33" fmla="*/ 1379701 h 1379701"/>
              <a:gd name="connsiteX34" fmla="*/ 4450104 w 11039671"/>
              <a:gd name="connsiteY34" fmla="*/ 1379701 h 1379701"/>
              <a:gd name="connsiteX35" fmla="*/ 3862340 w 11039671"/>
              <a:gd name="connsiteY35" fmla="*/ 1379701 h 1379701"/>
              <a:gd name="connsiteX36" fmla="*/ 3062980 w 11039671"/>
              <a:gd name="connsiteY36" fmla="*/ 1379701 h 1379701"/>
              <a:gd name="connsiteX37" fmla="*/ 2263620 w 11039671"/>
              <a:gd name="connsiteY37" fmla="*/ 1379701 h 1379701"/>
              <a:gd name="connsiteX38" fmla="*/ 1887451 w 11039671"/>
              <a:gd name="connsiteY38" fmla="*/ 1379701 h 1379701"/>
              <a:gd name="connsiteX39" fmla="*/ 1299686 w 11039671"/>
              <a:gd name="connsiteY39" fmla="*/ 1379701 h 1379701"/>
              <a:gd name="connsiteX40" fmla="*/ 817719 w 11039671"/>
              <a:gd name="connsiteY40" fmla="*/ 1379701 h 1379701"/>
              <a:gd name="connsiteX41" fmla="*/ 229955 w 11039671"/>
              <a:gd name="connsiteY41" fmla="*/ 1379701 h 1379701"/>
              <a:gd name="connsiteX42" fmla="*/ 0 w 11039671"/>
              <a:gd name="connsiteY42" fmla="*/ 1149746 h 1379701"/>
              <a:gd name="connsiteX43" fmla="*/ 0 w 11039671"/>
              <a:gd name="connsiteY43" fmla="*/ 671455 h 1379701"/>
              <a:gd name="connsiteX44" fmla="*/ 0 w 11039671"/>
              <a:gd name="connsiteY44" fmla="*/ 229955 h 137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039671" h="1379701" extrusionOk="0">
                <a:moveTo>
                  <a:pt x="0" y="229955"/>
                </a:moveTo>
                <a:cubicBezTo>
                  <a:pt x="8989" y="83917"/>
                  <a:pt x="124302" y="-20622"/>
                  <a:pt x="229955" y="0"/>
                </a:cubicBezTo>
                <a:cubicBezTo>
                  <a:pt x="444953" y="-18449"/>
                  <a:pt x="645995" y="26724"/>
                  <a:pt x="817720" y="0"/>
                </a:cubicBezTo>
                <a:cubicBezTo>
                  <a:pt x="989445" y="-26724"/>
                  <a:pt x="1318288" y="30592"/>
                  <a:pt x="1511282" y="0"/>
                </a:cubicBezTo>
                <a:cubicBezTo>
                  <a:pt x="1704276" y="-30592"/>
                  <a:pt x="1865102" y="36600"/>
                  <a:pt x="2099046" y="0"/>
                </a:cubicBezTo>
                <a:cubicBezTo>
                  <a:pt x="2332990" y="-36600"/>
                  <a:pt x="2298509" y="23427"/>
                  <a:pt x="2369418" y="0"/>
                </a:cubicBezTo>
                <a:cubicBezTo>
                  <a:pt x="2440327" y="-23427"/>
                  <a:pt x="2750103" y="33281"/>
                  <a:pt x="3062980" y="0"/>
                </a:cubicBezTo>
                <a:cubicBezTo>
                  <a:pt x="3375857" y="-33281"/>
                  <a:pt x="3526064" y="27271"/>
                  <a:pt x="3650744" y="0"/>
                </a:cubicBezTo>
                <a:cubicBezTo>
                  <a:pt x="3775424" y="-27271"/>
                  <a:pt x="4101410" y="20127"/>
                  <a:pt x="4238509" y="0"/>
                </a:cubicBezTo>
                <a:cubicBezTo>
                  <a:pt x="4375609" y="-20127"/>
                  <a:pt x="4611511" y="56606"/>
                  <a:pt x="4826273" y="0"/>
                </a:cubicBezTo>
                <a:cubicBezTo>
                  <a:pt x="5041035" y="-56606"/>
                  <a:pt x="5196120" y="37510"/>
                  <a:pt x="5519835" y="0"/>
                </a:cubicBezTo>
                <a:cubicBezTo>
                  <a:pt x="5843550" y="-37510"/>
                  <a:pt x="5855559" y="53751"/>
                  <a:pt x="6107600" y="0"/>
                </a:cubicBezTo>
                <a:cubicBezTo>
                  <a:pt x="6359642" y="-53751"/>
                  <a:pt x="6473620" y="66142"/>
                  <a:pt x="6801162" y="0"/>
                </a:cubicBezTo>
                <a:cubicBezTo>
                  <a:pt x="7128704" y="-66142"/>
                  <a:pt x="7004788" y="4845"/>
                  <a:pt x="7071534" y="0"/>
                </a:cubicBezTo>
                <a:cubicBezTo>
                  <a:pt x="7138280" y="-4845"/>
                  <a:pt x="7366563" y="45179"/>
                  <a:pt x="7553501" y="0"/>
                </a:cubicBezTo>
                <a:cubicBezTo>
                  <a:pt x="7740439" y="-45179"/>
                  <a:pt x="7859570" y="17118"/>
                  <a:pt x="8141265" y="0"/>
                </a:cubicBezTo>
                <a:cubicBezTo>
                  <a:pt x="8422960" y="-17118"/>
                  <a:pt x="8649369" y="77493"/>
                  <a:pt x="8940625" y="0"/>
                </a:cubicBezTo>
                <a:cubicBezTo>
                  <a:pt x="9231881" y="-77493"/>
                  <a:pt x="9315718" y="14184"/>
                  <a:pt x="9634187" y="0"/>
                </a:cubicBezTo>
                <a:cubicBezTo>
                  <a:pt x="9952656" y="-14184"/>
                  <a:pt x="10035499" y="59061"/>
                  <a:pt x="10221952" y="0"/>
                </a:cubicBezTo>
                <a:cubicBezTo>
                  <a:pt x="10408405" y="-59061"/>
                  <a:pt x="10585653" y="34127"/>
                  <a:pt x="10809716" y="0"/>
                </a:cubicBezTo>
                <a:cubicBezTo>
                  <a:pt x="10904621" y="-285"/>
                  <a:pt x="11042854" y="97327"/>
                  <a:pt x="11039671" y="229955"/>
                </a:cubicBezTo>
                <a:cubicBezTo>
                  <a:pt x="11078076" y="376278"/>
                  <a:pt x="11028657" y="600060"/>
                  <a:pt x="11039671" y="699048"/>
                </a:cubicBezTo>
                <a:cubicBezTo>
                  <a:pt x="11050685" y="798036"/>
                  <a:pt x="11000432" y="940172"/>
                  <a:pt x="11039671" y="1149746"/>
                </a:cubicBezTo>
                <a:cubicBezTo>
                  <a:pt x="11011239" y="1285104"/>
                  <a:pt x="10943339" y="1392173"/>
                  <a:pt x="10809716" y="1379701"/>
                </a:cubicBezTo>
                <a:cubicBezTo>
                  <a:pt x="10548479" y="1449635"/>
                  <a:pt x="10447612" y="1374554"/>
                  <a:pt x="10221952" y="1379701"/>
                </a:cubicBezTo>
                <a:cubicBezTo>
                  <a:pt x="9996292" y="1384848"/>
                  <a:pt x="9856838" y="1328500"/>
                  <a:pt x="9634187" y="1379701"/>
                </a:cubicBezTo>
                <a:cubicBezTo>
                  <a:pt x="9411536" y="1430902"/>
                  <a:pt x="9079341" y="1374172"/>
                  <a:pt x="8940625" y="1379701"/>
                </a:cubicBezTo>
                <a:cubicBezTo>
                  <a:pt x="8801909" y="1385230"/>
                  <a:pt x="8797786" y="1354051"/>
                  <a:pt x="8670253" y="1379701"/>
                </a:cubicBezTo>
                <a:cubicBezTo>
                  <a:pt x="8542720" y="1405351"/>
                  <a:pt x="8367618" y="1315715"/>
                  <a:pt x="8082489" y="1379701"/>
                </a:cubicBezTo>
                <a:cubicBezTo>
                  <a:pt x="7797360" y="1443687"/>
                  <a:pt x="7873318" y="1349872"/>
                  <a:pt x="7812117" y="1379701"/>
                </a:cubicBezTo>
                <a:cubicBezTo>
                  <a:pt x="7750916" y="1409530"/>
                  <a:pt x="7345509" y="1327246"/>
                  <a:pt x="7012757" y="1379701"/>
                </a:cubicBezTo>
                <a:cubicBezTo>
                  <a:pt x="6680005" y="1432156"/>
                  <a:pt x="6602486" y="1344815"/>
                  <a:pt x="6319195" y="1379701"/>
                </a:cubicBezTo>
                <a:cubicBezTo>
                  <a:pt x="6035904" y="1414587"/>
                  <a:pt x="5900041" y="1357238"/>
                  <a:pt x="5731431" y="1379701"/>
                </a:cubicBezTo>
                <a:cubicBezTo>
                  <a:pt x="5562821" y="1402164"/>
                  <a:pt x="5270826" y="1323098"/>
                  <a:pt x="4932071" y="1379701"/>
                </a:cubicBezTo>
                <a:cubicBezTo>
                  <a:pt x="4593316" y="1436304"/>
                  <a:pt x="4576445" y="1355400"/>
                  <a:pt x="4450104" y="1379701"/>
                </a:cubicBezTo>
                <a:cubicBezTo>
                  <a:pt x="4323763" y="1404002"/>
                  <a:pt x="4138903" y="1378641"/>
                  <a:pt x="3862340" y="1379701"/>
                </a:cubicBezTo>
                <a:cubicBezTo>
                  <a:pt x="3585777" y="1380761"/>
                  <a:pt x="3425281" y="1299597"/>
                  <a:pt x="3062980" y="1379701"/>
                </a:cubicBezTo>
                <a:cubicBezTo>
                  <a:pt x="2700679" y="1459805"/>
                  <a:pt x="2500258" y="1325289"/>
                  <a:pt x="2263620" y="1379701"/>
                </a:cubicBezTo>
                <a:cubicBezTo>
                  <a:pt x="2026982" y="1434113"/>
                  <a:pt x="2019782" y="1336495"/>
                  <a:pt x="1887451" y="1379701"/>
                </a:cubicBezTo>
                <a:cubicBezTo>
                  <a:pt x="1755120" y="1422907"/>
                  <a:pt x="1464435" y="1321411"/>
                  <a:pt x="1299686" y="1379701"/>
                </a:cubicBezTo>
                <a:cubicBezTo>
                  <a:pt x="1134938" y="1437991"/>
                  <a:pt x="1034199" y="1367510"/>
                  <a:pt x="817719" y="1379701"/>
                </a:cubicBezTo>
                <a:cubicBezTo>
                  <a:pt x="601239" y="1391892"/>
                  <a:pt x="389852" y="1355693"/>
                  <a:pt x="229955" y="1379701"/>
                </a:cubicBezTo>
                <a:cubicBezTo>
                  <a:pt x="133182" y="1379228"/>
                  <a:pt x="5997" y="1281241"/>
                  <a:pt x="0" y="1149746"/>
                </a:cubicBezTo>
                <a:cubicBezTo>
                  <a:pt x="-18258" y="1013975"/>
                  <a:pt x="45085" y="881157"/>
                  <a:pt x="0" y="671455"/>
                </a:cubicBezTo>
                <a:cubicBezTo>
                  <a:pt x="-45085" y="461753"/>
                  <a:pt x="18884" y="389808"/>
                  <a:pt x="0" y="229955"/>
                </a:cubicBezTo>
                <a:close/>
              </a:path>
            </a:pathLst>
          </a:custGeom>
          <a:noFill/>
          <a:ln w="28575">
            <a:solidFill>
              <a:srgbClr val="BEC2A4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662871046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7A6946-65A4-C568-8BAD-3E4678A035E8}"/>
              </a:ext>
            </a:extLst>
          </p:cNvPr>
          <p:cNvCxnSpPr>
            <a:cxnSpLocks/>
          </p:cNvCxnSpPr>
          <p:nvPr/>
        </p:nvCxnSpPr>
        <p:spPr>
          <a:xfrm>
            <a:off x="6895322" y="3844212"/>
            <a:ext cx="774441" cy="182517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8BEA54-5894-02FE-4C83-B442E61F55D6}"/>
              </a:ext>
            </a:extLst>
          </p:cNvPr>
          <p:cNvCxnSpPr>
            <a:cxnSpLocks/>
          </p:cNvCxnSpPr>
          <p:nvPr/>
        </p:nvCxnSpPr>
        <p:spPr>
          <a:xfrm flipH="1">
            <a:off x="5784980" y="4026729"/>
            <a:ext cx="87864" cy="369406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637BD0-7C40-E073-700B-E54701E921F6}"/>
              </a:ext>
            </a:extLst>
          </p:cNvPr>
          <p:cNvCxnSpPr>
            <a:cxnSpLocks/>
          </p:cNvCxnSpPr>
          <p:nvPr/>
        </p:nvCxnSpPr>
        <p:spPr>
          <a:xfrm flipH="1">
            <a:off x="4267200" y="3898564"/>
            <a:ext cx="737895" cy="197071"/>
          </a:xfrm>
          <a:prstGeom prst="straightConnector1">
            <a:avLst/>
          </a:prstGeom>
          <a:ln>
            <a:solidFill>
              <a:srgbClr val="BEC2A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862F382-B38C-7BE4-6E68-41CF08E57695}"/>
              </a:ext>
            </a:extLst>
          </p:cNvPr>
          <p:cNvSpPr/>
          <p:nvPr/>
        </p:nvSpPr>
        <p:spPr>
          <a:xfrm>
            <a:off x="4673790" y="5397121"/>
            <a:ext cx="2844415" cy="7370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85CAB6-20C0-B002-518C-777064FDEEE6}"/>
                  </a:ext>
                </a:extLst>
              </p:cNvPr>
              <p:cNvSpPr txBox="1"/>
              <p:nvPr/>
            </p:nvSpPr>
            <p:spPr>
              <a:xfrm>
                <a:off x="4884053" y="5422546"/>
                <a:ext cx="2433737" cy="6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85CAB6-20C0-B002-518C-777064FDE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053" y="5422546"/>
                <a:ext cx="2433737" cy="6580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91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C186-0143-7D47-A803-DB07DC04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9808" y="1674488"/>
            <a:ext cx="2362200" cy="794949"/>
          </a:xfrm>
        </p:spPr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5E0C-6292-179D-F091-588C92A4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92" y="2469437"/>
            <a:ext cx="10515600" cy="234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[1]. </a:t>
            </a:r>
            <a:r>
              <a:rPr lang="en-US" sz="1600" b="1" dirty="0"/>
              <a:t>Andro </a:t>
            </a:r>
            <a:r>
              <a:rPr lang="en-US" sz="1600" b="1" dirty="0" err="1"/>
              <a:t>Barnaveli</a:t>
            </a:r>
            <a:r>
              <a:rPr lang="en-US" sz="1600" b="1" dirty="0"/>
              <a:t>, Merab </a:t>
            </a:r>
            <a:r>
              <a:rPr lang="en-US" sz="1600" b="1" dirty="0" err="1"/>
              <a:t>Gogberashvili</a:t>
            </a:r>
            <a:r>
              <a:rPr lang="en-US" sz="1600" dirty="0"/>
              <a:t>. </a:t>
            </a:r>
            <a:r>
              <a:rPr lang="en-US" sz="1600" i="1" dirty="0"/>
              <a:t>BARYON AND TIME ASYMMETRIES OF THE UNIVERSE </a:t>
            </a:r>
            <a:r>
              <a:rPr lang="en-US" sz="1600" dirty="0"/>
              <a:t>(</a:t>
            </a:r>
            <a:r>
              <a:rPr lang="en-US" sz="1600" dirty="0" err="1"/>
              <a:t>arXiv</a:t>
            </a:r>
            <a:r>
              <a:rPr lang="en-US" sz="1600" dirty="0"/>
              <a:t>, 1995)</a:t>
            </a:r>
            <a:br>
              <a:rPr lang="en-US" sz="1600" dirty="0"/>
            </a:br>
            <a:r>
              <a:rPr lang="en-US" sz="1600" dirty="0"/>
              <a:t>[2]. </a:t>
            </a:r>
            <a:r>
              <a:rPr lang="en-US" sz="1600" b="1" dirty="0"/>
              <a:t>James M. Cline</a:t>
            </a:r>
            <a:r>
              <a:rPr lang="en-US" sz="1600" dirty="0"/>
              <a:t>. </a:t>
            </a:r>
            <a:r>
              <a:rPr lang="en-US" sz="1600" i="1" dirty="0"/>
              <a:t>BARYOGENESIS </a:t>
            </a:r>
            <a:r>
              <a:rPr lang="en-US" sz="1600" dirty="0"/>
              <a:t>(</a:t>
            </a:r>
            <a:r>
              <a:rPr lang="en-US" sz="1600" dirty="0" err="1"/>
              <a:t>arXiv</a:t>
            </a:r>
            <a:r>
              <a:rPr lang="en-US" sz="1600" dirty="0"/>
              <a:t>, 2006)</a:t>
            </a:r>
            <a:br>
              <a:rPr lang="en-US" sz="1600" dirty="0"/>
            </a:br>
            <a:r>
              <a:rPr lang="en-US" sz="1600" dirty="0"/>
              <a:t>[3]. </a:t>
            </a:r>
            <a:r>
              <a:rPr lang="en-US" sz="1600" b="1" dirty="0"/>
              <a:t>Eric Sather. </a:t>
            </a:r>
            <a:r>
              <a:rPr lang="en-US" sz="1600" i="1" dirty="0"/>
              <a:t>The mystery of the matter asymmetry</a:t>
            </a:r>
            <a:r>
              <a:rPr lang="en-US" sz="1600" dirty="0"/>
              <a:t> (SLAC Beam Line 26N1, 1996)</a:t>
            </a:r>
            <a:br>
              <a:rPr lang="en-US" sz="1600" dirty="0"/>
            </a:br>
            <a:r>
              <a:rPr lang="en-US" sz="1600" dirty="0"/>
              <a:t>[4]. </a:t>
            </a:r>
            <a:r>
              <a:rPr lang="en-US" sz="1600" b="1" dirty="0"/>
              <a:t>L. Canetti, M. Drewes, M. Shaposhnikov. </a:t>
            </a:r>
            <a:r>
              <a:rPr lang="en-US" sz="1600" i="1" dirty="0"/>
              <a:t>Matter and Antimatter in the Universe </a:t>
            </a:r>
            <a:r>
              <a:rPr lang="en-US" sz="1600" dirty="0"/>
              <a:t>(</a:t>
            </a:r>
            <a:r>
              <a:rPr lang="en-US" sz="1600" dirty="0" err="1"/>
              <a:t>arXiv</a:t>
            </a:r>
            <a:r>
              <a:rPr lang="en-US" sz="1600" dirty="0"/>
              <a:t>, 2012)</a:t>
            </a:r>
            <a:br>
              <a:rPr lang="en-US" sz="1600" dirty="0"/>
            </a:br>
            <a:r>
              <a:rPr lang="en-US" sz="1600" dirty="0"/>
              <a:t>[5]. </a:t>
            </a:r>
            <a:r>
              <a:rPr lang="en-US" sz="1600" b="1" dirty="0"/>
              <a:t>C.S. Wu, E. Ambler, R.W. Hayward, D. D. </a:t>
            </a:r>
            <a:r>
              <a:rPr lang="en-US" sz="1600" b="1" dirty="0" err="1"/>
              <a:t>Hoppess</a:t>
            </a:r>
            <a:r>
              <a:rPr lang="en-US" sz="1600" b="1" dirty="0"/>
              <a:t>, R. P. Hudson</a:t>
            </a:r>
            <a:r>
              <a:rPr lang="en-US" sz="1600" dirty="0"/>
              <a:t>. </a:t>
            </a:r>
            <a:r>
              <a:rPr lang="en-US" sz="1600" i="1" dirty="0"/>
              <a:t>Experimental Test of Parity Conservation in Beta Decay </a:t>
            </a:r>
            <a:r>
              <a:rPr lang="en-US" sz="1600" dirty="0"/>
              <a:t>(</a:t>
            </a:r>
            <a:r>
              <a:rPr lang="en-US" sz="1600" dirty="0" err="1"/>
              <a:t>PhysRev</a:t>
            </a:r>
            <a:r>
              <a:rPr lang="en-US" sz="1600" dirty="0"/>
              <a:t>., 1957)</a:t>
            </a:r>
            <a:br>
              <a:rPr lang="en-US" sz="1600" dirty="0"/>
            </a:br>
            <a:r>
              <a:rPr lang="en-US" sz="1600" dirty="0"/>
              <a:t>[6]. </a:t>
            </a:r>
            <a:r>
              <a:rPr lang="en-US" sz="1600" b="1" dirty="0" err="1"/>
              <a:t>Aliaksei</a:t>
            </a:r>
            <a:r>
              <a:rPr lang="en-US" sz="1600" b="1" dirty="0"/>
              <a:t> </a:t>
            </a:r>
            <a:r>
              <a:rPr lang="en-US" sz="1600" b="1" dirty="0" err="1"/>
              <a:t>Kachanovich</a:t>
            </a:r>
            <a:r>
              <a:rPr lang="en-US" sz="1600" dirty="0"/>
              <a:t>. </a:t>
            </a:r>
            <a:r>
              <a:rPr lang="en-US" sz="1600" i="1" dirty="0"/>
              <a:t>Electroweak baryogenesis </a:t>
            </a:r>
            <a:r>
              <a:rPr lang="en-US" sz="1600" dirty="0"/>
              <a:t>(KIT, 2019)</a:t>
            </a:r>
            <a:br>
              <a:rPr lang="en-US" sz="1600" dirty="0"/>
            </a:br>
            <a:r>
              <a:rPr lang="en-US" sz="1600" dirty="0"/>
              <a:t>[7]. </a:t>
            </a:r>
            <a:r>
              <a:rPr lang="en-US" sz="1600" b="1" dirty="0"/>
              <a:t>Patrick </a:t>
            </a:r>
            <a:r>
              <a:rPr lang="en-US" sz="1600" b="1" dirty="0" err="1"/>
              <a:t>Huet</a:t>
            </a:r>
            <a:r>
              <a:rPr lang="en-US" sz="1600" dirty="0"/>
              <a:t>. </a:t>
            </a:r>
            <a:r>
              <a:rPr lang="en-US" sz="1600" i="1" dirty="0"/>
              <a:t>Electroweak Baryogenesis and the Standard Model </a:t>
            </a:r>
            <a:r>
              <a:rPr lang="en-US" sz="1600" dirty="0"/>
              <a:t>(</a:t>
            </a:r>
            <a:r>
              <a:rPr lang="en-US" sz="1600" dirty="0" err="1"/>
              <a:t>arXiv</a:t>
            </a:r>
            <a:r>
              <a:rPr lang="en-US" sz="1600" dirty="0"/>
              <a:t>, 1994)</a:t>
            </a:r>
            <a:br>
              <a:rPr lang="en-US" sz="1600" dirty="0"/>
            </a:br>
            <a:r>
              <a:rPr lang="en-US" sz="1600" dirty="0"/>
              <a:t>[8]. </a:t>
            </a:r>
            <a:r>
              <a:rPr lang="en-US" sz="1600" b="1" dirty="0"/>
              <a:t>Gerard ‘t Hooft</a:t>
            </a:r>
            <a:r>
              <a:rPr lang="en-US" sz="1600" dirty="0"/>
              <a:t>. </a:t>
            </a:r>
            <a:r>
              <a:rPr lang="en-US" sz="1600" i="1" dirty="0"/>
              <a:t>Symmetry breaking through Bell-Jackiw Anomalies </a:t>
            </a:r>
            <a:r>
              <a:rPr lang="en-US" sz="1600" dirty="0"/>
              <a:t>(Phys. Rev. 1976)</a:t>
            </a:r>
            <a:endParaRPr lang="en-US" sz="1600" b="1" dirty="0"/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80650-22DE-4066-E921-40247C79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22 - 26 January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FA96-10D6-8F87-E6C1-A39628C1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Bormio Conference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D9FE9-EE17-B0AE-0025-6EAF9641C107}"/>
              </a:ext>
            </a:extLst>
          </p:cNvPr>
          <p:cNvSpPr txBox="1"/>
          <p:nvPr/>
        </p:nvSpPr>
        <p:spPr>
          <a:xfrm>
            <a:off x="10228683" y="5609545"/>
            <a:ext cx="157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Thank you</a:t>
            </a:r>
          </a:p>
        </p:txBody>
      </p:sp>
      <p:pic>
        <p:nvPicPr>
          <p:cNvPr id="7" name="Picture 6" descr="A flock of birds flying in the sky&#10;&#10;Description automatically generated">
            <a:extLst>
              <a:ext uri="{FF2B5EF4-FFF2-40B4-BE49-F238E27FC236}">
                <a16:creationId xmlns:a16="http://schemas.microsoft.com/office/drawing/2014/main" id="{20A62D35-04DF-C6D1-B849-F95E9D6722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37" t="37479" r="5438" b="37078"/>
          <a:stretch/>
        </p:blipFill>
        <p:spPr>
          <a:xfrm>
            <a:off x="248817" y="4678841"/>
            <a:ext cx="2743200" cy="167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0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534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Cambria Math</vt:lpstr>
      <vt:lpstr>Office Theme</vt:lpstr>
      <vt:lpstr>Possible CPT violation and  the Baryon Asymmetry of the Universe</vt:lpstr>
      <vt:lpstr>PowerPoint Presentation</vt:lpstr>
      <vt:lpstr>Estimating BAU on GUT scale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CPT violation and  the Baryon Asymmetry of the Universe</dc:title>
  <dc:creator>Tako Mamadashvili</dc:creator>
  <cp:lastModifiedBy>Tako Mamadashvili</cp:lastModifiedBy>
  <cp:revision>5</cp:revision>
  <dcterms:created xsi:type="dcterms:W3CDTF">2024-01-21T17:14:19Z</dcterms:created>
  <dcterms:modified xsi:type="dcterms:W3CDTF">2024-01-22T15:41:44Z</dcterms:modified>
</cp:coreProperties>
</file>